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301" r:id="rId2"/>
    <p:sldId id="256" r:id="rId3"/>
    <p:sldId id="317" r:id="rId4"/>
    <p:sldId id="303" r:id="rId5"/>
    <p:sldId id="290" r:id="rId6"/>
    <p:sldId id="291" r:id="rId7"/>
    <p:sldId id="304" r:id="rId8"/>
    <p:sldId id="292" r:id="rId9"/>
    <p:sldId id="305" r:id="rId10"/>
    <p:sldId id="275" r:id="rId11"/>
    <p:sldId id="306" r:id="rId12"/>
    <p:sldId id="293" r:id="rId13"/>
    <p:sldId id="307" r:id="rId14"/>
    <p:sldId id="295" r:id="rId15"/>
    <p:sldId id="294" r:id="rId16"/>
    <p:sldId id="315" r:id="rId17"/>
    <p:sldId id="309" r:id="rId18"/>
    <p:sldId id="310" r:id="rId19"/>
    <p:sldId id="312" r:id="rId20"/>
    <p:sldId id="311" r:id="rId21"/>
    <p:sldId id="314" r:id="rId22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079" autoAdjust="0"/>
  </p:normalViewPr>
  <p:slideViewPr>
    <p:cSldViewPr snapToGrid="0">
      <p:cViewPr>
        <p:scale>
          <a:sx n="80" d="100"/>
          <a:sy n="80" d="100"/>
        </p:scale>
        <p:origin x="-300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358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六边形 9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1" name="六边形 10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2" name="组合 11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4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5" name="组合 14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7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8" name="组合 17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20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1" name="六边形 20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2" name="六边形 21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799770" y="2135462"/>
            <a:ext cx="8868229" cy="12003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99770" y="3485922"/>
            <a:ext cx="8868229" cy="535531"/>
          </a:xfrm>
        </p:spPr>
        <p:txBody>
          <a:bodyPr wrap="square">
            <a:normAutofit/>
          </a:bodyPr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六边形 6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8" name="六边形 7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9" name="组合 8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1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2" name="组合 11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4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5" name="组合 14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7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18" name="六边形 17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9" name="六边形 18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8731" y="2197297"/>
            <a:ext cx="6993198" cy="978729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48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38731" y="3203014"/>
            <a:ext cx="6993198" cy="535531"/>
          </a:xfrm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63627" y="643818"/>
            <a:ext cx="755523" cy="669614"/>
            <a:chOff x="330327" y="179541"/>
            <a:chExt cx="1150400" cy="1019591"/>
          </a:xfrm>
        </p:grpSpPr>
        <p:sp>
          <p:nvSpPr>
            <p:cNvPr id="11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12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3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4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143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六边形 8"/>
          <p:cNvSpPr/>
          <p:nvPr/>
        </p:nvSpPr>
        <p:spPr>
          <a:xfrm flipH="1">
            <a:off x="1174026" y="5767533"/>
            <a:ext cx="777250" cy="667519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10" name="六边形 9"/>
          <p:cNvSpPr/>
          <p:nvPr/>
        </p:nvSpPr>
        <p:spPr>
          <a:xfrm flipH="1">
            <a:off x="637265" y="4540768"/>
            <a:ext cx="434499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grpSp>
        <p:nvGrpSpPr>
          <p:cNvPr id="11" name="组合 10"/>
          <p:cNvGrpSpPr/>
          <p:nvPr/>
        </p:nvGrpSpPr>
        <p:grpSpPr>
          <a:xfrm flipH="1">
            <a:off x="2362413" y="6193145"/>
            <a:ext cx="334777" cy="292879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" name="同心圆 5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3" name="椭圆 57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2095356" y="5305487"/>
            <a:ext cx="436581" cy="383686"/>
            <a:chOff x="304800" y="673100"/>
            <a:chExt cx="4000500" cy="4000500"/>
          </a:xfrm>
          <a:solidFill>
            <a:schemeClr val="accent6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" name="同心圆 5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6" name="椭圆 60"/>
            <p:cNvSpPr/>
            <p:nvPr/>
          </p:nvSpPr>
          <p:spPr>
            <a:xfrm>
              <a:off x="479425" y="847725"/>
              <a:ext cx="3651250" cy="365125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438731" y="5169064"/>
            <a:ext cx="647158" cy="544211"/>
            <a:chOff x="304800" y="673100"/>
            <a:chExt cx="4000500" cy="4000500"/>
          </a:xfrm>
          <a:solidFill>
            <a:schemeClr val="accent6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62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chemeClr val="tx1"/>
                </a:solidFill>
              </a:endParaRPr>
            </a:p>
          </p:txBody>
        </p:sp>
        <p:sp>
          <p:nvSpPr>
            <p:cNvPr id="19" name="椭圆 63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/>
            </a:p>
          </p:txBody>
        </p:sp>
      </p:grpSp>
      <p:sp>
        <p:nvSpPr>
          <p:cNvPr id="20" name="六边形 19"/>
          <p:cNvSpPr/>
          <p:nvPr/>
        </p:nvSpPr>
        <p:spPr>
          <a:xfrm flipH="1">
            <a:off x="3027710" y="6119850"/>
            <a:ext cx="418626" cy="366173"/>
          </a:xfrm>
          <a:prstGeom prst="hexag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1" name="六边形 20"/>
          <p:cNvSpPr/>
          <p:nvPr/>
        </p:nvSpPr>
        <p:spPr>
          <a:xfrm flipH="1">
            <a:off x="566738" y="6488403"/>
            <a:ext cx="220852" cy="183088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377026" y="2173838"/>
            <a:ext cx="8176674" cy="1313309"/>
          </a:xfrm>
          <a:prstGeom prst="rect">
            <a:avLst/>
          </a:prstGeom>
        </p:spPr>
        <p:txBody>
          <a:bodyPr wrap="square" anchor="b" anchorCtr="0">
            <a:normAutofit/>
          </a:bodyPr>
          <a:lstStyle>
            <a:lvl1pPr algn="r">
              <a:defRPr sz="6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2377026" y="3594100"/>
            <a:ext cx="8176674" cy="611579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6" name="图片 5" descr="图片包含 汽车, 红色, 就坐&#10;&#10;已生成极高可信度的说明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>
            <a:extLst>
              <a:ext uri="{FF2B5EF4-FFF2-40B4-BE49-F238E27FC236}"/>
            </a:extLst>
          </p:cNvPr>
          <p:cNvSpPr/>
          <p:nvPr userDrawn="1"/>
        </p:nvSpPr>
        <p:spPr>
          <a:xfrm>
            <a:off x="142875" y="236538"/>
            <a:ext cx="8858250" cy="63198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>
              <a:solidFill>
                <a:prstClr val="white"/>
              </a:solidFill>
              <a:ea typeface="Microsoft YaHei UI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92075"/>
            <a:ext cx="242887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9027" y="561268"/>
            <a:ext cx="642037" cy="569032"/>
            <a:chOff x="330327" y="179541"/>
            <a:chExt cx="1150400" cy="1019591"/>
          </a:xfrm>
        </p:grpSpPr>
        <p:sp>
          <p:nvSpPr>
            <p:cNvPr id="9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1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2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09699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2018/3/11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236200" y="365125"/>
            <a:ext cx="1117600" cy="5811838"/>
          </a:xfrm>
          <a:prstGeom prst="rect">
            <a:avLst/>
          </a:prstGeo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283700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8867" y="521062"/>
            <a:ext cx="691983" cy="613299"/>
            <a:chOff x="330327" y="179541"/>
            <a:chExt cx="1150400" cy="1019591"/>
          </a:xfrm>
        </p:grpSpPr>
        <p:sp>
          <p:nvSpPr>
            <p:cNvPr id="8" name="Freeform 5"/>
            <p:cNvSpPr/>
            <p:nvPr/>
          </p:nvSpPr>
          <p:spPr bwMode="auto">
            <a:xfrm>
              <a:off x="330327" y="179541"/>
              <a:ext cx="1150400" cy="101959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85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chemeClr val="accent4">
                      <a:lumMod val="75000"/>
                    </a:schemeClr>
                  </a:gs>
                  <a:gs pos="0">
                    <a:schemeClr val="accent4"/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sp>
          <p:nvSpPr>
            <p:cNvPr id="9" name="Freeform 5"/>
            <p:cNvSpPr/>
            <p:nvPr/>
          </p:nvSpPr>
          <p:spPr bwMode="auto">
            <a:xfrm>
              <a:off x="486355" y="317826"/>
              <a:ext cx="838346" cy="74302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accent6"/>
            </a:solidFill>
            <a:ln w="15875">
              <a:gradFill flip="none" rotWithShape="1">
                <a:gsLst>
                  <a:gs pos="0">
                    <a:schemeClr val="accent4">
                      <a:lumMod val="65000"/>
                    </a:schemeClr>
                  </a:gs>
                  <a:gs pos="100000">
                    <a:schemeClr val="accent4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121855" tIns="60927" rIns="121855" bIns="60927" numCol="1" anchor="t" anchorCtr="0" compatLnSpc="1"/>
            <a:lstStyle/>
            <a:p>
              <a:endParaRPr lang="zh-CN" altLang="en-US" sz="1865">
                <a:solidFill>
                  <a:prstClr val="black"/>
                </a:solidFill>
              </a:endParaRPr>
            </a:p>
          </p:txBody>
        </p:sp>
        <p:grpSp>
          <p:nvGrpSpPr>
            <p:cNvPr id="10" name="Group 17"/>
            <p:cNvGrpSpPr>
              <a:grpSpLocks noChangeAspect="1"/>
            </p:cNvGrpSpPr>
            <p:nvPr/>
          </p:nvGrpSpPr>
          <p:grpSpPr bwMode="auto">
            <a:xfrm>
              <a:off x="732726" y="510582"/>
              <a:ext cx="345602" cy="370983"/>
              <a:chOff x="231" y="1205"/>
              <a:chExt cx="640" cy="687"/>
            </a:xfrm>
            <a:solidFill>
              <a:schemeClr val="accent4"/>
            </a:solidFill>
            <a:effectLst/>
          </p:grpSpPr>
          <p:sp>
            <p:nvSpPr>
              <p:cNvPr id="11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5" tIns="60927" rIns="121855" bIns="60927" numCol="1" anchor="t" anchorCtr="0" compatLnSpc="1"/>
              <a:lstStyle/>
              <a:p>
                <a:endParaRPr lang="zh-CN" altLang="en-US" sz="1865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00" y="333376"/>
            <a:ext cx="10287000" cy="10842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4224F-02DC-4F01-8A40-F0FC22F3E0B7}" type="datetime1">
              <a:rPr lang="zh-CN" altLang="en-US"/>
              <a:pPr>
                <a:defRPr/>
              </a:pPr>
              <a:t>2018/3/11</a:t>
            </a:fld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58017-2EF0-454B-A192-ACB396E89D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657567"/>
      </p:ext>
    </p:extLst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7CC61D39-A8C9-4781-B9D6-206B39F33DF6}" type="datetimeFigureOut">
              <a:rPr lang="zh-CN" altLang="en-US" smtClean="0"/>
              <a:pPr/>
              <a:t>2018/3/11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2A0A55-C997-42FB-9405-5BC3351C656C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3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audio" Target="../media/audio3.wav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1930400" y="3078164"/>
            <a:ext cx="8432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原国家审计局局长李金华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9549" y="1026097"/>
            <a:ext cx="7229433" cy="4683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Text Box 2"/>
          <p:cNvSpPr txBox="1">
            <a:spLocks noChangeArrowheads="1"/>
          </p:cNvSpPr>
          <p:nvPr/>
        </p:nvSpPr>
        <p:spPr bwMode="auto">
          <a:xfrm>
            <a:off x="291605" y="5709664"/>
            <a:ext cx="7914244" cy="579438"/>
          </a:xfrm>
          <a:prstGeom prst="rect">
            <a:avLst/>
          </a:prstGeom>
          <a:gradFill rotWithShape="1">
            <a:gsLst>
              <a:gs pos="0">
                <a:srgbClr val="FECF40"/>
              </a:gs>
              <a:gs pos="100000">
                <a:srgbClr val="846C21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dirty="0"/>
              <a:t>承德“劝跳五楼书记”史国忠被免职</a:t>
            </a:r>
          </a:p>
        </p:txBody>
      </p:sp>
    </p:spTree>
    <p:extLst>
      <p:ext uri="{BB962C8B-B14F-4D97-AF65-F5344CB8AC3E}">
        <p14:creationId xmlns:p14="http://schemas.microsoft.com/office/powerpoint/2010/main" val="340437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标题 27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162772" y="512148"/>
            <a:ext cx="8102600" cy="914400"/>
          </a:xfrm>
          <a:prstGeom prst="rect">
            <a:avLst/>
          </a:prstGeom>
          <a:noFill/>
          <a:ln>
            <a:noFill/>
          </a:ln>
        </p:spPr>
        <p:txBody>
          <a:bodyPr vert="horz" wrap="square" lIns="90170" tIns="46990" rIns="90170" bIns="46990" numCol="1" anchor="ctr" anchorCtr="0" compatLnSpc="1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4800" kern="1200">
                <a:solidFill>
                  <a:srgbClr val="1483B5"/>
                </a:solidFill>
                <a:latin typeface="Arial" panose="020B0604020202020204" pitchFamily="34" charset="0"/>
                <a:ea typeface="黑体" panose="02010600030101010101" charset="-122"/>
                <a:cs typeface="+mj-cs"/>
                <a:sym typeface="Arial" panose="020B0604020202020204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黑体" panose="02010600030101010101" charset="-122"/>
              </a:defRPr>
            </a:lvl9pPr>
          </a:lstStyle>
          <a:p>
            <a:r>
              <a:rPr lang="zh-CN" altLang="en-US" dirty="0">
                <a:latin typeface="+mj-lt"/>
                <a:ea typeface="+mj-ea"/>
              </a:rPr>
              <a:t>第一单元 坚持宪法至上</a:t>
            </a:r>
          </a:p>
        </p:txBody>
      </p:sp>
      <p:sp>
        <p:nvSpPr>
          <p:cNvPr id="29" name="副标题 28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1064895" y="1844370"/>
            <a:ext cx="8102600" cy="15468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lvl1pPr marL="0" indent="0" algn="l" rtl="0"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rgbClr val="5A4C41"/>
                </a:solidFill>
                <a:latin typeface="Arial" panose="020B0604020202020204" pitchFamily="34" charset="0"/>
                <a:ea typeface="黑体" panose="02010600030101010101" charset="-122"/>
                <a:cs typeface="+mn-cs"/>
                <a:sym typeface="Arial" panose="020B0604020202020204" pitchFamily="34" charset="0"/>
              </a:defRPr>
            </a:lvl1pPr>
            <a:lvl2pPr marL="914400" indent="-4572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Arial" panose="020B0604020202020204" pitchFamily="34" charset="0"/>
                <a:ea typeface="黑体" panose="02010600030101010101" charset="-122"/>
                <a:cs typeface="+mn-cs"/>
                <a:sym typeface="Arial" panose="020B0604020202020204" pitchFamily="34" charset="0"/>
              </a:defRPr>
            </a:lvl2pPr>
            <a:lvl3pPr marL="1257300" indent="-3429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Arial" panose="020B0604020202020204" pitchFamily="34" charset="0"/>
                <a:ea typeface="黑体" panose="02010600030101010101" charset="-122"/>
                <a:cs typeface="+mn-cs"/>
                <a:sym typeface="Arial" panose="020B0604020202020204" pitchFamily="34" charset="0"/>
              </a:defRPr>
            </a:lvl3pPr>
            <a:lvl4pPr marL="1714500" indent="-3429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Arial" panose="020B0604020202020204" pitchFamily="34" charset="0"/>
                <a:ea typeface="黑体" panose="02010600030101010101" charset="-122"/>
                <a:cs typeface="+mn-cs"/>
                <a:sym typeface="Arial" panose="020B0604020202020204" pitchFamily="34" charset="0"/>
              </a:defRPr>
            </a:lvl4pPr>
            <a:lvl5pPr marL="2171700" indent="-342900" algn="l" rtl="0" eaLnBrk="0" fontAlgn="base" hangingPunct="0"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Arial" panose="020B0604020202020204" pitchFamily="34" charset="0"/>
                <a:ea typeface="黑体" panose="02010600030101010101" charset="-122"/>
                <a:cs typeface="+mn-cs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400" dirty="0">
                <a:latin typeface="+mn-lt"/>
                <a:ea typeface="+mn-ea"/>
                <a:cs typeface="+mn-cs"/>
              </a:rPr>
              <a:t>第二课  保障宪法实施</a:t>
            </a:r>
          </a:p>
          <a:p>
            <a:endParaRPr lang="zh-CN" altLang="en-US" sz="4400" dirty="0">
              <a:latin typeface="+mn-lt"/>
              <a:ea typeface="+mn-ea"/>
              <a:cs typeface="+mn-cs"/>
            </a:endParaRPr>
          </a:p>
          <a:p>
            <a:r>
              <a:rPr lang="zh-CN" altLang="en-US" sz="44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      第二框  加强宪法监督</a:t>
            </a:r>
          </a:p>
        </p:txBody>
      </p:sp>
      <p:pic>
        <p:nvPicPr>
          <p:cNvPr id="20482" name="Picture 2" descr="https://p2.ssl.qhimgs1.com/bdr/_240_/t0102e6adca639ae5b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79227" y="3629099"/>
            <a:ext cx="4142194" cy="293017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3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矩形 4"/>
          <p:cNvSpPr/>
          <p:nvPr/>
        </p:nvSpPr>
        <p:spPr>
          <a:xfrm>
            <a:off x="852805" y="929005"/>
            <a:ext cx="7151164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市政府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关于贯彻城市规划法执法检查整改情况的报告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经市人大常委会组成人员审议后，未获通过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1" name="矩形 34"/>
          <p:cNvSpPr/>
          <p:nvPr/>
        </p:nvSpPr>
        <p:spPr>
          <a:xfrm>
            <a:off x="1106170" y="2308225"/>
            <a:ext cx="7028427" cy="13849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市政府的报告未通过，表明市人大常委会与市政府之间存在着怎样的关系？这说明了什么？</a:t>
            </a:r>
          </a:p>
        </p:txBody>
      </p:sp>
      <p:sp>
        <p:nvSpPr>
          <p:cNvPr id="7" name="文本框 5"/>
          <p:cNvSpPr txBox="1"/>
          <p:nvPr/>
        </p:nvSpPr>
        <p:spPr>
          <a:xfrm>
            <a:off x="1380102" y="3894586"/>
            <a:ext cx="10008334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sym typeface="+mn-ea"/>
              </a:rPr>
              <a:t>监督与被监督的关系</a:t>
            </a:r>
            <a:r>
              <a:rPr lang="zh-CN" altLang="en-US" sz="2800" dirty="0" smtClean="0">
                <a:solidFill>
                  <a:srgbClr val="FF0000"/>
                </a:solidFill>
                <a:sym typeface="+mn-ea"/>
              </a:rPr>
              <a:t>。</a:t>
            </a:r>
            <a:endParaRPr lang="en-US" altLang="zh-CN" sz="2800" dirty="0" smtClean="0">
              <a:solidFill>
                <a:srgbClr val="FF0000"/>
              </a:solidFill>
              <a:sym typeface="+mn-ea"/>
            </a:endParaRPr>
          </a:p>
          <a:p>
            <a:r>
              <a:rPr lang="zh-CN" altLang="en-US" sz="2800" dirty="0">
                <a:solidFill>
                  <a:srgbClr val="FF0000"/>
                </a:solidFill>
                <a:sym typeface="+mn-ea"/>
              </a:rPr>
              <a:t>说明</a:t>
            </a:r>
            <a:r>
              <a:rPr lang="zh-CN" altLang="en-US" sz="2800" dirty="0" smtClean="0">
                <a:solidFill>
                  <a:srgbClr val="FF0000"/>
                </a:solidFill>
                <a:sym typeface="+mn-ea"/>
              </a:rPr>
              <a:t>人大常委会拥有</a:t>
            </a:r>
            <a:r>
              <a:rPr lang="zh-CN" altLang="en-US" sz="2800" dirty="0">
                <a:solidFill>
                  <a:srgbClr val="FF0000"/>
                </a:solidFill>
                <a:sym typeface="+mn-ea"/>
              </a:rPr>
              <a:t>对政府工作的监督权</a:t>
            </a:r>
            <a:endParaRPr lang="zh-CN" altLang="en-US" sz="2800" dirty="0"/>
          </a:p>
        </p:txBody>
      </p:sp>
      <p:sp>
        <p:nvSpPr>
          <p:cNvPr id="8" name="五边形 7"/>
          <p:cNvSpPr/>
          <p:nvPr/>
        </p:nvSpPr>
        <p:spPr>
          <a:xfrm>
            <a:off x="-1" y="0"/>
            <a:ext cx="3657601" cy="719455"/>
          </a:xfrm>
          <a:prstGeom prst="homePlate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Arial" charset="0"/>
              <a:buNone/>
              <a:defRPr/>
            </a:pPr>
            <a:r>
              <a:rPr lang="zh-CN" altLang="en-US" sz="3200" b="1" dirty="0" smtClean="0">
                <a:latin typeface="黑体" panose="02010600030101010101" charset="-122"/>
              </a:rPr>
              <a:t>运用你的经验</a:t>
            </a:r>
            <a:r>
              <a:rPr lang="en-US" altLang="zh-CN" sz="3200" b="1" dirty="0" smtClean="0">
                <a:latin typeface="黑体" panose="02010600030101010101" charset="-122"/>
              </a:rPr>
              <a:t>P24</a:t>
            </a:r>
            <a:endParaRPr lang="zh-CN" altLang="en-US" sz="3200" b="1" dirty="0">
              <a:latin typeface="黑体" panose="0201060003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161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日期占位符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8E83A85-C9EA-448E-B4B1-CA0A96D77DD4}" type="datetime1">
              <a:rPr lang="zh-CN" altLang="en-US" sz="1400" b="0" smtClean="0">
                <a:latin typeface="Arial Unicode MS" pitchFamily="34" charset="-122"/>
                <a:ea typeface="Arial Unicode MS" pitchFamily="34" charset="-122"/>
              </a:rPr>
              <a:pPr eaLnBrk="1" hangingPunct="1"/>
              <a:t>2018/3/11</a:t>
            </a:fld>
            <a:endParaRPr lang="en-US" altLang="zh-CN" sz="1400" b="0" smtClean="0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10243" name="文本框 2"/>
          <p:cNvSpPr txBox="1">
            <a:spLocks noChangeArrowheads="1"/>
          </p:cNvSpPr>
          <p:nvPr/>
        </p:nvSpPr>
        <p:spPr bwMode="auto">
          <a:xfrm>
            <a:off x="3550723" y="423781"/>
            <a:ext cx="2290618" cy="646112"/>
          </a:xfrm>
          <a:prstGeom prst="rect">
            <a:avLst/>
          </a:prstGeom>
          <a:gradFill rotWithShape="1">
            <a:gsLst>
              <a:gs pos="0">
                <a:srgbClr val="FBFB11"/>
              </a:gs>
              <a:gs pos="100000">
                <a:srgbClr val="838309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dirty="0" smtClean="0">
                <a:solidFill>
                  <a:srgbClr val="CC0099"/>
                </a:solidFill>
              </a:rPr>
              <a:t>自主学习</a:t>
            </a:r>
            <a:endParaRPr lang="zh-CN" altLang="en-US" sz="3600" dirty="0">
              <a:solidFill>
                <a:srgbClr val="CC0099"/>
              </a:solidFill>
            </a:endParaRPr>
          </a:p>
        </p:txBody>
      </p:sp>
      <p:sp>
        <p:nvSpPr>
          <p:cNvPr id="11267" name="文本框 3"/>
          <p:cNvSpPr txBox="1">
            <a:spLocks noChangeArrowheads="1"/>
          </p:cNvSpPr>
          <p:nvPr/>
        </p:nvSpPr>
        <p:spPr bwMode="auto">
          <a:xfrm>
            <a:off x="746298" y="1177508"/>
            <a:ext cx="8183946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dirty="0"/>
              <a:t>请同学们自主学习教材</a:t>
            </a:r>
            <a:r>
              <a:rPr lang="en-US" altLang="zh-CN" sz="3200" dirty="0"/>
              <a:t>P24---25.</a:t>
            </a:r>
            <a:r>
              <a:rPr lang="zh-CN" altLang="en-US" sz="3200" dirty="0"/>
              <a:t>思考并解决下列问题：</a:t>
            </a:r>
          </a:p>
          <a:p>
            <a:pPr eaLnBrk="1" hangingPunct="1"/>
            <a:r>
              <a:rPr lang="en-US" altLang="zh-CN" sz="3200" dirty="0" smtClean="0"/>
              <a:t>1</a:t>
            </a:r>
            <a:r>
              <a:rPr lang="zh-CN" altLang="en-US" sz="3200" dirty="0" smtClean="0"/>
              <a:t>、（    ）是</a:t>
            </a:r>
            <a:r>
              <a:rPr lang="zh-CN" altLang="en-US" sz="3200" dirty="0"/>
              <a:t>权力正确行使的根本保证，不受监督的权力将</a:t>
            </a:r>
            <a:r>
              <a:rPr lang="zh-CN" altLang="en-US" sz="3200" dirty="0" smtClean="0"/>
              <a:t>导致（    ）。</a:t>
            </a:r>
            <a:endParaRPr lang="zh-CN" altLang="en-US" sz="3200" dirty="0"/>
          </a:p>
          <a:p>
            <a:pPr eaLnBrk="1" hangingPunct="1"/>
            <a:r>
              <a:rPr lang="en-US" altLang="zh-CN" sz="3200" dirty="0" smtClean="0"/>
              <a:t>2</a:t>
            </a:r>
            <a:r>
              <a:rPr lang="zh-CN" altLang="en-US" sz="3200" dirty="0" smtClean="0"/>
              <a:t>、为什么要监督</a:t>
            </a:r>
            <a:r>
              <a:rPr lang="zh-CN" altLang="en-US" sz="3200" dirty="0"/>
              <a:t>权力的行使</a:t>
            </a:r>
            <a:r>
              <a:rPr lang="zh-CN" altLang="en-US" sz="3200" dirty="0" smtClean="0"/>
              <a:t>？</a:t>
            </a:r>
            <a:endParaRPr lang="en-US" altLang="zh-CN" sz="3200" dirty="0" smtClean="0"/>
          </a:p>
          <a:p>
            <a:pPr eaLnBrk="1" hangingPunct="1"/>
            <a:r>
              <a:rPr lang="en-US" altLang="zh-CN" sz="3200" dirty="0" smtClean="0"/>
              <a:t>3</a:t>
            </a:r>
            <a:r>
              <a:rPr lang="zh-CN" altLang="en-US" sz="3200" dirty="0" smtClean="0"/>
              <a:t>、</a:t>
            </a:r>
            <a:r>
              <a:rPr lang="zh-CN" altLang="en-US" sz="3200" dirty="0" smtClean="0"/>
              <a:t>如何监督权力的行使？</a:t>
            </a:r>
            <a:endParaRPr lang="en-US" altLang="zh-CN" sz="3200" dirty="0" smtClean="0"/>
          </a:p>
          <a:p>
            <a:pPr eaLnBrk="1" hangingPunct="1"/>
            <a:r>
              <a:rPr lang="en-US" altLang="zh-CN" sz="3200" dirty="0" smtClean="0"/>
              <a:t>4</a:t>
            </a:r>
            <a:r>
              <a:rPr lang="zh-CN" altLang="en-US" sz="3200" dirty="0" smtClean="0"/>
              <a:t>、</a:t>
            </a:r>
            <a:r>
              <a:rPr lang="zh-CN" altLang="en-US" sz="3200" dirty="0" smtClean="0"/>
              <a:t>为什么要增强宪法意识？</a:t>
            </a:r>
            <a:endParaRPr lang="en-US" altLang="zh-CN" sz="3200" dirty="0" smtClean="0"/>
          </a:p>
          <a:p>
            <a:pPr eaLnBrk="1" hangingPunct="1"/>
            <a:r>
              <a:rPr lang="en-US" altLang="zh-CN" sz="3200" dirty="0" smtClean="0"/>
              <a:t>5</a:t>
            </a:r>
            <a:r>
              <a:rPr lang="zh-CN" altLang="en-US" sz="3200" dirty="0" smtClean="0"/>
              <a:t>、</a:t>
            </a:r>
            <a:r>
              <a:rPr lang="zh-CN" altLang="en-US" sz="3200" dirty="0" smtClean="0"/>
              <a:t>如何增强宪法意识？</a:t>
            </a:r>
            <a:endParaRPr lang="zh-CN" altLang="en-US" sz="3200" dirty="0"/>
          </a:p>
        </p:txBody>
      </p:sp>
      <p:sp>
        <p:nvSpPr>
          <p:cNvPr id="3" name="十字星 2"/>
          <p:cNvSpPr/>
          <p:nvPr/>
        </p:nvSpPr>
        <p:spPr>
          <a:xfrm>
            <a:off x="228614" y="1922389"/>
            <a:ext cx="766233" cy="484187"/>
          </a:xfrm>
          <a:prstGeom prst="star4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36770" y="2114188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监督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58929" y="2606593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</a:rPr>
              <a:t>腐败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3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矩形 1"/>
          <p:cNvSpPr/>
          <p:nvPr/>
        </p:nvSpPr>
        <p:spPr>
          <a:xfrm>
            <a:off x="3381058" y="230188"/>
            <a:ext cx="385572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一、监督权力行使</a:t>
            </a:r>
          </a:p>
        </p:txBody>
      </p:sp>
      <p:sp>
        <p:nvSpPr>
          <p:cNvPr id="7171" name="矩形 3"/>
          <p:cNvSpPr/>
          <p:nvPr/>
        </p:nvSpPr>
        <p:spPr>
          <a:xfrm>
            <a:off x="1455197" y="2159907"/>
            <a:ext cx="6781165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3600" b="1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权力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的行使为什么需要监督？</a:t>
            </a:r>
          </a:p>
        </p:txBody>
      </p:sp>
      <p:sp>
        <p:nvSpPr>
          <p:cNvPr id="10243" name="矩形 2"/>
          <p:cNvSpPr/>
          <p:nvPr/>
        </p:nvSpPr>
        <p:spPr>
          <a:xfrm>
            <a:off x="627950" y="3647788"/>
            <a:ext cx="5832228" cy="230832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权力行使需要接受监督。监督是权力正确行使的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根本保证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，不受监督的权力将导致</a:t>
            </a:r>
            <a:r>
              <a:rPr lang="zh-CN" altLang="en-US" sz="3200" u="sng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腐败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pic>
        <p:nvPicPr>
          <p:cNvPr id="7172" name="Picture 6" descr="http://p3.so.qhimgs1.com/t015acf4aa193fe1353.jpg"/>
          <p:cNvPicPr>
            <a:picLocks noChangeAspect="1"/>
          </p:cNvPicPr>
          <p:nvPr/>
        </p:nvPicPr>
        <p:blipFill>
          <a:blip r:embed="rId2"/>
          <a:srcRect l="4396" t="4451" r="11485" b="9264"/>
          <a:stretch>
            <a:fillRect/>
          </a:stretch>
        </p:blipFill>
        <p:spPr>
          <a:xfrm>
            <a:off x="0" y="185057"/>
            <a:ext cx="2733675" cy="1974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474" y="4013860"/>
            <a:ext cx="2486297" cy="2299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"/>
          <p:cNvSpPr/>
          <p:nvPr/>
        </p:nvSpPr>
        <p:spPr>
          <a:xfrm>
            <a:off x="1626235" y="842752"/>
            <a:ext cx="50419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如何监督权力的行使？</a:t>
            </a:r>
          </a:p>
        </p:txBody>
      </p:sp>
      <p:sp>
        <p:nvSpPr>
          <p:cNvPr id="6" name="矩形 2"/>
          <p:cNvSpPr/>
          <p:nvPr/>
        </p:nvSpPr>
        <p:spPr>
          <a:xfrm>
            <a:off x="1376351" y="4514956"/>
            <a:ext cx="6627617" cy="1212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）全面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依法治国需要我们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健全宪法实施和监督制度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，不断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hlinkClick r:id="rId2" action="ppaction://hlinksldjump"/>
              </a:rPr>
              <a:t>加强宪法监督工作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59479" y="1799003"/>
            <a:ext cx="64613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8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Arial" pitchFamily="34" charset="0"/>
                <a:ea typeface="宋体" pitchFamily="2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宪法规定，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全国人大及其常委会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行使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3" action="ppaction://hlinksldjump"/>
              </a:rPr>
              <a:t>监督</a:t>
            </a:r>
            <a:r>
              <a:rPr lang="zh-CN" altLang="en-US" sz="28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3" action="ppaction://hlinksldjump"/>
              </a:rPr>
              <a:t>宪法实施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的职权，全国人大常委会有权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解释宪法和法律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；地方各级人大在本行政区域内负有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保证宪法和法律实施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的职责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日期占位符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9B347292-8FAB-49CB-9BC0-511E89942D37}" type="datetime1">
              <a:rPr lang="zh-CN" altLang="en-US" sz="1400" b="0" smtClean="0">
                <a:latin typeface="Arial Unicode MS" pitchFamily="34" charset="-122"/>
                <a:ea typeface="Arial Unicode MS" pitchFamily="34" charset="-122"/>
              </a:rPr>
              <a:pPr eaLnBrk="1" hangingPunct="1"/>
              <a:t>2018/3/11</a:t>
            </a:fld>
            <a:endParaRPr lang="en-US" altLang="zh-CN" sz="1400" b="0" smtClean="0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13316" name="文本框 99"/>
          <p:cNvSpPr txBox="1">
            <a:spLocks noChangeArrowheads="1"/>
          </p:cNvSpPr>
          <p:nvPr/>
        </p:nvSpPr>
        <p:spPr bwMode="auto">
          <a:xfrm>
            <a:off x="1511934" y="2382584"/>
            <a:ext cx="645641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 sz="3200" dirty="0" smtClean="0">
              <a:solidFill>
                <a:srgbClr val="0000FF"/>
              </a:solidFill>
              <a:latin typeface="楷体" pitchFamily="49" charset="-122"/>
            </a:endParaRPr>
          </a:p>
          <a:p>
            <a:pPr eaLnBrk="1" hangingPunct="1"/>
            <a:r>
              <a:rPr lang="en-US" altLang="zh-CN" sz="3200" dirty="0" smtClean="0">
                <a:solidFill>
                  <a:srgbClr val="0000FF"/>
                </a:solidFill>
                <a:latin typeface="楷体" pitchFamily="49" charset="-122"/>
              </a:rPr>
              <a:t>1</a:t>
            </a:r>
            <a:r>
              <a:rPr lang="zh-CN" altLang="en-US" sz="3200" dirty="0">
                <a:solidFill>
                  <a:srgbClr val="0000FF"/>
                </a:solidFill>
                <a:latin typeface="楷体" pitchFamily="49" charset="-122"/>
              </a:rPr>
              <a:t>、</a:t>
            </a:r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</a:rPr>
              <a:t>合宪性审查和监督</a:t>
            </a:r>
            <a:r>
              <a:rPr lang="zh-CN" altLang="en-US" sz="3200" dirty="0">
                <a:solidFill>
                  <a:srgbClr val="0000FF"/>
                </a:solidFill>
                <a:latin typeface="楷体" pitchFamily="49" charset="-122"/>
              </a:rPr>
              <a:t>，即审查法律、法规等规范性法律文件的合宪性，使其与宪法不抵触；</a:t>
            </a:r>
          </a:p>
          <a:p>
            <a:pPr eaLnBrk="1" hangingPunct="1"/>
            <a:r>
              <a:rPr lang="en-US" altLang="zh-CN" sz="3200" dirty="0">
                <a:solidFill>
                  <a:srgbClr val="0000FF"/>
                </a:solidFill>
                <a:latin typeface="楷体" pitchFamily="49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楷体" pitchFamily="49" charset="-122"/>
              </a:rPr>
              <a:t>、</a:t>
            </a:r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</a:rPr>
              <a:t>审查</a:t>
            </a:r>
            <a:r>
              <a:rPr lang="zh-CN" altLang="en-US" sz="3200" dirty="0">
                <a:solidFill>
                  <a:srgbClr val="0000FF"/>
                </a:solidFill>
                <a:latin typeface="楷体" pitchFamily="49" charset="-122"/>
              </a:rPr>
              <a:t>国家机关及其工作人员等的</a:t>
            </a:r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</a:rPr>
              <a:t>违宪行为</a:t>
            </a:r>
            <a:r>
              <a:rPr lang="zh-CN" altLang="en-US" sz="3200" dirty="0">
                <a:solidFill>
                  <a:srgbClr val="0000FF"/>
                </a:solidFill>
                <a:latin typeface="楷体" pitchFamily="49" charset="-122"/>
              </a:rPr>
              <a:t>，追究其违宪责任，维护宪法权威。</a:t>
            </a:r>
          </a:p>
        </p:txBody>
      </p:sp>
      <p:sp>
        <p:nvSpPr>
          <p:cNvPr id="3" name="十字星 2">
            <a:hlinkClick r:id="rId2" action="ppaction://hlinksldjump"/>
          </p:cNvPr>
          <p:cNvSpPr/>
          <p:nvPr/>
        </p:nvSpPr>
        <p:spPr>
          <a:xfrm>
            <a:off x="581494" y="1532616"/>
            <a:ext cx="768349" cy="485775"/>
          </a:xfrm>
          <a:prstGeom prst="star4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五边形 5"/>
          <p:cNvSpPr/>
          <p:nvPr/>
        </p:nvSpPr>
        <p:spPr>
          <a:xfrm>
            <a:off x="-1" y="0"/>
            <a:ext cx="3657601" cy="719455"/>
          </a:xfrm>
          <a:prstGeom prst="homePlate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Arial" charset="0"/>
              <a:buNone/>
              <a:defRPr/>
            </a:pPr>
            <a:r>
              <a:rPr lang="zh-CN" altLang="en-US" sz="3200" b="1" dirty="0" smtClean="0">
                <a:latin typeface="黑体" panose="02010600030101010101" charset="-122"/>
              </a:rPr>
              <a:t>相关链接 </a:t>
            </a:r>
            <a:r>
              <a:rPr lang="en-US" altLang="zh-CN" sz="3200" b="1" dirty="0" smtClean="0">
                <a:latin typeface="黑体" panose="02010600030101010101" charset="-122"/>
              </a:rPr>
              <a:t>P25</a:t>
            </a:r>
            <a:endParaRPr lang="zh-CN" altLang="en-US" sz="3200" b="1" dirty="0">
              <a:latin typeface="黑体" panose="0201060003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91346" y="1190728"/>
            <a:ext cx="6543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dirty="0">
                <a:solidFill>
                  <a:srgbClr val="FF0000"/>
                </a:solidFill>
                <a:latin typeface="楷体" pitchFamily="49" charset="-122"/>
              </a:rPr>
              <a:t>我国宪法监督的内容主要包括：</a:t>
            </a:r>
          </a:p>
        </p:txBody>
      </p:sp>
    </p:spTree>
    <p:extLst>
      <p:ext uri="{BB962C8B-B14F-4D97-AF65-F5344CB8AC3E}">
        <p14:creationId xmlns:p14="http://schemas.microsoft.com/office/powerpoint/2010/main" val="347930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26"/>
          <p:cNvSpPr/>
          <p:nvPr/>
        </p:nvSpPr>
        <p:spPr>
          <a:xfrm>
            <a:off x="1493205" y="146864"/>
            <a:ext cx="2765501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探究与</a:t>
            </a:r>
            <a:r>
              <a:rPr lang="zh-CN" altLang="en-US" sz="2800" b="1" dirty="0" smtClean="0">
                <a:latin typeface="微软雅黑" panose="020B0503020204020204" charset="-122"/>
                <a:ea typeface="微软雅黑" panose="020B0503020204020204" charset="-122"/>
              </a:rPr>
              <a:t>分享 </a:t>
            </a:r>
            <a:r>
              <a:rPr lang="en-US" altLang="zh-CN" sz="2800" b="1" dirty="0" smtClean="0">
                <a:latin typeface="微软雅黑" panose="020B0503020204020204" charset="-122"/>
                <a:ea typeface="微软雅黑" panose="020B0503020204020204" charset="-122"/>
              </a:rPr>
              <a:t>P25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6796" y="5363506"/>
            <a:ext cx="8632825" cy="57304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本案中全国人大常委会行使了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监督宪法实施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的职权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6" y="1208932"/>
            <a:ext cx="8410146" cy="383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日期占位符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>
            <a:prstTxWarp prst="textNoShape">
              <a:avLst/>
            </a:prstTxWarp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40C3A7B1-8D9A-4B5E-A2D6-E7F7768E4EFA}" type="datetime1">
              <a:rPr lang="zh-CN" altLang="en-US" sz="1400" b="0" smtClean="0">
                <a:latin typeface="Arial Unicode MS" pitchFamily="34" charset="-122"/>
                <a:ea typeface="Arial Unicode MS" pitchFamily="34" charset="-122"/>
              </a:rPr>
              <a:pPr eaLnBrk="1" hangingPunct="1"/>
              <a:t>2018/3/11</a:t>
            </a:fld>
            <a:endParaRPr lang="en-US" altLang="zh-CN" sz="1400" b="0" smtClean="0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16388" name="文本框 6"/>
          <p:cNvSpPr txBox="1">
            <a:spLocks noChangeArrowheads="1"/>
          </p:cNvSpPr>
          <p:nvPr/>
        </p:nvSpPr>
        <p:spPr bwMode="auto">
          <a:xfrm>
            <a:off x="796831" y="1731447"/>
            <a:ext cx="9831916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 smtClean="0"/>
              <a:t>）要</a:t>
            </a:r>
            <a:r>
              <a:rPr lang="zh-CN" altLang="en-US" sz="2800" dirty="0"/>
              <a:t>完善全国人大及其常委会宪法监督制度，健全监督机制和程序，使其更好担负起</a:t>
            </a:r>
            <a:r>
              <a:rPr lang="zh-CN" altLang="en-US" sz="2800" dirty="0">
                <a:solidFill>
                  <a:srgbClr val="FF0000"/>
                </a:solidFill>
              </a:rPr>
              <a:t>宪法监督职责</a:t>
            </a:r>
            <a:r>
              <a:rPr lang="zh-CN" altLang="en-US" sz="2800" dirty="0"/>
              <a:t>。</a:t>
            </a:r>
          </a:p>
          <a:p>
            <a:pPr eaLnBrk="1" hangingPunct="1"/>
            <a:endParaRPr lang="en-US" altLang="zh-CN" sz="2800" dirty="0"/>
          </a:p>
          <a:p>
            <a:pPr eaLnBrk="1" hangingPunct="1"/>
            <a:r>
              <a:rPr lang="zh-CN" altLang="en-US" sz="2800" dirty="0" smtClean="0"/>
              <a:t>（</a:t>
            </a:r>
            <a:r>
              <a:rPr lang="en-US" altLang="zh-CN" sz="2800" dirty="0"/>
              <a:t>2</a:t>
            </a:r>
            <a:r>
              <a:rPr lang="zh-CN" altLang="en-US" sz="2800" dirty="0" smtClean="0"/>
              <a:t>）要</a:t>
            </a:r>
            <a:r>
              <a:rPr lang="zh-CN" altLang="en-US" sz="2800" dirty="0"/>
              <a:t>健全</a:t>
            </a:r>
            <a:r>
              <a:rPr lang="zh-CN" altLang="en-US" sz="2800" dirty="0">
                <a:solidFill>
                  <a:srgbClr val="FF0000"/>
                </a:solidFill>
              </a:rPr>
              <a:t>宪法解释程序</a:t>
            </a:r>
            <a:r>
              <a:rPr lang="zh-CN" altLang="en-US" sz="2800" dirty="0"/>
              <a:t>机制，推进合宪性审查工作，加强</a:t>
            </a:r>
            <a:r>
              <a:rPr lang="zh-CN" altLang="en-US" sz="2800" dirty="0">
                <a:solidFill>
                  <a:srgbClr val="FF0000"/>
                </a:solidFill>
              </a:rPr>
              <a:t>备案审查</a:t>
            </a:r>
            <a:r>
              <a:rPr lang="zh-CN" altLang="en-US" sz="2800" dirty="0"/>
              <a:t>制度和能力建设，加强对</a:t>
            </a:r>
            <a:r>
              <a:rPr lang="zh-CN" altLang="en-US" sz="2800" dirty="0">
                <a:solidFill>
                  <a:srgbClr val="FF0000"/>
                </a:solidFill>
              </a:rPr>
              <a:t>宪法实施情况的监督检查</a:t>
            </a:r>
            <a:r>
              <a:rPr lang="zh-CN" altLang="en-US" sz="2800" dirty="0"/>
              <a:t>，维护宪法权威。</a:t>
            </a:r>
          </a:p>
          <a:p>
            <a:pPr eaLnBrk="1" hangingPunct="1"/>
            <a:endParaRPr lang="en-US" altLang="zh-CN" sz="2800" dirty="0" smtClean="0"/>
          </a:p>
          <a:p>
            <a:pPr eaLnBrk="1" hangingPunct="1"/>
            <a:r>
              <a:rPr lang="zh-CN" altLang="en-US" sz="2800" dirty="0" smtClean="0"/>
              <a:t>（</a:t>
            </a:r>
            <a:r>
              <a:rPr lang="en-US" altLang="zh-CN" sz="2800" dirty="0"/>
              <a:t>3</a:t>
            </a:r>
            <a:r>
              <a:rPr lang="zh-CN" altLang="en-US" sz="2800" dirty="0" smtClean="0"/>
              <a:t>）对于</a:t>
            </a:r>
            <a:r>
              <a:rPr lang="zh-CN" altLang="en-US" sz="2800" dirty="0"/>
              <a:t>各种违反宪法的行为，</a:t>
            </a:r>
            <a:r>
              <a:rPr lang="zh-CN" altLang="en-US" sz="2800" dirty="0">
                <a:solidFill>
                  <a:srgbClr val="FF0000"/>
                </a:solidFill>
              </a:rPr>
              <a:t>都必须予以</a:t>
            </a:r>
            <a:r>
              <a:rPr lang="zh-CN" altLang="en-US" sz="2800" dirty="0"/>
              <a:t>追究和纠正。</a:t>
            </a:r>
          </a:p>
        </p:txBody>
      </p:sp>
      <p:sp>
        <p:nvSpPr>
          <p:cNvPr id="6" name="矩形 3"/>
          <p:cNvSpPr/>
          <p:nvPr/>
        </p:nvSpPr>
        <p:spPr>
          <a:xfrm>
            <a:off x="1923118" y="866701"/>
            <a:ext cx="5878970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如何加强宪法监督工作？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083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7506" y="1039752"/>
            <a:ext cx="11612245" cy="1325880"/>
          </a:xfrm>
        </p:spPr>
        <p:txBody>
          <a:bodyPr>
            <a:noAutofit/>
          </a:bodyPr>
          <a:lstStyle/>
          <a:p>
            <a:r>
              <a:rPr lang="zh-CN" altLang="en-US" sz="3200" dirty="0"/>
              <a:t>卢梭说过：“一切法律中最重要的法律，既不是刻在大理石上，也不是刻在铜表上，而是铭刻在公民的内心里。”这说明了什么？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966" y="3281818"/>
            <a:ext cx="5960230" cy="3152027"/>
          </a:xfrm>
          <a:prstGeom prst="rect">
            <a:avLst/>
          </a:prstGeom>
        </p:spPr>
      </p:pic>
      <p:pic>
        <p:nvPicPr>
          <p:cNvPr id="5" name="图片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2192" y="2992582"/>
            <a:ext cx="3908231" cy="32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文本框 2"/>
          <p:cNvSpPr txBox="1">
            <a:spLocks noChangeArrowheads="1"/>
          </p:cNvSpPr>
          <p:nvPr/>
        </p:nvSpPr>
        <p:spPr bwMode="auto">
          <a:xfrm>
            <a:off x="3407919" y="511970"/>
            <a:ext cx="3608916" cy="706437"/>
          </a:xfrm>
          <a:prstGeom prst="rect">
            <a:avLst/>
          </a:prstGeom>
          <a:gradFill rotWithShape="1">
            <a:gsLst>
              <a:gs pos="0">
                <a:srgbClr val="FBFB11"/>
              </a:gs>
              <a:gs pos="100000">
                <a:srgbClr val="838309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FF0000"/>
                </a:solidFill>
              </a:rPr>
              <a:t>增强</a:t>
            </a:r>
            <a:r>
              <a:rPr lang="zh-CN" altLang="en-US" sz="4000" dirty="0">
                <a:solidFill>
                  <a:srgbClr val="FF0000"/>
                </a:solidFill>
              </a:rPr>
              <a:t>宪法意识</a:t>
            </a:r>
          </a:p>
        </p:txBody>
      </p:sp>
      <p:sp>
        <p:nvSpPr>
          <p:cNvPr id="17411" name="文本框 3"/>
          <p:cNvSpPr txBox="1">
            <a:spLocks noChangeArrowheads="1"/>
          </p:cNvSpPr>
          <p:nvPr/>
        </p:nvSpPr>
        <p:spPr bwMode="auto">
          <a:xfrm>
            <a:off x="1117394" y="1544207"/>
            <a:ext cx="98750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srgbClr val="0000FF"/>
                </a:solidFill>
              </a:rPr>
              <a:t>为什么要增强</a:t>
            </a:r>
            <a:r>
              <a:rPr lang="zh-CN" altLang="en-US" sz="3200" dirty="0">
                <a:solidFill>
                  <a:srgbClr val="0000FF"/>
                </a:solidFill>
              </a:rPr>
              <a:t>宪法意识</a:t>
            </a:r>
            <a:r>
              <a:rPr lang="zh-CN" altLang="en-US" sz="3200" dirty="0" smtClean="0">
                <a:solidFill>
                  <a:srgbClr val="0000FF"/>
                </a:solidFill>
              </a:rPr>
              <a:t>？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2514" y="2424722"/>
            <a:ext cx="80633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       </a:t>
            </a:r>
            <a:r>
              <a:rPr lang="en-US" altLang="zh-CN" sz="3200" dirty="0" smtClean="0"/>
              <a:t>1</a:t>
            </a:r>
            <a:r>
              <a:rPr lang="zh-CN" altLang="en-US" sz="3200" dirty="0" smtClean="0"/>
              <a:t>、加强</a:t>
            </a:r>
            <a:r>
              <a:rPr lang="zh-CN" altLang="en-US" sz="3200" dirty="0"/>
              <a:t>宪法监督，既需要</a:t>
            </a:r>
            <a:r>
              <a:rPr lang="zh-CN" altLang="en-US" sz="3200" dirty="0">
                <a:solidFill>
                  <a:srgbClr val="FF0000"/>
                </a:solidFill>
              </a:rPr>
              <a:t>完备的制度措施</a:t>
            </a:r>
            <a:r>
              <a:rPr lang="zh-CN" altLang="en-US" sz="3200" dirty="0"/>
              <a:t>，也需要人们</a:t>
            </a:r>
            <a:r>
              <a:rPr lang="zh-CN" altLang="en-US" sz="3200" dirty="0">
                <a:solidFill>
                  <a:srgbClr val="FF0000"/>
                </a:solidFill>
              </a:rPr>
              <a:t>增强宪法意识 </a:t>
            </a:r>
            <a:r>
              <a:rPr lang="zh-CN" altLang="en-US" sz="3200" dirty="0" smtClean="0">
                <a:solidFill>
                  <a:srgbClr val="FF0000"/>
                </a:solidFill>
              </a:rPr>
              <a:t>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66776" y="4808440"/>
            <a:ext cx="69815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/>
              <a:t>3</a:t>
            </a:r>
            <a:r>
              <a:rPr lang="zh-CN" altLang="en-US" sz="3200" dirty="0" smtClean="0"/>
              <a:t>、</a:t>
            </a:r>
            <a:r>
              <a:rPr lang="zh-CN" altLang="en-US" sz="3200" dirty="0"/>
              <a:t>宪法与我们</a:t>
            </a:r>
            <a:r>
              <a:rPr lang="zh-CN" altLang="en-US" sz="3200" dirty="0">
                <a:solidFill>
                  <a:srgbClr val="FF0000"/>
                </a:solidFill>
              </a:rPr>
              <a:t>每个人</a:t>
            </a:r>
            <a:r>
              <a:rPr lang="zh-CN" altLang="en-US" sz="3200" dirty="0"/>
              <a:t>息息相关，我们的一生都离不开宪法的保护。</a:t>
            </a:r>
          </a:p>
        </p:txBody>
      </p:sp>
      <p:sp>
        <p:nvSpPr>
          <p:cNvPr id="4" name="矩形 3"/>
          <p:cNvSpPr/>
          <p:nvPr/>
        </p:nvSpPr>
        <p:spPr>
          <a:xfrm>
            <a:off x="1276114" y="3731222"/>
            <a:ext cx="68584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/>
              <a:t>2</a:t>
            </a:r>
            <a:r>
              <a:rPr lang="zh-CN" altLang="en-US" sz="3200" dirty="0" smtClean="0"/>
              <a:t>、增强</a:t>
            </a:r>
            <a:r>
              <a:rPr lang="zh-CN" altLang="en-US" sz="3200" dirty="0"/>
              <a:t>宪法意识，对</a:t>
            </a:r>
            <a:r>
              <a:rPr lang="zh-CN" altLang="en-US" sz="3200" dirty="0">
                <a:solidFill>
                  <a:srgbClr val="FF0000"/>
                </a:solidFill>
              </a:rPr>
              <a:t>国家公职人员</a:t>
            </a:r>
            <a:r>
              <a:rPr lang="zh-CN" altLang="en-US" sz="3200" dirty="0"/>
              <a:t>来说尤为重要。</a:t>
            </a:r>
          </a:p>
        </p:txBody>
      </p:sp>
    </p:spTree>
    <p:extLst>
      <p:ext uri="{BB962C8B-B14F-4D97-AF65-F5344CB8AC3E}">
        <p14:creationId xmlns:p14="http://schemas.microsoft.com/office/powerpoint/2010/main" val="25233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60DE148-3B1D-45C8-B9A6-FE766F5D213F}" type="datetime1">
              <a:rPr lang="zh-CN" altLang="en-US"/>
              <a:pPr>
                <a:defRPr/>
              </a:pPr>
              <a:t>2018/3/11</a:t>
            </a:fld>
            <a:endParaRPr lang="en-US" altLang="zh-CN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34741" y="854934"/>
            <a:ext cx="8066111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2400" dirty="0" smtClean="0"/>
              <a:t>                    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3200" dirty="0" smtClean="0"/>
              <a:t>2</a:t>
            </a:r>
            <a:r>
              <a:rPr lang="zh-CN" altLang="en-US" sz="3200" dirty="0" smtClean="0"/>
              <a:t>、增强宪法意识，对</a:t>
            </a:r>
            <a:r>
              <a:rPr lang="zh-CN" altLang="en-US" sz="3200" dirty="0" smtClean="0">
                <a:solidFill>
                  <a:srgbClr val="FF0000"/>
                </a:solidFill>
              </a:rPr>
              <a:t>国家公职人员</a:t>
            </a:r>
            <a:r>
              <a:rPr lang="zh-CN" altLang="en-US" sz="3200" dirty="0" smtClean="0"/>
              <a:t>来说尤为重要。设立</a:t>
            </a:r>
            <a:r>
              <a:rPr lang="zh-CN" altLang="en-US" sz="3200" dirty="0" smtClean="0">
                <a:solidFill>
                  <a:srgbClr val="00B0F0"/>
                </a:solidFill>
              </a:rPr>
              <a:t>国家宪法日、建立宪法宣誓制度</a:t>
            </a:r>
            <a:r>
              <a:rPr lang="zh-CN" altLang="en-US" sz="3200" dirty="0" smtClean="0"/>
              <a:t>等，就是为了强化国家公职人员的宪法意识，让他们珍惜宪法授予的权力，自觉规范自己的行为。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 smtClean="0"/>
              <a:t> </a:t>
            </a:r>
            <a:endParaRPr lang="zh-CN" altLang="en-US" sz="2400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191" y="4374029"/>
            <a:ext cx="3228759" cy="19372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3" y="4242439"/>
            <a:ext cx="3304619" cy="2313233"/>
          </a:xfrm>
          <a:prstGeom prst="rect">
            <a:avLst/>
          </a:prstGeom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483609" y="3589199"/>
            <a:ext cx="7662863" cy="1569660"/>
          </a:xfrm>
          <a:prstGeom prst="rect">
            <a:avLst/>
          </a:prstGeom>
          <a:solidFill>
            <a:schemeClr val="accent2"/>
          </a:solidFill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200" dirty="0" smtClean="0">
                <a:solidFill>
                  <a:schemeClr val="bg2">
                    <a:lumMod val="10000"/>
                  </a:schemeClr>
                </a:solidFill>
              </a:rPr>
              <a:t>目的是强化</a:t>
            </a:r>
            <a:r>
              <a:rPr lang="zh-CN" altLang="en-US" sz="3200" dirty="0">
                <a:solidFill>
                  <a:schemeClr val="bg2">
                    <a:lumMod val="10000"/>
                  </a:schemeClr>
                </a:solidFill>
              </a:rPr>
              <a:t>国家公职人员的宪法意识，让他们珍惜宪法赋予的权力，自觉规范自己的行为</a:t>
            </a:r>
            <a:r>
              <a:rPr lang="zh-CN" altLang="en-US" sz="3200" dirty="0" smtClean="0">
                <a:solidFill>
                  <a:schemeClr val="bg2">
                    <a:lumMod val="10000"/>
                  </a:schemeClr>
                </a:solidFill>
              </a:rPr>
              <a:t>。</a:t>
            </a:r>
            <a:r>
              <a:rPr lang="en-US" altLang="zh-CN" sz="3200" dirty="0" smtClean="0">
                <a:solidFill>
                  <a:schemeClr val="bg2">
                    <a:lumMod val="10000"/>
                  </a:schemeClr>
                </a:solidFill>
              </a:rPr>
              <a:t>p25</a:t>
            </a:r>
            <a:endParaRPr lang="zh-CN" altLang="en-US" sz="32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rtlCol="0">
            <a:normAutofit fontScale="90000"/>
          </a:bodyPr>
          <a:lstStyle/>
          <a:p>
            <a:pPr defTabSz="1218565" eaLnBrk="1" fontAlgn="auto" hangingPunct="1">
              <a:spcAft>
                <a:spcPts val="0"/>
              </a:spcAft>
              <a:defRPr/>
            </a:pPr>
            <a:r>
              <a:rPr lang="zh-CN" altLang="en-US" dirty="0">
                <a:sym typeface="宋体" panose="02010600030101010101" pitchFamily="2" charset="-122"/>
              </a:rPr>
              <a:t>疑难解答</a:t>
            </a:r>
            <a:br>
              <a:rPr lang="zh-CN" altLang="en-US" dirty="0">
                <a:sym typeface="宋体" panose="02010600030101010101" pitchFamily="2" charset="-122"/>
              </a:rPr>
            </a:br>
            <a:endParaRPr lang="zh-CN" altLang="en-US" dirty="0">
              <a:sym typeface="宋体" panose="02010600030101010101" pitchFamily="2" charset="-122"/>
            </a:endParaRPr>
          </a:p>
        </p:txBody>
      </p:sp>
      <p:sp>
        <p:nvSpPr>
          <p:cNvPr id="20482" name="内容占位符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1007435" y="1124744"/>
            <a:ext cx="10670116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3200" dirty="0" smtClean="0"/>
              <a:t>宪法修改是国家的大事，与我们公民个人无关？</a:t>
            </a:r>
          </a:p>
        </p:txBody>
      </p:sp>
      <p:sp>
        <p:nvSpPr>
          <p:cNvPr id="3" name="矩形 2"/>
          <p:cNvSpPr/>
          <p:nvPr/>
        </p:nvSpPr>
        <p:spPr>
          <a:xfrm>
            <a:off x="1021276" y="2085185"/>
            <a:ext cx="10105901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这种认识是</a:t>
            </a:r>
            <a:r>
              <a:rPr lang="zh-CN" altLang="en-US" sz="3200" dirty="0">
                <a:solidFill>
                  <a:srgbClr val="FF0000"/>
                </a:solidFill>
              </a:rPr>
              <a:t>错误的</a:t>
            </a: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。宪法是国家的根本大法，宪法的修改关系国家的长治久安和法治国家的建设，事关人民群众的根本利益，是国家的大事。宪法是全体公民的最高行为准则，每个公民都要自觉遵守宪法，维护宪法的尊严，宪法的修改与我们公民个人密切相关</a:t>
            </a:r>
            <a:r>
              <a:rPr lang="zh-CN" altLang="en-US" sz="3200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。    可见</a:t>
            </a: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，修改宪法既是国家大事，</a:t>
            </a:r>
            <a:r>
              <a:rPr lang="zh-CN" altLang="en-US" sz="3200" dirty="0">
                <a:solidFill>
                  <a:srgbClr val="FF0000"/>
                </a:solidFill>
              </a:rPr>
              <a:t>也同每一个公民息息相关。每一个公民都应该增强宪法意识。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610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6"/>
          <p:cNvSpPr/>
          <p:nvPr/>
        </p:nvSpPr>
        <p:spPr>
          <a:xfrm>
            <a:off x="362905" y="110034"/>
            <a:ext cx="296908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探究与</a:t>
            </a:r>
            <a:r>
              <a:rPr lang="zh-CN" altLang="en-US" sz="32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分享</a:t>
            </a:r>
            <a:r>
              <a:rPr lang="en-US" altLang="zh-CN" sz="32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P26</a:t>
            </a:r>
            <a:endParaRPr lang="zh-CN" altLang="en-US" sz="32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73" name="矩形 13"/>
          <p:cNvSpPr/>
          <p:nvPr/>
        </p:nvSpPr>
        <p:spPr>
          <a:xfrm>
            <a:off x="1493520" y="841375"/>
            <a:ext cx="7199218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chemeClr val="tx2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对照宪法文本，根据实际情况，填充内容。你能得出什么结论？（补充</a:t>
            </a:r>
            <a:r>
              <a:rPr lang="zh-CN" altLang="en-US" sz="2800" b="1" dirty="0" smtClean="0">
                <a:solidFill>
                  <a:schemeClr val="tx2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chemeClr val="tx2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572033" y="1869440"/>
            <a:ext cx="1300163" cy="893763"/>
          </a:xfrm>
          <a:prstGeom prst="rect">
            <a:avLst/>
          </a:prstGeom>
          <a:solidFill>
            <a:srgbClr val="DAEDEF"/>
          </a:solidFill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姥姥信基督教</a:t>
            </a:r>
          </a:p>
        </p:txBody>
      </p:sp>
      <p:sp>
        <p:nvSpPr>
          <p:cNvPr id="6" name="右箭头 5"/>
          <p:cNvSpPr/>
          <p:nvPr/>
        </p:nvSpPr>
        <p:spPr>
          <a:xfrm>
            <a:off x="2177601" y="2095659"/>
            <a:ext cx="647700" cy="503238"/>
          </a:xfrm>
          <a:prstGeom prst="rightArrow">
            <a:avLst>
              <a:gd name="adj1" fmla="val 50000"/>
              <a:gd name="adj2" fmla="val 50040"/>
            </a:avLst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163570" y="1900396"/>
            <a:ext cx="5790425" cy="831850"/>
          </a:xfrm>
          <a:prstGeom prst="rect">
            <a:avLst/>
          </a:prstGeom>
          <a:solidFill>
            <a:srgbClr val="DAEDEF"/>
          </a:solidFill>
          <a:ln w="9525">
            <a:solidFill>
              <a:srgbClr val="DAEDEF">
                <a:lumMod val="50000"/>
              </a:srgbClr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宪法第三十六条　中华人民共和国公民有宗教信仰自由。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72033" y="3041015"/>
            <a:ext cx="1300163" cy="1292225"/>
          </a:xfrm>
          <a:prstGeom prst="rect">
            <a:avLst/>
          </a:prstGeom>
          <a:solidFill>
            <a:srgbClr val="DAEDEF"/>
          </a:solidFill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爸爸每周休息两天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93058" y="4597687"/>
            <a:ext cx="1300163" cy="2092325"/>
          </a:xfrm>
          <a:prstGeom prst="rect">
            <a:avLst/>
          </a:prstGeom>
          <a:solidFill>
            <a:srgbClr val="DAEDEF"/>
          </a:solidFill>
          <a:ln w="9525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隔壁邻居奶奶每月领低保生活</a:t>
            </a:r>
          </a:p>
        </p:txBody>
      </p:sp>
      <p:sp>
        <p:nvSpPr>
          <p:cNvPr id="9" name="右箭头 8"/>
          <p:cNvSpPr/>
          <p:nvPr/>
        </p:nvSpPr>
        <p:spPr>
          <a:xfrm>
            <a:off x="2134833" y="3307398"/>
            <a:ext cx="647700" cy="529590"/>
          </a:xfrm>
          <a:prstGeom prst="rightArrow">
            <a:avLst>
              <a:gd name="adj1" fmla="val 50000"/>
              <a:gd name="adj2" fmla="val 49883"/>
            </a:avLst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3155925" y="3041015"/>
            <a:ext cx="6121400" cy="831850"/>
          </a:xfrm>
          <a:prstGeom prst="rect">
            <a:avLst/>
          </a:prstGeom>
          <a:solidFill>
            <a:srgbClr val="DAEDEF"/>
          </a:solidFill>
          <a:ln w="9525">
            <a:solidFill>
              <a:srgbClr val="DAEDEF">
                <a:lumMod val="50000"/>
              </a:srgbClr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宪法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第四十三条　中华人民共和国劳动者有休息的权利。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3163569" y="4849157"/>
            <a:ext cx="5276017" cy="1569660"/>
          </a:xfrm>
          <a:prstGeom prst="rect">
            <a:avLst/>
          </a:prstGeom>
          <a:solidFill>
            <a:srgbClr val="DAEDEF"/>
          </a:solidFill>
          <a:ln w="9525">
            <a:solidFill>
              <a:srgbClr val="DAEDEF">
                <a:lumMod val="50000"/>
              </a:srgbClr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宪法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第四十五条　中华人民共和国公民在年老、疾病或者丧失劳动能力的情况下，有从国家和社会获得物质帮助的权利。</a:t>
            </a:r>
          </a:p>
        </p:txBody>
      </p:sp>
      <p:sp>
        <p:nvSpPr>
          <p:cNvPr id="12" name="右箭头 11"/>
          <p:cNvSpPr/>
          <p:nvPr/>
        </p:nvSpPr>
        <p:spPr>
          <a:xfrm>
            <a:off x="2129855" y="5194300"/>
            <a:ext cx="647700" cy="529590"/>
          </a:xfrm>
          <a:prstGeom prst="rightArrow">
            <a:avLst>
              <a:gd name="adj1" fmla="val 50000"/>
              <a:gd name="adj2" fmla="val 49883"/>
            </a:avLst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93520" y="694809"/>
            <a:ext cx="6946067" cy="1077218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US" altLang="zh-CN" sz="3200" dirty="0" smtClean="0"/>
              <a:t>3</a:t>
            </a:r>
            <a:r>
              <a:rPr lang="zh-CN" altLang="en-US" sz="3200" dirty="0" smtClean="0"/>
              <a:t>、宪法</a:t>
            </a:r>
            <a:r>
              <a:rPr lang="zh-CN" altLang="en-US" sz="3200" dirty="0"/>
              <a:t>与我们每个人息息相关，我们的一生都离不开宪法的保护。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6" grpId="0" bldLvl="0" animBg="1"/>
      <p:bldP spid="3" grpId="0" bldLvl="0" animBg="1"/>
      <p:bldP spid="4" grpId="0" bldLvl="0" animBg="1"/>
      <p:bldP spid="11" grpId="0" bldLvl="0" animBg="1"/>
      <p:bldP spid="9" grpId="0" bldLvl="0" animBg="1"/>
      <p:bldP spid="10" grpId="0" bldLvl="0" animBg="1"/>
      <p:bldP spid="13" grpId="0" bldLvl="0" animBg="1"/>
      <p:bldP spid="12" grpId="0" bldLvl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01136" y="3503221"/>
            <a:ext cx="3090863" cy="287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316673" y="1543217"/>
            <a:ext cx="91598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 smtClean="0"/>
              <a:t>宪法</a:t>
            </a:r>
            <a:r>
              <a:rPr lang="zh-CN" altLang="en-US" sz="2800" dirty="0"/>
              <a:t>与我们每个人息息相关，我们的一生都离不开宪法的保护。我们要</a:t>
            </a:r>
            <a:r>
              <a:rPr lang="zh-CN" altLang="en-US" sz="2800" dirty="0">
                <a:solidFill>
                  <a:srgbClr val="FF0000"/>
                </a:solidFill>
              </a:rPr>
              <a:t>增强宪法意识，热爱宪法，捍卫宪法。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/>
              <a:t>具体要做到以下几点：</a:t>
            </a:r>
            <a:endParaRPr lang="en-US" altLang="zh-CN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/>
              <a:t>①</a:t>
            </a:r>
            <a:r>
              <a:rPr lang="zh-CN" altLang="en-US" sz="2800" dirty="0">
                <a:solidFill>
                  <a:srgbClr val="FF0000"/>
                </a:solidFill>
              </a:rPr>
              <a:t>学习</a:t>
            </a:r>
            <a:r>
              <a:rPr lang="zh-CN" altLang="en-US" sz="2800" dirty="0"/>
              <a:t>宪法；</a:t>
            </a:r>
            <a:endParaRPr lang="en-US" altLang="zh-CN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/>
              <a:t>②</a:t>
            </a:r>
            <a:r>
              <a:rPr lang="zh-CN" altLang="en-US" sz="2800" dirty="0">
                <a:solidFill>
                  <a:srgbClr val="FF0000"/>
                </a:solidFill>
              </a:rPr>
              <a:t>认同</a:t>
            </a:r>
            <a:r>
              <a:rPr lang="zh-CN" altLang="en-US" sz="2800" dirty="0"/>
              <a:t>宪法；</a:t>
            </a:r>
            <a:endParaRPr lang="en-US" altLang="zh-CN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/>
              <a:t>③</a:t>
            </a:r>
            <a:r>
              <a:rPr lang="zh-CN" altLang="en-US" sz="2800" dirty="0">
                <a:solidFill>
                  <a:srgbClr val="FF0000"/>
                </a:solidFill>
              </a:rPr>
              <a:t>践行</a:t>
            </a:r>
            <a:r>
              <a:rPr lang="zh-CN" altLang="en-US" sz="2800" dirty="0"/>
              <a:t>宪法；</a:t>
            </a:r>
            <a:endParaRPr lang="en-US" altLang="zh-CN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/>
              <a:t>④建设社会主义法治国家，需要我们坚持宪法至上，自觉践行宪法精神，积极推动宪法实施。</a:t>
            </a:r>
          </a:p>
        </p:txBody>
      </p:sp>
      <p:sp>
        <p:nvSpPr>
          <p:cNvPr id="11" name="矩形 10"/>
          <p:cNvSpPr/>
          <p:nvPr/>
        </p:nvSpPr>
        <p:spPr>
          <a:xfrm>
            <a:off x="784371" y="656347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3200" dirty="0" smtClean="0">
                <a:solidFill>
                  <a:srgbClr val="0000FF"/>
                </a:solidFill>
              </a:rPr>
              <a:t>如何</a:t>
            </a:r>
            <a:r>
              <a:rPr lang="zh-CN" altLang="en-US" sz="3200" dirty="0">
                <a:solidFill>
                  <a:srgbClr val="0000FF"/>
                </a:solidFill>
              </a:rPr>
              <a:t>增强宪法意识？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6"/>
          <p:cNvSpPr/>
          <p:nvPr/>
        </p:nvSpPr>
        <p:spPr>
          <a:xfrm>
            <a:off x="363096" y="836295"/>
            <a:ext cx="16052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拓展空间</a:t>
            </a:r>
          </a:p>
        </p:txBody>
      </p:sp>
      <p:sp>
        <p:nvSpPr>
          <p:cNvPr id="5" name="矩形 4"/>
          <p:cNvSpPr/>
          <p:nvPr/>
        </p:nvSpPr>
        <p:spPr>
          <a:xfrm>
            <a:off x="3122295" y="359728"/>
            <a:ext cx="356235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65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字宪法宣誓誓词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33156"/>
            <a:ext cx="3526006" cy="245868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659340" y="1714524"/>
            <a:ext cx="5532162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我宣誓，拥护中华人民共和国宪法，维护宪法权威，履行宪法职责，恪尽职守、廉洁奉公，忠于祖国、忠于人民，自觉接受监督，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为中国特色社会主义伟大事业努力奋斗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!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033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9"/>
          <p:cNvSpPr>
            <a:spLocks/>
          </p:cNvSpPr>
          <p:nvPr/>
        </p:nvSpPr>
        <p:spPr bwMode="auto">
          <a:xfrm>
            <a:off x="971659" y="1976439"/>
            <a:ext cx="287867" cy="3095625"/>
          </a:xfrm>
          <a:prstGeom prst="leftBrace">
            <a:avLst>
              <a:gd name="adj1" fmla="val 117892"/>
              <a:gd name="adj2" fmla="val 50000"/>
            </a:avLst>
          </a:prstGeom>
          <a:noFill/>
          <a:ln w="349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27651" name="AutoShape 10"/>
          <p:cNvSpPr>
            <a:spLocks/>
          </p:cNvSpPr>
          <p:nvPr/>
        </p:nvSpPr>
        <p:spPr bwMode="auto">
          <a:xfrm>
            <a:off x="2698859" y="939801"/>
            <a:ext cx="192616" cy="2232025"/>
          </a:xfrm>
          <a:prstGeom prst="leftBrace">
            <a:avLst>
              <a:gd name="adj1" fmla="val 98998"/>
              <a:gd name="adj2" fmla="val 50000"/>
            </a:avLst>
          </a:prstGeom>
          <a:noFill/>
          <a:ln w="349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27652" name="AutoShape 11"/>
          <p:cNvSpPr>
            <a:spLocks/>
          </p:cNvSpPr>
          <p:nvPr/>
        </p:nvSpPr>
        <p:spPr bwMode="auto">
          <a:xfrm>
            <a:off x="2698858" y="3678197"/>
            <a:ext cx="385233" cy="1944688"/>
          </a:xfrm>
          <a:prstGeom prst="leftBrace">
            <a:avLst>
              <a:gd name="adj1" fmla="val 55373"/>
              <a:gd name="adj2" fmla="val 50000"/>
            </a:avLst>
          </a:prstGeom>
          <a:noFill/>
          <a:ln w="349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27654" name="Text Box 5"/>
          <p:cNvSpPr txBox="1">
            <a:spLocks noChangeArrowheads="1"/>
          </p:cNvSpPr>
          <p:nvPr/>
        </p:nvSpPr>
        <p:spPr bwMode="auto">
          <a:xfrm>
            <a:off x="143934" y="2435226"/>
            <a:ext cx="768351" cy="2073275"/>
          </a:xfrm>
          <a:prstGeom prst="rect">
            <a:avLst/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zh-CN" altLang="en-US" sz="2400"/>
              <a:t>加强宪法监督</a:t>
            </a:r>
          </a:p>
        </p:txBody>
      </p:sp>
      <p:sp>
        <p:nvSpPr>
          <p:cNvPr id="27655" name="Text Box 4"/>
          <p:cNvSpPr txBox="1">
            <a:spLocks noChangeArrowheads="1"/>
          </p:cNvSpPr>
          <p:nvPr/>
        </p:nvSpPr>
        <p:spPr bwMode="auto">
          <a:xfrm>
            <a:off x="1450026" y="1836739"/>
            <a:ext cx="1151467" cy="757130"/>
          </a:xfrm>
          <a:prstGeom prst="rect">
            <a:avLst/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zh-CN" altLang="en-US" sz="2400"/>
              <a:t>监督权力行使</a:t>
            </a:r>
          </a:p>
        </p:txBody>
      </p:sp>
      <p:sp>
        <p:nvSpPr>
          <p:cNvPr id="27656" name="Text Box 6"/>
          <p:cNvSpPr txBox="1">
            <a:spLocks noChangeArrowheads="1"/>
          </p:cNvSpPr>
          <p:nvPr/>
        </p:nvSpPr>
        <p:spPr bwMode="auto">
          <a:xfrm>
            <a:off x="1450026" y="4005264"/>
            <a:ext cx="1151467" cy="757130"/>
          </a:xfrm>
          <a:prstGeom prst="rect">
            <a:avLst/>
          </a:prstGeom>
          <a:solidFill>
            <a:srgbClr val="CC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zh-CN" altLang="en-US" sz="2400"/>
              <a:t>增强宪法意识</a:t>
            </a:r>
          </a:p>
        </p:txBody>
      </p:sp>
      <p:sp>
        <p:nvSpPr>
          <p:cNvPr id="27657" name="Text Box 3"/>
          <p:cNvSpPr txBox="1">
            <a:spLocks noChangeArrowheads="1"/>
          </p:cNvSpPr>
          <p:nvPr/>
        </p:nvSpPr>
        <p:spPr bwMode="auto">
          <a:xfrm>
            <a:off x="2891476" y="1271588"/>
            <a:ext cx="675216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>
                <a:solidFill>
                  <a:srgbClr val="CC00CC"/>
                </a:solidFill>
              </a:rPr>
              <a:t>为什么权力行使需要接受</a:t>
            </a:r>
            <a:r>
              <a:rPr lang="zh-CN" altLang="en-US" sz="2400" dirty="0" smtClean="0"/>
              <a:t>监督？</a:t>
            </a:r>
            <a:endParaRPr lang="zh-CN" altLang="en-US" sz="2400" dirty="0"/>
          </a:p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>
                <a:solidFill>
                  <a:srgbClr val="CC0099"/>
                </a:solidFill>
              </a:rPr>
              <a:t>如何监督权力的</a:t>
            </a:r>
            <a:r>
              <a:rPr lang="zh-CN" altLang="en-US" sz="2400" dirty="0" smtClean="0">
                <a:solidFill>
                  <a:srgbClr val="CC0099"/>
                </a:solidFill>
              </a:rPr>
              <a:t>行使？</a:t>
            </a:r>
            <a:endParaRPr lang="zh-CN" altLang="en-US" sz="2400" dirty="0">
              <a:solidFill>
                <a:srgbClr val="CC0099"/>
              </a:solidFill>
            </a:endParaRPr>
          </a:p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>
                <a:solidFill>
                  <a:srgbClr val="CC00CC"/>
                </a:solidFill>
              </a:rPr>
              <a:t>如何加强</a:t>
            </a:r>
            <a:r>
              <a:rPr lang="zh-CN" altLang="en-US" sz="2400" dirty="0"/>
              <a:t>宪法监督</a:t>
            </a:r>
            <a:r>
              <a:rPr lang="zh-CN" altLang="en-US" sz="2400" dirty="0" smtClean="0"/>
              <a:t>工作？</a:t>
            </a:r>
            <a:endParaRPr lang="zh-CN" altLang="en-US" sz="2400" dirty="0">
              <a:solidFill>
                <a:schemeClr val="hlink"/>
              </a:solidFill>
            </a:endParaRPr>
          </a:p>
        </p:txBody>
      </p:sp>
      <p:sp>
        <p:nvSpPr>
          <p:cNvPr id="27658" name="Text Box 3"/>
          <p:cNvSpPr txBox="1">
            <a:spLocks noChangeArrowheads="1"/>
          </p:cNvSpPr>
          <p:nvPr/>
        </p:nvSpPr>
        <p:spPr bwMode="auto">
          <a:xfrm>
            <a:off x="3084091" y="3743653"/>
            <a:ext cx="864023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/>
              <a:t>国家公职人员需要增强宪法意识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/>
              <a:t>宪法与</a:t>
            </a:r>
            <a:r>
              <a:rPr lang="zh-CN" altLang="en-US" sz="2400" dirty="0">
                <a:solidFill>
                  <a:srgbClr val="CC00CC"/>
                </a:solidFill>
              </a:rPr>
              <a:t>我们</a:t>
            </a:r>
            <a:r>
              <a:rPr lang="zh-CN" altLang="en-US" sz="2400" dirty="0"/>
              <a:t>息息相关</a:t>
            </a:r>
          </a:p>
          <a:p>
            <a:pPr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zh-CN" altLang="en-US" sz="2400" dirty="0"/>
              <a:t>我们要</a:t>
            </a:r>
            <a:r>
              <a:rPr lang="zh-CN" altLang="en-US" sz="2400" dirty="0">
                <a:solidFill>
                  <a:srgbClr val="CC00CC"/>
                </a:solidFill>
              </a:rPr>
              <a:t>学习</a:t>
            </a:r>
            <a:r>
              <a:rPr lang="zh-CN" altLang="en-US" sz="2400" dirty="0"/>
              <a:t>宪法，</a:t>
            </a:r>
            <a:r>
              <a:rPr lang="zh-CN" altLang="en-US" sz="2400" dirty="0">
                <a:solidFill>
                  <a:srgbClr val="CC00CC"/>
                </a:solidFill>
              </a:rPr>
              <a:t>认同</a:t>
            </a:r>
            <a:r>
              <a:rPr lang="zh-CN" altLang="en-US" sz="2400" dirty="0"/>
              <a:t>宪法，</a:t>
            </a:r>
            <a:r>
              <a:rPr lang="zh-CN" altLang="en-US" sz="2400" dirty="0">
                <a:solidFill>
                  <a:srgbClr val="CC00CC"/>
                </a:solidFill>
              </a:rPr>
              <a:t>践行</a:t>
            </a:r>
            <a:r>
              <a:rPr lang="zh-CN" altLang="en-US" sz="2400" dirty="0"/>
              <a:t>宪法</a:t>
            </a:r>
          </a:p>
        </p:txBody>
      </p:sp>
      <p:sp>
        <p:nvSpPr>
          <p:cNvPr id="17" name="五边形 16"/>
          <p:cNvSpPr/>
          <p:nvPr/>
        </p:nvSpPr>
        <p:spPr>
          <a:xfrm>
            <a:off x="0" y="18811"/>
            <a:ext cx="2512060" cy="719455"/>
          </a:xfrm>
          <a:prstGeom prst="homePlate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Arial" charset="0"/>
              <a:buNone/>
              <a:defRPr/>
            </a:pPr>
            <a:r>
              <a:rPr lang="zh-CN" altLang="en-US" sz="4000" b="1" dirty="0">
                <a:latin typeface="黑体" panose="02010600030101010101" charset="-122"/>
              </a:rPr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363887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文本框 2"/>
          <p:cNvSpPr txBox="1">
            <a:spLocks noChangeArrowheads="1"/>
          </p:cNvSpPr>
          <p:nvPr/>
        </p:nvSpPr>
        <p:spPr bwMode="auto">
          <a:xfrm>
            <a:off x="670985" y="1625600"/>
            <a:ext cx="625051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dirty="0">
                <a:solidFill>
                  <a:srgbClr val="0000FF"/>
                </a:solidFill>
              </a:rPr>
              <a:t>知识点</a:t>
            </a:r>
            <a:r>
              <a:rPr lang="en-US" altLang="zh-CN" sz="3200" dirty="0">
                <a:solidFill>
                  <a:srgbClr val="0000FF"/>
                </a:solidFill>
              </a:rPr>
              <a:t>1</a:t>
            </a:r>
            <a:r>
              <a:rPr lang="zh-CN" altLang="en-US" sz="3200" dirty="0">
                <a:solidFill>
                  <a:srgbClr val="0000FF"/>
                </a:solidFill>
              </a:rPr>
              <a:t>、监督权力行使</a:t>
            </a:r>
          </a:p>
        </p:txBody>
      </p:sp>
      <p:sp>
        <p:nvSpPr>
          <p:cNvPr id="28676" name="文本框 3"/>
          <p:cNvSpPr txBox="1">
            <a:spLocks noChangeArrowheads="1"/>
          </p:cNvSpPr>
          <p:nvPr/>
        </p:nvSpPr>
        <p:spPr bwMode="auto">
          <a:xfrm>
            <a:off x="670984" y="2427288"/>
            <a:ext cx="103124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/>
              <a:t>1</a:t>
            </a:r>
            <a:r>
              <a:rPr lang="zh-CN" altLang="en-US" sz="2800" dirty="0"/>
              <a:t>、</a:t>
            </a:r>
            <a:r>
              <a:rPr lang="en-US" altLang="zh-CN" sz="2800" dirty="0"/>
              <a:t>“</a:t>
            </a:r>
            <a:r>
              <a:rPr lang="zh-CN" altLang="en-US" sz="2800" dirty="0"/>
              <a:t>黑头（法律）不如红头（文件），红头不如笔头（批示），笔头不如口头（命令）</a:t>
            </a:r>
            <a:r>
              <a:rPr lang="en-US" altLang="zh-CN" sz="2800" dirty="0"/>
              <a:t>”</a:t>
            </a:r>
            <a:r>
              <a:rPr lang="zh-CN" altLang="en-US" sz="2800" dirty="0"/>
              <a:t>这是人们讽刺社会上某些权大于法、违法行政和以权压法的政治现象。它给我们的启示是（       ）</a:t>
            </a:r>
          </a:p>
          <a:p>
            <a:pPr eaLnBrk="1" hangingPunct="1"/>
            <a:r>
              <a:rPr lang="en-US" altLang="zh-CN" sz="2800" dirty="0">
                <a:latin typeface="宋体" pitchFamily="2" charset="-122"/>
                <a:ea typeface="楷体_GB2312" pitchFamily="49" charset="-122"/>
              </a:rPr>
              <a:t>①</a:t>
            </a:r>
            <a:r>
              <a:rPr lang="zh-CN" altLang="en-US" sz="2800" dirty="0"/>
              <a:t>失去监督的权力易滋生腐败</a:t>
            </a:r>
          </a:p>
          <a:p>
            <a:pPr eaLnBrk="1" hangingPunct="1"/>
            <a:r>
              <a:rPr lang="en-US" altLang="zh-CN" sz="2800" dirty="0">
                <a:latin typeface="Times New Roman" pitchFamily="18" charset="0"/>
                <a:ea typeface="楷体_GB2312" pitchFamily="49" charset="-122"/>
              </a:rPr>
              <a:t>②</a:t>
            </a:r>
            <a:r>
              <a:rPr lang="zh-CN" altLang="en-US" sz="2800" dirty="0"/>
              <a:t>和谐社会必须维护宪法和法律的权威</a:t>
            </a:r>
          </a:p>
          <a:p>
            <a:pPr eaLnBrk="1" hangingPunct="1"/>
            <a:r>
              <a:rPr lang="en-US" altLang="zh-CN" sz="2800" dirty="0">
                <a:latin typeface="Times New Roman" pitchFamily="18" charset="0"/>
                <a:ea typeface="楷体_GB2312" pitchFamily="49" charset="-122"/>
              </a:rPr>
              <a:t>③</a:t>
            </a:r>
            <a:r>
              <a:rPr lang="zh-CN" altLang="en-US" sz="2800" dirty="0"/>
              <a:t>制约权力的关键是加强理想信念教育</a:t>
            </a:r>
          </a:p>
          <a:p>
            <a:pPr eaLnBrk="1" hangingPunct="1"/>
            <a:r>
              <a:rPr lang="en-US" altLang="zh-CN" sz="2800" dirty="0">
                <a:latin typeface="Times New Roman" pitchFamily="18" charset="0"/>
                <a:ea typeface="楷体_GB2312" pitchFamily="49" charset="-122"/>
              </a:rPr>
              <a:t>④</a:t>
            </a:r>
            <a:r>
              <a:rPr lang="zh-CN" altLang="en-US" sz="2800" dirty="0"/>
              <a:t>对权力行使的监督只需要法制</a:t>
            </a:r>
          </a:p>
          <a:p>
            <a:pPr eaLnBrk="1" hangingPunct="1"/>
            <a:r>
              <a:rPr lang="en-US" altLang="zh-CN" sz="2800" dirty="0">
                <a:latin typeface="Times New Roman" pitchFamily="18" charset="0"/>
              </a:rPr>
              <a:t>A</a:t>
            </a:r>
            <a:r>
              <a:rPr lang="zh-CN" altLang="en-US" sz="28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en-US" altLang="zh-CN" sz="2800" dirty="0">
                <a:latin typeface="Times New Roman" pitchFamily="18" charset="0"/>
              </a:rPr>
              <a:t>①②    B</a:t>
            </a:r>
            <a:r>
              <a:rPr lang="zh-CN" altLang="en-US" sz="2800" dirty="0">
                <a:latin typeface="Times New Roman" pitchFamily="18" charset="0"/>
              </a:rPr>
              <a:t>．</a:t>
            </a:r>
            <a:r>
              <a:rPr lang="en-US" altLang="zh-CN" sz="2800" dirty="0">
                <a:latin typeface="Times New Roman" pitchFamily="18" charset="0"/>
              </a:rPr>
              <a:t>①③      C</a:t>
            </a:r>
            <a:r>
              <a:rPr lang="zh-CN" altLang="en-US" sz="28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en-US" altLang="zh-CN" sz="2800" dirty="0">
                <a:latin typeface="Times New Roman" pitchFamily="18" charset="0"/>
              </a:rPr>
              <a:t>②④       D</a:t>
            </a:r>
            <a:r>
              <a:rPr lang="zh-CN" altLang="en-US" sz="2800" dirty="0">
                <a:latin typeface="Times New Roman" pitchFamily="18" charset="0"/>
              </a:rPr>
              <a:t>．</a:t>
            </a:r>
            <a:r>
              <a:rPr lang="en-US" altLang="zh-CN" sz="2800" dirty="0">
                <a:latin typeface="Times New Roman" pitchFamily="18" charset="0"/>
              </a:rPr>
              <a:t>③④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627533" y="3744914"/>
            <a:ext cx="140546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" name="五边形 5"/>
          <p:cNvSpPr/>
          <p:nvPr/>
        </p:nvSpPr>
        <p:spPr>
          <a:xfrm>
            <a:off x="142844" y="72214"/>
            <a:ext cx="2512060" cy="719455"/>
          </a:xfrm>
          <a:prstGeom prst="homePlate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 typeface="Arial" charset="0"/>
              <a:buNone/>
              <a:defRPr/>
            </a:pPr>
            <a:r>
              <a:rPr lang="zh-CN" altLang="en-US" sz="4000" b="1" dirty="0">
                <a:latin typeface="黑体" panose="02010600030101010101" charset="-122"/>
              </a:rPr>
              <a:t>达标反馈</a:t>
            </a:r>
          </a:p>
        </p:txBody>
      </p:sp>
    </p:spTree>
    <p:extLst>
      <p:ext uri="{BB962C8B-B14F-4D97-AF65-F5344CB8AC3E}">
        <p14:creationId xmlns:p14="http://schemas.microsoft.com/office/powerpoint/2010/main" val="2544092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ChangeArrowheads="1"/>
          </p:cNvSpPr>
          <p:nvPr/>
        </p:nvSpPr>
        <p:spPr bwMode="auto">
          <a:xfrm>
            <a:off x="323851" y="334756"/>
            <a:ext cx="1131781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defTabSz="815975">
              <a:lnSpc>
                <a:spcPct val="15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监督宪法实施情况的国家机关是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         )</a:t>
            </a:r>
          </a:p>
          <a:p>
            <a:pPr algn="just" defTabSz="815975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全国人大及其常委会　　　　　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．人民政府</a:t>
            </a:r>
          </a:p>
          <a:p>
            <a:pPr algn="just" defTabSz="815975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人民法院  </a:t>
            </a:r>
            <a:r>
              <a:rPr lang="zh-CN" altLang="en-US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altLang="zh-CN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．人民检察院</a:t>
            </a:r>
            <a:endParaRPr lang="zh-CN" altLang="en-US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defTabSz="815975">
              <a:lnSpc>
                <a:spcPct val="150000"/>
              </a:lnSpc>
            </a:pPr>
            <a:endParaRPr lang="en-US" altLang="zh-CN" sz="3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defTabSz="815975"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下列不属于人大及其常委会加强宪法监督工作的是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        )</a:t>
            </a:r>
          </a:p>
          <a:p>
            <a:pPr algn="just" defTabSz="815975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健全宪法的监督机制和程序  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．公民要知法学法尊法守法</a:t>
            </a:r>
          </a:p>
          <a:p>
            <a:pPr algn="just" defTabSz="815975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3200" dirty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健全宪法解释程序机制  </a:t>
            </a:r>
            <a:r>
              <a:rPr lang="en-US" altLang="zh-CN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．对宪法实施情况实行监督检查</a:t>
            </a:r>
          </a:p>
        </p:txBody>
      </p:sp>
      <p:sp>
        <p:nvSpPr>
          <p:cNvPr id="343043" name="Rectangle 3"/>
          <p:cNvSpPr>
            <a:spLocks noChangeArrowheads="1"/>
          </p:cNvSpPr>
          <p:nvPr/>
        </p:nvSpPr>
        <p:spPr bwMode="auto">
          <a:xfrm>
            <a:off x="7004504" y="531958"/>
            <a:ext cx="591829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15975"/>
            <a:r>
              <a:rPr lang="en-US" altLang="zh-CN" sz="4400" b="1" dirty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A</a:t>
            </a:r>
          </a:p>
        </p:txBody>
      </p:sp>
      <p:sp>
        <p:nvSpPr>
          <p:cNvPr id="343044" name="Rectangle 4"/>
          <p:cNvSpPr>
            <a:spLocks noChangeArrowheads="1"/>
          </p:cNvSpPr>
          <p:nvPr/>
        </p:nvSpPr>
        <p:spPr bwMode="auto">
          <a:xfrm>
            <a:off x="10044272" y="3203844"/>
            <a:ext cx="59503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815975"/>
            <a:r>
              <a:rPr lang="en-US" altLang="zh-CN" sz="4800" b="1" dirty="0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8075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3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3043" grpId="0"/>
      <p:bldP spid="3430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文本框 2"/>
          <p:cNvSpPr txBox="1">
            <a:spLocks noChangeArrowheads="1"/>
          </p:cNvSpPr>
          <p:nvPr/>
        </p:nvSpPr>
        <p:spPr bwMode="auto">
          <a:xfrm>
            <a:off x="1549401" y="850900"/>
            <a:ext cx="665903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00FF"/>
                </a:solidFill>
              </a:rPr>
              <a:t>知识点</a:t>
            </a:r>
            <a:r>
              <a:rPr lang="en-US" altLang="zh-CN" sz="3200">
                <a:solidFill>
                  <a:srgbClr val="0000FF"/>
                </a:solidFill>
              </a:rPr>
              <a:t>2</a:t>
            </a:r>
            <a:r>
              <a:rPr lang="zh-CN" altLang="en-US" sz="3200">
                <a:solidFill>
                  <a:srgbClr val="0000FF"/>
                </a:solidFill>
              </a:rPr>
              <a:t>、增强宪法意识</a:t>
            </a:r>
          </a:p>
        </p:txBody>
      </p:sp>
      <p:sp>
        <p:nvSpPr>
          <p:cNvPr id="30724" name="文本框 3"/>
          <p:cNvSpPr txBox="1">
            <a:spLocks noChangeArrowheads="1"/>
          </p:cNvSpPr>
          <p:nvPr/>
        </p:nvSpPr>
        <p:spPr bwMode="auto">
          <a:xfrm>
            <a:off x="1104405" y="1768475"/>
            <a:ext cx="991919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zh-CN" altLang="en-US" sz="2800" dirty="0"/>
              <a:t>每年</a:t>
            </a:r>
            <a:r>
              <a:rPr lang="en-US" altLang="zh-CN" sz="2800" dirty="0"/>
              <a:t>12</a:t>
            </a:r>
            <a:r>
              <a:rPr lang="zh-CN" altLang="en-US" sz="2800" dirty="0"/>
              <a:t>月</a:t>
            </a:r>
            <a:r>
              <a:rPr lang="en-US" altLang="zh-CN" sz="2800" dirty="0"/>
              <a:t>4</a:t>
            </a:r>
            <a:r>
              <a:rPr lang="zh-CN" altLang="en-US" sz="2800" dirty="0"/>
              <a:t>日是我国的国家宪法日，设立国家宪法日的主要目的是（       ）</a:t>
            </a:r>
          </a:p>
          <a:p>
            <a:pPr eaLnBrk="1" hangingPunct="1"/>
            <a:r>
              <a:rPr lang="en-US" altLang="zh-CN" sz="2800" dirty="0"/>
              <a:t>A.</a:t>
            </a:r>
            <a:r>
              <a:rPr lang="zh-CN" altLang="en-US" sz="2800" dirty="0"/>
              <a:t>规定公民的基本权利和基本义务</a:t>
            </a:r>
          </a:p>
          <a:p>
            <a:pPr eaLnBrk="1" hangingPunct="1"/>
            <a:r>
              <a:rPr lang="en-US" altLang="zh-CN" sz="2800" dirty="0"/>
              <a:t>B.</a:t>
            </a:r>
            <a:r>
              <a:rPr lang="zh-CN" altLang="en-US" sz="2800" dirty="0"/>
              <a:t>增强全社会的宪法意识，弘扬宪法精神，全面推进依宪治国</a:t>
            </a:r>
          </a:p>
          <a:p>
            <a:pPr eaLnBrk="1" hangingPunct="1"/>
            <a:r>
              <a:rPr lang="en-US" altLang="zh-CN" sz="2800" dirty="0"/>
              <a:t>C.</a:t>
            </a:r>
            <a:r>
              <a:rPr lang="zh-CN" altLang="en-US" sz="2800" dirty="0"/>
              <a:t>体现宪法制定和修改的程序比普通法律更为严格</a:t>
            </a:r>
          </a:p>
          <a:p>
            <a:pPr eaLnBrk="1" hangingPunct="1"/>
            <a:r>
              <a:rPr lang="en-US" altLang="zh-CN" sz="2800" dirty="0"/>
              <a:t>D.</a:t>
            </a:r>
            <a:r>
              <a:rPr lang="zh-CN" altLang="en-US" sz="2800" dirty="0"/>
              <a:t>进一步丰富和完善法律、行政法规和地方性法规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710323" y="2126185"/>
            <a:ext cx="1155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32768491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3"/>
          <p:cNvSpPr>
            <a:spLocks noGrp="1"/>
          </p:cNvSpPr>
          <p:nvPr>
            <p:ph type="body" idx="4294967295"/>
          </p:nvPr>
        </p:nvSpPr>
        <p:spPr>
          <a:xfrm>
            <a:off x="347085" y="837025"/>
            <a:ext cx="10923587" cy="5791200"/>
          </a:xfrm>
        </p:spPr>
        <p:txBody>
          <a:bodyPr/>
          <a:lstStyle/>
          <a:p>
            <a:pPr eaLnBrk="1" hangingPunct="1"/>
            <a:r>
              <a:rPr lang="en-US" altLang="zh-CN" sz="3200" smtClean="0">
                <a:solidFill>
                  <a:schemeClr val="tx1"/>
                </a:solidFill>
              </a:rPr>
              <a:t>5.</a:t>
            </a:r>
            <a:r>
              <a:rPr lang="zh-CN" altLang="en-US" sz="3200" dirty="0" smtClean="0">
                <a:solidFill>
                  <a:schemeClr val="tx1"/>
                </a:solidFill>
              </a:rPr>
              <a:t>（</a:t>
            </a:r>
            <a:r>
              <a:rPr lang="en-US" altLang="zh-CN" sz="3200" dirty="0" smtClean="0">
                <a:solidFill>
                  <a:schemeClr val="tx1"/>
                </a:solidFill>
              </a:rPr>
              <a:t>2017</a:t>
            </a:r>
            <a:r>
              <a:rPr lang="zh-CN" altLang="en-US" sz="3200" dirty="0" smtClean="0">
                <a:solidFill>
                  <a:schemeClr val="tx1"/>
                </a:solidFill>
              </a:rPr>
              <a:t>湖南常德中考）习近平在</a:t>
            </a:r>
            <a:r>
              <a:rPr lang="en-US" altLang="zh-CN" sz="3200" dirty="0" smtClean="0">
                <a:solidFill>
                  <a:schemeClr val="tx1"/>
                </a:solidFill>
              </a:rPr>
              <a:t>2016</a:t>
            </a:r>
            <a:r>
              <a:rPr lang="zh-CN" altLang="en-US" sz="3200" dirty="0" smtClean="0">
                <a:solidFill>
                  <a:schemeClr val="tx1"/>
                </a:solidFill>
              </a:rPr>
              <a:t>年</a:t>
            </a:r>
            <a:r>
              <a:rPr lang="en-US" altLang="zh-CN" sz="3200" dirty="0" smtClean="0">
                <a:solidFill>
                  <a:schemeClr val="tx1"/>
                </a:solidFill>
              </a:rPr>
              <a:t>12</a:t>
            </a:r>
            <a:r>
              <a:rPr lang="zh-CN" altLang="en-US" sz="3200" dirty="0" smtClean="0">
                <a:solidFill>
                  <a:schemeClr val="tx1"/>
                </a:solidFill>
              </a:rPr>
              <a:t>月</a:t>
            </a:r>
            <a:r>
              <a:rPr lang="en-US" altLang="zh-CN" sz="3200" dirty="0" smtClean="0">
                <a:solidFill>
                  <a:schemeClr val="tx1"/>
                </a:solidFill>
              </a:rPr>
              <a:t>4</a:t>
            </a:r>
            <a:r>
              <a:rPr lang="zh-CN" altLang="en-US" sz="3200" dirty="0" smtClean="0">
                <a:solidFill>
                  <a:schemeClr val="tx1"/>
                </a:solidFill>
              </a:rPr>
              <a:t>日即第</a:t>
            </a:r>
            <a:r>
              <a:rPr lang="en-US" altLang="zh-CN" sz="3200" dirty="0" smtClean="0">
                <a:solidFill>
                  <a:schemeClr val="tx1"/>
                </a:solidFill>
              </a:rPr>
              <a:t>3</a:t>
            </a:r>
            <a:r>
              <a:rPr lang="zh-CN" altLang="en-US" sz="3200" dirty="0" smtClean="0">
                <a:solidFill>
                  <a:schemeClr val="tx1"/>
                </a:solidFill>
              </a:rPr>
              <a:t>个国家宪法日强调，宪法是国家的根本法，坚持依法治国首先要坚持依宪治国。这就要求我们（　　）</a:t>
            </a:r>
          </a:p>
          <a:p>
            <a:pPr eaLnBrk="1" hangingPunct="1"/>
            <a:r>
              <a:rPr lang="zh-CN" altLang="en-US" sz="3200" dirty="0" smtClean="0">
                <a:solidFill>
                  <a:schemeClr val="tx1"/>
                </a:solidFill>
              </a:rPr>
              <a:t>①增强宪法意识，自觉学习宪法</a:t>
            </a:r>
          </a:p>
          <a:p>
            <a:pPr eaLnBrk="1" hangingPunct="1"/>
            <a:r>
              <a:rPr lang="zh-CN" altLang="en-US" sz="3200" dirty="0" smtClean="0">
                <a:solidFill>
                  <a:schemeClr val="tx1"/>
                </a:solidFill>
              </a:rPr>
              <a:t>②把宪法作为我们行为的最高规范</a:t>
            </a:r>
          </a:p>
          <a:p>
            <a:pPr eaLnBrk="1" hangingPunct="1"/>
            <a:r>
              <a:rPr lang="zh-CN" altLang="en-US" sz="3200" dirty="0" smtClean="0">
                <a:solidFill>
                  <a:schemeClr val="tx1"/>
                </a:solidFill>
              </a:rPr>
              <a:t>③时时宣传宪法，事事遵循宪法</a:t>
            </a:r>
          </a:p>
          <a:p>
            <a:pPr eaLnBrk="1" hangingPunct="1"/>
            <a:r>
              <a:rPr lang="zh-CN" altLang="en-US" sz="3200" dirty="0" smtClean="0">
                <a:solidFill>
                  <a:schemeClr val="tx1"/>
                </a:solidFill>
              </a:rPr>
              <a:t>④检视自己的行为是否符合宪法规定。</a:t>
            </a:r>
          </a:p>
          <a:p>
            <a:pPr eaLnBrk="1" hangingPunct="1"/>
            <a:r>
              <a:rPr lang="en-US" altLang="zh-CN" sz="3200" dirty="0" smtClean="0">
                <a:solidFill>
                  <a:schemeClr val="tx1"/>
                </a:solidFill>
              </a:rPr>
              <a:t>A</a:t>
            </a:r>
            <a:r>
              <a:rPr lang="zh-CN" altLang="en-US" sz="3200" dirty="0" smtClean="0">
                <a:solidFill>
                  <a:schemeClr val="tx1"/>
                </a:solidFill>
              </a:rPr>
              <a:t>．①②③	</a:t>
            </a:r>
            <a:r>
              <a:rPr lang="en-US" altLang="zh-CN" sz="3200" dirty="0" smtClean="0">
                <a:solidFill>
                  <a:schemeClr val="tx1"/>
                </a:solidFill>
              </a:rPr>
              <a:t>B</a:t>
            </a:r>
            <a:r>
              <a:rPr lang="zh-CN" altLang="en-US" sz="3200" dirty="0" smtClean="0">
                <a:solidFill>
                  <a:schemeClr val="tx1"/>
                </a:solidFill>
              </a:rPr>
              <a:t>．②③④	</a:t>
            </a:r>
            <a:r>
              <a:rPr lang="en-US" altLang="zh-CN" sz="3200" dirty="0" smtClean="0">
                <a:solidFill>
                  <a:schemeClr val="tx1"/>
                </a:solidFill>
              </a:rPr>
              <a:t>C</a:t>
            </a:r>
            <a:r>
              <a:rPr lang="zh-CN" altLang="en-US" sz="3200" dirty="0" smtClean="0">
                <a:solidFill>
                  <a:schemeClr val="tx1"/>
                </a:solidFill>
              </a:rPr>
              <a:t>．①②④	</a:t>
            </a:r>
            <a:r>
              <a:rPr lang="en-US" altLang="zh-CN" sz="3200" dirty="0" smtClean="0">
                <a:solidFill>
                  <a:schemeClr val="tx1"/>
                </a:solidFill>
              </a:rPr>
              <a:t>D</a:t>
            </a:r>
            <a:r>
              <a:rPr lang="zh-CN" altLang="en-US" sz="3200" dirty="0" smtClean="0">
                <a:solidFill>
                  <a:schemeClr val="tx1"/>
                </a:solidFill>
              </a:rPr>
              <a:t>．①③④</a:t>
            </a:r>
          </a:p>
          <a:p>
            <a:pPr eaLnBrk="1" hangingPunct="1"/>
            <a:endParaRPr lang="zh-CN" altLang="en-US" sz="3200" dirty="0" smtClean="0">
              <a:solidFill>
                <a:schemeClr val="tx1"/>
              </a:solidFill>
            </a:endParaRPr>
          </a:p>
        </p:txBody>
      </p:sp>
      <p:sp>
        <p:nvSpPr>
          <p:cNvPr id="3" name="文本框 4"/>
          <p:cNvSpPr txBox="1">
            <a:spLocks noChangeArrowheads="1"/>
          </p:cNvSpPr>
          <p:nvPr/>
        </p:nvSpPr>
        <p:spPr bwMode="auto">
          <a:xfrm>
            <a:off x="7175445" y="2126185"/>
            <a:ext cx="1155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16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dirty="0" smtClean="0">
                <a:solidFill>
                  <a:srgbClr val="FF0000"/>
                </a:solidFill>
              </a:rPr>
              <a:t>C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97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7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74"/>
  <p:tag name="KSO_WM_TAG_VERSION" val="1.0"/>
  <p:tag name="KSO_WM_TEMPLATE_THUMBS_INDEX" val="1、9、12、16、19、22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9、12、16、19、22、"/>
  <p:tag name="KSO_WM_TEMPLATE_CATEGORY" val="custom"/>
  <p:tag name="KSO_WM_TEMPLATE_INDEX" val="20184574"/>
  <p:tag name="KSO_WM_TAG_VERSION" val="1.0"/>
  <p:tag name="KSO_WM_SLIDE_ID" val="custom20184574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52"/>
  <p:tag name="KSO_WM_UNIT_ID" val="custom160152_1*a*1"/>
  <p:tag name="KSO_WM_UNIT_TYPE" val="a"/>
  <p:tag name="KSO_WM_UNIT_INDEX" val="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_INDEX" val="3"/>
  <p:tag name="KSO_WM_UNIT_PRESET_TEXT_LEN" val="2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152"/>
  <p:tag name="KSO_WM_UNIT_ID" val="custom160152_1*b*1"/>
  <p:tag name="KSO_WM_UNIT_TYPE" val="b"/>
  <p:tag name="KSO_WM_UNIT_INDEX" val="1"/>
  <p:tag name="KSO_WM_UNIT_CLEAR" val="1"/>
  <p:tag name="KSO_WM_UNIT_LAYERLEVEL" val="1"/>
  <p:tag name="KSO_WM_UNIT_VALUE" val="20"/>
  <p:tag name="KSO_WM_UNIT_ISCONTENTSTITLE" val="0"/>
  <p:tag name="KSO_WM_UNIT_HIGHLIGHT" val="0"/>
  <p:tag name="KSO_WM_UNIT_COMPATIBLE" val="0"/>
  <p:tag name="KSO_WM_UNIT_PRESET_TEXT_INDEX" val="3"/>
  <p:tag name="KSO_WM_UNIT_PRESET_TEXT_LEN" val="2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7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2781"/>
  <p:tag name="KSO_WM_SLIDE_SIZE" val="828*343"/>
  <p:tag name="KSO_WM_SLIDE_POSITION" val="66*144"/>
  <p:tag name="KSO_WM_SLIDE_LAYOUT_CNT" val="1_1"/>
  <p:tag name="KSO_WM_SLIDE_LAYOUT" val="a_f"/>
  <p:tag name="KSO_WM_SLIDE_TYPE" val="text"/>
  <p:tag name="KSO_WM_SLIDE_ITEM_CNT" val="1"/>
  <p:tag name="KSO_WM_SLIDE_INDEX" val="2"/>
  <p:tag name="KSO_WM_SLIDE_ID" val="custom20182781_2"/>
  <p:tag name="KSO_WM_TAG_VERSION" val="1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2781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2781_2*a*1"/>
  <p:tag name="KSO_WM_UNIT_TYPE" val="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2781"/>
  <p:tag name="KSO_WM_TAG_VERSION" val="1.0"/>
  <p:tag name="KSO_WM_BEAUTIFY_FLAG" val="#wm#"/>
  <p:tag name="KSO_WM_UNIT_PRESET_TEXT_LEN" val="465"/>
  <p:tag name="KSO_WM_UNIT_PRESET_TEXT_INDEX" val="5"/>
  <p:tag name="KSO_WM_UNIT_CLEAR" val="0"/>
  <p:tag name="KSO_WM_UNIT_COMPATIBLE" val="0"/>
  <p:tag name="KSO_WM_UNIT_HIGHLIGHT" val="0"/>
  <p:tag name="KSO_WM_UNIT_VALUE" val="585"/>
  <p:tag name="KSO_WM_UNIT_LAYERLEVEL" val="1"/>
  <p:tag name="KSO_WM_UNIT_INDEX" val="1"/>
  <p:tag name="KSO_WM_UNIT_ID" val="custom20182781_2*f*1"/>
  <p:tag name="KSO_WM_UNIT_TYPE" val="f"/>
</p:tagLst>
</file>

<file path=ppt/theme/theme1.xml><?xml version="1.0" encoding="utf-8"?>
<a:theme xmlns:a="http://schemas.openxmlformats.org/drawingml/2006/main" name="1_自定义设计方案">
  <a:themeElements>
    <a:clrScheme name="自定义 200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16D65"/>
      </a:accent1>
      <a:accent2>
        <a:srgbClr val="ED7D31"/>
      </a:accent2>
      <a:accent3>
        <a:srgbClr val="A5A5A5"/>
      </a:accent3>
      <a:accent4>
        <a:srgbClr val="FFFFFF"/>
      </a:accent4>
      <a:accent5>
        <a:srgbClr val="00A9EA"/>
      </a:accent5>
      <a:accent6>
        <a:srgbClr val="95BD7B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4679</TotalTime>
  <Words>1191</Words>
  <Application>Microsoft Office PowerPoint</Application>
  <PresentationFormat>自定义</PresentationFormat>
  <Paragraphs>117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卢梭说过：“一切法律中最重要的法律，既不是刻在大理石上，也不是刻在铜表上，而是铭刻在公民的内心里。”这说明了什么？</vt:lpstr>
      <vt:lpstr>PowerPoint 演示文稿</vt:lpstr>
      <vt:lpstr>PowerPoint 演示文稿</vt:lpstr>
      <vt:lpstr>疑难解答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</cp:lastModifiedBy>
  <cp:revision>95</cp:revision>
  <dcterms:created xsi:type="dcterms:W3CDTF">2018-01-29T07:11:00Z</dcterms:created>
  <dcterms:modified xsi:type="dcterms:W3CDTF">2018-03-11T05:01:24Z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