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2"/>
    <p:sldMasterId id="2147483677" r:id="rId3"/>
    <p:sldMasterId id="2147483691" r:id="rId4"/>
    <p:sldMasterId id="2147483704" r:id="rId5"/>
  </p:sldMasterIdLst>
  <p:notesMasterIdLst>
    <p:notesMasterId r:id="rId27"/>
  </p:notesMasterIdLst>
  <p:sldIdLst>
    <p:sldId id="329" r:id="rId6"/>
    <p:sldId id="485" r:id="rId7"/>
    <p:sldId id="419" r:id="rId8"/>
    <p:sldId id="333" r:id="rId9"/>
    <p:sldId id="334" r:id="rId10"/>
    <p:sldId id="335" r:id="rId11"/>
    <p:sldId id="420" r:id="rId12"/>
    <p:sldId id="455" r:id="rId13"/>
    <p:sldId id="377" r:id="rId14"/>
    <p:sldId id="488" r:id="rId15"/>
    <p:sldId id="472" r:id="rId16"/>
    <p:sldId id="506" r:id="rId17"/>
    <p:sldId id="508" r:id="rId18"/>
    <p:sldId id="509" r:id="rId19"/>
    <p:sldId id="473" r:id="rId20"/>
    <p:sldId id="359" r:id="rId21"/>
    <p:sldId id="362" r:id="rId22"/>
    <p:sldId id="363" r:id="rId23"/>
    <p:sldId id="491" r:id="rId24"/>
    <p:sldId id="429" r:id="rId25"/>
    <p:sldId id="365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  <a:srgbClr val="000000"/>
    <a:srgbClr val="99CCFF"/>
    <a:srgbClr val="009900"/>
    <a:srgbClr val="0099FF"/>
    <a:srgbClr val="0033CC"/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066"/>
        <p:guide pos="279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3796" name="幻灯片图像占位符 3075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</a:ln>
        </p:spPr>
      </p:sp>
      <p:sp>
        <p:nvSpPr>
          <p:cNvPr id="7173" name="文本占位符 3076"/>
          <p:cNvSpPr>
            <a:spLocks noGrp="1" noRot="1" noChangeArrowheads="1"/>
          </p:cNvSpPr>
          <p:nvPr>
            <p:ph type="body" sz="quarter" idx="9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98DC3DB8-BE37-4E53-B0A4-CFB6CA7C92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512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4819" name="文本占位符 5122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3313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5843" name="文本占位符 13314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536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6867" name="文本占位符 15362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7409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7891" name="文本占位符 17410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本资料来自于资源最齐全的２１世纪教育网</a:t>
            </a:r>
            <a:r>
              <a:rPr lang="en-US" altLang="zh-CN" smtClean="0"/>
              <a:t>www.21cnjy.com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A756D789-2585-4DB8-85A0-FBE06B36112E}" type="slidenum">
              <a:rPr lang="zh-CN" altLang="en-US" sz="1200"/>
              <a:pPr algn="r"/>
              <a:t>8</a:t>
            </a:fld>
            <a:endParaRPr lang="zh-CN" altLang="en-US" sz="12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891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  <p:sp>
        <p:nvSpPr>
          <p:cNvPr id="38917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DB46458F-6B37-43B6-A1D8-9F8CA6FCD447}" type="slidenum">
              <a:rPr lang="zh-CN" altLang="en-US" smtClean="0"/>
              <a:pPr/>
              <a:t>8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2049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5" name="组合 2055"/>
          <p:cNvGrpSpPr/>
          <p:nvPr/>
        </p:nvGrpSpPr>
        <p:grpSpPr bwMode="auto">
          <a:xfrm>
            <a:off x="7493000" y="2992438"/>
            <a:ext cx="1338263" cy="2189162"/>
            <a:chOff x="0" y="0"/>
            <a:chExt cx="843" cy="1379"/>
          </a:xfrm>
        </p:grpSpPr>
        <p:sp>
          <p:nvSpPr>
            <p:cNvPr id="6" name="椭圆 2056"/>
            <p:cNvSpPr>
              <a:spLocks noChangeArrowheads="1"/>
            </p:cNvSpPr>
            <p:nvPr/>
          </p:nvSpPr>
          <p:spPr bwMode="auto"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椭圆 2057"/>
            <p:cNvSpPr>
              <a:spLocks noChangeArrowheads="1"/>
            </p:cNvSpPr>
            <p:nvPr/>
          </p:nvSpPr>
          <p:spPr bwMode="auto"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椭圆 2058"/>
            <p:cNvSpPr>
              <a:spLocks noChangeArrowheads="1"/>
            </p:cNvSpPr>
            <p:nvPr/>
          </p:nvSpPr>
          <p:spPr bwMode="auto"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椭圆 2059"/>
            <p:cNvSpPr>
              <a:spLocks noChangeArrowheads="1"/>
            </p:cNvSpPr>
            <p:nvPr/>
          </p:nvSpPr>
          <p:spPr bwMode="auto"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椭圆 2060"/>
            <p:cNvSpPr>
              <a:spLocks noChangeArrowheads="1"/>
            </p:cNvSpPr>
            <p:nvPr/>
          </p:nvSpPr>
          <p:spPr bwMode="auto"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椭圆 2061"/>
            <p:cNvSpPr>
              <a:spLocks noChangeArrowheads="1"/>
            </p:cNvSpPr>
            <p:nvPr/>
          </p:nvSpPr>
          <p:spPr bwMode="auto"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椭圆 2062"/>
            <p:cNvSpPr>
              <a:spLocks noChangeArrowheads="1"/>
            </p:cNvSpPr>
            <p:nvPr/>
          </p:nvSpPr>
          <p:spPr bwMode="auto"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椭圆 2063"/>
            <p:cNvSpPr>
              <a:spLocks noChangeArrowheads="1"/>
            </p:cNvSpPr>
            <p:nvPr/>
          </p:nvSpPr>
          <p:spPr bwMode="auto"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椭圆 2064"/>
            <p:cNvSpPr>
              <a:spLocks noChangeArrowheads="1"/>
            </p:cNvSpPr>
            <p:nvPr/>
          </p:nvSpPr>
          <p:spPr bwMode="auto"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椭圆 2065"/>
            <p:cNvSpPr>
              <a:spLocks noChangeArrowheads="1"/>
            </p:cNvSpPr>
            <p:nvPr/>
          </p:nvSpPr>
          <p:spPr bwMode="auto"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椭圆 2066"/>
            <p:cNvSpPr>
              <a:spLocks noChangeArrowheads="1"/>
            </p:cNvSpPr>
            <p:nvPr/>
          </p:nvSpPr>
          <p:spPr bwMode="auto"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椭圆 2067"/>
            <p:cNvSpPr>
              <a:spLocks noChangeArrowheads="1"/>
            </p:cNvSpPr>
            <p:nvPr/>
          </p:nvSpPr>
          <p:spPr bwMode="auto"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椭圆 2068"/>
            <p:cNvSpPr>
              <a:spLocks noChangeArrowheads="1"/>
            </p:cNvSpPr>
            <p:nvPr/>
          </p:nvSpPr>
          <p:spPr bwMode="auto"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椭圆 2069"/>
            <p:cNvSpPr>
              <a:spLocks noChangeArrowheads="1"/>
            </p:cNvSpPr>
            <p:nvPr/>
          </p:nvSpPr>
          <p:spPr bwMode="auto"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椭圆 2070"/>
            <p:cNvSpPr>
              <a:spLocks noChangeArrowheads="1"/>
            </p:cNvSpPr>
            <p:nvPr/>
          </p:nvSpPr>
          <p:spPr bwMode="auto"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" name="椭圆 2071"/>
            <p:cNvSpPr>
              <a:spLocks noChangeArrowheads="1"/>
            </p:cNvSpPr>
            <p:nvPr/>
          </p:nvSpPr>
          <p:spPr bwMode="auto"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椭圆 2072"/>
            <p:cNvSpPr>
              <a:spLocks noChangeArrowheads="1"/>
            </p:cNvSpPr>
            <p:nvPr/>
          </p:nvSpPr>
          <p:spPr bwMode="auto"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椭圆 2073"/>
            <p:cNvSpPr>
              <a:spLocks noChangeArrowheads="1"/>
            </p:cNvSpPr>
            <p:nvPr/>
          </p:nvSpPr>
          <p:spPr bwMode="auto"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椭圆 2074"/>
            <p:cNvSpPr>
              <a:spLocks noChangeArrowheads="1"/>
            </p:cNvSpPr>
            <p:nvPr/>
          </p:nvSpPr>
          <p:spPr bwMode="auto"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椭圆 2075"/>
            <p:cNvSpPr>
              <a:spLocks noChangeArrowheads="1"/>
            </p:cNvSpPr>
            <p:nvPr/>
          </p:nvSpPr>
          <p:spPr bwMode="auto"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椭圆 2076"/>
            <p:cNvSpPr>
              <a:spLocks noChangeArrowheads="1"/>
            </p:cNvSpPr>
            <p:nvPr/>
          </p:nvSpPr>
          <p:spPr bwMode="auto"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椭圆 2077"/>
            <p:cNvSpPr>
              <a:spLocks noChangeArrowheads="1"/>
            </p:cNvSpPr>
            <p:nvPr/>
          </p:nvSpPr>
          <p:spPr bwMode="auto"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椭圆 2078"/>
            <p:cNvSpPr>
              <a:spLocks noChangeArrowheads="1"/>
            </p:cNvSpPr>
            <p:nvPr/>
          </p:nvSpPr>
          <p:spPr bwMode="auto"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椭圆 2079"/>
            <p:cNvSpPr>
              <a:spLocks noChangeArrowheads="1"/>
            </p:cNvSpPr>
            <p:nvPr/>
          </p:nvSpPr>
          <p:spPr bwMode="auto"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椭圆 2080"/>
            <p:cNvSpPr>
              <a:spLocks noChangeArrowheads="1"/>
            </p:cNvSpPr>
            <p:nvPr/>
          </p:nvSpPr>
          <p:spPr bwMode="auto"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椭圆 2081"/>
            <p:cNvSpPr>
              <a:spLocks noChangeArrowheads="1"/>
            </p:cNvSpPr>
            <p:nvPr/>
          </p:nvSpPr>
          <p:spPr bwMode="auto"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椭圆 2082"/>
            <p:cNvSpPr>
              <a:spLocks noChangeArrowheads="1"/>
            </p:cNvSpPr>
            <p:nvPr/>
          </p:nvSpPr>
          <p:spPr bwMode="auto"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3" name="椭圆 2083"/>
            <p:cNvSpPr>
              <a:spLocks noChangeArrowheads="1"/>
            </p:cNvSpPr>
            <p:nvPr/>
          </p:nvSpPr>
          <p:spPr bwMode="auto"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椭圆 2084"/>
            <p:cNvSpPr>
              <a:spLocks noChangeArrowheads="1"/>
            </p:cNvSpPr>
            <p:nvPr/>
          </p:nvSpPr>
          <p:spPr bwMode="auto"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5" name="椭圆 2085"/>
            <p:cNvSpPr>
              <a:spLocks noChangeArrowheads="1"/>
            </p:cNvSpPr>
            <p:nvPr/>
          </p:nvSpPr>
          <p:spPr bwMode="auto"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椭圆 2086"/>
            <p:cNvSpPr>
              <a:spLocks noChangeArrowheads="1"/>
            </p:cNvSpPr>
            <p:nvPr/>
          </p:nvSpPr>
          <p:spPr bwMode="auto"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7" name="直接连接符 2087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 algn="r">
              <a:defRPr sz="48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38" name="日期占位符 2052"/>
          <p:cNvSpPr>
            <a:spLocks noGrp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000"/>
            </a:lvl1pPr>
          </a:lstStyle>
          <a:p>
            <a:pPr>
              <a:defRPr/>
            </a:pPr>
            <a:fld id="{638B4A9F-30F0-419A-A4B3-3840C1C2655D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39" name="页脚占位符 2053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0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0" name="灯片编号占位符 205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8D58C-A154-4659-B3FD-B092F85C21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4CD39-8489-4491-BFBB-CA6804514642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5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830E8-2995-458C-9005-C6F505240C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C72D7-1EAA-4205-A67B-DADFF4CF1D14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5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BBB57-2962-4599-A9A5-02D3965132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E2AF4-7936-4B51-AF12-841C5235494D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6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19C9A-33B1-4CA5-B701-637EE246D9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6232F-504D-44AC-BD62-88CB90B0BB56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8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DAAA0-2AE6-42B4-B261-D56CDB7ABF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BE459-26F5-476B-A6CD-399ABB14CAE3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4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BBD97-2EC0-4D12-B09E-2A6A647D28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96D4C-85A0-4688-A7A5-CF85A85CD13A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3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94B19-2D39-4995-92C0-83FBAECBDF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B33C0-4213-4452-92EC-165B9C7BC2E9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6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7E6AD-03E3-4BD1-B744-243683CD5C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D1CD-FD83-4845-B5EA-2F22A844513C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6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189A5-2410-4A0E-BA04-C82E57CCFFA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40312-E361-444B-8748-A394D7E97872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5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C2949-B008-4394-AC1C-59C488BEE9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74489-00FD-4635-8C9C-0A8BA687B7E9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5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E66C5-4AFD-4029-9DDD-F6AF7AF5B6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04E5F-55A3-4262-8851-DACCAE994D16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7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2A183-423A-4B3B-B41A-8F22233D0F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2D038-0E36-46A0-BD69-A2986AE7D77F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5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69D19-90D8-48BB-8EB1-4C30F21FDAD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B1C43-B4E6-4C82-B7CF-BFA7B33DFCDA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6" name="页脚占位符 102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05EB3-F2E6-4B43-8157-D99F2C5DF4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2E841-91E5-46D0-BD08-A54BEA6BEF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副标题 2049"/>
          <p:cNvSpPr>
            <a:spLocks noGrp="1"/>
          </p:cNvSpPr>
          <p:nvPr>
            <p:ph type="subTitle" idx="1"/>
          </p:nvPr>
        </p:nvSpPr>
        <p:spPr>
          <a:xfrm>
            <a:off x="684213" y="3573463"/>
            <a:ext cx="7088187" cy="695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>
              <a:buNone/>
              <a:defRPr>
                <a:solidFill>
                  <a:schemeClr val="accent2"/>
                </a:solidFill>
              </a:defRPr>
            </a:lvl1pPr>
            <a:lvl2pPr marL="457200" lvl="1" indent="0" algn="ctr">
              <a:buNone/>
              <a:defRPr>
                <a:solidFill>
                  <a:schemeClr val="accent2"/>
                </a:solidFill>
              </a:defRPr>
            </a:lvl2pPr>
            <a:lvl3pPr marL="914400" lvl="2" indent="0" algn="ctr">
              <a:buNone/>
              <a:defRPr>
                <a:solidFill>
                  <a:schemeClr val="accent2"/>
                </a:solidFill>
              </a:defRPr>
            </a:lvl3pPr>
            <a:lvl4pPr marL="1371600" lvl="3" indent="0" algn="ctr">
              <a:buNone/>
              <a:defRPr>
                <a:solidFill>
                  <a:schemeClr val="accent2"/>
                </a:solidFill>
              </a:defRPr>
            </a:lvl4pPr>
            <a:lvl5pPr marL="1828800" lvl="4" indent="0" algn="ctr">
              <a:buNone/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2052" name="标题 205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2271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灯片编号占位符 2050"/>
          <p:cNvSpPr>
            <a:spLocks noGrp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>
              <a:defRPr sz="1400"/>
            </a:lvl1pPr>
          </a:lstStyle>
          <a:p>
            <a:pPr>
              <a:defRPr/>
            </a:pPr>
            <a:fld id="{513314F1-BDB3-4DB1-8590-3169BE166E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hf sldNum="0"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3C5A921A-E08A-4301-82F6-6A9A14FA5C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EC375BCD-71BF-42B7-9DC1-49769383E9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1614" cy="50006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125538"/>
            <a:ext cx="4021614" cy="50006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CE3C19C3-28F3-4A59-8EE0-3711F885F4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6DF51353-69BB-44FF-BF66-D4BD907E6B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1E6A7FCB-1EC5-498E-A768-8FA5D1F11C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D10E7B6B-DBD8-4ECD-B3F4-04A72F7D23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5E009668-62A5-4B21-BFF1-58CF5F6111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F0A3833C-8441-46C9-A040-626A902DB5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9C15B9B2-2A56-435C-8983-85A9005D52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5035" y="315913"/>
            <a:ext cx="2052240" cy="581025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15913"/>
            <a:ext cx="6037751" cy="581025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E626B190-5CBE-496F-9BD2-603E2F3506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68313" y="315913"/>
            <a:ext cx="8208962" cy="581025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E11EC487-1427-412B-9AD7-946DAFFE461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0D93E-3E01-484B-8BAC-4881C3EB95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1311E-38D2-4F71-B8DE-934E864DCCF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FBF8A-9EE8-4734-B039-33109CA85E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1CC8E-431D-43FC-8266-1BA01B410A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C962E-7384-40B0-94F2-A2D711DC9A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B5639-D53B-4DA4-B7C9-9906E150B4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6ADB0-5C39-48DF-917B-ABB53F2AD9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D2BDC-F6FB-4C1C-B581-F82B2385C2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13493-F631-4B70-B97B-E574BE1C0F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42453-0ED9-48F8-B38A-34BA71E24D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3134C-EAD8-4D5C-964F-16F4CA85E41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ADEF7-A146-45FF-9BCA-338444F518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A8FC4-FE0F-431A-A5CE-FFB6DCA5C5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AE541-EB8A-4EB2-8B99-CC998B5C14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4AA96-AE46-45B0-AB55-B0ABC28226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CBF26-AE81-41A0-A842-70537E7C4D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3120A-3C0B-4A2D-9F6B-FDF5890E46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FABEE-F10C-4463-A186-6386520FD0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06A94-8AA9-43A8-B11C-38F5EC7922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B0B2C-BE77-402A-BAB2-B5D5907A2A2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6BBEC-E47F-4153-A814-08C6D86DF5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C762B-FD9C-4BF8-9927-FA4F290F3ED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D9643-10E9-4051-959A-1165223B51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31E1B-8460-4F27-892C-64C955C98A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5939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5939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93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A234-2F6A-4296-AE73-4B46EC256D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副标题 2049"/>
          <p:cNvSpPr>
            <a:spLocks noGrp="1"/>
          </p:cNvSpPr>
          <p:nvPr>
            <p:ph type="subTitle" idx="1"/>
          </p:nvPr>
        </p:nvSpPr>
        <p:spPr>
          <a:xfrm>
            <a:off x="684213" y="3573463"/>
            <a:ext cx="7088187" cy="695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>
              <a:buNone/>
              <a:defRPr>
                <a:solidFill>
                  <a:schemeClr val="accent2"/>
                </a:solidFill>
              </a:defRPr>
            </a:lvl1pPr>
            <a:lvl2pPr marL="457200" lvl="1" indent="0" algn="ctr">
              <a:buNone/>
              <a:defRPr>
                <a:solidFill>
                  <a:schemeClr val="accent2"/>
                </a:solidFill>
              </a:defRPr>
            </a:lvl2pPr>
            <a:lvl3pPr marL="914400" lvl="2" indent="0" algn="ctr">
              <a:buNone/>
              <a:defRPr>
                <a:solidFill>
                  <a:schemeClr val="accent2"/>
                </a:solidFill>
              </a:defRPr>
            </a:lvl3pPr>
            <a:lvl4pPr marL="1371600" lvl="3" indent="0" algn="ctr">
              <a:buNone/>
              <a:defRPr>
                <a:solidFill>
                  <a:schemeClr val="accent2"/>
                </a:solidFill>
              </a:defRPr>
            </a:lvl4pPr>
            <a:lvl5pPr marL="1828800" lvl="4" indent="0" algn="ctr">
              <a:buNone/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2052" name="标题 205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2271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 sz="28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灯片编号占位符 2050"/>
          <p:cNvSpPr>
            <a:spLocks noGrp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>
              <a:defRPr sz="1400"/>
            </a:lvl1pPr>
          </a:lstStyle>
          <a:p>
            <a:pPr>
              <a:defRPr/>
            </a:pPr>
            <a:fld id="{7C4A3CE5-8E24-430E-BB2B-35F83957D9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hf sldNum="0" hdr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C2D89101-9B69-4571-A1D5-5E3F92C7DE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58652E2A-E84E-467F-ACCB-85791ACC91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1614" cy="50006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125538"/>
            <a:ext cx="4021614" cy="50006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147D87E1-80FB-42F5-8A5A-6833F02D41F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D1611E7B-7DFF-4D08-9DBC-3080F978BF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9704244B-730E-43F5-A2B1-C91A4B67AD0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5BE5C987-3B3E-4774-8FF7-39538EB97F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C8320DCA-57C6-4101-90C6-60E42658A3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7323177D-2E71-4D77-A9B9-5740692F95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87DD79DE-C2EB-43BE-9AB7-28851612D6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5035" y="315913"/>
            <a:ext cx="2052240" cy="581025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15913"/>
            <a:ext cx="6037751" cy="581025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CF811639-8E64-4DCC-B2D3-3E70AFA768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68313" y="315913"/>
            <a:ext cx="8208962" cy="581025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DDBE05D3-4F54-4988-9AD8-736206F184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直接连接符 1025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67" name="标题 102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68" name="文本占位符 1027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 noProof="1"/>
            </a:lvl1pPr>
          </a:lstStyle>
          <a:p>
            <a:pPr>
              <a:defRPr/>
            </a:pPr>
            <a:fld id="{6809707D-945E-4460-A8D6-56F2930E1959}" type="datetime1">
              <a:rPr lang="zh-CN" altLang="en-US"/>
              <a:pPr>
                <a:defRPr/>
              </a:pPr>
              <a:t>2017/10/30</a:t>
            </a:fld>
            <a:endParaRPr lang="zh-CN" altLang="en-US"/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>
              <a:defRPr/>
            </a:pPr>
            <a:fld id="{9975E2DA-9DE2-4092-A7DC-DB6AC53BF5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grpSp>
        <p:nvGrpSpPr>
          <p:cNvPr id="11272" name="组合 1031"/>
          <p:cNvGrpSpPr/>
          <p:nvPr/>
        </p:nvGrpSpPr>
        <p:grpSpPr bwMode="auto">
          <a:xfrm>
            <a:off x="8153400" y="152400"/>
            <a:ext cx="792163" cy="1295400"/>
            <a:chOff x="0" y="0"/>
            <a:chExt cx="528" cy="864"/>
          </a:xfrm>
        </p:grpSpPr>
        <p:sp>
          <p:nvSpPr>
            <p:cNvPr id="1033" name="椭圆 1032"/>
            <p:cNvSpPr>
              <a:spLocks noChangeArrowheads="1"/>
            </p:cNvSpPr>
            <p:nvPr/>
          </p:nvSpPr>
          <p:spPr bwMode="auto"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4" name="椭圆 1033"/>
            <p:cNvSpPr>
              <a:spLocks noChangeArrowheads="1"/>
            </p:cNvSpPr>
            <p:nvPr/>
          </p:nvSpPr>
          <p:spPr bwMode="auto">
            <a:xfrm>
              <a:off x="112" y="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5" name="椭圆 1034"/>
            <p:cNvSpPr>
              <a:spLocks noChangeArrowheads="1"/>
            </p:cNvSpPr>
            <p:nvPr/>
          </p:nvSpPr>
          <p:spPr bwMode="auto">
            <a:xfrm>
              <a:off x="224" y="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6" name="椭圆 1035"/>
            <p:cNvSpPr>
              <a:spLocks noChangeArrowheads="1"/>
            </p:cNvSpPr>
            <p:nvPr/>
          </p:nvSpPr>
          <p:spPr bwMode="auto">
            <a:xfrm>
              <a:off x="0" y="11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7" name="椭圆 1036"/>
            <p:cNvSpPr>
              <a:spLocks noChangeArrowheads="1"/>
            </p:cNvSpPr>
            <p:nvPr/>
          </p:nvSpPr>
          <p:spPr bwMode="auto">
            <a:xfrm>
              <a:off x="112" y="11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8" name="椭圆 1037"/>
            <p:cNvSpPr>
              <a:spLocks noChangeArrowheads="1"/>
            </p:cNvSpPr>
            <p:nvPr/>
          </p:nvSpPr>
          <p:spPr bwMode="auto">
            <a:xfrm>
              <a:off x="224" y="11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39" name="椭圆 1038"/>
            <p:cNvSpPr>
              <a:spLocks noChangeArrowheads="1"/>
            </p:cNvSpPr>
            <p:nvPr/>
          </p:nvSpPr>
          <p:spPr bwMode="auto">
            <a:xfrm>
              <a:off x="336" y="11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0" name="椭圆 1039"/>
            <p:cNvSpPr>
              <a:spLocks noChangeArrowheads="1"/>
            </p:cNvSpPr>
            <p:nvPr/>
          </p:nvSpPr>
          <p:spPr bwMode="auto">
            <a:xfrm>
              <a:off x="0" y="22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1" name="椭圆 1040"/>
            <p:cNvSpPr>
              <a:spLocks noChangeArrowheads="1"/>
            </p:cNvSpPr>
            <p:nvPr/>
          </p:nvSpPr>
          <p:spPr bwMode="auto">
            <a:xfrm>
              <a:off x="112" y="22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2" name="椭圆 1041"/>
            <p:cNvSpPr>
              <a:spLocks noChangeArrowheads="1"/>
            </p:cNvSpPr>
            <p:nvPr/>
          </p:nvSpPr>
          <p:spPr bwMode="auto">
            <a:xfrm>
              <a:off x="224" y="22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3" name="椭圆 1042"/>
            <p:cNvSpPr>
              <a:spLocks noChangeArrowheads="1"/>
            </p:cNvSpPr>
            <p:nvPr/>
          </p:nvSpPr>
          <p:spPr bwMode="auto">
            <a:xfrm>
              <a:off x="336" y="22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4" name="椭圆 1043"/>
            <p:cNvSpPr>
              <a:spLocks noChangeArrowheads="1"/>
            </p:cNvSpPr>
            <p:nvPr/>
          </p:nvSpPr>
          <p:spPr bwMode="auto">
            <a:xfrm>
              <a:off x="448" y="22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5" name="椭圆 1044"/>
            <p:cNvSpPr>
              <a:spLocks noChangeArrowheads="1"/>
            </p:cNvSpPr>
            <p:nvPr/>
          </p:nvSpPr>
          <p:spPr bwMode="auto"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6" name="椭圆 1045"/>
            <p:cNvSpPr>
              <a:spLocks noChangeArrowheads="1"/>
            </p:cNvSpPr>
            <p:nvPr/>
          </p:nvSpPr>
          <p:spPr bwMode="auto">
            <a:xfrm>
              <a:off x="112" y="33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7" name="椭圆 1046"/>
            <p:cNvSpPr>
              <a:spLocks noChangeArrowheads="1"/>
            </p:cNvSpPr>
            <p:nvPr/>
          </p:nvSpPr>
          <p:spPr bwMode="auto">
            <a:xfrm>
              <a:off x="224" y="33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8" name="椭圆 1047"/>
            <p:cNvSpPr>
              <a:spLocks noChangeArrowheads="1"/>
            </p:cNvSpPr>
            <p:nvPr/>
          </p:nvSpPr>
          <p:spPr bwMode="auto">
            <a:xfrm>
              <a:off x="336" y="33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49" name="椭圆 1048"/>
            <p:cNvSpPr>
              <a:spLocks noChangeArrowheads="1"/>
            </p:cNvSpPr>
            <p:nvPr/>
          </p:nvSpPr>
          <p:spPr bwMode="auto"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0" name="椭圆 1049"/>
            <p:cNvSpPr>
              <a:spLocks noChangeArrowheads="1"/>
            </p:cNvSpPr>
            <p:nvPr/>
          </p:nvSpPr>
          <p:spPr bwMode="auto">
            <a:xfrm>
              <a:off x="112" y="44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1" name="椭圆 1050"/>
            <p:cNvSpPr>
              <a:spLocks noChangeArrowheads="1"/>
            </p:cNvSpPr>
            <p:nvPr/>
          </p:nvSpPr>
          <p:spPr bwMode="auto">
            <a:xfrm>
              <a:off x="224" y="44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2" name="椭圆 1051"/>
            <p:cNvSpPr>
              <a:spLocks noChangeArrowheads="1"/>
            </p:cNvSpPr>
            <p:nvPr/>
          </p:nvSpPr>
          <p:spPr bwMode="auto">
            <a:xfrm>
              <a:off x="336" y="44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3" name="椭圆 1052"/>
            <p:cNvSpPr>
              <a:spLocks noChangeArrowheads="1"/>
            </p:cNvSpPr>
            <p:nvPr/>
          </p:nvSpPr>
          <p:spPr bwMode="auto"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4" name="椭圆 1053"/>
            <p:cNvSpPr>
              <a:spLocks noChangeArrowheads="1"/>
            </p:cNvSpPr>
            <p:nvPr/>
          </p:nvSpPr>
          <p:spPr bwMode="auto">
            <a:xfrm>
              <a:off x="0" y="56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5" name="椭圆 1054"/>
            <p:cNvSpPr>
              <a:spLocks noChangeArrowheads="1"/>
            </p:cNvSpPr>
            <p:nvPr/>
          </p:nvSpPr>
          <p:spPr bwMode="auto">
            <a:xfrm>
              <a:off x="112" y="56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6" name="椭圆 1055"/>
            <p:cNvSpPr>
              <a:spLocks noChangeArrowheads="1"/>
            </p:cNvSpPr>
            <p:nvPr/>
          </p:nvSpPr>
          <p:spPr bwMode="auto">
            <a:xfrm>
              <a:off x="224" y="56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7" name="椭圆 1056"/>
            <p:cNvSpPr>
              <a:spLocks noChangeArrowheads="1"/>
            </p:cNvSpPr>
            <p:nvPr/>
          </p:nvSpPr>
          <p:spPr bwMode="auto">
            <a:xfrm>
              <a:off x="336" y="56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8" name="椭圆 1057"/>
            <p:cNvSpPr>
              <a:spLocks noChangeArrowheads="1"/>
            </p:cNvSpPr>
            <p:nvPr/>
          </p:nvSpPr>
          <p:spPr bwMode="auto">
            <a:xfrm>
              <a:off x="0" y="67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9" name="椭圆 1058"/>
            <p:cNvSpPr>
              <a:spLocks noChangeArrowheads="1"/>
            </p:cNvSpPr>
            <p:nvPr/>
          </p:nvSpPr>
          <p:spPr bwMode="auto">
            <a:xfrm>
              <a:off x="112" y="67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60" name="椭圆 1059"/>
            <p:cNvSpPr>
              <a:spLocks noChangeArrowheads="1"/>
            </p:cNvSpPr>
            <p:nvPr/>
          </p:nvSpPr>
          <p:spPr bwMode="auto">
            <a:xfrm>
              <a:off x="224" y="67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61" name="椭圆 1060"/>
            <p:cNvSpPr>
              <a:spLocks noChangeArrowheads="1"/>
            </p:cNvSpPr>
            <p:nvPr/>
          </p:nvSpPr>
          <p:spPr bwMode="auto">
            <a:xfrm>
              <a:off x="336" y="67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62" name="椭圆 1061"/>
            <p:cNvSpPr>
              <a:spLocks noChangeArrowheads="1"/>
            </p:cNvSpPr>
            <p:nvPr/>
          </p:nvSpPr>
          <p:spPr bwMode="auto">
            <a:xfrm>
              <a:off x="112" y="78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63" name="椭圆 1062"/>
            <p:cNvSpPr>
              <a:spLocks noChangeArrowheads="1"/>
            </p:cNvSpPr>
            <p:nvPr/>
          </p:nvSpPr>
          <p:spPr bwMode="auto">
            <a:xfrm>
              <a:off x="336" y="78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98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400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68313" y="1125538"/>
            <a:ext cx="8207375" cy="500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</p:txBody>
      </p:sp>
      <p:sp>
        <p:nvSpPr>
          <p:cNvPr id="1027" name="Rectangle 10"/>
          <p:cNvSpPr>
            <a:spLocks noGrp="1"/>
          </p:cNvSpPr>
          <p:nvPr>
            <p:ph type="sldNum" sz="quarter" idx="4"/>
          </p:nvPr>
        </p:nvSpPr>
        <p:spPr>
          <a:xfrm>
            <a:off x="468313" y="6524625"/>
            <a:ext cx="1439862" cy="1968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000" b="1">
                <a:ea typeface="华文细黑" panose="02010600040101010101" pitchFamily="2" charset="-122"/>
              </a:defRPr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3FC719C0-605D-4F3A-90D4-C80E8EFB9C0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2292" name="Rectangle 27"/>
          <p:cNvSpPr>
            <a:spLocks noGrp="1" noChangeArrowheads="1"/>
          </p:cNvSpPr>
          <p:nvPr>
            <p:ph type="title" idx="9"/>
          </p:nvPr>
        </p:nvSpPr>
        <p:spPr bwMode="auto">
          <a:xfrm>
            <a:off x="757238" y="315913"/>
            <a:ext cx="7920037" cy="59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n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15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>
              <a:defRPr/>
            </a:pPr>
            <a:fld id="{84EC5829-F43E-48FF-826C-C100986711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5939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39" name="文本占位符 59394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9396" name="日期占位符 5939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9397" name="页脚占位符 5939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9398" name="灯片编号占位符 5939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>
              <a:defRPr/>
            </a:pPr>
            <a:fld id="{35FF7A72-E9C8-4BD8-B81C-FF48A7704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68313" y="1125538"/>
            <a:ext cx="8207375" cy="500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</p:txBody>
      </p:sp>
      <p:sp>
        <p:nvSpPr>
          <p:cNvPr id="1027" name="Rectangle 10"/>
          <p:cNvSpPr>
            <a:spLocks noGrp="1"/>
          </p:cNvSpPr>
          <p:nvPr>
            <p:ph type="sldNum" sz="quarter" idx="4"/>
          </p:nvPr>
        </p:nvSpPr>
        <p:spPr>
          <a:xfrm>
            <a:off x="468313" y="6524625"/>
            <a:ext cx="1439862" cy="1968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000" b="1"/>
            </a:lvl1pPr>
          </a:lstStyle>
          <a:p>
            <a:pPr>
              <a:defRPr/>
            </a:pPr>
            <a:r>
              <a:rPr lang="de-DE" altLang="en-US"/>
              <a:t>Page </a:t>
            </a:r>
            <a:r>
              <a:rPr lang="de-DE" altLang="en-US">
                <a:sym typeface="MS UI Gothic" panose="020B0600070205080204" pitchFamily="34" charset="-128"/>
              </a:rPr>
              <a:t></a:t>
            </a:r>
            <a:r>
              <a:rPr lang="de-DE" altLang="en-US"/>
              <a:t> </a:t>
            </a:r>
            <a:fld id="{EDE2143C-0ECD-48E6-A467-ED9934ADD8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5364" name="Rectangle 27"/>
          <p:cNvSpPr>
            <a:spLocks noGrp="1" noChangeArrowheads="1"/>
          </p:cNvSpPr>
          <p:nvPr>
            <p:ph type="title" idx="9"/>
          </p:nvPr>
        </p:nvSpPr>
        <p:spPr bwMode="auto">
          <a:xfrm>
            <a:off x="757238" y="315913"/>
            <a:ext cx="7920037" cy="59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n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9.jpe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59.xml"/><Relationship Id="rId1" Type="http://schemas.openxmlformats.org/officeDocument/2006/relationships/vmlDrawing" Target="../drawings/vmlDrawing1.vml"/><Relationship Id="rId6" Type="http://schemas.openxmlformats.org/officeDocument/2006/relationships/hyperlink" Target="../../Local%20Settings/Temp/Rar$DI00.640/1.gsp" TargetMode="Externa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../../Local%20Settings/Temp/Rar$DI00.640/2.gsp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Relationship Id="rId6" Type="http://schemas.openxmlformats.org/officeDocument/2006/relationships/hyperlink" Target="../../Local%20Settings/Temp/Rar$DI00.640/1.gsp" TargetMode="External"/><Relationship Id="rId5" Type="http://schemas.openxmlformats.org/officeDocument/2006/relationships/hyperlink" Target="../../Local%20Settings/Temp/Rar$DI00.640/4.gsp" TargetMode="External"/><Relationship Id="rId4" Type="http://schemas.openxmlformats.org/officeDocument/2006/relationships/hyperlink" Target="../../Local%20Settings/Temp/Rar$DI00.640/3.gsp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oleObject" Target="../embeddings/oleObject28.bin"/><Relationship Id="rId18" Type="http://schemas.openxmlformats.org/officeDocument/2006/relationships/oleObject" Target="../embeddings/oleObject3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7.bin"/><Relationship Id="rId17" Type="http://schemas.openxmlformats.org/officeDocument/2006/relationships/oleObject" Target="../embeddings/oleObject32.bin"/><Relationship Id="rId2" Type="http://schemas.openxmlformats.org/officeDocument/2006/relationships/slideLayout" Target="../slideLayouts/slideLayout34.xml"/><Relationship Id="rId16" Type="http://schemas.openxmlformats.org/officeDocument/2006/relationships/oleObject" Target="../embeddings/oleObject31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30.bin"/><Relationship Id="rId10" Type="http://schemas.openxmlformats.org/officeDocument/2006/relationships/oleObject" Target="../embeddings/oleObject25.bin"/><Relationship Id="rId19" Type="http://schemas.openxmlformats.org/officeDocument/2006/relationships/oleObject" Target="../embeddings/oleObject34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Relationship Id="rId14" Type="http://schemas.openxmlformats.org/officeDocument/2006/relationships/oleObject" Target="../embeddings/oleObject29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4097"/>
          <p:cNvSpPr>
            <a:spLocks noChangeArrowheads="1" noChangeShapeType="1" noTextEdit="1"/>
          </p:cNvSpPr>
          <p:nvPr/>
        </p:nvSpPr>
        <p:spPr bwMode="auto">
          <a:xfrm>
            <a:off x="452438" y="1531938"/>
            <a:ext cx="7391400" cy="1795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方程的根与函数的零点</a:t>
            </a:r>
          </a:p>
        </p:txBody>
      </p:sp>
      <p:sp>
        <p:nvSpPr>
          <p:cNvPr id="20484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66186F1B-87E5-44D3-AF8A-5B6D2FF3C285}" type="datetime1">
              <a:rPr altLang="en-US" smtClean="0"/>
              <a:pPr/>
              <a:t></a:t>
            </a:fld>
            <a:endParaRPr lang="zh-CN" altLang="en-US" smtClean="0"/>
          </a:p>
        </p:txBody>
      </p:sp>
      <p:sp>
        <p:nvSpPr>
          <p:cNvPr id="20485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3616D165-2933-4A9E-8FE2-C65DEAD69208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图片 5121" descr="fonta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535940"/>
            <a:ext cx="4857751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1" name="组合 5122"/>
          <p:cNvGrpSpPr/>
          <p:nvPr/>
        </p:nvGrpSpPr>
        <p:grpSpPr bwMode="auto">
          <a:xfrm>
            <a:off x="0" y="44450"/>
            <a:ext cx="2590800" cy="609600"/>
            <a:chOff x="0" y="0"/>
            <a:chExt cx="1156" cy="527"/>
          </a:xfrm>
        </p:grpSpPr>
        <p:sp>
          <p:nvSpPr>
            <p:cNvPr id="1036" name="横卷形 5123"/>
            <p:cNvSpPr>
              <a:spLocks noChangeArrowheads="1"/>
            </p:cNvSpPr>
            <p:nvPr/>
          </p:nvSpPr>
          <p:spPr bwMode="auto">
            <a:xfrm>
              <a:off x="0" y="0"/>
              <a:ext cx="1156" cy="527"/>
            </a:xfrm>
            <a:prstGeom prst="horizontalScroll">
              <a:avLst>
                <a:gd name="adj" fmla="val 12500"/>
              </a:avLst>
            </a:prstGeom>
            <a:solidFill>
              <a:srgbClr val="FFFF66">
                <a:alpha val="67058"/>
              </a:srgbClr>
            </a:solidFill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" name="文本框 5124"/>
            <p:cNvSpPr txBox="1">
              <a:spLocks noChangeArrowheads="1"/>
            </p:cNvSpPr>
            <p:nvPr/>
          </p:nvSpPr>
          <p:spPr bwMode="auto">
            <a:xfrm>
              <a:off x="68" y="91"/>
              <a:ext cx="1043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方程解法史话</a:t>
              </a:r>
            </a:p>
          </p:txBody>
        </p:sp>
      </p:grpSp>
      <p:sp>
        <p:nvSpPr>
          <p:cNvPr id="1032" name="文本框 5125"/>
          <p:cNvSpPr txBox="1">
            <a:spLocks noChangeArrowheads="1"/>
          </p:cNvSpPr>
          <p:nvPr/>
        </p:nvSpPr>
        <p:spPr bwMode="auto">
          <a:xfrm>
            <a:off x="0" y="765175"/>
            <a:ext cx="3409950" cy="600164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在人类用智慧架设的无数座从未知通向已知的金桥中，方程的求解是其中璀璨的一座，虽然今天我们可以从教科书中了解各式各样方程的解法，但这一切却经历了相当漫长的岁月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b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我国古代数学家已比较系统地解决了部分方程的求解的问</a:t>
            </a:r>
            <a:r>
              <a:rPr lang="zh-CN" altLang="en-US" sz="2400" b="1" dirty="0" smtClean="0">
                <a:latin typeface="Times New Roman" panose="02020603050405020304" pitchFamily="18" charset="0"/>
                <a:ea typeface="楷体_GB2312" pitchFamily="49" charset="-122"/>
              </a:rPr>
              <a:t>题</a:t>
            </a:r>
            <a:r>
              <a:rPr lang="en-US" altLang="zh-CN" sz="2400" b="1" dirty="0" smtClean="0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400" b="1" dirty="0" smtClean="0">
                <a:latin typeface="Times New Roman" panose="02020603050405020304" pitchFamily="18" charset="0"/>
                <a:ea typeface="楷体_GB2312" pitchFamily="49" charset="-122"/>
              </a:rPr>
              <a:t>如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约公元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50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年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—100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年编成的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九章算术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楷体_GB2312" pitchFamily="49" charset="-122"/>
              </a:rPr>
              <a:t>，就给出了求一次方程、二次方程和三次方程根的具体方法</a:t>
            </a:r>
            <a:r>
              <a:rPr lang="en-US" altLang="zh-CN" sz="2000" b="1" dirty="0">
                <a:latin typeface="Times New Roman" panose="02020603050405020304" pitchFamily="18" charset="0"/>
                <a:ea typeface="楷体_GB2312" pitchFamily="49" charset="-122"/>
              </a:rPr>
              <a:t>…</a:t>
            </a:r>
            <a:r>
              <a:rPr lang="en-US" altLang="zh-CN" sz="2000" b="1" dirty="0">
                <a:solidFill>
                  <a:srgbClr val="FF9933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4937125" y="69850"/>
            <a:ext cx="4283710" cy="5459095"/>
            <a:chOff x="7612" y="50"/>
            <a:chExt cx="6746" cy="8597"/>
          </a:xfrm>
        </p:grpSpPr>
        <p:graphicFrame>
          <p:nvGraphicFramePr>
            <p:cNvPr id="11" name="对象 10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7690" y="7495"/>
            <a:ext cx="6063" cy="1152"/>
          </p:xfrm>
          <a:graphic>
            <a:graphicData uri="http://schemas.openxmlformats.org/presentationml/2006/ole">
              <p:oleObj spid="_x0000_s1033" r:id="rId4" imgW="1193760" imgH="203040" progId="Equation.3">
                <p:embed/>
              </p:oleObj>
            </a:graphicData>
          </a:graphic>
        </p:graphicFrame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7689" y="4244"/>
            <a:ext cx="5895" cy="1338"/>
          </p:xfrm>
          <a:graphic>
            <a:graphicData uri="http://schemas.openxmlformats.org/presentationml/2006/ole">
              <p:oleObj spid="_x0000_s1035" r:id="rId5" imgW="26212800" imgH="5486400" progId="Equation.3">
                <p:embed/>
              </p:oleObj>
            </a:graphicData>
          </a:graphic>
        </p:graphicFrame>
        <p:graphicFrame>
          <p:nvGraphicFramePr>
            <p:cNvPr id="6" name="对象 5">
              <a:hlinkClick r:id="rId6" action="ppaction://hlinkfile"/>
            </p:cNvPr>
            <p:cNvGraphicFramePr>
              <a:graphicFrameLocks noChangeAspect="1"/>
            </p:cNvGraphicFramePr>
            <p:nvPr/>
          </p:nvGraphicFramePr>
          <p:xfrm>
            <a:off x="7612" y="1205"/>
            <a:ext cx="6747" cy="2818"/>
          </p:xfrm>
          <a:graphic>
            <a:graphicData uri="http://schemas.openxmlformats.org/presentationml/2006/ole">
              <p:oleObj spid="_x0000_s1034" r:id="rId7" imgW="27736800" imgH="11582400" progId="Equation.DSMT4">
                <p:embed/>
              </p:oleObj>
            </a:graphicData>
          </a:graphic>
        </p:graphicFrame>
        <p:graphicFrame>
          <p:nvGraphicFramePr>
            <p:cNvPr id="19" name="对象 18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7740" y="5914"/>
            <a:ext cx="3581" cy="1328"/>
          </p:xfrm>
          <a:graphic>
            <a:graphicData uri="http://schemas.openxmlformats.org/presentationml/2006/ole">
              <p:oleObj spid="_x0000_s1026" r:id="rId8" imgW="609480" imgH="279360" progId="Equation.3">
                <p:embed/>
              </p:oleObj>
            </a:graphicData>
          </a:graphic>
        </p:graphicFrame>
        <p:grpSp>
          <p:nvGrpSpPr>
            <p:cNvPr id="21" name="组合 5126"/>
            <p:cNvGrpSpPr/>
            <p:nvPr/>
          </p:nvGrpSpPr>
          <p:grpSpPr bwMode="auto">
            <a:xfrm>
              <a:off x="8294" y="50"/>
              <a:ext cx="4765" cy="1048"/>
              <a:chOff x="0" y="0"/>
              <a:chExt cx="1156" cy="527"/>
            </a:xfrm>
          </p:grpSpPr>
          <p:sp>
            <p:nvSpPr>
              <p:cNvPr id="22" name="横卷形 51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56" cy="527"/>
              </a:xfrm>
              <a:prstGeom prst="horizontalScroll">
                <a:avLst>
                  <a:gd name="adj" fmla="val 12500"/>
                </a:avLst>
              </a:prstGeom>
              <a:solidFill>
                <a:srgbClr val="FFFF66">
                  <a:alpha val="67058"/>
                </a:srgbClr>
              </a:solidFill>
              <a:ln w="9525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文本框 5128"/>
              <p:cNvSpPr txBox="1">
                <a:spLocks noChangeArrowheads="1"/>
              </p:cNvSpPr>
              <p:nvPr/>
            </p:nvSpPr>
            <p:spPr bwMode="auto">
              <a:xfrm>
                <a:off x="68" y="91"/>
                <a:ext cx="1043" cy="36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方程实例求解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表格 6145"/>
          <p:cNvGraphicFramePr/>
          <p:nvPr/>
        </p:nvGraphicFramePr>
        <p:xfrm>
          <a:off x="144463" y="1628775"/>
          <a:ext cx="8964613" cy="4837113"/>
        </p:xfrm>
        <a:graphic>
          <a:graphicData uri="http://schemas.openxmlformats.org/drawingml/2006/table">
            <a:tbl>
              <a:tblPr/>
              <a:tblGrid>
                <a:gridCol w="2089150"/>
                <a:gridCol w="2338388"/>
                <a:gridCol w="2146300"/>
                <a:gridCol w="2390775"/>
              </a:tblGrid>
              <a:tr h="53022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 marT="19050" marB="1905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r>
                        <a:rPr lang="en-US" altLang="zh-CN" sz="2000" b="1">
                          <a:solidFill>
                            <a:srgbClr val="0000FF"/>
                          </a:solidFill>
                        </a:rPr>
                        <a:t> </a:t>
                      </a:r>
                      <a:endParaRPr lang="zh-CN" altLang="en-US" sz="2000" b="1">
                        <a:solidFill>
                          <a:srgbClr val="0000FF"/>
                        </a:solidFill>
                      </a:endParaRPr>
                    </a:p>
                  </a:txBody>
                  <a:tcPr marT="19050" marB="1905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400" b="1">
                        <a:solidFill>
                          <a:srgbClr val="CC00CC"/>
                        </a:solidFill>
                      </a:endParaRPr>
                    </a:p>
                  </a:txBody>
                  <a:tcPr marT="19050" marB="1905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000" b="1">
                        <a:solidFill>
                          <a:srgbClr val="CC00CC"/>
                        </a:solidFill>
                      </a:endParaRPr>
                    </a:p>
                  </a:txBody>
                  <a:tcPr marT="19050" marB="1905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0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None/>
                      </a:pP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0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400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587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000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400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400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fontAlgn="ctr">
                        <a:lnSpc>
                          <a:spcPct val="80000"/>
                        </a:lnSpc>
                        <a:buNone/>
                      </a:pPr>
                      <a:endParaRPr lang="zh-CN" altLang="en-US" sz="2000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n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n"/>
                        <a:defRPr sz="1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8" name="矩形 6177"/>
          <p:cNvSpPr>
            <a:spLocks noChangeArrowheads="1"/>
          </p:cNvSpPr>
          <p:nvPr/>
        </p:nvSpPr>
        <p:spPr bwMode="auto">
          <a:xfrm>
            <a:off x="120650" y="1700213"/>
            <a:ext cx="9556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</a:rPr>
              <a:t>方程</a:t>
            </a:r>
          </a:p>
        </p:txBody>
      </p:sp>
      <p:sp>
        <p:nvSpPr>
          <p:cNvPr id="21539" name="矩形 6178"/>
          <p:cNvSpPr>
            <a:spLocks noChangeArrowheads="1"/>
          </p:cNvSpPr>
          <p:nvPr/>
        </p:nvSpPr>
        <p:spPr bwMode="auto">
          <a:xfrm>
            <a:off x="4470400" y="1700213"/>
            <a:ext cx="1916113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2x+1=0</a:t>
            </a:r>
          </a:p>
        </p:txBody>
      </p:sp>
      <p:sp>
        <p:nvSpPr>
          <p:cNvPr id="21540" name="矩形 6179"/>
          <p:cNvSpPr>
            <a:spLocks noChangeArrowheads="1"/>
          </p:cNvSpPr>
          <p:nvPr/>
        </p:nvSpPr>
        <p:spPr bwMode="auto">
          <a:xfrm>
            <a:off x="6750050" y="1701800"/>
            <a:ext cx="2060575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2x+3=0</a:t>
            </a:r>
          </a:p>
        </p:txBody>
      </p:sp>
      <p:sp>
        <p:nvSpPr>
          <p:cNvPr id="21541" name="矩形 6180"/>
          <p:cNvSpPr>
            <a:spLocks noChangeArrowheads="1"/>
          </p:cNvSpPr>
          <p:nvPr/>
        </p:nvSpPr>
        <p:spPr bwMode="auto">
          <a:xfrm>
            <a:off x="2351088" y="2708275"/>
            <a:ext cx="2232025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y= 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3</a:t>
            </a:r>
          </a:p>
        </p:txBody>
      </p:sp>
      <p:sp>
        <p:nvSpPr>
          <p:cNvPr id="21542" name="矩形 6181"/>
          <p:cNvSpPr>
            <a:spLocks noChangeArrowheads="1"/>
          </p:cNvSpPr>
          <p:nvPr/>
        </p:nvSpPr>
        <p:spPr bwMode="auto">
          <a:xfrm>
            <a:off x="138113" y="2708275"/>
            <a:ext cx="16557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</a:rPr>
              <a:t>相应函数</a:t>
            </a:r>
          </a:p>
        </p:txBody>
      </p:sp>
      <p:sp>
        <p:nvSpPr>
          <p:cNvPr id="21543" name="矩形 6182"/>
          <p:cNvSpPr>
            <a:spLocks noChangeArrowheads="1"/>
          </p:cNvSpPr>
          <p:nvPr/>
        </p:nvSpPr>
        <p:spPr bwMode="auto">
          <a:xfrm>
            <a:off x="150813" y="3860800"/>
            <a:ext cx="19796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</a:rPr>
              <a:t>函数的图象</a:t>
            </a:r>
          </a:p>
        </p:txBody>
      </p:sp>
      <p:sp>
        <p:nvSpPr>
          <p:cNvPr id="21544" name="矩形 6183"/>
          <p:cNvSpPr>
            <a:spLocks noChangeArrowheads="1"/>
          </p:cNvSpPr>
          <p:nvPr/>
        </p:nvSpPr>
        <p:spPr bwMode="auto">
          <a:xfrm>
            <a:off x="125413" y="2276475"/>
            <a:ext cx="2012950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>
                <a:latin typeface="Times New Roman" panose="02020603050405020304" pitchFamily="18" charset="0"/>
              </a:rPr>
              <a:t>方程的实数根</a:t>
            </a:r>
          </a:p>
        </p:txBody>
      </p:sp>
      <p:sp>
        <p:nvSpPr>
          <p:cNvPr id="6185" name="矩形 6184"/>
          <p:cNvSpPr>
            <a:spLocks noChangeArrowheads="1"/>
          </p:cNvSpPr>
          <p:nvPr/>
        </p:nvSpPr>
        <p:spPr bwMode="auto">
          <a:xfrm>
            <a:off x="2393950" y="2205038"/>
            <a:ext cx="19446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1,x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=3</a:t>
            </a:r>
          </a:p>
        </p:txBody>
      </p:sp>
      <p:sp>
        <p:nvSpPr>
          <p:cNvPr id="6186" name="矩形 6185"/>
          <p:cNvSpPr>
            <a:spLocks noChangeArrowheads="1"/>
          </p:cNvSpPr>
          <p:nvPr/>
        </p:nvSpPr>
        <p:spPr bwMode="auto">
          <a:xfrm>
            <a:off x="4768850" y="2276475"/>
            <a:ext cx="1190625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=1</a:t>
            </a:r>
          </a:p>
        </p:txBody>
      </p:sp>
      <p:sp>
        <p:nvSpPr>
          <p:cNvPr id="6187" name="矩形 6186"/>
          <p:cNvSpPr>
            <a:spLocks noChangeArrowheads="1"/>
          </p:cNvSpPr>
          <p:nvPr/>
        </p:nvSpPr>
        <p:spPr bwMode="auto">
          <a:xfrm>
            <a:off x="6858000" y="2205038"/>
            <a:ext cx="14033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无实数根</a:t>
            </a:r>
          </a:p>
        </p:txBody>
      </p:sp>
      <p:sp>
        <p:nvSpPr>
          <p:cNvPr id="6188" name="矩形 6187"/>
          <p:cNvSpPr>
            <a:spLocks noChangeArrowheads="1"/>
          </p:cNvSpPr>
          <p:nvPr/>
        </p:nvSpPr>
        <p:spPr bwMode="auto">
          <a:xfrm>
            <a:off x="2393950" y="5734050"/>
            <a:ext cx="1962150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</a:rPr>
              <a:t>,0)</a:t>
            </a:r>
            <a:r>
              <a:rPr lang="zh-CN" altLang="en-US" sz="2400" b="1">
                <a:latin typeface="Times New Roman" panose="02020603050405020304" pitchFamily="18" charset="0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</a:rPr>
              <a:t>,0)</a:t>
            </a:r>
          </a:p>
        </p:txBody>
      </p:sp>
      <p:sp>
        <p:nvSpPr>
          <p:cNvPr id="6189" name="矩形 6188"/>
          <p:cNvSpPr>
            <a:spLocks noChangeArrowheads="1"/>
          </p:cNvSpPr>
          <p:nvPr/>
        </p:nvSpPr>
        <p:spPr bwMode="auto">
          <a:xfrm>
            <a:off x="5202238" y="5734050"/>
            <a:ext cx="768350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</a:rPr>
              <a:t>,0)</a:t>
            </a:r>
          </a:p>
        </p:txBody>
      </p:sp>
      <p:sp>
        <p:nvSpPr>
          <p:cNvPr id="6190" name="矩形 6189"/>
          <p:cNvSpPr>
            <a:spLocks noChangeArrowheads="1"/>
          </p:cNvSpPr>
          <p:nvPr/>
        </p:nvSpPr>
        <p:spPr bwMode="auto">
          <a:xfrm>
            <a:off x="6929438" y="5708650"/>
            <a:ext cx="1687512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无交点</a:t>
            </a:r>
          </a:p>
        </p:txBody>
      </p:sp>
      <p:sp>
        <p:nvSpPr>
          <p:cNvPr id="21551" name="矩形 6190"/>
          <p:cNvSpPr>
            <a:spLocks noChangeArrowheads="1"/>
          </p:cNvSpPr>
          <p:nvPr/>
        </p:nvSpPr>
        <p:spPr bwMode="auto">
          <a:xfrm>
            <a:off x="2328863" y="1628775"/>
            <a:ext cx="20447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宋体" panose="02010600030101010101" pitchFamily="2" charset="-122"/>
              </a:rPr>
              <a:t>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3=0</a:t>
            </a:r>
          </a:p>
        </p:txBody>
      </p:sp>
      <p:grpSp>
        <p:nvGrpSpPr>
          <p:cNvPr id="2" name="组合 6191"/>
          <p:cNvGrpSpPr/>
          <p:nvPr/>
        </p:nvGrpSpPr>
        <p:grpSpPr bwMode="auto">
          <a:xfrm>
            <a:off x="2393950" y="3213100"/>
            <a:ext cx="1917700" cy="2195513"/>
            <a:chOff x="0" y="0"/>
            <a:chExt cx="1208" cy="1383"/>
          </a:xfrm>
        </p:grpSpPr>
        <p:grpSp>
          <p:nvGrpSpPr>
            <p:cNvPr id="21616" name="组合 6192"/>
            <p:cNvGrpSpPr/>
            <p:nvPr/>
          </p:nvGrpSpPr>
          <p:grpSpPr bwMode="auto">
            <a:xfrm>
              <a:off x="0" y="0"/>
              <a:ext cx="1208" cy="1383"/>
              <a:chOff x="0" y="0"/>
              <a:chExt cx="1208" cy="1383"/>
            </a:xfrm>
          </p:grpSpPr>
          <p:sp>
            <p:nvSpPr>
              <p:cNvPr id="21624" name="直接连接符 6193"/>
              <p:cNvSpPr>
                <a:spLocks noChangeShapeType="1"/>
              </p:cNvSpPr>
              <p:nvPr/>
            </p:nvSpPr>
            <p:spPr bwMode="auto">
              <a:xfrm flipV="1">
                <a:off x="384" y="87"/>
                <a:ext cx="0" cy="12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5" name="直接连接符 6194"/>
              <p:cNvSpPr>
                <a:spLocks noChangeShapeType="1"/>
              </p:cNvSpPr>
              <p:nvPr/>
            </p:nvSpPr>
            <p:spPr bwMode="auto">
              <a:xfrm>
                <a:off x="0" y="711"/>
                <a:ext cx="11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6" name="直接连接符 6195"/>
              <p:cNvSpPr>
                <a:spLocks noChangeShapeType="1"/>
              </p:cNvSpPr>
              <p:nvPr/>
            </p:nvSpPr>
            <p:spPr bwMode="auto">
              <a:xfrm>
                <a:off x="528" y="663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7" name="直接连接符 6196"/>
              <p:cNvSpPr>
                <a:spLocks noChangeShapeType="1"/>
              </p:cNvSpPr>
              <p:nvPr/>
            </p:nvSpPr>
            <p:spPr bwMode="auto">
              <a:xfrm>
                <a:off x="672" y="663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8" name="直接连接符 6197"/>
              <p:cNvSpPr>
                <a:spLocks noChangeShapeType="1"/>
              </p:cNvSpPr>
              <p:nvPr/>
            </p:nvSpPr>
            <p:spPr bwMode="auto">
              <a:xfrm flipH="1" flipV="1">
                <a:off x="384" y="567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9" name="直接连接符 6198"/>
              <p:cNvSpPr>
                <a:spLocks noChangeShapeType="1"/>
              </p:cNvSpPr>
              <p:nvPr/>
            </p:nvSpPr>
            <p:spPr bwMode="auto">
              <a:xfrm flipH="1" flipV="1">
                <a:off x="384" y="423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0" name="直接连接符 6199"/>
              <p:cNvSpPr>
                <a:spLocks noChangeShapeType="1"/>
              </p:cNvSpPr>
              <p:nvPr/>
            </p:nvSpPr>
            <p:spPr bwMode="auto">
              <a:xfrm flipH="1" flipV="1">
                <a:off x="384" y="855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1" name="直接连接符 6200"/>
              <p:cNvSpPr>
                <a:spLocks noChangeShapeType="1"/>
              </p:cNvSpPr>
              <p:nvPr/>
            </p:nvSpPr>
            <p:spPr bwMode="auto">
              <a:xfrm flipH="1" flipV="1">
                <a:off x="384" y="1143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2" name="直接连接符 6201"/>
              <p:cNvSpPr>
                <a:spLocks noChangeShapeType="1"/>
              </p:cNvSpPr>
              <p:nvPr/>
            </p:nvSpPr>
            <p:spPr bwMode="auto">
              <a:xfrm flipH="1" flipV="1">
                <a:off x="384" y="999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3" name="直接连接符 6202"/>
              <p:cNvSpPr>
                <a:spLocks noChangeShapeType="1"/>
              </p:cNvSpPr>
              <p:nvPr/>
            </p:nvSpPr>
            <p:spPr bwMode="auto">
              <a:xfrm flipH="1" flipV="1">
                <a:off x="384" y="1287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4" name="文本框 6203"/>
              <p:cNvSpPr txBox="1">
                <a:spLocks noChangeArrowheads="1"/>
              </p:cNvSpPr>
              <p:nvPr/>
            </p:nvSpPr>
            <p:spPr bwMode="auto">
              <a:xfrm>
                <a:off x="1020" y="672"/>
                <a:ext cx="188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21635" name="文本框 6204"/>
              <p:cNvSpPr txBox="1">
                <a:spLocks noChangeArrowheads="1"/>
              </p:cNvSpPr>
              <p:nvPr/>
            </p:nvSpPr>
            <p:spPr bwMode="auto">
              <a:xfrm>
                <a:off x="240" y="0"/>
                <a:ext cx="180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</a:p>
            </p:txBody>
          </p:sp>
          <p:sp>
            <p:nvSpPr>
              <p:cNvPr id="21636" name="文本框 6205"/>
              <p:cNvSpPr txBox="1">
                <a:spLocks noChangeArrowheads="1"/>
              </p:cNvSpPr>
              <p:nvPr/>
            </p:nvSpPr>
            <p:spPr bwMode="auto">
              <a:xfrm>
                <a:off x="240" y="663"/>
                <a:ext cx="180" cy="2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21637" name="文本框 6206"/>
              <p:cNvSpPr txBox="1">
                <a:spLocks noChangeArrowheads="1"/>
              </p:cNvSpPr>
              <p:nvPr/>
            </p:nvSpPr>
            <p:spPr bwMode="auto">
              <a:xfrm>
                <a:off x="48" y="711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38" name="文本框 6207"/>
              <p:cNvSpPr txBox="1">
                <a:spLocks noChangeArrowheads="1"/>
              </p:cNvSpPr>
              <p:nvPr/>
            </p:nvSpPr>
            <p:spPr bwMode="auto">
              <a:xfrm>
                <a:off x="748" y="711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21639" name="文本框 6208"/>
              <p:cNvSpPr txBox="1">
                <a:spLocks noChangeArrowheads="1"/>
              </p:cNvSpPr>
              <p:nvPr/>
            </p:nvSpPr>
            <p:spPr bwMode="auto">
              <a:xfrm>
                <a:off x="576" y="711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640" name="文本框 6209"/>
              <p:cNvSpPr txBox="1">
                <a:spLocks noChangeArrowheads="1"/>
              </p:cNvSpPr>
              <p:nvPr/>
            </p:nvSpPr>
            <p:spPr bwMode="auto">
              <a:xfrm>
                <a:off x="432" y="711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41" name="文本框 6210"/>
              <p:cNvSpPr txBox="1">
                <a:spLocks noChangeArrowheads="1"/>
              </p:cNvSpPr>
              <p:nvPr/>
            </p:nvSpPr>
            <p:spPr bwMode="auto">
              <a:xfrm>
                <a:off x="268" y="490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42" name="文本框 6211"/>
              <p:cNvSpPr txBox="1">
                <a:spLocks noChangeArrowheads="1"/>
              </p:cNvSpPr>
              <p:nvPr/>
            </p:nvSpPr>
            <p:spPr bwMode="auto">
              <a:xfrm>
                <a:off x="268" y="327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643" name="文本框 6212"/>
              <p:cNvSpPr txBox="1">
                <a:spLocks noChangeArrowheads="1"/>
              </p:cNvSpPr>
              <p:nvPr/>
            </p:nvSpPr>
            <p:spPr bwMode="auto">
              <a:xfrm>
                <a:off x="336" y="807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44" name="文本框 6213"/>
              <p:cNvSpPr txBox="1">
                <a:spLocks noChangeArrowheads="1"/>
              </p:cNvSpPr>
              <p:nvPr/>
            </p:nvSpPr>
            <p:spPr bwMode="auto">
              <a:xfrm>
                <a:off x="336" y="966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645" name="文本框 6214"/>
              <p:cNvSpPr txBox="1">
                <a:spLocks noChangeArrowheads="1"/>
              </p:cNvSpPr>
              <p:nvPr/>
            </p:nvSpPr>
            <p:spPr bwMode="auto">
              <a:xfrm>
                <a:off x="144" y="1047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21646" name="文本框 6215"/>
              <p:cNvSpPr txBox="1">
                <a:spLocks noChangeArrowheads="1"/>
              </p:cNvSpPr>
              <p:nvPr/>
            </p:nvSpPr>
            <p:spPr bwMode="auto">
              <a:xfrm>
                <a:off x="144" y="1191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4</a:t>
                </a:r>
              </a:p>
            </p:txBody>
          </p:sp>
        </p:grpSp>
        <p:sp>
          <p:nvSpPr>
            <p:cNvPr id="21617" name="未知"/>
            <p:cNvSpPr>
              <a:spLocks noChangeArrowheads="1"/>
            </p:cNvSpPr>
            <p:nvPr/>
          </p:nvSpPr>
          <p:spPr bwMode="auto">
            <a:xfrm>
              <a:off x="144" y="231"/>
              <a:ext cx="816" cy="1056"/>
            </a:xfrm>
            <a:custGeom>
              <a:avLst/>
              <a:gdLst>
                <a:gd name="T0" fmla="*/ 0 w 816"/>
                <a:gd name="T1" fmla="*/ 0 h 1056"/>
                <a:gd name="T2" fmla="*/ 384 w 816"/>
                <a:gd name="T3" fmla="*/ 1056 h 1056"/>
                <a:gd name="T4" fmla="*/ 816 w 816"/>
                <a:gd name="T5" fmla="*/ 0 h 1056"/>
                <a:gd name="T6" fmla="*/ 0 60000 65536"/>
                <a:gd name="T7" fmla="*/ 0 60000 65536"/>
                <a:gd name="T8" fmla="*/ 0 60000 65536"/>
                <a:gd name="T9" fmla="*/ 0 w 816"/>
                <a:gd name="T10" fmla="*/ 0 h 1056"/>
                <a:gd name="T11" fmla="*/ 816 w 816"/>
                <a:gd name="T12" fmla="*/ 1056 h 10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16" h="1056">
                  <a:moveTo>
                    <a:pt x="0" y="0"/>
                  </a:moveTo>
                  <a:cubicBezTo>
                    <a:pt x="124" y="528"/>
                    <a:pt x="248" y="1056"/>
                    <a:pt x="384" y="1056"/>
                  </a:cubicBezTo>
                  <a:cubicBezTo>
                    <a:pt x="520" y="1056"/>
                    <a:pt x="744" y="176"/>
                    <a:pt x="816" y="0"/>
                  </a:cubicBezTo>
                </a:path>
              </a:pathLst>
            </a:custGeom>
            <a:noFill/>
            <a:ln w="25400">
              <a:solidFill>
                <a:srgbClr val="008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618" name="组合 6217"/>
            <p:cNvGrpSpPr/>
            <p:nvPr/>
          </p:nvGrpSpPr>
          <p:grpSpPr bwMode="auto">
            <a:xfrm>
              <a:off x="96" y="116"/>
              <a:ext cx="990" cy="1267"/>
              <a:chOff x="0" y="0"/>
              <a:chExt cx="990" cy="1267"/>
            </a:xfrm>
          </p:grpSpPr>
          <p:sp>
            <p:nvSpPr>
              <p:cNvPr id="21619" name="文本框 621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23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620" name="文本框 6219"/>
              <p:cNvSpPr txBox="1">
                <a:spLocks noChangeArrowheads="1"/>
              </p:cNvSpPr>
              <p:nvPr/>
            </p:nvSpPr>
            <p:spPr bwMode="auto">
              <a:xfrm>
                <a:off x="87" y="384"/>
                <a:ext cx="23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621" name="文本框 6220"/>
              <p:cNvSpPr txBox="1">
                <a:spLocks noChangeArrowheads="1"/>
              </p:cNvSpPr>
              <p:nvPr/>
            </p:nvSpPr>
            <p:spPr bwMode="auto">
              <a:xfrm>
                <a:off x="336" y="979"/>
                <a:ext cx="23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622" name="文本框 6221"/>
              <p:cNvSpPr txBox="1">
                <a:spLocks noChangeArrowheads="1"/>
              </p:cNvSpPr>
              <p:nvPr/>
            </p:nvSpPr>
            <p:spPr bwMode="auto">
              <a:xfrm>
                <a:off x="633" y="384"/>
                <a:ext cx="23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623" name="文本框 6222"/>
              <p:cNvSpPr txBox="1">
                <a:spLocks noChangeArrowheads="1"/>
              </p:cNvSpPr>
              <p:nvPr/>
            </p:nvSpPr>
            <p:spPr bwMode="auto">
              <a:xfrm>
                <a:off x="759" y="0"/>
                <a:ext cx="23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</p:grpSp>
      </p:grpSp>
      <p:grpSp>
        <p:nvGrpSpPr>
          <p:cNvPr id="5" name="组合 6223"/>
          <p:cNvGrpSpPr/>
          <p:nvPr/>
        </p:nvGrpSpPr>
        <p:grpSpPr bwMode="auto">
          <a:xfrm>
            <a:off x="6858000" y="3213100"/>
            <a:ext cx="1587500" cy="2028825"/>
            <a:chOff x="0" y="0"/>
            <a:chExt cx="1000" cy="1278"/>
          </a:xfrm>
        </p:grpSpPr>
        <p:sp>
          <p:nvSpPr>
            <p:cNvPr id="21584" name="未知"/>
            <p:cNvSpPr>
              <a:spLocks noChangeArrowheads="1"/>
            </p:cNvSpPr>
            <p:nvPr/>
          </p:nvSpPr>
          <p:spPr bwMode="auto">
            <a:xfrm>
              <a:off x="181" y="227"/>
              <a:ext cx="624" cy="528"/>
            </a:xfrm>
            <a:custGeom>
              <a:avLst/>
              <a:gdLst>
                <a:gd name="T0" fmla="*/ 0 w 624"/>
                <a:gd name="T1" fmla="*/ 0 h 528"/>
                <a:gd name="T2" fmla="*/ 288 w 624"/>
                <a:gd name="T3" fmla="*/ 528 h 528"/>
                <a:gd name="T4" fmla="*/ 624 w 624"/>
                <a:gd name="T5" fmla="*/ 0 h 528"/>
                <a:gd name="T6" fmla="*/ 0 60000 65536"/>
                <a:gd name="T7" fmla="*/ 0 60000 65536"/>
                <a:gd name="T8" fmla="*/ 0 60000 65536"/>
                <a:gd name="T9" fmla="*/ 0 w 624"/>
                <a:gd name="T10" fmla="*/ 0 h 528"/>
                <a:gd name="T11" fmla="*/ 624 w 624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24" h="528">
                  <a:moveTo>
                    <a:pt x="0" y="0"/>
                  </a:moveTo>
                  <a:cubicBezTo>
                    <a:pt x="92" y="264"/>
                    <a:pt x="184" y="528"/>
                    <a:pt x="288" y="528"/>
                  </a:cubicBezTo>
                  <a:cubicBezTo>
                    <a:pt x="392" y="528"/>
                    <a:pt x="568" y="88"/>
                    <a:pt x="624" y="0"/>
                  </a:cubicBezTo>
                </a:path>
              </a:pathLst>
            </a:custGeom>
            <a:noFill/>
            <a:ln w="25400">
              <a:solidFill>
                <a:srgbClr val="0066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585" name="组合 6225"/>
            <p:cNvGrpSpPr/>
            <p:nvPr/>
          </p:nvGrpSpPr>
          <p:grpSpPr bwMode="auto">
            <a:xfrm>
              <a:off x="175" y="227"/>
              <a:ext cx="596" cy="624"/>
              <a:chOff x="0" y="0"/>
              <a:chExt cx="596" cy="624"/>
            </a:xfrm>
          </p:grpSpPr>
          <p:sp>
            <p:nvSpPr>
              <p:cNvPr id="21610" name="文本框 6226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611" name="文本框 6227"/>
              <p:cNvSpPr txBox="1">
                <a:spLocks noChangeArrowheads="1"/>
              </p:cNvSpPr>
              <p:nvPr/>
            </p:nvSpPr>
            <p:spPr bwMode="auto">
              <a:xfrm>
                <a:off x="432" y="48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grpSp>
            <p:nvGrpSpPr>
              <p:cNvPr id="21612" name="组合 6228"/>
              <p:cNvGrpSpPr/>
              <p:nvPr/>
            </p:nvGrpSpPr>
            <p:grpSpPr bwMode="auto">
              <a:xfrm>
                <a:off x="76" y="192"/>
                <a:ext cx="424" cy="432"/>
                <a:chOff x="0" y="0"/>
                <a:chExt cx="424" cy="432"/>
              </a:xfrm>
            </p:grpSpPr>
            <p:sp>
              <p:nvSpPr>
                <p:cNvPr id="21613" name="文本框 6229"/>
                <p:cNvSpPr txBox="1">
                  <a:spLocks noChangeArrowheads="1"/>
                </p:cNvSpPr>
                <p:nvPr/>
              </p:nvSpPr>
              <p:spPr bwMode="auto">
                <a:xfrm>
                  <a:off x="260" y="0"/>
                  <a:ext cx="16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.</a:t>
                  </a:r>
                </a:p>
              </p:txBody>
            </p:sp>
            <p:sp>
              <p:nvSpPr>
                <p:cNvPr id="21614" name="文本框 6230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16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.</a:t>
                  </a:r>
                </a:p>
              </p:txBody>
            </p:sp>
            <p:sp>
              <p:nvSpPr>
                <p:cNvPr id="21615" name="文本框 6231"/>
                <p:cNvSpPr txBox="1">
                  <a:spLocks noChangeArrowheads="1"/>
                </p:cNvSpPr>
                <p:nvPr/>
              </p:nvSpPr>
              <p:spPr bwMode="auto">
                <a:xfrm>
                  <a:off x="116" y="144"/>
                  <a:ext cx="164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.</a:t>
                  </a:r>
                </a:p>
              </p:txBody>
            </p:sp>
          </p:grpSp>
        </p:grpSp>
        <p:grpSp>
          <p:nvGrpSpPr>
            <p:cNvPr id="21586" name="组合 6232"/>
            <p:cNvGrpSpPr/>
            <p:nvPr/>
          </p:nvGrpSpPr>
          <p:grpSpPr bwMode="auto">
            <a:xfrm>
              <a:off x="0" y="0"/>
              <a:ext cx="1000" cy="1278"/>
              <a:chOff x="0" y="0"/>
              <a:chExt cx="1000" cy="1278"/>
            </a:xfrm>
          </p:grpSpPr>
          <p:sp>
            <p:nvSpPr>
              <p:cNvPr id="21587" name="直接连接符 6233"/>
              <p:cNvSpPr>
                <a:spLocks noChangeShapeType="1"/>
              </p:cNvSpPr>
              <p:nvPr/>
            </p:nvSpPr>
            <p:spPr bwMode="auto">
              <a:xfrm flipV="1">
                <a:off x="332" y="87"/>
                <a:ext cx="0" cy="116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88" name="直接连接符 6234"/>
              <p:cNvSpPr>
                <a:spLocks noChangeShapeType="1"/>
              </p:cNvSpPr>
              <p:nvPr/>
            </p:nvSpPr>
            <p:spPr bwMode="auto">
              <a:xfrm>
                <a:off x="44" y="1095"/>
                <a:ext cx="86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89" name="直接连接符 6235"/>
              <p:cNvSpPr>
                <a:spLocks noChangeShapeType="1"/>
              </p:cNvSpPr>
              <p:nvPr/>
            </p:nvSpPr>
            <p:spPr bwMode="auto">
              <a:xfrm>
                <a:off x="476" y="1047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90" name="直接连接符 6236"/>
              <p:cNvSpPr>
                <a:spLocks noChangeShapeType="1"/>
              </p:cNvSpPr>
              <p:nvPr/>
            </p:nvSpPr>
            <p:spPr bwMode="auto">
              <a:xfrm>
                <a:off x="620" y="1047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91" name="直接连接符 6237"/>
              <p:cNvSpPr>
                <a:spLocks noChangeShapeType="1"/>
              </p:cNvSpPr>
              <p:nvPr/>
            </p:nvSpPr>
            <p:spPr bwMode="auto">
              <a:xfrm flipH="1" flipV="1">
                <a:off x="332" y="951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92" name="直接连接符 6238"/>
              <p:cNvSpPr>
                <a:spLocks noChangeShapeType="1"/>
              </p:cNvSpPr>
              <p:nvPr/>
            </p:nvSpPr>
            <p:spPr bwMode="auto">
              <a:xfrm flipH="1" flipV="1">
                <a:off x="332" y="807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93" name="文本框 6239"/>
              <p:cNvSpPr txBox="1">
                <a:spLocks noChangeArrowheads="1"/>
              </p:cNvSpPr>
              <p:nvPr/>
            </p:nvSpPr>
            <p:spPr bwMode="auto">
              <a:xfrm>
                <a:off x="812" y="1047"/>
                <a:ext cx="188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21594" name="文本框 6240"/>
              <p:cNvSpPr txBox="1">
                <a:spLocks noChangeArrowheads="1"/>
              </p:cNvSpPr>
              <p:nvPr/>
            </p:nvSpPr>
            <p:spPr bwMode="auto">
              <a:xfrm>
                <a:off x="188" y="0"/>
                <a:ext cx="180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</a:p>
            </p:txBody>
          </p:sp>
          <p:sp>
            <p:nvSpPr>
              <p:cNvPr id="21595" name="文本框 6241"/>
              <p:cNvSpPr txBox="1">
                <a:spLocks noChangeArrowheads="1"/>
              </p:cNvSpPr>
              <p:nvPr/>
            </p:nvSpPr>
            <p:spPr bwMode="auto">
              <a:xfrm>
                <a:off x="188" y="1047"/>
                <a:ext cx="180" cy="2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21596" name="文本框 6242"/>
              <p:cNvSpPr txBox="1">
                <a:spLocks noChangeArrowheads="1"/>
              </p:cNvSpPr>
              <p:nvPr/>
            </p:nvSpPr>
            <p:spPr bwMode="auto">
              <a:xfrm>
                <a:off x="0" y="1085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597" name="文本框 6243"/>
              <p:cNvSpPr txBox="1">
                <a:spLocks noChangeArrowheads="1"/>
              </p:cNvSpPr>
              <p:nvPr/>
            </p:nvSpPr>
            <p:spPr bwMode="auto">
              <a:xfrm>
                <a:off x="696" y="1095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21598" name="文本框 6244"/>
              <p:cNvSpPr txBox="1">
                <a:spLocks noChangeArrowheads="1"/>
              </p:cNvSpPr>
              <p:nvPr/>
            </p:nvSpPr>
            <p:spPr bwMode="auto">
              <a:xfrm>
                <a:off x="524" y="1095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599" name="文本框 6245"/>
              <p:cNvSpPr txBox="1">
                <a:spLocks noChangeArrowheads="1"/>
              </p:cNvSpPr>
              <p:nvPr/>
            </p:nvSpPr>
            <p:spPr bwMode="auto">
              <a:xfrm>
                <a:off x="380" y="1095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00" name="文本框 6246"/>
              <p:cNvSpPr txBox="1">
                <a:spLocks noChangeArrowheads="1"/>
              </p:cNvSpPr>
              <p:nvPr/>
            </p:nvSpPr>
            <p:spPr bwMode="auto">
              <a:xfrm>
                <a:off x="188" y="874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601" name="文本框 6247"/>
              <p:cNvSpPr txBox="1">
                <a:spLocks noChangeArrowheads="1"/>
              </p:cNvSpPr>
              <p:nvPr/>
            </p:nvSpPr>
            <p:spPr bwMode="auto">
              <a:xfrm>
                <a:off x="188" y="730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602" name="直接连接符 6248"/>
              <p:cNvSpPr>
                <a:spLocks noChangeShapeType="1"/>
              </p:cNvSpPr>
              <p:nvPr/>
            </p:nvSpPr>
            <p:spPr bwMode="auto">
              <a:xfrm flipH="1" flipV="1">
                <a:off x="332" y="663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03" name="直接连接符 6249"/>
              <p:cNvSpPr>
                <a:spLocks noChangeShapeType="1"/>
              </p:cNvSpPr>
              <p:nvPr/>
            </p:nvSpPr>
            <p:spPr bwMode="auto">
              <a:xfrm flipH="1" flipV="1">
                <a:off x="332" y="375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04" name="直接连接符 6250"/>
              <p:cNvSpPr>
                <a:spLocks noChangeShapeType="1"/>
              </p:cNvSpPr>
              <p:nvPr/>
            </p:nvSpPr>
            <p:spPr bwMode="auto">
              <a:xfrm flipH="1" flipV="1">
                <a:off x="332" y="519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05" name="文本框 6251"/>
              <p:cNvSpPr txBox="1">
                <a:spLocks noChangeArrowheads="1"/>
              </p:cNvSpPr>
              <p:nvPr/>
            </p:nvSpPr>
            <p:spPr bwMode="auto">
              <a:xfrm>
                <a:off x="360" y="298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5</a:t>
                </a:r>
              </a:p>
            </p:txBody>
          </p:sp>
          <p:sp>
            <p:nvSpPr>
              <p:cNvPr id="21606" name="文本框 6252"/>
              <p:cNvSpPr txBox="1">
                <a:spLocks noChangeArrowheads="1"/>
              </p:cNvSpPr>
              <p:nvPr/>
            </p:nvSpPr>
            <p:spPr bwMode="auto">
              <a:xfrm>
                <a:off x="360" y="442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21607" name="文本框 6253"/>
              <p:cNvSpPr txBox="1">
                <a:spLocks noChangeArrowheads="1"/>
              </p:cNvSpPr>
              <p:nvPr/>
            </p:nvSpPr>
            <p:spPr bwMode="auto">
              <a:xfrm>
                <a:off x="188" y="615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21608" name="直接连接符 6254"/>
              <p:cNvSpPr>
                <a:spLocks noChangeShapeType="1"/>
              </p:cNvSpPr>
              <p:nvPr/>
            </p:nvSpPr>
            <p:spPr bwMode="auto">
              <a:xfrm>
                <a:off x="188" y="1047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09" name="直接连接符 6255"/>
              <p:cNvSpPr>
                <a:spLocks noChangeShapeType="1"/>
              </p:cNvSpPr>
              <p:nvPr/>
            </p:nvSpPr>
            <p:spPr bwMode="auto">
              <a:xfrm>
                <a:off x="764" y="1047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1554" name="矩形 6256"/>
          <p:cNvSpPr>
            <a:spLocks noChangeArrowheads="1"/>
          </p:cNvSpPr>
          <p:nvPr/>
        </p:nvSpPr>
        <p:spPr bwMode="auto">
          <a:xfrm>
            <a:off x="4625975" y="2781300"/>
            <a:ext cx="2035175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y= 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2x+1</a:t>
            </a:r>
          </a:p>
        </p:txBody>
      </p:sp>
      <p:grpSp>
        <p:nvGrpSpPr>
          <p:cNvPr id="9" name="组合 6257"/>
          <p:cNvGrpSpPr/>
          <p:nvPr/>
        </p:nvGrpSpPr>
        <p:grpSpPr bwMode="auto">
          <a:xfrm>
            <a:off x="4768850" y="3573463"/>
            <a:ext cx="1524000" cy="1447800"/>
            <a:chOff x="0" y="0"/>
            <a:chExt cx="960" cy="912"/>
          </a:xfrm>
        </p:grpSpPr>
        <p:sp>
          <p:nvSpPr>
            <p:cNvPr id="21561" name="未知"/>
            <p:cNvSpPr>
              <a:spLocks noChangeArrowheads="1"/>
            </p:cNvSpPr>
            <p:nvPr/>
          </p:nvSpPr>
          <p:spPr bwMode="auto">
            <a:xfrm>
              <a:off x="192" y="136"/>
              <a:ext cx="624" cy="576"/>
            </a:xfrm>
            <a:custGeom>
              <a:avLst/>
              <a:gdLst>
                <a:gd name="T0" fmla="*/ 0 w 624"/>
                <a:gd name="T1" fmla="*/ 0 h 576"/>
                <a:gd name="T2" fmla="*/ 288 w 624"/>
                <a:gd name="T3" fmla="*/ 576 h 576"/>
                <a:gd name="T4" fmla="*/ 624 w 624"/>
                <a:gd name="T5" fmla="*/ 0 h 576"/>
                <a:gd name="T6" fmla="*/ 0 60000 65536"/>
                <a:gd name="T7" fmla="*/ 0 60000 65536"/>
                <a:gd name="T8" fmla="*/ 0 60000 65536"/>
                <a:gd name="T9" fmla="*/ 0 w 624"/>
                <a:gd name="T10" fmla="*/ 0 h 576"/>
                <a:gd name="T11" fmla="*/ 624 w 624"/>
                <a:gd name="T12" fmla="*/ 576 h 5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24" h="576">
                  <a:moveTo>
                    <a:pt x="0" y="0"/>
                  </a:moveTo>
                  <a:cubicBezTo>
                    <a:pt x="92" y="288"/>
                    <a:pt x="184" y="576"/>
                    <a:pt x="288" y="576"/>
                  </a:cubicBezTo>
                  <a:cubicBezTo>
                    <a:pt x="392" y="576"/>
                    <a:pt x="568" y="96"/>
                    <a:pt x="624" y="0"/>
                  </a:cubicBezTo>
                </a:path>
              </a:pathLst>
            </a:custGeom>
            <a:noFill/>
            <a:ln w="25400">
              <a:solidFill>
                <a:srgbClr val="008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562" name="组合 6259"/>
            <p:cNvGrpSpPr/>
            <p:nvPr/>
          </p:nvGrpSpPr>
          <p:grpSpPr bwMode="auto">
            <a:xfrm>
              <a:off x="122" y="0"/>
              <a:ext cx="740" cy="816"/>
              <a:chOff x="0" y="0"/>
              <a:chExt cx="740" cy="816"/>
            </a:xfrm>
          </p:grpSpPr>
          <p:sp>
            <p:nvSpPr>
              <p:cNvPr id="21579" name="文本框 6260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580" name="文本框 6261"/>
              <p:cNvSpPr txBox="1">
                <a:spLocks noChangeArrowheads="1"/>
              </p:cNvSpPr>
              <p:nvPr/>
            </p:nvSpPr>
            <p:spPr bwMode="auto">
              <a:xfrm>
                <a:off x="140" y="384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581" name="文本框 6262"/>
              <p:cNvSpPr txBox="1">
                <a:spLocks noChangeArrowheads="1"/>
              </p:cNvSpPr>
              <p:nvPr/>
            </p:nvSpPr>
            <p:spPr bwMode="auto">
              <a:xfrm>
                <a:off x="288" y="528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582" name="文本框 6263"/>
              <p:cNvSpPr txBox="1">
                <a:spLocks noChangeArrowheads="1"/>
              </p:cNvSpPr>
              <p:nvPr/>
            </p:nvSpPr>
            <p:spPr bwMode="auto">
              <a:xfrm>
                <a:off x="404" y="384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21583" name="文本框 6264"/>
              <p:cNvSpPr txBox="1">
                <a:spLocks noChangeArrowheads="1"/>
              </p:cNvSpPr>
              <p:nvPr/>
            </p:nvSpPr>
            <p:spPr bwMode="auto">
              <a:xfrm>
                <a:off x="576" y="0"/>
                <a:ext cx="164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.</a:t>
                </a:r>
              </a:p>
            </p:txBody>
          </p:sp>
        </p:grpSp>
        <p:grpSp>
          <p:nvGrpSpPr>
            <p:cNvPr id="21563" name="组合 6265"/>
            <p:cNvGrpSpPr/>
            <p:nvPr/>
          </p:nvGrpSpPr>
          <p:grpSpPr bwMode="auto">
            <a:xfrm>
              <a:off x="0" y="0"/>
              <a:ext cx="960" cy="912"/>
              <a:chOff x="0" y="0"/>
              <a:chExt cx="960" cy="912"/>
            </a:xfrm>
          </p:grpSpPr>
          <p:sp>
            <p:nvSpPr>
              <p:cNvPr id="21564" name="文本框 6266"/>
              <p:cNvSpPr txBox="1">
                <a:spLocks noChangeArrowheads="1"/>
              </p:cNvSpPr>
              <p:nvPr/>
            </p:nvSpPr>
            <p:spPr bwMode="auto">
              <a:xfrm>
                <a:off x="192" y="0"/>
                <a:ext cx="180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</a:p>
            </p:txBody>
          </p:sp>
          <p:sp>
            <p:nvSpPr>
              <p:cNvPr id="21565" name="直接连接符 6267"/>
              <p:cNvSpPr>
                <a:spLocks noChangeShapeType="1"/>
              </p:cNvSpPr>
              <p:nvPr/>
            </p:nvSpPr>
            <p:spPr bwMode="auto">
              <a:xfrm flipV="1">
                <a:off x="336" y="87"/>
                <a:ext cx="0" cy="82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66" name="直接连接符 6268"/>
              <p:cNvSpPr>
                <a:spLocks noChangeShapeType="1"/>
              </p:cNvSpPr>
              <p:nvPr/>
            </p:nvSpPr>
            <p:spPr bwMode="auto">
              <a:xfrm>
                <a:off x="480" y="663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67" name="直接连接符 6269"/>
              <p:cNvSpPr>
                <a:spLocks noChangeShapeType="1"/>
              </p:cNvSpPr>
              <p:nvPr/>
            </p:nvSpPr>
            <p:spPr bwMode="auto">
              <a:xfrm>
                <a:off x="624" y="663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68" name="直接连接符 6270"/>
              <p:cNvSpPr>
                <a:spLocks noChangeShapeType="1"/>
              </p:cNvSpPr>
              <p:nvPr/>
            </p:nvSpPr>
            <p:spPr bwMode="auto">
              <a:xfrm flipH="1" flipV="1">
                <a:off x="336" y="567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69" name="直接连接符 6271"/>
              <p:cNvSpPr>
                <a:spLocks noChangeShapeType="1"/>
              </p:cNvSpPr>
              <p:nvPr/>
            </p:nvSpPr>
            <p:spPr bwMode="auto">
              <a:xfrm flipH="1" flipV="1">
                <a:off x="336" y="423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70" name="文本框 6272"/>
              <p:cNvSpPr txBox="1">
                <a:spLocks noChangeArrowheads="1"/>
              </p:cNvSpPr>
              <p:nvPr/>
            </p:nvSpPr>
            <p:spPr bwMode="auto">
              <a:xfrm>
                <a:off x="768" y="672"/>
                <a:ext cx="188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21571" name="文本框 6273"/>
              <p:cNvSpPr txBox="1">
                <a:spLocks noChangeArrowheads="1"/>
              </p:cNvSpPr>
              <p:nvPr/>
            </p:nvSpPr>
            <p:spPr bwMode="auto">
              <a:xfrm>
                <a:off x="192" y="663"/>
                <a:ext cx="180" cy="21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21572" name="文本框 6274"/>
              <p:cNvSpPr txBox="1">
                <a:spLocks noChangeArrowheads="1"/>
              </p:cNvSpPr>
              <p:nvPr/>
            </p:nvSpPr>
            <p:spPr bwMode="auto">
              <a:xfrm>
                <a:off x="0" y="711"/>
                <a:ext cx="236" cy="15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－</a:t>
                </a:r>
                <a:r>
                  <a:rPr lang="en-US" altLang="zh-CN" sz="1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573" name="文本框 6275"/>
              <p:cNvSpPr txBox="1">
                <a:spLocks noChangeArrowheads="1"/>
              </p:cNvSpPr>
              <p:nvPr/>
            </p:nvSpPr>
            <p:spPr bwMode="auto">
              <a:xfrm>
                <a:off x="528" y="711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574" name="文本框 6276"/>
              <p:cNvSpPr txBox="1">
                <a:spLocks noChangeArrowheads="1"/>
              </p:cNvSpPr>
              <p:nvPr/>
            </p:nvSpPr>
            <p:spPr bwMode="auto">
              <a:xfrm>
                <a:off x="384" y="711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575" name="文本框 6277"/>
              <p:cNvSpPr txBox="1">
                <a:spLocks noChangeArrowheads="1"/>
              </p:cNvSpPr>
              <p:nvPr/>
            </p:nvSpPr>
            <p:spPr bwMode="auto">
              <a:xfrm>
                <a:off x="220" y="490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21576" name="文本框 6278"/>
              <p:cNvSpPr txBox="1">
                <a:spLocks noChangeArrowheads="1"/>
              </p:cNvSpPr>
              <p:nvPr/>
            </p:nvSpPr>
            <p:spPr bwMode="auto">
              <a:xfrm>
                <a:off x="220" y="327"/>
                <a:ext cx="164" cy="17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2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21577" name="直接连接符 6279"/>
              <p:cNvSpPr>
                <a:spLocks noChangeShapeType="1"/>
              </p:cNvSpPr>
              <p:nvPr/>
            </p:nvSpPr>
            <p:spPr bwMode="auto">
              <a:xfrm>
                <a:off x="48" y="720"/>
                <a:ext cx="91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78" name="直接连接符 6280"/>
              <p:cNvSpPr>
                <a:spLocks noChangeShapeType="1"/>
              </p:cNvSpPr>
              <p:nvPr/>
            </p:nvSpPr>
            <p:spPr bwMode="auto">
              <a:xfrm>
                <a:off x="192" y="672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1556" name="矩形 6281"/>
          <p:cNvSpPr>
            <a:spLocks noChangeArrowheads="1"/>
          </p:cNvSpPr>
          <p:nvPr/>
        </p:nvSpPr>
        <p:spPr bwMode="auto">
          <a:xfrm>
            <a:off x="6784975" y="2781300"/>
            <a:ext cx="2274888" cy="38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ctr">
              <a:lnSpc>
                <a:spcPct val="8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y= x</a:t>
            </a:r>
            <a:r>
              <a:rPr lang="en-US" altLang="zh-CN" sz="2400" b="1" baseline="30000"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latin typeface="宋体" panose="02010600030101010101" pitchFamily="2" charset="-122"/>
              </a:rPr>
              <a:t>－</a:t>
            </a:r>
            <a:r>
              <a:rPr lang="en-US" altLang="zh-CN" sz="2400" b="1">
                <a:latin typeface="宋体" panose="02010600030101010101" pitchFamily="2" charset="-122"/>
              </a:rPr>
              <a:t>2x+3</a:t>
            </a:r>
          </a:p>
        </p:txBody>
      </p:sp>
      <p:sp>
        <p:nvSpPr>
          <p:cNvPr id="21557" name="文本框 6282"/>
          <p:cNvSpPr txBox="1">
            <a:spLocks noChangeArrowheads="1"/>
          </p:cNvSpPr>
          <p:nvPr/>
        </p:nvSpPr>
        <p:spPr bwMode="auto">
          <a:xfrm>
            <a:off x="0" y="476250"/>
            <a:ext cx="91440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思考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r>
              <a:rPr lang="en-US" altLang="zh-CN" sz="3200" b="1">
                <a:solidFill>
                  <a:srgbClr val="0033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200" b="1">
                <a:solidFill>
                  <a:srgbClr val="0033CC"/>
                </a:solidFill>
                <a:latin typeface="Times New Roman" panose="02020603050405020304" pitchFamily="18" charset="0"/>
                <a:ea typeface="楷体_GB2312" pitchFamily="49" charset="-122"/>
              </a:rPr>
              <a:t>以下一元二次方程的实数根与相应的二次函数的图像有什么关系？</a:t>
            </a:r>
          </a:p>
        </p:txBody>
      </p:sp>
      <p:sp>
        <p:nvSpPr>
          <p:cNvPr id="21558" name="文本框 6283"/>
          <p:cNvSpPr txBox="1">
            <a:spLocks noChangeArrowheads="1"/>
          </p:cNvSpPr>
          <p:nvPr/>
        </p:nvSpPr>
        <p:spPr bwMode="auto">
          <a:xfrm>
            <a:off x="0" y="0"/>
            <a:ext cx="6877050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知识探究（一）：方程的根与函数零点 的关系</a:t>
            </a:r>
          </a:p>
        </p:txBody>
      </p:sp>
      <p:sp>
        <p:nvSpPr>
          <p:cNvPr id="21559" name="文本框 6284"/>
          <p:cNvSpPr txBox="1">
            <a:spLocks noChangeArrowheads="1"/>
          </p:cNvSpPr>
          <p:nvPr/>
        </p:nvSpPr>
        <p:spPr bwMode="auto">
          <a:xfrm>
            <a:off x="279400" y="5516563"/>
            <a:ext cx="1708150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</a:rPr>
              <a:t>函数图像与</a:t>
            </a:r>
          </a:p>
          <a:p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轴的交点</a:t>
            </a:r>
          </a:p>
        </p:txBody>
      </p:sp>
      <p:sp>
        <p:nvSpPr>
          <p:cNvPr id="112" name="文本框 24641"/>
          <p:cNvSpPr txBox="1">
            <a:spLocks noChangeArrowheads="1"/>
          </p:cNvSpPr>
          <p:nvPr/>
        </p:nvSpPr>
        <p:spPr bwMode="auto">
          <a:xfrm>
            <a:off x="200660" y="3187700"/>
            <a:ext cx="8819515" cy="95313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结论：</a:t>
            </a:r>
            <a:r>
              <a:rPr lang="zh-CN" altLang="en-US" sz="2800" b="1" dirty="0">
                <a:solidFill>
                  <a:schemeClr val="tx1"/>
                </a:solidFill>
                <a:ea typeface="楷体_GB2312" pitchFamily="49" charset="-122"/>
              </a:rPr>
              <a:t>上述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方程的</a:t>
            </a:r>
            <a:r>
              <a:rPr lang="zh-CN" altLang="en-US" sz="2800" b="1" dirty="0">
                <a:solidFill>
                  <a:schemeClr val="tx1"/>
                </a:solidFill>
                <a:ea typeface="楷体_GB2312" pitchFamily="49" charset="-122"/>
              </a:rPr>
              <a:t>根</a:t>
            </a:r>
            <a:r>
              <a:rPr lang="zh-CN" altLang="en-US" sz="2800" b="1" dirty="0">
                <a:solidFill>
                  <a:srgbClr val="0000CC"/>
                </a:solidFill>
                <a:ea typeface="楷体_GB2312" pitchFamily="49" charset="-122"/>
              </a:rPr>
              <a:t>等于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对应函数图像与</a:t>
            </a:r>
            <a:r>
              <a:rPr lang="en-US" altLang="zh-CN" sz="2800" b="1" dirty="0">
                <a:solidFill>
                  <a:srgbClr val="FF0000"/>
                </a:solidFill>
                <a:ea typeface="楷体_GB2312" pitchFamily="49" charset="-122"/>
              </a:rPr>
              <a:t>x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轴交点的</a:t>
            </a:r>
            <a:r>
              <a:rPr lang="zh-CN" altLang="en-US" sz="2800" b="1" dirty="0">
                <a:solidFill>
                  <a:schemeClr val="tx1"/>
                </a:solidFill>
                <a:ea typeface="楷体_GB2312" pitchFamily="49" charset="-122"/>
              </a:rPr>
              <a:t>横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坐</a:t>
            </a:r>
            <a:r>
              <a:rPr lang="zh-CN" altLang="en-US" sz="2800" b="1" dirty="0" smtClean="0">
                <a:solidFill>
                  <a:srgbClr val="FF0000"/>
                </a:solidFill>
                <a:ea typeface="楷体_GB2312" pitchFamily="49" charset="-122"/>
              </a:rPr>
              <a:t>标</a:t>
            </a:r>
            <a:r>
              <a:rPr lang="en-US" altLang="zh-CN" sz="2800" b="1" dirty="0" smtClean="0">
                <a:solidFill>
                  <a:srgbClr val="FF0000"/>
                </a:solidFill>
                <a:ea typeface="楷体_GB2312" pitchFamily="49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5" grpId="0"/>
      <p:bldP spid="6186" grpId="0"/>
      <p:bldP spid="6187" grpId="0"/>
      <p:bldP spid="6188" grpId="0"/>
      <p:bldP spid="6189" grpId="0"/>
      <p:bldP spid="6190" grpId="0"/>
      <p:bldP spid="11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对象 12289"/>
          <p:cNvGraphicFramePr>
            <a:graphicFrameLocks noChangeAspect="1"/>
          </p:cNvGraphicFramePr>
          <p:nvPr/>
        </p:nvGraphicFramePr>
        <p:xfrm>
          <a:off x="231775" y="836613"/>
          <a:ext cx="8324850" cy="2125662"/>
        </p:xfrm>
        <a:graphic>
          <a:graphicData uri="http://schemas.openxmlformats.org/presentationml/2006/ole">
            <p:oleObj spid="_x0000_s75777" r:id="rId4" imgW="67970400" imgH="17373600" progId="Equation.3">
              <p:embed/>
            </p:oleObj>
          </a:graphicData>
        </a:graphic>
      </p:graphicFrame>
      <p:sp>
        <p:nvSpPr>
          <p:cNvPr id="2051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D9D2BFE4-F4F3-42AE-9A44-F93ED9BBBD3E}" type="datetime1">
              <a:rPr altLang="en-US" smtClean="0"/>
              <a:pPr/>
              <a:t></a:t>
            </a:fld>
            <a:endParaRPr lang="zh-CN" altLang="en-US" smtClean="0"/>
          </a:p>
        </p:txBody>
      </p:sp>
      <p:sp>
        <p:nvSpPr>
          <p:cNvPr id="2052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585E1F9C-362A-4341-936C-B64E17B482C4}" type="slidenum">
              <a:rPr lang="zh-CN" altLang="en-US" smtClean="0"/>
              <a:pPr/>
              <a:t>4</a:t>
            </a:fld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表格 31745"/>
          <p:cNvGraphicFramePr>
            <a:graphicFrameLocks noGrp="1"/>
          </p:cNvGraphicFramePr>
          <p:nvPr/>
        </p:nvGraphicFramePr>
        <p:xfrm>
          <a:off x="349250" y="1270000"/>
          <a:ext cx="8615363" cy="5518724"/>
        </p:xfrm>
        <a:graphic>
          <a:graphicData uri="http://schemas.openxmlformats.org/drawingml/2006/table">
            <a:tbl>
              <a:tblPr/>
              <a:tblGrid>
                <a:gridCol w="1919288"/>
                <a:gridCol w="2505075"/>
                <a:gridCol w="2174875"/>
                <a:gridCol w="20161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判别式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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=b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-4ac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    </a:t>
                      </a:r>
                      <a:endParaRPr kumimoji="0" lang="en-US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ahoma" panose="020B0604030504040204" pitchFamily="34" charset="0"/>
                        <a:sym typeface="Symbol" panose="05050102010706020507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en-US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sym typeface="Symbol" panose="05050102010706020507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sym typeface="Symbol" panose="05050102010706020507" pitchFamily="18" charset="2"/>
                        </a:rPr>
                        <a:t>     </a:t>
                      </a:r>
                      <a:endParaRPr kumimoji="0" lang="en-US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Tahoma" panose="020B0604030504040204" pitchFamily="34" charset="0"/>
                        <a:sym typeface="Symbol" panose="05050102010706020507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二次函数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y=ax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+bx+c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ahoma" panose="020B0604030504040204" pitchFamily="34" charset="0"/>
                        </a:rPr>
                        <a:t>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ahoma" panose="020B0604030504040204" pitchFamily="34" charset="0"/>
                        </a:rPr>
                        <a:t>的图像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一元二次方程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ax</a:t>
                      </a:r>
                      <a:r>
                        <a:rPr kumimoji="0" lang="en-US" altLang="zh-CN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+bx+c=0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的根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二次函数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y=ax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+bx+c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ahoma" panose="020B0604030504040204" pitchFamily="34" charset="0"/>
                        </a:rPr>
                        <a:t>的图像与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ahoma" panose="020B0604030504040204" pitchFamily="34" charset="0"/>
                        </a:rPr>
                        <a:t>x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ahoma" panose="020B0604030504040204" pitchFamily="34" charset="0"/>
                        </a:rPr>
                        <a:t>轴的交点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58" name="Text Box 30"/>
          <p:cNvSpPr txBox="1">
            <a:spLocks noChangeArrowheads="1"/>
          </p:cNvSpPr>
          <p:nvPr/>
        </p:nvSpPr>
        <p:spPr bwMode="auto">
          <a:xfrm>
            <a:off x="2433638" y="4187825"/>
            <a:ext cx="2038350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ahoma" panose="020B0604030504040204" pitchFamily="34" charset="0"/>
              </a:rPr>
              <a:t>有两个不等的</a:t>
            </a:r>
          </a:p>
          <a:p>
            <a:r>
              <a:rPr lang="zh-CN" altLang="en-US" sz="2400" b="1">
                <a:latin typeface="Tahoma" panose="020B0604030504040204" pitchFamily="34" charset="0"/>
              </a:rPr>
              <a:t>实数根</a:t>
            </a:r>
            <a:r>
              <a:rPr lang="en-US" altLang="zh-CN" sz="2400" b="1">
                <a:latin typeface="Tahoma" panose="020B0604030504040204" pitchFamily="34" charset="0"/>
              </a:rPr>
              <a:t>x</a:t>
            </a:r>
            <a:r>
              <a:rPr lang="en-US" altLang="zh-CN" sz="2400" b="1" baseline="-25000">
                <a:latin typeface="Tahoma" panose="020B0604030504040204" pitchFamily="34" charset="0"/>
              </a:rPr>
              <a:t>1</a:t>
            </a:r>
            <a:r>
              <a:rPr lang="zh-CN" altLang="en-US" sz="2400" b="1">
                <a:latin typeface="Tahoma" panose="020B0604030504040204" pitchFamily="34" charset="0"/>
              </a:rPr>
              <a:t>，</a:t>
            </a:r>
            <a:r>
              <a:rPr lang="en-US" altLang="zh-CN" sz="2400" b="1">
                <a:latin typeface="Tahoma" panose="020B0604030504040204" pitchFamily="34" charset="0"/>
              </a:rPr>
              <a:t>x</a:t>
            </a:r>
            <a:r>
              <a:rPr lang="en-US" altLang="zh-CN" sz="2400" b="1" baseline="-25000">
                <a:latin typeface="Tahoma" panose="020B0604030504040204" pitchFamily="34" charset="0"/>
              </a:rPr>
              <a:t>2</a:t>
            </a:r>
          </a:p>
          <a:p>
            <a:r>
              <a:rPr lang="en-US" altLang="zh-CN" sz="2400" b="1">
                <a:latin typeface="Tahoma" panose="020B0604030504040204" pitchFamily="34" charset="0"/>
              </a:rPr>
              <a:t>     </a:t>
            </a:r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4872038" y="4187825"/>
            <a:ext cx="2057400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Tahoma" panose="020B0604030504040204" pitchFamily="34" charset="0"/>
              </a:rPr>
              <a:t>有两个相等实数根</a:t>
            </a:r>
            <a:r>
              <a:rPr lang="en-US" altLang="zh-CN" sz="2400" b="1">
                <a:latin typeface="Tahoma" panose="020B0604030504040204" pitchFamily="34" charset="0"/>
              </a:rPr>
              <a:t>x</a:t>
            </a:r>
            <a:r>
              <a:rPr lang="en-US" altLang="zh-CN" sz="2400" b="1" baseline="-25000">
                <a:latin typeface="Tahoma" panose="020B0604030504040204" pitchFamily="34" charset="0"/>
              </a:rPr>
              <a:t>1</a:t>
            </a:r>
            <a:r>
              <a:rPr lang="en-US" altLang="zh-CN" sz="2400" b="1">
                <a:latin typeface="Tahoma" panose="020B0604030504040204" pitchFamily="34" charset="0"/>
              </a:rPr>
              <a:t>=x</a:t>
            </a:r>
            <a:r>
              <a:rPr lang="en-US" altLang="zh-CN" sz="2400" b="1" baseline="-25000">
                <a:latin typeface="Tahoma" panose="020B0604030504040204" pitchFamily="34" charset="0"/>
              </a:rPr>
              <a:t>2</a:t>
            </a:r>
          </a:p>
        </p:txBody>
      </p:sp>
      <p:sp>
        <p:nvSpPr>
          <p:cNvPr id="22560" name="Text Box 32"/>
          <p:cNvSpPr txBox="1">
            <a:spLocks noChangeArrowheads="1"/>
          </p:cNvSpPr>
          <p:nvPr/>
        </p:nvSpPr>
        <p:spPr bwMode="auto">
          <a:xfrm>
            <a:off x="7081838" y="4264025"/>
            <a:ext cx="171608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ahoma" panose="020B0604030504040204" pitchFamily="34" charset="0"/>
              </a:rPr>
              <a:t>没有实数根</a:t>
            </a:r>
          </a:p>
        </p:txBody>
      </p:sp>
      <p:grpSp>
        <p:nvGrpSpPr>
          <p:cNvPr id="22561" name="组合 14368"/>
          <p:cNvGrpSpPr/>
          <p:nvPr/>
        </p:nvGrpSpPr>
        <p:grpSpPr bwMode="auto">
          <a:xfrm>
            <a:off x="2700338" y="1917700"/>
            <a:ext cx="1685925" cy="2027238"/>
            <a:chOff x="0" y="0"/>
            <a:chExt cx="1062" cy="1277"/>
          </a:xfrm>
        </p:grpSpPr>
        <p:grpSp>
          <p:nvGrpSpPr>
            <p:cNvPr id="22586" name="组合 14369"/>
            <p:cNvGrpSpPr/>
            <p:nvPr/>
          </p:nvGrpSpPr>
          <p:grpSpPr bwMode="auto">
            <a:xfrm>
              <a:off x="0" y="0"/>
              <a:ext cx="1062" cy="1277"/>
              <a:chOff x="0" y="0"/>
              <a:chExt cx="1062" cy="1277"/>
            </a:xfrm>
          </p:grpSpPr>
          <p:sp>
            <p:nvSpPr>
              <p:cNvPr id="22589" name="Line 35"/>
              <p:cNvSpPr>
                <a:spLocks noChangeShapeType="1"/>
              </p:cNvSpPr>
              <p:nvPr/>
            </p:nvSpPr>
            <p:spPr bwMode="auto">
              <a:xfrm>
                <a:off x="0" y="869"/>
                <a:ext cx="86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0" name="Line 36"/>
              <p:cNvSpPr>
                <a:spLocks noChangeShapeType="1"/>
              </p:cNvSpPr>
              <p:nvPr/>
            </p:nvSpPr>
            <p:spPr bwMode="auto">
              <a:xfrm flipV="1">
                <a:off x="408" y="234"/>
                <a:ext cx="0" cy="104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1" name="Text Box 37"/>
              <p:cNvSpPr txBox="1">
                <a:spLocks noChangeArrowheads="1"/>
              </p:cNvSpPr>
              <p:nvPr/>
            </p:nvSpPr>
            <p:spPr bwMode="auto">
              <a:xfrm>
                <a:off x="849" y="726"/>
                <a:ext cx="213" cy="25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000" b="1">
                    <a:latin typeface="Tahoma" panose="020B0604030504040204" pitchFamily="34" charset="0"/>
                  </a:rPr>
                  <a:t>x</a:t>
                </a:r>
              </a:p>
            </p:txBody>
          </p:sp>
          <p:sp>
            <p:nvSpPr>
              <p:cNvPr id="22592" name="Text Box 38"/>
              <p:cNvSpPr txBox="1">
                <a:spLocks noChangeArrowheads="1"/>
              </p:cNvSpPr>
              <p:nvPr/>
            </p:nvSpPr>
            <p:spPr bwMode="auto">
              <a:xfrm>
                <a:off x="396" y="0"/>
                <a:ext cx="208" cy="25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000" b="1">
                    <a:latin typeface="Tahoma" panose="020B0604030504040204" pitchFamily="34" charset="0"/>
                  </a:rPr>
                  <a:t>y</a:t>
                </a:r>
              </a:p>
            </p:txBody>
          </p:sp>
          <p:sp>
            <p:nvSpPr>
              <p:cNvPr id="22593" name="Arc 39"/>
              <p:cNvSpPr>
                <a:spLocks noChangeArrowheads="1"/>
              </p:cNvSpPr>
              <p:nvPr/>
            </p:nvSpPr>
            <p:spPr bwMode="auto">
              <a:xfrm rot="-5400000" flipH="1" flipV="1">
                <a:off x="43" y="348"/>
                <a:ext cx="715" cy="553"/>
              </a:xfrm>
              <a:custGeom>
                <a:avLst/>
                <a:gdLst>
                  <a:gd name="T0" fmla="*/ 1 w 22332"/>
                  <a:gd name="T1" fmla="*/ 0 h 43200"/>
                  <a:gd name="T2" fmla="*/ 23 w 22332"/>
                  <a:gd name="T3" fmla="*/ 4 h 43200"/>
                  <a:gd name="T4" fmla="*/ 1 w 22332"/>
                  <a:gd name="T5" fmla="*/ 7 h 43200"/>
                  <a:gd name="T6" fmla="*/ 0 w 22332"/>
                  <a:gd name="T7" fmla="*/ 7 h 43200"/>
                  <a:gd name="T8" fmla="*/ 1 w 22332"/>
                  <a:gd name="T9" fmla="*/ 0 h 43200"/>
                  <a:gd name="T10" fmla="*/ 23 w 22332"/>
                  <a:gd name="T11" fmla="*/ 4 h 43200"/>
                  <a:gd name="T12" fmla="*/ 1 w 22332"/>
                  <a:gd name="T13" fmla="*/ 7 h 43200"/>
                  <a:gd name="T14" fmla="*/ 0 w 22332"/>
                  <a:gd name="T15" fmla="*/ 7 h 43200"/>
                  <a:gd name="T16" fmla="*/ 1 w 22332"/>
                  <a:gd name="T17" fmla="*/ 4 h 432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332"/>
                  <a:gd name="T28" fmla="*/ 0 h 43200"/>
                  <a:gd name="T29" fmla="*/ 22332 w 22332"/>
                  <a:gd name="T30" fmla="*/ 43200 h 4320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332" h="43200" fill="none">
                    <a:moveTo>
                      <a:pt x="731" y="0"/>
                    </a:moveTo>
                    <a:cubicBezTo>
                      <a:pt x="12661" y="0"/>
                      <a:pt x="22332" y="9670"/>
                      <a:pt x="22332" y="21600"/>
                    </a:cubicBezTo>
                    <a:cubicBezTo>
                      <a:pt x="22332" y="33529"/>
                      <a:pt x="12661" y="43200"/>
                      <a:pt x="732" y="43200"/>
                    </a:cubicBezTo>
                    <a:cubicBezTo>
                      <a:pt x="487" y="43200"/>
                      <a:pt x="243" y="43195"/>
                      <a:pt x="0" y="43187"/>
                    </a:cubicBezTo>
                  </a:path>
                  <a:path w="22332" h="43200" stroke="0">
                    <a:moveTo>
                      <a:pt x="731" y="0"/>
                    </a:moveTo>
                    <a:cubicBezTo>
                      <a:pt x="12661" y="0"/>
                      <a:pt x="22332" y="9670"/>
                      <a:pt x="22332" y="21600"/>
                    </a:cubicBezTo>
                    <a:cubicBezTo>
                      <a:pt x="22332" y="33529"/>
                      <a:pt x="12661" y="43200"/>
                      <a:pt x="732" y="43200"/>
                    </a:cubicBezTo>
                    <a:cubicBezTo>
                      <a:pt x="487" y="43200"/>
                      <a:pt x="243" y="43195"/>
                      <a:pt x="0" y="43187"/>
                    </a:cubicBezTo>
                    <a:lnTo>
                      <a:pt x="73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miter lim="800000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87" name="Text Box 40"/>
            <p:cNvSpPr txBox="1">
              <a:spLocks noChangeArrowheads="1"/>
            </p:cNvSpPr>
            <p:nvPr/>
          </p:nvSpPr>
          <p:spPr bwMode="auto">
            <a:xfrm>
              <a:off x="78" y="810"/>
              <a:ext cx="279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x</a:t>
              </a:r>
              <a:r>
                <a:rPr lang="en-US" altLang="zh-CN" sz="2000" b="1" baseline="-25000">
                  <a:latin typeface="Tahoma" panose="020B0604030504040204" pitchFamily="34" charset="0"/>
                </a:rPr>
                <a:t>1</a:t>
              </a:r>
              <a:endParaRPr lang="en-US" altLang="zh-CN" sz="2000" b="1">
                <a:latin typeface="Tahoma" panose="020B0604030504040204" pitchFamily="34" charset="0"/>
              </a:endParaRPr>
            </a:p>
          </p:txBody>
        </p:sp>
        <p:sp>
          <p:nvSpPr>
            <p:cNvPr id="22588" name="Text Box 41"/>
            <p:cNvSpPr txBox="1">
              <a:spLocks noChangeArrowheads="1"/>
            </p:cNvSpPr>
            <p:nvPr/>
          </p:nvSpPr>
          <p:spPr bwMode="auto">
            <a:xfrm>
              <a:off x="544" y="816"/>
              <a:ext cx="279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x</a:t>
              </a:r>
              <a:r>
                <a:rPr lang="en-US" altLang="zh-CN" sz="2000" b="1" baseline="-25000">
                  <a:latin typeface="Tahoma" panose="020B0604030504040204" pitchFamily="34" charset="0"/>
                </a:rPr>
                <a:t>2</a:t>
              </a:r>
              <a:endParaRPr lang="en-US" altLang="zh-CN" sz="2000" b="1">
                <a:latin typeface="Tahoma" panose="020B0604030504040204" pitchFamily="34" charset="0"/>
              </a:endParaRPr>
            </a:p>
          </p:txBody>
        </p:sp>
      </p:grpSp>
      <p:grpSp>
        <p:nvGrpSpPr>
          <p:cNvPr id="22562" name="组合 14377"/>
          <p:cNvGrpSpPr/>
          <p:nvPr/>
        </p:nvGrpSpPr>
        <p:grpSpPr bwMode="auto">
          <a:xfrm>
            <a:off x="5100638" y="2054225"/>
            <a:ext cx="1685925" cy="1676400"/>
            <a:chOff x="0" y="0"/>
            <a:chExt cx="1062" cy="1277"/>
          </a:xfrm>
        </p:grpSpPr>
        <p:sp>
          <p:nvSpPr>
            <p:cNvPr id="22580" name="Line 43"/>
            <p:cNvSpPr>
              <a:spLocks noChangeShapeType="1"/>
            </p:cNvSpPr>
            <p:nvPr/>
          </p:nvSpPr>
          <p:spPr bwMode="auto">
            <a:xfrm>
              <a:off x="0" y="869"/>
              <a:ext cx="8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1" name="Line 44"/>
            <p:cNvSpPr>
              <a:spLocks noChangeShapeType="1"/>
            </p:cNvSpPr>
            <p:nvPr/>
          </p:nvSpPr>
          <p:spPr bwMode="auto">
            <a:xfrm flipV="1">
              <a:off x="408" y="234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2" name="Text Box 45"/>
            <p:cNvSpPr txBox="1">
              <a:spLocks noChangeArrowheads="1"/>
            </p:cNvSpPr>
            <p:nvPr/>
          </p:nvSpPr>
          <p:spPr bwMode="auto">
            <a:xfrm>
              <a:off x="849" y="726"/>
              <a:ext cx="213" cy="30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x</a:t>
              </a:r>
            </a:p>
          </p:txBody>
        </p:sp>
        <p:sp>
          <p:nvSpPr>
            <p:cNvPr id="22583" name="Text Box 46"/>
            <p:cNvSpPr txBox="1">
              <a:spLocks noChangeArrowheads="1"/>
            </p:cNvSpPr>
            <p:nvPr/>
          </p:nvSpPr>
          <p:spPr bwMode="auto">
            <a:xfrm>
              <a:off x="396" y="0"/>
              <a:ext cx="208" cy="30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y</a:t>
              </a:r>
            </a:p>
          </p:txBody>
        </p:sp>
        <p:sp>
          <p:nvSpPr>
            <p:cNvPr id="22584" name="Arc 47"/>
            <p:cNvSpPr>
              <a:spLocks noChangeArrowheads="1"/>
            </p:cNvSpPr>
            <p:nvPr/>
          </p:nvSpPr>
          <p:spPr bwMode="auto">
            <a:xfrm rot="-5400000" flipH="1" flipV="1">
              <a:off x="134" y="212"/>
              <a:ext cx="715" cy="553"/>
            </a:xfrm>
            <a:custGeom>
              <a:avLst/>
              <a:gdLst>
                <a:gd name="T0" fmla="*/ 1 w 22332"/>
                <a:gd name="T1" fmla="*/ 0 h 43200"/>
                <a:gd name="T2" fmla="*/ 23 w 22332"/>
                <a:gd name="T3" fmla="*/ 4 h 43200"/>
                <a:gd name="T4" fmla="*/ 1 w 22332"/>
                <a:gd name="T5" fmla="*/ 7 h 43200"/>
                <a:gd name="T6" fmla="*/ 0 w 22332"/>
                <a:gd name="T7" fmla="*/ 7 h 43200"/>
                <a:gd name="T8" fmla="*/ 1 w 22332"/>
                <a:gd name="T9" fmla="*/ 0 h 43200"/>
                <a:gd name="T10" fmla="*/ 23 w 22332"/>
                <a:gd name="T11" fmla="*/ 4 h 43200"/>
                <a:gd name="T12" fmla="*/ 1 w 22332"/>
                <a:gd name="T13" fmla="*/ 7 h 43200"/>
                <a:gd name="T14" fmla="*/ 0 w 22332"/>
                <a:gd name="T15" fmla="*/ 7 h 43200"/>
                <a:gd name="T16" fmla="*/ 1 w 22332"/>
                <a:gd name="T17" fmla="*/ 4 h 432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2332"/>
                <a:gd name="T28" fmla="*/ 0 h 43200"/>
                <a:gd name="T29" fmla="*/ 22332 w 22332"/>
                <a:gd name="T30" fmla="*/ 43200 h 432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2332" h="43200" fill="none">
                  <a:moveTo>
                    <a:pt x="731" y="0"/>
                  </a:moveTo>
                  <a:cubicBezTo>
                    <a:pt x="12661" y="0"/>
                    <a:pt x="22332" y="9670"/>
                    <a:pt x="22332" y="21600"/>
                  </a:cubicBezTo>
                  <a:cubicBezTo>
                    <a:pt x="22332" y="33529"/>
                    <a:pt x="12661" y="43200"/>
                    <a:pt x="732" y="43200"/>
                  </a:cubicBezTo>
                  <a:cubicBezTo>
                    <a:pt x="487" y="43200"/>
                    <a:pt x="243" y="43195"/>
                    <a:pt x="0" y="43187"/>
                  </a:cubicBezTo>
                </a:path>
                <a:path w="22332" h="43200" stroke="0">
                  <a:moveTo>
                    <a:pt x="731" y="0"/>
                  </a:moveTo>
                  <a:cubicBezTo>
                    <a:pt x="12661" y="0"/>
                    <a:pt x="22332" y="9670"/>
                    <a:pt x="22332" y="21600"/>
                  </a:cubicBezTo>
                  <a:cubicBezTo>
                    <a:pt x="22332" y="33529"/>
                    <a:pt x="12661" y="43200"/>
                    <a:pt x="732" y="43200"/>
                  </a:cubicBezTo>
                  <a:cubicBezTo>
                    <a:pt x="487" y="43200"/>
                    <a:pt x="243" y="43195"/>
                    <a:pt x="0" y="43187"/>
                  </a:cubicBezTo>
                  <a:lnTo>
                    <a:pt x="732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85" name="Text Box 48"/>
            <p:cNvSpPr txBox="1">
              <a:spLocks noChangeArrowheads="1"/>
            </p:cNvSpPr>
            <p:nvPr/>
          </p:nvSpPr>
          <p:spPr bwMode="auto">
            <a:xfrm>
              <a:off x="363" y="869"/>
              <a:ext cx="573" cy="30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x</a:t>
              </a:r>
              <a:r>
                <a:rPr lang="en-US" altLang="zh-CN" sz="2000" b="1" baseline="-25000">
                  <a:latin typeface="Tahoma" panose="020B0604030504040204" pitchFamily="34" charset="0"/>
                </a:rPr>
                <a:t>1</a:t>
              </a:r>
              <a:r>
                <a:rPr lang="en-US" altLang="zh-CN" sz="2000" b="1">
                  <a:latin typeface="Tahoma" panose="020B0604030504040204" pitchFamily="34" charset="0"/>
                </a:rPr>
                <a:t>=x</a:t>
              </a:r>
              <a:r>
                <a:rPr lang="en-US" altLang="zh-CN" sz="2000" b="1" baseline="-25000">
                  <a:latin typeface="Tahoma" panose="020B0604030504040204" pitchFamily="34" charset="0"/>
                </a:rPr>
                <a:t>2</a:t>
              </a:r>
              <a:endParaRPr lang="en-US" altLang="zh-CN" sz="2000" b="1">
                <a:latin typeface="Tahoma" panose="020B0604030504040204" pitchFamily="34" charset="0"/>
              </a:endParaRPr>
            </a:p>
          </p:txBody>
        </p:sp>
      </p:grpSp>
      <p:grpSp>
        <p:nvGrpSpPr>
          <p:cNvPr id="22563" name="组合 14384"/>
          <p:cNvGrpSpPr/>
          <p:nvPr/>
        </p:nvGrpSpPr>
        <p:grpSpPr bwMode="auto">
          <a:xfrm>
            <a:off x="7081838" y="1978025"/>
            <a:ext cx="1685925" cy="2027238"/>
            <a:chOff x="0" y="0"/>
            <a:chExt cx="1062" cy="1277"/>
          </a:xfrm>
        </p:grpSpPr>
        <p:sp>
          <p:nvSpPr>
            <p:cNvPr id="22575" name="Line 50"/>
            <p:cNvSpPr>
              <a:spLocks noChangeShapeType="1"/>
            </p:cNvSpPr>
            <p:nvPr/>
          </p:nvSpPr>
          <p:spPr bwMode="auto">
            <a:xfrm>
              <a:off x="0" y="869"/>
              <a:ext cx="8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6" name="Line 51"/>
            <p:cNvSpPr>
              <a:spLocks noChangeShapeType="1"/>
            </p:cNvSpPr>
            <p:nvPr/>
          </p:nvSpPr>
          <p:spPr bwMode="auto">
            <a:xfrm flipV="1">
              <a:off x="408" y="234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7" name="Text Box 52"/>
            <p:cNvSpPr txBox="1">
              <a:spLocks noChangeArrowheads="1"/>
            </p:cNvSpPr>
            <p:nvPr/>
          </p:nvSpPr>
          <p:spPr bwMode="auto">
            <a:xfrm>
              <a:off x="849" y="726"/>
              <a:ext cx="213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x</a:t>
              </a:r>
            </a:p>
          </p:txBody>
        </p:sp>
        <p:sp>
          <p:nvSpPr>
            <p:cNvPr id="22578" name="Text Box 53"/>
            <p:cNvSpPr txBox="1">
              <a:spLocks noChangeArrowheads="1"/>
            </p:cNvSpPr>
            <p:nvPr/>
          </p:nvSpPr>
          <p:spPr bwMode="auto">
            <a:xfrm>
              <a:off x="396" y="0"/>
              <a:ext cx="208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ahoma" panose="020B0604030504040204" pitchFamily="34" charset="0"/>
                </a:rPr>
                <a:t>y</a:t>
              </a:r>
            </a:p>
          </p:txBody>
        </p:sp>
        <p:sp>
          <p:nvSpPr>
            <p:cNvPr id="22579" name="Arc 54"/>
            <p:cNvSpPr>
              <a:spLocks noChangeArrowheads="1"/>
            </p:cNvSpPr>
            <p:nvPr/>
          </p:nvSpPr>
          <p:spPr bwMode="auto">
            <a:xfrm rot="-5400000" flipH="1" flipV="1">
              <a:off x="134" y="121"/>
              <a:ext cx="715" cy="553"/>
            </a:xfrm>
            <a:custGeom>
              <a:avLst/>
              <a:gdLst>
                <a:gd name="T0" fmla="*/ 1 w 22332"/>
                <a:gd name="T1" fmla="*/ 0 h 43200"/>
                <a:gd name="T2" fmla="*/ 23 w 22332"/>
                <a:gd name="T3" fmla="*/ 4 h 43200"/>
                <a:gd name="T4" fmla="*/ 1 w 22332"/>
                <a:gd name="T5" fmla="*/ 7 h 43200"/>
                <a:gd name="T6" fmla="*/ 0 w 22332"/>
                <a:gd name="T7" fmla="*/ 7 h 43200"/>
                <a:gd name="T8" fmla="*/ 1 w 22332"/>
                <a:gd name="T9" fmla="*/ 0 h 43200"/>
                <a:gd name="T10" fmla="*/ 23 w 22332"/>
                <a:gd name="T11" fmla="*/ 4 h 43200"/>
                <a:gd name="T12" fmla="*/ 1 w 22332"/>
                <a:gd name="T13" fmla="*/ 7 h 43200"/>
                <a:gd name="T14" fmla="*/ 0 w 22332"/>
                <a:gd name="T15" fmla="*/ 7 h 43200"/>
                <a:gd name="T16" fmla="*/ 1 w 22332"/>
                <a:gd name="T17" fmla="*/ 4 h 432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2332"/>
                <a:gd name="T28" fmla="*/ 0 h 43200"/>
                <a:gd name="T29" fmla="*/ 22332 w 22332"/>
                <a:gd name="T30" fmla="*/ 43200 h 432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2332" h="43200" fill="none">
                  <a:moveTo>
                    <a:pt x="731" y="0"/>
                  </a:moveTo>
                  <a:cubicBezTo>
                    <a:pt x="12661" y="0"/>
                    <a:pt x="22332" y="9670"/>
                    <a:pt x="22332" y="21600"/>
                  </a:cubicBezTo>
                  <a:cubicBezTo>
                    <a:pt x="22332" y="33529"/>
                    <a:pt x="12661" y="43200"/>
                    <a:pt x="732" y="43200"/>
                  </a:cubicBezTo>
                  <a:cubicBezTo>
                    <a:pt x="487" y="43200"/>
                    <a:pt x="243" y="43195"/>
                    <a:pt x="0" y="43187"/>
                  </a:cubicBezTo>
                </a:path>
                <a:path w="22332" h="43200" stroke="0">
                  <a:moveTo>
                    <a:pt x="731" y="0"/>
                  </a:moveTo>
                  <a:cubicBezTo>
                    <a:pt x="12661" y="0"/>
                    <a:pt x="22332" y="9670"/>
                    <a:pt x="22332" y="21600"/>
                  </a:cubicBezTo>
                  <a:cubicBezTo>
                    <a:pt x="22332" y="33529"/>
                    <a:pt x="12661" y="43200"/>
                    <a:pt x="732" y="43200"/>
                  </a:cubicBezTo>
                  <a:cubicBezTo>
                    <a:pt x="487" y="43200"/>
                    <a:pt x="243" y="43195"/>
                    <a:pt x="0" y="43187"/>
                  </a:cubicBezTo>
                  <a:lnTo>
                    <a:pt x="732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64" name="Text Box 55"/>
          <p:cNvSpPr txBox="1">
            <a:spLocks noChangeArrowheads="1"/>
          </p:cNvSpPr>
          <p:nvPr/>
        </p:nvSpPr>
        <p:spPr bwMode="auto">
          <a:xfrm>
            <a:off x="250825" y="188913"/>
            <a:ext cx="883920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一般地</a:t>
            </a:r>
            <a:r>
              <a:rPr lang="en-US" altLang="zh-CN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</a:rPr>
              <a:t>一元二次方程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</a:rPr>
              <a:t>ax</a:t>
            </a:r>
            <a:r>
              <a:rPr lang="en-US" altLang="zh-CN" sz="3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</a:rPr>
              <a:t>+bx+c=0(a≠0</a:t>
            </a: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</a:rPr>
              <a:t>）的根与二次函数 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</a:rPr>
              <a:t>y= ax</a:t>
            </a:r>
            <a:r>
              <a:rPr lang="en-US" altLang="zh-CN" sz="30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000" b="1">
                <a:latin typeface="黑体" panose="02010609060101010101" pitchFamily="49" charset="-122"/>
                <a:ea typeface="黑体" panose="02010609060101010101" pitchFamily="49" charset="-122"/>
              </a:rPr>
              <a:t>+bx+c (a≠0</a:t>
            </a:r>
            <a:r>
              <a:rPr lang="zh-CN" altLang="en-US" sz="3000" b="1">
                <a:latin typeface="黑体" panose="02010609060101010101" pitchFamily="49" charset="-122"/>
                <a:ea typeface="黑体" panose="02010609060101010101" pitchFamily="49" charset="-122"/>
              </a:rPr>
              <a:t>）的图像有如下关系：</a:t>
            </a:r>
          </a:p>
        </p:txBody>
      </p:sp>
      <p:sp>
        <p:nvSpPr>
          <p:cNvPr id="22565" name="Text Box 56"/>
          <p:cNvSpPr txBox="1">
            <a:spLocks noChangeArrowheads="1"/>
          </p:cNvSpPr>
          <p:nvPr/>
        </p:nvSpPr>
        <p:spPr bwMode="auto">
          <a:xfrm>
            <a:off x="2414588" y="5483225"/>
            <a:ext cx="22352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Tahoma" panose="020B0604030504040204" pitchFamily="34" charset="0"/>
              </a:rPr>
              <a:t>(x</a:t>
            </a:r>
            <a:r>
              <a:rPr lang="en-US" altLang="zh-CN" sz="2400" b="1" baseline="-25000">
                <a:latin typeface="Tahoma" panose="020B0604030504040204" pitchFamily="34" charset="0"/>
              </a:rPr>
              <a:t>1</a:t>
            </a:r>
            <a:r>
              <a:rPr lang="en-US" altLang="zh-CN" sz="2400" b="1">
                <a:latin typeface="Tahoma" panose="020B0604030504040204" pitchFamily="34" charset="0"/>
              </a:rPr>
              <a:t>,0)</a:t>
            </a:r>
            <a:r>
              <a:rPr lang="zh-CN" altLang="en-US" sz="2400" b="1">
                <a:latin typeface="Tahoma" panose="020B0604030504040204" pitchFamily="34" charset="0"/>
              </a:rPr>
              <a:t>，</a:t>
            </a:r>
            <a:r>
              <a:rPr lang="en-US" altLang="zh-CN" sz="2400" b="1">
                <a:latin typeface="Tahoma" panose="020B0604030504040204" pitchFamily="34" charset="0"/>
              </a:rPr>
              <a:t>(x</a:t>
            </a:r>
            <a:r>
              <a:rPr lang="en-US" altLang="zh-CN" sz="2400" b="1" baseline="-25000">
                <a:latin typeface="Tahoma" panose="020B0604030504040204" pitchFamily="34" charset="0"/>
              </a:rPr>
              <a:t>2</a:t>
            </a:r>
            <a:r>
              <a:rPr lang="en-US" altLang="zh-CN" sz="2400" b="1">
                <a:latin typeface="Tahoma" panose="020B0604030504040204" pitchFamily="34" charset="0"/>
              </a:rPr>
              <a:t>,0) </a:t>
            </a:r>
          </a:p>
        </p:txBody>
      </p:sp>
      <p:sp>
        <p:nvSpPr>
          <p:cNvPr id="22566" name="Text Box 57"/>
          <p:cNvSpPr txBox="1">
            <a:spLocks noChangeArrowheads="1"/>
          </p:cNvSpPr>
          <p:nvPr/>
        </p:nvSpPr>
        <p:spPr bwMode="auto">
          <a:xfrm>
            <a:off x="5176838" y="5559425"/>
            <a:ext cx="10636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Tahoma" panose="020B0604030504040204" pitchFamily="34" charset="0"/>
              </a:rPr>
              <a:t>(x</a:t>
            </a:r>
            <a:r>
              <a:rPr lang="en-US" altLang="zh-CN" sz="2400" b="1" baseline="-25000">
                <a:latin typeface="Tahoma" panose="020B0604030504040204" pitchFamily="34" charset="0"/>
              </a:rPr>
              <a:t>1</a:t>
            </a:r>
            <a:r>
              <a:rPr lang="en-US" altLang="zh-CN" sz="2400" b="1">
                <a:latin typeface="Tahoma" panose="020B0604030504040204" pitchFamily="34" charset="0"/>
              </a:rPr>
              <a:t>,0)</a:t>
            </a:r>
          </a:p>
        </p:txBody>
      </p:sp>
      <p:sp>
        <p:nvSpPr>
          <p:cNvPr id="22567" name="Text Box 58"/>
          <p:cNvSpPr txBox="1">
            <a:spLocks noChangeArrowheads="1"/>
          </p:cNvSpPr>
          <p:nvPr/>
        </p:nvSpPr>
        <p:spPr bwMode="auto">
          <a:xfrm>
            <a:off x="7310438" y="563562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ahoma" panose="020B0604030504040204" pitchFamily="34" charset="0"/>
              </a:rPr>
              <a:t>没有交点</a:t>
            </a:r>
            <a:endParaRPr lang="en-US" altLang="zh-CN" sz="2400" b="1">
              <a:latin typeface="Tahoma" panose="020B0604030504040204" pitchFamily="34" charset="0"/>
            </a:endParaRPr>
          </a:p>
        </p:txBody>
      </p:sp>
      <p:sp>
        <p:nvSpPr>
          <p:cNvPr id="22568" name="文本框 14395"/>
          <p:cNvSpPr txBox="1">
            <a:spLocks noChangeArrowheads="1"/>
          </p:cNvSpPr>
          <p:nvPr/>
        </p:nvSpPr>
        <p:spPr bwMode="auto">
          <a:xfrm>
            <a:off x="2771775" y="1484313"/>
            <a:ext cx="1368425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990033"/>
                </a:solidFill>
                <a:sym typeface="Symbol" panose="05050102010706020507" pitchFamily="18" charset="2"/>
              </a:rPr>
              <a:t>       </a:t>
            </a:r>
            <a:r>
              <a:rPr lang="en-US" altLang="zh-CN" b="1">
                <a:solidFill>
                  <a:srgbClr val="990033"/>
                </a:solidFill>
                <a:sym typeface="Symbol" panose="05050102010706020507" pitchFamily="18" charset="2"/>
              </a:rPr>
              <a:t>&gt;0</a:t>
            </a:r>
            <a:endParaRPr lang="zh-CN" altLang="en-US" b="1">
              <a:solidFill>
                <a:srgbClr val="990033"/>
              </a:solidFill>
              <a:sym typeface="Symbol" panose="05050102010706020507" pitchFamily="18" charset="2"/>
            </a:endParaRPr>
          </a:p>
        </p:txBody>
      </p:sp>
      <p:sp>
        <p:nvSpPr>
          <p:cNvPr id="22569" name="文本框 14396"/>
          <p:cNvSpPr txBox="1">
            <a:spLocks noChangeArrowheads="1"/>
          </p:cNvSpPr>
          <p:nvPr/>
        </p:nvSpPr>
        <p:spPr bwMode="auto">
          <a:xfrm>
            <a:off x="6711950" y="2209800"/>
            <a:ext cx="18415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22570" name="文本框 14397"/>
          <p:cNvSpPr txBox="1">
            <a:spLocks noChangeArrowheads="1"/>
          </p:cNvSpPr>
          <p:nvPr/>
        </p:nvSpPr>
        <p:spPr bwMode="auto">
          <a:xfrm>
            <a:off x="7143750" y="4154488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22571" name="文本框 14398"/>
          <p:cNvSpPr txBox="1">
            <a:spLocks noChangeArrowheads="1"/>
          </p:cNvSpPr>
          <p:nvPr/>
        </p:nvSpPr>
        <p:spPr bwMode="auto">
          <a:xfrm>
            <a:off x="5003800" y="1412875"/>
            <a:ext cx="165576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990033"/>
                </a:solidFill>
                <a:sym typeface="Symbol" panose="05050102010706020507" pitchFamily="18" charset="2"/>
              </a:rPr>
              <a:t>        </a:t>
            </a:r>
            <a:r>
              <a:rPr lang="en-US" altLang="zh-CN" b="1">
                <a:solidFill>
                  <a:srgbClr val="990033"/>
                </a:solidFill>
                <a:sym typeface="Symbol" panose="05050102010706020507" pitchFamily="18" charset="2"/>
              </a:rPr>
              <a:t>=0  </a:t>
            </a:r>
            <a:endParaRPr lang="zh-CN" altLang="en-US" b="1">
              <a:solidFill>
                <a:srgbClr val="990033"/>
              </a:solidFill>
              <a:sym typeface="Symbol" panose="05050102010706020507" pitchFamily="18" charset="2"/>
            </a:endParaRPr>
          </a:p>
        </p:txBody>
      </p:sp>
      <p:sp>
        <p:nvSpPr>
          <p:cNvPr id="22572" name="文本框 14399"/>
          <p:cNvSpPr txBox="1">
            <a:spLocks noChangeArrowheads="1"/>
          </p:cNvSpPr>
          <p:nvPr/>
        </p:nvSpPr>
        <p:spPr bwMode="auto">
          <a:xfrm>
            <a:off x="7235825" y="1484313"/>
            <a:ext cx="1439863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990033"/>
                </a:solidFill>
                <a:sym typeface="Symbol" panose="05050102010706020507" pitchFamily="18" charset="2"/>
              </a:rPr>
              <a:t>       </a:t>
            </a:r>
            <a:r>
              <a:rPr lang="en-US" altLang="zh-CN" b="1">
                <a:solidFill>
                  <a:srgbClr val="990033"/>
                </a:solidFill>
                <a:sym typeface="Symbol" panose="05050102010706020507" pitchFamily="18" charset="2"/>
              </a:rPr>
              <a:t>&lt;0</a:t>
            </a:r>
            <a:endParaRPr lang="zh-CN" altLang="en-US" b="1">
              <a:solidFill>
                <a:srgbClr val="990033"/>
              </a:solidFill>
              <a:sym typeface="Symbol" panose="05050102010706020507" pitchFamily="18" charset="2"/>
            </a:endParaRPr>
          </a:p>
        </p:txBody>
      </p:sp>
      <p:sp>
        <p:nvSpPr>
          <p:cNvPr id="22573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mtClean="0"/>
          </a:p>
        </p:txBody>
      </p:sp>
      <p:sp>
        <p:nvSpPr>
          <p:cNvPr id="22574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7BF7448-D920-405B-86E5-8E1A8A8BE644}" type="slidenum">
              <a:rPr lang="zh-CN" altLang="en-US" smtClean="0"/>
              <a:pPr/>
              <a:t>5</a:t>
            </a:fld>
            <a:endParaRPr lang="zh-CN" altLang="en-US" smtClean="0"/>
          </a:p>
        </p:txBody>
      </p:sp>
      <p:sp>
        <p:nvSpPr>
          <p:cNvPr id="39" name="文本框 24641"/>
          <p:cNvSpPr txBox="1">
            <a:spLocks noChangeArrowheads="1"/>
          </p:cNvSpPr>
          <p:nvPr/>
        </p:nvSpPr>
        <p:spPr bwMode="auto">
          <a:xfrm>
            <a:off x="375255" y="1956451"/>
            <a:ext cx="8572560" cy="954107"/>
          </a:xfrm>
          <a:prstGeom prst="rect">
            <a:avLst/>
          </a:prstGeom>
          <a:solidFill>
            <a:srgbClr val="99CCFF"/>
          </a:solidFill>
          <a:ln w="9525">
            <a:solidFill>
              <a:srgbClr val="0099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a typeface="楷体_GB2312" pitchFamily="49" charset="-122"/>
              </a:rPr>
              <a:t>结论：</a:t>
            </a:r>
            <a:r>
              <a:rPr lang="zh-CN" altLang="en-US" sz="2800" b="1" dirty="0" smtClean="0">
                <a:solidFill>
                  <a:srgbClr val="FF0000"/>
                </a:solidFill>
                <a:ea typeface="楷体_GB2312" pitchFamily="49" charset="-122"/>
              </a:rPr>
              <a:t>一般一元二次方程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的</a:t>
            </a:r>
            <a:r>
              <a:rPr lang="zh-CN" altLang="en-US" sz="2800" b="1" dirty="0">
                <a:ea typeface="楷体_GB2312" pitchFamily="49" charset="-122"/>
              </a:rPr>
              <a:t>根</a:t>
            </a:r>
            <a:r>
              <a:rPr lang="zh-CN" altLang="en-US" sz="2800" b="1" dirty="0">
                <a:solidFill>
                  <a:srgbClr val="0000CC"/>
                </a:solidFill>
                <a:ea typeface="楷体_GB2312" pitchFamily="49" charset="-122"/>
              </a:rPr>
              <a:t>等于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对应函数图像与</a:t>
            </a:r>
            <a:r>
              <a:rPr lang="en-US" altLang="zh-CN" sz="2800" b="1" dirty="0">
                <a:solidFill>
                  <a:srgbClr val="FF0000"/>
                </a:solidFill>
                <a:ea typeface="楷体_GB2312" pitchFamily="49" charset="-122"/>
              </a:rPr>
              <a:t>x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轴交点的</a:t>
            </a:r>
            <a:r>
              <a:rPr lang="zh-CN" altLang="en-US" sz="2800" b="1" dirty="0">
                <a:ea typeface="楷体_GB2312" pitchFamily="49" charset="-122"/>
              </a:rPr>
              <a:t>横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坐</a:t>
            </a:r>
            <a:r>
              <a:rPr lang="zh-CN" altLang="en-US" sz="2800" b="1" dirty="0" smtClean="0">
                <a:solidFill>
                  <a:srgbClr val="FF0000"/>
                </a:solidFill>
                <a:ea typeface="楷体_GB2312" pitchFamily="49" charset="-122"/>
              </a:rPr>
              <a:t>标</a:t>
            </a:r>
            <a:r>
              <a:rPr lang="en-US" altLang="zh-CN" sz="2800" b="1" dirty="0" smtClean="0">
                <a:solidFill>
                  <a:srgbClr val="FF0000"/>
                </a:solidFill>
                <a:ea typeface="楷体_GB2312" pitchFamily="49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对象 16385"/>
          <p:cNvGraphicFramePr>
            <a:graphicFrameLocks noChangeAspect="1"/>
          </p:cNvGraphicFramePr>
          <p:nvPr/>
        </p:nvGraphicFramePr>
        <p:xfrm>
          <a:off x="268288" y="765175"/>
          <a:ext cx="8351837" cy="1335088"/>
        </p:xfrm>
        <a:graphic>
          <a:graphicData uri="http://schemas.openxmlformats.org/presentationml/2006/ole">
            <p:oleObj spid="_x0000_s77825" r:id="rId4" imgW="68580000" imgH="10972800" progId="Equation.3">
              <p:embed/>
            </p:oleObj>
          </a:graphicData>
        </a:graphic>
      </p:graphicFrame>
      <p:grpSp>
        <p:nvGrpSpPr>
          <p:cNvPr id="2" name="组合 16386"/>
          <p:cNvGrpSpPr/>
          <p:nvPr/>
        </p:nvGrpSpPr>
        <p:grpSpPr bwMode="auto">
          <a:xfrm>
            <a:off x="0" y="2276475"/>
            <a:ext cx="9217025" cy="2779713"/>
            <a:chOff x="0" y="0"/>
            <a:chExt cx="5806" cy="1751"/>
          </a:xfrm>
        </p:grpSpPr>
        <p:sp>
          <p:nvSpPr>
            <p:cNvPr id="3078" name="文本框 16387"/>
            <p:cNvSpPr txBox="1">
              <a:spLocks noChangeArrowheads="1"/>
            </p:cNvSpPr>
            <p:nvPr/>
          </p:nvSpPr>
          <p:spPr bwMode="auto">
            <a:xfrm>
              <a:off x="0" y="771"/>
              <a:ext cx="5806" cy="980"/>
            </a:xfrm>
            <a:prstGeom prst="rect">
              <a:avLst/>
            </a:prstGeom>
            <a:solidFill>
              <a:srgbClr val="99CCFF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800" b="1" dirty="0">
                  <a:solidFill>
                    <a:srgbClr val="FF0000"/>
                  </a:solidFill>
                  <a:ea typeface="楷体_GB2312" pitchFamily="49" charset="-122"/>
                </a:rPr>
                <a:t>方程的实数根</a:t>
              </a:r>
              <a:r>
                <a:rPr lang="zh-CN" altLang="en-US" sz="4800" b="1" dirty="0">
                  <a:solidFill>
                    <a:srgbClr val="0000CC"/>
                  </a:solidFill>
                  <a:ea typeface="楷体_GB2312" pitchFamily="49" charset="-122"/>
                </a:rPr>
                <a:t>就是</a:t>
              </a:r>
              <a:r>
                <a:rPr lang="zh-CN" altLang="en-US" sz="4800" b="1" dirty="0">
                  <a:solidFill>
                    <a:srgbClr val="FF0000"/>
                  </a:solidFill>
                  <a:ea typeface="楷体_GB2312" pitchFamily="49" charset="-122"/>
                </a:rPr>
                <a:t>对应函数图像与</a:t>
              </a:r>
              <a:r>
                <a:rPr lang="en-US" altLang="zh-CN" sz="4800" b="1" dirty="0">
                  <a:solidFill>
                    <a:srgbClr val="FF0000"/>
                  </a:solidFill>
                  <a:ea typeface="楷体_GB2312" pitchFamily="49" charset="-122"/>
                </a:rPr>
                <a:t>x</a:t>
              </a:r>
              <a:r>
                <a:rPr lang="zh-CN" altLang="en-US" sz="4800" b="1" dirty="0">
                  <a:solidFill>
                    <a:srgbClr val="FF0000"/>
                  </a:solidFill>
                  <a:ea typeface="楷体_GB2312" pitchFamily="49" charset="-122"/>
                </a:rPr>
                <a:t>轴交点的横坐</a:t>
              </a:r>
              <a:r>
                <a:rPr lang="zh-CN" altLang="en-US" sz="4800" b="1" dirty="0" smtClean="0">
                  <a:solidFill>
                    <a:srgbClr val="FF0000"/>
                  </a:solidFill>
                  <a:ea typeface="楷体_GB2312" pitchFamily="49" charset="-122"/>
                </a:rPr>
                <a:t>标</a:t>
              </a:r>
              <a:r>
                <a:rPr lang="en-US" altLang="zh-CN" sz="4800" b="1" dirty="0" smtClean="0">
                  <a:solidFill>
                    <a:srgbClr val="FF0000"/>
                  </a:solidFill>
                  <a:ea typeface="楷体_GB2312" pitchFamily="49" charset="-122"/>
                </a:rPr>
                <a:t>.</a:t>
              </a:r>
              <a:endParaRPr lang="zh-CN" altLang="en-US" sz="4800" b="1" dirty="0">
                <a:solidFill>
                  <a:srgbClr val="FF0000"/>
                </a:solidFill>
                <a:ea typeface="楷体_GB2312" pitchFamily="49" charset="-122"/>
              </a:endParaRPr>
            </a:p>
          </p:txBody>
        </p:sp>
        <p:sp>
          <p:nvSpPr>
            <p:cNvPr id="17412" name="PubOvalCallout"/>
            <p:cNvSpPr>
              <a:spLocks noEditPoints="1" noChangeArrowheads="1"/>
            </p:cNvSpPr>
            <p:nvPr/>
          </p:nvSpPr>
          <p:spPr bwMode="auto">
            <a:xfrm rot="-4784850">
              <a:off x="128" y="66"/>
              <a:ext cx="681" cy="549"/>
            </a:xfrm>
            <a:custGeom>
              <a:avLst/>
              <a:gdLst/>
              <a:ahLst/>
              <a:cxnLst>
                <a:cxn ang="0">
                  <a:pos x="0" y="21600"/>
                </a:cxn>
                <a:cxn ang="0">
                  <a:pos x="9596" y="16121"/>
                </a:cxn>
                <a:cxn ang="0">
                  <a:pos x="10806" y="16172"/>
                </a:cxn>
                <a:cxn ang="0">
                  <a:pos x="21606" y="8067"/>
                </a:cxn>
                <a:cxn ang="0">
                  <a:pos x="10806" y="-38"/>
                </a:cxn>
                <a:cxn ang="0">
                  <a:pos x="6" y="8067"/>
                </a:cxn>
                <a:cxn ang="0">
                  <a:pos x="4063" y="1439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9596" y="16121"/>
                  </a:lnTo>
                  <a:cubicBezTo>
                    <a:pt x="9993" y="16155"/>
                    <a:pt x="10397" y="16172"/>
                    <a:pt x="10806" y="16172"/>
                  </a:cubicBezTo>
                  <a:cubicBezTo>
                    <a:pt x="16771" y="16172"/>
                    <a:pt x="21606" y="12543"/>
                    <a:pt x="21606" y="8067"/>
                  </a:cubicBezTo>
                  <a:cubicBezTo>
                    <a:pt x="21606" y="3591"/>
                    <a:pt x="16771" y="-38"/>
                    <a:pt x="10806" y="-38"/>
                  </a:cubicBezTo>
                  <a:cubicBezTo>
                    <a:pt x="4841" y="-38"/>
                    <a:pt x="6" y="3591"/>
                    <a:pt x="6" y="8067"/>
                  </a:cubicBezTo>
                  <a:cubicBezTo>
                    <a:pt x="6" y="10629"/>
                    <a:pt x="1590" y="12913"/>
                    <a:pt x="4063" y="14399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rgbClr val="CCFFCC"/>
                </a:gs>
              </a:gsLst>
              <a:lin ang="5400000" scaled="1"/>
            </a:gradFill>
            <a:ln w="9525">
              <a:solidFill>
                <a:schemeClr val="accent1"/>
              </a:solidFill>
              <a:miter lim="800000"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80" name="文本框 16389"/>
            <p:cNvSpPr txBox="1">
              <a:spLocks noChangeArrowheads="1"/>
            </p:cNvSpPr>
            <p:nvPr/>
          </p:nvSpPr>
          <p:spPr bwMode="auto">
            <a:xfrm>
              <a:off x="224" y="86"/>
              <a:ext cx="385" cy="4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2800" b="1">
                  <a:solidFill>
                    <a:schemeClr val="accent2"/>
                  </a:solidFill>
                  <a:ea typeface="华文行楷" panose="02010800040101010101" pitchFamily="2" charset="-122"/>
                </a:rPr>
                <a:t>结论</a:t>
              </a:r>
            </a:p>
          </p:txBody>
        </p:sp>
      </p:grpSp>
      <p:sp>
        <p:nvSpPr>
          <p:cNvPr id="3076" name="日期占位符 1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CB3C8CE6-D3CB-4109-A619-ECB613B408B8}" type="datetime1">
              <a:rPr altLang="en-US" smtClean="0"/>
              <a:pPr/>
              <a:t></a:t>
            </a:fld>
            <a:endParaRPr lang="zh-CN" altLang="en-US" smtClean="0"/>
          </a:p>
        </p:txBody>
      </p:sp>
      <p:sp>
        <p:nvSpPr>
          <p:cNvPr id="3077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33FC8BBE-7A8D-4032-BC34-07E75295DA08}" type="slidenum">
              <a:rPr lang="zh-CN" altLang="en-US" smtClean="0"/>
              <a:pPr/>
              <a:t>6</a:t>
            </a:fld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7175"/>
          <p:cNvSpPr txBox="1">
            <a:spLocks noChangeArrowheads="1"/>
          </p:cNvSpPr>
          <p:nvPr/>
        </p:nvSpPr>
        <p:spPr bwMode="auto">
          <a:xfrm>
            <a:off x="395288" y="985838"/>
            <a:ext cx="7813675" cy="166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对于函数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),                   </a:t>
            </a:r>
          </a:p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叫做函数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(x)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零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点</a:t>
            </a:r>
            <a:r>
              <a:rPr lang="en-US" altLang="zh-CN" sz="32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23555" name="图片 7176" descr="BD14868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800100"/>
            <a:ext cx="220662" cy="22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8" name="文本框 7177"/>
          <p:cNvSpPr txBox="1"/>
          <p:nvPr/>
        </p:nvSpPr>
        <p:spPr>
          <a:xfrm>
            <a:off x="684213" y="584200"/>
            <a:ext cx="4305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函数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零点定义：</a:t>
            </a:r>
          </a:p>
        </p:txBody>
      </p:sp>
      <p:sp>
        <p:nvSpPr>
          <p:cNvPr id="23557" name="文本框 7179"/>
          <p:cNvSpPr txBox="1">
            <a:spLocks noChangeArrowheads="1"/>
          </p:cNvSpPr>
          <p:nvPr/>
        </p:nvSpPr>
        <p:spPr bwMode="auto">
          <a:xfrm>
            <a:off x="4356100" y="1193800"/>
            <a:ext cx="36718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使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)=0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的实数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x</a:t>
            </a:r>
          </a:p>
        </p:txBody>
      </p:sp>
      <p:sp>
        <p:nvSpPr>
          <p:cNvPr id="23558" name="文本框 7180"/>
          <p:cNvSpPr txBox="1">
            <a:spLocks noChangeArrowheads="1"/>
          </p:cNvSpPr>
          <p:nvPr/>
        </p:nvSpPr>
        <p:spPr bwMode="auto">
          <a:xfrm>
            <a:off x="0" y="0"/>
            <a:ext cx="6877050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知识探究（一）：方程的根与函数零点 的关系</a:t>
            </a:r>
          </a:p>
        </p:txBody>
      </p:sp>
      <p:sp>
        <p:nvSpPr>
          <p:cNvPr id="23559" name="十字星 718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7740650" y="6381750"/>
            <a:ext cx="287338" cy="292100"/>
          </a:xfrm>
          <a:prstGeom prst="star4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十字星 7182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8101013" y="6381750"/>
            <a:ext cx="287337" cy="292100"/>
          </a:xfrm>
          <a:prstGeom prst="star4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十字星 7183">
            <a:hlinkClick r:id="rId5" action="ppaction://hlinkfile"/>
          </p:cNvPr>
          <p:cNvSpPr>
            <a:spLocks noChangeArrowheads="1"/>
          </p:cNvSpPr>
          <p:nvPr/>
        </p:nvSpPr>
        <p:spPr bwMode="auto">
          <a:xfrm>
            <a:off x="8532813" y="6381750"/>
            <a:ext cx="287337" cy="292100"/>
          </a:xfrm>
          <a:prstGeom prst="star4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十字星 7184">
            <a:hlinkClick r:id="rId6" action="ppaction://hlinkfile"/>
          </p:cNvPr>
          <p:cNvSpPr>
            <a:spLocks noChangeArrowheads="1"/>
          </p:cNvSpPr>
          <p:nvPr/>
        </p:nvSpPr>
        <p:spPr bwMode="auto">
          <a:xfrm>
            <a:off x="7308850" y="6381750"/>
            <a:ext cx="287338" cy="292100"/>
          </a:xfrm>
          <a:prstGeom prst="star4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7185"/>
          <p:cNvGrpSpPr/>
          <p:nvPr/>
        </p:nvGrpSpPr>
        <p:grpSpPr bwMode="auto">
          <a:xfrm>
            <a:off x="4859338" y="2565400"/>
            <a:ext cx="3960812" cy="936625"/>
            <a:chOff x="0" y="0"/>
            <a:chExt cx="2562" cy="998"/>
          </a:xfrm>
        </p:grpSpPr>
        <p:sp>
          <p:nvSpPr>
            <p:cNvPr id="23569" name="椭圆形标注 7186"/>
            <p:cNvSpPr>
              <a:spLocks noChangeArrowheads="1"/>
            </p:cNvSpPr>
            <p:nvPr/>
          </p:nvSpPr>
          <p:spPr bwMode="auto">
            <a:xfrm>
              <a:off x="0" y="0"/>
              <a:ext cx="2562" cy="998"/>
            </a:xfrm>
            <a:prstGeom prst="wedgeEllipseCallout">
              <a:avLst>
                <a:gd name="adj1" fmla="val -58273"/>
                <a:gd name="adj2" fmla="val -8517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lang="zh-CN" altLang="zh-CN"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3570" name="文本框 7187"/>
            <p:cNvSpPr txBox="1">
              <a:spLocks noChangeArrowheads="1"/>
            </p:cNvSpPr>
            <p:nvPr/>
          </p:nvSpPr>
          <p:spPr bwMode="auto">
            <a:xfrm>
              <a:off x="408" y="272"/>
              <a:ext cx="2154" cy="6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仿宋_GB2312" pitchFamily="1" charset="-122"/>
                  <a:ea typeface="仿宋_GB2312" pitchFamily="1" charset="-122"/>
                </a:rPr>
                <a:t>零点是一个点吗</a:t>
              </a:r>
              <a:r>
                <a:rPr lang="en-US" altLang="zh-CN" sz="3200" b="1">
                  <a:latin typeface="仿宋_GB2312" pitchFamily="1" charset="-122"/>
                  <a:ea typeface="仿宋_GB2312" pitchFamily="1" charset="-122"/>
                </a:rPr>
                <a:t>?</a:t>
              </a:r>
            </a:p>
          </p:txBody>
        </p:sp>
      </p:grpSp>
      <p:sp>
        <p:nvSpPr>
          <p:cNvPr id="21" name="文本框 10253"/>
          <p:cNvSpPr txBox="1">
            <a:spLocks noChangeArrowheads="1"/>
          </p:cNvSpPr>
          <p:nvPr/>
        </p:nvSpPr>
        <p:spPr bwMode="auto">
          <a:xfrm>
            <a:off x="1142976" y="5072074"/>
            <a:ext cx="489743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微软雅黑" panose="020B0503020204020204" pitchFamily="34" charset="-122"/>
              </a:rPr>
              <a:t>注意</a:t>
            </a:r>
            <a:r>
              <a:rPr lang="zh-CN" altLang="en-US" sz="2800" b="1" dirty="0">
                <a:latin typeface="宋体" panose="02010600030101010101" pitchFamily="2" charset="-122"/>
                <a:ea typeface="微软雅黑" panose="020B0503020204020204" pitchFamily="34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微软雅黑" panose="020B0503020204020204" pitchFamily="34" charset="-122"/>
              </a:rPr>
              <a:t>零点</a:t>
            </a:r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  <a:ea typeface="微软雅黑" panose="020B0503020204020204" pitchFamily="34" charset="-122"/>
              </a:rPr>
              <a:t>指的是一个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微软雅黑" panose="020B0503020204020204" pitchFamily="34" charset="-122"/>
              </a:rPr>
              <a:t>实数</a:t>
            </a:r>
            <a:r>
              <a:rPr lang="zh-CN" altLang="en-US" sz="2800" b="1" dirty="0">
                <a:latin typeface="宋体" panose="02010600030101010101" pitchFamily="2" charset="-122"/>
                <a:ea typeface="仿宋_GB2312" pitchFamily="1" charset="-122"/>
              </a:rPr>
              <a:t>；</a:t>
            </a:r>
          </a:p>
        </p:txBody>
      </p:sp>
      <p:sp>
        <p:nvSpPr>
          <p:cNvPr id="111618" name="标题 111617"/>
          <p:cNvSpPr>
            <a:spLocks noGrp="1" noChangeArrowheads="1"/>
          </p:cNvSpPr>
          <p:nvPr/>
        </p:nvSpPr>
        <p:spPr bwMode="auto">
          <a:xfrm>
            <a:off x="428596" y="2643182"/>
            <a:ext cx="7543800" cy="7858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r>
              <a:rPr lang="zh-CN" altLang="en-US" sz="3200" b="1" dirty="0">
                <a:solidFill>
                  <a:srgbClr val="FF0000"/>
                </a:solidFill>
                <a:ea typeface="微软雅黑" panose="020B0503020204020204" pitchFamily="34" charset="-122"/>
              </a:rPr>
              <a:t>即兴练习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85720" y="3786190"/>
            <a:ext cx="8572528" cy="928694"/>
            <a:chOff x="285720" y="3786190"/>
            <a:chExt cx="8572528" cy="928694"/>
          </a:xfrm>
        </p:grpSpPr>
        <p:graphicFrame>
          <p:nvGraphicFramePr>
            <p:cNvPr id="19" name="内容占位符 111643"/>
            <p:cNvGraphicFramePr/>
            <p:nvPr/>
          </p:nvGraphicFramePr>
          <p:xfrm>
            <a:off x="285720" y="3786190"/>
            <a:ext cx="8572528" cy="928694"/>
          </p:xfrm>
          <a:graphic>
            <a:graphicData uri="http://schemas.openxmlformats.org/drawingml/2006/table">
              <a:tbl>
                <a:tblPr/>
                <a:tblGrid>
                  <a:gridCol w="8572528"/>
                </a:tblGrid>
                <a:tr h="928694">
                  <a:tc>
                    <a:txBody>
                      <a:bodyPr/>
                      <a:lstStyle>
                        <a:lvl1pPr marL="342900" lvl="0" indent="-34290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chemeClr val="tx2"/>
                          </a:buClr>
                          <a:buSzPct val="70000"/>
                          <a:buFont typeface="Wingdings" panose="05000000000000000000" pitchFamily="2" charset="2"/>
                          <a:buChar char="l"/>
                          <a:defRPr sz="2600" u="none" kern="1200" baseline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692150" lvl="1" indent="-347345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chemeClr val="tx2"/>
                          </a:buClr>
                          <a:buSzPct val="70000"/>
                          <a:buFont typeface="Wingdings" panose="05000000000000000000" pitchFamily="2" charset="2"/>
                          <a:buChar char="l"/>
                          <a:defRPr sz="2200" b="0" i="0" u="none" kern="1200" baseline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987425" lvl="2" indent="-29337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chemeClr val="tx2"/>
                          </a:buClr>
                          <a:buSzPct val="70000"/>
                          <a:buFont typeface="Wingdings" panose="05000000000000000000" pitchFamily="2" charset="2"/>
                          <a:buChar char="l"/>
                          <a:defRPr sz="2100" b="0" i="0" u="none" kern="1200" baseline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281430" lvl="3" indent="-29210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chemeClr val="tx2"/>
                          </a:buClr>
                          <a:buSzPct val="70000"/>
                          <a:buFont typeface="Wingdings" panose="05000000000000000000" pitchFamily="2" charset="2"/>
                          <a:buChar char="§"/>
                          <a:defRPr sz="1800" b="0" i="0" u="none" kern="1200" baseline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1598930" lvl="4" indent="-31623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chemeClr val="tx2"/>
                          </a:buClr>
                          <a:buSzPct val="70000"/>
                          <a:buFont typeface="Wingdings" panose="05000000000000000000" pitchFamily="2" charset="2"/>
                          <a:buChar char="§"/>
                          <a:defRPr sz="1800" b="0" i="0" u="none" kern="1200" baseline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</a:lstStyle>
                      <a:p>
                        <a:pPr lvl="0" defTabSz="0">
                          <a:spcBef>
                            <a:spcPct val="0"/>
                          </a:spcBef>
                          <a:buClrTx/>
                          <a:buSzPct val="100000"/>
                          <a:buFont typeface="Arial" panose="020B0604020202020204" pitchFamily="34" charset="0"/>
                          <a:buNone/>
                          <a:tabLst>
                            <a:tab pos="228600" algn="l"/>
                          </a:tabLst>
                        </a:pPr>
                        <a:r>
                          <a:rPr lang="en-US" altLang="zh-CN" sz="3600" dirty="0">
                            <a:latin typeface="Times New Roman" panose="02020603050405020304" pitchFamily="18" charset="0"/>
                          </a:rPr>
                          <a:t>1.</a:t>
                        </a:r>
                        <a:r>
                          <a:rPr lang="zh-CN" altLang="en-US" sz="3600" dirty="0">
                            <a:latin typeface="Times New Roman" panose="02020603050405020304" pitchFamily="18" charset="0"/>
                          </a:rPr>
                          <a:t>函数</a:t>
                        </a:r>
                        <a:r>
                          <a:rPr lang="en-US" altLang="zh-CN" sz="3600" i="1" dirty="0">
                            <a:latin typeface="Times New Roman" panose="02020603050405020304" pitchFamily="18" charset="0"/>
                          </a:rPr>
                          <a:t>f</a:t>
                        </a:r>
                        <a:r>
                          <a:rPr lang="en-US" altLang="zh-CN" sz="3600" dirty="0">
                            <a:latin typeface="Times New Roman" panose="02020603050405020304" pitchFamily="18" charset="0"/>
                          </a:rPr>
                          <a:t>(</a:t>
                        </a:r>
                        <a:r>
                          <a:rPr lang="en-US" altLang="zh-CN" sz="3600" i="1" dirty="0">
                            <a:latin typeface="Times New Roman" panose="02020603050405020304" pitchFamily="18" charset="0"/>
                          </a:rPr>
                          <a:t>x</a:t>
                        </a:r>
                        <a:r>
                          <a:rPr lang="en-US" altLang="zh-CN" sz="3600" dirty="0">
                            <a:latin typeface="Times New Roman" panose="02020603050405020304" pitchFamily="18" charset="0"/>
                          </a:rPr>
                          <a:t>)=</a:t>
                        </a:r>
                        <a:r>
                          <a:rPr lang="en-US" altLang="zh-CN" sz="3600" i="1" dirty="0">
                            <a:latin typeface="Times New Roman" panose="02020603050405020304" pitchFamily="18" charset="0"/>
                          </a:rPr>
                          <a:t>x</a:t>
                        </a:r>
                        <a:r>
                          <a:rPr lang="en-US" altLang="zh-CN" sz="3600" dirty="0">
                            <a:latin typeface="Times New Roman" panose="02020603050405020304" pitchFamily="18" charset="0"/>
                          </a:rPr>
                          <a:t>(</a:t>
                        </a:r>
                        <a:r>
                          <a:rPr lang="en-US" altLang="zh-CN" sz="3600" i="1" dirty="0">
                            <a:latin typeface="Times New Roman" panose="02020603050405020304" pitchFamily="18" charset="0"/>
                          </a:rPr>
                          <a:t>x</a:t>
                        </a:r>
                        <a:r>
                          <a:rPr lang="en-US" altLang="zh-CN" sz="3600" baseline="30000" dirty="0">
                            <a:latin typeface="Times New Roman" panose="02020603050405020304" pitchFamily="18" charset="0"/>
                          </a:rPr>
                          <a:t>2</a:t>
                        </a:r>
                        <a:r>
                          <a:rPr lang="zh-CN" altLang="en-US" sz="3600" dirty="0">
                            <a:latin typeface="Times New Roman" panose="02020603050405020304" pitchFamily="18" charset="0"/>
                          </a:rPr>
                          <a:t>－</a:t>
                        </a:r>
                        <a:r>
                          <a:rPr lang="en-US" altLang="zh-CN" sz="3600" dirty="0">
                            <a:latin typeface="Times New Roman" panose="02020603050405020304" pitchFamily="18" charset="0"/>
                          </a:rPr>
                          <a:t>16)</a:t>
                        </a:r>
                        <a:r>
                          <a:rPr lang="zh-CN" altLang="en-US" sz="3600" dirty="0">
                            <a:latin typeface="Times New Roman" panose="02020603050405020304" pitchFamily="18" charset="0"/>
                          </a:rPr>
                          <a:t>的零点</a:t>
                        </a:r>
                        <a:r>
                          <a:rPr lang="zh-CN" altLang="en-US" sz="3600" dirty="0" smtClean="0">
                            <a:latin typeface="Times New Roman" panose="02020603050405020304" pitchFamily="18" charset="0"/>
                          </a:rPr>
                          <a:t>为</a:t>
                        </a:r>
                        <a:r>
                          <a:rPr lang="zh-CN" altLang="en-US" sz="3600" u="sng" dirty="0" smtClean="0">
                            <a:latin typeface="Times New Roman" panose="02020603050405020304" pitchFamily="18" charset="0"/>
                          </a:rPr>
                          <a:t>              </a:t>
                        </a:r>
                        <a:endParaRPr lang="zh-CN" alt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endParaRPr>
                      </a:p>
                    </a:txBody>
                    <a:tcPr>
                      <a:lnL w="127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L>
                      <a:lnR w="127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R>
                      <a:lnT w="127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T>
                      <a:lnB w="12700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noFill/>
                    </a:tcPr>
                  </a:tc>
                </a:tr>
              </a:tbl>
            </a:graphicData>
          </a:graphic>
        </p:graphicFrame>
        <p:cxnSp>
          <p:nvCxnSpPr>
            <p:cNvPr id="22" name="直接连接符 21"/>
            <p:cNvCxnSpPr/>
            <p:nvPr/>
          </p:nvCxnSpPr>
          <p:spPr>
            <a:xfrm>
              <a:off x="6143636" y="4357694"/>
              <a:ext cx="2357454" cy="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文本框 3"/>
          <p:cNvSpPr txBox="1"/>
          <p:nvPr/>
        </p:nvSpPr>
        <p:spPr>
          <a:xfrm>
            <a:off x="6304915" y="3757930"/>
            <a:ext cx="1869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</a:rPr>
              <a:t>0,4,-4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11618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2" name="文本框 26631"/>
          <p:cNvSpPr txBox="1">
            <a:spLocks noChangeArrowheads="1"/>
          </p:cNvSpPr>
          <p:nvPr/>
        </p:nvSpPr>
        <p:spPr bwMode="auto">
          <a:xfrm>
            <a:off x="863600" y="1341438"/>
            <a:ext cx="2484438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3600" b="1">
                <a:latin typeface="Times New Roman" panose="02020603050405020304" pitchFamily="18" charset="0"/>
              </a:rPr>
              <a:t>方程</a:t>
            </a:r>
            <a:r>
              <a:rPr lang="en-US" altLang="zh-CN" sz="3600" b="1" i="1">
                <a:latin typeface="Times New Roman" panose="02020603050405020304" pitchFamily="18" charset="0"/>
              </a:rPr>
              <a:t>f</a:t>
            </a:r>
            <a:r>
              <a:rPr lang="en-US" altLang="zh-CN" sz="3600" b="1">
                <a:latin typeface="Times New Roman" panose="02020603050405020304" pitchFamily="18" charset="0"/>
              </a:rPr>
              <a:t>(x)=0</a:t>
            </a:r>
          </a:p>
          <a:p>
            <a:pPr>
              <a:buClr>
                <a:schemeClr val="bg1"/>
              </a:buClr>
            </a:pPr>
            <a:r>
              <a:rPr lang="zh-CN" altLang="en-US" sz="3600" b="1">
                <a:latin typeface="Times New Roman" panose="02020603050405020304" pitchFamily="18" charset="0"/>
              </a:rPr>
              <a:t>的实数根</a:t>
            </a:r>
          </a:p>
        </p:txBody>
      </p:sp>
      <p:grpSp>
        <p:nvGrpSpPr>
          <p:cNvPr id="2" name="组合 26642"/>
          <p:cNvGrpSpPr/>
          <p:nvPr/>
        </p:nvGrpSpPr>
        <p:grpSpPr bwMode="auto">
          <a:xfrm>
            <a:off x="1403350" y="2708275"/>
            <a:ext cx="6840538" cy="1190625"/>
            <a:chOff x="884" y="2296"/>
            <a:chExt cx="4309" cy="750"/>
          </a:xfrm>
        </p:grpSpPr>
        <p:sp>
          <p:nvSpPr>
            <p:cNvPr id="24589" name="左右箭头 26633"/>
            <p:cNvSpPr>
              <a:spLocks noChangeArrowheads="1"/>
            </p:cNvSpPr>
            <p:nvPr/>
          </p:nvSpPr>
          <p:spPr bwMode="auto">
            <a:xfrm>
              <a:off x="884" y="2428"/>
              <a:ext cx="201" cy="144"/>
            </a:xfrm>
            <a:prstGeom prst="leftRightArrow">
              <a:avLst>
                <a:gd name="adj1" fmla="val 50000"/>
                <a:gd name="adj2" fmla="val 27878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0" name="文本框 26634"/>
            <p:cNvSpPr txBox="1">
              <a:spLocks noChangeArrowheads="1"/>
            </p:cNvSpPr>
            <p:nvPr/>
          </p:nvSpPr>
          <p:spPr bwMode="auto">
            <a:xfrm>
              <a:off x="1225" y="2296"/>
              <a:ext cx="3968" cy="7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3600" b="1">
                  <a:latin typeface="Times New Roman" panose="02020603050405020304" pitchFamily="18" charset="0"/>
                </a:rPr>
                <a:t>函数</a:t>
              </a:r>
              <a:r>
                <a:rPr lang="en-US" altLang="zh-CN" sz="3600" b="1">
                  <a:latin typeface="Times New Roman" panose="02020603050405020304" pitchFamily="18" charset="0"/>
                </a:rPr>
                <a:t>y=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f</a:t>
              </a:r>
              <a:r>
                <a:rPr lang="en-US" altLang="zh-CN" sz="3600" b="1">
                  <a:latin typeface="Times New Roman" panose="02020603050405020304" pitchFamily="18" charset="0"/>
                </a:rPr>
                <a:t>(x)</a:t>
              </a:r>
              <a:r>
                <a:rPr lang="zh-CN" altLang="en-US" sz="3600" b="1">
                  <a:latin typeface="Times New Roman" panose="02020603050405020304" pitchFamily="18" charset="0"/>
                </a:rPr>
                <a:t>的图象与</a:t>
              </a:r>
            </a:p>
            <a:p>
              <a:pPr>
                <a:buClr>
                  <a:schemeClr val="bg1"/>
                </a:buClr>
              </a:pPr>
              <a:r>
                <a:rPr lang="en-US" altLang="zh-CN" sz="3600" b="1">
                  <a:latin typeface="Times New Roman" panose="02020603050405020304" pitchFamily="18" charset="0"/>
                </a:rPr>
                <a:t>x</a:t>
              </a:r>
              <a:r>
                <a:rPr lang="zh-CN" altLang="en-US" sz="3600" b="1">
                  <a:latin typeface="Times New Roman" panose="02020603050405020304" pitchFamily="18" charset="0"/>
                </a:rPr>
                <a:t>轴交点的横坐标</a:t>
              </a:r>
            </a:p>
          </p:txBody>
        </p:sp>
      </p:grpSp>
      <p:grpSp>
        <p:nvGrpSpPr>
          <p:cNvPr id="3" name="组合 26635"/>
          <p:cNvGrpSpPr/>
          <p:nvPr/>
        </p:nvGrpSpPr>
        <p:grpSpPr bwMode="auto">
          <a:xfrm>
            <a:off x="3348038" y="1341438"/>
            <a:ext cx="4176712" cy="1190625"/>
            <a:chOff x="1104" y="1644"/>
            <a:chExt cx="2389" cy="750"/>
          </a:xfrm>
        </p:grpSpPr>
        <p:sp>
          <p:nvSpPr>
            <p:cNvPr id="24587" name="左右箭头 26636"/>
            <p:cNvSpPr>
              <a:spLocks noChangeArrowheads="1"/>
            </p:cNvSpPr>
            <p:nvPr/>
          </p:nvSpPr>
          <p:spPr bwMode="auto">
            <a:xfrm>
              <a:off x="1104" y="1776"/>
              <a:ext cx="192" cy="144"/>
            </a:xfrm>
            <a:prstGeom prst="leftRightArrow">
              <a:avLst>
                <a:gd name="adj1" fmla="val 50000"/>
                <a:gd name="adj2" fmla="val 2663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8" name="文本框 26637"/>
            <p:cNvSpPr txBox="1">
              <a:spLocks noChangeArrowheads="1"/>
            </p:cNvSpPr>
            <p:nvPr/>
          </p:nvSpPr>
          <p:spPr bwMode="auto">
            <a:xfrm>
              <a:off x="1440" y="1644"/>
              <a:ext cx="2053" cy="7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3600" b="1">
                  <a:latin typeface="Times New Roman" panose="02020603050405020304" pitchFamily="18" charset="0"/>
                </a:rPr>
                <a:t>函数值等于</a:t>
              </a:r>
              <a:r>
                <a:rPr lang="zh-CN" altLang="en-US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零</a:t>
              </a:r>
              <a:r>
                <a:rPr lang="zh-CN" altLang="en-US" sz="3600" b="1">
                  <a:latin typeface="Times New Roman" panose="02020603050405020304" pitchFamily="18" charset="0"/>
                </a:rPr>
                <a:t>时的</a:t>
              </a:r>
              <a:r>
                <a:rPr lang="en-US" altLang="zh-CN" sz="3600" b="1">
                  <a:latin typeface="Times New Roman" panose="02020603050405020304" pitchFamily="18" charset="0"/>
                </a:rPr>
                <a:t>x</a:t>
              </a:r>
              <a:r>
                <a:rPr lang="zh-CN" altLang="en-US" sz="3600" b="1">
                  <a:latin typeface="Times New Roman" panose="02020603050405020304" pitchFamily="18" charset="0"/>
                </a:rPr>
                <a:t>的值</a:t>
              </a:r>
              <a:endPara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组合 26638"/>
          <p:cNvGrpSpPr/>
          <p:nvPr/>
        </p:nvGrpSpPr>
        <p:grpSpPr bwMode="auto">
          <a:xfrm>
            <a:off x="3348038" y="1341438"/>
            <a:ext cx="4176712" cy="1190625"/>
            <a:chOff x="1104" y="1644"/>
            <a:chExt cx="2389" cy="750"/>
          </a:xfrm>
        </p:grpSpPr>
        <p:sp>
          <p:nvSpPr>
            <p:cNvPr id="24585" name="左右箭头 26639"/>
            <p:cNvSpPr>
              <a:spLocks noChangeArrowheads="1"/>
            </p:cNvSpPr>
            <p:nvPr/>
          </p:nvSpPr>
          <p:spPr bwMode="auto">
            <a:xfrm>
              <a:off x="1104" y="1776"/>
              <a:ext cx="192" cy="144"/>
            </a:xfrm>
            <a:prstGeom prst="leftRightArrow">
              <a:avLst>
                <a:gd name="adj1" fmla="val 50000"/>
                <a:gd name="adj2" fmla="val 26630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文本框 26640"/>
            <p:cNvSpPr txBox="1">
              <a:spLocks noChangeArrowheads="1"/>
            </p:cNvSpPr>
            <p:nvPr/>
          </p:nvSpPr>
          <p:spPr bwMode="auto">
            <a:xfrm>
              <a:off x="1440" y="1644"/>
              <a:ext cx="2053" cy="7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3600" b="1">
                  <a:latin typeface="Times New Roman" panose="02020603050405020304" pitchFamily="18" charset="0"/>
                </a:rPr>
                <a:t>函数</a:t>
              </a:r>
              <a:r>
                <a:rPr lang="en-US" altLang="zh-CN" sz="3600" b="1">
                  <a:latin typeface="Times New Roman" panose="02020603050405020304" pitchFamily="18" charset="0"/>
                </a:rPr>
                <a:t>y=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f</a:t>
              </a:r>
              <a:r>
                <a:rPr lang="en-US" altLang="zh-CN" sz="3600" b="1">
                  <a:latin typeface="Times New Roman" panose="02020603050405020304" pitchFamily="18" charset="0"/>
                </a:rPr>
                <a:t>(x)</a:t>
              </a:r>
              <a:r>
                <a:rPr lang="zh-CN" altLang="en-US" sz="3600" b="1">
                  <a:latin typeface="Times New Roman" panose="02020603050405020304" pitchFamily="18" charset="0"/>
                </a:rPr>
                <a:t>的</a:t>
              </a:r>
              <a:r>
                <a:rPr lang="zh-CN" altLang="en-US" sz="36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零点</a:t>
              </a:r>
            </a:p>
          </p:txBody>
        </p:sp>
      </p:grpSp>
      <p:sp>
        <p:nvSpPr>
          <p:cNvPr id="24582" name="文本框 26641"/>
          <p:cNvSpPr txBox="1">
            <a:spLocks noChangeArrowheads="1"/>
          </p:cNvSpPr>
          <p:nvPr/>
        </p:nvSpPr>
        <p:spPr bwMode="auto">
          <a:xfrm>
            <a:off x="468313" y="260350"/>
            <a:ext cx="26638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等价关系：</a:t>
            </a:r>
          </a:p>
        </p:txBody>
      </p:sp>
      <p:sp>
        <p:nvSpPr>
          <p:cNvPr id="26645" name="椭圆形标注 26644"/>
          <p:cNvSpPr>
            <a:spLocks noChangeArrowheads="1"/>
          </p:cNvSpPr>
          <p:nvPr/>
        </p:nvSpPr>
        <p:spPr bwMode="auto">
          <a:xfrm>
            <a:off x="2700338" y="620713"/>
            <a:ext cx="1295400" cy="647700"/>
          </a:xfrm>
          <a:prstGeom prst="wedgeEllipseCallout">
            <a:avLst>
              <a:gd name="adj1" fmla="val -41667"/>
              <a:gd name="adj2" fmla="val 8553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3200" b="1">
                <a:solidFill>
                  <a:schemeClr val="tx2"/>
                </a:solidFill>
              </a:rPr>
              <a:t>数</a:t>
            </a:r>
          </a:p>
        </p:txBody>
      </p:sp>
      <p:sp>
        <p:nvSpPr>
          <p:cNvPr id="26646" name="椭圆形标注 26645"/>
          <p:cNvSpPr>
            <a:spLocks noChangeArrowheads="1"/>
          </p:cNvSpPr>
          <p:nvPr/>
        </p:nvSpPr>
        <p:spPr bwMode="auto">
          <a:xfrm>
            <a:off x="6300788" y="1916113"/>
            <a:ext cx="1223962" cy="863600"/>
          </a:xfrm>
          <a:prstGeom prst="wedgeEllipseCallout">
            <a:avLst>
              <a:gd name="adj1" fmla="val -96565"/>
              <a:gd name="adj2" fmla="val 5386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3200" b="1">
                <a:solidFill>
                  <a:schemeClr val="tx2"/>
                </a:solidFill>
              </a:rPr>
              <a:t>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45" grpId="0" animBg="1"/>
      <p:bldP spid="266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内容占位符 118791"/>
          <p:cNvGraphicFramePr>
            <a:graphicFrameLocks noGrp="1"/>
          </p:cNvGraphicFramePr>
          <p:nvPr/>
        </p:nvGraphicFramePr>
        <p:xfrm>
          <a:off x="468313" y="3860800"/>
          <a:ext cx="2808287" cy="754063"/>
        </p:xfrm>
        <a:graphic>
          <a:graphicData uri="http://schemas.openxmlformats.org/presentationml/2006/ole">
            <p:oleObj spid="_x0000_s81922" r:id="rId3" imgW="20421600" imgH="5486400" progId="Equation.3">
              <p:embed/>
            </p:oleObj>
          </a:graphicData>
        </a:graphic>
      </p:graphicFrame>
      <p:graphicFrame>
        <p:nvGraphicFramePr>
          <p:cNvPr id="4099" name="内容占位符 118794"/>
          <p:cNvGraphicFramePr>
            <a:graphicFrameLocks noGrp="1"/>
          </p:cNvGraphicFramePr>
          <p:nvPr/>
        </p:nvGraphicFramePr>
        <p:xfrm>
          <a:off x="6605588" y="4040188"/>
          <a:ext cx="328612" cy="434975"/>
        </p:xfrm>
        <a:graphic>
          <a:graphicData uri="http://schemas.openxmlformats.org/presentationml/2006/ole">
            <p:oleObj spid="_x0000_s81921" r:id="rId4" imgW="2743200" imgH="5181600" progId="Equation.3">
              <p:embed/>
            </p:oleObj>
          </a:graphicData>
        </a:graphic>
      </p:graphicFrame>
      <p:sp>
        <p:nvSpPr>
          <p:cNvPr id="118799" name="云形标注 118798"/>
          <p:cNvSpPr>
            <a:spLocks noChangeArrowheads="1"/>
          </p:cNvSpPr>
          <p:nvPr/>
        </p:nvSpPr>
        <p:spPr bwMode="auto">
          <a:xfrm>
            <a:off x="900113" y="4618038"/>
            <a:ext cx="3879850" cy="2093912"/>
          </a:xfrm>
          <a:prstGeom prst="cloudCallout">
            <a:avLst>
              <a:gd name="adj1" fmla="val -58218"/>
              <a:gd name="adj2" fmla="val -29231"/>
            </a:avLst>
          </a:prstGeom>
          <a:solidFill>
            <a:srgbClr val="00CCFF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3600"/>
              <a:t>是不是所有的函数都有的零点？</a:t>
            </a:r>
          </a:p>
        </p:txBody>
      </p:sp>
      <p:sp>
        <p:nvSpPr>
          <p:cNvPr id="4101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407E114F-4E16-4CBD-A182-720CE12FF141}" type="slidenum">
              <a:rPr lang="zh-CN" altLang="en-US" smtClean="0"/>
              <a:pPr/>
              <a:t>9</a:t>
            </a:fld>
            <a:endParaRPr lang="zh-CN" altLang="en-US" smtClean="0"/>
          </a:p>
        </p:txBody>
      </p:sp>
      <p:sp>
        <p:nvSpPr>
          <p:cNvPr id="4102" name="文本框 1"/>
          <p:cNvSpPr txBox="1">
            <a:spLocks noChangeArrowheads="1"/>
          </p:cNvSpPr>
          <p:nvPr/>
        </p:nvSpPr>
        <p:spPr bwMode="auto">
          <a:xfrm>
            <a:off x="117475" y="1836738"/>
            <a:ext cx="4516438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）</a:t>
            </a:r>
            <a:r>
              <a:rPr lang="en-US" altLang="zh-CN" sz="3200" b="1" i="1">
                <a:solidFill>
                  <a:srgbClr val="0D0D0D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宋体" panose="02010600030101010101" pitchFamily="2" charset="-122"/>
              </a:rPr>
              <a:t>y</a:t>
            </a:r>
            <a:r>
              <a:rPr lang="en-US" altLang="zh-CN" sz="32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=3</a:t>
            </a:r>
            <a:r>
              <a:rPr lang="en-US" altLang="zh-CN" sz="3200" b="1" i="1">
                <a:solidFill>
                  <a:srgbClr val="0D0D0D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宋体" panose="02010600030101010101" pitchFamily="2" charset="-122"/>
              </a:rPr>
              <a:t>x</a:t>
            </a:r>
            <a:r>
              <a:rPr lang="en-US" altLang="zh-CN" sz="32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- 3  </a:t>
            </a:r>
          </a:p>
          <a:p>
            <a:endParaRPr lang="en-US" altLang="zh-CN" sz="32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）</a:t>
            </a:r>
            <a:r>
              <a:rPr lang="en-US" altLang="zh-CN" sz="3200" b="1" i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f</a:t>
            </a:r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）</a:t>
            </a: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3200" b="1" i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l</a:t>
            </a:r>
            <a:r>
              <a:rPr lang="en-US" altLang="zh-CN" sz="3200" b="1">
                <a:solidFill>
                  <a:srgbClr val="0D0D0D"/>
                </a:solidFill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g(x-1)</a:t>
            </a:r>
          </a:p>
        </p:txBody>
      </p:sp>
      <p:sp>
        <p:nvSpPr>
          <p:cNvPr id="4103" name="文本框 30727"/>
          <p:cNvSpPr txBox="1">
            <a:spLocks noChangeArrowheads="1"/>
          </p:cNvSpPr>
          <p:nvPr/>
        </p:nvSpPr>
        <p:spPr bwMode="auto">
          <a:xfrm>
            <a:off x="66675" y="3175"/>
            <a:ext cx="8351838" cy="1716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  <a:buClr>
                <a:schemeClr val="hlink"/>
              </a:buClr>
              <a:buFont typeface="Wingdings 2" panose="05020102010507070707" pitchFamily="18" charset="2"/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：判断下列函数是否有零点，</a:t>
            </a:r>
          </a:p>
          <a:p>
            <a:pPr>
              <a:lnSpc>
                <a:spcPct val="140000"/>
              </a:lnSpc>
              <a:spcBef>
                <a:spcPct val="50000"/>
              </a:spcBef>
              <a:buClr>
                <a:schemeClr val="hlink"/>
              </a:buClr>
              <a:buFont typeface="Wingdings 2" panose="05020102010507070707" pitchFamily="18" charset="2"/>
              <a:buNone/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    若有，请求出其零点</a:t>
            </a:r>
          </a:p>
        </p:txBody>
      </p:sp>
      <p:sp>
        <p:nvSpPr>
          <p:cNvPr id="87079" name="Text Box 39"/>
          <p:cNvSpPr txBox="1">
            <a:spLocks noChangeArrowheads="1"/>
          </p:cNvSpPr>
          <p:nvPr/>
        </p:nvSpPr>
        <p:spPr bwMode="auto">
          <a:xfrm>
            <a:off x="4384675" y="1657350"/>
            <a:ext cx="4681538" cy="4276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小结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求函数零点的步骤：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(1)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令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f(x)=0;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(2)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解方程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f(x)=0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(3)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写出零点</a:t>
            </a:r>
          </a:p>
          <a:p>
            <a:pPr>
              <a:spcBef>
                <a:spcPct val="50000"/>
              </a:spcBef>
            </a:pP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9" grpId="0" animBg="1"/>
      <p:bldP spid="8707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标题 1433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800" smtClean="0"/>
              <a:t/>
            </a:r>
            <a:br>
              <a:rPr lang="en-US" altLang="zh-CN" sz="3800" smtClean="0"/>
            </a:br>
            <a:endParaRPr lang="en-US" altLang="zh-CN" sz="3800" smtClean="0"/>
          </a:p>
        </p:txBody>
      </p:sp>
      <p:sp>
        <p:nvSpPr>
          <p:cNvPr id="5130" name="矩形 14340"/>
          <p:cNvSpPr>
            <a:spLocks noChangeArrowheads="1"/>
          </p:cNvSpPr>
          <p:nvPr/>
        </p:nvSpPr>
        <p:spPr bwMode="auto">
          <a:xfrm>
            <a:off x="152400" y="228600"/>
            <a:ext cx="94615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5131" name="矩形 14342"/>
          <p:cNvSpPr>
            <a:spLocks noChangeArrowheads="1"/>
          </p:cNvSpPr>
          <p:nvPr/>
        </p:nvSpPr>
        <p:spPr bwMode="auto">
          <a:xfrm>
            <a:off x="609600" y="1600200"/>
            <a:ext cx="8229600" cy="4683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endParaRPr lang="en-US" altLang="zh-CN" sz="300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endParaRPr lang="en-US" altLang="zh-CN" sz="3000"/>
          </a:p>
        </p:txBody>
      </p:sp>
      <p:sp>
        <p:nvSpPr>
          <p:cNvPr id="36868" name="文本框 14343"/>
          <p:cNvSpPr txBox="1">
            <a:spLocks noChangeArrowheads="1"/>
          </p:cNvSpPr>
          <p:nvPr/>
        </p:nvSpPr>
        <p:spPr bwMode="auto">
          <a:xfrm>
            <a:off x="79375" y="552450"/>
            <a:ext cx="8994775" cy="1600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问题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：观察下列函数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y=f(x)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的图像，请问</a:t>
            </a:r>
            <a:r>
              <a:rPr lang="zh-CN" altLang="en-US" sz="2800" b="1" dirty="0">
                <a:latin typeface="宋体" panose="02010600030101010101" pitchFamily="2" charset="-122"/>
                <a:sym typeface="华文细黑" panose="02010600040101010101" pitchFamily="2" charset="-122"/>
              </a:rPr>
              <a:t>函数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华文细黑" panose="02010600040101010101" pitchFamily="2" charset="-122"/>
              </a:rPr>
              <a:t>y=f(x)</a:t>
            </a:r>
            <a:r>
              <a:rPr lang="zh-CN" altLang="en-US" sz="2800" b="1" dirty="0">
                <a:latin typeface="宋体" panose="02010600030101010101" pitchFamily="2" charset="-122"/>
                <a:sym typeface="华文细黑" panose="02010600040101010101" pitchFamily="2" charset="-122"/>
              </a:rPr>
              <a:t> 在</a:t>
            </a:r>
            <a:r>
              <a:rPr lang="zh-CN" altLang="en-US" sz="2800" b="1" dirty="0" smtClean="0">
                <a:latin typeface="宋体" panose="02010600030101010101" pitchFamily="2" charset="-122"/>
                <a:sym typeface="华文细黑" panose="02010600040101010101" pitchFamily="2" charset="-122"/>
              </a:rPr>
              <a:t>区间（</a:t>
            </a:r>
            <a:r>
              <a:rPr lang="en-US" altLang="zh-CN" sz="2800" b="1" dirty="0" err="1" smtClean="0">
                <a:latin typeface="宋体" panose="02010600030101010101" pitchFamily="2" charset="-122"/>
                <a:sym typeface="华文细黑" panose="02010600040101010101" pitchFamily="2" charset="-122"/>
              </a:rPr>
              <a:t>a,b</a:t>
            </a:r>
            <a:r>
              <a:rPr lang="zh-CN" altLang="en-US" sz="2800" b="1" dirty="0" smtClean="0">
                <a:latin typeface="宋体" panose="02010600030101010101" pitchFamily="2" charset="-122"/>
                <a:sym typeface="华文细黑" panose="02010600040101010101" pitchFamily="2" charset="-122"/>
              </a:rPr>
              <a:t>）内</a:t>
            </a:r>
            <a:r>
              <a:rPr lang="zh-CN" altLang="en-US" sz="2800" b="1" dirty="0">
                <a:latin typeface="宋体" panose="02010600030101010101" pitchFamily="2" charset="-122"/>
                <a:sym typeface="华文细黑" panose="02010600040101010101" pitchFamily="2" charset="-122"/>
              </a:rPr>
              <a:t>有零点吗？若有零点，图像有什么特征？</a:t>
            </a:r>
          </a:p>
          <a:p>
            <a:pPr>
              <a:spcBef>
                <a:spcPct val="50000"/>
              </a:spcBef>
            </a:pP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5133" name="组合 35865"/>
          <p:cNvGrpSpPr/>
          <p:nvPr/>
        </p:nvGrpSpPr>
        <p:grpSpPr bwMode="auto">
          <a:xfrm>
            <a:off x="492125" y="1381125"/>
            <a:ext cx="3041650" cy="2270125"/>
            <a:chOff x="1198" y="1434"/>
            <a:chExt cx="1637" cy="1180"/>
          </a:xfrm>
        </p:grpSpPr>
        <p:sp>
          <p:nvSpPr>
            <p:cNvPr id="5165" name="文本框 35866"/>
            <p:cNvSpPr txBox="1">
              <a:spLocks noChangeArrowheads="1"/>
            </p:cNvSpPr>
            <p:nvPr/>
          </p:nvSpPr>
          <p:spPr bwMode="auto">
            <a:xfrm>
              <a:off x="1610" y="1434"/>
              <a:ext cx="318" cy="23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宋体" panose="02010600030101010101" pitchFamily="2" charset="-122"/>
                </a:rPr>
                <a:t>y</a:t>
              </a:r>
            </a:p>
          </p:txBody>
        </p:sp>
        <p:grpSp>
          <p:nvGrpSpPr>
            <p:cNvPr id="5166" name="组合 35867"/>
            <p:cNvGrpSpPr/>
            <p:nvPr/>
          </p:nvGrpSpPr>
          <p:grpSpPr bwMode="auto">
            <a:xfrm>
              <a:off x="1198" y="1525"/>
              <a:ext cx="1637" cy="1089"/>
              <a:chOff x="1198" y="1525"/>
              <a:chExt cx="1637" cy="1089"/>
            </a:xfrm>
          </p:grpSpPr>
          <p:grpSp>
            <p:nvGrpSpPr>
              <p:cNvPr id="5167" name="组合 35868"/>
              <p:cNvGrpSpPr/>
              <p:nvPr/>
            </p:nvGrpSpPr>
            <p:grpSpPr bwMode="auto">
              <a:xfrm>
                <a:off x="1198" y="1706"/>
                <a:ext cx="1451" cy="771"/>
                <a:chOff x="1198" y="1706"/>
                <a:chExt cx="1451" cy="771"/>
              </a:xfrm>
            </p:grpSpPr>
            <p:sp>
              <p:nvSpPr>
                <p:cNvPr id="5171" name="直接连接符 35869"/>
                <p:cNvSpPr>
                  <a:spLocks noChangeShapeType="1"/>
                </p:cNvSpPr>
                <p:nvPr/>
              </p:nvSpPr>
              <p:spPr bwMode="auto">
                <a:xfrm>
                  <a:off x="1515" y="1706"/>
                  <a:ext cx="0" cy="5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5127" name="对象 35870"/>
                <p:cNvGraphicFramePr>
                  <a:graphicFrameLocks/>
                </p:cNvGraphicFramePr>
                <p:nvPr/>
              </p:nvGraphicFramePr>
              <p:xfrm>
                <a:off x="1379" y="2253"/>
                <a:ext cx="162" cy="178"/>
              </p:xfrm>
              <a:graphic>
                <a:graphicData uri="http://schemas.openxmlformats.org/presentationml/2006/ole">
                  <p:oleObj spid="_x0000_s87045" r:id="rId3" imgW="3048000" imgH="3352800" progId="Equation.3">
                    <p:embed/>
                  </p:oleObj>
                </a:graphicData>
              </a:graphic>
            </p:graphicFrame>
            <p:graphicFrame>
              <p:nvGraphicFramePr>
                <p:cNvPr id="5128" name="对象 35871"/>
                <p:cNvGraphicFramePr>
                  <a:graphicFrameLocks/>
                </p:cNvGraphicFramePr>
                <p:nvPr/>
              </p:nvGraphicFramePr>
              <p:xfrm>
                <a:off x="2286" y="2250"/>
                <a:ext cx="162" cy="227"/>
              </p:xfrm>
              <a:graphic>
                <a:graphicData uri="http://schemas.openxmlformats.org/presentationml/2006/ole">
                  <p:oleObj spid="_x0000_s87044" r:id="rId4" imgW="3048000" imgH="4267200" progId="Equation.3">
                    <p:embed/>
                  </p:oleObj>
                </a:graphicData>
              </a:graphic>
            </p:graphicFrame>
            <p:grpSp>
              <p:nvGrpSpPr>
                <p:cNvPr id="5172" name="组合 35872"/>
                <p:cNvGrpSpPr/>
                <p:nvPr/>
              </p:nvGrpSpPr>
              <p:grpSpPr bwMode="auto">
                <a:xfrm>
                  <a:off x="1198" y="1706"/>
                  <a:ext cx="1451" cy="733"/>
                  <a:chOff x="1198" y="1706"/>
                  <a:chExt cx="1451" cy="733"/>
                </a:xfrm>
              </p:grpSpPr>
              <p:sp>
                <p:nvSpPr>
                  <p:cNvPr id="5173" name="直接连接符 3587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286" y="2250"/>
                    <a:ext cx="0" cy="181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"/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174" name="直接连接符 35874"/>
                  <p:cNvSpPr>
                    <a:spLocks noChangeShapeType="1"/>
                  </p:cNvSpPr>
                  <p:nvPr/>
                </p:nvSpPr>
                <p:spPr bwMode="auto">
                  <a:xfrm>
                    <a:off x="1198" y="2250"/>
                    <a:ext cx="1451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175" name="任意多边形 35875"/>
                  <p:cNvSpPr>
                    <a:spLocks noChangeArrowheads="1"/>
                  </p:cNvSpPr>
                  <p:nvPr/>
                </p:nvSpPr>
                <p:spPr bwMode="auto">
                  <a:xfrm>
                    <a:off x="1515" y="1706"/>
                    <a:ext cx="771" cy="733"/>
                  </a:xfrm>
                  <a:custGeom>
                    <a:avLst/>
                    <a:gdLst>
                      <a:gd name="T0" fmla="*/ 0 w 771"/>
                      <a:gd name="T1" fmla="*/ 0 h 733"/>
                      <a:gd name="T2" fmla="*/ 136 w 771"/>
                      <a:gd name="T3" fmla="*/ 408 h 733"/>
                      <a:gd name="T4" fmla="*/ 499 w 771"/>
                      <a:gd name="T5" fmla="*/ 680 h 733"/>
                      <a:gd name="T6" fmla="*/ 771 w 771"/>
                      <a:gd name="T7" fmla="*/ 725 h 733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771"/>
                      <a:gd name="T13" fmla="*/ 0 h 733"/>
                      <a:gd name="T14" fmla="*/ 771 w 771"/>
                      <a:gd name="T15" fmla="*/ 733 h 733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771" h="733">
                        <a:moveTo>
                          <a:pt x="0" y="0"/>
                        </a:moveTo>
                        <a:cubicBezTo>
                          <a:pt x="26" y="147"/>
                          <a:pt x="53" y="295"/>
                          <a:pt x="136" y="408"/>
                        </a:cubicBezTo>
                        <a:cubicBezTo>
                          <a:pt x="219" y="521"/>
                          <a:pt x="393" y="627"/>
                          <a:pt x="499" y="680"/>
                        </a:cubicBezTo>
                        <a:cubicBezTo>
                          <a:pt x="605" y="733"/>
                          <a:pt x="688" y="729"/>
                          <a:pt x="771" y="725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5168" name="直接连接符 35876"/>
              <p:cNvSpPr>
                <a:spLocks noChangeShapeType="1"/>
              </p:cNvSpPr>
              <p:nvPr/>
            </p:nvSpPr>
            <p:spPr bwMode="auto">
              <a:xfrm flipV="1">
                <a:off x="1837" y="1525"/>
                <a:ext cx="0" cy="10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9" name="文本框 35877"/>
              <p:cNvSpPr txBox="1">
                <a:spLocks noChangeArrowheads="1"/>
              </p:cNvSpPr>
              <p:nvPr/>
            </p:nvSpPr>
            <p:spPr bwMode="auto">
              <a:xfrm>
                <a:off x="2517" y="2160"/>
                <a:ext cx="318" cy="23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宋体" panose="02010600030101010101" pitchFamily="2" charset="-122"/>
                  </a:rPr>
                  <a:t>x</a:t>
                </a:r>
              </a:p>
            </p:txBody>
          </p:sp>
          <p:sp>
            <p:nvSpPr>
              <p:cNvPr id="5170" name="文本框 35878"/>
              <p:cNvSpPr txBox="1">
                <a:spLocks noChangeArrowheads="1"/>
              </p:cNvSpPr>
              <p:nvPr/>
            </p:nvSpPr>
            <p:spPr bwMode="auto">
              <a:xfrm>
                <a:off x="1610" y="2205"/>
                <a:ext cx="318" cy="23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ahoma" panose="020B0604030504040204" pitchFamily="34" charset="0"/>
                  </a:rPr>
                  <a:t>o</a:t>
                </a:r>
              </a:p>
            </p:txBody>
          </p:sp>
        </p:grpSp>
      </p:grpSp>
      <p:grpSp>
        <p:nvGrpSpPr>
          <p:cNvPr id="5134" name="组合 35851"/>
          <p:cNvGrpSpPr/>
          <p:nvPr/>
        </p:nvGrpSpPr>
        <p:grpSpPr bwMode="auto">
          <a:xfrm>
            <a:off x="3357554" y="1643050"/>
            <a:ext cx="3949700" cy="2016125"/>
            <a:chOff x="3159" y="1389"/>
            <a:chExt cx="2488" cy="1270"/>
          </a:xfrm>
        </p:grpSpPr>
        <p:sp>
          <p:nvSpPr>
            <p:cNvPr id="5154" name="文本框 35852"/>
            <p:cNvSpPr txBox="1">
              <a:spLocks noChangeArrowheads="1"/>
            </p:cNvSpPr>
            <p:nvPr/>
          </p:nvSpPr>
          <p:spPr bwMode="auto">
            <a:xfrm>
              <a:off x="5329" y="2251"/>
              <a:ext cx="318" cy="2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400">
                  <a:latin typeface="宋体" panose="02010600030101010101" pitchFamily="2" charset="-122"/>
                </a:rPr>
                <a:t>x</a:t>
              </a:r>
            </a:p>
          </p:txBody>
        </p:sp>
        <p:grpSp>
          <p:nvGrpSpPr>
            <p:cNvPr id="5155" name="组合 35853"/>
            <p:cNvGrpSpPr/>
            <p:nvPr/>
          </p:nvGrpSpPr>
          <p:grpSpPr bwMode="auto">
            <a:xfrm>
              <a:off x="3159" y="1389"/>
              <a:ext cx="2313" cy="1270"/>
              <a:chOff x="3159" y="1389"/>
              <a:chExt cx="2313" cy="1270"/>
            </a:xfrm>
          </p:grpSpPr>
          <p:grpSp>
            <p:nvGrpSpPr>
              <p:cNvPr id="5156" name="组合 35854"/>
              <p:cNvGrpSpPr/>
              <p:nvPr/>
            </p:nvGrpSpPr>
            <p:grpSpPr bwMode="auto">
              <a:xfrm>
                <a:off x="3159" y="1683"/>
                <a:ext cx="2313" cy="930"/>
                <a:chOff x="3159" y="1683"/>
                <a:chExt cx="2313" cy="930"/>
              </a:xfrm>
            </p:grpSpPr>
            <p:sp>
              <p:nvSpPr>
                <p:cNvPr id="5160" name="直接连接符 35855"/>
                <p:cNvSpPr>
                  <a:spLocks noChangeShapeType="1"/>
                </p:cNvSpPr>
                <p:nvPr/>
              </p:nvSpPr>
              <p:spPr bwMode="auto">
                <a:xfrm>
                  <a:off x="5189" y="1706"/>
                  <a:ext cx="0" cy="58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5125" name="对象 35856"/>
                <p:cNvGraphicFramePr>
                  <a:graphicFrameLocks/>
                </p:cNvGraphicFramePr>
                <p:nvPr/>
              </p:nvGraphicFramePr>
              <p:xfrm>
                <a:off x="3485" y="2295"/>
                <a:ext cx="162" cy="178"/>
              </p:xfrm>
              <a:graphic>
                <a:graphicData uri="http://schemas.openxmlformats.org/presentationml/2006/ole">
                  <p:oleObj spid="_x0000_s87043" r:id="rId5" imgW="3048000" imgH="3352800" progId="Equation.3">
                    <p:embed/>
                  </p:oleObj>
                </a:graphicData>
              </a:graphic>
            </p:graphicFrame>
            <p:graphicFrame>
              <p:nvGraphicFramePr>
                <p:cNvPr id="5126" name="对象 35857"/>
                <p:cNvGraphicFramePr>
                  <a:graphicFrameLocks/>
                </p:cNvGraphicFramePr>
                <p:nvPr/>
              </p:nvGraphicFramePr>
              <p:xfrm>
                <a:off x="5098" y="2341"/>
                <a:ext cx="162" cy="227"/>
              </p:xfrm>
              <a:graphic>
                <a:graphicData uri="http://schemas.openxmlformats.org/presentationml/2006/ole">
                  <p:oleObj spid="_x0000_s87042" r:id="rId6" imgW="3048000" imgH="4267200" progId="Equation.3">
                    <p:embed/>
                  </p:oleObj>
                </a:graphicData>
              </a:graphic>
            </p:graphicFrame>
            <p:grpSp>
              <p:nvGrpSpPr>
                <p:cNvPr id="5161" name="组合 35858"/>
                <p:cNvGrpSpPr/>
                <p:nvPr/>
              </p:nvGrpSpPr>
              <p:grpSpPr bwMode="auto">
                <a:xfrm>
                  <a:off x="3159" y="1683"/>
                  <a:ext cx="2313" cy="930"/>
                  <a:chOff x="3159" y="1683"/>
                  <a:chExt cx="2313" cy="930"/>
                </a:xfrm>
              </p:grpSpPr>
              <p:sp>
                <p:nvSpPr>
                  <p:cNvPr id="5162" name="直接连接符 35859"/>
                  <p:cNvSpPr>
                    <a:spLocks noChangeShapeType="1"/>
                  </p:cNvSpPr>
                  <p:nvPr/>
                </p:nvSpPr>
                <p:spPr bwMode="auto">
                  <a:xfrm>
                    <a:off x="3159" y="2295"/>
                    <a:ext cx="231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163" name="直接连接符 358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692" y="2295"/>
                    <a:ext cx="0" cy="318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"/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164" name="任意多边形 35861"/>
                  <p:cNvSpPr>
                    <a:spLocks noChangeArrowheads="1"/>
                  </p:cNvSpPr>
                  <p:nvPr/>
                </p:nvSpPr>
                <p:spPr bwMode="auto">
                  <a:xfrm>
                    <a:off x="3692" y="1683"/>
                    <a:ext cx="1497" cy="930"/>
                  </a:xfrm>
                  <a:custGeom>
                    <a:avLst/>
                    <a:gdLst>
                      <a:gd name="T0" fmla="*/ 0 w 1497"/>
                      <a:gd name="T1" fmla="*/ 930 h 930"/>
                      <a:gd name="T2" fmla="*/ 363 w 1497"/>
                      <a:gd name="T3" fmla="*/ 23 h 930"/>
                      <a:gd name="T4" fmla="*/ 635 w 1497"/>
                      <a:gd name="T5" fmla="*/ 794 h 930"/>
                      <a:gd name="T6" fmla="*/ 908 w 1497"/>
                      <a:gd name="T7" fmla="*/ 385 h 930"/>
                      <a:gd name="T8" fmla="*/ 1180 w 1497"/>
                      <a:gd name="T9" fmla="*/ 794 h 930"/>
                      <a:gd name="T10" fmla="*/ 1497 w 1497"/>
                      <a:gd name="T11" fmla="*/ 23 h 9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497"/>
                      <a:gd name="T19" fmla="*/ 0 h 930"/>
                      <a:gd name="T20" fmla="*/ 1497 w 1497"/>
                      <a:gd name="T21" fmla="*/ 930 h 9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497" h="930">
                        <a:moveTo>
                          <a:pt x="0" y="930"/>
                        </a:moveTo>
                        <a:cubicBezTo>
                          <a:pt x="128" y="488"/>
                          <a:pt x="257" y="46"/>
                          <a:pt x="363" y="23"/>
                        </a:cubicBezTo>
                        <a:cubicBezTo>
                          <a:pt x="469" y="0"/>
                          <a:pt x="544" y="734"/>
                          <a:pt x="635" y="794"/>
                        </a:cubicBezTo>
                        <a:cubicBezTo>
                          <a:pt x="726" y="854"/>
                          <a:pt x="817" y="385"/>
                          <a:pt x="908" y="385"/>
                        </a:cubicBezTo>
                        <a:cubicBezTo>
                          <a:pt x="999" y="385"/>
                          <a:pt x="1082" y="854"/>
                          <a:pt x="1180" y="794"/>
                        </a:cubicBezTo>
                        <a:cubicBezTo>
                          <a:pt x="1278" y="734"/>
                          <a:pt x="1444" y="151"/>
                          <a:pt x="1497" y="23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5157" name="直接连接符 35862"/>
              <p:cNvSpPr>
                <a:spLocks noChangeShapeType="1"/>
              </p:cNvSpPr>
              <p:nvPr/>
            </p:nvSpPr>
            <p:spPr bwMode="auto">
              <a:xfrm flipV="1">
                <a:off x="4468" y="1480"/>
                <a:ext cx="0" cy="117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8" name="文本框 35863"/>
              <p:cNvSpPr txBox="1">
                <a:spLocks noChangeArrowheads="1"/>
              </p:cNvSpPr>
              <p:nvPr/>
            </p:nvSpPr>
            <p:spPr bwMode="auto">
              <a:xfrm>
                <a:off x="4241" y="1389"/>
                <a:ext cx="318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宋体" panose="02010600030101010101" pitchFamily="2" charset="-122"/>
                  </a:rPr>
                  <a:t>y</a:t>
                </a:r>
              </a:p>
            </p:txBody>
          </p:sp>
          <p:sp>
            <p:nvSpPr>
              <p:cNvPr id="5159" name="文本框 35864"/>
              <p:cNvSpPr txBox="1">
                <a:spLocks noChangeArrowheads="1"/>
              </p:cNvSpPr>
              <p:nvPr/>
            </p:nvSpPr>
            <p:spPr bwMode="auto">
              <a:xfrm>
                <a:off x="4422" y="2205"/>
                <a:ext cx="318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ahoma" panose="020B0604030504040204" pitchFamily="34" charset="0"/>
                  </a:rPr>
                  <a:t>o</a:t>
                </a:r>
              </a:p>
            </p:txBody>
          </p:sp>
        </p:grpSp>
      </p:grpSp>
      <p:sp>
        <p:nvSpPr>
          <p:cNvPr id="5136" name="文本框 105513"/>
          <p:cNvSpPr txBox="1">
            <a:spLocks noChangeArrowheads="1"/>
          </p:cNvSpPr>
          <p:nvPr/>
        </p:nvSpPr>
        <p:spPr bwMode="auto">
          <a:xfrm>
            <a:off x="488950" y="1571625"/>
            <a:ext cx="504825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/>
              <a:t>A</a:t>
            </a:r>
          </a:p>
        </p:txBody>
      </p:sp>
      <p:sp>
        <p:nvSpPr>
          <p:cNvPr id="5137" name="文本框 105517"/>
          <p:cNvSpPr txBox="1">
            <a:spLocks noChangeArrowheads="1"/>
          </p:cNvSpPr>
          <p:nvPr/>
        </p:nvSpPr>
        <p:spPr bwMode="auto">
          <a:xfrm>
            <a:off x="2767013" y="3155950"/>
            <a:ext cx="504825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/>
              <a:t>B</a:t>
            </a:r>
          </a:p>
        </p:txBody>
      </p:sp>
      <p:sp>
        <p:nvSpPr>
          <p:cNvPr id="5138" name="文本框 105517"/>
          <p:cNvSpPr txBox="1">
            <a:spLocks noChangeArrowheads="1"/>
          </p:cNvSpPr>
          <p:nvPr/>
        </p:nvSpPr>
        <p:spPr bwMode="auto">
          <a:xfrm>
            <a:off x="6553200" y="1584325"/>
            <a:ext cx="504825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/>
              <a:t>B</a:t>
            </a:r>
          </a:p>
        </p:txBody>
      </p:sp>
      <p:sp>
        <p:nvSpPr>
          <p:cNvPr id="5139" name="文本框 105513"/>
          <p:cNvSpPr txBox="1">
            <a:spLocks noChangeArrowheads="1"/>
          </p:cNvSpPr>
          <p:nvPr/>
        </p:nvSpPr>
        <p:spPr bwMode="auto">
          <a:xfrm>
            <a:off x="3910013" y="3341688"/>
            <a:ext cx="504825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b="1"/>
              <a:t>A</a:t>
            </a:r>
          </a:p>
        </p:txBody>
      </p:sp>
      <p:sp>
        <p:nvSpPr>
          <p:cNvPr id="5142" name="文本框 9234"/>
          <p:cNvSpPr txBox="1">
            <a:spLocks noChangeArrowheads="1"/>
          </p:cNvSpPr>
          <p:nvPr/>
        </p:nvSpPr>
        <p:spPr bwMode="auto">
          <a:xfrm>
            <a:off x="-90488" y="25400"/>
            <a:ext cx="5410201" cy="4603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知识探究（二）：函数零点存在性定理 </a:t>
            </a: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179387" y="4214818"/>
            <a:ext cx="8964613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latin typeface="宋体" panose="02010600030101010101" pitchFamily="2" charset="-122"/>
              </a:rPr>
              <a:t>问题</a:t>
            </a: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： </a:t>
            </a:r>
            <a:r>
              <a:rPr lang="en-US" altLang="zh-CN" sz="2800" b="1" dirty="0"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两点与</a:t>
            </a:r>
            <a:r>
              <a:rPr lang="en-US" altLang="zh-CN" sz="2800" b="1" dirty="0"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latin typeface="宋体" panose="02010600030101010101" pitchFamily="2" charset="-122"/>
              </a:rPr>
              <a:t>轴的关系，如何用数学符号（式子）来表示？</a:t>
            </a:r>
          </a:p>
        </p:txBody>
      </p:sp>
      <p:graphicFrame>
        <p:nvGraphicFramePr>
          <p:cNvPr id="120844" name="对象 120843"/>
          <p:cNvGraphicFramePr>
            <a:graphicFrameLocks/>
          </p:cNvGraphicFramePr>
          <p:nvPr/>
        </p:nvGraphicFramePr>
        <p:xfrm>
          <a:off x="3786182" y="5500702"/>
          <a:ext cx="3671887" cy="1028700"/>
        </p:xfrm>
        <a:graphic>
          <a:graphicData uri="http://schemas.openxmlformats.org/presentationml/2006/ole">
            <p:oleObj spid="_x0000_s87041" r:id="rId7" imgW="22250400" imgH="4876800" progId="Equation.DSMT4">
              <p:embed/>
            </p:oleObj>
          </a:graphicData>
        </a:graphic>
      </p:graphicFrame>
      <p:sp>
        <p:nvSpPr>
          <p:cNvPr id="13321" name="Rectangle 14"/>
          <p:cNvSpPr>
            <a:spLocks noChangeArrowheads="1"/>
          </p:cNvSpPr>
          <p:nvPr/>
        </p:nvSpPr>
        <p:spPr bwMode="auto">
          <a:xfrm>
            <a:off x="15875" y="500042"/>
            <a:ext cx="9128125" cy="1077218"/>
          </a:xfrm>
          <a:prstGeom prst="rect">
            <a:avLst/>
          </a:prstGeom>
          <a:solidFill>
            <a:srgbClr val="00FF00"/>
          </a:solidFill>
          <a:ln w="28575">
            <a:solidFill>
              <a:schemeClr val="bg1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在怎样的条件下，函数</a:t>
            </a:r>
            <a:r>
              <a:rPr lang="en-US" altLang="zh-CN" sz="3200" b="1" i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3200" b="1" i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3200" b="1" i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en-US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区间（</a:t>
            </a:r>
            <a:r>
              <a:rPr lang="en-US" altLang="zh-CN" sz="3200" b="1" i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32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3200" b="1" i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）上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存在零点？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0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1332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72"/>
          <p:cNvSpPr txBox="1">
            <a:spLocks noChangeArrowheads="1"/>
          </p:cNvSpPr>
          <p:nvPr/>
        </p:nvSpPr>
        <p:spPr bwMode="auto">
          <a:xfrm>
            <a:off x="42863" y="0"/>
            <a:ext cx="914400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问题</a:t>
            </a:r>
            <a:r>
              <a:rPr lang="en-US" altLang="zh-CN" sz="3200" b="1" dirty="0">
                <a:latin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宋体" panose="02010600030101010101" pitchFamily="2" charset="-122"/>
              </a:rPr>
              <a:t>：已知函数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y=f(x)</a:t>
            </a:r>
            <a:r>
              <a:rPr lang="zh-CN" altLang="en-US" sz="3200" b="1" dirty="0">
                <a:latin typeface="宋体" panose="02010600030101010101" pitchFamily="2" charset="-122"/>
              </a:rPr>
              <a:t>在区间</a:t>
            </a:r>
            <a:r>
              <a:rPr lang="en-US" altLang="zh-CN" sz="3200" b="1" dirty="0">
                <a:latin typeface="宋体" panose="02010600030101010101" pitchFamily="2" charset="-122"/>
              </a:rPr>
              <a:t>[</a:t>
            </a:r>
            <a:r>
              <a:rPr lang="en-US" altLang="zh-CN" sz="3200" b="1" i="1" dirty="0" err="1">
                <a:latin typeface="宋体" panose="02010600030101010101" pitchFamily="2" charset="-122"/>
              </a:rPr>
              <a:t>a,b</a:t>
            </a:r>
            <a:r>
              <a:rPr lang="en-US" altLang="zh-CN" sz="3200" b="1" dirty="0">
                <a:latin typeface="宋体" panose="02010600030101010101" pitchFamily="2" charset="-122"/>
              </a:rPr>
              <a:t>] </a:t>
            </a:r>
            <a:r>
              <a:rPr lang="zh-CN" altLang="en-US" sz="3200" b="1" dirty="0">
                <a:latin typeface="宋体" panose="02010600030101010101" pitchFamily="2" charset="-122"/>
              </a:rPr>
              <a:t>上满足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f(a)</a:t>
            </a:r>
            <a:r>
              <a:rPr lang="en-US" altLang="zh-CN" sz="3200" b="1" i="1" dirty="0">
                <a:latin typeface="宋体" panose="02010600030101010101" pitchFamily="2" charset="-122"/>
              </a:rPr>
              <a:t>·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f(b)&lt;0 </a:t>
            </a:r>
            <a:r>
              <a:rPr lang="zh-CN" altLang="en-US" sz="3200" b="1" dirty="0">
                <a:latin typeface="宋体" panose="02010600030101010101" pitchFamily="2" charset="-122"/>
              </a:rPr>
              <a:t>，则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y=f(x)</a:t>
            </a:r>
            <a:r>
              <a:rPr lang="zh-CN" altLang="en-US" sz="3200" b="1" dirty="0">
                <a:latin typeface="宋体" panose="02010600030101010101" pitchFamily="2" charset="-122"/>
              </a:rPr>
              <a:t>在区间</a:t>
            </a:r>
            <a:r>
              <a:rPr lang="en-US" altLang="zh-CN" sz="3200" b="1" dirty="0">
                <a:latin typeface="宋体" panose="02010600030101010101" pitchFamily="2" charset="-122"/>
              </a:rPr>
              <a:t>(</a:t>
            </a:r>
            <a:r>
              <a:rPr lang="en-US" altLang="zh-CN" sz="3200" b="1" i="1" dirty="0" err="1">
                <a:latin typeface="宋体" panose="02010600030101010101" pitchFamily="2" charset="-122"/>
              </a:rPr>
              <a:t>a,b</a:t>
            </a:r>
            <a:r>
              <a:rPr lang="en-US" altLang="zh-CN" sz="3200" b="1" dirty="0">
                <a:latin typeface="宋体" panose="02010600030101010101" pitchFamily="2" charset="-122"/>
              </a:rPr>
              <a:t>)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内一定有零</a:t>
            </a:r>
            <a:r>
              <a:rPr lang="zh-CN" altLang="en-US" sz="3200" b="1" dirty="0">
                <a:latin typeface="宋体" panose="02010600030101010101" pitchFamily="2" charset="-122"/>
              </a:rPr>
              <a:t>点吗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？请举说明</a:t>
            </a:r>
            <a:r>
              <a:rPr lang="en-US" altLang="zh-CN" sz="3200" b="1" dirty="0" smtClean="0">
                <a:latin typeface="宋体" panose="02010600030101010101" pitchFamily="2" charset="-122"/>
              </a:rPr>
              <a:t>.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71" name="Text Box 71"/>
          <p:cNvSpPr txBox="1">
            <a:spLocks noChangeArrowheads="1"/>
          </p:cNvSpPr>
          <p:nvPr/>
        </p:nvSpPr>
        <p:spPr bwMode="auto">
          <a:xfrm>
            <a:off x="1245845" y="4588181"/>
            <a:ext cx="2447925" cy="5847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图象不连续</a:t>
            </a:r>
          </a:p>
        </p:txBody>
      </p:sp>
      <p:sp>
        <p:nvSpPr>
          <p:cNvPr id="39955" name="TextBox 18"/>
          <p:cNvSpPr txBox="1">
            <a:spLocks noChangeArrowheads="1"/>
          </p:cNvSpPr>
          <p:nvPr/>
        </p:nvSpPr>
        <p:spPr bwMode="auto">
          <a:xfrm>
            <a:off x="72042" y="5351142"/>
            <a:ext cx="81534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</a:rPr>
              <a:t>问题</a:t>
            </a:r>
            <a:r>
              <a:rPr lang="en-US" altLang="zh-CN" sz="3200" b="1" dirty="0">
                <a:latin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宋体" panose="02010600030101010101" pitchFamily="2" charset="-122"/>
              </a:rPr>
              <a:t>：通过上述分析，你认为具备什么条件就一定存在零点呢？</a:t>
            </a:r>
          </a:p>
        </p:txBody>
      </p:sp>
      <p:pic>
        <p:nvPicPr>
          <p:cNvPr id="2" name="图片 30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430" y="1660525"/>
            <a:ext cx="3710940" cy="28657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838200" y="2819400"/>
            <a:ext cx="6413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>
                <a:latin typeface="Times New Roman" panose="02020603050405020304" pitchFamily="18" charset="0"/>
              </a:rPr>
              <a:t>      </a:t>
            </a:r>
            <a:endParaRPr lang="en-US" altLang="zh-CN" sz="2400" b="1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组合 19"/>
          <p:cNvGrpSpPr/>
          <p:nvPr/>
        </p:nvGrpSpPr>
        <p:grpSpPr bwMode="auto">
          <a:xfrm>
            <a:off x="344488" y="400050"/>
            <a:ext cx="3962400" cy="622300"/>
            <a:chOff x="228600" y="2247900"/>
            <a:chExt cx="3962400" cy="622300"/>
          </a:xfrm>
        </p:grpSpPr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241300" y="2247900"/>
              <a:ext cx="3949700" cy="6096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6160" name="Rectangle 6"/>
            <p:cNvSpPr>
              <a:spLocks noChangeArrowheads="1"/>
            </p:cNvSpPr>
            <p:nvPr/>
          </p:nvSpPr>
          <p:spPr bwMode="auto">
            <a:xfrm>
              <a:off x="228600" y="2286000"/>
              <a:ext cx="3962400" cy="5842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tx2"/>
                  </a:solidFill>
                  <a:latin typeface="黑体" panose="02010609060101010101" pitchFamily="49" charset="-122"/>
                  <a:ea typeface="华文行楷" panose="02010800040101010101" pitchFamily="2" charset="-122"/>
                </a:rPr>
                <a:t>函数零点存在性定理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9538" y="1162050"/>
            <a:ext cx="8818562" cy="3886200"/>
            <a:chOff x="109538" y="1162050"/>
            <a:chExt cx="8818562" cy="3886200"/>
          </a:xfrm>
        </p:grpSpPr>
        <p:grpSp>
          <p:nvGrpSpPr>
            <p:cNvPr id="3" name="组合 20"/>
            <p:cNvGrpSpPr/>
            <p:nvPr/>
          </p:nvGrpSpPr>
          <p:grpSpPr bwMode="auto">
            <a:xfrm>
              <a:off x="109538" y="1162050"/>
              <a:ext cx="8818562" cy="3886200"/>
              <a:chOff x="59013" y="2079223"/>
              <a:chExt cx="8764589" cy="2486377"/>
            </a:xfrm>
          </p:grpSpPr>
          <p:sp>
            <p:nvSpPr>
              <p:cNvPr id="6151" name="Rectangle 2"/>
              <p:cNvSpPr>
                <a:spLocks noChangeArrowheads="1"/>
              </p:cNvSpPr>
              <p:nvPr/>
            </p:nvSpPr>
            <p:spPr bwMode="auto">
              <a:xfrm>
                <a:off x="113108" y="2079223"/>
                <a:ext cx="8610600" cy="2486377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152" name="Line 7"/>
              <p:cNvSpPr>
                <a:spLocks noChangeShapeType="1"/>
              </p:cNvSpPr>
              <p:nvPr/>
            </p:nvSpPr>
            <p:spPr bwMode="auto">
              <a:xfrm>
                <a:off x="3810000" y="3505200"/>
                <a:ext cx="48006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3" name="Line 8"/>
              <p:cNvSpPr>
                <a:spLocks noChangeShapeType="1"/>
              </p:cNvSpPr>
              <p:nvPr/>
            </p:nvSpPr>
            <p:spPr bwMode="auto">
              <a:xfrm>
                <a:off x="762000" y="4038600"/>
                <a:ext cx="8382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4" name="Line 9"/>
              <p:cNvSpPr>
                <a:spLocks noChangeShapeType="1"/>
              </p:cNvSpPr>
              <p:nvPr/>
            </p:nvSpPr>
            <p:spPr bwMode="auto">
              <a:xfrm>
                <a:off x="2895600" y="4038600"/>
                <a:ext cx="16002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155" name="组合 21"/>
              <p:cNvGrpSpPr/>
              <p:nvPr/>
            </p:nvGrpSpPr>
            <p:grpSpPr bwMode="auto">
              <a:xfrm>
                <a:off x="59013" y="2169670"/>
                <a:ext cx="8764589" cy="2264959"/>
                <a:chOff x="363813" y="112270"/>
                <a:chExt cx="8764589" cy="2264959"/>
              </a:xfrm>
            </p:grpSpPr>
            <p:sp>
              <p:nvSpPr>
                <p:cNvPr id="6156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63813" y="1610190"/>
                  <a:ext cx="8061719" cy="7670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内有零点，即</a:t>
                  </a:r>
                  <a:r>
                    <a:rPr lang="zh-CN" altLang="en-US" sz="3600" b="1" u="sng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存在           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，使得</a:t>
                  </a:r>
                  <a:r>
                    <a:rPr lang="en-US" altLang="zh-CN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f(c)=0</a:t>
                  </a:r>
                  <a:r>
                    <a:rPr lang="zh-CN" altLang="en-US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 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，这个也 </a:t>
                  </a:r>
                  <a:r>
                    <a:rPr lang="en-US" altLang="zh-CN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c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 就是方程</a:t>
                  </a:r>
                  <a:r>
                    <a:rPr lang="en-US" altLang="zh-CN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f(x)=</a:t>
                  </a:r>
                  <a:r>
                    <a:rPr lang="en-US" altLang="zh-CN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0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</a:t>
                  </a:r>
                  <a:r>
                    <a:rPr lang="zh-CN" altLang="en-US" sz="3600" b="1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根</a:t>
                  </a:r>
                  <a:r>
                    <a:rPr lang="en-US" altLang="zh-CN" sz="3600" b="1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.</a:t>
                  </a:r>
                  <a:endParaRPr lang="zh-CN" altLang="en-US" sz="3600" b="1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grpSp>
              <p:nvGrpSpPr>
                <p:cNvPr id="6157" name="组合 20"/>
                <p:cNvGrpSpPr/>
                <p:nvPr/>
              </p:nvGrpSpPr>
              <p:grpSpPr bwMode="auto">
                <a:xfrm>
                  <a:off x="517802" y="112270"/>
                  <a:ext cx="8610600" cy="1493451"/>
                  <a:chOff x="517802" y="112270"/>
                  <a:chExt cx="8610600" cy="1493451"/>
                </a:xfrm>
              </p:grpSpPr>
              <p:sp>
                <p:nvSpPr>
                  <p:cNvPr id="6158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517802" y="112270"/>
                    <a:ext cx="8610600" cy="149345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lnSpc>
                        <a:spcPct val="135000"/>
                      </a:lnSpc>
                      <a:spcBef>
                        <a:spcPct val="50000"/>
                      </a:spcBef>
                    </a:pPr>
                    <a:r>
                      <a:rPr lang="en-US" altLang="zh-CN" sz="3600" b="1" dirty="0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    </a:t>
                    </a:r>
                    <a:r>
                      <a:rPr lang="zh-CN" altLang="en-US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如果函数</a:t>
                    </a:r>
                    <a:r>
                      <a:rPr lang="en-US" altLang="zh-CN" sz="3600" b="1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y=f(x)</a:t>
                    </a:r>
                    <a:r>
                      <a:rPr lang="zh-CN" altLang="en-US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在区间</a:t>
                    </a:r>
                    <a:r>
                      <a:rPr lang="en-US" altLang="zh-CN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[</a:t>
                    </a:r>
                    <a:r>
                      <a:rPr lang="en-US" altLang="zh-CN" sz="3600" b="1" dirty="0" err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a,b</a:t>
                    </a:r>
                    <a:r>
                      <a:rPr lang="en-US" altLang="zh-CN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]</a:t>
                    </a:r>
                    <a:r>
                      <a:rPr lang="zh-CN" altLang="en-US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上的图象是连续不断的一条曲线，并且</a:t>
                    </a:r>
                    <a:r>
                      <a:rPr lang="en-US" altLang="zh-CN" sz="3600" b="1" i="1" dirty="0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f(a)·f(b)&lt;0 </a:t>
                    </a:r>
                    <a:r>
                      <a:rPr lang="zh-CN" altLang="en-US" sz="3600" b="1" dirty="0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，             那 么，函 数  </a:t>
                    </a:r>
                    <a:r>
                      <a:rPr lang="en-US" altLang="zh-CN" sz="3600" b="1" i="1" dirty="0">
                        <a:latin typeface="Times New Roman" panose="02020603050405020304" pitchFamily="18" charset="0"/>
                      </a:rPr>
                      <a:t>y</a:t>
                    </a:r>
                    <a:r>
                      <a:rPr lang="en-US" altLang="zh-CN" sz="3600" b="1" i="1" dirty="0"/>
                      <a:t>=</a:t>
                    </a:r>
                    <a:r>
                      <a:rPr lang="en-US" altLang="zh-CN" sz="3600" b="1" i="1" dirty="0">
                        <a:latin typeface="Times New Roman" panose="02020603050405020304" pitchFamily="18" charset="0"/>
                      </a:rPr>
                      <a:t>f</a:t>
                    </a:r>
                    <a:r>
                      <a:rPr lang="en-US" altLang="zh-CN" sz="3600" b="1" i="1" dirty="0"/>
                      <a:t>(</a:t>
                    </a:r>
                    <a:r>
                      <a:rPr lang="en-US" altLang="zh-CN" sz="3600" b="1" i="1" dirty="0">
                        <a:latin typeface="Times New Roman" panose="02020603050405020304" pitchFamily="18" charset="0"/>
                      </a:rPr>
                      <a:t>x</a:t>
                    </a:r>
                    <a:r>
                      <a:rPr lang="en-US" altLang="zh-CN" sz="3600" b="1" i="1" dirty="0"/>
                      <a:t>)   </a:t>
                    </a:r>
                    <a:r>
                      <a:rPr lang="zh-CN" altLang="en-US" sz="3600" b="1" dirty="0">
                        <a:ea typeface="黑体" panose="02010609060101010101" pitchFamily="49" charset="-122"/>
                      </a:rPr>
                      <a:t>在区间</a:t>
                    </a:r>
                    <a:endPara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endParaRPr>
                  </a:p>
                </p:txBody>
              </p:sp>
              <p:graphicFrame>
                <p:nvGraphicFramePr>
                  <p:cNvPr id="6147" name="Object 18"/>
                  <p:cNvGraphicFramePr>
                    <a:graphicFrameLocks/>
                  </p:cNvGraphicFramePr>
                  <p:nvPr/>
                </p:nvGraphicFramePr>
                <p:xfrm>
                  <a:off x="6850504" y="1129482"/>
                  <a:ext cx="1216137" cy="460305"/>
                </p:xfrm>
                <a:graphic>
                  <a:graphicData uri="http://schemas.openxmlformats.org/presentationml/2006/ole">
                    <p:oleObj spid="_x0000_s88066" r:id="rId3" imgW="8839200" imgH="6096000" progId="Equation.DSMT4">
                      <p:embed/>
                    </p:oleObj>
                  </a:graphicData>
                </a:graphic>
              </p:graphicFrame>
            </p:grpSp>
          </p:grpSp>
        </p:grpSp>
        <p:graphicFrame>
          <p:nvGraphicFramePr>
            <p:cNvPr id="4" name="对象 3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4378325" y="3611563"/>
            <a:ext cx="1584325" cy="641350"/>
          </p:xfrm>
          <a:graphic>
            <a:graphicData uri="http://schemas.openxmlformats.org/presentationml/2006/ole">
              <p:oleObj spid="_x0000_s88065" r:id="rId4" imgW="13716000" imgH="48768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838200" y="2819400"/>
            <a:ext cx="6413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>
                <a:latin typeface="Times New Roman" panose="02020603050405020304" pitchFamily="18" charset="0"/>
              </a:rPr>
              <a:t>      </a:t>
            </a:r>
            <a:endParaRPr lang="en-US" altLang="zh-CN" sz="2400" b="1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7173" name="组合 19"/>
          <p:cNvGrpSpPr/>
          <p:nvPr/>
        </p:nvGrpSpPr>
        <p:grpSpPr bwMode="auto">
          <a:xfrm>
            <a:off x="344488" y="386715"/>
            <a:ext cx="3962400" cy="622300"/>
            <a:chOff x="228600" y="2247900"/>
            <a:chExt cx="3962400" cy="622300"/>
          </a:xfrm>
        </p:grpSpPr>
        <p:sp>
          <p:nvSpPr>
            <p:cNvPr id="7183" name="Rectangle 27"/>
            <p:cNvSpPr>
              <a:spLocks noChangeArrowheads="1"/>
            </p:cNvSpPr>
            <p:nvPr/>
          </p:nvSpPr>
          <p:spPr bwMode="auto">
            <a:xfrm>
              <a:off x="241300" y="2247900"/>
              <a:ext cx="3949700" cy="6096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7184" name="Rectangle 6"/>
            <p:cNvSpPr>
              <a:spLocks noChangeArrowheads="1"/>
            </p:cNvSpPr>
            <p:nvPr/>
          </p:nvSpPr>
          <p:spPr bwMode="auto">
            <a:xfrm>
              <a:off x="228600" y="2286000"/>
              <a:ext cx="3962400" cy="5842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tx2"/>
                  </a:solidFill>
                  <a:latin typeface="黑体" panose="02010609060101010101" pitchFamily="49" charset="-122"/>
                  <a:ea typeface="华文行楷" panose="02010800040101010101" pitchFamily="2" charset="-122"/>
                </a:rPr>
                <a:t>函数零点存在性定理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9538" y="1162050"/>
            <a:ext cx="8818562" cy="3886200"/>
            <a:chOff x="109538" y="1162050"/>
            <a:chExt cx="8818562" cy="3886200"/>
          </a:xfrm>
        </p:grpSpPr>
        <p:grpSp>
          <p:nvGrpSpPr>
            <p:cNvPr id="3" name="组合 20"/>
            <p:cNvGrpSpPr/>
            <p:nvPr/>
          </p:nvGrpSpPr>
          <p:grpSpPr bwMode="auto">
            <a:xfrm>
              <a:off x="109538" y="1162050"/>
              <a:ext cx="8818562" cy="3886200"/>
              <a:chOff x="59013" y="2079223"/>
              <a:chExt cx="8764589" cy="2486377"/>
            </a:xfrm>
          </p:grpSpPr>
          <p:sp>
            <p:nvSpPr>
              <p:cNvPr id="7175" name="Rectangle 2"/>
              <p:cNvSpPr>
                <a:spLocks noChangeArrowheads="1"/>
              </p:cNvSpPr>
              <p:nvPr/>
            </p:nvSpPr>
            <p:spPr bwMode="auto">
              <a:xfrm>
                <a:off x="113108" y="2079223"/>
                <a:ext cx="8610600" cy="2486377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176" name="Line 7"/>
              <p:cNvSpPr>
                <a:spLocks noChangeShapeType="1"/>
              </p:cNvSpPr>
              <p:nvPr/>
            </p:nvSpPr>
            <p:spPr bwMode="auto">
              <a:xfrm>
                <a:off x="3810000" y="3505200"/>
                <a:ext cx="48006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7" name="Line 8"/>
              <p:cNvSpPr>
                <a:spLocks noChangeShapeType="1"/>
              </p:cNvSpPr>
              <p:nvPr/>
            </p:nvSpPr>
            <p:spPr bwMode="auto">
              <a:xfrm>
                <a:off x="762000" y="4038600"/>
                <a:ext cx="8382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8" name="Line 9"/>
              <p:cNvSpPr>
                <a:spLocks noChangeShapeType="1"/>
              </p:cNvSpPr>
              <p:nvPr/>
            </p:nvSpPr>
            <p:spPr bwMode="auto">
              <a:xfrm>
                <a:off x="2895600" y="4038600"/>
                <a:ext cx="1600200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179" name="组合 21"/>
              <p:cNvGrpSpPr/>
              <p:nvPr/>
            </p:nvGrpSpPr>
            <p:grpSpPr bwMode="auto">
              <a:xfrm>
                <a:off x="59013" y="2169670"/>
                <a:ext cx="8764589" cy="2264959"/>
                <a:chOff x="363813" y="112270"/>
                <a:chExt cx="8764589" cy="2264959"/>
              </a:xfrm>
            </p:grpSpPr>
            <p:sp>
              <p:nvSpPr>
                <p:cNvPr id="7180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63813" y="1610190"/>
                  <a:ext cx="8061719" cy="7670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内</a:t>
                  </a:r>
                  <a:r>
                    <a:rPr lang="zh-CN" altLang="en-US" sz="3600" b="1" dirty="0">
                      <a:solidFill>
                        <a:srgbClr val="FF0000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</a:rPr>
                    <a:t>有零点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，即</a:t>
                  </a:r>
                  <a:r>
                    <a:rPr lang="zh-CN" altLang="en-US" sz="3600" b="1" u="sng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存在           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，使得</a:t>
                  </a:r>
                  <a:r>
                    <a:rPr lang="en-US" altLang="zh-CN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f(c)=0</a:t>
                  </a:r>
                  <a:r>
                    <a:rPr lang="zh-CN" altLang="en-US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 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，这个也 </a:t>
                  </a:r>
                  <a:r>
                    <a:rPr lang="en-US" altLang="zh-CN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c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 就是方程</a:t>
                  </a:r>
                  <a:r>
                    <a:rPr lang="en-US" altLang="zh-CN" sz="36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f(x)=</a:t>
                  </a:r>
                  <a:r>
                    <a:rPr lang="en-US" altLang="zh-CN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0</a:t>
                  </a:r>
                  <a:r>
                    <a:rPr lang="zh-CN" altLang="en-US" sz="3600" b="1" dirty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</a:t>
                  </a:r>
                  <a:r>
                    <a:rPr lang="zh-CN" altLang="en-US" sz="3600" b="1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根</a:t>
                  </a:r>
                  <a:r>
                    <a:rPr lang="en-US" altLang="zh-CN" sz="3600" b="1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.</a:t>
                  </a:r>
                  <a:endParaRPr lang="zh-CN" altLang="en-US" sz="3600" b="1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grpSp>
              <p:nvGrpSpPr>
                <p:cNvPr id="7181" name="组合 20"/>
                <p:cNvGrpSpPr/>
                <p:nvPr/>
              </p:nvGrpSpPr>
              <p:grpSpPr bwMode="auto">
                <a:xfrm>
                  <a:off x="517802" y="112270"/>
                  <a:ext cx="8610600" cy="1493451"/>
                  <a:chOff x="517802" y="112270"/>
                  <a:chExt cx="8610600" cy="1493451"/>
                </a:xfrm>
              </p:grpSpPr>
              <p:sp>
                <p:nvSpPr>
                  <p:cNvPr id="7182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517802" y="112270"/>
                    <a:ext cx="8610600" cy="149345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lnSpc>
                        <a:spcPct val="135000"/>
                      </a:lnSpc>
                      <a:spcBef>
                        <a:spcPct val="50000"/>
                      </a:spcBef>
                    </a:pPr>
                    <a:r>
                      <a:rPr lang="en-US" altLang="zh-CN" sz="3600" b="1">
                        <a:solidFill>
                          <a:schemeClr val="bg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    </a:t>
                    </a:r>
                    <a:r>
                      <a: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如果函数</a:t>
                    </a:r>
                    <a:r>
                      <a:rPr lang="en-US" altLang="zh-CN" sz="3600" b="1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y=f(x)</a:t>
                    </a:r>
                    <a:r>
                      <a: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在区间</a:t>
                    </a:r>
                    <a:r>
                      <a:rPr lang="en-US" altLang="zh-CN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[a,b]</a:t>
                    </a:r>
                    <a:r>
                      <a: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上的图象是</a:t>
                    </a:r>
                    <a:r>
                      <a:rPr lang="zh-CN" altLang="en-US" sz="3600" b="1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连续不断的</a:t>
                    </a:r>
                    <a:r>
                      <a: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一条曲线，并且</a:t>
                    </a:r>
                    <a:r>
                      <a:rPr lang="en-US" altLang="zh-CN" sz="3600" b="1" i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f(a)·f(b)&lt;0 </a:t>
                    </a:r>
                    <a:r>
                      <a: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rPr>
                      <a:t>，             那 么，函 数  </a:t>
                    </a:r>
                    <a:r>
                      <a:rPr lang="en-US" altLang="zh-CN" sz="3600" b="1" i="1">
                        <a:latin typeface="Times New Roman" panose="02020603050405020304" pitchFamily="18" charset="0"/>
                      </a:rPr>
                      <a:t>y</a:t>
                    </a:r>
                    <a:r>
                      <a:rPr lang="en-US" altLang="zh-CN" sz="3600" b="1" i="1"/>
                      <a:t>=</a:t>
                    </a:r>
                    <a:r>
                      <a:rPr lang="en-US" altLang="zh-CN" sz="3600" b="1" i="1">
                        <a:latin typeface="Times New Roman" panose="02020603050405020304" pitchFamily="18" charset="0"/>
                      </a:rPr>
                      <a:t>f</a:t>
                    </a:r>
                    <a:r>
                      <a:rPr lang="en-US" altLang="zh-CN" sz="3600" b="1" i="1"/>
                      <a:t>(</a:t>
                    </a:r>
                    <a:r>
                      <a:rPr lang="en-US" altLang="zh-CN" sz="3600" b="1" i="1">
                        <a:latin typeface="Times New Roman" panose="02020603050405020304" pitchFamily="18" charset="0"/>
                      </a:rPr>
                      <a:t>x</a:t>
                    </a:r>
                    <a:r>
                      <a:rPr lang="en-US" altLang="zh-CN" sz="3600" b="1" i="1"/>
                      <a:t>)   </a:t>
                    </a:r>
                    <a:r>
                      <a:rPr lang="zh-CN" altLang="en-US" sz="3600" b="1">
                        <a:ea typeface="黑体" panose="02010609060101010101" pitchFamily="49" charset="-122"/>
                      </a:rPr>
                      <a:t>在区间</a:t>
                    </a:r>
                    <a:endParaRPr lang="zh-CN" altLang="en-US" sz="3600" b="1">
                      <a:latin typeface="黑体" panose="02010609060101010101" pitchFamily="49" charset="-122"/>
                      <a:ea typeface="黑体" panose="02010609060101010101" pitchFamily="49" charset="-122"/>
                    </a:endParaRPr>
                  </a:p>
                </p:txBody>
              </p:sp>
              <p:graphicFrame>
                <p:nvGraphicFramePr>
                  <p:cNvPr id="7171" name="Object 18"/>
                  <p:cNvGraphicFramePr>
                    <a:graphicFrameLocks/>
                  </p:cNvGraphicFramePr>
                  <p:nvPr/>
                </p:nvGraphicFramePr>
                <p:xfrm>
                  <a:off x="6850504" y="1129482"/>
                  <a:ext cx="1216137" cy="460305"/>
                </p:xfrm>
                <a:graphic>
                  <a:graphicData uri="http://schemas.openxmlformats.org/presentationml/2006/ole">
                    <p:oleObj spid="_x0000_s90114" r:id="rId3" imgW="8839200" imgH="6096000" progId="Equation.DSMT4">
                      <p:embed/>
                    </p:oleObj>
                  </a:graphicData>
                </a:graphic>
              </p:graphicFrame>
            </p:grpSp>
          </p:grpSp>
        </p:grpSp>
        <p:graphicFrame>
          <p:nvGraphicFramePr>
            <p:cNvPr id="4" name="对象 3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4365625" y="3611563"/>
            <a:ext cx="1584325" cy="641350"/>
          </p:xfrm>
          <a:graphic>
            <a:graphicData uri="http://schemas.openxmlformats.org/presentationml/2006/ole">
              <p:oleObj spid="_x0000_s90113" r:id="rId4" imgW="13716000" imgH="48768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>
            <a:off x="844550" y="1428736"/>
            <a:ext cx="6419846" cy="4494232"/>
            <a:chOff x="844550" y="1428736"/>
            <a:chExt cx="6419846" cy="4494232"/>
          </a:xfrm>
        </p:grpSpPr>
        <p:grpSp>
          <p:nvGrpSpPr>
            <p:cNvPr id="42" name="组合 35894"/>
            <p:cNvGrpSpPr/>
            <p:nvPr/>
          </p:nvGrpSpPr>
          <p:grpSpPr bwMode="auto">
            <a:xfrm>
              <a:off x="4000496" y="1428736"/>
              <a:ext cx="3263900" cy="2143125"/>
              <a:chOff x="3738" y="2659"/>
              <a:chExt cx="1683" cy="1179"/>
            </a:xfrm>
          </p:grpSpPr>
          <p:grpSp>
            <p:nvGrpSpPr>
              <p:cNvPr id="43" name="组合 35895"/>
              <p:cNvGrpSpPr/>
              <p:nvPr/>
            </p:nvGrpSpPr>
            <p:grpSpPr bwMode="auto">
              <a:xfrm>
                <a:off x="3738" y="3113"/>
                <a:ext cx="1542" cy="635"/>
                <a:chOff x="3738" y="3113"/>
                <a:chExt cx="1542" cy="635"/>
              </a:xfrm>
            </p:grpSpPr>
            <p:sp>
              <p:nvSpPr>
                <p:cNvPr id="48" name="直接连接符 35896"/>
                <p:cNvSpPr>
                  <a:spLocks noChangeShapeType="1"/>
                </p:cNvSpPr>
                <p:nvPr/>
              </p:nvSpPr>
              <p:spPr bwMode="auto">
                <a:xfrm>
                  <a:off x="3964" y="3113"/>
                  <a:ext cx="0" cy="40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" name="直接连接符 35897"/>
                <p:cNvSpPr>
                  <a:spLocks noChangeShapeType="1"/>
                </p:cNvSpPr>
                <p:nvPr/>
              </p:nvSpPr>
              <p:spPr bwMode="auto">
                <a:xfrm>
                  <a:off x="4781" y="3294"/>
                  <a:ext cx="0" cy="22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" name="直接连接符 35898"/>
                <p:cNvSpPr>
                  <a:spLocks noChangeShapeType="1"/>
                </p:cNvSpPr>
                <p:nvPr/>
              </p:nvSpPr>
              <p:spPr bwMode="auto">
                <a:xfrm>
                  <a:off x="3738" y="3521"/>
                  <a:ext cx="154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52" name="对象 35899"/>
                <p:cNvGraphicFramePr>
                  <a:graphicFrameLocks/>
                </p:cNvGraphicFramePr>
                <p:nvPr/>
              </p:nvGraphicFramePr>
              <p:xfrm>
                <a:off x="3783" y="3524"/>
                <a:ext cx="162" cy="178"/>
              </p:xfrm>
              <a:graphic>
                <a:graphicData uri="http://schemas.openxmlformats.org/presentationml/2006/ole">
                  <p:oleObj spid="_x0000_s91153" r:id="rId3" imgW="3048000" imgH="3352800" progId="Equation.3">
                    <p:embed/>
                  </p:oleObj>
                </a:graphicData>
              </a:graphic>
            </p:graphicFrame>
            <p:graphicFrame>
              <p:nvGraphicFramePr>
                <p:cNvPr id="53" name="对象 35900"/>
                <p:cNvGraphicFramePr>
                  <a:graphicFrameLocks/>
                </p:cNvGraphicFramePr>
                <p:nvPr/>
              </p:nvGraphicFramePr>
              <p:xfrm>
                <a:off x="4736" y="3521"/>
                <a:ext cx="162" cy="227"/>
              </p:xfrm>
              <a:graphic>
                <a:graphicData uri="http://schemas.openxmlformats.org/presentationml/2006/ole">
                  <p:oleObj spid="_x0000_s91152" r:id="rId4" imgW="3048000" imgH="4267200" progId="Equation.3">
                    <p:embed/>
                  </p:oleObj>
                </a:graphicData>
              </a:graphic>
            </p:graphicFrame>
            <p:sp>
              <p:nvSpPr>
                <p:cNvPr id="57" name="任意多边形 35901"/>
                <p:cNvSpPr>
                  <a:spLocks noChangeArrowheads="1"/>
                </p:cNvSpPr>
                <p:nvPr/>
              </p:nvSpPr>
              <p:spPr bwMode="auto">
                <a:xfrm>
                  <a:off x="3964" y="3113"/>
                  <a:ext cx="817" cy="256"/>
                </a:xfrm>
                <a:custGeom>
                  <a:avLst/>
                  <a:gdLst>
                    <a:gd name="T0" fmla="*/ 0 w 817"/>
                    <a:gd name="T1" fmla="*/ 0 h 256"/>
                    <a:gd name="T2" fmla="*/ 227 w 817"/>
                    <a:gd name="T3" fmla="*/ 226 h 256"/>
                    <a:gd name="T4" fmla="*/ 817 w 817"/>
                    <a:gd name="T5" fmla="*/ 181 h 256"/>
                    <a:gd name="T6" fmla="*/ 0 60000 65536"/>
                    <a:gd name="T7" fmla="*/ 0 60000 65536"/>
                    <a:gd name="T8" fmla="*/ 0 60000 65536"/>
                    <a:gd name="T9" fmla="*/ 0 w 817"/>
                    <a:gd name="T10" fmla="*/ 0 h 256"/>
                    <a:gd name="T11" fmla="*/ 817 w 817"/>
                    <a:gd name="T12" fmla="*/ 256 h 25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17" h="256">
                      <a:moveTo>
                        <a:pt x="0" y="0"/>
                      </a:moveTo>
                      <a:cubicBezTo>
                        <a:pt x="45" y="98"/>
                        <a:pt x="91" y="196"/>
                        <a:pt x="227" y="226"/>
                      </a:cubicBezTo>
                      <a:cubicBezTo>
                        <a:pt x="363" y="256"/>
                        <a:pt x="590" y="218"/>
                        <a:pt x="817" y="181"/>
                      </a:cubicBezTo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4" name="直接连接符 35902"/>
              <p:cNvSpPr>
                <a:spLocks noChangeShapeType="1"/>
              </p:cNvSpPr>
              <p:nvPr/>
            </p:nvSpPr>
            <p:spPr bwMode="auto">
              <a:xfrm flipV="1">
                <a:off x="4422" y="2795"/>
                <a:ext cx="0" cy="104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文本框 35903"/>
              <p:cNvSpPr txBox="1">
                <a:spLocks noChangeArrowheads="1"/>
              </p:cNvSpPr>
              <p:nvPr/>
            </p:nvSpPr>
            <p:spPr bwMode="auto">
              <a:xfrm>
                <a:off x="5103" y="3475"/>
                <a:ext cx="318" cy="25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宋体" panose="02010600030101010101" pitchFamily="2" charset="-122"/>
                  </a:rPr>
                  <a:t>x</a:t>
                </a:r>
              </a:p>
            </p:txBody>
          </p:sp>
          <p:sp>
            <p:nvSpPr>
              <p:cNvPr id="46" name="文本框 35904"/>
              <p:cNvSpPr txBox="1">
                <a:spLocks noChangeArrowheads="1"/>
              </p:cNvSpPr>
              <p:nvPr/>
            </p:nvSpPr>
            <p:spPr bwMode="auto">
              <a:xfrm>
                <a:off x="4195" y="2659"/>
                <a:ext cx="318" cy="25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宋体" panose="02010600030101010101" pitchFamily="2" charset="-122"/>
                  </a:rPr>
                  <a:t>y</a:t>
                </a:r>
              </a:p>
            </p:txBody>
          </p:sp>
          <p:sp>
            <p:nvSpPr>
              <p:cNvPr id="47" name="文本框 35905"/>
              <p:cNvSpPr txBox="1">
                <a:spLocks noChangeArrowheads="1"/>
              </p:cNvSpPr>
              <p:nvPr/>
            </p:nvSpPr>
            <p:spPr bwMode="auto">
              <a:xfrm>
                <a:off x="4195" y="3475"/>
                <a:ext cx="318" cy="25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>
                    <a:schemeClr val="bg1"/>
                  </a:buClr>
                </a:pPr>
                <a:r>
                  <a:rPr lang="en-US" altLang="zh-CN" sz="2400">
                    <a:latin typeface="Tahoma" panose="020B0604030504040204" pitchFamily="34" charset="0"/>
                  </a:rPr>
                  <a:t>o</a:t>
                </a:r>
              </a:p>
            </p:txBody>
          </p:sp>
        </p:grpSp>
        <p:grpSp>
          <p:nvGrpSpPr>
            <p:cNvPr id="2" name="Group 6"/>
            <p:cNvGrpSpPr/>
            <p:nvPr/>
          </p:nvGrpSpPr>
          <p:grpSpPr bwMode="auto">
            <a:xfrm>
              <a:off x="844550" y="1573213"/>
              <a:ext cx="2514600" cy="1828800"/>
              <a:chOff x="3840" y="672"/>
              <a:chExt cx="1584" cy="1152"/>
            </a:xfrm>
          </p:grpSpPr>
          <p:sp>
            <p:nvSpPr>
              <p:cNvPr id="40963" name="Line 7"/>
              <p:cNvSpPr>
                <a:spLocks noChangeShapeType="1"/>
              </p:cNvSpPr>
              <p:nvPr/>
            </p:nvSpPr>
            <p:spPr bwMode="auto">
              <a:xfrm>
                <a:off x="3888" y="1361"/>
                <a:ext cx="14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64" name="Line 8"/>
              <p:cNvSpPr>
                <a:spLocks noChangeShapeType="1"/>
              </p:cNvSpPr>
              <p:nvPr/>
            </p:nvSpPr>
            <p:spPr bwMode="auto">
              <a:xfrm flipV="1">
                <a:off x="4428" y="689"/>
                <a:ext cx="0" cy="110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65" name="Object 2"/>
              <p:cNvGraphicFramePr>
                <a:graphicFrameLocks/>
              </p:cNvGraphicFramePr>
              <p:nvPr/>
            </p:nvGraphicFramePr>
            <p:xfrm>
              <a:off x="3878" y="1428"/>
              <a:ext cx="171" cy="188"/>
            </p:xfrm>
            <a:graphic>
              <a:graphicData uri="http://schemas.openxmlformats.org/presentationml/2006/ole">
                <p:oleObj spid="_x0000_s91151" r:id="rId5" imgW="3048000" imgH="3352800" progId="Equation.DSMT4">
                  <p:embed/>
                </p:oleObj>
              </a:graphicData>
            </a:graphic>
          </p:graphicFrame>
          <p:graphicFrame>
            <p:nvGraphicFramePr>
              <p:cNvPr id="40966" name="Object 3"/>
              <p:cNvGraphicFramePr>
                <a:graphicFrameLocks/>
              </p:cNvGraphicFramePr>
              <p:nvPr/>
            </p:nvGraphicFramePr>
            <p:xfrm>
              <a:off x="5040" y="1344"/>
              <a:ext cx="171" cy="239"/>
            </p:xfrm>
            <a:graphic>
              <a:graphicData uri="http://schemas.openxmlformats.org/presentationml/2006/ole">
                <p:oleObj spid="_x0000_s91150" r:id="rId6" imgW="3048000" imgH="4267200" progId="Equation.DSMT4">
                  <p:embed/>
                </p:oleObj>
              </a:graphicData>
            </a:graphic>
          </p:graphicFrame>
          <p:sp>
            <p:nvSpPr>
              <p:cNvPr id="40967" name="Line 11"/>
              <p:cNvSpPr>
                <a:spLocks noChangeShapeType="1"/>
              </p:cNvSpPr>
              <p:nvPr/>
            </p:nvSpPr>
            <p:spPr bwMode="auto">
              <a:xfrm>
                <a:off x="3923" y="1162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68" name="Line 12"/>
              <p:cNvSpPr>
                <a:spLocks noChangeShapeType="1"/>
              </p:cNvSpPr>
              <p:nvPr/>
            </p:nvSpPr>
            <p:spPr bwMode="auto">
              <a:xfrm>
                <a:off x="5136" y="1200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69" name="Object 4"/>
              <p:cNvGraphicFramePr>
                <a:graphicFrameLocks/>
              </p:cNvGraphicFramePr>
              <p:nvPr/>
            </p:nvGraphicFramePr>
            <p:xfrm>
              <a:off x="5235" y="1361"/>
              <a:ext cx="189" cy="188"/>
            </p:xfrm>
            <a:graphic>
              <a:graphicData uri="http://schemas.openxmlformats.org/presentationml/2006/ole">
                <p:oleObj spid="_x0000_s91149" r:id="rId7" imgW="3352800" imgH="3352800" progId="Equation.3">
                  <p:embed/>
                </p:oleObj>
              </a:graphicData>
            </a:graphic>
          </p:graphicFrame>
          <p:graphicFrame>
            <p:nvGraphicFramePr>
              <p:cNvPr id="40970" name="Object 5"/>
              <p:cNvGraphicFramePr>
                <a:graphicFrameLocks/>
              </p:cNvGraphicFramePr>
              <p:nvPr/>
            </p:nvGraphicFramePr>
            <p:xfrm>
              <a:off x="4179" y="672"/>
              <a:ext cx="189" cy="222"/>
            </p:xfrm>
            <a:graphic>
              <a:graphicData uri="http://schemas.openxmlformats.org/presentationml/2006/ole">
                <p:oleObj spid="_x0000_s91148" r:id="rId8" imgW="3352800" imgH="3962400" progId="Equation.3">
                  <p:embed/>
                </p:oleObj>
              </a:graphicData>
            </a:graphic>
          </p:graphicFrame>
          <p:graphicFrame>
            <p:nvGraphicFramePr>
              <p:cNvPr id="40971" name="Object 6"/>
              <p:cNvGraphicFramePr>
                <a:graphicFrameLocks/>
              </p:cNvGraphicFramePr>
              <p:nvPr/>
            </p:nvGraphicFramePr>
            <p:xfrm>
              <a:off x="4224" y="1345"/>
              <a:ext cx="223" cy="239"/>
            </p:xfrm>
            <a:graphic>
              <a:graphicData uri="http://schemas.openxmlformats.org/presentationml/2006/ole">
                <p:oleObj spid="_x0000_s91147" r:id="rId9" imgW="3962400" imgH="4267200" progId="Equation.3">
                  <p:embed/>
                </p:oleObj>
              </a:graphicData>
            </a:graphic>
          </p:graphicFrame>
          <p:sp>
            <p:nvSpPr>
              <p:cNvPr id="40972" name="Freeform 16"/>
              <p:cNvSpPr>
                <a:spLocks noChangeArrowheads="1"/>
              </p:cNvSpPr>
              <p:nvPr/>
            </p:nvSpPr>
            <p:spPr bwMode="auto">
              <a:xfrm>
                <a:off x="3840" y="912"/>
                <a:ext cx="1296" cy="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4" y="576"/>
                  </a:cxn>
                  <a:cxn ang="0">
                    <a:pos x="672" y="192"/>
                  </a:cxn>
                  <a:cxn ang="0">
                    <a:pos x="816" y="624"/>
                  </a:cxn>
                  <a:cxn ang="0">
                    <a:pos x="1008" y="144"/>
                  </a:cxn>
                </a:cxnLst>
                <a:rect l="0" t="0" r="r" b="b"/>
                <a:pathLst>
                  <a:path w="1008" h="632">
                    <a:moveTo>
                      <a:pt x="0" y="0"/>
                    </a:moveTo>
                    <a:cubicBezTo>
                      <a:pt x="136" y="272"/>
                      <a:pt x="272" y="544"/>
                      <a:pt x="384" y="576"/>
                    </a:cubicBezTo>
                    <a:cubicBezTo>
                      <a:pt x="496" y="608"/>
                      <a:pt x="600" y="184"/>
                      <a:pt x="672" y="192"/>
                    </a:cubicBezTo>
                    <a:cubicBezTo>
                      <a:pt x="744" y="200"/>
                      <a:pt x="760" y="632"/>
                      <a:pt x="816" y="624"/>
                    </a:cubicBezTo>
                    <a:cubicBezTo>
                      <a:pt x="872" y="616"/>
                      <a:pt x="940" y="380"/>
                      <a:pt x="1008" y="144"/>
                    </a:cubicBezTo>
                  </a:path>
                </a:pathLst>
              </a:custGeom>
              <a:noFill/>
              <a:ln w="2857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" name="Group 17"/>
            <p:cNvGrpSpPr/>
            <p:nvPr/>
          </p:nvGrpSpPr>
          <p:grpSpPr bwMode="auto">
            <a:xfrm>
              <a:off x="4214810" y="4071942"/>
              <a:ext cx="1809750" cy="1779587"/>
              <a:chOff x="384" y="2095"/>
              <a:chExt cx="1140" cy="1121"/>
            </a:xfrm>
          </p:grpSpPr>
          <p:sp>
            <p:nvSpPr>
              <p:cNvPr id="40974" name="Line 18"/>
              <p:cNvSpPr>
                <a:spLocks noChangeShapeType="1"/>
              </p:cNvSpPr>
              <p:nvPr/>
            </p:nvSpPr>
            <p:spPr bwMode="auto">
              <a:xfrm>
                <a:off x="384" y="2784"/>
                <a:ext cx="110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75" name="Line 19"/>
              <p:cNvSpPr>
                <a:spLocks noChangeShapeType="1"/>
              </p:cNvSpPr>
              <p:nvPr/>
            </p:nvSpPr>
            <p:spPr bwMode="auto">
              <a:xfrm flipV="1">
                <a:off x="864" y="2112"/>
                <a:ext cx="0" cy="110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76" name="Object 7"/>
              <p:cNvGraphicFramePr>
                <a:graphicFrameLocks/>
              </p:cNvGraphicFramePr>
              <p:nvPr/>
            </p:nvGraphicFramePr>
            <p:xfrm>
              <a:off x="576" y="2592"/>
              <a:ext cx="171" cy="188"/>
            </p:xfrm>
            <a:graphic>
              <a:graphicData uri="http://schemas.openxmlformats.org/presentationml/2006/ole">
                <p:oleObj spid="_x0000_s91146" r:id="rId10" imgW="3048000" imgH="3352800" progId="Equation.3">
                  <p:embed/>
                </p:oleObj>
              </a:graphicData>
            </a:graphic>
          </p:graphicFrame>
          <p:graphicFrame>
            <p:nvGraphicFramePr>
              <p:cNvPr id="40977" name="Object 8"/>
              <p:cNvGraphicFramePr>
                <a:graphicFrameLocks/>
              </p:cNvGraphicFramePr>
              <p:nvPr/>
            </p:nvGraphicFramePr>
            <p:xfrm>
              <a:off x="1152" y="2784"/>
              <a:ext cx="171" cy="239"/>
            </p:xfrm>
            <a:graphic>
              <a:graphicData uri="http://schemas.openxmlformats.org/presentationml/2006/ole">
                <p:oleObj spid="_x0000_s91145" r:id="rId11" imgW="3048000" imgH="4267200" progId="Equation.3">
                  <p:embed/>
                </p:oleObj>
              </a:graphicData>
            </a:graphic>
          </p:graphicFrame>
          <p:sp>
            <p:nvSpPr>
              <p:cNvPr id="40978" name="Line 22"/>
              <p:cNvSpPr>
                <a:spLocks noChangeShapeType="1"/>
              </p:cNvSpPr>
              <p:nvPr/>
            </p:nvSpPr>
            <p:spPr bwMode="auto">
              <a:xfrm>
                <a:off x="672" y="278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79" name="Line 23"/>
              <p:cNvSpPr>
                <a:spLocks noChangeShapeType="1"/>
              </p:cNvSpPr>
              <p:nvPr/>
            </p:nvSpPr>
            <p:spPr bwMode="auto">
              <a:xfrm>
                <a:off x="1248" y="2448"/>
                <a:ext cx="0" cy="3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80" name="Object 9"/>
              <p:cNvGraphicFramePr>
                <a:graphicFrameLocks/>
              </p:cNvGraphicFramePr>
              <p:nvPr/>
            </p:nvGraphicFramePr>
            <p:xfrm>
              <a:off x="1335" y="2784"/>
              <a:ext cx="189" cy="188"/>
            </p:xfrm>
            <a:graphic>
              <a:graphicData uri="http://schemas.openxmlformats.org/presentationml/2006/ole">
                <p:oleObj spid="_x0000_s91144" r:id="rId12" imgW="3352800" imgH="3352800" progId="Equation.3">
                  <p:embed/>
                </p:oleObj>
              </a:graphicData>
            </a:graphic>
          </p:graphicFrame>
          <p:graphicFrame>
            <p:nvGraphicFramePr>
              <p:cNvPr id="40981" name="Object 10"/>
              <p:cNvGraphicFramePr>
                <a:graphicFrameLocks/>
              </p:cNvGraphicFramePr>
              <p:nvPr/>
            </p:nvGraphicFramePr>
            <p:xfrm>
              <a:off x="615" y="2095"/>
              <a:ext cx="189" cy="222"/>
            </p:xfrm>
            <a:graphic>
              <a:graphicData uri="http://schemas.openxmlformats.org/presentationml/2006/ole">
                <p:oleObj spid="_x0000_s91143" r:id="rId13" imgW="3352800" imgH="3962400" progId="Equation.3">
                  <p:embed/>
                </p:oleObj>
              </a:graphicData>
            </a:graphic>
          </p:graphicFrame>
          <p:graphicFrame>
            <p:nvGraphicFramePr>
              <p:cNvPr id="40982" name="Object 11"/>
              <p:cNvGraphicFramePr>
                <a:graphicFrameLocks/>
              </p:cNvGraphicFramePr>
              <p:nvPr/>
            </p:nvGraphicFramePr>
            <p:xfrm>
              <a:off x="838" y="2785"/>
              <a:ext cx="223" cy="239"/>
            </p:xfrm>
            <a:graphic>
              <a:graphicData uri="http://schemas.openxmlformats.org/presentationml/2006/ole">
                <p:oleObj spid="_x0000_s91142" r:id="rId14" imgW="3962400" imgH="4267200" progId="Equation.3">
                  <p:embed/>
                </p:oleObj>
              </a:graphicData>
            </a:graphic>
          </p:graphicFrame>
          <p:sp>
            <p:nvSpPr>
              <p:cNvPr id="40983" name="Freeform 27"/>
              <p:cNvSpPr>
                <a:spLocks noChangeArrowheads="1"/>
              </p:cNvSpPr>
              <p:nvPr/>
            </p:nvSpPr>
            <p:spPr bwMode="auto">
              <a:xfrm>
                <a:off x="624" y="2352"/>
                <a:ext cx="768" cy="720"/>
              </a:xfrm>
              <a:custGeom>
                <a:avLst/>
                <a:gdLst/>
                <a:ahLst/>
                <a:cxnLst>
                  <a:cxn ang="0">
                    <a:pos x="0" y="912"/>
                  </a:cxn>
                  <a:cxn ang="0">
                    <a:pos x="480" y="288"/>
                  </a:cxn>
                  <a:cxn ang="0">
                    <a:pos x="1152" y="0"/>
                  </a:cxn>
                </a:cxnLst>
                <a:rect l="0" t="0" r="r" b="b"/>
                <a:pathLst>
                  <a:path w="1152" h="912">
                    <a:moveTo>
                      <a:pt x="0" y="912"/>
                    </a:moveTo>
                    <a:cubicBezTo>
                      <a:pt x="144" y="676"/>
                      <a:pt x="288" y="440"/>
                      <a:pt x="480" y="288"/>
                    </a:cubicBezTo>
                    <a:cubicBezTo>
                      <a:pt x="672" y="136"/>
                      <a:pt x="912" y="68"/>
                      <a:pt x="1152" y="0"/>
                    </a:cubicBezTo>
                  </a:path>
                </a:pathLst>
              </a:custGeom>
              <a:noFill/>
              <a:ln w="2857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" name="Group 28"/>
            <p:cNvGrpSpPr/>
            <p:nvPr/>
          </p:nvGrpSpPr>
          <p:grpSpPr bwMode="auto">
            <a:xfrm>
              <a:off x="928662" y="4143380"/>
              <a:ext cx="2590800" cy="1779588"/>
              <a:chOff x="2016" y="2095"/>
              <a:chExt cx="1632" cy="1121"/>
            </a:xfrm>
          </p:grpSpPr>
          <p:sp>
            <p:nvSpPr>
              <p:cNvPr id="40985" name="Line 29"/>
              <p:cNvSpPr>
                <a:spLocks noChangeShapeType="1"/>
              </p:cNvSpPr>
              <p:nvPr/>
            </p:nvSpPr>
            <p:spPr bwMode="auto">
              <a:xfrm>
                <a:off x="2016" y="2784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86" name="Line 30"/>
              <p:cNvSpPr>
                <a:spLocks noChangeShapeType="1"/>
              </p:cNvSpPr>
              <p:nvPr/>
            </p:nvSpPr>
            <p:spPr bwMode="auto">
              <a:xfrm flipV="1">
                <a:off x="2496" y="2112"/>
                <a:ext cx="0" cy="110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87" name="Object 12"/>
              <p:cNvGraphicFramePr>
                <a:graphicFrameLocks/>
              </p:cNvGraphicFramePr>
              <p:nvPr/>
            </p:nvGraphicFramePr>
            <p:xfrm>
              <a:off x="2112" y="2784"/>
              <a:ext cx="171" cy="188"/>
            </p:xfrm>
            <a:graphic>
              <a:graphicData uri="http://schemas.openxmlformats.org/presentationml/2006/ole">
                <p:oleObj spid="_x0000_s91141" r:id="rId15" imgW="3048000" imgH="3352800" progId="Equation.DSMT4">
                  <p:embed/>
                </p:oleObj>
              </a:graphicData>
            </a:graphic>
          </p:graphicFrame>
          <p:graphicFrame>
            <p:nvGraphicFramePr>
              <p:cNvPr id="40988" name="Object 13"/>
              <p:cNvGraphicFramePr>
                <a:graphicFrameLocks/>
              </p:cNvGraphicFramePr>
              <p:nvPr/>
            </p:nvGraphicFramePr>
            <p:xfrm>
              <a:off x="3093" y="2544"/>
              <a:ext cx="171" cy="239"/>
            </p:xfrm>
            <a:graphic>
              <a:graphicData uri="http://schemas.openxmlformats.org/presentationml/2006/ole">
                <p:oleObj spid="_x0000_s91140" r:id="rId16" imgW="3048000" imgH="4267200" progId="Equation.3">
                  <p:embed/>
                </p:oleObj>
              </a:graphicData>
            </a:graphic>
          </p:graphicFrame>
          <p:sp>
            <p:nvSpPr>
              <p:cNvPr id="40989" name="Line 33"/>
              <p:cNvSpPr>
                <a:spLocks noChangeShapeType="1"/>
              </p:cNvSpPr>
              <p:nvPr/>
            </p:nvSpPr>
            <p:spPr bwMode="auto">
              <a:xfrm>
                <a:off x="2208" y="2592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0" name="Line 34"/>
              <p:cNvSpPr>
                <a:spLocks noChangeShapeType="1"/>
              </p:cNvSpPr>
              <p:nvPr/>
            </p:nvSpPr>
            <p:spPr bwMode="auto">
              <a:xfrm>
                <a:off x="3120" y="278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40991" name="Object 14"/>
              <p:cNvGraphicFramePr>
                <a:graphicFrameLocks/>
              </p:cNvGraphicFramePr>
              <p:nvPr/>
            </p:nvGraphicFramePr>
            <p:xfrm>
              <a:off x="3459" y="2784"/>
              <a:ext cx="189" cy="188"/>
            </p:xfrm>
            <a:graphic>
              <a:graphicData uri="http://schemas.openxmlformats.org/presentationml/2006/ole">
                <p:oleObj spid="_x0000_s91139" r:id="rId17" imgW="3352800" imgH="3352800" progId="Equation.3">
                  <p:embed/>
                </p:oleObj>
              </a:graphicData>
            </a:graphic>
          </p:graphicFrame>
          <p:graphicFrame>
            <p:nvGraphicFramePr>
              <p:cNvPr id="40992" name="Object 15"/>
              <p:cNvGraphicFramePr>
                <a:graphicFrameLocks/>
              </p:cNvGraphicFramePr>
              <p:nvPr/>
            </p:nvGraphicFramePr>
            <p:xfrm>
              <a:off x="2247" y="2095"/>
              <a:ext cx="189" cy="222"/>
            </p:xfrm>
            <a:graphic>
              <a:graphicData uri="http://schemas.openxmlformats.org/presentationml/2006/ole">
                <p:oleObj spid="_x0000_s91138" r:id="rId18" imgW="3352800" imgH="3962400" progId="Equation.3">
                  <p:embed/>
                </p:oleObj>
              </a:graphicData>
            </a:graphic>
          </p:graphicFrame>
          <p:graphicFrame>
            <p:nvGraphicFramePr>
              <p:cNvPr id="40993" name="Object 16"/>
              <p:cNvGraphicFramePr>
                <a:graphicFrameLocks/>
              </p:cNvGraphicFramePr>
              <p:nvPr/>
            </p:nvGraphicFramePr>
            <p:xfrm>
              <a:off x="2561" y="2567"/>
              <a:ext cx="223" cy="239"/>
            </p:xfrm>
            <a:graphic>
              <a:graphicData uri="http://schemas.openxmlformats.org/presentationml/2006/ole">
                <p:oleObj spid="_x0000_s91137" r:id="rId19" imgW="3962400" imgH="4267200" progId="Equation.3">
                  <p:embed/>
                </p:oleObj>
              </a:graphicData>
            </a:graphic>
          </p:graphicFrame>
          <p:sp>
            <p:nvSpPr>
              <p:cNvPr id="40994" name="Line 38"/>
              <p:cNvSpPr>
                <a:spLocks noChangeShapeType="1"/>
              </p:cNvSpPr>
              <p:nvPr/>
            </p:nvSpPr>
            <p:spPr bwMode="auto">
              <a:xfrm>
                <a:off x="2112" y="2304"/>
                <a:ext cx="192" cy="48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5" name="Line 39"/>
              <p:cNvSpPr>
                <a:spLocks noChangeShapeType="1"/>
              </p:cNvSpPr>
              <p:nvPr/>
            </p:nvSpPr>
            <p:spPr bwMode="auto">
              <a:xfrm>
                <a:off x="2304" y="2784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6" name="Line 40"/>
              <p:cNvSpPr>
                <a:spLocks noChangeShapeType="1"/>
              </p:cNvSpPr>
              <p:nvPr/>
            </p:nvSpPr>
            <p:spPr bwMode="auto">
              <a:xfrm>
                <a:off x="2832" y="2784"/>
                <a:ext cx="384" cy="43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" name="Text Box 50"/>
          <p:cNvSpPr txBox="1">
            <a:spLocks noChangeArrowheads="1"/>
          </p:cNvSpPr>
          <p:nvPr/>
        </p:nvSpPr>
        <p:spPr bwMode="auto">
          <a:xfrm>
            <a:off x="304800" y="533400"/>
            <a:ext cx="8482042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chemeClr val="tx2"/>
                </a:solidFill>
                <a:latin typeface="Garamond" panose="02020404030301010803" pitchFamily="18" charset="0"/>
                <a:ea typeface="楷体_GB2312" pitchFamily="49" charset="-122"/>
              </a:rPr>
              <a:t>问题</a:t>
            </a:r>
            <a:r>
              <a:rPr lang="en-US" altLang="zh-CN" sz="3200" b="1" dirty="0" smtClean="0">
                <a:solidFill>
                  <a:schemeClr val="tx2"/>
                </a:solidFill>
                <a:latin typeface="Garamond" panose="02020404030301010803" pitchFamily="18" charset="0"/>
                <a:ea typeface="楷体_GB2312" pitchFamily="49" charset="-122"/>
              </a:rPr>
              <a:t>5</a:t>
            </a:r>
            <a:r>
              <a:rPr lang="zh-CN" altLang="en-US" sz="2800" b="1" dirty="0" smtClean="0">
                <a:solidFill>
                  <a:schemeClr val="tx2"/>
                </a:solidFill>
                <a:latin typeface="Garamond" panose="02020404030301010803" pitchFamily="18" charset="0"/>
                <a:ea typeface="楷体_GB2312" pitchFamily="49" charset="-122"/>
              </a:rPr>
              <a:t>：</a:t>
            </a:r>
            <a:r>
              <a:rPr lang="zh-CN" altLang="en-US" sz="3200" b="1" dirty="0">
                <a:solidFill>
                  <a:schemeClr val="tx2"/>
                </a:solidFill>
                <a:ea typeface="楷体_GB2312" pitchFamily="49" charset="-122"/>
              </a:rPr>
              <a:t>观察</a:t>
            </a:r>
            <a:r>
              <a:rPr lang="zh-CN" altLang="en-US" sz="3200" b="1" dirty="0" smtClean="0">
                <a:solidFill>
                  <a:schemeClr val="tx2"/>
                </a:solidFill>
                <a:ea typeface="楷体_GB2312" pitchFamily="49" charset="-122"/>
              </a:rPr>
              <a:t>下四个</a:t>
            </a:r>
            <a:r>
              <a:rPr lang="zh-CN" altLang="en-US" sz="3200" b="1" dirty="0">
                <a:solidFill>
                  <a:schemeClr val="tx2"/>
                </a:solidFill>
                <a:ea typeface="楷体_GB2312" pitchFamily="49" charset="-122"/>
              </a:rPr>
              <a:t>函数图象你有什么发现</a:t>
            </a:r>
            <a:r>
              <a:rPr lang="zh-CN" altLang="en-US" sz="3600" b="1" dirty="0">
                <a:solidFill>
                  <a:schemeClr val="tx2"/>
                </a:solidFill>
              </a:rPr>
              <a:t>？</a:t>
            </a:r>
          </a:p>
        </p:txBody>
      </p:sp>
      <p:sp>
        <p:nvSpPr>
          <p:cNvPr id="54" name="Text Box 54"/>
          <p:cNvSpPr txBox="1">
            <a:spLocks noChangeArrowheads="1"/>
          </p:cNvSpPr>
          <p:nvPr/>
        </p:nvSpPr>
        <p:spPr bwMode="auto">
          <a:xfrm>
            <a:off x="2071670" y="3643314"/>
            <a:ext cx="3071834" cy="396875"/>
          </a:xfrm>
          <a:prstGeom prst="rect">
            <a:avLst/>
          </a:prstGeom>
          <a:solidFill>
            <a:srgbClr val="00FF99"/>
          </a:solidFill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定理不可逆</a:t>
            </a:r>
          </a:p>
        </p:txBody>
      </p:sp>
      <p:sp>
        <p:nvSpPr>
          <p:cNvPr id="55" name="Text Box 55"/>
          <p:cNvSpPr txBox="1">
            <a:spLocks noChangeArrowheads="1"/>
          </p:cNvSpPr>
          <p:nvPr/>
        </p:nvSpPr>
        <p:spPr bwMode="auto">
          <a:xfrm>
            <a:off x="4429124" y="6286520"/>
            <a:ext cx="2447925" cy="396875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单调仅有一个零点</a:t>
            </a:r>
          </a:p>
        </p:txBody>
      </p:sp>
      <p:sp>
        <p:nvSpPr>
          <p:cNvPr id="56" name="Text Box 56"/>
          <p:cNvSpPr txBox="1">
            <a:spLocks noChangeArrowheads="1"/>
          </p:cNvSpPr>
          <p:nvPr/>
        </p:nvSpPr>
        <p:spPr bwMode="auto">
          <a:xfrm>
            <a:off x="714348" y="6215082"/>
            <a:ext cx="2447925" cy="39687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零点的个数不唯一</a:t>
            </a:r>
          </a:p>
        </p:txBody>
      </p:sp>
      <p:grpSp>
        <p:nvGrpSpPr>
          <p:cNvPr id="5" name="组合 19"/>
          <p:cNvGrpSpPr/>
          <p:nvPr/>
        </p:nvGrpSpPr>
        <p:grpSpPr bwMode="auto">
          <a:xfrm>
            <a:off x="151130" y="50165"/>
            <a:ext cx="2065020" cy="583565"/>
            <a:chOff x="112395" y="2143760"/>
            <a:chExt cx="4078605" cy="744526"/>
          </a:xfrm>
        </p:grpSpPr>
        <p:sp>
          <p:nvSpPr>
            <p:cNvPr id="6" name="Rectangle 27"/>
            <p:cNvSpPr>
              <a:spLocks noChangeArrowheads="1"/>
            </p:cNvSpPr>
            <p:nvPr/>
          </p:nvSpPr>
          <p:spPr bwMode="auto">
            <a:xfrm>
              <a:off x="241300" y="2247900"/>
              <a:ext cx="3949700" cy="6096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112395" y="2143760"/>
              <a:ext cx="3962400" cy="744526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tx2"/>
                  </a:solidFill>
                  <a:latin typeface="宋体" panose="02010600030101010101" pitchFamily="2" charset="-122"/>
                </a:rPr>
                <a:t>定理辨析</a:t>
              </a:r>
              <a:endParaRPr lang="en-US" altLang="zh-CN" sz="3200" b="1">
                <a:solidFill>
                  <a:schemeClr val="tx2"/>
                </a:solidFill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4" grpId="0" bldLvl="0" animBg="1"/>
      <p:bldP spid="55" grpId="0" bldLvl="0" animBg="1"/>
      <p:bldP spid="5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黑体" panose="02010609060101010101" pitchFamily="49" charset="-122"/>
                <a:sym typeface="+mn-ea"/>
              </a:rPr>
              <a:t>定理应用、牛刀小试</a:t>
            </a:r>
            <a:endParaRPr lang="zh-CN" altLang="en-US" noProof="1"/>
          </a:p>
        </p:txBody>
      </p:sp>
      <p:sp>
        <p:nvSpPr>
          <p:cNvPr id="5" name="文本框 4"/>
          <p:cNvSpPr txBox="1"/>
          <p:nvPr/>
        </p:nvSpPr>
        <p:spPr>
          <a:xfrm>
            <a:off x="447675" y="1454150"/>
            <a:ext cx="8145463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黑体" panose="02010609060101010101" pitchFamily="49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lang="zh-CN" altLang="en-US" dirty="0">
                <a:solidFill>
                  <a:srgbClr val="0000FF"/>
                </a:solidFill>
                <a:latin typeface="华文行楷" panose="02010800040101010101" pitchFamily="2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altLang="en-US" sz="3200" b="1" noProof="1">
                <a:latin typeface="Times New Roman" panose="02020603050405020304" pitchFamily="18" charset="0"/>
                <a:sym typeface="+mn-ea"/>
              </a:rPr>
              <a:t>已知函数</a:t>
            </a:r>
            <a:r>
              <a:rPr lang="zh-CN" altLang="en-US" sz="3200" b="1" i="1" noProof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f </a:t>
            </a:r>
            <a:r>
              <a:rPr lang="zh-CN" altLang="en-US" sz="3200" b="1" noProof="1">
                <a:latin typeface="Times New Roman" panose="02020603050405020304" pitchFamily="18" charset="0"/>
                <a:sym typeface="+mn-ea"/>
              </a:rPr>
              <a:t>(</a:t>
            </a:r>
            <a:r>
              <a:rPr lang="zh-CN" altLang="en-US" sz="3200" b="1" i="1" noProof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x</a:t>
            </a:r>
            <a:r>
              <a:rPr lang="zh-CN" altLang="en-US" sz="3200" b="1" noProof="1">
                <a:latin typeface="Times New Roman" panose="02020603050405020304" pitchFamily="18" charset="0"/>
                <a:sym typeface="+mn-ea"/>
              </a:rPr>
              <a:t>)的图象是连续不断的，有如下对应值表：</a:t>
            </a:r>
            <a:endParaRPr lang="zh-CN" altLang="en-US" sz="3200" noProof="1"/>
          </a:p>
        </p:txBody>
      </p:sp>
      <p:graphicFrame>
        <p:nvGraphicFramePr>
          <p:cNvPr id="19458" name="表格 19457"/>
          <p:cNvGraphicFramePr/>
          <p:nvPr/>
        </p:nvGraphicFramePr>
        <p:xfrm>
          <a:off x="1308100" y="3079750"/>
          <a:ext cx="5257800" cy="914400"/>
        </p:xfrm>
        <a:graphic>
          <a:graphicData uri="http://schemas.openxmlformats.org/drawingml/2006/table">
            <a:tbl>
              <a:tblPr/>
              <a:tblGrid>
                <a:gridCol w="630555"/>
                <a:gridCol w="637858"/>
                <a:gridCol w="630237"/>
                <a:gridCol w="635000"/>
                <a:gridCol w="630238"/>
                <a:gridCol w="638175"/>
                <a:gridCol w="730250"/>
                <a:gridCol w="725487"/>
              </a:tblGrid>
              <a:tr h="457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endParaRPr lang="zh-CN" altLang="en-US" sz="24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1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2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3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4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5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6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7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)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23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9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–7 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11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–5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–12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–26</a:t>
                      </a:r>
                      <a:endParaRPr lang="zh-CN" altLang="en-US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81" name="文本框 6"/>
          <p:cNvSpPr txBox="1">
            <a:spLocks noChangeArrowheads="1"/>
          </p:cNvSpPr>
          <p:nvPr/>
        </p:nvSpPr>
        <p:spPr bwMode="auto">
          <a:xfrm>
            <a:off x="603250" y="4219575"/>
            <a:ext cx="8080375" cy="1112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tabLst>
                <a:tab pos="448945" algn="l"/>
                <a:tab pos="2428875" algn="l"/>
                <a:tab pos="4392295" algn="l"/>
                <a:tab pos="6280150" algn="l"/>
              </a:tabLst>
            </a:pPr>
            <a:r>
              <a:rPr lang="zh-CN" altLang="en-US" sz="2800" b="1">
                <a:solidFill>
                  <a:srgbClr val="000000"/>
                </a:solidFill>
              </a:rPr>
              <a:t>那么函数在区间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[1,  6]</a:t>
            </a:r>
            <a:r>
              <a:rPr lang="zh-CN" altLang="en-US" sz="2800" b="1">
                <a:solidFill>
                  <a:srgbClr val="000000"/>
                </a:solidFill>
              </a:rPr>
              <a:t>上的零点至少有（      ）个</a:t>
            </a:r>
          </a:p>
          <a:p>
            <a:pPr>
              <a:spcBef>
                <a:spcPct val="20000"/>
              </a:spcBef>
              <a:tabLst>
                <a:tab pos="448945" algn="l"/>
                <a:tab pos="2428875" algn="l"/>
                <a:tab pos="4392295" algn="l"/>
                <a:tab pos="6280150" algn="l"/>
              </a:tabLst>
            </a:pPr>
            <a:r>
              <a:rPr lang="zh-CN" altLang="en-US" sz="3200" b="1">
                <a:solidFill>
                  <a:srgbClr val="000000"/>
                </a:solidFill>
              </a:rPr>
              <a:t>	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A.  5</a:t>
            </a:r>
            <a:r>
              <a:rPr lang="zh-CN" altLang="en-US" sz="3200" b="1">
                <a:solidFill>
                  <a:srgbClr val="000000"/>
                </a:solidFill>
              </a:rPr>
              <a:t>个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B.  4</a:t>
            </a:r>
            <a:r>
              <a:rPr lang="zh-CN" altLang="en-US" sz="3200" b="1">
                <a:solidFill>
                  <a:srgbClr val="000000"/>
                </a:solidFill>
              </a:rPr>
              <a:t>个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	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C.   3</a:t>
            </a:r>
            <a:r>
              <a:rPr lang="zh-CN" altLang="en-US" sz="3200" b="1">
                <a:solidFill>
                  <a:srgbClr val="000000"/>
                </a:solidFill>
              </a:rPr>
              <a:t>个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D.   2</a:t>
            </a:r>
            <a:r>
              <a:rPr lang="zh-CN" altLang="en-US" sz="3200" b="1">
                <a:solidFill>
                  <a:srgbClr val="000000"/>
                </a:solidFill>
              </a:rPr>
              <a:t>个</a:t>
            </a:r>
            <a:endParaRPr lang="zh-CN" altLang="en-US" sz="3200"/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938963" y="4144963"/>
            <a:ext cx="573087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文本框 93185"/>
          <p:cNvSpPr txBox="1">
            <a:spLocks noChangeArrowheads="1"/>
          </p:cNvSpPr>
          <p:nvPr/>
        </p:nvSpPr>
        <p:spPr bwMode="auto">
          <a:xfrm>
            <a:off x="517525" y="3213100"/>
            <a:ext cx="31432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由表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3-1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和图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3.1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可知</a:t>
            </a:r>
          </a:p>
        </p:txBody>
      </p:sp>
      <p:sp>
        <p:nvSpPr>
          <p:cNvPr id="93187" name="文本框 93186"/>
          <p:cNvSpPr txBox="1">
            <a:spLocks noChangeArrowheads="1"/>
          </p:cNvSpPr>
          <p:nvPr/>
        </p:nvSpPr>
        <p:spPr bwMode="auto">
          <a:xfrm>
            <a:off x="450850" y="3695700"/>
            <a:ext cx="213201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f(2)&lt;0,f(3)&gt;0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</a:p>
        </p:txBody>
      </p:sp>
      <p:sp>
        <p:nvSpPr>
          <p:cNvPr id="93188" name="文本框 93187"/>
          <p:cNvSpPr txBox="1">
            <a:spLocks noChangeArrowheads="1"/>
          </p:cNvSpPr>
          <p:nvPr/>
        </p:nvSpPr>
        <p:spPr bwMode="auto">
          <a:xfrm>
            <a:off x="2478088" y="3716338"/>
            <a:ext cx="213677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即</a:t>
            </a: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f(2)·f(3)&lt;0</a:t>
            </a:r>
            <a:r>
              <a:rPr lang="zh-CN" altLang="en-US" sz="2400" b="1" i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</a:p>
        </p:txBody>
      </p:sp>
      <p:sp>
        <p:nvSpPr>
          <p:cNvPr id="93189" name="文本框 93188"/>
          <p:cNvSpPr txBox="1">
            <a:spLocks noChangeArrowheads="1"/>
          </p:cNvSpPr>
          <p:nvPr/>
        </p:nvSpPr>
        <p:spPr bwMode="auto">
          <a:xfrm>
            <a:off x="317500" y="4129088"/>
            <a:ext cx="4055919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说明这个函数在区间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(2,3)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内</a:t>
            </a:r>
          </a:p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有零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3190" name="文本框 93189"/>
          <p:cNvSpPr txBox="1">
            <a:spLocks noChangeArrowheads="1"/>
          </p:cNvSpPr>
          <p:nvPr/>
        </p:nvSpPr>
        <p:spPr bwMode="auto">
          <a:xfrm>
            <a:off x="1209675" y="4487863"/>
            <a:ext cx="3746538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由于函数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f(x)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在定义域</a:t>
            </a:r>
          </a:p>
          <a:p>
            <a:pPr>
              <a:buClr>
                <a:schemeClr val="bg1"/>
              </a:buClr>
            </a:pP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(0,+∞)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内是增函数，所以</a:t>
            </a:r>
          </a:p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它仅有一个零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点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3191" name="文本框 93190"/>
          <p:cNvSpPr txBox="1">
            <a:spLocks noChangeArrowheads="1"/>
          </p:cNvSpPr>
          <p:nvPr/>
        </p:nvSpPr>
        <p:spPr bwMode="auto">
          <a:xfrm>
            <a:off x="179388" y="1196975"/>
            <a:ext cx="7839075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解：用计算器或计算机作出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f(x)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的对应值表（表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3-1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>
              <a:buClr>
                <a:schemeClr val="bg1"/>
              </a:buClr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和图象（图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3.1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</p:txBody>
      </p:sp>
      <p:graphicFrame>
        <p:nvGraphicFramePr>
          <p:cNvPr id="93192" name="表格 93191"/>
          <p:cNvGraphicFramePr/>
          <p:nvPr/>
        </p:nvGraphicFramePr>
        <p:xfrm>
          <a:off x="1187450" y="1989138"/>
          <a:ext cx="7239000" cy="1073150"/>
        </p:xfrm>
        <a:graphic>
          <a:graphicData uri="http://schemas.openxmlformats.org/drawingml/2006/table">
            <a:tbl>
              <a:tblPr/>
              <a:tblGrid>
                <a:gridCol w="831850"/>
                <a:gridCol w="387350"/>
                <a:gridCol w="914400"/>
                <a:gridCol w="685800"/>
                <a:gridCol w="685800"/>
                <a:gridCol w="685800"/>
                <a:gridCol w="685800"/>
                <a:gridCol w="685800"/>
                <a:gridCol w="838200"/>
                <a:gridCol w="838200"/>
              </a:tblGrid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500" b="1">
                          <a:solidFill>
                            <a:srgbClr val="000000"/>
                          </a:solidFill>
                        </a:rPr>
                        <a:t>              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500" b="1">
                          <a:solidFill>
                            <a:srgbClr val="000000"/>
                          </a:solidFill>
                        </a:rPr>
                        <a:t>                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5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3231" name="文本框 93230"/>
          <p:cNvSpPr txBox="1">
            <a:spLocks noChangeArrowheads="1"/>
          </p:cNvSpPr>
          <p:nvPr/>
        </p:nvSpPr>
        <p:spPr bwMode="auto">
          <a:xfrm>
            <a:off x="1947863" y="2649538"/>
            <a:ext cx="823912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1600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93232" name="文本框 93231"/>
          <p:cNvSpPr txBox="1">
            <a:spLocks noChangeArrowheads="1"/>
          </p:cNvSpPr>
          <p:nvPr/>
        </p:nvSpPr>
        <p:spPr bwMode="auto">
          <a:xfrm>
            <a:off x="2362200" y="2652713"/>
            <a:ext cx="11303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1600" b="1">
                <a:solidFill>
                  <a:srgbClr val="000000"/>
                </a:solidFill>
                <a:latin typeface="Times New Roman" panose="02020603050405020304" pitchFamily="18" charset="0"/>
              </a:rPr>
              <a:t> －</a:t>
            </a: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1.3069</a:t>
            </a:r>
          </a:p>
        </p:txBody>
      </p:sp>
      <p:sp>
        <p:nvSpPr>
          <p:cNvPr id="93233" name="文本框 93232"/>
          <p:cNvSpPr txBox="1">
            <a:spLocks noChangeArrowheads="1"/>
          </p:cNvSpPr>
          <p:nvPr/>
        </p:nvSpPr>
        <p:spPr bwMode="auto">
          <a:xfrm>
            <a:off x="3352800" y="2652713"/>
            <a:ext cx="6858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1.0986</a:t>
            </a:r>
          </a:p>
        </p:txBody>
      </p:sp>
      <p:sp>
        <p:nvSpPr>
          <p:cNvPr id="93234" name="文本框 93233"/>
          <p:cNvSpPr txBox="1">
            <a:spLocks noChangeArrowheads="1"/>
          </p:cNvSpPr>
          <p:nvPr/>
        </p:nvSpPr>
        <p:spPr bwMode="auto">
          <a:xfrm>
            <a:off x="4038600" y="2652713"/>
            <a:ext cx="6858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3.3863</a:t>
            </a:r>
          </a:p>
        </p:txBody>
      </p:sp>
      <p:sp>
        <p:nvSpPr>
          <p:cNvPr id="93235" name="文本框 93234"/>
          <p:cNvSpPr txBox="1">
            <a:spLocks noChangeArrowheads="1"/>
          </p:cNvSpPr>
          <p:nvPr/>
        </p:nvSpPr>
        <p:spPr bwMode="auto">
          <a:xfrm>
            <a:off x="4743450" y="2652713"/>
            <a:ext cx="6858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5.6094</a:t>
            </a:r>
          </a:p>
        </p:txBody>
      </p:sp>
      <p:sp>
        <p:nvSpPr>
          <p:cNvPr id="93236" name="文本框 93235"/>
          <p:cNvSpPr txBox="1">
            <a:spLocks noChangeArrowheads="1"/>
          </p:cNvSpPr>
          <p:nvPr/>
        </p:nvSpPr>
        <p:spPr bwMode="auto">
          <a:xfrm>
            <a:off x="5410200" y="2673350"/>
            <a:ext cx="6858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7.7918</a:t>
            </a:r>
          </a:p>
        </p:txBody>
      </p:sp>
      <p:sp>
        <p:nvSpPr>
          <p:cNvPr id="93237" name="文本框 93236"/>
          <p:cNvSpPr txBox="1">
            <a:spLocks noChangeArrowheads="1"/>
          </p:cNvSpPr>
          <p:nvPr/>
        </p:nvSpPr>
        <p:spPr bwMode="auto">
          <a:xfrm>
            <a:off x="6096000" y="2652713"/>
            <a:ext cx="685800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9.9459</a:t>
            </a:r>
          </a:p>
        </p:txBody>
      </p:sp>
      <p:sp>
        <p:nvSpPr>
          <p:cNvPr id="93238" name="文本框 93237"/>
          <p:cNvSpPr txBox="1">
            <a:spLocks noChangeArrowheads="1"/>
          </p:cNvSpPr>
          <p:nvPr/>
        </p:nvSpPr>
        <p:spPr bwMode="auto">
          <a:xfrm>
            <a:off x="6781800" y="2652713"/>
            <a:ext cx="779463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12.0794</a:t>
            </a:r>
          </a:p>
        </p:txBody>
      </p:sp>
      <p:sp>
        <p:nvSpPr>
          <p:cNvPr id="93239" name="文本框 93238"/>
          <p:cNvSpPr txBox="1">
            <a:spLocks noChangeArrowheads="1"/>
          </p:cNvSpPr>
          <p:nvPr/>
        </p:nvSpPr>
        <p:spPr bwMode="auto">
          <a:xfrm>
            <a:off x="7620000" y="2628900"/>
            <a:ext cx="779463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1600" b="1">
                <a:solidFill>
                  <a:srgbClr val="000000"/>
                </a:solidFill>
                <a:latin typeface="Times New Roman" panose="02020603050405020304" pitchFamily="18" charset="0"/>
              </a:rPr>
              <a:t>14.1972</a:t>
            </a:r>
          </a:p>
        </p:txBody>
      </p:sp>
      <p:grpSp>
        <p:nvGrpSpPr>
          <p:cNvPr id="2" name="组合 93239"/>
          <p:cNvGrpSpPr/>
          <p:nvPr/>
        </p:nvGrpSpPr>
        <p:grpSpPr bwMode="auto">
          <a:xfrm>
            <a:off x="1116013" y="2128838"/>
            <a:ext cx="7046912" cy="914400"/>
            <a:chOff x="720" y="1459"/>
            <a:chExt cx="4438" cy="576"/>
          </a:xfrm>
        </p:grpSpPr>
        <p:sp>
          <p:nvSpPr>
            <p:cNvPr id="9336" name="文本框 93240"/>
            <p:cNvSpPr txBox="1">
              <a:spLocks noChangeArrowheads="1"/>
            </p:cNvSpPr>
            <p:nvPr/>
          </p:nvSpPr>
          <p:spPr bwMode="auto">
            <a:xfrm>
              <a:off x="1296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9337" name="文本框 93241"/>
            <p:cNvSpPr txBox="1">
              <a:spLocks noChangeArrowheads="1"/>
            </p:cNvSpPr>
            <p:nvPr/>
          </p:nvSpPr>
          <p:spPr bwMode="auto">
            <a:xfrm>
              <a:off x="1740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338" name="文本框 93242"/>
            <p:cNvSpPr txBox="1">
              <a:spLocks noChangeArrowheads="1"/>
            </p:cNvSpPr>
            <p:nvPr/>
          </p:nvSpPr>
          <p:spPr bwMode="auto">
            <a:xfrm>
              <a:off x="2256" y="1501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9339" name="文本框 93243"/>
            <p:cNvSpPr txBox="1">
              <a:spLocks noChangeArrowheads="1"/>
            </p:cNvSpPr>
            <p:nvPr/>
          </p:nvSpPr>
          <p:spPr bwMode="auto">
            <a:xfrm>
              <a:off x="2700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9340" name="文本框 93244"/>
            <p:cNvSpPr txBox="1">
              <a:spLocks noChangeArrowheads="1"/>
            </p:cNvSpPr>
            <p:nvPr/>
          </p:nvSpPr>
          <p:spPr bwMode="auto">
            <a:xfrm>
              <a:off x="3120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5</a:t>
              </a:r>
            </a:p>
          </p:txBody>
        </p:sp>
        <p:sp>
          <p:nvSpPr>
            <p:cNvPr id="9341" name="文本框 93245"/>
            <p:cNvSpPr txBox="1">
              <a:spLocks noChangeArrowheads="1"/>
            </p:cNvSpPr>
            <p:nvPr/>
          </p:nvSpPr>
          <p:spPr bwMode="auto">
            <a:xfrm>
              <a:off x="3516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9342" name="文本框 93246"/>
            <p:cNvSpPr txBox="1">
              <a:spLocks noChangeArrowheads="1"/>
            </p:cNvSpPr>
            <p:nvPr/>
          </p:nvSpPr>
          <p:spPr bwMode="auto">
            <a:xfrm>
              <a:off x="3948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7</a:t>
              </a:r>
            </a:p>
          </p:txBody>
        </p:sp>
        <p:sp>
          <p:nvSpPr>
            <p:cNvPr id="9343" name="文本框 93247"/>
            <p:cNvSpPr txBox="1">
              <a:spLocks noChangeArrowheads="1"/>
            </p:cNvSpPr>
            <p:nvPr/>
          </p:nvSpPr>
          <p:spPr bwMode="auto">
            <a:xfrm>
              <a:off x="4464" y="1501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8</a:t>
              </a:r>
            </a:p>
          </p:txBody>
        </p:sp>
        <p:sp>
          <p:nvSpPr>
            <p:cNvPr id="9344" name="文本框 93248"/>
            <p:cNvSpPr txBox="1">
              <a:spLocks noChangeArrowheads="1"/>
            </p:cNvSpPr>
            <p:nvPr/>
          </p:nvSpPr>
          <p:spPr bwMode="auto">
            <a:xfrm>
              <a:off x="4992" y="1488"/>
              <a:ext cx="166" cy="2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6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9</a:t>
              </a:r>
            </a:p>
          </p:txBody>
        </p:sp>
        <p:sp>
          <p:nvSpPr>
            <p:cNvPr id="93250" name="文本框 93249"/>
            <p:cNvSpPr txBox="1"/>
            <p:nvPr/>
          </p:nvSpPr>
          <p:spPr>
            <a:xfrm>
              <a:off x="867" y="1459"/>
              <a:ext cx="17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en-US" altLang="zh-CN" b="1" i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rPr>
                <a:t>x</a:t>
              </a:r>
            </a:p>
          </p:txBody>
        </p:sp>
        <p:sp>
          <p:nvSpPr>
            <p:cNvPr id="93251" name="文本框 93250"/>
            <p:cNvSpPr txBox="1"/>
            <p:nvPr/>
          </p:nvSpPr>
          <p:spPr>
            <a:xfrm>
              <a:off x="720" y="1804"/>
              <a:ext cx="5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en-US" altLang="zh-CN" b="1" i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</a:rPr>
                <a:t>f</a:t>
              </a:r>
              <a:r>
                <a:rPr lang="zh-CN" altLang="en-US" b="1" i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</a:rPr>
                <a:t>（</a:t>
              </a:r>
              <a:r>
                <a:rPr lang="en-US" altLang="zh-CN" b="1" i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</a:rPr>
                <a:t>x</a:t>
              </a:r>
              <a:r>
                <a:rPr lang="zh-CN" altLang="en-US" b="1" i="1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</a:rPr>
                <a:t>）</a:t>
              </a:r>
            </a:p>
          </p:txBody>
        </p:sp>
      </p:grpSp>
      <p:grpSp>
        <p:nvGrpSpPr>
          <p:cNvPr id="3" name="组合 93251"/>
          <p:cNvGrpSpPr/>
          <p:nvPr/>
        </p:nvGrpSpPr>
        <p:grpSpPr bwMode="auto">
          <a:xfrm>
            <a:off x="5257800" y="3581400"/>
            <a:ext cx="2165350" cy="2514600"/>
            <a:chOff x="3552" y="2352"/>
            <a:chExt cx="1364" cy="1584"/>
          </a:xfrm>
        </p:grpSpPr>
        <p:sp>
          <p:nvSpPr>
            <p:cNvPr id="93253" name="文本框 93252"/>
            <p:cNvSpPr txBox="1"/>
            <p:nvPr/>
          </p:nvSpPr>
          <p:spPr>
            <a:xfrm>
              <a:off x="4704" y="2352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en-US" altLang="zh-CN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rPr>
                <a:t>.</a:t>
              </a:r>
            </a:p>
          </p:txBody>
        </p:sp>
        <p:grpSp>
          <p:nvGrpSpPr>
            <p:cNvPr id="9327" name="组合 93253"/>
            <p:cNvGrpSpPr/>
            <p:nvPr/>
          </p:nvGrpSpPr>
          <p:grpSpPr bwMode="auto">
            <a:xfrm>
              <a:off x="3552" y="2496"/>
              <a:ext cx="1220" cy="1440"/>
              <a:chOff x="3552" y="2496"/>
              <a:chExt cx="1220" cy="1440"/>
            </a:xfrm>
          </p:grpSpPr>
          <p:sp>
            <p:nvSpPr>
              <p:cNvPr id="93255" name="文本框 93254"/>
              <p:cNvSpPr txBox="1"/>
              <p:nvPr/>
            </p:nvSpPr>
            <p:spPr>
              <a:xfrm>
                <a:off x="3936" y="316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56" name="文本框 93255"/>
              <p:cNvSpPr txBox="1"/>
              <p:nvPr/>
            </p:nvSpPr>
            <p:spPr>
              <a:xfrm>
                <a:off x="4560" y="249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57" name="文本框 93256"/>
              <p:cNvSpPr txBox="1"/>
              <p:nvPr/>
            </p:nvSpPr>
            <p:spPr>
              <a:xfrm>
                <a:off x="4416" y="2640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58" name="文本框 93257"/>
              <p:cNvSpPr txBox="1"/>
              <p:nvPr/>
            </p:nvSpPr>
            <p:spPr>
              <a:xfrm>
                <a:off x="4272" y="278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59" name="文本框 93258"/>
              <p:cNvSpPr txBox="1"/>
              <p:nvPr/>
            </p:nvSpPr>
            <p:spPr>
              <a:xfrm>
                <a:off x="3840" y="326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60" name="文本框 93259"/>
              <p:cNvSpPr txBox="1"/>
              <p:nvPr/>
            </p:nvSpPr>
            <p:spPr>
              <a:xfrm>
                <a:off x="3696" y="340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61" name="文本框 93260"/>
              <p:cNvSpPr txBox="1"/>
              <p:nvPr/>
            </p:nvSpPr>
            <p:spPr>
              <a:xfrm>
                <a:off x="4108" y="2976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  <p:sp>
            <p:nvSpPr>
              <p:cNvPr id="93262" name="文本框 93261"/>
              <p:cNvSpPr txBox="1"/>
              <p:nvPr/>
            </p:nvSpPr>
            <p:spPr>
              <a:xfrm>
                <a:off x="3552" y="3648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  <a:defRPr/>
                </a:pPr>
                <a:r>
                  <a:rPr lang="en-US" altLang="zh-CN" sz="2400" b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.</a:t>
                </a:r>
              </a:p>
            </p:txBody>
          </p:sp>
        </p:grpSp>
      </p:grpSp>
      <p:sp>
        <p:nvSpPr>
          <p:cNvPr id="93263" name="任意多边形 93262"/>
          <p:cNvSpPr>
            <a:spLocks noChangeArrowheads="1"/>
          </p:cNvSpPr>
          <p:nvPr/>
        </p:nvSpPr>
        <p:spPr bwMode="auto">
          <a:xfrm>
            <a:off x="5257800" y="3886200"/>
            <a:ext cx="1981200" cy="2286000"/>
          </a:xfrm>
          <a:custGeom>
            <a:avLst/>
            <a:gdLst>
              <a:gd name="T0" fmla="*/ 2147483647 w 1248"/>
              <a:gd name="T1" fmla="*/ 0 h 1440"/>
              <a:gd name="T2" fmla="*/ 604837462 w 1248"/>
              <a:gd name="T3" fmla="*/ 2147483647 h 1440"/>
              <a:gd name="T4" fmla="*/ 0 w 1248"/>
              <a:gd name="T5" fmla="*/ 2147483647 h 1440"/>
              <a:gd name="T6" fmla="*/ 0 60000 65536"/>
              <a:gd name="T7" fmla="*/ 0 60000 65536"/>
              <a:gd name="T8" fmla="*/ 0 60000 65536"/>
              <a:gd name="T9" fmla="*/ 0 w 1248"/>
              <a:gd name="T10" fmla="*/ 0 h 1440"/>
              <a:gd name="T11" fmla="*/ 1248 w 1248"/>
              <a:gd name="T12" fmla="*/ 1440 h 14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48" h="1440">
                <a:moveTo>
                  <a:pt x="1248" y="0"/>
                </a:moveTo>
                <a:cubicBezTo>
                  <a:pt x="848" y="408"/>
                  <a:pt x="448" y="816"/>
                  <a:pt x="240" y="1056"/>
                </a:cubicBezTo>
                <a:cubicBezTo>
                  <a:pt x="32" y="1296"/>
                  <a:pt x="40" y="1376"/>
                  <a:pt x="0" y="1440"/>
                </a:cubicBezTo>
              </a:path>
            </a:pathLst>
          </a:custGeom>
          <a:noFill/>
          <a:ln w="25400">
            <a:solidFill>
              <a:srgbClr val="008000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" name="组合 93263"/>
          <p:cNvGrpSpPr/>
          <p:nvPr/>
        </p:nvGrpSpPr>
        <p:grpSpPr bwMode="auto">
          <a:xfrm>
            <a:off x="4787900" y="3357563"/>
            <a:ext cx="3213100" cy="3017837"/>
            <a:chOff x="192" y="2496"/>
            <a:chExt cx="2024" cy="1901"/>
          </a:xfrm>
        </p:grpSpPr>
        <p:sp>
          <p:nvSpPr>
            <p:cNvPr id="9279" name="直接连接符 93264"/>
            <p:cNvSpPr>
              <a:spLocks noChangeShapeType="1"/>
            </p:cNvSpPr>
            <p:nvPr/>
          </p:nvSpPr>
          <p:spPr bwMode="auto">
            <a:xfrm flipV="1">
              <a:off x="432" y="2592"/>
              <a:ext cx="0" cy="17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0" name="文本框 93265"/>
            <p:cNvSpPr txBox="1">
              <a:spLocks noChangeArrowheads="1"/>
            </p:cNvSpPr>
            <p:nvPr/>
          </p:nvSpPr>
          <p:spPr bwMode="auto">
            <a:xfrm>
              <a:off x="2028" y="3792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9281" name="文本框 93266"/>
            <p:cNvSpPr txBox="1">
              <a:spLocks noChangeArrowheads="1"/>
            </p:cNvSpPr>
            <p:nvPr/>
          </p:nvSpPr>
          <p:spPr bwMode="auto">
            <a:xfrm>
              <a:off x="288" y="3815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9282" name="文本框 93267"/>
            <p:cNvSpPr txBox="1">
              <a:spLocks noChangeArrowheads="1"/>
            </p:cNvSpPr>
            <p:nvPr/>
          </p:nvSpPr>
          <p:spPr bwMode="auto">
            <a:xfrm>
              <a:off x="192" y="3936"/>
              <a:ext cx="260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283" name="直接连接符 93268"/>
            <p:cNvSpPr>
              <a:spLocks noChangeShapeType="1"/>
            </p:cNvSpPr>
            <p:nvPr/>
          </p:nvSpPr>
          <p:spPr bwMode="auto">
            <a:xfrm flipH="1" flipV="1">
              <a:off x="432" y="3984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4" name="直接连接符 93269"/>
            <p:cNvSpPr>
              <a:spLocks noChangeShapeType="1"/>
            </p:cNvSpPr>
            <p:nvPr/>
          </p:nvSpPr>
          <p:spPr bwMode="auto">
            <a:xfrm flipH="1" flipV="1">
              <a:off x="432" y="4128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5" name="直接连接符 93270"/>
            <p:cNvSpPr>
              <a:spLocks noChangeShapeType="1"/>
            </p:cNvSpPr>
            <p:nvPr/>
          </p:nvSpPr>
          <p:spPr bwMode="auto">
            <a:xfrm flipH="1" flipV="1">
              <a:off x="432" y="4272"/>
              <a:ext cx="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6" name="文本框 93271"/>
            <p:cNvSpPr txBox="1">
              <a:spLocks noChangeArrowheads="1"/>
            </p:cNvSpPr>
            <p:nvPr/>
          </p:nvSpPr>
          <p:spPr bwMode="auto">
            <a:xfrm>
              <a:off x="192" y="4080"/>
              <a:ext cx="260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9287" name="文本框 93272"/>
            <p:cNvSpPr txBox="1">
              <a:spLocks noChangeArrowheads="1"/>
            </p:cNvSpPr>
            <p:nvPr/>
          </p:nvSpPr>
          <p:spPr bwMode="auto">
            <a:xfrm>
              <a:off x="192" y="4224"/>
              <a:ext cx="260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9288" name="直接连接符 93273"/>
            <p:cNvSpPr>
              <a:spLocks noChangeShapeType="1"/>
            </p:cNvSpPr>
            <p:nvPr/>
          </p:nvSpPr>
          <p:spPr bwMode="auto">
            <a:xfrm>
              <a:off x="1152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9" name="直接连接符 93274"/>
            <p:cNvSpPr>
              <a:spLocks noChangeShapeType="1"/>
            </p:cNvSpPr>
            <p:nvPr/>
          </p:nvSpPr>
          <p:spPr bwMode="auto">
            <a:xfrm>
              <a:off x="864" y="3783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0" name="文本框 93275"/>
            <p:cNvSpPr txBox="1">
              <a:spLocks noChangeArrowheads="1"/>
            </p:cNvSpPr>
            <p:nvPr/>
          </p:nvSpPr>
          <p:spPr bwMode="auto">
            <a:xfrm>
              <a:off x="1756" y="3840"/>
              <a:ext cx="212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10</a:t>
              </a:r>
            </a:p>
          </p:txBody>
        </p:sp>
        <p:sp>
          <p:nvSpPr>
            <p:cNvPr id="9291" name="文本框 93276"/>
            <p:cNvSpPr txBox="1">
              <a:spLocks noChangeArrowheads="1"/>
            </p:cNvSpPr>
            <p:nvPr/>
          </p:nvSpPr>
          <p:spPr bwMode="auto">
            <a:xfrm>
              <a:off x="1056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5</a:t>
              </a:r>
            </a:p>
          </p:txBody>
        </p:sp>
        <p:sp>
          <p:nvSpPr>
            <p:cNvPr id="9292" name="直接连接符 93277"/>
            <p:cNvSpPr>
              <a:spLocks noChangeShapeType="1"/>
            </p:cNvSpPr>
            <p:nvPr/>
          </p:nvSpPr>
          <p:spPr bwMode="auto">
            <a:xfrm>
              <a:off x="240" y="3840"/>
              <a:ext cx="19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9293" name="组合 93278"/>
            <p:cNvGrpSpPr/>
            <p:nvPr/>
          </p:nvGrpSpPr>
          <p:grpSpPr bwMode="auto">
            <a:xfrm>
              <a:off x="240" y="2496"/>
              <a:ext cx="240" cy="1287"/>
              <a:chOff x="3648" y="2208"/>
              <a:chExt cx="240" cy="1287"/>
            </a:xfrm>
          </p:grpSpPr>
          <p:sp>
            <p:nvSpPr>
              <p:cNvPr id="9310" name="文本框 93279"/>
              <p:cNvSpPr txBox="1">
                <a:spLocks noChangeArrowheads="1"/>
              </p:cNvSpPr>
              <p:nvPr/>
            </p:nvSpPr>
            <p:spPr bwMode="auto">
              <a:xfrm>
                <a:off x="3696" y="2208"/>
                <a:ext cx="180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</a:p>
            </p:txBody>
          </p:sp>
          <p:grpSp>
            <p:nvGrpSpPr>
              <p:cNvPr id="9311" name="组合 93280"/>
              <p:cNvGrpSpPr/>
              <p:nvPr/>
            </p:nvGrpSpPr>
            <p:grpSpPr bwMode="auto">
              <a:xfrm>
                <a:off x="3648" y="2448"/>
                <a:ext cx="240" cy="1047"/>
                <a:chOff x="3648" y="2448"/>
                <a:chExt cx="240" cy="1047"/>
              </a:xfrm>
            </p:grpSpPr>
            <p:sp>
              <p:nvSpPr>
                <p:cNvPr id="9312" name="直接连接符 93281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3399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13" name="直接连接符 93282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3255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14" name="文本框 93283"/>
                <p:cNvSpPr txBox="1">
                  <a:spLocks noChangeArrowheads="1"/>
                </p:cNvSpPr>
                <p:nvPr/>
              </p:nvSpPr>
              <p:spPr bwMode="auto">
                <a:xfrm>
                  <a:off x="3696" y="3322"/>
                  <a:ext cx="164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2</a:t>
                  </a:r>
                </a:p>
              </p:txBody>
            </p:sp>
            <p:sp>
              <p:nvSpPr>
                <p:cNvPr id="9315" name="文本框 93284"/>
                <p:cNvSpPr txBox="1">
                  <a:spLocks noChangeArrowheads="1"/>
                </p:cNvSpPr>
                <p:nvPr/>
              </p:nvSpPr>
              <p:spPr bwMode="auto">
                <a:xfrm>
                  <a:off x="3696" y="3178"/>
                  <a:ext cx="164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4</a:t>
                  </a:r>
                </a:p>
              </p:txBody>
            </p:sp>
            <p:sp>
              <p:nvSpPr>
                <p:cNvPr id="9316" name="直接连接符 93285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3111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17" name="直接连接符 93286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2823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18" name="直接连接符 93287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2967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19" name="文本框 93288"/>
                <p:cNvSpPr txBox="1">
                  <a:spLocks noChangeArrowheads="1"/>
                </p:cNvSpPr>
                <p:nvPr/>
              </p:nvSpPr>
              <p:spPr bwMode="auto">
                <a:xfrm>
                  <a:off x="3648" y="2736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10</a:t>
                  </a:r>
                </a:p>
              </p:txBody>
            </p:sp>
            <p:sp>
              <p:nvSpPr>
                <p:cNvPr id="9320" name="文本框 93289"/>
                <p:cNvSpPr txBox="1">
                  <a:spLocks noChangeArrowheads="1"/>
                </p:cNvSpPr>
                <p:nvPr/>
              </p:nvSpPr>
              <p:spPr bwMode="auto">
                <a:xfrm>
                  <a:off x="3696" y="2890"/>
                  <a:ext cx="164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8</a:t>
                  </a:r>
                </a:p>
              </p:txBody>
            </p:sp>
            <p:sp>
              <p:nvSpPr>
                <p:cNvPr id="9321" name="文本框 93290"/>
                <p:cNvSpPr txBox="1">
                  <a:spLocks noChangeArrowheads="1"/>
                </p:cNvSpPr>
                <p:nvPr/>
              </p:nvSpPr>
              <p:spPr bwMode="auto">
                <a:xfrm>
                  <a:off x="3676" y="3024"/>
                  <a:ext cx="164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6</a:t>
                  </a:r>
                </a:p>
              </p:txBody>
            </p:sp>
            <p:sp>
              <p:nvSpPr>
                <p:cNvPr id="9322" name="直接连接符 93291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2688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23" name="直接连接符 93292"/>
                <p:cNvSpPr>
                  <a:spLocks noChangeShapeType="1"/>
                </p:cNvSpPr>
                <p:nvPr/>
              </p:nvSpPr>
              <p:spPr bwMode="auto">
                <a:xfrm flipH="1" flipV="1">
                  <a:off x="3840" y="2544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324" name="文本框 93293"/>
                <p:cNvSpPr txBox="1">
                  <a:spLocks noChangeArrowheads="1"/>
                </p:cNvSpPr>
                <p:nvPr/>
              </p:nvSpPr>
              <p:spPr bwMode="auto">
                <a:xfrm>
                  <a:off x="3648" y="2592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12</a:t>
                  </a:r>
                </a:p>
              </p:txBody>
            </p:sp>
            <p:sp>
              <p:nvSpPr>
                <p:cNvPr id="9325" name="文本框 93294"/>
                <p:cNvSpPr txBox="1">
                  <a:spLocks noChangeArrowheads="1"/>
                </p:cNvSpPr>
                <p:nvPr/>
              </p:nvSpPr>
              <p:spPr bwMode="auto">
                <a:xfrm>
                  <a:off x="3648" y="2448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12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14</a:t>
                  </a:r>
                </a:p>
              </p:txBody>
            </p:sp>
          </p:grpSp>
        </p:grpSp>
        <p:sp>
          <p:nvSpPr>
            <p:cNvPr id="9294" name="直接连接符 93295"/>
            <p:cNvSpPr>
              <a:spLocks noChangeShapeType="1"/>
            </p:cNvSpPr>
            <p:nvPr/>
          </p:nvSpPr>
          <p:spPr bwMode="auto">
            <a:xfrm>
              <a:off x="720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5" name="直接连接符 93296"/>
            <p:cNvSpPr>
              <a:spLocks noChangeShapeType="1"/>
            </p:cNvSpPr>
            <p:nvPr/>
          </p:nvSpPr>
          <p:spPr bwMode="auto">
            <a:xfrm>
              <a:off x="1296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6" name="直接连接符 93297"/>
            <p:cNvSpPr>
              <a:spLocks noChangeShapeType="1"/>
            </p:cNvSpPr>
            <p:nvPr/>
          </p:nvSpPr>
          <p:spPr bwMode="auto">
            <a:xfrm>
              <a:off x="1008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7" name="直接连接符 93298"/>
            <p:cNvSpPr>
              <a:spLocks noChangeShapeType="1"/>
            </p:cNvSpPr>
            <p:nvPr/>
          </p:nvSpPr>
          <p:spPr bwMode="auto">
            <a:xfrm>
              <a:off x="576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8" name="直接连接符 93299"/>
            <p:cNvSpPr>
              <a:spLocks noChangeShapeType="1"/>
            </p:cNvSpPr>
            <p:nvPr/>
          </p:nvSpPr>
          <p:spPr bwMode="auto">
            <a:xfrm>
              <a:off x="1440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9" name="直接连接符 93300"/>
            <p:cNvSpPr>
              <a:spLocks noChangeShapeType="1"/>
            </p:cNvSpPr>
            <p:nvPr/>
          </p:nvSpPr>
          <p:spPr bwMode="auto">
            <a:xfrm>
              <a:off x="1584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0" name="直接连接符 93301"/>
            <p:cNvSpPr>
              <a:spLocks noChangeShapeType="1"/>
            </p:cNvSpPr>
            <p:nvPr/>
          </p:nvSpPr>
          <p:spPr bwMode="auto">
            <a:xfrm>
              <a:off x="1728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1" name="直接连接符 93302"/>
            <p:cNvSpPr>
              <a:spLocks noChangeShapeType="1"/>
            </p:cNvSpPr>
            <p:nvPr/>
          </p:nvSpPr>
          <p:spPr bwMode="auto">
            <a:xfrm>
              <a:off x="1872" y="3792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2" name="文本框 93303"/>
            <p:cNvSpPr txBox="1">
              <a:spLocks noChangeArrowheads="1"/>
            </p:cNvSpPr>
            <p:nvPr/>
          </p:nvSpPr>
          <p:spPr bwMode="auto">
            <a:xfrm>
              <a:off x="1488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8</a:t>
              </a:r>
            </a:p>
          </p:txBody>
        </p:sp>
        <p:sp>
          <p:nvSpPr>
            <p:cNvPr id="9303" name="文本框 93304"/>
            <p:cNvSpPr txBox="1">
              <a:spLocks noChangeArrowheads="1"/>
            </p:cNvSpPr>
            <p:nvPr/>
          </p:nvSpPr>
          <p:spPr bwMode="auto">
            <a:xfrm>
              <a:off x="1344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7</a:t>
              </a:r>
            </a:p>
          </p:txBody>
        </p:sp>
        <p:sp>
          <p:nvSpPr>
            <p:cNvPr id="9304" name="文本框 93305"/>
            <p:cNvSpPr txBox="1">
              <a:spLocks noChangeArrowheads="1"/>
            </p:cNvSpPr>
            <p:nvPr/>
          </p:nvSpPr>
          <p:spPr bwMode="auto">
            <a:xfrm>
              <a:off x="1200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9305" name="文本框 93306"/>
            <p:cNvSpPr txBox="1">
              <a:spLocks noChangeArrowheads="1"/>
            </p:cNvSpPr>
            <p:nvPr/>
          </p:nvSpPr>
          <p:spPr bwMode="auto">
            <a:xfrm>
              <a:off x="912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9306" name="文本框 93307"/>
            <p:cNvSpPr txBox="1">
              <a:spLocks noChangeArrowheads="1"/>
            </p:cNvSpPr>
            <p:nvPr/>
          </p:nvSpPr>
          <p:spPr bwMode="auto">
            <a:xfrm>
              <a:off x="768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9307" name="文本框 93308"/>
            <p:cNvSpPr txBox="1">
              <a:spLocks noChangeArrowheads="1"/>
            </p:cNvSpPr>
            <p:nvPr/>
          </p:nvSpPr>
          <p:spPr bwMode="auto">
            <a:xfrm>
              <a:off x="624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308" name="文本框 93309"/>
            <p:cNvSpPr txBox="1">
              <a:spLocks noChangeArrowheads="1"/>
            </p:cNvSpPr>
            <p:nvPr/>
          </p:nvSpPr>
          <p:spPr bwMode="auto">
            <a:xfrm>
              <a:off x="480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9309" name="文本框 93310"/>
            <p:cNvSpPr txBox="1">
              <a:spLocks noChangeArrowheads="1"/>
            </p:cNvSpPr>
            <p:nvPr/>
          </p:nvSpPr>
          <p:spPr bwMode="auto">
            <a:xfrm>
              <a:off x="1632" y="3840"/>
              <a:ext cx="164" cy="1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en-US" altLang="zh-CN" sz="12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9</a:t>
              </a:r>
            </a:p>
          </p:txBody>
        </p:sp>
      </p:grpSp>
      <p:grpSp>
        <p:nvGrpSpPr>
          <p:cNvPr id="9275" name="组合 93315"/>
          <p:cNvGrpSpPr/>
          <p:nvPr/>
        </p:nvGrpSpPr>
        <p:grpSpPr bwMode="auto">
          <a:xfrm>
            <a:off x="0" y="357188"/>
            <a:ext cx="7173913" cy="684212"/>
            <a:chOff x="0" y="225"/>
            <a:chExt cx="4519" cy="431"/>
          </a:xfrm>
        </p:grpSpPr>
        <p:sp>
          <p:nvSpPr>
            <p:cNvPr id="9278" name="矩形 93313"/>
            <p:cNvSpPr>
              <a:spLocks noChangeArrowheads="1"/>
            </p:cNvSpPr>
            <p:nvPr/>
          </p:nvSpPr>
          <p:spPr bwMode="auto">
            <a:xfrm>
              <a:off x="0" y="225"/>
              <a:ext cx="1089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3200" b="1" dirty="0">
                  <a:latin typeface="楷体_GB2312" pitchFamily="49" charset="-122"/>
                  <a:ea typeface="楷体_GB2312" pitchFamily="49" charset="-122"/>
                </a:rPr>
                <a:t>例</a:t>
              </a:r>
              <a:r>
                <a:rPr lang="en-US" altLang="zh-CN" sz="3200" b="1" dirty="0">
                  <a:latin typeface="楷体_GB2312" pitchFamily="49" charset="-122"/>
                  <a:ea typeface="楷体_GB2312" pitchFamily="49" charset="-122"/>
                </a:rPr>
                <a:t>2</a:t>
              </a:r>
            </a:p>
          </p:txBody>
        </p:sp>
        <p:graphicFrame>
          <p:nvGraphicFramePr>
            <p:cNvPr id="9218" name="对象 93314"/>
            <p:cNvGraphicFramePr>
              <a:graphicFrameLocks/>
            </p:cNvGraphicFramePr>
            <p:nvPr/>
          </p:nvGraphicFramePr>
          <p:xfrm>
            <a:off x="567" y="300"/>
            <a:ext cx="3952" cy="356"/>
          </p:xfrm>
          <a:graphic>
            <a:graphicData uri="http://schemas.openxmlformats.org/presentationml/2006/ole">
              <p:oleObj spid="_x0000_s92161" r:id="rId3" imgW="56692800" imgH="5181600" progId="Equation.3">
                <p:embed/>
              </p:oleObj>
            </a:graphicData>
          </a:graphic>
        </p:graphicFrame>
      </p:grpSp>
      <p:sp>
        <p:nvSpPr>
          <p:cNvPr id="9276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E6D53DF5-D68B-428B-9A6E-2474266EAB97}" type="slidenum">
              <a:rPr lang="zh-CN" altLang="en-US" smtClean="0"/>
              <a:pPr/>
              <a:t>16</a:t>
            </a:fld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9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/>
      <p:bldP spid="93188" grpId="0"/>
      <p:bldP spid="93189" grpId="0"/>
      <p:bldP spid="93190" grpId="0"/>
      <p:bldP spid="93191" grpId="0"/>
      <p:bldP spid="93231" grpId="0"/>
      <p:bldP spid="93232" grpId="0"/>
      <p:bldP spid="93233" grpId="0"/>
      <p:bldP spid="93234" grpId="0"/>
      <p:bldP spid="93235" grpId="0"/>
      <p:bldP spid="93236" grpId="0"/>
      <p:bldP spid="93237" grpId="0"/>
      <p:bldP spid="93238" grpId="0"/>
      <p:bldP spid="932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文本框 97281"/>
          <p:cNvSpPr txBox="1">
            <a:spLocks noChangeArrowheads="1"/>
          </p:cNvSpPr>
          <p:nvPr/>
        </p:nvSpPr>
        <p:spPr bwMode="auto">
          <a:xfrm>
            <a:off x="395288" y="333375"/>
            <a:ext cx="3319462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latin typeface="Times New Roman" panose="02020603050405020304" pitchFamily="18" charset="0"/>
                <a:ea typeface="楷体_GB2312" pitchFamily="49" charset="-122"/>
              </a:rPr>
              <a:t>巩固练习</a:t>
            </a:r>
          </a:p>
        </p:txBody>
      </p:sp>
      <p:sp>
        <p:nvSpPr>
          <p:cNvPr id="10244" name="矩形 97285"/>
          <p:cNvSpPr>
            <a:spLocks noChangeArrowheads="1"/>
          </p:cNvSpPr>
          <p:nvPr/>
        </p:nvSpPr>
        <p:spPr bwMode="auto">
          <a:xfrm>
            <a:off x="0" y="4857750"/>
            <a:ext cx="9178925" cy="175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endParaRPr lang="zh-CN" altLang="en-US" sz="3600"/>
          </a:p>
          <a:p>
            <a:pPr algn="just"/>
            <a:endParaRPr lang="zh-CN" altLang="en-US" sz="3600"/>
          </a:p>
          <a:p>
            <a:pPr algn="just"/>
            <a:endParaRPr lang="en-US" altLang="zh-CN" sz="3600"/>
          </a:p>
        </p:txBody>
      </p:sp>
      <p:sp>
        <p:nvSpPr>
          <p:cNvPr id="10245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E334ADA4-43F8-4434-9351-507B0E7B4D0C}" type="slidenum">
              <a:rPr lang="zh-CN" altLang="en-US" smtClean="0"/>
              <a:pPr/>
              <a:t>17</a:t>
            </a:fld>
            <a:endParaRPr lang="zh-CN" altLang="en-US" smtClean="0"/>
          </a:p>
        </p:txBody>
      </p:sp>
      <p:graphicFrame>
        <p:nvGraphicFramePr>
          <p:cNvPr id="10242" name="对象 37" descr="学科网(www.zxxk.com)--教育资源门户，提供试卷、教案、课件、论文、素材及各类教学资源下载，还有大量而丰富的教学相关资讯！"/>
          <p:cNvGraphicFramePr>
            <a:graphicFrameLocks noChangeAspect="1"/>
          </p:cNvGraphicFramePr>
          <p:nvPr/>
        </p:nvGraphicFramePr>
        <p:xfrm>
          <a:off x="428625" y="4357688"/>
          <a:ext cx="8045450" cy="1500187"/>
        </p:xfrm>
        <a:graphic>
          <a:graphicData uri="http://schemas.openxmlformats.org/presentationml/2006/ole">
            <p:oleObj spid="_x0000_s94209" name="公式" r:id="rId3" imgW="46024800" imgH="10972800" progId="Equation.3">
              <p:embed/>
            </p:oleObj>
          </a:graphicData>
        </a:graphic>
      </p:graphicFrame>
      <p:sp>
        <p:nvSpPr>
          <p:cNvPr id="10246" name="矩形 6"/>
          <p:cNvSpPr>
            <a:spLocks noChangeArrowheads="1"/>
          </p:cNvSpPr>
          <p:nvPr/>
        </p:nvSpPr>
        <p:spPr bwMode="auto">
          <a:xfrm>
            <a:off x="357188" y="1643063"/>
            <a:ext cx="8429625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latin typeface="宋体" panose="02010600030101010101" pitchFamily="2" charset="-122"/>
              </a:rPr>
              <a:t>、函数</a:t>
            </a:r>
            <a:r>
              <a:rPr lang="zh-CN" altLang="en-US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f(x)=x</a:t>
            </a:r>
            <a:r>
              <a:rPr lang="zh-CN" altLang="en-US" sz="3200" b="1" i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+x-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3200" b="1">
                <a:latin typeface="宋体" panose="02010600030101010101" pitchFamily="2" charset="-122"/>
              </a:rPr>
              <a:t>在下列哪个区间上有零点(      )</a:t>
            </a:r>
          </a:p>
          <a:p>
            <a:pPr latinLnBrk="1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</a:rPr>
              <a:t> A.(-2,-1)   B.(0,1)   C.(1,2)   D.(2,3) </a:t>
            </a:r>
          </a:p>
        </p:txBody>
      </p:sp>
      <p:sp>
        <p:nvSpPr>
          <p:cNvPr id="8" name="Text Box 33"/>
          <p:cNvSpPr txBox="1">
            <a:spLocks noChangeArrowheads="1"/>
          </p:cNvSpPr>
          <p:nvPr/>
        </p:nvSpPr>
        <p:spPr bwMode="auto">
          <a:xfrm flipH="1">
            <a:off x="1000125" y="2500313"/>
            <a:ext cx="8382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矩形 99329"/>
          <p:cNvSpPr>
            <a:spLocks noChangeArrowheads="1"/>
          </p:cNvSpPr>
          <p:nvPr/>
        </p:nvSpPr>
        <p:spPr bwMode="auto">
          <a:xfrm>
            <a:off x="627063" y="1173163"/>
            <a:ext cx="52403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一个关系：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函数零点与方程根的关系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:</a:t>
            </a:r>
          </a:p>
        </p:txBody>
      </p:sp>
      <p:sp>
        <p:nvSpPr>
          <p:cNvPr id="28675" name="矩形 99330"/>
          <p:cNvSpPr>
            <a:spLocks noChangeAspect="1" noChangeArrowheads="1"/>
          </p:cNvSpPr>
          <p:nvPr/>
        </p:nvSpPr>
        <p:spPr bwMode="auto">
          <a:xfrm>
            <a:off x="2209800" y="1828800"/>
            <a:ext cx="5060950" cy="2955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9332" name="圆角矩形 99331"/>
          <p:cNvSpPr>
            <a:spLocks noChangeArrowheads="1"/>
          </p:cNvSpPr>
          <p:nvPr/>
        </p:nvSpPr>
        <p:spPr bwMode="auto">
          <a:xfrm>
            <a:off x="2209800" y="1828800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tIns="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函数</a:t>
            </a:r>
          </a:p>
        </p:txBody>
      </p:sp>
      <p:sp>
        <p:nvSpPr>
          <p:cNvPr id="99333" name="圆角矩形 99332"/>
          <p:cNvSpPr>
            <a:spLocks noChangeArrowheads="1"/>
          </p:cNvSpPr>
          <p:nvPr/>
        </p:nvSpPr>
        <p:spPr bwMode="auto">
          <a:xfrm>
            <a:off x="6080125" y="1828800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tIns="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方程</a:t>
            </a:r>
          </a:p>
        </p:txBody>
      </p:sp>
      <p:sp>
        <p:nvSpPr>
          <p:cNvPr id="99334" name="圆角矩形 99333"/>
          <p:cNvSpPr>
            <a:spLocks noChangeArrowheads="1"/>
          </p:cNvSpPr>
          <p:nvPr/>
        </p:nvSpPr>
        <p:spPr bwMode="auto">
          <a:xfrm>
            <a:off x="2209800" y="3597275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tIns="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零点</a:t>
            </a:r>
          </a:p>
        </p:txBody>
      </p:sp>
      <p:sp>
        <p:nvSpPr>
          <p:cNvPr id="99335" name="圆角矩形 99334"/>
          <p:cNvSpPr>
            <a:spLocks noChangeArrowheads="1"/>
          </p:cNvSpPr>
          <p:nvPr/>
        </p:nvSpPr>
        <p:spPr bwMode="auto">
          <a:xfrm>
            <a:off x="6080125" y="3597275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tIns="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根</a:t>
            </a:r>
          </a:p>
        </p:txBody>
      </p:sp>
      <p:sp>
        <p:nvSpPr>
          <p:cNvPr id="99336" name="圆角矩形 99335"/>
          <p:cNvSpPr>
            <a:spLocks noChangeArrowheads="1"/>
          </p:cNvSpPr>
          <p:nvPr/>
        </p:nvSpPr>
        <p:spPr bwMode="auto">
          <a:xfrm>
            <a:off x="4144963" y="2933700"/>
            <a:ext cx="1190625" cy="5254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lIns="18000" tIns="0" rIns="1800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数  值</a:t>
            </a:r>
          </a:p>
        </p:txBody>
      </p:sp>
      <p:sp>
        <p:nvSpPr>
          <p:cNvPr id="99337" name="圆角矩形 99336"/>
          <p:cNvSpPr>
            <a:spLocks noChangeArrowheads="1"/>
          </p:cNvSpPr>
          <p:nvPr/>
        </p:nvSpPr>
        <p:spPr bwMode="auto">
          <a:xfrm>
            <a:off x="4144963" y="3597275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lIns="18000" tIns="0" rIns="1800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存在性</a:t>
            </a:r>
          </a:p>
        </p:txBody>
      </p:sp>
      <p:sp>
        <p:nvSpPr>
          <p:cNvPr id="99338" name="圆角矩形 99337"/>
          <p:cNvSpPr>
            <a:spLocks noChangeArrowheads="1"/>
          </p:cNvSpPr>
          <p:nvPr/>
        </p:nvSpPr>
        <p:spPr bwMode="auto">
          <a:xfrm>
            <a:off x="4144963" y="4260850"/>
            <a:ext cx="1190625" cy="523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lIns="18000" tIns="0" rIns="18000" bIns="0"/>
          <a:lstStyle/>
          <a:p>
            <a:pPr algn="ctr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个  数</a:t>
            </a:r>
          </a:p>
        </p:txBody>
      </p:sp>
      <p:cxnSp>
        <p:nvCxnSpPr>
          <p:cNvPr id="99339" name="直接箭头连接符 99338"/>
          <p:cNvCxnSpPr>
            <a:cxnSpLocks noChangeShapeType="1"/>
            <a:stCxn id="99332" idx="3"/>
            <a:endCxn id="99333" idx="1"/>
          </p:cNvCxnSpPr>
          <p:nvPr/>
        </p:nvCxnSpPr>
        <p:spPr bwMode="auto">
          <a:xfrm>
            <a:off x="3400425" y="2090738"/>
            <a:ext cx="2679700" cy="15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99340" name="直接箭头连接符 99339"/>
          <p:cNvCxnSpPr>
            <a:cxnSpLocks noChangeShapeType="1"/>
            <a:stCxn id="99332" idx="2"/>
            <a:endCxn id="99334" idx="0"/>
          </p:cNvCxnSpPr>
          <p:nvPr/>
        </p:nvCxnSpPr>
        <p:spPr bwMode="auto">
          <a:xfrm>
            <a:off x="2805113" y="2352675"/>
            <a:ext cx="1587" cy="12446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99341" name="直接箭头连接符 99340"/>
          <p:cNvCxnSpPr>
            <a:cxnSpLocks noChangeShapeType="1"/>
            <a:stCxn id="99333" idx="2"/>
            <a:endCxn id="99335" idx="0"/>
          </p:cNvCxnSpPr>
          <p:nvPr/>
        </p:nvCxnSpPr>
        <p:spPr bwMode="auto">
          <a:xfrm>
            <a:off x="6675438" y="2352675"/>
            <a:ext cx="1587" cy="12446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99342" name="肘形连接符 99341"/>
          <p:cNvCxnSpPr>
            <a:cxnSpLocks noChangeShapeType="1"/>
            <a:stCxn id="99334" idx="3"/>
            <a:endCxn id="99336" idx="1"/>
          </p:cNvCxnSpPr>
          <p:nvPr/>
        </p:nvCxnSpPr>
        <p:spPr bwMode="auto">
          <a:xfrm flipV="1">
            <a:off x="3400425" y="3195638"/>
            <a:ext cx="744538" cy="663575"/>
          </a:xfrm>
          <a:prstGeom prst="bentConnector3">
            <a:avLst>
              <a:gd name="adj1" fmla="val 49903"/>
            </a:avLst>
          </a:prstGeom>
          <a:noFill/>
          <a:ln w="9525">
            <a:solidFill>
              <a:srgbClr val="000000"/>
            </a:solidFill>
            <a:miter lim="800000"/>
            <a:tailEnd type="triangle" w="med" len="med"/>
          </a:ln>
        </p:spPr>
      </p:cxnSp>
      <p:cxnSp>
        <p:nvCxnSpPr>
          <p:cNvPr id="99343" name="直接箭头连接符 99342"/>
          <p:cNvCxnSpPr>
            <a:cxnSpLocks noChangeShapeType="1"/>
            <a:stCxn id="99334" idx="3"/>
            <a:endCxn id="99337" idx="1"/>
          </p:cNvCxnSpPr>
          <p:nvPr/>
        </p:nvCxnSpPr>
        <p:spPr bwMode="auto">
          <a:xfrm>
            <a:off x="3400425" y="3859213"/>
            <a:ext cx="744538" cy="15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99344" name="肘形连接符 99343"/>
          <p:cNvCxnSpPr>
            <a:cxnSpLocks noChangeShapeType="1"/>
            <a:stCxn id="99334" idx="3"/>
            <a:endCxn id="99338" idx="1"/>
          </p:cNvCxnSpPr>
          <p:nvPr/>
        </p:nvCxnSpPr>
        <p:spPr bwMode="auto">
          <a:xfrm>
            <a:off x="3400425" y="3859213"/>
            <a:ext cx="744538" cy="663575"/>
          </a:xfrm>
          <a:prstGeom prst="bentConnector3">
            <a:avLst>
              <a:gd name="adj1" fmla="val 49903"/>
            </a:avLst>
          </a:prstGeom>
          <a:noFill/>
          <a:ln w="9525">
            <a:solidFill>
              <a:srgbClr val="000000"/>
            </a:solidFill>
            <a:miter lim="800000"/>
            <a:tailEnd type="triangle" w="med" len="med"/>
          </a:ln>
        </p:spPr>
      </p:cxnSp>
      <p:cxnSp>
        <p:nvCxnSpPr>
          <p:cNvPr id="99345" name="肘形连接符 99344"/>
          <p:cNvCxnSpPr>
            <a:cxnSpLocks noChangeShapeType="1"/>
            <a:stCxn id="99335" idx="1"/>
            <a:endCxn id="99336" idx="3"/>
          </p:cNvCxnSpPr>
          <p:nvPr/>
        </p:nvCxnSpPr>
        <p:spPr bwMode="auto">
          <a:xfrm rot="10800000">
            <a:off x="5335588" y="3195638"/>
            <a:ext cx="744537" cy="663575"/>
          </a:xfrm>
          <a:prstGeom prst="bentConnector3">
            <a:avLst>
              <a:gd name="adj1" fmla="val 49903"/>
            </a:avLst>
          </a:prstGeom>
          <a:noFill/>
          <a:ln w="9525">
            <a:solidFill>
              <a:srgbClr val="000000"/>
            </a:solidFill>
            <a:miter lim="800000"/>
            <a:tailEnd type="triangle" w="med" len="med"/>
          </a:ln>
        </p:spPr>
      </p:cxnSp>
      <p:cxnSp>
        <p:nvCxnSpPr>
          <p:cNvPr id="99346" name="直接箭头连接符 99345"/>
          <p:cNvCxnSpPr>
            <a:cxnSpLocks noChangeShapeType="1"/>
            <a:stCxn id="99335" idx="1"/>
            <a:endCxn id="99337" idx="3"/>
          </p:cNvCxnSpPr>
          <p:nvPr/>
        </p:nvCxnSpPr>
        <p:spPr bwMode="auto">
          <a:xfrm rot="10800000">
            <a:off x="5335588" y="3859213"/>
            <a:ext cx="744537" cy="15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99347" name="肘形连接符 99346"/>
          <p:cNvCxnSpPr>
            <a:cxnSpLocks noChangeShapeType="1"/>
            <a:stCxn id="99335" idx="1"/>
            <a:endCxn id="99338" idx="3"/>
          </p:cNvCxnSpPr>
          <p:nvPr/>
        </p:nvCxnSpPr>
        <p:spPr bwMode="auto">
          <a:xfrm rot="10800000" flipV="1">
            <a:off x="5335588" y="3859213"/>
            <a:ext cx="744537" cy="663575"/>
          </a:xfrm>
          <a:prstGeom prst="bentConnector3">
            <a:avLst>
              <a:gd name="adj1" fmla="val 49903"/>
            </a:avLst>
          </a:prstGeom>
          <a:noFill/>
          <a:ln w="9525">
            <a:solidFill>
              <a:srgbClr val="000000"/>
            </a:solidFill>
            <a:miter lim="800000"/>
            <a:tailEnd type="triangle" w="med" len="med"/>
          </a:ln>
        </p:spPr>
      </p:cxnSp>
      <p:sp>
        <p:nvSpPr>
          <p:cNvPr id="99348" name="矩形 99347"/>
          <p:cNvSpPr>
            <a:spLocks noChangeArrowheads="1"/>
          </p:cNvSpPr>
          <p:nvPr/>
        </p:nvSpPr>
        <p:spPr bwMode="auto">
          <a:xfrm>
            <a:off x="428625" y="6072188"/>
            <a:ext cx="61595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两种思想：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函数方程思想；数形结合思想． </a:t>
            </a:r>
          </a:p>
        </p:txBody>
      </p:sp>
      <p:sp>
        <p:nvSpPr>
          <p:cNvPr id="99349" name="矩形 99348"/>
          <p:cNvSpPr>
            <a:spLocks noChangeArrowheads="1"/>
          </p:cNvSpPr>
          <p:nvPr/>
        </p:nvSpPr>
        <p:spPr bwMode="auto">
          <a:xfrm>
            <a:off x="854075" y="4857750"/>
            <a:ext cx="82899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tabLst>
                <a:tab pos="1708150" algn="r"/>
              </a:tabLst>
            </a:pP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三种题型：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求函数零点、确定零点个数、求零点所在区间． </a:t>
            </a:r>
          </a:p>
        </p:txBody>
      </p:sp>
      <p:sp>
        <p:nvSpPr>
          <p:cNvPr id="99350" name="矩形 99349"/>
          <p:cNvSpPr>
            <a:spLocks noChangeArrowheads="1"/>
          </p:cNvSpPr>
          <p:nvPr/>
        </p:nvSpPr>
        <p:spPr bwMode="auto">
          <a:xfrm>
            <a:off x="2428875" y="0"/>
            <a:ext cx="6983413" cy="936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r>
              <a:rPr lang="zh-CN" altLang="en-US" sz="3600" b="1">
                <a:solidFill>
                  <a:srgbClr val="FF0000"/>
                </a:solidFill>
                <a:ea typeface="楷体_GB2312" pitchFamily="49" charset="-122"/>
              </a:rPr>
              <a:t>收获园地</a:t>
            </a:r>
          </a:p>
        </p:txBody>
      </p:sp>
      <p:sp>
        <p:nvSpPr>
          <p:cNvPr id="28695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74399713-14C2-4D4D-A122-9A14B7150F38}" type="slidenum">
              <a:rPr lang="zh-CN" altLang="en-US" smtClean="0"/>
              <a:pPr/>
              <a:t>18</a:t>
            </a:fld>
            <a:endParaRPr lang="zh-CN" altLang="en-US" smtClean="0"/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>
          <a:xfrm>
            <a:off x="214313" y="714375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 sz="3300" b="1" dirty="0">
                <a:solidFill>
                  <a:srgbClr val="009900"/>
                </a:solidFill>
                <a:latin typeface="+mj-lt"/>
                <a:ea typeface="+mj-ea"/>
                <a:cs typeface="+mj-cs"/>
              </a:rPr>
              <a:t>知识上的收获</a:t>
            </a:r>
            <a:r>
              <a:rPr lang="en-US" altLang="zh-CN" sz="3300" b="1" dirty="0">
                <a:solidFill>
                  <a:srgbClr val="009900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0" y="5429250"/>
            <a:ext cx="29289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 </a:t>
            </a:r>
            <a:r>
              <a:rPr lang="zh-CN" altLang="en-US" sz="2800" b="1">
                <a:solidFill>
                  <a:srgbClr val="009900"/>
                </a:solidFill>
              </a:rPr>
              <a:t>思想方法的丰收</a:t>
            </a:r>
            <a:r>
              <a:rPr lang="en-US" altLang="zh-CN" sz="2800" b="1">
                <a:solidFill>
                  <a:srgbClr val="3333CC"/>
                </a:solidFill>
              </a:rPr>
              <a:t>: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 rot="-658272">
            <a:off x="5581650" y="-128588"/>
            <a:ext cx="4032250" cy="1357313"/>
          </a:xfrm>
          <a:prstGeom prst="cloudCallout">
            <a:avLst>
              <a:gd name="adj1" fmla="val -65792"/>
              <a:gd name="adj2" fmla="val -7391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400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你来总结</a:t>
            </a:r>
          </a:p>
          <a:p>
            <a:pPr algn="ctr"/>
            <a:endParaRPr lang="en-US" altLang="zh-CN" sz="4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9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9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9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2" grpId="0" animBg="1"/>
      <p:bldP spid="99333" grpId="0" animBg="1"/>
      <p:bldP spid="99334" grpId="0" animBg="1"/>
      <p:bldP spid="99335" grpId="0" animBg="1"/>
      <p:bldP spid="99336" grpId="0" animBg="1"/>
      <p:bldP spid="99337" grpId="0" animBg="1"/>
      <p:bldP spid="99338" grpId="0" animBg="1"/>
      <p:bldP spid="99349" grpId="0"/>
      <p:bldP spid="99350" grpId="0"/>
      <p:bldP spid="24" grpId="0"/>
      <p:bldP spid="25" grpId="0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18433"/>
          <p:cNvSpPr txBox="1">
            <a:spLocks noChangeArrowheads="1"/>
          </p:cNvSpPr>
          <p:nvPr/>
        </p:nvSpPr>
        <p:spPr bwMode="auto">
          <a:xfrm>
            <a:off x="120650" y="260350"/>
            <a:ext cx="2555875" cy="519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课后延展：</a:t>
            </a:r>
            <a:r>
              <a:rPr lang="zh-CN" altLang="en-US" sz="24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9699" name="矩形 18434"/>
          <p:cNvSpPr>
            <a:spLocks noChangeArrowheads="1"/>
          </p:cNvSpPr>
          <p:nvPr/>
        </p:nvSpPr>
        <p:spPr bwMode="auto">
          <a:xfrm>
            <a:off x="1857356" y="3429000"/>
            <a:ext cx="6429420" cy="4770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r>
              <a:rPr lang="en-US" altLang="zh-CN" sz="31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1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已知这个函数零</a:t>
            </a:r>
            <a:r>
              <a:rPr lang="zh-CN" altLang="en-US" sz="3100" b="1" dirty="0">
                <a:solidFill>
                  <a:srgbClr val="000000"/>
                </a:solidFill>
                <a:latin typeface="宋体" panose="02010600030101010101" pitchFamily="2" charset="-122"/>
              </a:rPr>
              <a:t>点在（</a:t>
            </a:r>
            <a:r>
              <a:rPr lang="en-US" altLang="zh-CN" sz="3100" b="1" dirty="0">
                <a:solidFill>
                  <a:srgbClr val="000000"/>
                </a:solidFill>
                <a:latin typeface="宋体" panose="02010600030101010101" pitchFamily="2" charset="-122"/>
              </a:rPr>
              <a:t>2,3</a:t>
            </a:r>
            <a:r>
              <a:rPr lang="zh-CN" altLang="en-US" sz="3100" b="1" dirty="0">
                <a:solidFill>
                  <a:srgbClr val="000000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sz="31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内，</a:t>
            </a:r>
            <a:endParaRPr lang="zh-CN" altLang="en-US" b="1" dirty="0"/>
          </a:p>
        </p:txBody>
      </p:sp>
      <p:sp>
        <p:nvSpPr>
          <p:cNvPr id="29713" name="文本框 18448"/>
          <p:cNvSpPr txBox="1">
            <a:spLocks noChangeArrowheads="1"/>
          </p:cNvSpPr>
          <p:nvPr/>
        </p:nvSpPr>
        <p:spPr bwMode="auto">
          <a:xfrm>
            <a:off x="1643042" y="4214818"/>
            <a:ext cx="4743450" cy="473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3100" b="1" dirty="0">
                <a:solidFill>
                  <a:srgbClr val="000000"/>
                </a:solidFill>
                <a:latin typeface="宋体" panose="02010600030101010101" pitchFamily="2" charset="-122"/>
              </a:rPr>
              <a:t>如何求这个零点的近似值？</a:t>
            </a:r>
          </a:p>
        </p:txBody>
      </p:sp>
      <p:sp>
        <p:nvSpPr>
          <p:cNvPr id="18" name="文本框 3"/>
          <p:cNvSpPr txBox="1">
            <a:spLocks noChangeArrowheads="1"/>
          </p:cNvSpPr>
          <p:nvPr/>
        </p:nvSpPr>
        <p:spPr bwMode="auto">
          <a:xfrm>
            <a:off x="642910" y="2571744"/>
            <a:ext cx="71438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00"/>
                </a:solidFill>
                <a:ea typeface="黑体" panose="02010609060101010101" pitchFamily="49" charset="-122"/>
              </a:rPr>
              <a:t>思考：</a:t>
            </a:r>
            <a:r>
              <a:rPr lang="en-US" altLang="zh-CN" sz="3200" dirty="0" smtClean="0">
                <a:solidFill>
                  <a:srgbClr val="000000"/>
                </a:solidFill>
                <a:ea typeface="黑体" panose="02010609060101010101" pitchFamily="49" charset="-122"/>
              </a:rPr>
              <a:t>1.</a:t>
            </a:r>
            <a:r>
              <a:rPr lang="zh-CN" altLang="en-US" sz="3200" dirty="0" smtClean="0">
                <a:solidFill>
                  <a:srgbClr val="000000"/>
                </a:solidFill>
                <a:ea typeface="黑体" panose="02010609060101010101" pitchFamily="49" charset="-122"/>
              </a:rPr>
              <a:t>还</a:t>
            </a:r>
            <a:r>
              <a:rPr lang="zh-CN" altLang="en-US" sz="3200" dirty="0">
                <a:solidFill>
                  <a:srgbClr val="000000"/>
                </a:solidFill>
                <a:ea typeface="黑体" panose="02010609060101010101" pitchFamily="49" charset="-122"/>
              </a:rPr>
              <a:t>有没有其他方法？</a:t>
            </a:r>
          </a:p>
        </p:txBody>
      </p:sp>
      <p:grpSp>
        <p:nvGrpSpPr>
          <p:cNvPr id="20" name="组合 93315"/>
          <p:cNvGrpSpPr/>
          <p:nvPr/>
        </p:nvGrpSpPr>
        <p:grpSpPr bwMode="auto">
          <a:xfrm>
            <a:off x="642910" y="1357298"/>
            <a:ext cx="7173913" cy="684212"/>
            <a:chOff x="0" y="225"/>
            <a:chExt cx="4519" cy="431"/>
          </a:xfrm>
        </p:grpSpPr>
        <p:sp>
          <p:nvSpPr>
            <p:cNvPr id="21" name="矩形 93313"/>
            <p:cNvSpPr>
              <a:spLocks noChangeArrowheads="1"/>
            </p:cNvSpPr>
            <p:nvPr/>
          </p:nvSpPr>
          <p:spPr bwMode="auto">
            <a:xfrm>
              <a:off x="0" y="225"/>
              <a:ext cx="1089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3200" b="1" dirty="0">
                  <a:latin typeface="楷体_GB2312" pitchFamily="49" charset="-122"/>
                  <a:ea typeface="楷体_GB2312" pitchFamily="49" charset="-122"/>
                </a:rPr>
                <a:t>例</a:t>
              </a:r>
              <a:r>
                <a:rPr lang="en-US" altLang="zh-CN" sz="3200" b="1" dirty="0">
                  <a:latin typeface="楷体_GB2312" pitchFamily="49" charset="-122"/>
                  <a:ea typeface="楷体_GB2312" pitchFamily="49" charset="-122"/>
                </a:rPr>
                <a:t>2</a:t>
              </a:r>
            </a:p>
          </p:txBody>
        </p:sp>
        <p:graphicFrame>
          <p:nvGraphicFramePr>
            <p:cNvPr id="22" name="对象 93314"/>
            <p:cNvGraphicFramePr>
              <a:graphicFrameLocks/>
            </p:cNvGraphicFramePr>
            <p:nvPr/>
          </p:nvGraphicFramePr>
          <p:xfrm>
            <a:off x="567" y="300"/>
            <a:ext cx="3952" cy="356"/>
          </p:xfrm>
          <a:graphic>
            <a:graphicData uri="http://schemas.openxmlformats.org/presentationml/2006/ole">
              <p:oleObj spid="_x0000_s95233" r:id="rId3" imgW="56692800" imgH="51816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矩形 46082"/>
          <p:cNvSpPr>
            <a:spLocks noChangeArrowheads="1" noChangeShapeType="1" noTextEdit="1"/>
          </p:cNvSpPr>
          <p:nvPr/>
        </p:nvSpPr>
        <p:spPr bwMode="auto">
          <a:xfrm>
            <a:off x="539750" y="1989138"/>
            <a:ext cx="8064500" cy="1871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谢谢各位老师指导</a:t>
            </a:r>
            <a:r>
              <a:rPr lang="en-US" altLang="zh-CN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矩形 101377"/>
          <p:cNvSpPr>
            <a:spLocks noChangeArrowheads="1"/>
          </p:cNvSpPr>
          <p:nvPr/>
        </p:nvSpPr>
        <p:spPr bwMode="auto">
          <a:xfrm>
            <a:off x="468313" y="1806575"/>
            <a:ext cx="8229600" cy="3451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40000"/>
              </a:lnSpc>
              <a:tabLst>
                <a:tab pos="448945" algn="l"/>
              </a:tabLst>
            </a:pPr>
            <a:r>
              <a:rPr lang="en-US" altLang="zh-CN" sz="2600" b="1">
                <a:latin typeface="Times New Roman" panose="02020603050405020304" pitchFamily="18" charset="0"/>
              </a:rPr>
              <a:t>1.</a:t>
            </a:r>
            <a:r>
              <a:rPr lang="zh-CN" altLang="en-US" sz="2600" b="1">
                <a:latin typeface="Times New Roman" panose="02020603050405020304" pitchFamily="18" charset="0"/>
              </a:rPr>
              <a:t>函数</a:t>
            </a:r>
            <a:r>
              <a:rPr lang="en-US" altLang="zh-CN" sz="2600" b="1">
                <a:latin typeface="Times New Roman" panose="02020603050405020304" pitchFamily="18" charset="0"/>
              </a:rPr>
              <a:t>f(x)=(x+4)(x-4)(x+2)</a:t>
            </a:r>
            <a:r>
              <a:rPr lang="zh-CN" altLang="en-US" sz="2600" b="1">
                <a:latin typeface="Times New Roman" panose="02020603050405020304" pitchFamily="18" charset="0"/>
              </a:rPr>
              <a:t>在区间</a:t>
            </a:r>
            <a:r>
              <a:rPr lang="en-US" altLang="zh-CN" sz="2600" b="1">
                <a:latin typeface="Times New Roman" panose="02020603050405020304" pitchFamily="18" charset="0"/>
              </a:rPr>
              <a:t>[-5,6]</a:t>
            </a:r>
            <a:r>
              <a:rPr lang="zh-CN" altLang="en-US" sz="2600" b="1">
                <a:latin typeface="Times New Roman" panose="02020603050405020304" pitchFamily="18" charset="0"/>
              </a:rPr>
              <a:t>上是否存在零点？若存在，有几个？</a:t>
            </a:r>
          </a:p>
          <a:p>
            <a:pPr eaLnBrk="0" hangingPunct="0">
              <a:lnSpc>
                <a:spcPct val="140000"/>
              </a:lnSpc>
              <a:tabLst>
                <a:tab pos="448945" algn="l"/>
              </a:tabLst>
            </a:pPr>
            <a:r>
              <a:rPr lang="en-US" altLang="zh-CN" sz="2600" b="1">
                <a:latin typeface="Times New Roman" panose="02020603050405020304" pitchFamily="18" charset="0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</a:rPr>
              <a:t>．利用函数图象判断下列方程有几个根：</a:t>
            </a:r>
            <a:endParaRPr lang="zh-CN" altLang="en-US" sz="2600" b="1"/>
          </a:p>
          <a:p>
            <a:pPr eaLnBrk="0" hangingPunct="0">
              <a:lnSpc>
                <a:spcPct val="140000"/>
              </a:lnSpc>
              <a:tabLst>
                <a:tab pos="448945" algn="l"/>
              </a:tabLst>
            </a:pP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	（</a:t>
            </a:r>
            <a:r>
              <a:rPr lang="en-US" altLang="zh-CN" sz="2600" b="1">
                <a:latin typeface="Times New Roman" panose="02020603050405020304" pitchFamily="18" charset="0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6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6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；（</a:t>
            </a:r>
            <a:r>
              <a:rPr lang="en-US" altLang="zh-CN" sz="2600" b="1">
                <a:latin typeface="Times New Roman" panose="02020603050405020304" pitchFamily="18" charset="0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2600" b="1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6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6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600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6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600" b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en-US" altLang="zh-CN" sz="2600" b="1"/>
          </a:p>
          <a:p>
            <a:pPr eaLnBrk="0" hangingPunct="0">
              <a:lnSpc>
                <a:spcPct val="140000"/>
              </a:lnSpc>
              <a:tabLst>
                <a:tab pos="448945" algn="l"/>
              </a:tabLst>
            </a:pPr>
            <a:r>
              <a:rPr lang="en-US" altLang="zh-CN" sz="2600" b="1">
                <a:latin typeface="Times New Roman" panose="02020603050405020304" pitchFamily="18" charset="0"/>
              </a:rPr>
              <a:t>3</a:t>
            </a:r>
            <a:r>
              <a:rPr lang="zh-CN" altLang="en-US" sz="2600" b="1">
                <a:latin typeface="Times New Roman" panose="02020603050405020304" pitchFamily="18" charset="0"/>
              </a:rPr>
              <a:t>．</a:t>
            </a:r>
            <a:r>
              <a:rPr lang="zh-CN" altLang="zh-CN" sz="2600" b="1">
                <a:latin typeface="Times New Roman" panose="02020603050405020304" pitchFamily="18" charset="0"/>
              </a:rPr>
              <a:t>阅读课本第</a:t>
            </a:r>
            <a:r>
              <a:rPr lang="en-US" altLang="zh-CN" sz="2600" b="1">
                <a:latin typeface="Times New Roman" panose="02020603050405020304" pitchFamily="18" charset="0"/>
              </a:rPr>
              <a:t>91</a:t>
            </a:r>
            <a:r>
              <a:rPr lang="zh-CN" altLang="en-US" sz="2600" b="1">
                <a:latin typeface="Times New Roman" panose="02020603050405020304" pitchFamily="18" charset="0"/>
              </a:rPr>
              <a:t>页《中外历史上的方程求解》．</a:t>
            </a:r>
          </a:p>
          <a:p>
            <a:pPr eaLnBrk="0" hangingPunct="0">
              <a:lnSpc>
                <a:spcPct val="140000"/>
              </a:lnSpc>
              <a:tabLst>
                <a:tab pos="448945" algn="l"/>
              </a:tabLst>
            </a:pPr>
            <a:endParaRPr lang="en-US" altLang="zh-CN" sz="2600" b="1"/>
          </a:p>
        </p:txBody>
      </p:sp>
      <p:sp>
        <p:nvSpPr>
          <p:cNvPr id="101379" name="矩形 101378"/>
          <p:cNvSpPr>
            <a:spLocks noChangeArrowheads="1"/>
          </p:cNvSpPr>
          <p:nvPr/>
        </p:nvSpPr>
        <p:spPr bwMode="auto">
          <a:xfrm>
            <a:off x="827088" y="692150"/>
            <a:ext cx="5184775" cy="433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r>
              <a:rPr lang="zh-CN" altLang="en-US" sz="3600" b="1">
                <a:ea typeface="楷体_GB2312" pitchFamily="49" charset="-122"/>
              </a:rPr>
              <a:t>布置作业，独立探究</a:t>
            </a:r>
          </a:p>
        </p:txBody>
      </p:sp>
      <p:sp>
        <p:nvSpPr>
          <p:cNvPr id="31748" name="灯片编号占位符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80B1E2F-635E-4774-8907-5435858F5A87}" type="slidenum">
              <a:rPr lang="zh-CN" altLang="en-US" smtClean="0"/>
              <a:pPr/>
              <a:t>21</a:t>
            </a:fld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9" grpId="0"/>
    </p:bldLst>
  </p:timing>
</p:sld>
</file>

<file path=ppt/theme/theme1.xml><?xml version="1.0" encoding="utf-8"?>
<a:theme xmlns:a="http://schemas.openxmlformats.org/drawingml/2006/main" name="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灯泡里的小生命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6FC01E"/>
      </a:accent1>
      <a:accent2>
        <a:srgbClr val="4F7913"/>
      </a:accent2>
      <a:accent3>
        <a:srgbClr val="FFFFFF"/>
      </a:accent3>
      <a:accent4>
        <a:srgbClr val="000000"/>
      </a:accent4>
      <a:accent5>
        <a:srgbClr val="BBDCAA"/>
      </a:accent5>
      <a:accent6>
        <a:srgbClr val="466C10"/>
      </a:accent6>
      <a:hlink>
        <a:srgbClr val="26420A"/>
      </a:hlink>
      <a:folHlink>
        <a:srgbClr val="7BD52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灯泡里的小生命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灯泡里的小生命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8A2D"/>
        </a:accent6>
        <a:hlink>
          <a:srgbClr val="463900"/>
        </a:hlink>
        <a:folHlink>
          <a:srgbClr val="FFE6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AD5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C468B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1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3B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20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DDDF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灯泡里的小生命 2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7BD5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演示文稿1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文稿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灯泡里的小生命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6FC01E"/>
      </a:accent1>
      <a:accent2>
        <a:srgbClr val="4F7913"/>
      </a:accent2>
      <a:accent3>
        <a:srgbClr val="FFFFFF"/>
      </a:accent3>
      <a:accent4>
        <a:srgbClr val="000000"/>
      </a:accent4>
      <a:accent5>
        <a:srgbClr val="BBDCAA"/>
      </a:accent5>
      <a:accent6>
        <a:srgbClr val="466C10"/>
      </a:accent6>
      <a:hlink>
        <a:srgbClr val="26420A"/>
      </a:hlink>
      <a:folHlink>
        <a:srgbClr val="7BD52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灯泡里的小生命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灯泡里的小生命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8A2D"/>
        </a:accent6>
        <a:hlink>
          <a:srgbClr val="463900"/>
        </a:hlink>
        <a:folHlink>
          <a:srgbClr val="FFE6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AD5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C468B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1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3B3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20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DDDF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灯泡里的小生命 2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7BD5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0</TotalTime>
  <Words>1373</Words>
  <Application>WPS 演示</Application>
  <PresentationFormat>全屏显示(4:3)</PresentationFormat>
  <Paragraphs>307</Paragraphs>
  <Slides>21</Slides>
  <Notes>5</Notes>
  <HiddenSlides>0</HiddenSlides>
  <MMClips>0</MMClips>
  <ScaleCrop>false</ScaleCrop>
  <HeadingPairs>
    <vt:vector size="6" baseType="variant">
      <vt:variant>
        <vt:lpstr>主题</vt:lpstr>
      </vt:variant>
      <vt:variant>
        <vt:i4>5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Network</vt:lpstr>
      <vt:lpstr>灯泡里的小生命</vt:lpstr>
      <vt:lpstr>默认设计模板</vt:lpstr>
      <vt:lpstr>演示文稿1</vt:lpstr>
      <vt:lpstr>1_灯泡里的小生命</vt:lpstr>
      <vt:lpstr>Microsoft 公式 3.0</vt:lpstr>
      <vt:lpstr>MathType 6.0 Equation</vt:lpstr>
      <vt:lpstr>公式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 </vt:lpstr>
      <vt:lpstr>幻灯片 11</vt:lpstr>
      <vt:lpstr>幻灯片 12</vt:lpstr>
      <vt:lpstr>幻灯片 13</vt:lpstr>
      <vt:lpstr>幻灯片 14</vt:lpstr>
      <vt:lpstr>定理应用、牛刀小试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Company>F.E.M.C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Amanda</dc:creator>
  <cp:lastModifiedBy>admin</cp:lastModifiedBy>
  <cp:revision>659</cp:revision>
  <dcterms:created xsi:type="dcterms:W3CDTF">2006-05-14T14:42:00Z</dcterms:created>
  <dcterms:modified xsi:type="dcterms:W3CDTF">2017-10-30T00:00:22Z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