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5"/>
  </p:notesMasterIdLst>
  <p:sldIdLst>
    <p:sldId id="485" r:id="rId4"/>
    <p:sldId id="487" r:id="rId6"/>
    <p:sldId id="488" r:id="rId7"/>
    <p:sldId id="490" r:id="rId8"/>
    <p:sldId id="506" r:id="rId9"/>
    <p:sldId id="497" r:id="rId10"/>
    <p:sldId id="495" r:id="rId11"/>
    <p:sldId id="496" r:id="rId12"/>
    <p:sldId id="498" r:id="rId13"/>
    <p:sldId id="499" r:id="rId14"/>
    <p:sldId id="500" r:id="rId15"/>
    <p:sldId id="501" r:id="rId16"/>
    <p:sldId id="505" r:id="rId17"/>
    <p:sldId id="502" r:id="rId18"/>
    <p:sldId id="507" r:id="rId19"/>
    <p:sldId id="513" r:id="rId20"/>
    <p:sldId id="508" r:id="rId21"/>
    <p:sldId id="509" r:id="rId22"/>
    <p:sldId id="510" r:id="rId23"/>
    <p:sldId id="511" r:id="rId24"/>
    <p:sldId id="523" r:id="rId25"/>
    <p:sldId id="524" r:id="rId26"/>
    <p:sldId id="525" r:id="rId27"/>
    <p:sldId id="526" r:id="rId28"/>
  </p:sldIdLst>
  <p:sldSz cx="12190730" cy="6858000"/>
  <p:notesSz cx="6858000" cy="9144000"/>
  <p:defaultTextStyle>
    <a:defPPr>
      <a:defRPr lang="zh-CN"/>
    </a:defPPr>
    <a:lvl1pPr marL="0" lvl="0" indent="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5930" lvl="1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3130" lvl="2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0330" lvl="3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7530" lvl="4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00FF"/>
    <a:srgbClr val="FF0000"/>
    <a:srgbClr val="FF00FF"/>
    <a:srgbClr val="66FF33"/>
    <a:srgbClr val="E73A1C"/>
    <a:srgbClr val="F23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9823"/>
    <p:restoredTop sz="95368"/>
  </p:normalViewPr>
  <p:slideViewPr>
    <p:cSldViewPr snapToGrid="0" snapToObjects="1" showGuides="1">
      <p:cViewPr varScale="1">
        <p:scale>
          <a:sx n="53" d="100"/>
          <a:sy n="53" d="100"/>
        </p:scale>
        <p:origin x="-108" y="-5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6" cy="72006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Master" Target="slideMasters/slideMaster2.xml"/><Relationship Id="rId29" Type="http://schemas.openxmlformats.org/officeDocument/2006/relationships/presProps" Target="presProps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13765" fontAlgn="auto">
              <a:spcBef>
                <a:spcPts val="0"/>
              </a:spcBef>
              <a:spcAft>
                <a:spcPts val="0"/>
              </a:spcAft>
              <a:defRPr kumimoji="1" sz="1200">
                <a:latin typeface="+mn-lt"/>
                <a:ea typeface="+mn-ea"/>
              </a:defRPr>
            </a:lvl1pPr>
          </a:lstStyle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913765" fontAlgn="auto">
              <a:spcBef>
                <a:spcPts val="0"/>
              </a:spcBef>
              <a:spcAft>
                <a:spcPts val="0"/>
              </a:spcAft>
              <a:defRPr kumimoji="1" sz="1200">
                <a:latin typeface="+mn-lt"/>
                <a:ea typeface="+mn-ea"/>
              </a:defRPr>
            </a:lvl1pPr>
          </a:lstStyle>
          <a:p>
            <a:pPr fontAlgn="auto">
              <a:defRPr/>
            </a:pPr>
            <a:fld id="{CDE98C50-1AB0-4E07-83E0-DAA3A0F9BE43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124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125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13765" fontAlgn="auto">
              <a:spcBef>
                <a:spcPts val="0"/>
              </a:spcBef>
              <a:spcAft>
                <a:spcPts val="0"/>
              </a:spcAft>
              <a:defRPr kumimoji="1" sz="1200">
                <a:latin typeface="+mn-lt"/>
                <a:ea typeface="+mn-ea"/>
              </a:defRPr>
            </a:lvl1pPr>
          </a:lstStyle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913765" fontAlgn="auto">
              <a:spcBef>
                <a:spcPts val="0"/>
              </a:spcBef>
              <a:spcAft>
                <a:spcPts val="0"/>
              </a:spcAft>
              <a:defRPr kumimoji="1" sz="1200">
                <a:latin typeface="+mn-lt"/>
                <a:ea typeface="+mn-ea"/>
              </a:defRPr>
            </a:lvl1pPr>
          </a:lstStyle>
          <a:p>
            <a:pPr fontAlgn="auto">
              <a:defRPr/>
            </a:pPr>
            <a:fld id="{9949E29E-A30D-4591-9FC4-159605A1CEA7}" type="slidenum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18178" name="幻灯片图像占位符 1"/>
          <p:cNvSpPr>
            <a:spLocks noGrp="1" noRot="1" noTextEdit="1"/>
          </p:cNvSpPr>
          <p:nvPr>
            <p:ph type="sldImg"/>
          </p:nvPr>
        </p:nvSpPr>
        <p:spPr>
          <a:xfrm>
            <a:off x="409575" y="754063"/>
            <a:ext cx="5854700" cy="3294062"/>
          </a:xfrm>
          <a:ln/>
        </p:spPr>
      </p:sp>
      <p:sp>
        <p:nvSpPr>
          <p:cNvPr id="4018179" name="文本占位符 2"/>
          <p:cNvSpPr>
            <a:spLocks noGrp="1"/>
          </p:cNvSpPr>
          <p:nvPr>
            <p:ph type="body"/>
          </p:nvPr>
        </p:nvSpPr>
        <p:spPr>
          <a:xfrm>
            <a:off x="538163" y="4387850"/>
            <a:ext cx="5780087" cy="3952875"/>
          </a:xfrm>
          <a:ln/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841" y="1122363"/>
            <a:ext cx="9143048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3841" y="3602038"/>
            <a:ext cx="9143048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199765" indent="0" algn="ctr">
              <a:buNone/>
              <a:defRPr sz="1600"/>
            </a:lvl8pPr>
            <a:lvl9pPr marL="3656965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763" y="1709738"/>
            <a:ext cx="10514505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763" y="4589463"/>
            <a:ext cx="10514505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113" y="1825625"/>
            <a:ext cx="518106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1557" y="1825625"/>
            <a:ext cx="518106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365125"/>
            <a:ext cx="10514505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650" y="1778438"/>
            <a:ext cx="4873066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650" y="2665379"/>
            <a:ext cx="4873066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286" y="1778438"/>
            <a:ext cx="4897066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286" y="2665379"/>
            <a:ext cx="4897066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457200"/>
            <a:ext cx="393182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2648" y="987425"/>
            <a:ext cx="6171557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01" y="2057400"/>
            <a:ext cx="393182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199765" indent="0">
              <a:buNone/>
              <a:defRPr sz="1000"/>
            </a:lvl8pPr>
            <a:lvl9pPr marL="3656965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457200"/>
            <a:ext cx="416491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2648" y="457201"/>
            <a:ext cx="6171557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01" y="2057400"/>
            <a:ext cx="416491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199765" indent="0">
              <a:buNone/>
              <a:defRPr sz="1400"/>
            </a:lvl8pPr>
            <a:lvl9pPr marL="3656965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3991" y="365125"/>
            <a:ext cx="2628626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13" y="365125"/>
            <a:ext cx="7733494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841" y="1122363"/>
            <a:ext cx="9143048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3841" y="3602038"/>
            <a:ext cx="914304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199765" indent="0" algn="ctr">
              <a:buNone/>
              <a:defRPr sz="1600"/>
            </a:lvl8pPr>
            <a:lvl9pPr marL="3656965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763" y="1709738"/>
            <a:ext cx="1051450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763" y="4589463"/>
            <a:ext cx="1051450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589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4919" y="1600200"/>
            <a:ext cx="537589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365125"/>
            <a:ext cx="10514505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650" y="1778438"/>
            <a:ext cx="487306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650" y="2665379"/>
            <a:ext cx="487306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286" y="1778438"/>
            <a:ext cx="489706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286" y="2665379"/>
            <a:ext cx="489706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457200"/>
            <a:ext cx="393182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2648" y="987425"/>
            <a:ext cx="6171557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01" y="2057400"/>
            <a:ext cx="393182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199765" indent="0">
              <a:buNone/>
              <a:defRPr sz="1000"/>
            </a:lvl8pPr>
            <a:lvl9pPr marL="3656965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457200"/>
            <a:ext cx="416491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2648" y="457201"/>
            <a:ext cx="6171557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01" y="2057400"/>
            <a:ext cx="4164915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199765" indent="0">
              <a:buNone/>
              <a:defRPr sz="1400"/>
            </a:lvl8pPr>
            <a:lvl9pPr marL="3656965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8010" y="274638"/>
            <a:ext cx="2742803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69407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4" Type="http://schemas.openxmlformats.org/officeDocument/2006/relationships/theme" Target="../theme/theme2.xml"/><Relationship Id="rId13" Type="http://schemas.openxmlformats.org/officeDocument/2006/relationships/image" Target="../media/image2.jpeg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BBB3"/>
        </a:solid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anose="020B050202020202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anose="020B050202020202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anose="020B050202020202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anose="020B050202020202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2162" name="标题 9216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1213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92163" name="文本占位符 9216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1213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2164" name="日期占位符 92163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3213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2165" name="页脚占位符 92164"/>
          <p:cNvSpPr>
            <a:spLocks noGrp="1"/>
          </p:cNvSpPr>
          <p:nvPr>
            <p:ph type="ftr" sz="quarter" idx="3"/>
          </p:nvPr>
        </p:nvSpPr>
        <p:spPr>
          <a:xfrm>
            <a:off x="4164013" y="6245225"/>
            <a:ext cx="3862387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2166" name="灯片编号占位符 92165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3213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矩形 3"/>
          <p:cNvSpPr/>
          <p:nvPr userDrawn="1"/>
        </p:nvSpPr>
        <p:spPr>
          <a:xfrm rot="6238231" flipH="1">
            <a:off x="9407525" y="4235450"/>
            <a:ext cx="1169988" cy="1169988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trike="noStrike" noProof="1"/>
          </a:p>
        </p:txBody>
      </p:sp>
      <p:sp>
        <p:nvSpPr>
          <p:cNvPr id="4" name="矩形 5"/>
          <p:cNvSpPr/>
          <p:nvPr userDrawn="1"/>
        </p:nvSpPr>
        <p:spPr>
          <a:xfrm rot="19041346" flipH="1">
            <a:off x="10086975" y="6107113"/>
            <a:ext cx="188913" cy="18732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trike="noStrike" noProof="1"/>
          </a:p>
        </p:txBody>
      </p:sp>
      <p:sp>
        <p:nvSpPr>
          <p:cNvPr id="5" name="矩形 6"/>
          <p:cNvSpPr/>
          <p:nvPr userDrawn="1"/>
        </p:nvSpPr>
        <p:spPr>
          <a:xfrm rot="998715" flipH="1">
            <a:off x="10506075" y="5621338"/>
            <a:ext cx="471488" cy="473075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trike="noStrike" noProof="1"/>
          </a:p>
        </p:txBody>
      </p:sp>
      <p:sp>
        <p:nvSpPr>
          <p:cNvPr id="6" name="矩形 7"/>
          <p:cNvSpPr/>
          <p:nvPr userDrawn="1"/>
        </p:nvSpPr>
        <p:spPr>
          <a:xfrm rot="19250941" flipH="1">
            <a:off x="10177463" y="5688013"/>
            <a:ext cx="225425" cy="223838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trike="noStrike" noProof="1"/>
          </a:p>
        </p:txBody>
      </p:sp>
      <p:sp>
        <p:nvSpPr>
          <p:cNvPr id="7" name="矩形 8"/>
          <p:cNvSpPr/>
          <p:nvPr userDrawn="1"/>
        </p:nvSpPr>
        <p:spPr>
          <a:xfrm rot="19628487" flipH="1">
            <a:off x="11164888" y="6592888"/>
            <a:ext cx="477838" cy="477838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trike="noStrike" noProof="1"/>
          </a:p>
        </p:txBody>
      </p:sp>
      <p:sp>
        <p:nvSpPr>
          <p:cNvPr id="8" name="矩形 1"/>
          <p:cNvSpPr/>
          <p:nvPr userDrawn="1"/>
        </p:nvSpPr>
        <p:spPr>
          <a:xfrm rot="1703810" flipH="1">
            <a:off x="11536363" y="2659063"/>
            <a:ext cx="671513" cy="66992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trike="noStrike" noProof="1"/>
          </a:p>
        </p:txBody>
      </p:sp>
      <p:sp>
        <p:nvSpPr>
          <p:cNvPr id="9" name="矩形 2"/>
          <p:cNvSpPr/>
          <p:nvPr userDrawn="1"/>
        </p:nvSpPr>
        <p:spPr>
          <a:xfrm rot="985914" flipH="1">
            <a:off x="11071225" y="5414963"/>
            <a:ext cx="1327150" cy="1325563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trike="noStrike" noProof="1"/>
          </a:p>
        </p:txBody>
      </p:sp>
      <p:sp>
        <p:nvSpPr>
          <p:cNvPr id="10" name="矩形 4"/>
          <p:cNvSpPr/>
          <p:nvPr userDrawn="1"/>
        </p:nvSpPr>
        <p:spPr>
          <a:xfrm rot="3014278" flipH="1">
            <a:off x="10199688" y="3587750"/>
            <a:ext cx="1958975" cy="195580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trike="noStrike" noProof="1"/>
          </a:p>
        </p:txBody>
      </p:sp>
      <p:sp>
        <p:nvSpPr>
          <p:cNvPr id="11" name="矩形 9"/>
          <p:cNvSpPr/>
          <p:nvPr userDrawn="1"/>
        </p:nvSpPr>
        <p:spPr>
          <a:xfrm rot="4169379" flipH="1">
            <a:off x="8954294" y="5461794"/>
            <a:ext cx="203200" cy="204788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trike="noStrike" noProof="1"/>
          </a:p>
        </p:txBody>
      </p:sp>
      <p:sp>
        <p:nvSpPr>
          <p:cNvPr id="12" name="矩形 10"/>
          <p:cNvSpPr/>
          <p:nvPr userDrawn="1"/>
        </p:nvSpPr>
        <p:spPr>
          <a:xfrm rot="1849597" flipH="1">
            <a:off x="10415588" y="6386513"/>
            <a:ext cx="668338" cy="66992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trike="noStrike" noProof="1"/>
          </a:p>
        </p:txBody>
      </p:sp>
      <p:sp>
        <p:nvSpPr>
          <p:cNvPr id="13" name="矩形 11"/>
          <p:cNvSpPr/>
          <p:nvPr userDrawn="1"/>
        </p:nvSpPr>
        <p:spPr>
          <a:xfrm rot="1703810" flipH="1">
            <a:off x="10050463" y="3232150"/>
            <a:ext cx="328613" cy="33020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trike="noStrike" noProof="1"/>
          </a:p>
        </p:txBody>
      </p:sp>
      <p:pic>
        <p:nvPicPr>
          <p:cNvPr id="92178" name="Picture 13" descr="湖北猎豹图书文化有限公司logo"/>
          <p:cNvPicPr>
            <a:picLocks noChangeAspect="1"/>
          </p:cNvPicPr>
          <p:nvPr userDrawn="1"/>
        </p:nvPicPr>
        <p:blipFill>
          <a:blip r:embed="rId12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147425" y="114300"/>
            <a:ext cx="755650" cy="8016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179" name="Picture 16" descr="timg?image&amp;quality=80&amp;size=b9999_10000&amp;sec=1514455248577&amp;di=17a6aee7f6970fc09f61a1489a9c9b1a&amp;imgtype=0&amp;src=http%3A%2F%2Fpic2"/>
          <p:cNvPicPr>
            <a:picLocks noChangeAspect="1"/>
          </p:cNvPicPr>
          <p:nvPr userDrawn="1"/>
        </p:nvPicPr>
        <p:blipFill>
          <a:blip r:embed="rId13"/>
          <a:srcRect b="5328"/>
          <a:stretch>
            <a:fillRect/>
          </a:stretch>
        </p:blipFill>
        <p:spPr>
          <a:xfrm>
            <a:off x="563563" y="5341938"/>
            <a:ext cx="1133475" cy="1139825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313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5930" lvl="1" indent="1270" algn="l" defTabSz="91313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3130" lvl="2" indent="1270" algn="l" defTabSz="91313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0330" lvl="3" indent="1270" algn="l" defTabSz="91313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7530" lvl="4" indent="1270" algn="l" defTabSz="91313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1270" algn="l" defTabSz="91313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1270" algn="l" defTabSz="91313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1270" algn="l" defTabSz="91313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1270" algn="l" defTabSz="91313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7" Type="http://schemas.openxmlformats.org/officeDocument/2006/relationships/image" Target="../media/image9.jpeg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3" Type="http://schemas.openxmlformats.org/officeDocument/2006/relationships/image" Target="../media/image5.jpeg"/><Relationship Id="rId2" Type="http://schemas.openxmlformats.org/officeDocument/2006/relationships/slide" Target="slide2.xml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F:/&#36164;&#26009;&#24211;/&#21021;2 &#19979;/2019&#12298;&#40644;&#20872;100&#20998;&#12299;/&#30334;&#20998;&#38383;&#20851;&#20843;&#24180;&#32423;&#19979;&#20876;&#65288;&#20154;&#25945;&#29256;&#65289;/&#31532;&#21313;&#20843;&#31456;&#12288;&#24179;&#34892;&#22235;&#36793;&#24418;/&#25945;&#23398;&#35838;&#20214;/http:/www.pep.com.cn/czsx/jszx/czsxtbjxzy/czsxdzkb_1_1_1/czsxdzkb7s_1_1/201106/W020110607560832452950.jpg" TargetMode="External"/><Relationship Id="rId1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F:/&#36164;&#26009;&#24211;/&#21021;2 &#19979;/2019&#12298;&#40644;&#20872;100&#20998;&#12299;/&#30334;&#20998;&#38383;&#20851;&#20843;&#24180;&#32423;&#19979;&#20876;&#65288;&#20154;&#25945;&#29256;&#65289;/&#31532;&#21313;&#20843;&#31456;&#12288;&#24179;&#34892;&#22235;&#36793;&#24418;/&#25945;&#23398;&#35838;&#20214;/http:/www.pep.com.cn/czsx/jszx/czsxtbjxzy/czsxdzkb_1_1_1/czsxdzkb7s_1_1/201008/W020100824508096351163.gif" TargetMode="External"/><Relationship Id="rId1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F:/&#36164;&#26009;&#24211;/&#21021;2 &#19979;/2019&#12298;&#40644;&#20872;100&#20998;&#12299;/&#30334;&#20998;&#38383;&#20851;&#20843;&#24180;&#32423;&#19979;&#20876;&#65288;&#20154;&#25945;&#29256;&#65289;/&#31532;&#21313;&#20843;&#31456;&#12288;&#24179;&#34892;&#22235;&#36793;&#24418;/&#25945;&#23398;&#35838;&#20214;/http:/www.pep.com.cn/czsx/jszx/czsxtbjxzy/czsxdzkb_1_1_1/czsxdzkb7s_1_1/201008/W020100824508096351163.gif" TargetMode="External"/><Relationship Id="rId1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13.e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15.wmf"/><Relationship Id="rId1" Type="http://schemas.openxmlformats.org/officeDocument/2006/relationships/oleObject" Target="../embeddings/oleObject1.bin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audio1.wav"/><Relationship Id="rId1" Type="http://schemas.openxmlformats.org/officeDocument/2006/relationships/image" Target="../media/image16.w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17188" name="Text Box 4"/>
          <p:cNvSpPr txBox="1"/>
          <p:nvPr/>
        </p:nvSpPr>
        <p:spPr>
          <a:xfrm>
            <a:off x="2130425" y="1643063"/>
            <a:ext cx="8101013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6000" dirty="0">
                <a:solidFill>
                  <a:srgbClr val="070707"/>
                </a:solidFill>
                <a:latin typeface="隶书" pitchFamily="49" charset="-122"/>
                <a:ea typeface="隶书" pitchFamily="49" charset="-122"/>
              </a:rPr>
              <a:t>第十八章  平行四边形</a:t>
            </a:r>
            <a:endParaRPr lang="zh-CN" altLang="en-US" sz="6000" dirty="0">
              <a:solidFill>
                <a:srgbClr val="070707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4017189" name="Rectangle 5"/>
          <p:cNvSpPr/>
          <p:nvPr/>
        </p:nvSpPr>
        <p:spPr>
          <a:xfrm>
            <a:off x="3028950" y="2852738"/>
            <a:ext cx="63309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buFont typeface="Arial" panose="020B0604020202020204" pitchFamily="34" charset="0"/>
              <a:buNone/>
            </a:pPr>
            <a:r>
              <a:rPr lang="en-US" altLang="zh-CN" sz="4400">
                <a:solidFill>
                  <a:srgbClr val="CC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18.1.1  </a:t>
            </a:r>
            <a:r>
              <a:rPr lang="zh-CN" altLang="en-US" sz="4400" dirty="0">
                <a:solidFill>
                  <a:srgbClr val="CC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平行四边形的性质</a:t>
            </a:r>
            <a:endParaRPr lang="zh-CN" altLang="en-US" sz="4400" dirty="0">
              <a:solidFill>
                <a:srgbClr val="CC0066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017190" name="Rectangle 5"/>
          <p:cNvSpPr/>
          <p:nvPr/>
        </p:nvSpPr>
        <p:spPr>
          <a:xfrm>
            <a:off x="2746375" y="3859213"/>
            <a:ext cx="7040563" cy="64452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buFont typeface="Arial" panose="020B0604020202020204" pitchFamily="34" charset="0"/>
              <a:buNone/>
            </a:pP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2" charset="-122"/>
              </a:rPr>
              <a:t>第</a:t>
            </a:r>
            <a:r>
              <a:rPr lang="en-US" altLang="zh-CN" sz="3600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2" charset="-122"/>
              </a:rPr>
              <a:t>课时  平行四边形的边、角特征</a:t>
            </a:r>
            <a:endParaRPr lang="zh-CN" altLang="en-US" sz="36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77570" name="Picture 4" descr="diandong-28jqwh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213" y="720725"/>
            <a:ext cx="9593262" cy="5694363"/>
          </a:xfrm>
          <a:prstGeom prst="rect">
            <a:avLst/>
          </a:prstGeom>
          <a:solidFill>
            <a:srgbClr val="66FF99"/>
          </a:solidFill>
          <a:ln w="9525">
            <a:noFill/>
          </a:ln>
        </p:spPr>
      </p:pic>
      <p:grpSp>
        <p:nvGrpSpPr>
          <p:cNvPr id="2" name="Group 12"/>
          <p:cNvGrpSpPr/>
          <p:nvPr/>
        </p:nvGrpSpPr>
        <p:grpSpPr>
          <a:xfrm>
            <a:off x="4559300" y="1484313"/>
            <a:ext cx="1365250" cy="2247900"/>
            <a:chOff x="2154" y="935"/>
            <a:chExt cx="645" cy="1416"/>
          </a:xfrm>
        </p:grpSpPr>
        <p:sp>
          <p:nvSpPr>
            <p:cNvPr id="13317" name="Line 6"/>
            <p:cNvSpPr>
              <a:spLocks noChangeShapeType="1"/>
            </p:cNvSpPr>
            <p:nvPr/>
          </p:nvSpPr>
          <p:spPr bwMode="auto">
            <a:xfrm flipH="1">
              <a:off x="2154" y="935"/>
              <a:ext cx="318" cy="726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318" name="Line 7"/>
            <p:cNvSpPr>
              <a:spLocks noChangeShapeType="1"/>
            </p:cNvSpPr>
            <p:nvPr/>
          </p:nvSpPr>
          <p:spPr bwMode="auto">
            <a:xfrm flipH="1">
              <a:off x="2481" y="1625"/>
              <a:ext cx="318" cy="726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319" name="Line 8"/>
            <p:cNvSpPr>
              <a:spLocks noChangeShapeType="1"/>
            </p:cNvSpPr>
            <p:nvPr/>
          </p:nvSpPr>
          <p:spPr bwMode="auto">
            <a:xfrm>
              <a:off x="2154" y="1661"/>
              <a:ext cx="318" cy="68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320" name="Line 9"/>
            <p:cNvSpPr>
              <a:spLocks noChangeShapeType="1"/>
            </p:cNvSpPr>
            <p:nvPr/>
          </p:nvSpPr>
          <p:spPr bwMode="auto">
            <a:xfrm>
              <a:off x="2481" y="963"/>
              <a:ext cx="318" cy="68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78594" name="Picture 5" descr="cp36[1]">
            <a:hlinkClick r:id="" action="ppaction://noaction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652112">
            <a:off x="4772025" y="549275"/>
            <a:ext cx="3251200" cy="27987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078595" name="Picture 6" descr="zb01[1]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-417566">
            <a:off x="939800" y="793750"/>
            <a:ext cx="3657600" cy="25733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078596" name="Picture 7" descr="001018[1]">
            <a:hlinkClick r:id="" action="ppaction://noaction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31225" y="777875"/>
            <a:ext cx="3251200" cy="2590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078597" name="Picture 8" descr="HW-E401[1]">
            <a:hlinkClick r:id="" action="ppaction://noaction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2813" y="4130675"/>
            <a:ext cx="3656012" cy="2459038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4078598" name="Picture 9" descr="p1[1]">
            <a:hlinkClick r:id="" action="ppaction://noaction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98965">
            <a:off x="8745538" y="4137025"/>
            <a:ext cx="3036887" cy="2508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078599" name="Picture 10" descr="200312182028425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70425" y="4054475"/>
            <a:ext cx="3860800" cy="25336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Group 16"/>
          <p:cNvGrpSpPr/>
          <p:nvPr/>
        </p:nvGrpSpPr>
        <p:grpSpPr>
          <a:xfrm>
            <a:off x="5519738" y="1341438"/>
            <a:ext cx="1136650" cy="1539875"/>
            <a:chOff x="2608" y="845"/>
            <a:chExt cx="537" cy="970"/>
          </a:xfrm>
        </p:grpSpPr>
        <p:sp>
          <p:nvSpPr>
            <p:cNvPr id="294924" name="Line 12"/>
            <p:cNvSpPr>
              <a:spLocks noChangeShapeType="1"/>
            </p:cNvSpPr>
            <p:nvPr/>
          </p:nvSpPr>
          <p:spPr bwMode="auto">
            <a:xfrm flipH="1">
              <a:off x="2608" y="845"/>
              <a:ext cx="409" cy="544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94925" name="Line 13"/>
            <p:cNvSpPr>
              <a:spLocks noChangeShapeType="1"/>
            </p:cNvSpPr>
            <p:nvPr/>
          </p:nvSpPr>
          <p:spPr bwMode="auto">
            <a:xfrm flipH="1">
              <a:off x="2736" y="1271"/>
              <a:ext cx="409" cy="544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94926" name="Line 14"/>
            <p:cNvSpPr>
              <a:spLocks noChangeShapeType="1"/>
            </p:cNvSpPr>
            <p:nvPr/>
          </p:nvSpPr>
          <p:spPr bwMode="auto">
            <a:xfrm>
              <a:off x="2608" y="1343"/>
              <a:ext cx="137" cy="454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94927" name="Line 15"/>
            <p:cNvSpPr>
              <a:spLocks noChangeShapeType="1"/>
            </p:cNvSpPr>
            <p:nvPr/>
          </p:nvSpPr>
          <p:spPr bwMode="auto">
            <a:xfrm>
              <a:off x="3017" y="845"/>
              <a:ext cx="128" cy="453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322" name="Rectangle 2"/>
          <p:cNvSpPr>
            <a:spLocks noGrp="1"/>
          </p:cNvSpPr>
          <p:nvPr>
            <p:ph type="body"/>
          </p:nvPr>
        </p:nvSpPr>
        <p:spPr>
          <a:xfrm>
            <a:off x="49213" y="1268413"/>
            <a:ext cx="11901487" cy="533400"/>
          </a:xfrm>
          <a:ln/>
        </p:spPr>
        <p:txBody>
          <a:bodyPr vert="horz" wrap="square" lIns="91440" tIns="45720" rIns="91440" bIns="45720" anchor="t"/>
          <a:p>
            <a:pPr>
              <a:buNone/>
            </a:pPr>
            <a:r>
              <a:rPr lang="zh-CN" altLang="en-US" b="1" dirty="0">
                <a:latin typeface="隶书" pitchFamily="49" charset="-122"/>
                <a:ea typeface="隶书" pitchFamily="49" charset="-122"/>
              </a:rPr>
              <a:t> 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两组对边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分别平行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的四边形叫做</a:t>
            </a:r>
            <a:r>
              <a:rPr lang="zh-CN" altLang="en-US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平行四边形</a:t>
            </a:r>
            <a:r>
              <a:rPr lang="en-US" altLang="zh-CN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endParaRPr lang="en-US" altLang="zh-CN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080643" name="AutoShape 3"/>
          <p:cNvSpPr/>
          <p:nvPr/>
        </p:nvSpPr>
        <p:spPr>
          <a:xfrm>
            <a:off x="0" y="0"/>
            <a:ext cx="3962400" cy="1143000"/>
          </a:xfrm>
          <a:prstGeom prst="irregularSeal2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 defTabSz="914400"/>
            <a:r>
              <a:rPr lang="zh-CN" altLang="en-US" sz="4400" dirty="0">
                <a:solidFill>
                  <a:srgbClr val="FF3300"/>
                </a:solidFill>
                <a:latin typeface="Times New Roman" panose="02020603050405020304" pitchFamily="18" charset="0"/>
                <a:ea typeface="华文新魏" pitchFamily="2" charset="-122"/>
              </a:rPr>
              <a:t>定义</a:t>
            </a:r>
            <a:endParaRPr lang="zh-CN" altLang="en-US" sz="4400" dirty="0">
              <a:solidFill>
                <a:srgbClr val="FF3300"/>
              </a:solidFill>
              <a:latin typeface="Times New Roman" panose="02020603050405020304" pitchFamily="18" charset="0"/>
              <a:ea typeface="华文新魏" pitchFamily="2" charset="-122"/>
            </a:endParaRPr>
          </a:p>
        </p:txBody>
      </p:sp>
      <p:grpSp>
        <p:nvGrpSpPr>
          <p:cNvPr id="4080659" name="组合 4080658"/>
          <p:cNvGrpSpPr/>
          <p:nvPr/>
        </p:nvGrpSpPr>
        <p:grpSpPr>
          <a:xfrm>
            <a:off x="1582738" y="4868863"/>
            <a:ext cx="6559550" cy="1065212"/>
            <a:chOff x="997" y="3067"/>
            <a:chExt cx="4132" cy="671"/>
          </a:xfrm>
        </p:grpSpPr>
        <p:sp>
          <p:nvSpPr>
            <p:cNvPr id="4080645" name="Text Box 5"/>
            <p:cNvSpPr txBox="1"/>
            <p:nvPr/>
          </p:nvSpPr>
          <p:spPr>
            <a:xfrm>
              <a:off x="997" y="3067"/>
              <a:ext cx="4132" cy="67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defTabSz="914400">
                <a:lnSpc>
                  <a:spcPct val="90000"/>
                </a:lnSpc>
                <a:spcBef>
                  <a:spcPct val="20000"/>
                </a:spcBef>
              </a:pPr>
              <a:r>
                <a:rPr lang="zh-CN" altLang="en-US" sz="32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如图：四边形</a:t>
              </a:r>
              <a:r>
                <a:rPr lang="en-US" altLang="zh-CN" sz="3200" b="1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ABCD</a:t>
              </a:r>
              <a:r>
                <a:rPr lang="zh-CN" altLang="en-US" sz="32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是平行四边形，</a:t>
              </a:r>
              <a:endParaRPr lang="zh-CN" altLang="en-US" sz="32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endParaRPr>
            </a:p>
            <a:p>
              <a:pPr defTabSz="914400">
                <a:lnSpc>
                  <a:spcPct val="90000"/>
                </a:lnSpc>
                <a:spcBef>
                  <a:spcPct val="20000"/>
                </a:spcBef>
              </a:pPr>
              <a:r>
                <a:rPr lang="zh-CN" altLang="en-US" sz="32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记作：  </a:t>
              </a:r>
              <a:r>
                <a:rPr lang="en-US" altLang="zh-CN" sz="3200" b="1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ABCD</a:t>
              </a:r>
              <a:endParaRPr lang="zh-CN" altLang="en-US" sz="32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  <p:sp>
          <p:nvSpPr>
            <p:cNvPr id="4080646" name="AutoShape 6"/>
            <p:cNvSpPr/>
            <p:nvPr/>
          </p:nvSpPr>
          <p:spPr>
            <a:xfrm>
              <a:off x="1764" y="3513"/>
              <a:ext cx="350" cy="144"/>
            </a:xfrm>
            <a:prstGeom prst="parallelogram">
              <a:avLst>
                <a:gd name="adj" fmla="val 60763"/>
              </a:avLst>
            </a:prstGeom>
            <a:noFill/>
            <a:ln w="2540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defTabSz="914400">
                <a:spcBef>
                  <a:spcPct val="50000"/>
                </a:spcBef>
              </a:pPr>
              <a:endParaRPr lang="zh-CN" altLang="en-US" sz="2400" b="1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4080647" name="Group 7"/>
          <p:cNvGrpSpPr/>
          <p:nvPr/>
        </p:nvGrpSpPr>
        <p:grpSpPr>
          <a:xfrm>
            <a:off x="3406775" y="2838450"/>
            <a:ext cx="4513263" cy="1622425"/>
            <a:chOff x="3264" y="1248"/>
            <a:chExt cx="2433" cy="1200"/>
          </a:xfrm>
        </p:grpSpPr>
        <p:sp>
          <p:nvSpPr>
            <p:cNvPr id="4080648" name="AutoShape 8"/>
            <p:cNvSpPr/>
            <p:nvPr/>
          </p:nvSpPr>
          <p:spPr>
            <a:xfrm>
              <a:off x="3575" y="1471"/>
              <a:ext cx="1915" cy="745"/>
            </a:xfrm>
            <a:prstGeom prst="parallelogram">
              <a:avLst>
                <a:gd name="adj" fmla="val 69641"/>
              </a:avLst>
            </a:prstGeom>
            <a:noFill/>
            <a:ln w="349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defTabSz="914400">
                <a:spcBef>
                  <a:spcPct val="50000"/>
                </a:spcBef>
              </a:pPr>
              <a:endParaRPr lang="zh-CN" altLang="en-US" sz="24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4080649" name="WordArt 9"/>
            <p:cNvSpPr>
              <a:spLocks noTextEdit="1"/>
            </p:cNvSpPr>
            <p:nvPr/>
          </p:nvSpPr>
          <p:spPr>
            <a:xfrm>
              <a:off x="3833" y="1248"/>
              <a:ext cx="168" cy="28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 b="1"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A</a:t>
              </a:r>
              <a:endParaRPr lang="zh-CN" altLang="en-US" sz="3600" b="1"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080650" name="WordArt 10"/>
            <p:cNvSpPr>
              <a:spLocks noTextEdit="1"/>
            </p:cNvSpPr>
            <p:nvPr/>
          </p:nvSpPr>
          <p:spPr>
            <a:xfrm>
              <a:off x="3264" y="2112"/>
              <a:ext cx="168" cy="28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 b="1"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B</a:t>
              </a:r>
              <a:endParaRPr lang="zh-CN" altLang="en-US" sz="3600" b="1"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080651" name="WordArt 11"/>
            <p:cNvSpPr>
              <a:spLocks noTextEdit="1"/>
            </p:cNvSpPr>
            <p:nvPr/>
          </p:nvSpPr>
          <p:spPr>
            <a:xfrm>
              <a:off x="5136" y="2160"/>
              <a:ext cx="168" cy="28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 b="1"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C</a:t>
              </a:r>
              <a:endParaRPr lang="zh-CN" altLang="en-US" sz="3600" b="1"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080652" name="WordArt 12"/>
            <p:cNvSpPr>
              <a:spLocks noTextEdit="1"/>
            </p:cNvSpPr>
            <p:nvPr/>
          </p:nvSpPr>
          <p:spPr>
            <a:xfrm>
              <a:off x="5529" y="1290"/>
              <a:ext cx="168" cy="28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 b="1"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D</a:t>
              </a:r>
              <a:endParaRPr lang="zh-CN" altLang="en-US" sz="3600" b="1"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56381" name="Text Box 61"/>
          <p:cNvSpPr txBox="1"/>
          <p:nvPr/>
        </p:nvSpPr>
        <p:spPr>
          <a:xfrm>
            <a:off x="0" y="5149850"/>
            <a:ext cx="6670675" cy="1708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endParaRPr lang="en-US" altLang="zh-CN" sz="2800" b="1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defTabSz="914400">
              <a:spcBef>
                <a:spcPct val="50000"/>
              </a:spcBef>
            </a:pPr>
            <a:endParaRPr lang="en-US" altLang="zh-CN" sz="2800" b="1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defTabSz="914400">
              <a:spcBef>
                <a:spcPct val="50000"/>
              </a:spcBef>
            </a:pPr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4" name="Group 71"/>
          <p:cNvGrpSpPr/>
          <p:nvPr/>
        </p:nvGrpSpPr>
        <p:grpSpPr>
          <a:xfrm>
            <a:off x="239713" y="1912938"/>
            <a:ext cx="5392737" cy="579437"/>
            <a:chOff x="295" y="1253"/>
            <a:chExt cx="3357" cy="365"/>
          </a:xfrm>
        </p:grpSpPr>
        <p:sp>
          <p:nvSpPr>
            <p:cNvPr id="4080656" name="Text Box 65"/>
            <p:cNvSpPr txBox="1"/>
            <p:nvPr/>
          </p:nvSpPr>
          <p:spPr>
            <a:xfrm>
              <a:off x="295" y="1253"/>
              <a:ext cx="335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defTabSz="914400"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平行四边形的符号表示： </a:t>
              </a:r>
              <a:endPara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4080657" name="AutoShape 4"/>
            <p:cNvSpPr/>
            <p:nvPr/>
          </p:nvSpPr>
          <p:spPr>
            <a:xfrm>
              <a:off x="3181" y="1389"/>
              <a:ext cx="250" cy="136"/>
            </a:xfrm>
            <a:prstGeom prst="parallelogram">
              <a:avLst>
                <a:gd name="adj" fmla="val 45955"/>
              </a:avLst>
            </a:prstGeom>
            <a:solidFill>
              <a:schemeClr val="bg1">
                <a:alpha val="0"/>
              </a:schemeClr>
            </a:solidFill>
            <a:ln w="2857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defTabSz="914400"/>
              <a:endParaRPr lang="zh-CN" altLang="en-US" sz="2400" dirty="0">
                <a:latin typeface="Calibri" panose="020F0502020204030204" pitchFamily="2" charset="0"/>
              </a:endParaRPr>
            </a:p>
          </p:txBody>
        </p:sp>
      </p:grp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6322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080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14690" name="Group 2"/>
          <p:cNvGraphicFramePr>
            <a:graphicFrameLocks noGrp="1"/>
          </p:cNvGraphicFramePr>
          <p:nvPr/>
        </p:nvGraphicFramePr>
        <p:xfrm>
          <a:off x="431800" y="2455863"/>
          <a:ext cx="4775200" cy="2592388"/>
        </p:xfrm>
        <a:graphic>
          <a:graphicData uri="http://schemas.openxmlformats.org/drawingml/2006/table">
            <a:tbl>
              <a:tblPr/>
              <a:tblGrid>
                <a:gridCol w="412750"/>
                <a:gridCol w="482600"/>
                <a:gridCol w="447675"/>
                <a:gridCol w="447675"/>
                <a:gridCol w="447675"/>
                <a:gridCol w="447675"/>
                <a:gridCol w="447675"/>
                <a:gridCol w="447675"/>
              </a:tblGrid>
              <a:tr h="5181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3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7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3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450" name="Line 114"/>
          <p:cNvSpPr>
            <a:spLocks noChangeShapeType="1"/>
          </p:cNvSpPr>
          <p:nvPr/>
        </p:nvSpPr>
        <p:spPr bwMode="auto">
          <a:xfrm>
            <a:off x="431800" y="2960688"/>
            <a:ext cx="4775200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451" name="Line 115"/>
          <p:cNvSpPr>
            <a:spLocks noChangeShapeType="1"/>
          </p:cNvSpPr>
          <p:nvPr/>
        </p:nvSpPr>
        <p:spPr bwMode="auto">
          <a:xfrm>
            <a:off x="431800" y="4545013"/>
            <a:ext cx="4775200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452" name="Oval 116"/>
          <p:cNvSpPr/>
          <p:nvPr/>
        </p:nvSpPr>
        <p:spPr>
          <a:xfrm>
            <a:off x="1568768" y="2915603"/>
            <a:ext cx="101600" cy="762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defTabSz="914400" eaLnBrk="0" hangingPunct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4453" name="Text Box 117"/>
          <p:cNvSpPr txBox="1"/>
          <p:nvPr/>
        </p:nvSpPr>
        <p:spPr>
          <a:xfrm>
            <a:off x="1417638" y="2503488"/>
            <a:ext cx="404812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defTabSz="914400" eaLnBrk="0" hangingPunct="0"/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  <a:endParaRPr lang="en-US" altLang="zh-CN" sz="24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4454" name="Oval 118"/>
          <p:cNvSpPr/>
          <p:nvPr/>
        </p:nvSpPr>
        <p:spPr>
          <a:xfrm>
            <a:off x="968693" y="4485958"/>
            <a:ext cx="101600" cy="762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defTabSz="914400" eaLnBrk="0" hangingPunct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4455" name="Text Box 119"/>
          <p:cNvSpPr txBox="1"/>
          <p:nvPr/>
        </p:nvSpPr>
        <p:spPr>
          <a:xfrm>
            <a:off x="623888" y="4616450"/>
            <a:ext cx="404812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defTabSz="914400" eaLnBrk="0" hangingPunct="0"/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</a:rPr>
              <a:t>B</a:t>
            </a:r>
            <a:endParaRPr lang="en-US" altLang="zh-CN" sz="24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4456" name="Line 120"/>
          <p:cNvSpPr>
            <a:spLocks noChangeShapeType="1"/>
          </p:cNvSpPr>
          <p:nvPr/>
        </p:nvSpPr>
        <p:spPr bwMode="auto">
          <a:xfrm flipH="1">
            <a:off x="1008063" y="2960688"/>
            <a:ext cx="609600" cy="15113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457" name="Line 121"/>
          <p:cNvSpPr>
            <a:spLocks noChangeShapeType="1"/>
          </p:cNvSpPr>
          <p:nvPr/>
        </p:nvSpPr>
        <p:spPr bwMode="auto">
          <a:xfrm flipH="1">
            <a:off x="1022033" y="2946718"/>
            <a:ext cx="574675" cy="1584325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458" name="Text Box 122"/>
          <p:cNvSpPr txBox="1"/>
          <p:nvPr/>
        </p:nvSpPr>
        <p:spPr>
          <a:xfrm>
            <a:off x="4311968" y="2534603"/>
            <a:ext cx="52863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 eaLnBrk="0" hangingPunct="0"/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</a:rPr>
              <a:t>D</a:t>
            </a:r>
            <a:endParaRPr lang="en-US" altLang="zh-CN" sz="24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4459" name="Text Box 123"/>
          <p:cNvSpPr txBox="1"/>
          <p:nvPr/>
        </p:nvSpPr>
        <p:spPr>
          <a:xfrm>
            <a:off x="4078288" y="4545013"/>
            <a:ext cx="404812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defTabSz="914400" eaLnBrk="0" hangingPunct="0"/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</a:rPr>
              <a:t>C</a:t>
            </a:r>
            <a:endParaRPr lang="en-US" altLang="zh-CN" sz="24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097092" name="Text Box 124"/>
          <p:cNvSpPr txBox="1"/>
          <p:nvPr/>
        </p:nvSpPr>
        <p:spPr>
          <a:xfrm>
            <a:off x="814388" y="188913"/>
            <a:ext cx="11663362" cy="1801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画一个平行四边形，观察它，除了“两组对边分别平行”外，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defTabSz="914400"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它的边之间还有什么关系？它的角之间有什么关系？度量一下，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defTabSz="914400"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和你的猜想一致吗？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97291" name="Rectangle 11"/>
          <p:cNvSpPr/>
          <p:nvPr/>
        </p:nvSpPr>
        <p:spPr>
          <a:xfrm>
            <a:off x="5207000" y="1689100"/>
            <a:ext cx="9024938" cy="42084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endParaRPr lang="zh-CN" altLang="en-US" sz="24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defTabSz="914400">
              <a:spcBef>
                <a:spcPct val="50000"/>
              </a:spcBef>
            </a:pPr>
            <a:r>
              <a:rPr lang="en-US" altLang="zh-CN" sz="3600" b="1">
                <a:solidFill>
                  <a:srgbClr val="000000"/>
                </a:solidFill>
                <a:latin typeface="宋体" panose="02010600030101010101" pitchFamily="2" charset="-122"/>
              </a:rPr>
              <a:t>1.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边之间的关系：</a:t>
            </a:r>
            <a:endParaRPr lang="en-US" altLang="zh-CN" sz="3600" b="1">
              <a:latin typeface="宋体" panose="02010600030101010101" pitchFamily="2" charset="-122"/>
            </a:endParaRPr>
          </a:p>
          <a:p>
            <a:pPr defTabSz="914400">
              <a:spcBef>
                <a:spcPct val="50000"/>
              </a:spcBef>
            </a:pPr>
            <a:endParaRPr lang="en-US" altLang="zh-CN" sz="2400" b="1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defTabSz="914400">
              <a:spcBef>
                <a:spcPct val="50000"/>
              </a:spcBef>
            </a:pPr>
            <a:endParaRPr lang="en-US" altLang="zh-CN" sz="3600" b="1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defTabSz="914400">
              <a:spcBef>
                <a:spcPct val="50000"/>
              </a:spcBef>
            </a:pPr>
            <a:r>
              <a:rPr lang="en-US" altLang="zh-CN" sz="3600" b="1">
                <a:solidFill>
                  <a:srgbClr val="000000"/>
                </a:solidFill>
                <a:latin typeface="宋体" panose="02010600030101010101" pitchFamily="2" charset="-122"/>
              </a:rPr>
              <a:t>2.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角之间的关系：</a:t>
            </a:r>
            <a:endParaRPr lang="zh-CN" altLang="en-US" sz="3600" b="1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defTabSz="914400">
              <a:spcBef>
                <a:spcPct val="50000"/>
              </a:spcBef>
            </a:pPr>
            <a:endParaRPr lang="en-US" altLang="zh-CN" sz="3200" b="1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97294" name="Text Box 14"/>
          <p:cNvSpPr txBox="1"/>
          <p:nvPr/>
        </p:nvSpPr>
        <p:spPr>
          <a:xfrm>
            <a:off x="5605463" y="4992688"/>
            <a:ext cx="547211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</a:rPr>
              <a:t>∠</a:t>
            </a:r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</a:rPr>
              <a:t>A=∠C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</a:rPr>
              <a:t>，∠</a:t>
            </a:r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</a:rPr>
              <a:t>B=∠D</a:t>
            </a:r>
            <a:endParaRPr lang="zh-CN" altLang="en-US" sz="36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97296" name="Text Box 16"/>
          <p:cNvSpPr txBox="1"/>
          <p:nvPr/>
        </p:nvSpPr>
        <p:spPr>
          <a:xfrm>
            <a:off x="5832475" y="3684588"/>
            <a:ext cx="3937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</a:rPr>
              <a:t>AB=DC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</a:rPr>
              <a:t>AD=BC</a:t>
            </a:r>
            <a:endParaRPr lang="zh-CN" altLang="en-US" sz="36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0" name="Text Box 16"/>
          <p:cNvSpPr txBox="1"/>
          <p:nvPr/>
        </p:nvSpPr>
        <p:spPr>
          <a:xfrm>
            <a:off x="5832475" y="2973388"/>
            <a:ext cx="489743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en-US" altLang="zh-CN" sz="3600" b="1">
                <a:solidFill>
                  <a:srgbClr val="000000"/>
                </a:solidFill>
                <a:latin typeface="宋体" panose="02010600030101010101" pitchFamily="2" charset="-122"/>
              </a:rPr>
              <a:t>AB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∥</a:t>
            </a:r>
            <a:r>
              <a:rPr lang="en-US" altLang="zh-CN" sz="3600" b="1">
                <a:solidFill>
                  <a:srgbClr val="000000"/>
                </a:solidFill>
                <a:latin typeface="宋体" panose="02010600030101010101" pitchFamily="2" charset="-122"/>
              </a:rPr>
              <a:t>DC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3600" b="1">
                <a:solidFill>
                  <a:srgbClr val="000000"/>
                </a:solidFill>
                <a:latin typeface="宋体" panose="02010600030101010101" pitchFamily="2" charset="-122"/>
              </a:rPr>
              <a:t>AD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∥</a:t>
            </a:r>
            <a:r>
              <a:rPr lang="en-US" altLang="zh-CN" sz="3600" b="1">
                <a:solidFill>
                  <a:srgbClr val="000000"/>
                </a:solidFill>
                <a:latin typeface="宋体" panose="02010600030101010101" pitchFamily="2" charset="-122"/>
              </a:rPr>
              <a:t>BC</a:t>
            </a:r>
            <a:endParaRPr lang="zh-CN" altLang="en-US" sz="3600" b="1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21" name="Text Box 14"/>
          <p:cNvSpPr txBox="1"/>
          <p:nvPr/>
        </p:nvSpPr>
        <p:spPr>
          <a:xfrm>
            <a:off x="4840288" y="5716588"/>
            <a:ext cx="70643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zh-CN" altLang="en-US" sz="3600" b="1" dirty="0">
                <a:latin typeface="宋体" panose="02010600030101010101" pitchFamily="2" charset="-122"/>
              </a:rPr>
              <a:t>∠</a:t>
            </a:r>
            <a:r>
              <a:rPr lang="en-US" altLang="zh-CN" sz="3600" b="1">
                <a:latin typeface="宋体" panose="02010600030101010101" pitchFamily="2" charset="-122"/>
              </a:rPr>
              <a:t>A +</a:t>
            </a:r>
            <a:r>
              <a:rPr lang="zh-CN" altLang="en-US" sz="3600" b="1" dirty="0">
                <a:latin typeface="宋体" panose="02010600030101010101" pitchFamily="2" charset="-122"/>
              </a:rPr>
              <a:t>∠</a:t>
            </a:r>
            <a:r>
              <a:rPr lang="en-US" altLang="zh-CN" sz="3600" b="1">
                <a:latin typeface="宋体" panose="02010600030101010101" pitchFamily="2" charset="-122"/>
              </a:rPr>
              <a:t>B=180°∠C +∠D =180°</a:t>
            </a:r>
            <a:endParaRPr lang="zh-CN" altLang="en-US" sz="3600" b="1" dirty="0">
              <a:latin typeface="宋体" panose="02010600030101010101" pitchFamily="2" charset="-122"/>
            </a:endParaRPr>
          </a:p>
        </p:txBody>
      </p:sp>
      <p:sp>
        <p:nvSpPr>
          <p:cNvPr id="22" name="Text Box 14"/>
          <p:cNvSpPr txBox="1"/>
          <p:nvPr/>
        </p:nvSpPr>
        <p:spPr>
          <a:xfrm>
            <a:off x="4840288" y="6230938"/>
            <a:ext cx="70643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zh-CN" altLang="en-US" sz="3600" b="1" dirty="0">
                <a:latin typeface="宋体" panose="02010600030101010101" pitchFamily="2" charset="-122"/>
              </a:rPr>
              <a:t>∠</a:t>
            </a:r>
            <a:r>
              <a:rPr lang="en-US" altLang="zh-CN" sz="3600" b="1">
                <a:latin typeface="宋体" panose="02010600030101010101" pitchFamily="2" charset="-122"/>
              </a:rPr>
              <a:t>A +</a:t>
            </a:r>
            <a:r>
              <a:rPr lang="zh-CN" altLang="en-US" sz="3600" b="1" dirty="0">
                <a:latin typeface="宋体" panose="02010600030101010101" pitchFamily="2" charset="-122"/>
              </a:rPr>
              <a:t>∠</a:t>
            </a:r>
            <a:r>
              <a:rPr lang="en-US" altLang="zh-CN" sz="3600" b="1">
                <a:latin typeface="宋体" panose="02010600030101010101" pitchFamily="2" charset="-122"/>
              </a:rPr>
              <a:t>D=180°∠B +∠C =180°</a:t>
            </a:r>
            <a:endParaRPr lang="zh-CN" altLang="en-US" sz="36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4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4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4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4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4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4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1000"/>
                                        <p:tgtEl>
                                          <p:spTgt spid="14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07407E-6 L 0.24826 -4.07407E-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44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4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4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97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97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"/>
                                        <p:tgtEl>
                                          <p:spTgt spid="97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52" grpId="0" bldLvl="0" animBg="1"/>
      <p:bldP spid="14453" grpId="0"/>
      <p:bldP spid="14454" grpId="0" bldLvl="0" animBg="1"/>
      <p:bldP spid="14455" grpId="0"/>
      <p:bldP spid="14458" grpId="0"/>
      <p:bldP spid="14459" grpId="0"/>
      <p:bldP spid="97291" grpId="0"/>
      <p:bldP spid="97294" grpId="0"/>
      <p:bldP spid="97296" grpId="0"/>
      <p:bldP spid="20" grpId="0"/>
      <p:bldP spid="21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6134" name="Text Box 6"/>
          <p:cNvSpPr txBox="1">
            <a:spLocks noChangeArrowheads="1"/>
          </p:cNvSpPr>
          <p:nvPr/>
        </p:nvSpPr>
        <p:spPr bwMode="auto">
          <a:xfrm>
            <a:off x="1025525" y="1774825"/>
            <a:ext cx="733425" cy="1895475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vert="eaVert" wrap="none">
            <a:spAutoFit/>
          </a:bodyPr>
          <a:p>
            <a:pPr defTabSz="914400">
              <a:buFont typeface="Arial" panose="020B0604020202020204" pitchFamily="34" charset="0"/>
              <a:buNone/>
            </a:pPr>
            <a:r>
              <a:rPr lang="zh-CN" altLang="en-US" sz="3600" b="1" dirty="0">
                <a:latin typeface="Calibri" panose="020F0502020204030204" pitchFamily="2" charset="0"/>
              </a:rPr>
              <a:t>验证猜想</a:t>
            </a:r>
            <a:endParaRPr lang="zh-CN" altLang="en-US" sz="3600" b="1" dirty="0">
              <a:latin typeface="Calibri" panose="020F0502020204030204" pitchFamily="2" charset="0"/>
            </a:endParaRPr>
          </a:p>
        </p:txBody>
      </p:sp>
      <p:grpSp>
        <p:nvGrpSpPr>
          <p:cNvPr id="2" name="Group 11"/>
          <p:cNvGrpSpPr/>
          <p:nvPr/>
        </p:nvGrpSpPr>
        <p:grpSpPr>
          <a:xfrm>
            <a:off x="8993188" y="1173163"/>
            <a:ext cx="2305050" cy="1584325"/>
            <a:chOff x="8264" y="5243"/>
            <a:chExt cx="2520" cy="1404"/>
          </a:xfrm>
        </p:grpSpPr>
        <p:grpSp>
          <p:nvGrpSpPr>
            <p:cNvPr id="4087812" name="Group 12"/>
            <p:cNvGrpSpPr/>
            <p:nvPr/>
          </p:nvGrpSpPr>
          <p:grpSpPr>
            <a:xfrm>
              <a:off x="8264" y="5243"/>
              <a:ext cx="2520" cy="1404"/>
              <a:chOff x="7920" y="13140"/>
              <a:chExt cx="2505" cy="1365"/>
            </a:xfrm>
          </p:grpSpPr>
          <p:pic>
            <p:nvPicPr>
              <p:cNvPr id="4087813" name="Picture 13" descr="http://www.pep.com.cn/czsx/jszx/czsxtbjxzy/czsxdzkb_1_1_1/czsxdzkb7s_1_1/201106/W020110607560832452950.jpg"/>
              <p:cNvPicPr>
                <a:picLocks noChangeAspect="1"/>
              </p:cNvPicPr>
              <p:nvPr/>
            </p:nvPicPr>
            <p:blipFill>
              <a:blip r:embed="rId1" r:link="rId2"/>
              <a:stretch>
                <a:fillRect/>
              </a:stretch>
            </p:blipFill>
            <p:spPr>
              <a:xfrm>
                <a:off x="7920" y="13140"/>
                <a:ext cx="2505" cy="1365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4087814" name="Text Box 14"/>
              <p:cNvSpPr txBox="1"/>
              <p:nvPr/>
            </p:nvSpPr>
            <p:spPr>
              <a:xfrm>
                <a:off x="8820" y="13140"/>
                <a:ext cx="360" cy="39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 algn="just" defTabSz="914400">
                  <a:buFont typeface="Arial" panose="020B0604020202020204" pitchFamily="34" charset="0"/>
                  <a:buNone/>
                </a:pPr>
                <a:endParaRPr lang="en-US" altLang="zh-CN" sz="900">
                  <a:latin typeface="Times New Roman" panose="02020603050405020304" pitchFamily="18" charset="0"/>
                </a:endParaRPr>
              </a:p>
              <a:p>
                <a:pPr algn="just" defTabSz="914400">
                  <a:buFont typeface="Arial" panose="020B0604020202020204" pitchFamily="34" charset="0"/>
                  <a:buNone/>
                </a:pPr>
                <a:r>
                  <a:rPr lang="en-US" altLang="zh-CN" sz="900">
                    <a:latin typeface="Times New Roman" panose="02020603050405020304" pitchFamily="18" charset="0"/>
                  </a:rPr>
                  <a:t>1</a:t>
                </a:r>
                <a:endParaRPr lang="en-US" altLang="zh-CN">
                  <a:latin typeface="Arial" panose="020B0604020202020204" pitchFamily="34" charset="0"/>
                </a:endParaRPr>
              </a:p>
            </p:txBody>
          </p:sp>
          <p:sp>
            <p:nvSpPr>
              <p:cNvPr id="4087815" name="Text Box 15"/>
              <p:cNvSpPr txBox="1"/>
              <p:nvPr/>
            </p:nvSpPr>
            <p:spPr>
              <a:xfrm>
                <a:off x="9000" y="13764"/>
                <a:ext cx="540" cy="39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 algn="just" defTabSz="914400">
                  <a:buFont typeface="Arial" panose="020B0604020202020204" pitchFamily="34" charset="0"/>
                  <a:buNone/>
                </a:pPr>
                <a:r>
                  <a:rPr lang="en-US" altLang="zh-CN" sz="1000">
                    <a:latin typeface="Times New Roman" panose="02020603050405020304" pitchFamily="18" charset="0"/>
                  </a:rPr>
                  <a:t>2</a:t>
                </a:r>
                <a:endParaRPr lang="en-US" altLang="zh-CN">
                  <a:latin typeface="Arial" panose="020B0604020202020204" pitchFamily="34" charset="0"/>
                </a:endParaRPr>
              </a:p>
            </p:txBody>
          </p:sp>
          <p:sp>
            <p:nvSpPr>
              <p:cNvPr id="4087816" name="Text Box 16"/>
              <p:cNvSpPr txBox="1"/>
              <p:nvPr/>
            </p:nvSpPr>
            <p:spPr>
              <a:xfrm>
                <a:off x="8460" y="13296"/>
                <a:ext cx="540" cy="39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 algn="just" defTabSz="914400">
                  <a:buFont typeface="Arial" panose="020B0604020202020204" pitchFamily="34" charset="0"/>
                  <a:buNone/>
                </a:pPr>
                <a:r>
                  <a:rPr lang="en-US" altLang="zh-CN" sz="1000">
                    <a:latin typeface="Times New Roman" panose="02020603050405020304" pitchFamily="18" charset="0"/>
                  </a:rPr>
                  <a:t> 4</a:t>
                </a:r>
                <a:endParaRPr lang="en-US" altLang="zh-CN">
                  <a:latin typeface="Arial" panose="020B0604020202020204" pitchFamily="34" charset="0"/>
                </a:endParaRPr>
              </a:p>
            </p:txBody>
          </p:sp>
          <p:sp>
            <p:nvSpPr>
              <p:cNvPr id="4087817" name="Text Box 17"/>
              <p:cNvSpPr txBox="1"/>
              <p:nvPr/>
            </p:nvSpPr>
            <p:spPr>
              <a:xfrm>
                <a:off x="9360" y="13608"/>
                <a:ext cx="540" cy="39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 algn="just" defTabSz="914400">
                  <a:buFont typeface="Arial" panose="020B0604020202020204" pitchFamily="34" charset="0"/>
                  <a:buNone/>
                </a:pPr>
                <a:r>
                  <a:rPr lang="en-US" altLang="zh-CN" sz="1000">
                    <a:latin typeface="Times New Roman" panose="02020603050405020304" pitchFamily="18" charset="0"/>
                  </a:rPr>
                  <a:t>3</a:t>
                </a:r>
                <a:endParaRPr lang="en-US" altLang="zh-CN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4087818" name="Text Box 18"/>
            <p:cNvSpPr txBox="1"/>
            <p:nvPr/>
          </p:nvSpPr>
          <p:spPr>
            <a:xfrm>
              <a:off x="8962" y="6286"/>
              <a:ext cx="570" cy="361"/>
            </a:xfrm>
            <a:prstGeom prst="rect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/>
            <a:p>
              <a:pPr defTabSz="914400">
                <a:buFont typeface="Arial" panose="020B0604020202020204" pitchFamily="34" charset="0"/>
                <a:buNone/>
              </a:pPr>
              <a:endParaRPr lang="zh-CN" altLang="zh-CN" dirty="0">
                <a:latin typeface="Arial" panose="020B0604020202020204" pitchFamily="34" charset="0"/>
              </a:endParaRPr>
            </a:p>
          </p:txBody>
        </p:sp>
      </p:grpSp>
      <p:sp>
        <p:nvSpPr>
          <p:cNvPr id="176147" name="Text Box 19"/>
          <p:cNvSpPr txBox="1">
            <a:spLocks noChangeArrowheads="1"/>
          </p:cNvSpPr>
          <p:nvPr/>
        </p:nvSpPr>
        <p:spPr bwMode="auto">
          <a:xfrm>
            <a:off x="2534603" y="645795"/>
            <a:ext cx="8778875" cy="594518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证明：如图，连接</a:t>
            </a:r>
            <a:r>
              <a:rPr kumimoji="0" lang="en-US" altLang="zh-CN" sz="28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AC.</a:t>
            </a:r>
            <a:endParaRPr kumimoji="0" lang="en-US" altLang="zh-CN" sz="2800" b="1" kern="1200" cap="none" spc="0" normalizeH="0" baseline="0" noProof="0" dirty="0"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∵</a:t>
            </a:r>
            <a:r>
              <a:rPr kumimoji="0" lang="zh-CN" altLang="en-US" sz="28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四边形</a:t>
            </a:r>
            <a:r>
              <a:rPr kumimoji="0" lang="en-US" altLang="zh-CN" sz="28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ABCD</a:t>
            </a:r>
            <a:r>
              <a:rPr kumimoji="0" lang="zh-CN" altLang="en-US" sz="28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为平行四边形，</a:t>
            </a:r>
            <a:endParaRPr kumimoji="0" lang="zh-CN" altLang="en-US" sz="2800" b="1" kern="1200" cap="none" spc="0" normalizeH="0" baseline="0" noProof="0" dirty="0"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∴</a:t>
            </a:r>
            <a:r>
              <a:rPr kumimoji="0" lang="en-US" altLang="zh-CN" sz="28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AD∥BC,AB∥CD,</a:t>
            </a:r>
            <a:endParaRPr kumimoji="0" lang="en-US" altLang="zh-CN" sz="2800" b="1" kern="1200" cap="none" spc="0" normalizeH="0" baseline="0" noProof="0" dirty="0"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∴∠ 1 =</a:t>
            </a:r>
            <a:r>
              <a:rPr kumimoji="0" lang="en-US" altLang="zh-CN" sz="2800" b="1" u="sng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        </a:t>
            </a:r>
            <a:r>
              <a:rPr kumimoji="0" lang="zh-CN" altLang="en-US" sz="28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， ∠</a:t>
            </a:r>
            <a:r>
              <a:rPr kumimoji="0" lang="en-US" altLang="zh-CN" sz="28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3 =</a:t>
            </a:r>
            <a:r>
              <a:rPr kumimoji="0" lang="en-US" altLang="zh-CN" sz="2800" b="1" u="sng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       </a:t>
            </a:r>
            <a:r>
              <a:rPr kumimoji="0" lang="en-US" altLang="zh-CN" sz="28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.</a:t>
            </a:r>
            <a:endParaRPr kumimoji="0" lang="en-US" altLang="zh-CN" sz="2800" b="1" kern="1200" cap="none" spc="0" normalizeH="0" baseline="0" noProof="0" dirty="0"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在△</a:t>
            </a:r>
            <a:r>
              <a:rPr kumimoji="0" lang="en-US" altLang="zh-CN" sz="28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ABC</a:t>
            </a:r>
            <a:r>
              <a:rPr kumimoji="0" lang="zh-CN" altLang="en-US" sz="28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和△</a:t>
            </a:r>
            <a:r>
              <a:rPr kumimoji="0" lang="en-US" altLang="zh-CN" sz="28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CDA</a:t>
            </a:r>
            <a:r>
              <a:rPr kumimoji="0" lang="zh-CN" altLang="en-US" sz="28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中</a:t>
            </a:r>
            <a:endParaRPr kumimoji="0" lang="zh-CN" altLang="en-US" sz="2800" b="1" kern="1200" cap="none" spc="0" normalizeH="0" baseline="0" noProof="0" dirty="0"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  </a:t>
            </a:r>
            <a:r>
              <a:rPr kumimoji="0" lang="en-US" altLang="zh-CN" sz="28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_____________</a:t>
            </a:r>
            <a:endParaRPr kumimoji="0" lang="en-US" altLang="zh-CN" sz="2800" b="1" kern="1200" cap="none" spc="0" normalizeH="0" baseline="0" noProof="0" dirty="0"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  _____________(</a:t>
            </a:r>
            <a:r>
              <a:rPr kumimoji="0" lang="zh-CN" altLang="en-US" sz="28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公共边</a:t>
            </a:r>
            <a:r>
              <a:rPr kumimoji="0" lang="en-US" altLang="zh-CN" sz="28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)</a:t>
            </a:r>
            <a:endParaRPr kumimoji="0" lang="en-US" altLang="zh-CN" sz="2800" b="1" kern="1200" cap="none" spc="0" normalizeH="0" baseline="0" noProof="0" dirty="0"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  _____________</a:t>
            </a:r>
            <a:endParaRPr kumimoji="0" lang="en-US" altLang="zh-CN" sz="2800" b="1" kern="1200" cap="none" spc="0" normalizeH="0" baseline="0" noProof="0" dirty="0"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∴△ABC ≌ </a:t>
            </a:r>
            <a:r>
              <a:rPr kumimoji="0" lang="en-US" altLang="zh-CN" sz="3200" b="1" u="sng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            </a:t>
            </a:r>
            <a:r>
              <a:rPr kumimoji="0" lang="zh-CN" altLang="en-US" sz="32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（         ）</a:t>
            </a:r>
            <a:r>
              <a:rPr kumimoji="0" lang="en-US" altLang="zh-CN" sz="32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.</a:t>
            </a:r>
            <a:endParaRPr kumimoji="0" lang="en-US" altLang="zh-CN" sz="3200" b="1" kern="1200" cap="none" spc="0" normalizeH="0" baseline="0" noProof="0" dirty="0"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∴AB=</a:t>
            </a:r>
            <a:r>
              <a:rPr kumimoji="0" lang="en-US" altLang="zh-CN" sz="3200" b="1" u="sng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      </a:t>
            </a:r>
            <a:r>
              <a:rPr kumimoji="0" lang="zh-CN" altLang="en-US" sz="32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，</a:t>
            </a:r>
            <a:r>
              <a:rPr kumimoji="0" lang="en-US" altLang="zh-CN" sz="32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AD=</a:t>
            </a:r>
            <a:r>
              <a:rPr kumimoji="0" lang="en-US" altLang="zh-CN" sz="3200" b="1" u="sng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      </a:t>
            </a:r>
            <a:r>
              <a:rPr kumimoji="0" lang="zh-CN" altLang="en-US" sz="32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， ∠ </a:t>
            </a:r>
            <a:r>
              <a:rPr kumimoji="0" lang="en-US" altLang="zh-CN" sz="32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B=</a:t>
            </a:r>
            <a:r>
              <a:rPr kumimoji="0" lang="en-US" altLang="zh-CN" sz="3200" b="1" u="sng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        </a:t>
            </a:r>
            <a:r>
              <a:rPr kumimoji="0" lang="en-US" altLang="zh-CN" sz="32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.</a:t>
            </a:r>
            <a:endParaRPr kumimoji="0" lang="en-US" altLang="zh-CN" sz="3200" b="1" kern="1200" cap="none" spc="0" normalizeH="0" baseline="0" noProof="0" dirty="0"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∵∠1+∠4_____∠2+∠3</a:t>
            </a:r>
            <a:endParaRPr kumimoji="0" lang="en-US" altLang="zh-CN" sz="3200" b="1" kern="1200" cap="none" spc="0" normalizeH="0" baseline="0" noProof="0" dirty="0"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∴ ∠BAD= ∠BCD</a:t>
            </a:r>
            <a:endParaRPr kumimoji="0" lang="en-US" altLang="zh-CN" sz="3200" b="1" kern="1200" cap="none" spc="0" normalizeH="0" baseline="0" noProof="0" dirty="0"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3200" b="1" kern="1200" cap="none" spc="0" normalizeH="0" baseline="0" noProof="0" dirty="0"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6152" name="Text Box 24"/>
          <p:cNvSpPr txBox="1">
            <a:spLocks noChangeArrowheads="1"/>
          </p:cNvSpPr>
          <p:nvPr/>
        </p:nvSpPr>
        <p:spPr bwMode="auto">
          <a:xfrm>
            <a:off x="3671888" y="1889125"/>
            <a:ext cx="817563" cy="5794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b="1" kern="1200" cap="none" spc="0" normalizeH="0" baseline="0" noProof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∠2</a:t>
            </a:r>
            <a:endParaRPr kumimoji="0" lang="en-US" altLang="zh-CN" sz="3200" b="1" kern="1200" cap="none" spc="0" normalizeH="0" baseline="0" noProof="0">
              <a:solidFill>
                <a:srgbClr val="FF0000"/>
              </a:solidFill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6153" name="Text Box 25"/>
          <p:cNvSpPr txBox="1">
            <a:spLocks noChangeArrowheads="1"/>
          </p:cNvSpPr>
          <p:nvPr/>
        </p:nvSpPr>
        <p:spPr bwMode="auto">
          <a:xfrm>
            <a:off x="5826125" y="1889125"/>
            <a:ext cx="817563" cy="5794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∠4</a:t>
            </a:r>
            <a:endParaRPr kumimoji="0" lang="zh-CN" altLang="en-US" sz="3200" b="1" kern="1200" cap="none" spc="0" normalizeH="0" baseline="0" noProof="0" dirty="0">
              <a:solidFill>
                <a:srgbClr val="FF0000"/>
              </a:solidFill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6154" name="Text Box 26"/>
          <p:cNvSpPr txBox="1">
            <a:spLocks noChangeArrowheads="1"/>
          </p:cNvSpPr>
          <p:nvPr/>
        </p:nvSpPr>
        <p:spPr bwMode="auto">
          <a:xfrm>
            <a:off x="2901950" y="2747963"/>
            <a:ext cx="2247900" cy="5794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b="1" kern="1200" cap="none" spc="0" normalizeH="0" baseline="0" noProof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∠1=∠2</a:t>
            </a:r>
            <a:endParaRPr kumimoji="0" lang="zh-CN" altLang="en-US" sz="3200" b="1" kern="1200" cap="none" spc="0" normalizeH="0" baseline="0" noProof="0">
              <a:solidFill>
                <a:srgbClr val="FF0000"/>
              </a:solidFill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6155" name="Text Box 27"/>
          <p:cNvSpPr txBox="1">
            <a:spLocks noChangeArrowheads="1"/>
          </p:cNvSpPr>
          <p:nvPr/>
        </p:nvSpPr>
        <p:spPr bwMode="auto">
          <a:xfrm>
            <a:off x="3133725" y="3186113"/>
            <a:ext cx="1597025" cy="5794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AC=AC</a:t>
            </a:r>
            <a:endParaRPr kumimoji="0" lang="en-US" altLang="zh-CN" sz="3200" b="1" kern="1200" cap="none" spc="0" normalizeH="0" baseline="0" noProof="0" dirty="0">
              <a:solidFill>
                <a:srgbClr val="FF0000"/>
              </a:solidFill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6156" name="Text Box 28"/>
          <p:cNvSpPr txBox="1">
            <a:spLocks noChangeArrowheads="1"/>
          </p:cNvSpPr>
          <p:nvPr/>
        </p:nvSpPr>
        <p:spPr bwMode="auto">
          <a:xfrm>
            <a:off x="2746375" y="3617913"/>
            <a:ext cx="2247900" cy="5794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b="1" kern="1200" cap="none" spc="0" normalizeH="0" baseline="0" noProof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∠3=∠4</a:t>
            </a:r>
            <a:endParaRPr kumimoji="0" lang="zh-CN" altLang="en-US" sz="3200" b="1" kern="1200" cap="none" spc="0" normalizeH="0" baseline="0" noProof="0">
              <a:solidFill>
                <a:srgbClr val="FF0000"/>
              </a:solidFill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6157" name="Text Box 29"/>
          <p:cNvSpPr txBox="1">
            <a:spLocks noChangeArrowheads="1"/>
          </p:cNvSpPr>
          <p:nvPr/>
        </p:nvSpPr>
        <p:spPr bwMode="auto">
          <a:xfrm>
            <a:off x="4637088" y="4052888"/>
            <a:ext cx="1473200" cy="5794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b="1" kern="1200" cap="none" spc="0" normalizeH="0" baseline="0" noProof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△ADC</a:t>
            </a:r>
            <a:endParaRPr kumimoji="0" lang="en-US" altLang="zh-CN" sz="3200" b="1" kern="1200" cap="none" spc="0" normalizeH="0" baseline="0" noProof="0">
              <a:solidFill>
                <a:srgbClr val="FF0000"/>
              </a:solidFill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6158" name="Text Box 30"/>
          <p:cNvSpPr txBox="1">
            <a:spLocks noChangeArrowheads="1"/>
          </p:cNvSpPr>
          <p:nvPr/>
        </p:nvSpPr>
        <p:spPr bwMode="auto">
          <a:xfrm>
            <a:off x="6402388" y="4071938"/>
            <a:ext cx="1042988" cy="5794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ASA</a:t>
            </a:r>
            <a:endParaRPr kumimoji="0" lang="en-US" altLang="zh-CN" sz="3200" b="1" kern="1200" cap="none" spc="0" normalizeH="0" baseline="0" noProof="0" dirty="0">
              <a:solidFill>
                <a:srgbClr val="FF0000"/>
              </a:solidFill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6159" name="Text Box 31"/>
          <p:cNvSpPr txBox="1">
            <a:spLocks noChangeArrowheads="1"/>
          </p:cNvSpPr>
          <p:nvPr/>
        </p:nvSpPr>
        <p:spPr bwMode="auto">
          <a:xfrm>
            <a:off x="3735388" y="4554538"/>
            <a:ext cx="1028700" cy="5794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CD</a:t>
            </a:r>
            <a:endParaRPr kumimoji="0" lang="en-US" altLang="zh-CN" sz="3200" b="1" kern="1200" cap="none" spc="0" normalizeH="0" baseline="0" noProof="0" dirty="0">
              <a:solidFill>
                <a:srgbClr val="FF0000"/>
              </a:solidFill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6160" name="Text Box 32"/>
          <p:cNvSpPr txBox="1">
            <a:spLocks noChangeArrowheads="1"/>
          </p:cNvSpPr>
          <p:nvPr/>
        </p:nvSpPr>
        <p:spPr bwMode="auto">
          <a:xfrm>
            <a:off x="5422265" y="4554538"/>
            <a:ext cx="771525" cy="5794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BC</a:t>
            </a:r>
            <a:endParaRPr kumimoji="0" lang="en-US" altLang="zh-CN" sz="3200" b="1" kern="1200" cap="none" spc="0" normalizeH="0" baseline="0" noProof="0" dirty="0">
              <a:solidFill>
                <a:srgbClr val="FF0000"/>
              </a:solidFill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6161" name="Text Box 33"/>
          <p:cNvSpPr txBox="1">
            <a:spLocks noChangeArrowheads="1"/>
          </p:cNvSpPr>
          <p:nvPr/>
        </p:nvSpPr>
        <p:spPr bwMode="auto">
          <a:xfrm>
            <a:off x="7363460" y="4554538"/>
            <a:ext cx="885825" cy="5794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∠D</a:t>
            </a:r>
            <a:endParaRPr kumimoji="0" lang="zh-CN" altLang="en-US" sz="3200" b="1" kern="1200" cap="none" spc="0" normalizeH="0" baseline="0" noProof="0" dirty="0">
              <a:solidFill>
                <a:srgbClr val="FF0000"/>
              </a:solidFill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6162" name="Text Box 34"/>
          <p:cNvSpPr txBox="1">
            <a:spLocks noChangeArrowheads="1"/>
          </p:cNvSpPr>
          <p:nvPr/>
        </p:nvSpPr>
        <p:spPr bwMode="auto">
          <a:xfrm>
            <a:off x="4576763" y="5053013"/>
            <a:ext cx="422275" cy="5794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=</a:t>
            </a:r>
            <a:endParaRPr kumimoji="0" lang="en-US" altLang="zh-CN" sz="32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4087833" name="AutoShape 25"/>
          <p:cNvSpPr/>
          <p:nvPr/>
        </p:nvSpPr>
        <p:spPr>
          <a:xfrm>
            <a:off x="2534920" y="2970213"/>
            <a:ext cx="76200" cy="1295400"/>
          </a:xfrm>
          <a:prstGeom prst="leftBrace">
            <a:avLst>
              <a:gd name="adj1" fmla="val 141666"/>
              <a:gd name="adj2" fmla="val 50000"/>
            </a:avLst>
          </a:prstGeom>
          <a:noFill/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defTabSz="914400">
              <a:spcBef>
                <a:spcPct val="50000"/>
              </a:spcBef>
            </a:pPr>
            <a:endParaRPr lang="zh-CN" altLang="en-US" sz="24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6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6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6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17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7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4087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17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17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17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17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"/>
                                        <p:tgtEl>
                                          <p:spTgt spid="17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0" dur="500"/>
                                        <p:tgtEl>
                                          <p:spTgt spid="17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17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0" dur="500"/>
                                        <p:tgtEl>
                                          <p:spTgt spid="176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5" dur="500"/>
                                        <p:tgtEl>
                                          <p:spTgt spid="17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0" dur="500"/>
                                        <p:tgtEl>
                                          <p:spTgt spid="176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62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5" dur="500"/>
                                        <p:tgtEl>
                                          <p:spTgt spid="176162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134" grpId="0"/>
      <p:bldP spid="176147" grpId="0" bldLvl="0" animBg="1"/>
      <p:bldP spid="176152" grpId="0"/>
      <p:bldP spid="176153" grpId="0"/>
      <p:bldP spid="176154" grpId="0"/>
      <p:bldP spid="176155" grpId="0"/>
      <p:bldP spid="176156" grpId="0"/>
      <p:bldP spid="176157" grpId="0"/>
      <p:bldP spid="176158" grpId="0"/>
      <p:bldP spid="176159" grpId="0"/>
      <p:bldP spid="176160" grpId="0" bldLvl="0" animBg="1"/>
      <p:bldP spid="176161" grpId="0" bldLvl="0" animBg="1"/>
      <p:bldP spid="4087833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85762" name="AutoShape 2"/>
          <p:cNvSpPr/>
          <p:nvPr/>
        </p:nvSpPr>
        <p:spPr>
          <a:xfrm>
            <a:off x="2974975" y="2116138"/>
            <a:ext cx="6421438" cy="1789112"/>
          </a:xfrm>
          <a:prstGeom prst="parallelogram">
            <a:avLst>
              <a:gd name="adj" fmla="val 89729"/>
            </a:avLst>
          </a:prstGeom>
          <a:noFill/>
          <a:ln w="222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defTabSz="914400">
              <a:spcBef>
                <a:spcPct val="50000"/>
              </a:spcBef>
            </a:pP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62467" name="Line 3"/>
          <p:cNvSpPr/>
          <p:nvPr/>
        </p:nvSpPr>
        <p:spPr>
          <a:xfrm rot="-10800000" flipH="1">
            <a:off x="7839075" y="2105025"/>
            <a:ext cx="1560513" cy="1755775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2468" name="Line 4"/>
          <p:cNvSpPr/>
          <p:nvPr/>
        </p:nvSpPr>
        <p:spPr>
          <a:xfrm rot="10800000">
            <a:off x="4559300" y="2133600"/>
            <a:ext cx="4779963" cy="0"/>
          </a:xfrm>
          <a:prstGeom prst="line">
            <a:avLst/>
          </a:prstGeom>
          <a:ln w="38100" cap="flat" cmpd="sng">
            <a:solidFill>
              <a:srgbClr val="0000CC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2469" name="Text Box 5"/>
          <p:cNvSpPr txBox="1"/>
          <p:nvPr/>
        </p:nvSpPr>
        <p:spPr>
          <a:xfrm>
            <a:off x="912813" y="4437063"/>
            <a:ext cx="11037887" cy="14462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20000"/>
              </a:spcBef>
            </a:pPr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平行四边形的对边平行且相等．</a:t>
            </a:r>
            <a:endParaRPr lang="zh-CN" altLang="en-US" sz="40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914400">
              <a:spcBef>
                <a:spcPct val="20000"/>
              </a:spcBef>
            </a:pPr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平行四边形的对角相等</a:t>
            </a:r>
            <a:r>
              <a:rPr lang="en-US" altLang="zh-CN" sz="4000" b="1">
                <a:solidFill>
                  <a:srgbClr val="000000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邻角互补．</a:t>
            </a:r>
            <a:endParaRPr lang="zh-CN" altLang="en-US" sz="40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85766" name="Text Box 7"/>
          <p:cNvSpPr txBox="1"/>
          <p:nvPr/>
        </p:nvSpPr>
        <p:spPr>
          <a:xfrm>
            <a:off x="4464050" y="1376363"/>
            <a:ext cx="5519738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zh-CN" altLang="en-US" sz="3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平行四边形的性质</a:t>
            </a:r>
            <a:endParaRPr lang="zh-CN" altLang="en-US" sz="30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85767" name="Text Box 8"/>
          <p:cNvSpPr txBox="1"/>
          <p:nvPr/>
        </p:nvSpPr>
        <p:spPr>
          <a:xfrm>
            <a:off x="3836988" y="1916113"/>
            <a:ext cx="12001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en-US" altLang="zh-CN" sz="2800" b="1" i="1">
                <a:latin typeface="Times New Roman" panose="02020603050405020304" pitchFamily="18" charset="0"/>
              </a:rPr>
              <a:t>A</a:t>
            </a:r>
            <a:endParaRPr lang="en-US" altLang="zh-CN" sz="2800" b="1" i="1">
              <a:latin typeface="Times New Roman" panose="02020603050405020304" pitchFamily="18" charset="0"/>
            </a:endParaRPr>
          </a:p>
        </p:txBody>
      </p:sp>
      <p:sp>
        <p:nvSpPr>
          <p:cNvPr id="4085768" name="Text Box 9"/>
          <p:cNvSpPr txBox="1"/>
          <p:nvPr/>
        </p:nvSpPr>
        <p:spPr>
          <a:xfrm>
            <a:off x="2492375" y="3789363"/>
            <a:ext cx="12001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en-US" altLang="zh-CN" sz="2800" b="1" i="1">
                <a:latin typeface="Times New Roman" panose="02020603050405020304" pitchFamily="18" charset="0"/>
              </a:rPr>
              <a:t>B</a:t>
            </a:r>
            <a:endParaRPr lang="en-US" altLang="zh-CN" sz="2800" b="1" i="1">
              <a:latin typeface="Times New Roman" panose="02020603050405020304" pitchFamily="18" charset="0"/>
            </a:endParaRPr>
          </a:p>
        </p:txBody>
      </p:sp>
      <p:sp>
        <p:nvSpPr>
          <p:cNvPr id="4085769" name="Text Box 10"/>
          <p:cNvSpPr txBox="1"/>
          <p:nvPr/>
        </p:nvSpPr>
        <p:spPr>
          <a:xfrm>
            <a:off x="7773988" y="3752850"/>
            <a:ext cx="12001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en-US" altLang="zh-CN" sz="2800" b="1" i="1">
                <a:latin typeface="Times New Roman" panose="02020603050405020304" pitchFamily="18" charset="0"/>
              </a:rPr>
              <a:t>C</a:t>
            </a:r>
            <a:endParaRPr lang="en-US" altLang="zh-CN" sz="2800" b="1" i="1">
              <a:latin typeface="Times New Roman" panose="02020603050405020304" pitchFamily="18" charset="0"/>
            </a:endParaRPr>
          </a:p>
        </p:txBody>
      </p:sp>
      <p:sp>
        <p:nvSpPr>
          <p:cNvPr id="4085770" name="Text Box 11"/>
          <p:cNvSpPr txBox="1"/>
          <p:nvPr/>
        </p:nvSpPr>
        <p:spPr>
          <a:xfrm>
            <a:off x="9310688" y="1916113"/>
            <a:ext cx="119856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en-US" altLang="zh-CN" sz="2800" b="1" i="1">
                <a:latin typeface="Times New Roman" panose="02020603050405020304" pitchFamily="18" charset="0"/>
              </a:rPr>
              <a:t>D</a:t>
            </a:r>
            <a:endParaRPr lang="en-US" altLang="zh-CN" sz="2800" b="1" i="1">
              <a:latin typeface="Times New Roman" panose="02020603050405020304" pitchFamily="18" charset="0"/>
            </a:endParaRPr>
          </a:p>
        </p:txBody>
      </p:sp>
      <p:sp>
        <p:nvSpPr>
          <p:cNvPr id="62476" name="Line 12"/>
          <p:cNvSpPr/>
          <p:nvPr/>
        </p:nvSpPr>
        <p:spPr>
          <a:xfrm rot="10800000">
            <a:off x="3022600" y="3860800"/>
            <a:ext cx="4799013" cy="0"/>
          </a:xfrm>
          <a:prstGeom prst="line">
            <a:avLst/>
          </a:prstGeom>
          <a:ln w="38100" cap="flat" cmpd="sng">
            <a:solidFill>
              <a:srgbClr val="0000CC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2477" name="Line 13"/>
          <p:cNvSpPr/>
          <p:nvPr/>
        </p:nvSpPr>
        <p:spPr>
          <a:xfrm rot="-10800000" flipH="1">
            <a:off x="2981325" y="2087563"/>
            <a:ext cx="1625600" cy="18288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2478" name="PubPieSlice"/>
          <p:cNvSpPr>
            <a:spLocks noEditPoints="1"/>
          </p:cNvSpPr>
          <p:nvPr/>
        </p:nvSpPr>
        <p:spPr>
          <a:xfrm rot="-1716628">
            <a:off x="2446338" y="3303588"/>
            <a:ext cx="1182687" cy="1096962"/>
          </a:xfrm>
          <a:custGeom>
            <a:avLst/>
            <a:gdLst>
              <a:gd name="txL" fmla="*/ 3163 w 21600"/>
              <a:gd name="txT" fmla="*/ 3163 h 21600"/>
              <a:gd name="txR" fmla="*/ 18437 w 21600"/>
              <a:gd name="txB" fmla="*/ 18437 h 21600"/>
            </a:gdLst>
            <a:ahLst/>
            <a:cxnLst>
              <a:cxn ang="0">
                <a:pos x="1435721309" y="1978360501"/>
              </a:cxn>
              <a:cxn ang="0">
                <a:pos x="748927986" y="1414611212"/>
              </a:cxn>
              <a:cxn ang="0">
                <a:pos x="1432531882" y="836978656"/>
              </a:cxn>
            </a:cxnLst>
            <a:rect l="txL" t="txT" r="txR" b="txB"/>
            <a:pathLst>
              <a:path w="21600" h="21600">
                <a:moveTo>
                  <a:pt x="20705" y="15104"/>
                </a:moveTo>
                <a:cubicBezTo>
                  <a:pt x="21295" y="13746"/>
                  <a:pt x="21600" y="12281"/>
                  <a:pt x="21600" y="10800"/>
                </a:cubicBezTo>
                <a:cubicBezTo>
                  <a:pt x="21600" y="9280"/>
                  <a:pt x="21279" y="7777"/>
                  <a:pt x="20658" y="6389"/>
                </a:cubicBezTo>
                <a:lnTo>
                  <a:pt x="10800" y="10800"/>
                </a:lnTo>
                <a:close/>
              </a:path>
            </a:pathLst>
          </a:custGeom>
          <a:solidFill>
            <a:srgbClr val="FFFF00">
              <a:alpha val="74117"/>
            </a:srgbClr>
          </a:solidFill>
          <a:ln w="22225" cap="flat" cmpd="sng">
            <a:solidFill>
              <a:srgbClr val="FFCC00">
                <a:alpha val="100000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2479" name="PubPieSlice"/>
          <p:cNvSpPr>
            <a:spLocks noEditPoints="1"/>
          </p:cNvSpPr>
          <p:nvPr/>
        </p:nvSpPr>
        <p:spPr>
          <a:xfrm rot="-1716628" flipH="1" flipV="1">
            <a:off x="8734425" y="1576388"/>
            <a:ext cx="1182688" cy="1096962"/>
          </a:xfrm>
          <a:custGeom>
            <a:avLst/>
            <a:gdLst>
              <a:gd name="txL" fmla="*/ 3163 w 21600"/>
              <a:gd name="txT" fmla="*/ 3163 h 21600"/>
              <a:gd name="txR" fmla="*/ 18437 w 21600"/>
              <a:gd name="txB" fmla="*/ 18437 h 21600"/>
            </a:gdLst>
            <a:ahLst/>
            <a:cxnLst>
              <a:cxn ang="0">
                <a:pos x="1435717062" y="1978360501"/>
              </a:cxn>
              <a:cxn ang="0">
                <a:pos x="748924513" y="1414611212"/>
              </a:cxn>
              <a:cxn ang="0">
                <a:pos x="1432526324" y="836978656"/>
              </a:cxn>
            </a:cxnLst>
            <a:rect l="txL" t="txT" r="txR" b="txB"/>
            <a:pathLst>
              <a:path w="21600" h="21600">
                <a:moveTo>
                  <a:pt x="20705" y="15104"/>
                </a:moveTo>
                <a:cubicBezTo>
                  <a:pt x="21295" y="13746"/>
                  <a:pt x="21600" y="12281"/>
                  <a:pt x="21600" y="10800"/>
                </a:cubicBezTo>
                <a:cubicBezTo>
                  <a:pt x="21600" y="9280"/>
                  <a:pt x="21279" y="7777"/>
                  <a:pt x="20658" y="6389"/>
                </a:cubicBezTo>
                <a:lnTo>
                  <a:pt x="10800" y="10800"/>
                </a:lnTo>
                <a:close/>
              </a:path>
            </a:pathLst>
          </a:custGeom>
          <a:solidFill>
            <a:srgbClr val="FFFF00">
              <a:alpha val="74117"/>
            </a:srgbClr>
          </a:solidFill>
          <a:ln w="22225" cap="flat" cmpd="sng">
            <a:solidFill>
              <a:srgbClr val="FFCC00">
                <a:alpha val="100000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2480" name="PubPieSlice"/>
          <p:cNvSpPr>
            <a:spLocks noEditPoints="1"/>
          </p:cNvSpPr>
          <p:nvPr/>
        </p:nvSpPr>
        <p:spPr>
          <a:xfrm>
            <a:off x="4175125" y="1773238"/>
            <a:ext cx="912813" cy="647700"/>
          </a:xfrm>
          <a:custGeom>
            <a:avLst/>
            <a:gdLst>
              <a:gd name="txL" fmla="*/ 3163 w 21600"/>
              <a:gd name="txT" fmla="*/ 3163 h 21600"/>
              <a:gd name="txR" fmla="*/ 18437 w 21600"/>
              <a:gd name="txB" fmla="*/ 18437 h 21600"/>
            </a:gdLst>
            <a:ahLst/>
            <a:cxnLst>
              <a:cxn ang="0">
                <a:pos x="155773666" y="535097641"/>
              </a:cxn>
              <a:cxn ang="0">
                <a:pos x="343268910" y="291195140"/>
              </a:cxn>
              <a:cxn ang="0">
                <a:pos x="686474466" y="295671225"/>
              </a:cxn>
            </a:cxnLst>
            <a:rect l="txL" t="txT" r="txR" b="txB"/>
            <a:pathLst>
              <a:path w="21600" h="21600">
                <a:moveTo>
                  <a:pt x="4900" y="19846"/>
                </a:moveTo>
                <a:cubicBezTo>
                  <a:pt x="6655" y="20990"/>
                  <a:pt x="8705" y="21600"/>
                  <a:pt x="10800" y="21600"/>
                </a:cubicBezTo>
                <a:cubicBezTo>
                  <a:pt x="16699" y="21599"/>
                  <a:pt x="21508" y="16865"/>
                  <a:pt x="21598" y="10966"/>
                </a:cubicBezTo>
                <a:lnTo>
                  <a:pt x="10800" y="10800"/>
                </a:lnTo>
                <a:close/>
              </a:path>
            </a:pathLst>
          </a:custGeom>
          <a:solidFill>
            <a:srgbClr val="00FF00">
              <a:alpha val="74117"/>
            </a:srgbClr>
          </a:solidFill>
          <a:ln w="25400" cap="flat" cmpd="sng">
            <a:solidFill>
              <a:srgbClr val="008000">
                <a:alpha val="100000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2481" name="PubPieSlice"/>
          <p:cNvSpPr>
            <a:spLocks noEditPoints="1"/>
          </p:cNvSpPr>
          <p:nvPr/>
        </p:nvSpPr>
        <p:spPr>
          <a:xfrm rot="-3519677" flipV="1">
            <a:off x="7478713" y="3429000"/>
            <a:ext cx="684212" cy="863600"/>
          </a:xfrm>
          <a:custGeom>
            <a:avLst/>
            <a:gdLst>
              <a:gd name="txL" fmla="*/ 3163 w 21600"/>
              <a:gd name="txT" fmla="*/ 3163 h 21600"/>
              <a:gd name="txR" fmla="*/ 18437 w 21600"/>
              <a:gd name="txB" fmla="*/ 18437 h 21600"/>
            </a:gdLst>
            <a:ahLst/>
            <a:cxnLst>
              <a:cxn ang="0">
                <a:pos x="155773666" y="535097641"/>
              </a:cxn>
              <a:cxn ang="0">
                <a:pos x="343268910" y="291195140"/>
              </a:cxn>
              <a:cxn ang="0">
                <a:pos x="686474466" y="295671225"/>
              </a:cxn>
            </a:cxnLst>
            <a:rect l="txL" t="txT" r="txR" b="txB"/>
            <a:pathLst>
              <a:path w="21600" h="21600">
                <a:moveTo>
                  <a:pt x="4900" y="19846"/>
                </a:moveTo>
                <a:cubicBezTo>
                  <a:pt x="6655" y="20990"/>
                  <a:pt x="8705" y="21600"/>
                  <a:pt x="10800" y="21600"/>
                </a:cubicBezTo>
                <a:cubicBezTo>
                  <a:pt x="16699" y="21599"/>
                  <a:pt x="21508" y="16865"/>
                  <a:pt x="21598" y="10966"/>
                </a:cubicBezTo>
                <a:lnTo>
                  <a:pt x="10800" y="10800"/>
                </a:lnTo>
                <a:close/>
              </a:path>
            </a:pathLst>
          </a:custGeom>
          <a:solidFill>
            <a:srgbClr val="00FF00">
              <a:alpha val="74117"/>
            </a:srgbClr>
          </a:solidFill>
          <a:ln w="25400" cap="flat" cmpd="sng">
            <a:solidFill>
              <a:srgbClr val="008000">
                <a:alpha val="100000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085777" name="Text Box 18"/>
          <p:cNvSpPr txBox="1"/>
          <p:nvPr/>
        </p:nvSpPr>
        <p:spPr>
          <a:xfrm>
            <a:off x="7246938" y="5589588"/>
            <a:ext cx="24447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defTabSz="914400">
              <a:spcBef>
                <a:spcPct val="50000"/>
              </a:spcBef>
            </a:pP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4085778" name="Text Box 19"/>
          <p:cNvSpPr txBox="1"/>
          <p:nvPr/>
        </p:nvSpPr>
        <p:spPr>
          <a:xfrm>
            <a:off x="7056438" y="6400800"/>
            <a:ext cx="15335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4085779" name="Rectangle 21"/>
          <p:cNvSpPr/>
          <p:nvPr/>
        </p:nvSpPr>
        <p:spPr>
          <a:xfrm>
            <a:off x="527050" y="692150"/>
            <a:ext cx="2962275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defTabSz="914400">
              <a:spcBef>
                <a:spcPct val="50000"/>
              </a:spcBef>
            </a:pPr>
            <a:r>
              <a:rPr lang="zh-CN" altLang="en-US" sz="40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总结归纳</a:t>
            </a:r>
            <a:endParaRPr lang="zh-CN" altLang="en-US" sz="40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" dur="1000" fill="hold"/>
                                        <p:tgtEl>
                                          <p:spTgt spid="62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2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2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" dur="10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5" dur="1000" fill="hold"/>
                                        <p:tgtEl>
                                          <p:spTgt spid="62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8" dur="10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0" dur="1000" fill="hold"/>
                                        <p:tgtEl>
                                          <p:spTgt spid="62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" dur="10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5" dur="1000" fill="hold"/>
                                        <p:tgtEl>
                                          <p:spTgt spid="62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62469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62469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62469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0" dur="1000" fill="hold"/>
                                        <p:tgtEl>
                                          <p:spTgt spid="62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2" dur="1000" fill="hold"/>
                                        <p:tgtEl>
                                          <p:spTgt spid="62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5" dur="1000" fill="hold"/>
                                        <p:tgtEl>
                                          <p:spTgt spid="62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7" dur="1000" fill="hold"/>
                                        <p:tgtEl>
                                          <p:spTgt spid="62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0" dur="1000" fill="hold"/>
                                        <p:tgtEl>
                                          <p:spTgt spid="62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2" dur="1000" fill="hold"/>
                                        <p:tgtEl>
                                          <p:spTgt spid="62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0" dur="1000" fill="hold"/>
                                        <p:tgtEl>
                                          <p:spTgt spid="62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2" dur="1000" fill="hold"/>
                                        <p:tgtEl>
                                          <p:spTgt spid="62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"/>
                            </p:stCondLst>
                            <p:childTnLst>
                              <p:par>
                                <p:cTn id="74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5" dur="1000" fill="hold"/>
                                        <p:tgtEl>
                                          <p:spTgt spid="62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7" dur="1000" fill="hold"/>
                                        <p:tgtEl>
                                          <p:spTgt spid="62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0"/>
                            </p:stCondLst>
                            <p:childTnLst>
                              <p:par>
                                <p:cTn id="79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0" dur="1000" fill="hold"/>
                                        <p:tgtEl>
                                          <p:spTgt spid="62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2" dur="1000" fill="hold"/>
                                        <p:tgtEl>
                                          <p:spTgt spid="62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000"/>
                            </p:stCondLst>
                            <p:childTnLst>
                              <p:par>
                                <p:cTn id="84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5" dur="1000" fill="hold"/>
                                        <p:tgtEl>
                                          <p:spTgt spid="62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7" dur="1000" fill="hold"/>
                                        <p:tgtEl>
                                          <p:spTgt spid="62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000"/>
                            </p:stCondLst>
                            <p:childTnLst>
                              <p:par>
                                <p:cTn id="8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>
                                            <p:txEl>
                                              <p:charRg st="15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62469">
                                            <p:txEl>
                                              <p:charRg st="15" end="3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4824" name="Text Box 136"/>
          <p:cNvSpPr txBox="1"/>
          <p:nvPr/>
        </p:nvSpPr>
        <p:spPr>
          <a:xfrm>
            <a:off x="741363" y="288925"/>
            <a:ext cx="6767512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zh-CN" altLang="en-US" sz="3000" b="1" dirty="0">
                <a:latin typeface="宋体" panose="02010600030101010101" pitchFamily="2" charset="-122"/>
              </a:rPr>
              <a:t>平行四边形的对边平行</a:t>
            </a:r>
            <a:r>
              <a:rPr lang="en-US" altLang="zh-CN" sz="3000" b="1">
                <a:latin typeface="宋体" panose="02010600030101010101" pitchFamily="2" charset="-122"/>
              </a:rPr>
              <a:t>.</a:t>
            </a:r>
            <a:endParaRPr lang="en-US" altLang="zh-CN" sz="3000" b="1">
              <a:latin typeface="宋体" panose="02010600030101010101" pitchFamily="2" charset="-122"/>
            </a:endParaRPr>
          </a:p>
        </p:txBody>
      </p:sp>
      <p:sp>
        <p:nvSpPr>
          <p:cNvPr id="114825" name="Text Box 137"/>
          <p:cNvSpPr txBox="1">
            <a:spLocks noChangeArrowheads="1"/>
          </p:cNvSpPr>
          <p:nvPr/>
        </p:nvSpPr>
        <p:spPr bwMode="auto">
          <a:xfrm>
            <a:off x="1028700" y="1370013"/>
            <a:ext cx="6670675" cy="11604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zh-CN" altLang="en-US" sz="2800" b="1" dirty="0">
                <a:solidFill>
                  <a:srgbClr val="993300"/>
                </a:solidFill>
                <a:latin typeface="Times New Roman" panose="02020603050405020304" pitchFamily="18" charset="0"/>
              </a:rPr>
              <a:t>∵四边形</a:t>
            </a:r>
            <a:r>
              <a:rPr lang="en-US" altLang="zh-CN" sz="2800" b="1">
                <a:solidFill>
                  <a:srgbClr val="993300"/>
                </a:solidFill>
                <a:latin typeface="Times New Roman" panose="02020603050405020304" pitchFamily="18" charset="0"/>
              </a:rPr>
              <a:t>ABCD</a:t>
            </a:r>
            <a:r>
              <a:rPr lang="zh-CN" altLang="en-US" sz="2800" b="1" dirty="0">
                <a:solidFill>
                  <a:srgbClr val="993300"/>
                </a:solidFill>
                <a:latin typeface="Times New Roman" panose="02020603050405020304" pitchFamily="18" charset="0"/>
              </a:rPr>
              <a:t>是平行四边形</a:t>
            </a:r>
            <a:endParaRPr lang="zh-CN" altLang="en-US" sz="2800" b="1" dirty="0">
              <a:solidFill>
                <a:srgbClr val="993300"/>
              </a:solidFill>
              <a:latin typeface="Times New Roman" panose="02020603050405020304" pitchFamily="18" charset="0"/>
            </a:endParaRPr>
          </a:p>
          <a:p>
            <a:pPr defTabSz="914400">
              <a:spcBef>
                <a:spcPct val="50000"/>
              </a:spcBef>
            </a:pPr>
            <a:r>
              <a:rPr lang="zh-CN" altLang="en-US" sz="2800" b="1" dirty="0">
                <a:solidFill>
                  <a:srgbClr val="993300"/>
                </a:solidFill>
                <a:latin typeface="Times New Roman" panose="02020603050405020304" pitchFamily="18" charset="0"/>
              </a:rPr>
              <a:t>∴</a:t>
            </a:r>
            <a:r>
              <a:rPr lang="en-US" altLang="zh-CN" sz="2800" b="1">
                <a:solidFill>
                  <a:srgbClr val="993300"/>
                </a:solidFill>
                <a:latin typeface="Times New Roman" panose="02020603050405020304" pitchFamily="18" charset="0"/>
              </a:rPr>
              <a:t>AB </a:t>
            </a:r>
            <a:r>
              <a:rPr lang="en-US" altLang="zh-CN" sz="2800" b="1">
                <a:solidFill>
                  <a:srgbClr val="99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∥ </a:t>
            </a:r>
            <a:r>
              <a:rPr lang="en-US" altLang="zh-CN" sz="2800" b="1">
                <a:solidFill>
                  <a:srgbClr val="993300"/>
                </a:solidFill>
                <a:latin typeface="Times New Roman" panose="02020603050405020304" pitchFamily="18" charset="0"/>
              </a:rPr>
              <a:t>CD</a:t>
            </a:r>
            <a:r>
              <a:rPr lang="zh-CN" altLang="en-US" sz="2800" b="1" dirty="0">
                <a:solidFill>
                  <a:srgbClr val="9933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800" b="1">
                <a:solidFill>
                  <a:srgbClr val="993300"/>
                </a:solidFill>
                <a:latin typeface="Times New Roman" panose="02020603050405020304" pitchFamily="18" charset="0"/>
              </a:rPr>
              <a:t>BC </a:t>
            </a:r>
            <a:r>
              <a:rPr lang="en-US" altLang="zh-CN" sz="2800" b="1">
                <a:solidFill>
                  <a:srgbClr val="99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∥ </a:t>
            </a:r>
            <a:r>
              <a:rPr lang="en-US" altLang="zh-CN" sz="2800" b="1">
                <a:solidFill>
                  <a:srgbClr val="993300"/>
                </a:solidFill>
                <a:latin typeface="Times New Roman" panose="02020603050405020304" pitchFamily="18" charset="0"/>
              </a:rPr>
              <a:t>AD.</a:t>
            </a:r>
            <a:endParaRPr lang="en-US" altLang="zh-CN" sz="2800" b="1">
              <a:solidFill>
                <a:srgbClr val="9933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14826" name="Picture 138" descr="未标题-1_conew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6613" y="865188"/>
            <a:ext cx="1728787" cy="5032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4827" name="Text Box 139"/>
          <p:cNvSpPr txBox="1"/>
          <p:nvPr/>
        </p:nvSpPr>
        <p:spPr>
          <a:xfrm>
            <a:off x="871538" y="3490913"/>
            <a:ext cx="7007225" cy="11604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zh-CN" altLang="en-US" sz="2800" b="1" dirty="0">
                <a:solidFill>
                  <a:srgbClr val="993300"/>
                </a:solidFill>
                <a:latin typeface="Times New Roman" panose="02020603050405020304" pitchFamily="18" charset="0"/>
              </a:rPr>
              <a:t>∵四边形</a:t>
            </a:r>
            <a:r>
              <a:rPr lang="en-US" altLang="zh-CN" sz="2800" b="1">
                <a:solidFill>
                  <a:srgbClr val="993300"/>
                </a:solidFill>
                <a:latin typeface="Times New Roman" panose="02020603050405020304" pitchFamily="18" charset="0"/>
              </a:rPr>
              <a:t>ABCD</a:t>
            </a:r>
            <a:r>
              <a:rPr lang="zh-CN" altLang="en-US" sz="2800" b="1" dirty="0">
                <a:solidFill>
                  <a:srgbClr val="993300"/>
                </a:solidFill>
                <a:latin typeface="Times New Roman" panose="02020603050405020304" pitchFamily="18" charset="0"/>
              </a:rPr>
              <a:t>是平行四边形</a:t>
            </a:r>
            <a:endParaRPr lang="zh-CN" altLang="en-US" sz="2800" b="1" dirty="0">
              <a:solidFill>
                <a:srgbClr val="993300"/>
              </a:solidFill>
              <a:latin typeface="Times New Roman" panose="02020603050405020304" pitchFamily="18" charset="0"/>
            </a:endParaRPr>
          </a:p>
          <a:p>
            <a:pPr defTabSz="914400">
              <a:spcBef>
                <a:spcPct val="50000"/>
              </a:spcBef>
            </a:pPr>
            <a:r>
              <a:rPr lang="zh-CN" altLang="en-US" sz="2800" b="1" dirty="0">
                <a:solidFill>
                  <a:srgbClr val="993300"/>
                </a:solidFill>
                <a:latin typeface="Times New Roman" panose="02020603050405020304" pitchFamily="18" charset="0"/>
              </a:rPr>
              <a:t>∴</a:t>
            </a:r>
            <a:r>
              <a:rPr lang="en-US" altLang="zh-CN" sz="2800" b="1">
                <a:solidFill>
                  <a:srgbClr val="993300"/>
                </a:solidFill>
                <a:latin typeface="Times New Roman" panose="02020603050405020304" pitchFamily="18" charset="0"/>
              </a:rPr>
              <a:t>AB=CD</a:t>
            </a:r>
            <a:r>
              <a:rPr lang="zh-CN" altLang="en-US" sz="2800" b="1" dirty="0">
                <a:solidFill>
                  <a:srgbClr val="9933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800" b="1">
                <a:solidFill>
                  <a:srgbClr val="993300"/>
                </a:solidFill>
                <a:latin typeface="Times New Roman" panose="02020603050405020304" pitchFamily="18" charset="0"/>
              </a:rPr>
              <a:t>BC=AD.</a:t>
            </a:r>
            <a:endParaRPr lang="en-US" altLang="zh-CN" sz="2400">
              <a:solidFill>
                <a:srgbClr val="9933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14828" name="Picture 140" descr="未标题-1_conew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0025" y="3059113"/>
            <a:ext cx="2305050" cy="5064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4829" name="Text Box 141"/>
          <p:cNvSpPr txBox="1"/>
          <p:nvPr/>
        </p:nvSpPr>
        <p:spPr>
          <a:xfrm>
            <a:off x="390525" y="2411413"/>
            <a:ext cx="59023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zh-CN" altLang="en-US" sz="3200" b="1" dirty="0">
                <a:latin typeface="宋体" panose="02010600030101010101" pitchFamily="2" charset="-122"/>
              </a:rPr>
              <a:t>平行四边形的对边相等</a:t>
            </a:r>
            <a:r>
              <a:rPr lang="en-US" altLang="zh-CN" sz="3200" b="1">
                <a:latin typeface="宋体" panose="02010600030101010101" pitchFamily="2" charset="-122"/>
              </a:rPr>
              <a:t>.</a:t>
            </a:r>
            <a:endParaRPr lang="en-US" altLang="zh-CN" sz="3200" b="1">
              <a:latin typeface="宋体" panose="02010600030101010101" pitchFamily="2" charset="-122"/>
            </a:endParaRPr>
          </a:p>
        </p:txBody>
      </p:sp>
      <p:sp>
        <p:nvSpPr>
          <p:cNvPr id="22564" name="Text Box 36"/>
          <p:cNvSpPr txBox="1"/>
          <p:nvPr/>
        </p:nvSpPr>
        <p:spPr>
          <a:xfrm>
            <a:off x="649288" y="4606925"/>
            <a:ext cx="44291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zh-CN" altLang="en-US" sz="3200" b="1" dirty="0">
                <a:latin typeface="宋体-方正超大字符集" pitchFamily="65" charset="-122"/>
                <a:ea typeface="宋体-方正超大字符集" pitchFamily="65" charset="-122"/>
              </a:rPr>
              <a:t>平行四边形的</a:t>
            </a:r>
            <a:r>
              <a:rPr lang="zh-CN" altLang="en-US" sz="3200" b="1" dirty="0">
                <a:latin typeface="宋体" panose="02010600030101010101" pitchFamily="2" charset="-122"/>
              </a:rPr>
              <a:t>对角</a:t>
            </a:r>
            <a:r>
              <a:rPr lang="zh-CN" altLang="en-US" sz="3200" b="1" dirty="0">
                <a:latin typeface="宋体-方正超大字符集" pitchFamily="65" charset="-122"/>
                <a:ea typeface="宋体-方正超大字符集" pitchFamily="65" charset="-122"/>
              </a:rPr>
              <a:t>相等</a:t>
            </a:r>
            <a:r>
              <a:rPr lang="en-US" altLang="zh-CN" sz="3200" b="1">
                <a:latin typeface="华文行楷" pitchFamily="2" charset="-122"/>
                <a:ea typeface="华文行楷" pitchFamily="2" charset="-122"/>
              </a:rPr>
              <a:t>.</a:t>
            </a:r>
            <a:endParaRPr lang="en-US" altLang="zh-CN" sz="3200" b="1"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22565" name="Text Box 37"/>
          <p:cNvSpPr txBox="1"/>
          <p:nvPr/>
        </p:nvSpPr>
        <p:spPr>
          <a:xfrm>
            <a:off x="1022350" y="5675313"/>
            <a:ext cx="50292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zh-CN" altLang="en-US" sz="2800" b="1" dirty="0">
                <a:solidFill>
                  <a:srgbClr val="993300"/>
                </a:solidFill>
                <a:latin typeface="Times New Roman" panose="02020603050405020304" pitchFamily="18" charset="0"/>
              </a:rPr>
              <a:t>∵四边形</a:t>
            </a:r>
            <a:r>
              <a:rPr lang="en-US" altLang="zh-CN" sz="2800" b="1">
                <a:solidFill>
                  <a:srgbClr val="993300"/>
                </a:solidFill>
                <a:latin typeface="Times New Roman" panose="02020603050405020304" pitchFamily="18" charset="0"/>
              </a:rPr>
              <a:t>ABCD</a:t>
            </a:r>
            <a:r>
              <a:rPr lang="zh-CN" altLang="en-US" sz="2800" b="1" dirty="0">
                <a:solidFill>
                  <a:srgbClr val="993300"/>
                </a:solidFill>
                <a:latin typeface="Times New Roman" panose="02020603050405020304" pitchFamily="18" charset="0"/>
              </a:rPr>
              <a:t>是平行四边形∴∠</a:t>
            </a:r>
            <a:r>
              <a:rPr lang="en-US" altLang="zh-CN" sz="2800" b="1">
                <a:solidFill>
                  <a:srgbClr val="993300"/>
                </a:solidFill>
                <a:latin typeface="Times New Roman" panose="02020603050405020304" pitchFamily="18" charset="0"/>
              </a:rPr>
              <a:t>A=∠C</a:t>
            </a:r>
            <a:r>
              <a:rPr lang="zh-CN" altLang="en-US" sz="2800" b="1" dirty="0">
                <a:solidFill>
                  <a:srgbClr val="993300"/>
                </a:solidFill>
                <a:latin typeface="Times New Roman" panose="02020603050405020304" pitchFamily="18" charset="0"/>
              </a:rPr>
              <a:t>，∠</a:t>
            </a:r>
            <a:r>
              <a:rPr lang="en-US" altLang="zh-CN" sz="2800" b="1">
                <a:solidFill>
                  <a:srgbClr val="993300"/>
                </a:solidFill>
                <a:latin typeface="Times New Roman" panose="02020603050405020304" pitchFamily="18" charset="0"/>
              </a:rPr>
              <a:t>B=∠D.</a:t>
            </a:r>
            <a:endParaRPr lang="zh-CN" altLang="en-US" sz="2800" b="1" dirty="0">
              <a:solidFill>
                <a:srgbClr val="9933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2566" name="Picture 38" descr="未标题-1_conew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68288" y="5108575"/>
            <a:ext cx="1871662" cy="67151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086873" name="组合 4086872"/>
          <p:cNvGrpSpPr/>
          <p:nvPr/>
        </p:nvGrpSpPr>
        <p:grpSpPr>
          <a:xfrm>
            <a:off x="8721725" y="742950"/>
            <a:ext cx="2655888" cy="2876550"/>
            <a:chOff x="5494" y="1370"/>
            <a:chExt cx="1673" cy="1812"/>
          </a:xfrm>
        </p:grpSpPr>
        <p:sp>
          <p:nvSpPr>
            <p:cNvPr id="4086866" name="平行四边形 4086865"/>
            <p:cNvSpPr/>
            <p:nvPr/>
          </p:nvSpPr>
          <p:spPr>
            <a:xfrm>
              <a:off x="5684" y="1661"/>
              <a:ext cx="1043" cy="1134"/>
            </a:xfrm>
            <a:prstGeom prst="parallelogram">
              <a:avLst>
                <a:gd name="adj" fmla="val 25000"/>
              </a:avLst>
            </a:prstGeom>
            <a:noFill/>
            <a:ln w="38100" cap="sq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086869" name="文本框 4086868"/>
            <p:cNvSpPr txBox="1"/>
            <p:nvPr/>
          </p:nvSpPr>
          <p:spPr>
            <a:xfrm>
              <a:off x="5684" y="1410"/>
              <a:ext cx="3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Arial" panose="020B0604020202020204" pitchFamily="34" charset="0"/>
                </a:rPr>
                <a:t>A</a:t>
              </a:r>
              <a:endParaRPr lang="en-US" altLang="zh-CN" sz="2800" b="1">
                <a:latin typeface="Arial" panose="020B0604020202020204" pitchFamily="34" charset="0"/>
              </a:endParaRPr>
            </a:p>
          </p:txBody>
        </p:sp>
        <p:sp>
          <p:nvSpPr>
            <p:cNvPr id="4086870" name="文本框 4086869"/>
            <p:cNvSpPr txBox="1"/>
            <p:nvPr/>
          </p:nvSpPr>
          <p:spPr>
            <a:xfrm>
              <a:off x="5494" y="2808"/>
              <a:ext cx="190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Arial" panose="020B0604020202020204" pitchFamily="34" charset="0"/>
                </a:rPr>
                <a:t>B</a:t>
              </a:r>
              <a:endParaRPr lang="en-US" altLang="zh-CN" sz="2800" b="1">
                <a:latin typeface="Arial" panose="020B0604020202020204" pitchFamily="34" charset="0"/>
              </a:endParaRPr>
            </a:p>
          </p:txBody>
        </p:sp>
        <p:sp>
          <p:nvSpPr>
            <p:cNvPr id="4086871" name="文本框 4086870"/>
            <p:cNvSpPr txBox="1"/>
            <p:nvPr/>
          </p:nvSpPr>
          <p:spPr>
            <a:xfrm>
              <a:off x="6777" y="1370"/>
              <a:ext cx="390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Arial" panose="020B0604020202020204" pitchFamily="34" charset="0"/>
                </a:rPr>
                <a:t>D</a:t>
              </a:r>
              <a:endParaRPr lang="en-US" altLang="zh-CN" sz="2800" b="1">
                <a:latin typeface="Arial" panose="020B0604020202020204" pitchFamily="34" charset="0"/>
              </a:endParaRPr>
            </a:p>
          </p:txBody>
        </p:sp>
        <p:sp>
          <p:nvSpPr>
            <p:cNvPr id="4086872" name="文本框 4086871"/>
            <p:cNvSpPr txBox="1"/>
            <p:nvPr/>
          </p:nvSpPr>
          <p:spPr>
            <a:xfrm>
              <a:off x="6491" y="2855"/>
              <a:ext cx="28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Arial" panose="020B0604020202020204" pitchFamily="34" charset="0"/>
                </a:rPr>
                <a:t>C</a:t>
              </a:r>
              <a:endParaRPr lang="en-US" altLang="zh-CN" sz="2800" b="1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4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1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4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14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2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2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2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824" grpId="0"/>
      <p:bldP spid="114825" grpId="0"/>
      <p:bldP spid="114827" grpId="0"/>
      <p:bldP spid="1148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8182" name="Text Box 6"/>
          <p:cNvSpPr txBox="1">
            <a:spLocks noChangeArrowheads="1"/>
          </p:cNvSpPr>
          <p:nvPr/>
        </p:nvSpPr>
        <p:spPr bwMode="auto">
          <a:xfrm>
            <a:off x="781050" y="1866900"/>
            <a:ext cx="977900" cy="1895475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vert="eaVert" wrap="non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kern="1200" cap="none" spc="0" normalizeH="0" baseline="0" noProof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知识点二</a:t>
            </a:r>
            <a:endParaRPr kumimoji="0" lang="zh-CN" altLang="en-US" sz="3600" b="1" kern="1200" cap="none" spc="0" normalizeH="0" baseline="0" noProof="0"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088835" name="Text Box 8"/>
          <p:cNvSpPr txBox="1"/>
          <p:nvPr/>
        </p:nvSpPr>
        <p:spPr>
          <a:xfrm>
            <a:off x="2543175" y="762000"/>
            <a:ext cx="1878013" cy="579438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rgbClr val="727D38"/>
            </a:prstShdw>
          </a:effectLst>
        </p:spPr>
        <p:txBody>
          <a:bodyPr wrap="none">
            <a:spAutoFit/>
          </a:bodyPr>
          <a:p>
            <a:pPr defTabSz="914400"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Calibri" panose="020F0502020204030204" pitchFamily="2" charset="0"/>
              </a:rPr>
              <a:t>试一试</a:t>
            </a:r>
            <a:endParaRPr lang="zh-CN" altLang="en-US" sz="3200" b="1" dirty="0">
              <a:latin typeface="Calibri" panose="020F0502020204030204" pitchFamily="2" charset="0"/>
            </a:endParaRPr>
          </a:p>
        </p:txBody>
      </p:sp>
      <p:sp>
        <p:nvSpPr>
          <p:cNvPr id="4088836" name="Text Box 9"/>
          <p:cNvSpPr txBox="1"/>
          <p:nvPr/>
        </p:nvSpPr>
        <p:spPr>
          <a:xfrm>
            <a:off x="1871663" y="1770063"/>
            <a:ext cx="7993062" cy="2528887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rgbClr val="2F4D71"/>
            </a:prstShdw>
          </a:effectLst>
        </p:spPr>
        <p:txBody>
          <a:bodyPr>
            <a:spAutoFit/>
          </a:bodyPr>
          <a:p>
            <a:pPr defTabSz="914400"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Calibri" panose="020F0502020204030204" pitchFamily="2" charset="0"/>
              </a:rPr>
              <a:t>不添加辅助线直接运用平行四边形的定义证明其对角相等</a:t>
            </a:r>
            <a:r>
              <a:rPr lang="en-US" altLang="zh-CN" sz="3200" b="1">
                <a:latin typeface="Calibri" panose="020F0502020204030204" pitchFamily="2" charset="0"/>
              </a:rPr>
              <a:t>.</a:t>
            </a:r>
            <a:endParaRPr lang="en-US" altLang="zh-CN" sz="3200" b="1">
              <a:latin typeface="Calibri" panose="020F0502020204030204" pitchFamily="2" charset="0"/>
            </a:endParaRPr>
          </a:p>
          <a:p>
            <a:pPr defTabSz="914400"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Calibri" panose="020F0502020204030204" pitchFamily="2" charset="0"/>
              </a:rPr>
              <a:t>已知：如图，四边形</a:t>
            </a:r>
            <a:r>
              <a:rPr lang="en-US" altLang="zh-CN" sz="3200" b="1">
                <a:latin typeface="Calibri" panose="020F0502020204030204" pitchFamily="2" charset="0"/>
              </a:rPr>
              <a:t>ABCD</a:t>
            </a:r>
            <a:r>
              <a:rPr lang="zh-CN" altLang="en-US" sz="3200" b="1" dirty="0">
                <a:latin typeface="Calibri" panose="020F0502020204030204" pitchFamily="2" charset="0"/>
              </a:rPr>
              <a:t>为平行四边形</a:t>
            </a:r>
            <a:r>
              <a:rPr lang="en-US" altLang="zh-CN" sz="3200" b="1">
                <a:latin typeface="Calibri" panose="020F0502020204030204" pitchFamily="2" charset="0"/>
              </a:rPr>
              <a:t>.</a:t>
            </a:r>
            <a:r>
              <a:rPr lang="zh-CN" altLang="en-US" sz="3200" b="1" dirty="0">
                <a:latin typeface="Calibri" panose="020F0502020204030204" pitchFamily="2" charset="0"/>
              </a:rPr>
              <a:t>求证：∠</a:t>
            </a:r>
            <a:r>
              <a:rPr lang="en-US" altLang="zh-CN" sz="3200" b="1">
                <a:latin typeface="Calibri" panose="020F0502020204030204" pitchFamily="2" charset="0"/>
              </a:rPr>
              <a:t>A=∠C</a:t>
            </a:r>
            <a:r>
              <a:rPr lang="zh-CN" altLang="en-US" sz="3200" b="1" dirty="0">
                <a:latin typeface="Calibri" panose="020F0502020204030204" pitchFamily="2" charset="0"/>
              </a:rPr>
              <a:t>，</a:t>
            </a:r>
            <a:endParaRPr lang="zh-CN" altLang="en-US" sz="3200" b="1" dirty="0">
              <a:latin typeface="Calibri" panose="020F0502020204030204" pitchFamily="2" charset="0"/>
            </a:endParaRPr>
          </a:p>
          <a:p>
            <a:pPr defTabSz="914400"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Calibri" panose="020F0502020204030204" pitchFamily="2" charset="0"/>
              </a:rPr>
              <a:t>∠</a:t>
            </a:r>
            <a:r>
              <a:rPr lang="en-US" altLang="zh-CN" sz="3200" b="1">
                <a:latin typeface="Calibri" panose="020F0502020204030204" pitchFamily="2" charset="0"/>
              </a:rPr>
              <a:t>B=∠D.</a:t>
            </a:r>
            <a:endParaRPr lang="en-US" altLang="zh-CN" sz="3200" b="1">
              <a:latin typeface="Calibri" panose="020F0502020204030204" pitchFamily="2" charset="0"/>
            </a:endParaRPr>
          </a:p>
        </p:txBody>
      </p:sp>
      <p:pic>
        <p:nvPicPr>
          <p:cNvPr id="178191" name="图片 53" descr="http://www.pep.com.cn/czsx/jszx/czsxtbjxzy/czsxdzkb_1_1_1/czsxdzkb7s_1_1/201008/W020100824508096351163.gif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6288088" y="3786188"/>
            <a:ext cx="3838575" cy="17192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81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8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8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8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4088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78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82" grpId="0"/>
      <p:bldP spid="40888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79209" name="图片 53" descr="http://www.pep.com.cn/czsx/jszx/czsxtbjxzy/czsxdzkb_1_1_1/czsxdzkb7s_1_1/201008/W020100824508096351163.gif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7821613" y="914400"/>
            <a:ext cx="3840162" cy="17192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9211" name="Text Box 11"/>
          <p:cNvSpPr txBox="1">
            <a:spLocks noChangeArrowheads="1"/>
          </p:cNvSpPr>
          <p:nvPr/>
        </p:nvSpPr>
        <p:spPr bwMode="auto">
          <a:xfrm>
            <a:off x="2159000" y="1993900"/>
            <a:ext cx="8888413" cy="3503613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证明：</a:t>
            </a:r>
            <a:endParaRPr kumimoji="0" lang="zh-CN" altLang="en-US" sz="3200" b="1" kern="1200" cap="none" spc="0" normalizeH="0" baseline="0" noProof="0" dirty="0">
              <a:solidFill>
                <a:srgbClr val="FF0000"/>
              </a:solidFill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∵四边形</a:t>
            </a:r>
            <a:r>
              <a:rPr kumimoji="0" lang="en-US" altLang="zh-CN" sz="3200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ABCD</a:t>
            </a:r>
            <a:r>
              <a:rPr kumimoji="0" lang="zh-CN" altLang="en-US" sz="3200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为平行四边形，</a:t>
            </a:r>
            <a:endParaRPr kumimoji="0" lang="zh-CN" altLang="en-US" sz="3200" kern="1200" cap="none" spc="0" normalizeH="0" baseline="0" noProof="0" dirty="0">
              <a:solidFill>
                <a:srgbClr val="FF0000"/>
              </a:solidFill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∴AD∥BC,AB∥CD</a:t>
            </a:r>
            <a:endParaRPr kumimoji="0" lang="en-US" altLang="zh-CN" sz="3200" kern="1200" cap="none" spc="0" normalizeH="0" baseline="0" noProof="0" dirty="0">
              <a:solidFill>
                <a:srgbClr val="FF0000"/>
              </a:solidFill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∴∠A+∠B=180°; ∠C+∠B=180°</a:t>
            </a:r>
            <a:endParaRPr kumimoji="0" lang="en-US" altLang="zh-CN" sz="3200" kern="1200" cap="none" spc="0" normalizeH="0" baseline="0" noProof="0" dirty="0">
              <a:solidFill>
                <a:srgbClr val="FF0000"/>
              </a:solidFill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∴∠A=180°-∠B; ∠C=180°-∠B</a:t>
            </a:r>
            <a:endParaRPr kumimoji="0" lang="en-US" altLang="zh-CN" sz="3200" kern="1200" cap="none" spc="0" normalizeH="0" baseline="0" noProof="0" dirty="0">
              <a:solidFill>
                <a:srgbClr val="FF0000"/>
              </a:solidFill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∴∠A=∠C</a:t>
            </a:r>
            <a:endParaRPr kumimoji="0" lang="en-US" altLang="zh-CN" sz="3200" kern="1200" cap="none" spc="0" normalizeH="0" baseline="0" noProof="0" dirty="0">
              <a:solidFill>
                <a:srgbClr val="FF0000"/>
              </a:solidFill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同理∠</a:t>
            </a:r>
            <a:r>
              <a:rPr kumimoji="0" lang="en-US" altLang="zh-CN" sz="3200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B=∠D</a:t>
            </a:r>
            <a:endParaRPr kumimoji="0" lang="zh-CN" altLang="en-US" sz="3200" kern="1200" cap="none" spc="0" normalizeH="0" baseline="0" noProof="0" dirty="0">
              <a:solidFill>
                <a:srgbClr val="FF0000"/>
              </a:solidFill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79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79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2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087" name="Text Box 7"/>
          <p:cNvSpPr txBox="1">
            <a:spLocks noChangeArrowheads="1"/>
          </p:cNvSpPr>
          <p:nvPr/>
        </p:nvSpPr>
        <p:spPr bwMode="auto">
          <a:xfrm>
            <a:off x="1776413" y="1562100"/>
            <a:ext cx="7407275" cy="1066800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p>
            <a:pPr defTabSz="914400"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Calibri" panose="020F0502020204030204" pitchFamily="2" charset="0"/>
              </a:rPr>
              <a:t>在    </a:t>
            </a:r>
            <a:r>
              <a:rPr lang="en-US" altLang="zh-CN" sz="3200" b="1">
                <a:latin typeface="Calibri" panose="020F0502020204030204" pitchFamily="2" charset="0"/>
              </a:rPr>
              <a:t>ABCD</a:t>
            </a:r>
            <a:r>
              <a:rPr lang="zh-CN" altLang="en-US" sz="3200" b="1" dirty="0">
                <a:latin typeface="Calibri" panose="020F0502020204030204" pitchFamily="2" charset="0"/>
              </a:rPr>
              <a:t>中，</a:t>
            </a:r>
            <a:endParaRPr lang="zh-CN" altLang="en-US" sz="3200" b="1" dirty="0">
              <a:latin typeface="Calibri" panose="020F0502020204030204" pitchFamily="2" charset="0"/>
            </a:endParaRPr>
          </a:p>
          <a:p>
            <a:pPr defTabSz="914400"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Calibri" panose="020F0502020204030204" pitchFamily="2" charset="0"/>
              </a:rPr>
              <a:t>（</a:t>
            </a:r>
            <a:r>
              <a:rPr lang="en-US" altLang="zh-CN" sz="3200" b="1">
                <a:latin typeface="Calibri" panose="020F0502020204030204" pitchFamily="2" charset="0"/>
              </a:rPr>
              <a:t>1</a:t>
            </a:r>
            <a:r>
              <a:rPr lang="zh-CN" altLang="en-US" sz="3200" b="1" dirty="0">
                <a:latin typeface="Calibri" panose="020F0502020204030204" pitchFamily="2" charset="0"/>
              </a:rPr>
              <a:t>）已知</a:t>
            </a:r>
            <a:r>
              <a:rPr lang="en-US" altLang="zh-CN" sz="3200" b="1">
                <a:latin typeface="Calibri" panose="020F0502020204030204" pitchFamily="2" charset="0"/>
              </a:rPr>
              <a:t>AB=5</a:t>
            </a:r>
            <a:r>
              <a:rPr lang="zh-CN" altLang="en-US" sz="3200" b="1" dirty="0">
                <a:latin typeface="Calibri" panose="020F0502020204030204" pitchFamily="2" charset="0"/>
              </a:rPr>
              <a:t>，</a:t>
            </a:r>
            <a:r>
              <a:rPr lang="en-US" altLang="zh-CN" sz="3200" b="1">
                <a:latin typeface="Calibri" panose="020F0502020204030204" pitchFamily="2" charset="0"/>
              </a:rPr>
              <a:t>BC=3</a:t>
            </a:r>
            <a:r>
              <a:rPr lang="zh-CN" altLang="en-US" sz="3200" b="1" dirty="0">
                <a:latin typeface="Calibri" panose="020F0502020204030204" pitchFamily="2" charset="0"/>
              </a:rPr>
              <a:t>，求它的周长；</a:t>
            </a:r>
            <a:endParaRPr lang="zh-CN" altLang="en-US" dirty="0">
              <a:latin typeface="Calibri" panose="020F0502020204030204" pitchFamily="2" charset="0"/>
            </a:endParaRPr>
          </a:p>
        </p:txBody>
      </p:sp>
      <p:sp>
        <p:nvSpPr>
          <p:cNvPr id="4090884" name="Text Box 8"/>
          <p:cNvSpPr txBox="1"/>
          <p:nvPr/>
        </p:nvSpPr>
        <p:spPr>
          <a:xfrm>
            <a:off x="3214688" y="685800"/>
            <a:ext cx="1871662" cy="579438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rgbClr val="727D38"/>
            </a:prstShdw>
          </a:effectLst>
        </p:spPr>
        <p:txBody>
          <a:bodyPr wrap="none">
            <a:spAutoFit/>
          </a:bodyPr>
          <a:p>
            <a:pPr defTabSz="914400"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Calibri" panose="020F0502020204030204" pitchFamily="2" charset="0"/>
              </a:rPr>
              <a:t>练一练</a:t>
            </a:r>
            <a:endParaRPr lang="zh-CN" altLang="en-US" sz="3200" b="1" dirty="0">
              <a:latin typeface="Calibri" panose="020F0502020204030204" pitchFamily="2" charset="0"/>
            </a:endParaRPr>
          </a:p>
        </p:txBody>
      </p:sp>
      <p:sp>
        <p:nvSpPr>
          <p:cNvPr id="174089" name="Text Box 9"/>
          <p:cNvSpPr txBox="1">
            <a:spLocks noChangeArrowheads="1"/>
          </p:cNvSpPr>
          <p:nvPr/>
        </p:nvSpPr>
        <p:spPr bwMode="auto">
          <a:xfrm>
            <a:off x="1871663" y="2722563"/>
            <a:ext cx="8197850" cy="2654300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解：如图， </a:t>
            </a:r>
            <a:r>
              <a:rPr kumimoji="0" lang="zh-CN" altLang="en-US" sz="2800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∵</a:t>
            </a: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平行四边形对边相等</a:t>
            </a:r>
            <a:endParaRPr kumimoji="0" lang="zh-CN" altLang="en-US" sz="2800" b="1" kern="1200" cap="none" spc="0" normalizeH="0" baseline="0" noProof="0" dirty="0">
              <a:solidFill>
                <a:srgbClr val="FF0000"/>
              </a:solidFill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∴ </a:t>
            </a:r>
            <a:r>
              <a:rPr kumimoji="0" lang="en-US" altLang="zh-CN" sz="28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AB</a:t>
            </a: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的对边应是</a:t>
            </a:r>
            <a:r>
              <a:rPr kumimoji="0" lang="en-US" altLang="zh-CN" sz="28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CD</a:t>
            </a: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，</a:t>
            </a:r>
            <a:endParaRPr kumimoji="0" lang="zh-CN" altLang="en-US" sz="2800" b="1" kern="1200" cap="none" spc="0" normalizeH="0" baseline="0" noProof="0" dirty="0">
              <a:solidFill>
                <a:srgbClr val="FF0000"/>
              </a:solidFill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   </a:t>
            </a:r>
            <a:r>
              <a:rPr kumimoji="0" lang="en-US" altLang="zh-CN" sz="28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BC</a:t>
            </a: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的对边应是</a:t>
            </a:r>
            <a:r>
              <a:rPr kumimoji="0" lang="en-US" altLang="zh-CN" sz="28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AD</a:t>
            </a: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，</a:t>
            </a:r>
            <a:b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</a:b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en-US" sz="2800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∴</a:t>
            </a: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平行四边形的周长</a:t>
            </a:r>
            <a:r>
              <a:rPr kumimoji="0" lang="en-US" altLang="zh-CN" sz="28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=2 x</a:t>
            </a: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（</a:t>
            </a:r>
            <a:r>
              <a:rPr kumimoji="0" lang="en-US" altLang="zh-CN" sz="28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AB+BC</a:t>
            </a: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）</a:t>
            </a:r>
            <a:endParaRPr kumimoji="0" lang="zh-CN" altLang="en-US" sz="2800" b="1" kern="1200" cap="none" spc="0" normalizeH="0" baseline="0" noProof="0" dirty="0">
              <a:solidFill>
                <a:srgbClr val="FF0000"/>
              </a:solidFill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                                 </a:t>
            </a:r>
            <a:r>
              <a:rPr kumimoji="0" lang="en-US" altLang="zh-CN" sz="28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=2 x</a:t>
            </a: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（</a:t>
            </a:r>
            <a:r>
              <a:rPr kumimoji="0" lang="en-US" altLang="zh-CN" sz="28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5+3</a:t>
            </a: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）</a:t>
            </a:r>
            <a:endParaRPr kumimoji="0" lang="zh-CN" altLang="en-US" sz="2800" b="1" kern="1200" cap="none" spc="0" normalizeH="0" baseline="0" noProof="0" dirty="0">
              <a:solidFill>
                <a:srgbClr val="FF0000"/>
              </a:solidFill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                                 </a:t>
            </a:r>
            <a:r>
              <a:rPr kumimoji="0" lang="en-US" altLang="zh-CN" sz="28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=16</a:t>
            </a:r>
            <a:endParaRPr kumimoji="0" lang="en-US" altLang="zh-CN" sz="2800" b="1" kern="1200" cap="none" spc="0" normalizeH="0" baseline="0" noProof="0" dirty="0">
              <a:solidFill>
                <a:srgbClr val="FF0000"/>
              </a:solidFill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4091" name="Text Box 11"/>
          <p:cNvSpPr txBox="1">
            <a:spLocks noChangeArrowheads="1"/>
          </p:cNvSpPr>
          <p:nvPr/>
        </p:nvSpPr>
        <p:spPr bwMode="auto">
          <a:xfrm>
            <a:off x="9026525" y="2701925"/>
            <a:ext cx="2732088" cy="137318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    D         C</a:t>
            </a:r>
            <a:endParaRPr kumimoji="0" lang="en-US" altLang="zh-CN" sz="2800" b="1" kern="1200" cap="none" spc="0" normalizeH="0" baseline="0" noProof="0" dirty="0">
              <a:solidFill>
                <a:srgbClr val="FF0000"/>
              </a:solidFill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2800" b="1" kern="1200" cap="none" spc="0" normalizeH="0" baseline="0" noProof="0" dirty="0">
              <a:solidFill>
                <a:srgbClr val="FF0000"/>
              </a:solidFill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  A          B            </a:t>
            </a:r>
            <a:endParaRPr kumimoji="0" lang="en-US" altLang="zh-CN" sz="2800" b="1" kern="1200" cap="none" spc="0" normalizeH="0" baseline="0" noProof="0" dirty="0">
              <a:solidFill>
                <a:srgbClr val="FF0000"/>
              </a:solidFill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平行四边形 1"/>
          <p:cNvSpPr/>
          <p:nvPr/>
        </p:nvSpPr>
        <p:spPr>
          <a:xfrm>
            <a:off x="9444673" y="3152775"/>
            <a:ext cx="1117600" cy="552450"/>
          </a:xfrm>
          <a:prstGeom prst="parallelogram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090888" name="流程图: 数据 4090887"/>
          <p:cNvSpPr/>
          <p:nvPr/>
        </p:nvSpPr>
        <p:spPr>
          <a:xfrm>
            <a:off x="2376488" y="1746250"/>
            <a:ext cx="346075" cy="207963"/>
          </a:xfrm>
          <a:prstGeom prst="flowChartInputOutput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740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740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740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174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74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87" grpId="0"/>
      <p:bldP spid="174089" grpId="0"/>
      <p:bldP spid="17409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423863" y="990600"/>
            <a:ext cx="11029950" cy="584200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（</a:t>
            </a:r>
            <a:r>
              <a:rPr kumimoji="0" lang="en-US" altLang="zh-CN" sz="32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2</a:t>
            </a:r>
            <a:r>
              <a:rPr kumimoji="0" lang="zh-CN" altLang="en-US" sz="32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）已知∠</a:t>
            </a:r>
            <a:r>
              <a:rPr kumimoji="0" lang="en-US" altLang="zh-CN" sz="32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A=38°</a:t>
            </a:r>
            <a:r>
              <a:rPr kumimoji="0" lang="zh-CN" altLang="en-US" sz="32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，求其余各内角的度数</a:t>
            </a:r>
            <a:r>
              <a:rPr kumimoji="0" lang="en-US" altLang="zh-CN" sz="3200" b="1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.</a:t>
            </a:r>
            <a:r>
              <a:rPr kumimoji="0" lang="en-US" altLang="zh-CN" kern="1200" cap="none" spc="0" normalizeH="0" baseline="0" noProof="0" dirty="0"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 </a:t>
            </a:r>
            <a:endParaRPr kumimoji="0" lang="en-US" altLang="zh-CN" kern="1200" cap="none" spc="0" normalizeH="0" baseline="0" noProof="0" dirty="0"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1257" name="Text Box 9"/>
          <p:cNvSpPr txBox="1">
            <a:spLocks noChangeArrowheads="1"/>
          </p:cNvSpPr>
          <p:nvPr/>
        </p:nvSpPr>
        <p:spPr bwMode="auto">
          <a:xfrm>
            <a:off x="1338263" y="1574800"/>
            <a:ext cx="7999413" cy="44783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p>
            <a:pPr defTabSz="914400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Calibri" panose="020F0502020204030204" pitchFamily="2" charset="0"/>
              </a:rPr>
              <a:t>解：如图， ∵四边形</a:t>
            </a:r>
            <a:r>
              <a:rPr lang="en-US" altLang="zh-CN" sz="3200" b="1">
                <a:solidFill>
                  <a:srgbClr val="FF0000"/>
                </a:solidFill>
                <a:latin typeface="Calibri" panose="020F0502020204030204" pitchFamily="2" charset="0"/>
              </a:rPr>
              <a:t>ABCD</a:t>
            </a:r>
            <a:r>
              <a:rPr lang="zh-CN" altLang="en-US" sz="3200" b="1" dirty="0">
                <a:solidFill>
                  <a:srgbClr val="FF0000"/>
                </a:solidFill>
                <a:latin typeface="Calibri" panose="020F0502020204030204" pitchFamily="2" charset="0"/>
              </a:rPr>
              <a:t>为平行四边形，</a:t>
            </a:r>
            <a:endParaRPr lang="zh-CN" altLang="en-US" sz="3200" b="1" dirty="0">
              <a:solidFill>
                <a:srgbClr val="FF0000"/>
              </a:solidFill>
              <a:latin typeface="Calibri" panose="020F0502020204030204" pitchFamily="2" charset="0"/>
            </a:endParaRPr>
          </a:p>
          <a:p>
            <a:pPr defTabSz="914400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Calibri" panose="020F0502020204030204" pitchFamily="2" charset="0"/>
              </a:rPr>
              <a:t>∴</a:t>
            </a:r>
            <a:r>
              <a:rPr lang="en-US" altLang="zh-CN" sz="3200" b="1">
                <a:solidFill>
                  <a:srgbClr val="FF0000"/>
                </a:solidFill>
                <a:latin typeface="Calibri" panose="020F0502020204030204" pitchFamily="2" charset="0"/>
              </a:rPr>
              <a:t>AB∥CD,</a:t>
            </a:r>
            <a:endParaRPr lang="en-US" altLang="zh-CN" sz="3200" b="1">
              <a:solidFill>
                <a:srgbClr val="FF0000"/>
              </a:solidFill>
              <a:latin typeface="Calibri" panose="020F0502020204030204" pitchFamily="2" charset="0"/>
            </a:endParaRPr>
          </a:p>
          <a:p>
            <a:pPr defTabSz="914400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Calibri" panose="020F0502020204030204" pitchFamily="2" charset="0"/>
              </a:rPr>
              <a:t>又∵ ∠</a:t>
            </a:r>
            <a:r>
              <a:rPr lang="en-US" altLang="zh-CN" sz="3200" b="1">
                <a:solidFill>
                  <a:srgbClr val="FF0000"/>
                </a:solidFill>
                <a:latin typeface="Calibri" panose="020F0502020204030204" pitchFamily="2" charset="0"/>
              </a:rPr>
              <a:t>A=38°</a:t>
            </a:r>
            <a:endParaRPr lang="en-US" altLang="zh-CN" sz="3200" b="1">
              <a:solidFill>
                <a:srgbClr val="FF0000"/>
              </a:solidFill>
              <a:latin typeface="Calibri" panose="020F0502020204030204" pitchFamily="2" charset="0"/>
            </a:endParaRPr>
          </a:p>
          <a:p>
            <a:pPr defTabSz="914400"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FF0000"/>
                </a:solidFill>
                <a:latin typeface="Calibri" panose="020F0502020204030204" pitchFamily="2" charset="0"/>
              </a:rPr>
              <a:t> ∴ ∠D=180 °- ∠A</a:t>
            </a:r>
            <a:endParaRPr lang="en-US" altLang="zh-CN" sz="3200" b="1">
              <a:solidFill>
                <a:srgbClr val="FF0000"/>
              </a:solidFill>
              <a:latin typeface="Calibri" panose="020F0502020204030204" pitchFamily="2" charset="0"/>
            </a:endParaRPr>
          </a:p>
          <a:p>
            <a:pPr defTabSz="914400"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FF0000"/>
                </a:solidFill>
                <a:latin typeface="Calibri" panose="020F0502020204030204" pitchFamily="2" charset="0"/>
              </a:rPr>
              <a:t>            =180°- 38°</a:t>
            </a:r>
            <a:endParaRPr lang="en-US" altLang="zh-CN" sz="3200" b="1">
              <a:solidFill>
                <a:srgbClr val="FF0000"/>
              </a:solidFill>
              <a:latin typeface="Calibri" panose="020F0502020204030204" pitchFamily="2" charset="0"/>
            </a:endParaRPr>
          </a:p>
          <a:p>
            <a:pPr defTabSz="914400"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FF0000"/>
                </a:solidFill>
                <a:latin typeface="Calibri" panose="020F0502020204030204" pitchFamily="2" charset="0"/>
              </a:rPr>
              <a:t>            =142°</a:t>
            </a:r>
            <a:endParaRPr lang="en-US" altLang="zh-CN" sz="3200" b="1">
              <a:solidFill>
                <a:srgbClr val="FF0000"/>
              </a:solidFill>
              <a:latin typeface="Calibri" panose="020F0502020204030204" pitchFamily="2" charset="0"/>
            </a:endParaRPr>
          </a:p>
          <a:p>
            <a:pPr defTabSz="914400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Calibri" panose="020F0502020204030204" pitchFamily="2" charset="0"/>
              </a:rPr>
              <a:t>又∵平行四边形的对角相等</a:t>
            </a:r>
            <a:endParaRPr lang="zh-CN" altLang="en-US" sz="3200" b="1" dirty="0">
              <a:solidFill>
                <a:srgbClr val="FF0000"/>
              </a:solidFill>
              <a:latin typeface="Calibri" panose="020F0502020204030204" pitchFamily="2" charset="0"/>
            </a:endParaRPr>
          </a:p>
          <a:p>
            <a:pPr defTabSz="914400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Calibri" panose="020F0502020204030204" pitchFamily="2" charset="0"/>
              </a:rPr>
              <a:t>∴ ∠</a:t>
            </a:r>
            <a:r>
              <a:rPr lang="en-US" altLang="zh-CN" sz="3200" b="1">
                <a:solidFill>
                  <a:srgbClr val="FF0000"/>
                </a:solidFill>
                <a:latin typeface="Calibri" panose="020F0502020204030204" pitchFamily="2" charset="0"/>
              </a:rPr>
              <a:t>C= ∠A=38°</a:t>
            </a:r>
            <a:endParaRPr lang="en-US" altLang="zh-CN" sz="3200" b="1">
              <a:solidFill>
                <a:srgbClr val="FF0000"/>
              </a:solidFill>
              <a:latin typeface="Calibri" panose="020F0502020204030204" pitchFamily="2" charset="0"/>
            </a:endParaRPr>
          </a:p>
          <a:p>
            <a:pPr defTabSz="914400"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FF0000"/>
                </a:solidFill>
                <a:latin typeface="Calibri" panose="020F0502020204030204" pitchFamily="2" charset="0"/>
              </a:rPr>
              <a:t>    ∠B= ∠D= 142°</a:t>
            </a:r>
            <a:endParaRPr lang="en-US" altLang="zh-CN" sz="3200" b="1">
              <a:solidFill>
                <a:srgbClr val="FF0000"/>
              </a:solidFill>
              <a:latin typeface="Calibri" panose="020F0502020204030204" pitchFamily="2" charset="0"/>
            </a:endParaRPr>
          </a:p>
        </p:txBody>
      </p:sp>
      <p:sp>
        <p:nvSpPr>
          <p:cNvPr id="181259" name="Text Box 11"/>
          <p:cNvSpPr txBox="1">
            <a:spLocks noChangeArrowheads="1"/>
          </p:cNvSpPr>
          <p:nvPr/>
        </p:nvSpPr>
        <p:spPr bwMode="auto">
          <a:xfrm>
            <a:off x="8532813" y="1711325"/>
            <a:ext cx="3408363" cy="1814830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               D              C</a:t>
            </a:r>
            <a:endParaRPr kumimoji="0" lang="en-US" altLang="zh-CN" sz="2800" b="1" kern="1200" cap="none" spc="0" normalizeH="0" baseline="0" noProof="0" dirty="0">
              <a:solidFill>
                <a:srgbClr val="FF0000"/>
              </a:solidFill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2800" b="1" kern="1200" cap="none" spc="0" normalizeH="0" baseline="0" noProof="0" dirty="0">
              <a:solidFill>
                <a:srgbClr val="FF0000"/>
              </a:solidFill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 </a:t>
            </a:r>
            <a:endParaRPr kumimoji="0" lang="en-US" altLang="zh-CN" sz="2800" b="1" kern="1200" cap="none" spc="0" normalizeH="0" baseline="0" noProof="0" dirty="0">
              <a:solidFill>
                <a:srgbClr val="FF0000"/>
              </a:solidFill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  <a:cs typeface="+mn-cs"/>
              </a:rPr>
              <a:t> A             B           </a:t>
            </a:r>
            <a:endParaRPr kumimoji="0" lang="en-US" altLang="zh-CN" sz="2800" b="1" kern="1200" cap="none" spc="0" normalizeH="0" baseline="0" noProof="0" dirty="0">
              <a:solidFill>
                <a:srgbClr val="FF0000"/>
              </a:solidFill>
              <a:latin typeface="Calibri" panose="020F0502020204030204" pitchFamily="2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平行四边形 1"/>
          <p:cNvSpPr/>
          <p:nvPr/>
        </p:nvSpPr>
        <p:spPr>
          <a:xfrm>
            <a:off x="8697278" y="2161540"/>
            <a:ext cx="2616200" cy="914400"/>
          </a:xfrm>
          <a:prstGeom prst="parallelogram">
            <a:avLst>
              <a:gd name="adj" fmla="val 129878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812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812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812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181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81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55" grpId="0"/>
      <p:bldP spid="181257" grpId="0"/>
      <p:bldP spid="181259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002" name="Text Box 9"/>
          <p:cNvSpPr txBox="1"/>
          <p:nvPr/>
        </p:nvSpPr>
        <p:spPr>
          <a:xfrm>
            <a:off x="1811338" y="1196975"/>
            <a:ext cx="9812337" cy="1554163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rgbClr val="2F4D71"/>
            </a:prstShdw>
          </a:effectLst>
        </p:spPr>
        <p:txBody>
          <a:bodyPr>
            <a:spAutoFit/>
          </a:bodyPr>
          <a:p>
            <a:pPr defTabSz="914400">
              <a:buFont typeface="Arial" panose="020B0604020202020204" pitchFamily="34" charset="0"/>
              <a:buNone/>
            </a:pPr>
            <a:r>
              <a:rPr lang="en-US" altLang="zh-CN" sz="3200" b="1">
                <a:latin typeface="Calibri" panose="020F0502020204030204" pitchFamily="2" charset="0"/>
              </a:rPr>
              <a:t>2</a:t>
            </a:r>
            <a:r>
              <a:rPr lang="zh-CN" altLang="en-US" sz="3200" b="1" dirty="0">
                <a:latin typeface="Calibri" panose="020F0502020204030204" pitchFamily="2" charset="0"/>
              </a:rPr>
              <a:t>、如图，剪两张对边平行的纸条，随意交叉叠放在一起，重合的部分构成了一个四边形。转动其中一张纸条，线段</a:t>
            </a:r>
            <a:r>
              <a:rPr lang="en-US" altLang="zh-CN" sz="3200" b="1">
                <a:latin typeface="Calibri" panose="020F0502020204030204" pitchFamily="2" charset="0"/>
              </a:rPr>
              <a:t>AD</a:t>
            </a:r>
            <a:r>
              <a:rPr lang="zh-CN" altLang="en-US" sz="3200" b="1" dirty="0">
                <a:latin typeface="Calibri" panose="020F0502020204030204" pitchFamily="2" charset="0"/>
              </a:rPr>
              <a:t>和</a:t>
            </a:r>
            <a:r>
              <a:rPr lang="en-US" altLang="zh-CN" sz="3200" b="1">
                <a:latin typeface="Calibri" panose="020F0502020204030204" pitchFamily="2" charset="0"/>
              </a:rPr>
              <a:t>BC</a:t>
            </a:r>
            <a:r>
              <a:rPr lang="zh-CN" altLang="en-US" sz="3200" b="1" dirty="0">
                <a:latin typeface="Calibri" panose="020F0502020204030204" pitchFamily="2" charset="0"/>
              </a:rPr>
              <a:t>的长度有什么关系？为什么？ </a:t>
            </a:r>
            <a:endParaRPr lang="zh-CN" altLang="en-US" sz="3200" b="1" dirty="0">
              <a:latin typeface="Calibri" panose="020F0502020204030204" pitchFamily="2" charset="0"/>
            </a:endParaRPr>
          </a:p>
        </p:txBody>
      </p:sp>
      <p:pic>
        <p:nvPicPr>
          <p:cNvPr id="188426" name="Picture 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891463" y="3284538"/>
            <a:ext cx="2735262" cy="15430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8427" name="Text Box 11"/>
          <p:cNvSpPr txBox="1">
            <a:spLocks noChangeArrowheads="1"/>
          </p:cNvSpPr>
          <p:nvPr/>
        </p:nvSpPr>
        <p:spPr bwMode="auto">
          <a:xfrm>
            <a:off x="1471613" y="2987675"/>
            <a:ext cx="7323138" cy="2041525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p>
            <a:pPr defTabSz="914400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Calibri" panose="020F0502020204030204" pitchFamily="2" charset="0"/>
              </a:rPr>
              <a:t>解：</a:t>
            </a:r>
            <a:r>
              <a:rPr lang="en-US" altLang="zh-CN" sz="3200" b="1">
                <a:solidFill>
                  <a:srgbClr val="FF0000"/>
                </a:solidFill>
                <a:latin typeface="Calibri" panose="020F0502020204030204" pitchFamily="2" charset="0"/>
              </a:rPr>
              <a:t>AD</a:t>
            </a:r>
            <a:r>
              <a:rPr lang="zh-CN" altLang="en-US" sz="3200" b="1" dirty="0">
                <a:solidFill>
                  <a:srgbClr val="FF0000"/>
                </a:solidFill>
                <a:latin typeface="Calibri" panose="020F0502020204030204" pitchFamily="2" charset="0"/>
              </a:rPr>
              <a:t>和</a:t>
            </a:r>
            <a:r>
              <a:rPr lang="en-US" altLang="zh-CN" sz="3200" b="1">
                <a:solidFill>
                  <a:srgbClr val="FF0000"/>
                </a:solidFill>
                <a:latin typeface="Calibri" panose="020F0502020204030204" pitchFamily="2" charset="0"/>
              </a:rPr>
              <a:t>BC</a:t>
            </a:r>
            <a:r>
              <a:rPr lang="zh-CN" altLang="en-US" sz="3200" b="1" dirty="0">
                <a:solidFill>
                  <a:srgbClr val="FF0000"/>
                </a:solidFill>
                <a:latin typeface="Calibri" panose="020F0502020204030204" pitchFamily="2" charset="0"/>
              </a:rPr>
              <a:t>的长度相等</a:t>
            </a:r>
            <a:endParaRPr lang="zh-CN" altLang="en-US" sz="3200" b="1" dirty="0">
              <a:solidFill>
                <a:srgbClr val="FF0000"/>
              </a:solidFill>
              <a:latin typeface="Calibri" panose="020F0502020204030204" pitchFamily="2" charset="0"/>
            </a:endParaRPr>
          </a:p>
          <a:p>
            <a:pPr defTabSz="914400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Calibri" panose="020F0502020204030204" pitchFamily="2" charset="0"/>
              </a:rPr>
              <a:t>证明：由题可知，</a:t>
            </a:r>
            <a:r>
              <a:rPr lang="en-US" altLang="zh-CN" sz="3200" b="1">
                <a:solidFill>
                  <a:srgbClr val="FF0000"/>
                </a:solidFill>
                <a:latin typeface="Calibri" panose="020F0502020204030204" pitchFamily="2" charset="0"/>
              </a:rPr>
              <a:t>AB//CD,AD//BC</a:t>
            </a:r>
            <a:endParaRPr lang="en-US" altLang="zh-CN" sz="3200" b="1">
              <a:solidFill>
                <a:srgbClr val="FF0000"/>
              </a:solidFill>
              <a:latin typeface="Calibri" panose="020F0502020204030204" pitchFamily="2" charset="0"/>
            </a:endParaRPr>
          </a:p>
          <a:p>
            <a:pPr defTabSz="914400"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FF0000"/>
                </a:solidFill>
                <a:latin typeface="Calibri" panose="020F0502020204030204" pitchFamily="2" charset="0"/>
              </a:rPr>
              <a:t>∴</a:t>
            </a:r>
            <a:r>
              <a:rPr lang="zh-CN" altLang="en-US" sz="3200" b="1" dirty="0">
                <a:solidFill>
                  <a:srgbClr val="FF0000"/>
                </a:solidFill>
                <a:latin typeface="Calibri" panose="020F0502020204030204" pitchFamily="2" charset="0"/>
              </a:rPr>
              <a:t>四边形</a:t>
            </a:r>
            <a:r>
              <a:rPr lang="en-US" altLang="zh-CN" sz="3200" b="1">
                <a:solidFill>
                  <a:srgbClr val="FF0000"/>
                </a:solidFill>
                <a:latin typeface="Calibri" panose="020F0502020204030204" pitchFamily="2" charset="0"/>
              </a:rPr>
              <a:t>ABCD</a:t>
            </a:r>
            <a:r>
              <a:rPr lang="zh-CN" altLang="en-US" sz="3200" b="1" dirty="0">
                <a:solidFill>
                  <a:srgbClr val="FF0000"/>
                </a:solidFill>
                <a:latin typeface="Calibri" panose="020F0502020204030204" pitchFamily="2" charset="0"/>
              </a:rPr>
              <a:t>是       </a:t>
            </a:r>
            <a:r>
              <a:rPr lang="en-US" altLang="zh-CN" sz="3200" b="1">
                <a:solidFill>
                  <a:srgbClr val="FF0000"/>
                </a:solidFill>
                <a:latin typeface="Calibri" panose="020F0502020204030204" pitchFamily="2" charset="0"/>
              </a:rPr>
              <a:t>ABCD</a:t>
            </a:r>
            <a:endParaRPr lang="en-US" altLang="zh-CN" sz="3200" b="1">
              <a:solidFill>
                <a:srgbClr val="FF0000"/>
              </a:solidFill>
              <a:latin typeface="Calibri" panose="020F0502020204030204" pitchFamily="2" charset="0"/>
            </a:endParaRPr>
          </a:p>
          <a:p>
            <a:pPr defTabSz="914400"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FF0000"/>
                </a:solidFill>
                <a:latin typeface="Calibri" panose="020F0502020204030204" pitchFamily="2" charset="0"/>
              </a:rPr>
              <a:t>∴AD=BC</a:t>
            </a:r>
            <a:endParaRPr lang="en-US" altLang="zh-CN" sz="3200" b="1">
              <a:solidFill>
                <a:srgbClr val="FF0000"/>
              </a:solidFill>
              <a:latin typeface="Calibri" panose="020F0502020204030204" pitchFamily="2" charset="0"/>
            </a:endParaRPr>
          </a:p>
        </p:txBody>
      </p:sp>
      <p:sp>
        <p:nvSpPr>
          <p:cNvPr id="4096007" name="流程图: 数据 4096006"/>
          <p:cNvSpPr/>
          <p:nvPr/>
        </p:nvSpPr>
        <p:spPr>
          <a:xfrm>
            <a:off x="4816475" y="4129405"/>
            <a:ext cx="346075" cy="207963"/>
          </a:xfrm>
          <a:prstGeom prst="flowChartInputOutput">
            <a:avLst/>
          </a:prstGeom>
          <a:solidFill>
            <a:schemeClr val="bg1"/>
          </a:solidFill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096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188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88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002" grpId="0"/>
      <p:bldP spid="18842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2931" name="Text Box 15"/>
          <p:cNvSpPr txBox="1"/>
          <p:nvPr/>
        </p:nvSpPr>
        <p:spPr>
          <a:xfrm>
            <a:off x="727075" y="762000"/>
            <a:ext cx="9975850" cy="1554163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rgbClr val="2F4D71"/>
            </a:prstShdw>
          </a:effectLst>
        </p:spPr>
        <p:txBody>
          <a:bodyPr>
            <a:spAutoFit/>
          </a:bodyPr>
          <a:p>
            <a:pPr defTabSz="914400"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Calibri" panose="020F0502020204030204" pitchFamily="2" charset="0"/>
              </a:rPr>
              <a:t>例</a:t>
            </a:r>
            <a:r>
              <a:rPr lang="en-US" altLang="zh-CN" sz="3200" b="1">
                <a:latin typeface="Calibri" panose="020F0502020204030204" pitchFamily="2" charset="0"/>
              </a:rPr>
              <a:t>1  </a:t>
            </a:r>
            <a:r>
              <a:rPr lang="zh-CN" altLang="en-US" sz="3200" b="1" dirty="0">
                <a:latin typeface="Calibri" panose="020F0502020204030204" pitchFamily="2" charset="0"/>
              </a:rPr>
              <a:t>如图，在□</a:t>
            </a:r>
            <a:r>
              <a:rPr lang="en-US" altLang="zh-CN" sz="3200" b="1">
                <a:latin typeface="Calibri" panose="020F0502020204030204" pitchFamily="2" charset="0"/>
              </a:rPr>
              <a:t>ABCD</a:t>
            </a:r>
            <a:r>
              <a:rPr lang="zh-CN" altLang="en-US" sz="3200" b="1" dirty="0">
                <a:latin typeface="Calibri" panose="020F0502020204030204" pitchFamily="2" charset="0"/>
              </a:rPr>
              <a:t>中，</a:t>
            </a:r>
            <a:r>
              <a:rPr lang="en-US" altLang="zh-CN" sz="3200" b="1">
                <a:latin typeface="Calibri" panose="020F0502020204030204" pitchFamily="2" charset="0"/>
              </a:rPr>
              <a:t>DE⊥AB</a:t>
            </a:r>
            <a:r>
              <a:rPr lang="zh-CN" altLang="en-US" sz="3200" b="1" dirty="0">
                <a:latin typeface="Calibri" panose="020F0502020204030204" pitchFamily="2" charset="0"/>
              </a:rPr>
              <a:t>，</a:t>
            </a:r>
            <a:r>
              <a:rPr lang="en-US" altLang="zh-CN" sz="3200" b="1">
                <a:latin typeface="Calibri" panose="020F0502020204030204" pitchFamily="2" charset="0"/>
              </a:rPr>
              <a:t>BF⊥CD</a:t>
            </a:r>
            <a:r>
              <a:rPr lang="zh-CN" altLang="en-US" sz="3200" b="1" dirty="0">
                <a:latin typeface="Calibri" panose="020F0502020204030204" pitchFamily="2" charset="0"/>
              </a:rPr>
              <a:t>，垂足分别为</a:t>
            </a:r>
            <a:r>
              <a:rPr lang="en-US" altLang="zh-CN" sz="3200" b="1">
                <a:latin typeface="Calibri" panose="020F0502020204030204" pitchFamily="2" charset="0"/>
              </a:rPr>
              <a:t>E</a:t>
            </a:r>
            <a:r>
              <a:rPr lang="zh-CN" altLang="en-US" sz="3200" b="1" dirty="0">
                <a:latin typeface="Calibri" panose="020F0502020204030204" pitchFamily="2" charset="0"/>
              </a:rPr>
              <a:t>、</a:t>
            </a:r>
            <a:r>
              <a:rPr lang="en-US" altLang="zh-CN" sz="3200" b="1">
                <a:latin typeface="Calibri" panose="020F0502020204030204" pitchFamily="2" charset="0"/>
              </a:rPr>
              <a:t>F.</a:t>
            </a:r>
            <a:endParaRPr lang="en-US" altLang="zh-CN" sz="3200" b="1">
              <a:latin typeface="Calibri" panose="020F0502020204030204" pitchFamily="2" charset="0"/>
            </a:endParaRPr>
          </a:p>
          <a:p>
            <a:pPr defTabSz="914400"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Calibri" panose="020F0502020204030204" pitchFamily="2" charset="0"/>
              </a:rPr>
              <a:t>求证</a:t>
            </a:r>
            <a:r>
              <a:rPr lang="en-US" altLang="zh-CN" sz="3200" b="1">
                <a:latin typeface="Calibri" panose="020F0502020204030204" pitchFamily="2" charset="0"/>
              </a:rPr>
              <a:t>AE=CF.</a:t>
            </a:r>
            <a:endParaRPr lang="en-US" altLang="zh-CN" sz="3200" b="1">
              <a:latin typeface="Calibri" panose="020F0502020204030204" pitchFamily="2" charset="0"/>
            </a:endParaRPr>
          </a:p>
        </p:txBody>
      </p:sp>
      <p:sp>
        <p:nvSpPr>
          <p:cNvPr id="4092932" name="Text Box 28"/>
          <p:cNvSpPr txBox="1"/>
          <p:nvPr/>
        </p:nvSpPr>
        <p:spPr>
          <a:xfrm>
            <a:off x="1177925" y="2366963"/>
            <a:ext cx="6559550" cy="3508375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rgbClr val="2F4D71"/>
            </a:prstShdw>
          </a:effectLst>
        </p:spPr>
        <p:txBody>
          <a:bodyPr>
            <a:spAutoFit/>
          </a:bodyPr>
          <a:p>
            <a:pPr defTabSz="914400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Calibri" panose="020F0502020204030204" pitchFamily="2" charset="0"/>
              </a:rPr>
              <a:t>证明：∵在   </a:t>
            </a:r>
            <a:r>
              <a:rPr lang="en-US" altLang="zh-CN" sz="2800" b="1">
                <a:solidFill>
                  <a:srgbClr val="FF0000"/>
                </a:solidFill>
                <a:latin typeface="Calibri" panose="020F0502020204030204" pitchFamily="2" charset="0"/>
              </a:rPr>
              <a:t>ABCD</a:t>
            </a:r>
            <a:r>
              <a:rPr lang="zh-CN" altLang="en-US" sz="2800" b="1" dirty="0">
                <a:solidFill>
                  <a:srgbClr val="FF0000"/>
                </a:solidFill>
                <a:latin typeface="Calibri" panose="020F0502020204030204" pitchFamily="2" charset="0"/>
              </a:rPr>
              <a:t>中</a:t>
            </a:r>
            <a:endParaRPr lang="zh-CN" altLang="en-US" sz="2800" b="1" dirty="0">
              <a:solidFill>
                <a:srgbClr val="FF0000"/>
              </a:solidFill>
              <a:latin typeface="Calibri" panose="020F0502020204030204" pitchFamily="2" charset="0"/>
            </a:endParaRPr>
          </a:p>
          <a:p>
            <a:pPr defTabSz="914400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Calibri" panose="020F0502020204030204" pitchFamily="2" charset="0"/>
              </a:rPr>
              <a:t>∴∠</a:t>
            </a:r>
            <a:r>
              <a:rPr lang="en-US" altLang="zh-CN" sz="2800" b="1">
                <a:solidFill>
                  <a:srgbClr val="FF0000"/>
                </a:solidFill>
                <a:latin typeface="Calibri" panose="020F0502020204030204" pitchFamily="2" charset="0"/>
              </a:rPr>
              <a:t>A=∠C</a:t>
            </a:r>
            <a:endParaRPr lang="en-US" altLang="zh-CN" sz="2800" b="1">
              <a:solidFill>
                <a:srgbClr val="FF0000"/>
              </a:solidFill>
              <a:latin typeface="Calibri" panose="020F0502020204030204" pitchFamily="2" charset="0"/>
            </a:endParaRPr>
          </a:p>
          <a:p>
            <a:pPr defTabSz="914400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Calibri" panose="020F0502020204030204" pitchFamily="2" charset="0"/>
              </a:rPr>
              <a:t>∴AD=BC</a:t>
            </a:r>
            <a:endParaRPr lang="en-US" altLang="zh-CN" sz="2800" b="1">
              <a:solidFill>
                <a:srgbClr val="FF0000"/>
              </a:solidFill>
              <a:latin typeface="Calibri" panose="020F0502020204030204" pitchFamily="2" charset="0"/>
            </a:endParaRPr>
          </a:p>
          <a:p>
            <a:pPr defTabSz="914400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Calibri" panose="020F0502020204030204" pitchFamily="2" charset="0"/>
              </a:rPr>
              <a:t>又∵</a:t>
            </a:r>
            <a:r>
              <a:rPr lang="en-US" altLang="zh-CN" sz="2800" b="1">
                <a:solidFill>
                  <a:srgbClr val="FF0000"/>
                </a:solidFill>
                <a:latin typeface="Calibri" panose="020F0502020204030204" pitchFamily="2" charset="0"/>
              </a:rPr>
              <a:t>DE⊥AB</a:t>
            </a:r>
            <a:r>
              <a:rPr lang="zh-CN" altLang="en-US" sz="2800" b="1" dirty="0">
                <a:solidFill>
                  <a:srgbClr val="FF0000"/>
                </a:solidFill>
                <a:latin typeface="Calibri" panose="020F0502020204030204" pitchFamily="2" charset="0"/>
              </a:rPr>
              <a:t>，</a:t>
            </a:r>
            <a:r>
              <a:rPr lang="en-US" altLang="zh-CN" sz="2800" b="1">
                <a:solidFill>
                  <a:srgbClr val="FF0000"/>
                </a:solidFill>
                <a:latin typeface="Calibri" panose="020F0502020204030204" pitchFamily="2" charset="0"/>
              </a:rPr>
              <a:t>BF⊥CD</a:t>
            </a:r>
            <a:endParaRPr lang="en-US" altLang="zh-CN" sz="2800" b="1">
              <a:solidFill>
                <a:srgbClr val="FF0000"/>
              </a:solidFill>
              <a:latin typeface="Calibri" panose="020F0502020204030204" pitchFamily="2" charset="0"/>
            </a:endParaRPr>
          </a:p>
          <a:p>
            <a:pPr defTabSz="914400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Calibri" panose="020F0502020204030204" pitchFamily="2" charset="0"/>
              </a:rPr>
              <a:t>∴∠AED=∠CFB=90°</a:t>
            </a:r>
            <a:endParaRPr lang="en-US" altLang="zh-CN" sz="2800" b="1">
              <a:solidFill>
                <a:srgbClr val="FF0000"/>
              </a:solidFill>
              <a:latin typeface="Calibri" panose="020F0502020204030204" pitchFamily="2" charset="0"/>
            </a:endParaRPr>
          </a:p>
          <a:p>
            <a:pPr defTabSz="914400"/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∴△AED≌△CFB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AAS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）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defTabSz="914400"/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∴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AE=CF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defTabSz="914400">
              <a:buFont typeface="Arial" panose="020B0604020202020204" pitchFamily="34" charset="0"/>
              <a:buNone/>
            </a:pPr>
            <a:endParaRPr lang="en-US" altLang="zh-CN" sz="2800" b="1">
              <a:solidFill>
                <a:srgbClr val="FF0000"/>
              </a:solidFill>
              <a:latin typeface="Calibri" panose="020F0502020204030204" pitchFamily="2" charset="0"/>
            </a:endParaRPr>
          </a:p>
        </p:txBody>
      </p:sp>
      <p:grpSp>
        <p:nvGrpSpPr>
          <p:cNvPr id="2" name="Group 45"/>
          <p:cNvGrpSpPr/>
          <p:nvPr/>
        </p:nvGrpSpPr>
        <p:grpSpPr>
          <a:xfrm>
            <a:off x="8207375" y="2519363"/>
            <a:ext cx="3327400" cy="2306638"/>
            <a:chOff x="5647" y="2024"/>
            <a:chExt cx="1572" cy="1453"/>
          </a:xfrm>
        </p:grpSpPr>
        <p:grpSp>
          <p:nvGrpSpPr>
            <p:cNvPr id="4092935" name="Group 43"/>
            <p:cNvGrpSpPr/>
            <p:nvPr/>
          </p:nvGrpSpPr>
          <p:grpSpPr>
            <a:xfrm>
              <a:off x="5738" y="2295"/>
              <a:ext cx="1406" cy="908"/>
              <a:chOff x="5738" y="2341"/>
              <a:chExt cx="1406" cy="908"/>
            </a:xfrm>
          </p:grpSpPr>
          <p:sp>
            <p:nvSpPr>
              <p:cNvPr id="183326" name="Line 30"/>
              <p:cNvSpPr>
                <a:spLocks noChangeShapeType="1"/>
              </p:cNvSpPr>
              <p:nvPr/>
            </p:nvSpPr>
            <p:spPr bwMode="auto">
              <a:xfrm>
                <a:off x="6055" y="2341"/>
                <a:ext cx="108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ffectLst>
                <a:prstShdw prst="shdw17" dist="17961" dir="2700000">
                  <a:schemeClr val="tx1">
                    <a:gamma/>
                    <a:shade val="60000"/>
                    <a:invGamma/>
                  </a:schemeClr>
                </a:prstShdw>
              </a:effec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pitchFamily="2" charset="0"/>
                  <a:ea typeface="幼圆" pitchFamily="49" charset="-122"/>
                  <a:cs typeface="+mn-cs"/>
                </a:endParaRPr>
              </a:p>
            </p:txBody>
          </p:sp>
          <p:sp>
            <p:nvSpPr>
              <p:cNvPr id="183327" name="Line 31"/>
              <p:cNvSpPr>
                <a:spLocks noChangeShapeType="1"/>
              </p:cNvSpPr>
              <p:nvPr/>
            </p:nvSpPr>
            <p:spPr bwMode="auto">
              <a:xfrm flipH="1">
                <a:off x="5760" y="2341"/>
                <a:ext cx="295" cy="90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ffectLst>
                <a:prstShdw prst="shdw17" dist="17961" dir="2700000">
                  <a:schemeClr val="tx1">
                    <a:gamma/>
                    <a:shade val="60000"/>
                    <a:invGamma/>
                  </a:schemeClr>
                </a:prstShdw>
              </a:effec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pitchFamily="2" charset="0"/>
                  <a:ea typeface="幼圆" pitchFamily="49" charset="-122"/>
                  <a:cs typeface="+mn-cs"/>
                </a:endParaRPr>
              </a:p>
            </p:txBody>
          </p:sp>
          <p:sp>
            <p:nvSpPr>
              <p:cNvPr id="183328" name="Line 32"/>
              <p:cNvSpPr>
                <a:spLocks noChangeShapeType="1"/>
              </p:cNvSpPr>
              <p:nvPr/>
            </p:nvSpPr>
            <p:spPr bwMode="auto">
              <a:xfrm flipH="1">
                <a:off x="6849" y="2341"/>
                <a:ext cx="295" cy="90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ffectLst>
                <a:prstShdw prst="shdw17" dist="17961" dir="2700000">
                  <a:schemeClr val="tx1">
                    <a:gamma/>
                    <a:shade val="60000"/>
                    <a:invGamma/>
                  </a:schemeClr>
                </a:prstShdw>
              </a:effec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pitchFamily="2" charset="0"/>
                  <a:ea typeface="幼圆" pitchFamily="49" charset="-122"/>
                  <a:cs typeface="+mn-cs"/>
                </a:endParaRPr>
              </a:p>
            </p:txBody>
          </p:sp>
          <p:sp>
            <p:nvSpPr>
              <p:cNvPr id="183329" name="Line 33"/>
              <p:cNvSpPr>
                <a:spLocks noChangeShapeType="1"/>
              </p:cNvSpPr>
              <p:nvPr/>
            </p:nvSpPr>
            <p:spPr bwMode="auto">
              <a:xfrm>
                <a:off x="5738" y="3249"/>
                <a:ext cx="108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ffectLst>
                <a:prstShdw prst="shdw17" dist="17961" dir="2700000">
                  <a:schemeClr val="tx1">
                    <a:gamma/>
                    <a:shade val="60000"/>
                    <a:invGamma/>
                  </a:schemeClr>
                </a:prstShdw>
              </a:effec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pitchFamily="2" charset="0"/>
                  <a:ea typeface="幼圆" pitchFamily="49" charset="-122"/>
                  <a:cs typeface="+mn-cs"/>
                </a:endParaRPr>
              </a:p>
            </p:txBody>
          </p:sp>
          <p:sp>
            <p:nvSpPr>
              <p:cNvPr id="183330" name="Line 34"/>
              <p:cNvSpPr>
                <a:spLocks noChangeShapeType="1"/>
              </p:cNvSpPr>
              <p:nvPr/>
            </p:nvSpPr>
            <p:spPr bwMode="auto">
              <a:xfrm>
                <a:off x="6055" y="2341"/>
                <a:ext cx="0" cy="90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ffectLst>
                <a:prstShdw prst="shdw17" dist="17961" dir="2700000">
                  <a:schemeClr val="tx1">
                    <a:gamma/>
                    <a:shade val="60000"/>
                    <a:invGamma/>
                  </a:schemeClr>
                </a:prstShdw>
              </a:effec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pitchFamily="2" charset="0"/>
                  <a:ea typeface="幼圆" pitchFamily="49" charset="-122"/>
                  <a:cs typeface="+mn-cs"/>
                </a:endParaRPr>
              </a:p>
            </p:txBody>
          </p:sp>
          <p:sp>
            <p:nvSpPr>
              <p:cNvPr id="183331" name="Line 35"/>
              <p:cNvSpPr>
                <a:spLocks noChangeShapeType="1"/>
              </p:cNvSpPr>
              <p:nvPr/>
            </p:nvSpPr>
            <p:spPr bwMode="auto">
              <a:xfrm>
                <a:off x="6826" y="2341"/>
                <a:ext cx="0" cy="90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ffectLst>
                <a:prstShdw prst="shdw17" dist="17961" dir="2700000">
                  <a:schemeClr val="tx1">
                    <a:gamma/>
                    <a:shade val="60000"/>
                    <a:invGamma/>
                  </a:schemeClr>
                </a:prstShdw>
              </a:effec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pitchFamily="2" charset="0"/>
                  <a:ea typeface="幼圆" pitchFamily="49" charset="-122"/>
                  <a:cs typeface="+mn-cs"/>
                </a:endParaRPr>
              </a:p>
            </p:txBody>
          </p:sp>
          <p:sp>
            <p:nvSpPr>
              <p:cNvPr id="183332" name="Line 36"/>
              <p:cNvSpPr>
                <a:spLocks noChangeShapeType="1"/>
              </p:cNvSpPr>
              <p:nvPr/>
            </p:nvSpPr>
            <p:spPr bwMode="auto">
              <a:xfrm>
                <a:off x="6826" y="2478"/>
                <a:ext cx="13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ffectLst>
                <a:prstShdw prst="shdw17" dist="17961" dir="2700000">
                  <a:schemeClr val="tx1">
                    <a:gamma/>
                    <a:shade val="60000"/>
                    <a:invGamma/>
                  </a:schemeClr>
                </a:prstShdw>
              </a:effec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pitchFamily="2" charset="0"/>
                  <a:ea typeface="幼圆" pitchFamily="49" charset="-122"/>
                  <a:cs typeface="+mn-cs"/>
                </a:endParaRPr>
              </a:p>
            </p:txBody>
          </p:sp>
          <p:sp>
            <p:nvSpPr>
              <p:cNvPr id="183333" name="Line 37"/>
              <p:cNvSpPr>
                <a:spLocks noChangeShapeType="1"/>
              </p:cNvSpPr>
              <p:nvPr/>
            </p:nvSpPr>
            <p:spPr bwMode="auto">
              <a:xfrm>
                <a:off x="6962" y="2342"/>
                <a:ext cx="0" cy="13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ffectLst>
                <a:prstShdw prst="shdw17" dist="17961" dir="2700000">
                  <a:schemeClr val="tx1">
                    <a:gamma/>
                    <a:shade val="60000"/>
                    <a:invGamma/>
                  </a:schemeClr>
                </a:prstShdw>
              </a:effec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pitchFamily="2" charset="0"/>
                  <a:ea typeface="幼圆" pitchFamily="49" charset="-122"/>
                  <a:cs typeface="+mn-cs"/>
                </a:endParaRPr>
              </a:p>
            </p:txBody>
          </p:sp>
          <p:grpSp>
            <p:nvGrpSpPr>
              <p:cNvPr id="4092944" name="Group 39"/>
              <p:cNvGrpSpPr/>
              <p:nvPr/>
            </p:nvGrpSpPr>
            <p:grpSpPr>
              <a:xfrm>
                <a:off x="6055" y="3113"/>
                <a:ext cx="136" cy="136"/>
                <a:chOff x="6101" y="1071"/>
                <a:chExt cx="136" cy="136"/>
              </a:xfrm>
            </p:grpSpPr>
            <p:sp>
              <p:nvSpPr>
                <p:cNvPr id="183336" name="Line 40"/>
                <p:cNvSpPr>
                  <a:spLocks noChangeShapeType="1"/>
                </p:cNvSpPr>
                <p:nvPr/>
              </p:nvSpPr>
              <p:spPr bwMode="auto">
                <a:xfrm>
                  <a:off x="6101" y="1071"/>
                  <a:ext cx="136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</a:ln>
                <a:effectLst>
                  <a:prstShdw prst="shdw17" dist="17961" dir="2700000">
                    <a:schemeClr val="tx1">
                      <a:gamma/>
                      <a:shade val="60000"/>
                      <a:invGamma/>
                    </a:schemeClr>
                  </a:prstShdw>
                </a:effectLst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Calibri" panose="020F0502020204030204" pitchFamily="2" charset="0"/>
                    <a:ea typeface="幼圆" pitchFamily="49" charset="-122"/>
                    <a:cs typeface="+mn-cs"/>
                  </a:endParaRPr>
                </a:p>
              </p:txBody>
            </p:sp>
            <p:sp>
              <p:nvSpPr>
                <p:cNvPr id="183337" name="Line 41"/>
                <p:cNvSpPr>
                  <a:spLocks noChangeShapeType="1"/>
                </p:cNvSpPr>
                <p:nvPr/>
              </p:nvSpPr>
              <p:spPr bwMode="auto">
                <a:xfrm>
                  <a:off x="6237" y="1071"/>
                  <a:ext cx="0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</a:ln>
                <a:effectLst>
                  <a:prstShdw prst="shdw17" dist="17961" dir="2700000">
                    <a:schemeClr val="tx1">
                      <a:gamma/>
                      <a:shade val="60000"/>
                      <a:invGamma/>
                    </a:schemeClr>
                  </a:prstShdw>
                </a:effectLst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Calibri" panose="020F0502020204030204" pitchFamily="2" charset="0"/>
                    <a:ea typeface="幼圆" pitchFamily="49" charset="-122"/>
                    <a:cs typeface="+mn-cs"/>
                  </a:endParaRPr>
                </a:p>
              </p:txBody>
            </p:sp>
          </p:grpSp>
        </p:grpSp>
        <p:sp>
          <p:nvSpPr>
            <p:cNvPr id="183340" name="Text Box 44"/>
            <p:cNvSpPr txBox="1">
              <a:spLocks noChangeArrowheads="1"/>
            </p:cNvSpPr>
            <p:nvPr/>
          </p:nvSpPr>
          <p:spPr bwMode="auto">
            <a:xfrm>
              <a:off x="5647" y="2024"/>
              <a:ext cx="1572" cy="1453"/>
            </a:xfrm>
            <a:prstGeom prst="rect">
              <a:avLst/>
            </a:prstGeom>
            <a:noFill/>
            <a:ln w="9525">
              <a:noFill/>
              <a:miter lim="800000"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 wrap="none">
              <a:spAutoFit/>
            </a:bodyPr>
            <a:lstStyle/>
            <a:p>
              <a:pPr marR="0" defTabSz="914400"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altLang="zh-CN" kern="1200" cap="none" spc="0" normalizeH="0" baseline="0" noProof="0">
                  <a:latin typeface="Calibri" panose="020F0502020204030204" pitchFamily="2" charset="0"/>
                  <a:ea typeface="宋体" panose="02010600030101010101" pitchFamily="2" charset="-122"/>
                  <a:cs typeface="+mn-cs"/>
                </a:rPr>
                <a:t>        D                                   F           C</a:t>
              </a:r>
              <a:endParaRPr kumimoji="0" lang="en-US" altLang="zh-CN" kern="1200" cap="none" spc="0" normalizeH="0" baseline="0" noProof="0">
                <a:latin typeface="Calibri" panose="020F0502020204030204" pitchFamily="2" charset="0"/>
                <a:ea typeface="宋体" panose="02010600030101010101" pitchFamily="2" charset="-122"/>
                <a:cs typeface="+mn-cs"/>
              </a:endParaRPr>
            </a:p>
            <a:p>
              <a:pPr marR="0" defTabSz="914400"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altLang="zh-CN" kern="1200" cap="none" spc="0" normalizeH="0" baseline="0" noProof="0">
                <a:latin typeface="Calibri" panose="020F0502020204030204" pitchFamily="2" charset="0"/>
                <a:ea typeface="宋体" panose="02010600030101010101" pitchFamily="2" charset="-122"/>
                <a:cs typeface="+mn-cs"/>
              </a:endParaRPr>
            </a:p>
            <a:p>
              <a:pPr marR="0" defTabSz="914400"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altLang="zh-CN" kern="1200" cap="none" spc="0" normalizeH="0" baseline="0" noProof="0">
                <a:latin typeface="Calibri" panose="020F0502020204030204" pitchFamily="2" charset="0"/>
                <a:ea typeface="宋体" panose="02010600030101010101" pitchFamily="2" charset="-122"/>
                <a:cs typeface="+mn-cs"/>
              </a:endParaRPr>
            </a:p>
            <a:p>
              <a:pPr marR="0" defTabSz="914400"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altLang="zh-CN" kern="1200" cap="none" spc="0" normalizeH="0" baseline="0" noProof="0">
                <a:latin typeface="Calibri" panose="020F0502020204030204" pitchFamily="2" charset="0"/>
                <a:ea typeface="宋体" panose="02010600030101010101" pitchFamily="2" charset="-122"/>
                <a:cs typeface="+mn-cs"/>
              </a:endParaRPr>
            </a:p>
            <a:p>
              <a:pPr marR="0" defTabSz="914400"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altLang="zh-CN" kern="1200" cap="none" spc="0" normalizeH="0" baseline="0" noProof="0">
                <a:latin typeface="Calibri" panose="020F0502020204030204" pitchFamily="2" charset="0"/>
                <a:ea typeface="宋体" panose="02010600030101010101" pitchFamily="2" charset="-122"/>
                <a:cs typeface="+mn-cs"/>
              </a:endParaRPr>
            </a:p>
            <a:p>
              <a:pPr marR="0" defTabSz="914400"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altLang="zh-CN" kern="1200" cap="none" spc="0" normalizeH="0" baseline="0" noProof="0">
                <a:latin typeface="Calibri" panose="020F0502020204030204" pitchFamily="2" charset="0"/>
                <a:ea typeface="宋体" panose="02010600030101010101" pitchFamily="2" charset="-122"/>
                <a:cs typeface="+mn-cs"/>
              </a:endParaRPr>
            </a:p>
            <a:p>
              <a:pPr marR="0" defTabSz="914400"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altLang="zh-CN" kern="1200" cap="none" spc="0" normalizeH="0" baseline="0" noProof="0">
                <a:latin typeface="Calibri" panose="020F0502020204030204" pitchFamily="2" charset="0"/>
                <a:ea typeface="宋体" panose="02010600030101010101" pitchFamily="2" charset="-122"/>
                <a:cs typeface="+mn-cs"/>
              </a:endParaRPr>
            </a:p>
            <a:p>
              <a:pPr marR="0" defTabSz="914400"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altLang="zh-CN" kern="1200" cap="none" spc="0" normalizeH="0" baseline="0" noProof="0">
                  <a:latin typeface="Calibri" panose="020F0502020204030204" pitchFamily="2" charset="0"/>
                  <a:ea typeface="宋体" panose="02010600030101010101" pitchFamily="2" charset="-122"/>
                  <a:cs typeface="+mn-cs"/>
                </a:rPr>
                <a:t>A           E                               B</a:t>
              </a:r>
              <a:endParaRPr kumimoji="0" lang="en-US" altLang="zh-CN" kern="1200" cap="none" spc="0" normalizeH="0" baseline="0" noProof="0">
                <a:latin typeface="Calibri" panose="020F0502020204030204" pitchFamily="2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4092952" name="流程图: 数据 4092951"/>
          <p:cNvSpPr/>
          <p:nvPr/>
        </p:nvSpPr>
        <p:spPr>
          <a:xfrm>
            <a:off x="3052763" y="2519363"/>
            <a:ext cx="346075" cy="207962"/>
          </a:xfrm>
          <a:prstGeom prst="flowChartInputOutput">
            <a:avLst/>
          </a:prstGeom>
          <a:solidFill>
            <a:schemeClr val="bg1"/>
          </a:solidFill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4836" name="Text Box 20"/>
          <p:cNvSpPr txBox="1"/>
          <p:nvPr/>
        </p:nvSpPr>
        <p:spPr>
          <a:xfrm>
            <a:off x="3121025" y="5584825"/>
            <a:ext cx="5360988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两平行线间的距离处处相等  </a:t>
            </a:r>
            <a:endParaRPr lang="zh-CN" altLang="en-US" sz="32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2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092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2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4092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2931" grpId="0"/>
      <p:bldP spid="4092932" grpId="0"/>
      <p:bldP spid="3483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52" name="Text Box 42"/>
          <p:cNvSpPr txBox="1"/>
          <p:nvPr/>
        </p:nvSpPr>
        <p:spPr>
          <a:xfrm>
            <a:off x="654050" y="1062038"/>
            <a:ext cx="10882313" cy="561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若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 // b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作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 AB // CD // EF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分别交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于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2" charset="-122"/>
              </a:rPr>
              <a:t>、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C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2" charset="-122"/>
              </a:rPr>
              <a:t>、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，交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于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B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2" charset="-122"/>
              </a:rPr>
              <a:t>、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D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2" charset="-122"/>
              </a:rPr>
              <a:t>、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F.</a:t>
            </a:r>
            <a:endParaRPr lang="en-US" altLang="zh-CN" sz="2800" i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0254" name="Text Box 44"/>
          <p:cNvSpPr txBox="1"/>
          <p:nvPr/>
        </p:nvSpPr>
        <p:spPr>
          <a:xfrm>
            <a:off x="946150" y="4802188"/>
            <a:ext cx="86963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由平行四边形的性质得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AB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=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CD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=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EF.</a:t>
            </a:r>
            <a:endParaRPr lang="en-US" altLang="zh-CN" sz="2800" i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3" name="Text Box 44"/>
          <p:cNvSpPr txBox="1"/>
          <p:nvPr/>
        </p:nvSpPr>
        <p:spPr>
          <a:xfrm>
            <a:off x="773113" y="4286250"/>
            <a:ext cx="10780712" cy="1038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由平行四边形的定义易知四边形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ABCD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CDEF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均为平行四边形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cxnSp>
        <p:nvCxnSpPr>
          <p:cNvPr id="10242" name="直接连接符 85"/>
          <p:cNvCxnSpPr/>
          <p:nvPr/>
        </p:nvCxnSpPr>
        <p:spPr>
          <a:xfrm flipV="1">
            <a:off x="2543175" y="3657600"/>
            <a:ext cx="3498850" cy="1588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10243" name="文本框 88"/>
          <p:cNvSpPr txBox="1"/>
          <p:nvPr/>
        </p:nvSpPr>
        <p:spPr>
          <a:xfrm>
            <a:off x="4210050" y="1985963"/>
            <a:ext cx="4318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C</a:t>
            </a:r>
            <a:endParaRPr lang="en-US" altLang="zh-CN" sz="2800" i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0244" name="文本框 89"/>
          <p:cNvSpPr txBox="1"/>
          <p:nvPr/>
        </p:nvSpPr>
        <p:spPr>
          <a:xfrm>
            <a:off x="2822575" y="3673475"/>
            <a:ext cx="4318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B</a:t>
            </a:r>
            <a:endParaRPr lang="en-US" altLang="zh-CN" sz="2800" i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0245" name="文本框 90"/>
          <p:cNvSpPr txBox="1"/>
          <p:nvPr/>
        </p:nvSpPr>
        <p:spPr>
          <a:xfrm>
            <a:off x="4740275" y="3673475"/>
            <a:ext cx="4318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F</a:t>
            </a:r>
            <a:endParaRPr lang="en-US" altLang="zh-CN" sz="2800" i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0246" name="文本框 91"/>
          <p:cNvSpPr txBox="1"/>
          <p:nvPr/>
        </p:nvSpPr>
        <p:spPr>
          <a:xfrm>
            <a:off x="5197475" y="1985963"/>
            <a:ext cx="4318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E</a:t>
            </a:r>
            <a:endParaRPr lang="en-US" altLang="zh-CN" sz="2800" i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0247" name="文本框 92"/>
          <p:cNvSpPr txBox="1"/>
          <p:nvPr/>
        </p:nvSpPr>
        <p:spPr>
          <a:xfrm>
            <a:off x="3254375" y="1985963"/>
            <a:ext cx="4318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endParaRPr lang="en-US" altLang="zh-CN" sz="2800" i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0248" name="文本框 94"/>
          <p:cNvSpPr txBox="1"/>
          <p:nvPr/>
        </p:nvSpPr>
        <p:spPr>
          <a:xfrm>
            <a:off x="3686175" y="3673475"/>
            <a:ext cx="4318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D</a:t>
            </a:r>
            <a:endParaRPr lang="en-US" altLang="zh-CN" sz="2800" i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0249" name="流程图: 数据 96"/>
          <p:cNvSpPr/>
          <p:nvPr/>
        </p:nvSpPr>
        <p:spPr>
          <a:xfrm>
            <a:off x="2895600" y="2435225"/>
            <a:ext cx="2438400" cy="1223963"/>
          </a:xfrm>
          <a:prstGeom prst="flowChartInputOutput">
            <a:avLst/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>
              <a:buFont typeface="Arial" panose="020B0604020202020204" pitchFamily="34" charset="0"/>
              <a:buNone/>
            </a:pPr>
            <a:endParaRPr lang="zh-CN" altLang="zh-CN" sz="2800" dirty="0">
              <a:solidFill>
                <a:srgbClr val="FFFF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0250" name="流程图: 数据 101"/>
          <p:cNvSpPr/>
          <p:nvPr/>
        </p:nvSpPr>
        <p:spPr>
          <a:xfrm>
            <a:off x="2887663" y="2438400"/>
            <a:ext cx="1455737" cy="1223963"/>
          </a:xfrm>
          <a:custGeom>
            <a:avLst/>
            <a:gdLst/>
            <a:ahLst/>
            <a:cxnLst>
              <a:cxn ang="0">
                <a:pos x="0" y="2147483647"/>
              </a:cxn>
              <a:cxn ang="0">
                <a:pos x="2147483647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2147483647"/>
              </a:cxn>
            </a:cxnLst>
            <a:pathLst>
              <a:path w="10552" h="10000">
                <a:moveTo>
                  <a:pt x="0" y="10000"/>
                </a:moveTo>
                <a:lnTo>
                  <a:pt x="3388" y="0"/>
                </a:lnTo>
                <a:lnTo>
                  <a:pt x="10552" y="89"/>
                </a:lnTo>
                <a:lnTo>
                  <a:pt x="7402" y="10000"/>
                </a:lnTo>
                <a:lnTo>
                  <a:pt x="0" y="10000"/>
                </a:lnTo>
                <a:close/>
              </a:path>
            </a:pathLst>
          </a:custGeom>
          <a:solidFill>
            <a:srgbClr val="FF0000"/>
          </a:solidFill>
          <a:ln w="28575" cap="flat" cmpd="sng">
            <a:solidFill>
              <a:schemeClr val="tx1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cxnSp>
        <p:nvCxnSpPr>
          <p:cNvPr id="10251" name="直接连接符 11"/>
          <p:cNvCxnSpPr/>
          <p:nvPr/>
        </p:nvCxnSpPr>
        <p:spPr>
          <a:xfrm flipH="1">
            <a:off x="3886200" y="2438400"/>
            <a:ext cx="468313" cy="1223963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10259" name="文本框 90"/>
          <p:cNvSpPr txBox="1"/>
          <p:nvPr/>
        </p:nvSpPr>
        <p:spPr>
          <a:xfrm>
            <a:off x="6172200" y="2209800"/>
            <a:ext cx="431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endParaRPr lang="en-US" altLang="zh-CN" sz="2800" i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0260" name="文本框 91"/>
          <p:cNvSpPr txBox="1"/>
          <p:nvPr/>
        </p:nvSpPr>
        <p:spPr>
          <a:xfrm>
            <a:off x="6172200" y="3505200"/>
            <a:ext cx="431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b</a:t>
            </a:r>
            <a:endParaRPr lang="en-US" altLang="zh-CN" sz="2800" i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cxnSp>
        <p:nvCxnSpPr>
          <p:cNvPr id="10261" name="直接连接符 85"/>
          <p:cNvCxnSpPr/>
          <p:nvPr/>
        </p:nvCxnSpPr>
        <p:spPr>
          <a:xfrm flipV="1">
            <a:off x="2535238" y="2438400"/>
            <a:ext cx="3498850" cy="1588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2" name="流程图: 数据 101"/>
          <p:cNvSpPr/>
          <p:nvPr/>
        </p:nvSpPr>
        <p:spPr>
          <a:xfrm>
            <a:off x="3911600" y="2438400"/>
            <a:ext cx="1422400" cy="1223963"/>
          </a:xfrm>
          <a:custGeom>
            <a:avLst/>
            <a:gdLst/>
            <a:ahLst/>
            <a:cxnLst>
              <a:cxn ang="0">
                <a:pos x="0" y="2147483647"/>
              </a:cxn>
              <a:cxn ang="0">
                <a:pos x="2147483647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2147483647"/>
              </a:cxn>
            </a:cxnLst>
            <a:pathLst>
              <a:path w="10552" h="10000">
                <a:moveTo>
                  <a:pt x="0" y="10000"/>
                </a:moveTo>
                <a:lnTo>
                  <a:pt x="3388" y="0"/>
                </a:lnTo>
                <a:lnTo>
                  <a:pt x="10552" y="89"/>
                </a:lnTo>
                <a:lnTo>
                  <a:pt x="7402" y="10000"/>
                </a:lnTo>
                <a:lnTo>
                  <a:pt x="0" y="10000"/>
                </a:lnTo>
                <a:close/>
              </a:path>
            </a:pathLst>
          </a:custGeom>
          <a:solidFill>
            <a:srgbClr val="FF0000"/>
          </a:solidFill>
          <a:ln w="28575" cap="flat" cmpd="sng">
            <a:solidFill>
              <a:schemeClr val="tx1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84343" name="Text Box 23"/>
          <p:cNvSpPr txBox="1">
            <a:spLocks noChangeArrowheads="1"/>
          </p:cNvSpPr>
          <p:nvPr/>
        </p:nvSpPr>
        <p:spPr bwMode="auto">
          <a:xfrm>
            <a:off x="473075" y="5307013"/>
            <a:ext cx="11525250" cy="1554163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p>
            <a:pPr defTabSz="914400"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Calibri" panose="020F0502020204030204" pitchFamily="2" charset="0"/>
              </a:rPr>
              <a:t>结论 </a:t>
            </a:r>
            <a:r>
              <a:rPr lang="zh-CN" altLang="en-US" sz="3200" dirty="0">
                <a:latin typeface="Calibri" panose="020F0502020204030204" pitchFamily="2" charset="0"/>
              </a:rPr>
              <a:t>两条平行线之间的任何两</a:t>
            </a:r>
            <a:r>
              <a:rPr lang="en-US" altLang="zh-CN" sz="3200" b="1">
                <a:latin typeface="Calibri" panose="020F0502020204030204" pitchFamily="2" charset="0"/>
              </a:rPr>
              <a:t>________</a:t>
            </a:r>
            <a:r>
              <a:rPr lang="zh-CN" altLang="en-US" sz="3200" dirty="0">
                <a:latin typeface="Calibri" panose="020F0502020204030204" pitchFamily="2" charset="0"/>
              </a:rPr>
              <a:t>都相等</a:t>
            </a:r>
            <a:r>
              <a:rPr lang="en-US" altLang="zh-CN" sz="3200">
                <a:latin typeface="Calibri" panose="020F0502020204030204" pitchFamily="2" charset="0"/>
              </a:rPr>
              <a:t>. </a:t>
            </a:r>
            <a:endParaRPr lang="en-US" altLang="zh-CN" sz="3200">
              <a:latin typeface="Calibri" panose="020F0502020204030204" pitchFamily="2" charset="0"/>
            </a:endParaRPr>
          </a:p>
          <a:p>
            <a:pPr defTabSz="914400">
              <a:buFont typeface="Arial" panose="020B0604020202020204" pitchFamily="34" charset="0"/>
              <a:buNone/>
            </a:pPr>
            <a:r>
              <a:rPr lang="zh-CN" altLang="en-US" sz="3200" dirty="0">
                <a:latin typeface="Calibri" panose="020F0502020204030204" pitchFamily="2" charset="0"/>
              </a:rPr>
              <a:t>两条平行线中</a:t>
            </a:r>
            <a:r>
              <a:rPr lang="zh-CN" altLang="en-US" sz="3200" b="1" dirty="0">
                <a:latin typeface="Calibri" panose="020F0502020204030204" pitchFamily="2" charset="0"/>
              </a:rPr>
              <a:t>，</a:t>
            </a:r>
            <a:r>
              <a:rPr lang="en-US" altLang="zh-CN" b="1" u="sng">
                <a:latin typeface="Calibri" panose="020F0502020204030204" pitchFamily="2" charset="0"/>
              </a:rPr>
              <a:t>______________________                                                                    </a:t>
            </a:r>
            <a:r>
              <a:rPr lang="zh-CN" altLang="en-US" sz="3200" b="1" dirty="0">
                <a:latin typeface="Calibri" panose="020F0502020204030204" pitchFamily="2" charset="0"/>
              </a:rPr>
              <a:t>，</a:t>
            </a:r>
            <a:r>
              <a:rPr lang="zh-CN" altLang="en-US" sz="3200" dirty="0">
                <a:latin typeface="Calibri" panose="020F0502020204030204" pitchFamily="2" charset="0"/>
              </a:rPr>
              <a:t>叫做这</a:t>
            </a:r>
            <a:r>
              <a:rPr lang="zh-CN" altLang="en-US" sz="3200" b="1" dirty="0">
                <a:latin typeface="Calibri" panose="020F0502020204030204" pitchFamily="2" charset="0"/>
              </a:rPr>
              <a:t>两条平行线之间的距离</a:t>
            </a:r>
            <a:r>
              <a:rPr lang="en-US" altLang="zh-CN" b="1">
                <a:latin typeface="Calibri" panose="020F0502020204030204" pitchFamily="2" charset="0"/>
              </a:rPr>
              <a:t>.</a:t>
            </a:r>
            <a:r>
              <a:rPr lang="en-US" altLang="zh-CN">
                <a:latin typeface="Calibri" panose="020F0502020204030204" pitchFamily="2" charset="0"/>
              </a:rPr>
              <a:t> </a:t>
            </a:r>
            <a:r>
              <a:rPr lang="zh-CN" altLang="en-US" sz="3200" b="1" dirty="0">
                <a:latin typeface="Calibri" panose="020F0502020204030204" pitchFamily="2" charset="0"/>
              </a:rPr>
              <a:t> </a:t>
            </a:r>
            <a:endParaRPr lang="zh-CN" altLang="en-US" sz="3200" b="1" dirty="0">
              <a:latin typeface="Calibri" panose="020F0502020204030204" pitchFamily="2" charset="0"/>
            </a:endParaRPr>
          </a:p>
        </p:txBody>
      </p:sp>
      <p:sp>
        <p:nvSpPr>
          <p:cNvPr id="184344" name="Text Box 24"/>
          <p:cNvSpPr txBox="1">
            <a:spLocks noChangeArrowheads="1"/>
          </p:cNvSpPr>
          <p:nvPr/>
        </p:nvSpPr>
        <p:spPr bwMode="auto">
          <a:xfrm>
            <a:off x="5986463" y="5322888"/>
            <a:ext cx="1676400" cy="519113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p>
            <a:pPr defTabSz="914400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Calibri" panose="020F0502020204030204" pitchFamily="2" charset="0"/>
              </a:rPr>
              <a:t>平行线段</a:t>
            </a:r>
            <a:r>
              <a:rPr lang="zh-CN" altLang="en-US" dirty="0">
                <a:solidFill>
                  <a:srgbClr val="FF0000"/>
                </a:solidFill>
                <a:latin typeface="Calibri" panose="020F0502020204030204" pitchFamily="2" charset="0"/>
              </a:rPr>
              <a:t> </a:t>
            </a:r>
            <a:endParaRPr lang="zh-CN" altLang="en-US" dirty="0">
              <a:solidFill>
                <a:srgbClr val="FF0000"/>
              </a:solidFill>
              <a:latin typeface="Calibri" panose="020F0502020204030204" pitchFamily="2" charset="0"/>
            </a:endParaRPr>
          </a:p>
        </p:txBody>
      </p:sp>
      <p:sp>
        <p:nvSpPr>
          <p:cNvPr id="184345" name="Text Box 25"/>
          <p:cNvSpPr txBox="1">
            <a:spLocks noChangeArrowheads="1"/>
          </p:cNvSpPr>
          <p:nvPr/>
        </p:nvSpPr>
        <p:spPr bwMode="auto">
          <a:xfrm>
            <a:off x="3349625" y="5767388"/>
            <a:ext cx="7097713" cy="519113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p>
            <a:pPr defTabSz="914400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Calibri" panose="020F0502020204030204" pitchFamily="2" charset="0"/>
              </a:rPr>
              <a:t>一条直线上的任意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一点到另一条直线的距离</a:t>
            </a: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</a:rPr>
              <a:t>  </a:t>
            </a:r>
            <a:endParaRPr lang="zh-CN" altLang="en-US" sz="2800" b="1" dirty="0">
              <a:solidFill>
                <a:srgbClr val="FF0000"/>
              </a:solidFill>
              <a:latin typeface="Calibri" panose="020F0502020204030204" pitchFamily="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18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5" dur="500"/>
                                        <p:tgtEl>
                                          <p:spTgt spid="18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0" dur="500"/>
                                        <p:tgtEl>
                                          <p:spTgt spid="18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2" grpId="0" bldLvl="0"/>
      <p:bldP spid="10254" grpId="0" bldLvl="0"/>
      <p:bldP spid="3" grpId="0" bldLvl="0"/>
      <p:bldP spid="10243" grpId="0"/>
      <p:bldP spid="10244" grpId="0"/>
      <p:bldP spid="10245" grpId="0"/>
      <p:bldP spid="10246" grpId="0"/>
      <p:bldP spid="10247" grpId="0"/>
      <p:bldP spid="10248" grpId="0"/>
      <p:bldP spid="10249" grpId="0" bldLvl="0" animBg="1"/>
      <p:bldP spid="10259" grpId="0"/>
      <p:bldP spid="10260" grpId="0"/>
      <p:bldP spid="184343" grpId="0" bldLvl="0"/>
      <p:bldP spid="184344" grpId="0" bldLvl="0"/>
      <p:bldP spid="184345" grpId="0" bldLvl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05218" name="Text Box 5"/>
          <p:cNvSpPr txBox="1"/>
          <p:nvPr/>
        </p:nvSpPr>
        <p:spPr>
          <a:xfrm>
            <a:off x="309563" y="4883150"/>
            <a:ext cx="11679237" cy="1117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2.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如图，直线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AE//BD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，点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在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BD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上，若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AE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=5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BD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=8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， 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   △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ABD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的面积为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16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，则△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ACE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的面积为</a:t>
            </a:r>
            <a:r>
              <a:rPr lang="zh-CN" altLang="en-US" sz="2800" u="sng" dirty="0">
                <a:latin typeface="Times New Roman" panose="02020603050405020304" pitchFamily="18" charset="0"/>
                <a:ea typeface="黑体" panose="02010609060101010101" pitchFamily="2" charset="-122"/>
              </a:rPr>
              <a:t>    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4105219" name="Group 6"/>
          <p:cNvGrpSpPr/>
          <p:nvPr/>
        </p:nvGrpSpPr>
        <p:grpSpPr>
          <a:xfrm>
            <a:off x="6792913" y="1962150"/>
            <a:ext cx="2863850" cy="2441575"/>
            <a:chOff x="0" y="0"/>
            <a:chExt cx="1353" cy="1538"/>
          </a:xfrm>
        </p:grpSpPr>
        <p:grpSp>
          <p:nvGrpSpPr>
            <p:cNvPr id="4105220" name="Group 7"/>
            <p:cNvGrpSpPr/>
            <p:nvPr/>
          </p:nvGrpSpPr>
          <p:grpSpPr>
            <a:xfrm>
              <a:off x="298" y="96"/>
              <a:ext cx="768" cy="1440"/>
              <a:chOff x="0" y="0"/>
              <a:chExt cx="768" cy="1440"/>
            </a:xfrm>
          </p:grpSpPr>
          <p:sp>
            <p:nvSpPr>
              <p:cNvPr id="4105221" name="Line 8"/>
              <p:cNvSpPr/>
              <p:nvPr/>
            </p:nvSpPr>
            <p:spPr>
              <a:xfrm>
                <a:off x="0" y="0"/>
                <a:ext cx="0" cy="144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105222" name="Line 9"/>
              <p:cNvSpPr/>
              <p:nvPr/>
            </p:nvSpPr>
            <p:spPr>
              <a:xfrm>
                <a:off x="768" y="0"/>
                <a:ext cx="0" cy="144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105223" name="Line 10"/>
              <p:cNvSpPr/>
              <p:nvPr/>
            </p:nvSpPr>
            <p:spPr>
              <a:xfrm>
                <a:off x="0" y="192"/>
                <a:ext cx="768" cy="624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105224" name="Line 11"/>
              <p:cNvSpPr/>
              <p:nvPr/>
            </p:nvSpPr>
            <p:spPr>
              <a:xfrm flipH="1">
                <a:off x="0" y="816"/>
                <a:ext cx="768" cy="336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105225" name="Line 12"/>
              <p:cNvSpPr/>
              <p:nvPr/>
            </p:nvSpPr>
            <p:spPr>
              <a:xfrm flipH="1">
                <a:off x="0" y="48"/>
                <a:ext cx="768" cy="1104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105226" name="Line 13"/>
              <p:cNvSpPr/>
              <p:nvPr/>
            </p:nvSpPr>
            <p:spPr>
              <a:xfrm>
                <a:off x="0" y="1152"/>
                <a:ext cx="768" cy="144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4105227" name="Text Box 14"/>
            <p:cNvSpPr txBox="1"/>
            <p:nvPr/>
          </p:nvSpPr>
          <p:spPr>
            <a:xfrm>
              <a:off x="0" y="1050"/>
              <a:ext cx="25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eaLnBrk="0" hangingPunct="0">
                <a:buFont typeface="Arial" panose="020B0604020202020204" pitchFamily="34" charset="0"/>
                <a:buNone/>
              </a:pP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2" charset="-122"/>
                </a:rPr>
                <a:t>A</a:t>
              </a:r>
              <a:endPara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4105228" name="Text Box 15"/>
            <p:cNvSpPr txBox="1"/>
            <p:nvPr/>
          </p:nvSpPr>
          <p:spPr>
            <a:xfrm>
              <a:off x="1028" y="1209"/>
              <a:ext cx="25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eaLnBrk="0" hangingPunct="0">
                <a:buFont typeface="Arial" panose="020B0604020202020204" pitchFamily="34" charset="0"/>
                <a:buNone/>
              </a:pP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2" charset="-122"/>
                </a:rPr>
                <a:t>B</a:t>
              </a:r>
              <a:endPara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4105229" name="Text Box 16"/>
            <p:cNvSpPr txBox="1"/>
            <p:nvPr/>
          </p:nvSpPr>
          <p:spPr>
            <a:xfrm>
              <a:off x="1066" y="720"/>
              <a:ext cx="265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eaLnBrk="0" hangingPunct="0">
                <a:buFont typeface="Arial" panose="020B0604020202020204" pitchFamily="34" charset="0"/>
                <a:buNone/>
              </a:pP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2" charset="-122"/>
                </a:rPr>
                <a:t>C</a:t>
              </a:r>
              <a:endPara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4105230" name="Text Box 17"/>
            <p:cNvSpPr txBox="1"/>
            <p:nvPr/>
          </p:nvSpPr>
          <p:spPr>
            <a:xfrm>
              <a:off x="1076" y="0"/>
              <a:ext cx="277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eaLnBrk="0" hangingPunct="0">
                <a:buFont typeface="Arial" panose="020B0604020202020204" pitchFamily="34" charset="0"/>
                <a:buNone/>
              </a:pP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2" charset="-122"/>
                </a:rPr>
                <a:t>D</a:t>
              </a:r>
              <a:endPara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4105231" name="Text Box 18"/>
            <p:cNvSpPr txBox="1"/>
            <p:nvPr/>
          </p:nvSpPr>
          <p:spPr>
            <a:xfrm>
              <a:off x="58" y="153"/>
              <a:ext cx="25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eaLnBrk="0" hangingPunct="0">
                <a:buFont typeface="Arial" panose="020B0604020202020204" pitchFamily="34" charset="0"/>
                <a:buNone/>
              </a:pP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2" charset="-122"/>
                </a:rPr>
                <a:t>E</a:t>
              </a:r>
              <a:endPara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</p:grpSp>
      <p:sp>
        <p:nvSpPr>
          <p:cNvPr id="19" name="Text Box 25"/>
          <p:cNvSpPr txBox="1"/>
          <p:nvPr/>
        </p:nvSpPr>
        <p:spPr>
          <a:xfrm>
            <a:off x="6792913" y="5478463"/>
            <a:ext cx="53975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10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105233" name="Text Box 15"/>
          <p:cNvSpPr txBox="1"/>
          <p:nvPr/>
        </p:nvSpPr>
        <p:spPr>
          <a:xfrm>
            <a:off x="500063" y="617538"/>
            <a:ext cx="11145837" cy="1117600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1.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如图，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、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、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F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分别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在△</a:t>
            </a:r>
            <a:r>
              <a:rPr lang="zh-CN" altLang="zh-CN" sz="2800" i="1" dirty="0">
                <a:latin typeface="Times New Roman" panose="02020603050405020304" pitchFamily="18" charset="0"/>
                <a:ea typeface="黑体" panose="02010609060101010101" pitchFamily="2" charset="-122"/>
              </a:rPr>
              <a:t>ABC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的边</a:t>
            </a:r>
            <a:r>
              <a:rPr lang="zh-CN" altLang="zh-CN" sz="2800" i="1" dirty="0">
                <a:latin typeface="Times New Roman" panose="02020603050405020304" pitchFamily="18" charset="0"/>
                <a:ea typeface="黑体" panose="02010609060101010101" pitchFamily="2" charset="-122"/>
              </a:rPr>
              <a:t>AB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、</a:t>
            </a:r>
            <a:r>
              <a:rPr lang="zh-CN" altLang="zh-CN" sz="2800" i="1" dirty="0">
                <a:latin typeface="Times New Roman" panose="02020603050405020304" pitchFamily="18" charset="0"/>
                <a:ea typeface="黑体" panose="02010609060101010101" pitchFamily="2" charset="-122"/>
              </a:rPr>
              <a:t>BC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、</a:t>
            </a:r>
            <a:r>
              <a:rPr lang="zh-CN" altLang="zh-CN" sz="2800" i="1" dirty="0">
                <a:latin typeface="Times New Roman" panose="02020603050405020304" pitchFamily="18" charset="0"/>
                <a:ea typeface="黑体" panose="02010609060101010101" pitchFamily="2" charset="-122"/>
              </a:rPr>
              <a:t>AC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上，且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DE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∥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AC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,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DF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∥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BC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,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EF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∥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，则图中有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_____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个平行四边形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pic>
        <p:nvPicPr>
          <p:cNvPr id="4105234" name="图片 1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28800" y="2178050"/>
            <a:ext cx="3787775" cy="2101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5235" name="文本框 2"/>
          <p:cNvSpPr txBox="1"/>
          <p:nvPr/>
        </p:nvSpPr>
        <p:spPr>
          <a:xfrm>
            <a:off x="2882900" y="4400550"/>
            <a:ext cx="2141538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第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题图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105236" name="文本框 4"/>
          <p:cNvSpPr txBox="1"/>
          <p:nvPr/>
        </p:nvSpPr>
        <p:spPr>
          <a:xfrm>
            <a:off x="7356475" y="4383088"/>
            <a:ext cx="214153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第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2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题图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Text Box 25"/>
          <p:cNvSpPr txBox="1"/>
          <p:nvPr/>
        </p:nvSpPr>
        <p:spPr>
          <a:xfrm>
            <a:off x="6520498" y="1118870"/>
            <a:ext cx="481012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105238" name="Text Box 44"/>
          <p:cNvSpPr txBox="1"/>
          <p:nvPr/>
        </p:nvSpPr>
        <p:spPr>
          <a:xfrm>
            <a:off x="0" y="0"/>
            <a:ext cx="1865313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defTabSz="914400" eaLnBrk="0" hangingPunct="0"/>
            <a:r>
              <a:rPr lang="zh-CN" altLang="en-US" sz="4400" b="1" dirty="0">
                <a:solidFill>
                  <a:srgbClr val="CC3300"/>
                </a:solidFill>
                <a:latin typeface="Arial" panose="020B0604020202020204" pitchFamily="34" charset="0"/>
                <a:ea typeface="方正姚体" pitchFamily="2" charset="-122"/>
              </a:rPr>
              <a:t>练习：</a:t>
            </a:r>
            <a:endParaRPr lang="zh-CN" altLang="en-US" sz="4400" b="1" dirty="0">
              <a:solidFill>
                <a:srgbClr val="CC3300"/>
              </a:solidFill>
              <a:latin typeface="Arial" panose="020B0604020202020204" pitchFamily="34" charset="0"/>
              <a:ea typeface="方正姚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9074" name="Text Box 12"/>
          <p:cNvSpPr txBox="1"/>
          <p:nvPr/>
        </p:nvSpPr>
        <p:spPr>
          <a:xfrm>
            <a:off x="239713" y="2133600"/>
            <a:ext cx="1016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 eaLnBrk="0" hangingPunct="0"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解</a:t>
            </a:r>
            <a:r>
              <a:rPr lang="en-US" altLang="zh-CN" sz="3200" b="1">
                <a:latin typeface="Arial" panose="020B0604020202020204" pitchFamily="34" charset="0"/>
              </a:rPr>
              <a:t>: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grpSp>
        <p:nvGrpSpPr>
          <p:cNvPr id="2" name="Group 45"/>
          <p:cNvGrpSpPr/>
          <p:nvPr/>
        </p:nvGrpSpPr>
        <p:grpSpPr>
          <a:xfrm>
            <a:off x="1200150" y="2492375"/>
            <a:ext cx="10990263" cy="1671638"/>
            <a:chOff x="567" y="1570"/>
            <a:chExt cx="5193" cy="1053"/>
          </a:xfrm>
        </p:grpSpPr>
        <p:grpSp>
          <p:nvGrpSpPr>
            <p:cNvPr id="4099076" name="Group 43"/>
            <p:cNvGrpSpPr/>
            <p:nvPr/>
          </p:nvGrpSpPr>
          <p:grpSpPr>
            <a:xfrm>
              <a:off x="567" y="1570"/>
              <a:ext cx="3178" cy="690"/>
              <a:chOff x="567" y="1570"/>
              <a:chExt cx="3178" cy="690"/>
            </a:xfrm>
          </p:grpSpPr>
          <p:sp>
            <p:nvSpPr>
              <p:cNvPr id="4099077" name="Text Box 13"/>
              <p:cNvSpPr txBox="1"/>
              <p:nvPr/>
            </p:nvSpPr>
            <p:spPr>
              <a:xfrm>
                <a:off x="567" y="1570"/>
                <a:ext cx="3178" cy="32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defTabSz="914400" eaLnBrk="0" hangingPunct="0">
                  <a:spcBef>
                    <a:spcPct val="50000"/>
                  </a:spcBef>
                </a:pPr>
                <a:r>
                  <a:rPr lang="en-US" altLang="zh-CN" sz="2800" b="1">
                    <a:solidFill>
                      <a:srgbClr val="000000"/>
                    </a:solidFill>
                    <a:latin typeface="Arial" panose="020B0604020202020204" pitchFamily="34" charset="0"/>
                    <a:ea typeface="楷体_GB2312" pitchFamily="49" charset="-122"/>
                  </a:rPr>
                  <a:t>∵</a:t>
                </a:r>
                <a:r>
                  <a:rPr lang="zh-CN" altLang="en-US" sz="2800" b="1" dirty="0">
                    <a:solidFill>
                      <a:srgbClr val="000000"/>
                    </a:solidFill>
                    <a:latin typeface="Arial" panose="020B0604020202020204" pitchFamily="34" charset="0"/>
                    <a:ea typeface="楷体_GB2312" pitchFamily="49" charset="-122"/>
                  </a:rPr>
                  <a:t>四边形</a:t>
                </a:r>
                <a:r>
                  <a:rPr lang="en-US" altLang="zh-CN" sz="2800" b="1">
                    <a:solidFill>
                      <a:srgbClr val="000000"/>
                    </a:solidFill>
                    <a:latin typeface="Arial" panose="020B0604020202020204" pitchFamily="34" charset="0"/>
                    <a:ea typeface="楷体_GB2312" pitchFamily="49" charset="-122"/>
                  </a:rPr>
                  <a:t>ABCD</a:t>
                </a:r>
                <a:r>
                  <a:rPr lang="zh-CN" altLang="en-US" sz="2800" b="1" dirty="0">
                    <a:solidFill>
                      <a:srgbClr val="000000"/>
                    </a:solidFill>
                    <a:latin typeface="Arial" panose="020B0604020202020204" pitchFamily="34" charset="0"/>
                    <a:ea typeface="楷体_GB2312" pitchFamily="49" charset="-122"/>
                  </a:rPr>
                  <a:t>是平行四边形</a:t>
                </a:r>
                <a:endParaRPr lang="zh-CN" altLang="en-US" sz="2800" b="1" dirty="0">
                  <a:solidFill>
                    <a:srgbClr val="000000"/>
                  </a:solidFill>
                  <a:latin typeface="Arial" panose="020B0604020202020204" pitchFamily="34" charset="0"/>
                  <a:ea typeface="楷体_GB2312" pitchFamily="49" charset="-122"/>
                </a:endParaRPr>
              </a:p>
            </p:txBody>
          </p:sp>
          <p:sp>
            <p:nvSpPr>
              <p:cNvPr id="4099078" name="Text Box 14"/>
              <p:cNvSpPr txBox="1"/>
              <p:nvPr/>
            </p:nvSpPr>
            <p:spPr>
              <a:xfrm>
                <a:off x="793" y="1933"/>
                <a:ext cx="2270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defTabSz="914400" eaLnBrk="0" hangingPunct="0">
                  <a:spcBef>
                    <a:spcPct val="50000"/>
                  </a:spcBef>
                </a:pPr>
                <a:r>
                  <a:rPr lang="zh-CN" altLang="en-US" sz="2800" b="1" dirty="0">
                    <a:solidFill>
                      <a:srgbClr val="000000"/>
                    </a:solidFill>
                    <a:latin typeface="Arial" panose="020B0604020202020204" pitchFamily="34" charset="0"/>
                    <a:ea typeface="楷体_GB2312" pitchFamily="49" charset="-122"/>
                  </a:rPr>
                  <a:t>且∠</a:t>
                </a:r>
                <a:r>
                  <a:rPr lang="en-US" altLang="zh-CN" sz="2800" b="1">
                    <a:solidFill>
                      <a:srgbClr val="000000"/>
                    </a:solidFill>
                    <a:latin typeface="Arial" panose="020B0604020202020204" pitchFamily="34" charset="0"/>
                    <a:ea typeface="楷体_GB2312" pitchFamily="49" charset="-122"/>
                  </a:rPr>
                  <a:t>A=52</a:t>
                </a:r>
                <a:r>
                  <a:rPr lang="en-US" altLang="zh-CN" sz="2800" b="1">
                    <a:solidFill>
                      <a:srgbClr val="000000"/>
                    </a:solidFill>
                    <a:latin typeface="Arial" panose="020B0604020202020204" pitchFamily="34" charset="0"/>
                    <a:cs typeface="Times New Roman" panose="02020603050405020304" pitchFamily="18" charset="0"/>
                  </a:rPr>
                  <a:t>°</a:t>
                </a:r>
                <a:r>
                  <a:rPr lang="zh-CN" altLang="en-US" sz="2800" b="1" dirty="0">
                    <a:solidFill>
                      <a:srgbClr val="000000"/>
                    </a:solidFill>
                    <a:latin typeface="Arial" panose="020B0604020202020204" pitchFamily="34" charset="0"/>
                    <a:ea typeface="楷体_GB2312" pitchFamily="49" charset="-122"/>
                  </a:rPr>
                  <a:t>（已知</a:t>
                </a:r>
                <a:r>
                  <a:rPr lang="en-US" altLang="zh-CN" sz="2800" b="1">
                    <a:solidFill>
                      <a:srgbClr val="000000"/>
                    </a:solidFill>
                    <a:latin typeface="Arial" panose="020B0604020202020204" pitchFamily="34" charset="0"/>
                    <a:ea typeface="楷体_GB2312" pitchFamily="49" charset="-122"/>
                  </a:rPr>
                  <a:t>)</a:t>
                </a:r>
                <a:endParaRPr lang="zh-CN" altLang="en-US" sz="2800" b="1" dirty="0">
                  <a:solidFill>
                    <a:srgbClr val="000000"/>
                  </a:solidFill>
                  <a:latin typeface="Arial" panose="020B0604020202020204" pitchFamily="34" charset="0"/>
                  <a:ea typeface="楷体_GB2312" pitchFamily="49" charset="-122"/>
                </a:endParaRPr>
              </a:p>
            </p:txBody>
          </p:sp>
        </p:grpSp>
        <p:sp>
          <p:nvSpPr>
            <p:cNvPr id="4099079" name="Text Box 15"/>
            <p:cNvSpPr txBox="1"/>
            <p:nvPr/>
          </p:nvSpPr>
          <p:spPr>
            <a:xfrm>
              <a:off x="614" y="2296"/>
              <a:ext cx="514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defTabSz="914400" eaLnBrk="0" hangingPunct="0">
                <a:spcBef>
                  <a:spcPct val="50000"/>
                </a:spcBef>
              </a:pPr>
              <a:r>
                <a:rPr lang="en-US" altLang="zh-CN" sz="2800">
                  <a:solidFill>
                    <a:srgbClr val="000000"/>
                  </a:solidFill>
                  <a:latin typeface="Arial" panose="020B0604020202020204" pitchFamily="34" charset="0"/>
                  <a:ea typeface="楷体_GB2312" pitchFamily="49" charset="-122"/>
                </a:rPr>
                <a:t>∴ </a:t>
              </a:r>
              <a:r>
                <a:rPr lang="en-US" altLang="zh-CN" sz="2800" b="1">
                  <a:solidFill>
                    <a:srgbClr val="000000"/>
                  </a:solidFill>
                  <a:latin typeface="Arial" panose="020B0604020202020204" pitchFamily="34" charset="0"/>
                  <a:ea typeface="楷体_GB2312" pitchFamily="49" charset="-122"/>
                </a:rPr>
                <a:t>∠A=∠C=52</a:t>
              </a:r>
              <a:r>
                <a:rPr lang="en-US" altLang="zh-CN" sz="2800" b="1">
                  <a:solidFill>
                    <a:srgbClr val="000000"/>
                  </a:solidFill>
                  <a:latin typeface="Arial" panose="020B0604020202020204" pitchFamily="34" charset="0"/>
                  <a:cs typeface="Times New Roman" panose="02020603050405020304" pitchFamily="18" charset="0"/>
                </a:rPr>
                <a:t>°</a:t>
              </a:r>
              <a:r>
                <a:rPr lang="zh-CN" altLang="en-US" sz="2400" b="1" dirty="0">
                  <a:solidFill>
                    <a:srgbClr val="000000"/>
                  </a:solidFill>
                  <a:latin typeface="Arial" panose="020B0604020202020204" pitchFamily="34" charset="0"/>
                  <a:ea typeface="楷体_GB2312" pitchFamily="49" charset="-122"/>
                </a:rPr>
                <a:t>（</a:t>
              </a:r>
              <a:r>
                <a:rPr lang="zh-CN" altLang="en-US" sz="2400" b="1" dirty="0">
                  <a:solidFill>
                    <a:srgbClr val="FF3300"/>
                  </a:solidFill>
                  <a:latin typeface="Arial" panose="020B0604020202020204" pitchFamily="34" charset="0"/>
                  <a:ea typeface="楷体_GB2312" pitchFamily="49" charset="-122"/>
                </a:rPr>
                <a:t>平行四边形的对角相等</a:t>
              </a:r>
              <a:r>
                <a:rPr lang="zh-CN" altLang="en-US" sz="2400" b="1" dirty="0">
                  <a:solidFill>
                    <a:srgbClr val="000000"/>
                  </a:solidFill>
                  <a:latin typeface="Arial" panose="020B0604020202020204" pitchFamily="34" charset="0"/>
                  <a:ea typeface="楷体_GB2312" pitchFamily="49" charset="-122"/>
                </a:rPr>
                <a:t>）</a:t>
              </a:r>
              <a:endPara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endParaRPr>
            </a:p>
          </p:txBody>
        </p:sp>
      </p:grpSp>
      <p:grpSp>
        <p:nvGrpSpPr>
          <p:cNvPr id="4" name="Group 44"/>
          <p:cNvGrpSpPr/>
          <p:nvPr/>
        </p:nvGrpSpPr>
        <p:grpSpPr>
          <a:xfrm>
            <a:off x="814388" y="4149725"/>
            <a:ext cx="12098337" cy="2019300"/>
            <a:chOff x="385" y="2614"/>
            <a:chExt cx="5716" cy="1272"/>
          </a:xfrm>
        </p:grpSpPr>
        <p:sp>
          <p:nvSpPr>
            <p:cNvPr id="4099081" name="Text Box 16"/>
            <p:cNvSpPr txBox="1"/>
            <p:nvPr/>
          </p:nvSpPr>
          <p:spPr>
            <a:xfrm>
              <a:off x="385" y="2614"/>
              <a:ext cx="460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defTabSz="914400" eaLnBrk="0" hangingPunct="0"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000000"/>
                  </a:solidFill>
                  <a:latin typeface="Arial" panose="020B0604020202020204" pitchFamily="34" charset="0"/>
                  <a:ea typeface="楷体_GB2312" pitchFamily="49" charset="-122"/>
                </a:rPr>
                <a:t>又∵</a:t>
              </a:r>
              <a:r>
                <a:rPr lang="en-US" altLang="zh-CN" sz="2800" b="1">
                  <a:solidFill>
                    <a:srgbClr val="000000"/>
                  </a:solidFill>
                  <a:latin typeface="Arial" panose="020B0604020202020204" pitchFamily="34" charset="0"/>
                  <a:ea typeface="楷体_GB2312" pitchFamily="49" charset="-122"/>
                </a:rPr>
                <a:t>AD∥BC</a:t>
              </a:r>
              <a:r>
                <a:rPr lang="zh-CN" altLang="en-US" sz="2800" b="1" dirty="0">
                  <a:solidFill>
                    <a:srgbClr val="000000"/>
                  </a:solidFill>
                  <a:latin typeface="Arial" panose="020B0604020202020204" pitchFamily="34" charset="0"/>
                  <a:ea typeface="楷体_GB2312" pitchFamily="49" charset="-122"/>
                </a:rPr>
                <a:t>（</a:t>
              </a:r>
              <a:r>
                <a:rPr lang="zh-CN" altLang="en-US" sz="2800" b="1" dirty="0">
                  <a:solidFill>
                    <a:srgbClr val="FF0000"/>
                  </a:solidFill>
                  <a:latin typeface="Arial" panose="020B0604020202020204" pitchFamily="34" charset="0"/>
                  <a:ea typeface="楷体_GB2312" pitchFamily="49" charset="-122"/>
                </a:rPr>
                <a:t>平行四边形的对边平行</a:t>
              </a:r>
              <a:r>
                <a:rPr lang="zh-CN" altLang="en-US" sz="2800" b="1" dirty="0">
                  <a:solidFill>
                    <a:srgbClr val="000000"/>
                  </a:solidFill>
                  <a:latin typeface="Arial" panose="020B0604020202020204" pitchFamily="34" charset="0"/>
                  <a:ea typeface="楷体_GB2312" pitchFamily="49" charset="-122"/>
                </a:rPr>
                <a:t>）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4099082" name="Text Box 17"/>
            <p:cNvSpPr txBox="1"/>
            <p:nvPr/>
          </p:nvSpPr>
          <p:spPr>
            <a:xfrm>
              <a:off x="612" y="3113"/>
              <a:ext cx="480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defTabSz="914400" eaLnBrk="0" hangingPunct="0">
                <a:spcBef>
                  <a:spcPct val="50000"/>
                </a:spcBef>
              </a:pPr>
              <a:r>
                <a:rPr lang="en-US" altLang="zh-CN" sz="2800" b="1">
                  <a:solidFill>
                    <a:srgbClr val="000000"/>
                  </a:solidFill>
                  <a:latin typeface="Arial" panose="020B0604020202020204" pitchFamily="34" charset="0"/>
                  <a:ea typeface="楷体_GB2312" pitchFamily="49" charset="-122"/>
                </a:rPr>
                <a:t>∴∠A+∠B=180</a:t>
              </a:r>
              <a:r>
                <a:rPr lang="en-US" altLang="zh-CN" sz="2800" b="1">
                  <a:solidFill>
                    <a:srgbClr val="000000"/>
                  </a:solidFill>
                  <a:latin typeface="Arial" panose="020B0604020202020204" pitchFamily="34" charset="0"/>
                  <a:cs typeface="Times New Roman" panose="02020603050405020304" pitchFamily="18" charset="0"/>
                </a:rPr>
                <a:t>°</a:t>
              </a:r>
              <a:r>
                <a:rPr lang="zh-CN" altLang="en-US" sz="2800" b="1" dirty="0">
                  <a:solidFill>
                    <a:srgbClr val="000000"/>
                  </a:solidFill>
                  <a:latin typeface="Arial" panose="020B0604020202020204" pitchFamily="34" charset="0"/>
                  <a:ea typeface="楷体_GB2312" pitchFamily="49" charset="-122"/>
                </a:rPr>
                <a:t>（</a:t>
              </a:r>
              <a:r>
                <a:rPr lang="zh-CN" altLang="en-US" sz="2400" b="1" dirty="0">
                  <a:solidFill>
                    <a:srgbClr val="000000"/>
                  </a:solidFill>
                  <a:latin typeface="Arial" panose="020B0604020202020204" pitchFamily="34" charset="0"/>
                  <a:ea typeface="楷体_GB2312" pitchFamily="49" charset="-122"/>
                </a:rPr>
                <a:t>两直线平行，同旁内角互补）</a:t>
              </a:r>
              <a:endPara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4099083" name="Text Box 18"/>
            <p:cNvSpPr txBox="1"/>
            <p:nvPr/>
          </p:nvSpPr>
          <p:spPr>
            <a:xfrm>
              <a:off x="612" y="3521"/>
              <a:ext cx="5489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defTabSz="914400" eaLnBrk="0" hangingPunct="0">
                <a:spcBef>
                  <a:spcPct val="50000"/>
                </a:spcBef>
              </a:pPr>
              <a:r>
                <a:rPr lang="en-US" altLang="zh-CN" sz="2800" b="1">
                  <a:solidFill>
                    <a:srgbClr val="000000"/>
                  </a:solidFill>
                  <a:latin typeface="Arial" panose="020B0604020202020204" pitchFamily="34" charset="0"/>
                  <a:ea typeface="楷体_GB2312" pitchFamily="49" charset="-122"/>
                </a:rPr>
                <a:t>∴∠B=∠D=</a:t>
              </a:r>
              <a:r>
                <a:rPr lang="en-US" altLang="zh-CN">
                  <a:latin typeface="Arial" panose="020B0604020202020204" pitchFamily="34" charset="0"/>
                </a:rPr>
                <a:t> </a:t>
              </a:r>
              <a:r>
                <a:rPr lang="en-US" altLang="zh-CN" sz="2800" b="1">
                  <a:solidFill>
                    <a:srgbClr val="000000"/>
                  </a:solidFill>
                  <a:latin typeface="Arial" panose="020B0604020202020204" pitchFamily="34" charset="0"/>
                  <a:ea typeface="楷体_GB2312" pitchFamily="49" charset="-122"/>
                </a:rPr>
                <a:t>180 </a:t>
              </a:r>
              <a:r>
                <a:rPr lang="en-US" altLang="zh-CN" sz="2800">
                  <a:solidFill>
                    <a:srgbClr val="000000"/>
                  </a:solidFill>
                  <a:latin typeface="Arial" panose="020B0604020202020204" pitchFamily="34" charset="0"/>
                  <a:cs typeface="Times New Roman" panose="02020603050405020304" pitchFamily="18" charset="0"/>
                </a:rPr>
                <a:t>°</a:t>
              </a:r>
              <a:r>
                <a:rPr lang="zh-CN" altLang="en-US" sz="2800" b="1" dirty="0">
                  <a:solidFill>
                    <a:srgbClr val="000000"/>
                  </a:solidFill>
                  <a:latin typeface="Arial" panose="020B0604020202020204" pitchFamily="34" charset="0"/>
                  <a:ea typeface="楷体_GB2312" pitchFamily="49" charset="-122"/>
                </a:rPr>
                <a:t>－∠</a:t>
              </a:r>
              <a:r>
                <a:rPr lang="en-US" altLang="zh-CN" sz="2800" b="1">
                  <a:solidFill>
                    <a:srgbClr val="000000"/>
                  </a:solidFill>
                  <a:latin typeface="Arial" panose="020B0604020202020204" pitchFamily="34" charset="0"/>
                  <a:ea typeface="楷体_GB2312" pitchFamily="49" charset="-122"/>
                </a:rPr>
                <a:t>A= 180</a:t>
              </a:r>
              <a:r>
                <a:rPr lang="en-US" altLang="zh-CN" sz="2800" b="1">
                  <a:solidFill>
                    <a:srgbClr val="000000"/>
                  </a:solidFill>
                  <a:latin typeface="Arial" panose="020B0604020202020204" pitchFamily="34" charset="0"/>
                  <a:cs typeface="Times New Roman" panose="02020603050405020304" pitchFamily="18" charset="0"/>
                </a:rPr>
                <a:t>º</a:t>
              </a:r>
              <a:r>
                <a:rPr lang="zh-CN" altLang="en-US" sz="3200" b="1" dirty="0">
                  <a:solidFill>
                    <a:srgbClr val="000000"/>
                  </a:solidFill>
                  <a:latin typeface="Arial" panose="020B0604020202020204" pitchFamily="34" charset="0"/>
                  <a:ea typeface="楷体_GB2312" pitchFamily="49" charset="-122"/>
                </a:rPr>
                <a:t>－</a:t>
              </a:r>
              <a:r>
                <a:rPr lang="en-US" altLang="zh-CN" sz="3200" b="1">
                  <a:solidFill>
                    <a:srgbClr val="000000"/>
                  </a:solidFill>
                  <a:latin typeface="Arial" panose="020B0604020202020204" pitchFamily="34" charset="0"/>
                  <a:ea typeface="楷体_GB2312" pitchFamily="49" charset="-122"/>
                </a:rPr>
                <a:t> 52</a:t>
              </a:r>
              <a:r>
                <a:rPr lang="en-US" altLang="zh-CN" sz="3200" b="1">
                  <a:solidFill>
                    <a:srgbClr val="000000"/>
                  </a:solidFill>
                  <a:latin typeface="Arial" panose="020B0604020202020204" pitchFamily="34" charset="0"/>
                  <a:cs typeface="Times New Roman" panose="02020603050405020304" pitchFamily="18" charset="0"/>
                </a:rPr>
                <a:t>°</a:t>
              </a:r>
              <a:r>
                <a:rPr lang="en-US" altLang="zh-CN" sz="3200" b="1">
                  <a:solidFill>
                    <a:srgbClr val="000000"/>
                  </a:solidFill>
                  <a:latin typeface="Arial" panose="020B0604020202020204" pitchFamily="34" charset="0"/>
                  <a:ea typeface="楷体_GB2312" pitchFamily="49" charset="-122"/>
                </a:rPr>
                <a:t>=128 </a:t>
              </a:r>
              <a:r>
                <a:rPr lang="en-US" altLang="zh-CN" sz="3200" b="1">
                  <a:solidFill>
                    <a:srgbClr val="000000"/>
                  </a:solidFill>
                  <a:latin typeface="Arial" panose="020B0604020202020204" pitchFamily="34" charset="0"/>
                  <a:cs typeface="Times New Roman" panose="02020603050405020304" pitchFamily="18" charset="0"/>
                </a:rPr>
                <a:t>°</a:t>
              </a:r>
              <a:endParaRPr lang="en-US" altLang="zh-CN" sz="3200">
                <a:latin typeface="Arial" panose="020B0604020202020204" pitchFamily="34" charset="0"/>
              </a:endParaRPr>
            </a:p>
          </p:txBody>
        </p:sp>
      </p:grpSp>
      <p:sp>
        <p:nvSpPr>
          <p:cNvPr id="23565" name="Text Box 21"/>
          <p:cNvSpPr txBox="1">
            <a:spLocks noChangeArrowheads="1"/>
          </p:cNvSpPr>
          <p:nvPr/>
        </p:nvSpPr>
        <p:spPr bwMode="auto">
          <a:xfrm>
            <a:off x="1295400" y="850900"/>
            <a:ext cx="8359775" cy="1190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 defTabSz="914400" eaLnBrk="0" hangingPunct="0">
              <a:spcBef>
                <a:spcPct val="50000"/>
              </a:spcBef>
            </a:pPr>
            <a:r>
              <a:rPr lang="zh-CN" altLang="en-US" sz="36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  </a:t>
            </a:r>
            <a:r>
              <a:rPr lang="en-US" altLang="zh-CN" sz="3600" b="1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3</a:t>
            </a:r>
            <a:r>
              <a:rPr lang="zh-CN" altLang="en-US" sz="36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、在    </a:t>
            </a:r>
            <a:r>
              <a:rPr lang="en-US" altLang="zh-CN" sz="3600" b="1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ABCD</a:t>
            </a:r>
            <a:r>
              <a:rPr lang="zh-CN" altLang="en-US" sz="36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中</a:t>
            </a:r>
            <a:r>
              <a:rPr lang="en-US" altLang="zh-CN" sz="3600" b="1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,</a:t>
            </a:r>
            <a:r>
              <a:rPr lang="zh-CN" altLang="en-US" sz="36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已知∠</a:t>
            </a:r>
            <a:r>
              <a:rPr lang="en-US" altLang="zh-CN" sz="3600" b="1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A=52 </a:t>
            </a:r>
            <a:r>
              <a:rPr lang="en-US" altLang="zh-CN" sz="2800" b="1">
                <a:solidFill>
                  <a:srgbClr val="000000"/>
                </a:solidFill>
                <a:latin typeface="Arial" panose="020B0604020202020204" pitchFamily="34" charset="0"/>
              </a:rPr>
              <a:t>°</a:t>
            </a:r>
            <a:r>
              <a:rPr lang="en-US" altLang="zh-CN" sz="28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zh-CN" altLang="en-US" sz="28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，</a:t>
            </a:r>
            <a:r>
              <a:rPr lang="zh-CN" altLang="en-US" sz="36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求其余三个角的度数。</a:t>
            </a:r>
            <a:endParaRPr lang="zh-CN" altLang="en-US" sz="3600" b="1" dirty="0">
              <a:solidFill>
                <a:srgbClr val="0000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4099086" name="AutoShape 22"/>
          <p:cNvSpPr/>
          <p:nvPr/>
        </p:nvSpPr>
        <p:spPr>
          <a:xfrm>
            <a:off x="2844800" y="1066800"/>
            <a:ext cx="547688" cy="215900"/>
          </a:xfrm>
          <a:prstGeom prst="parallelogram">
            <a:avLst>
              <a:gd name="adj" fmla="val 46344"/>
            </a:avLst>
          </a:prstGeom>
          <a:noFill/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defTabSz="914400" eaLnBrk="0" hangingPunct="0"/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4099087" name="Group 40"/>
          <p:cNvGrpSpPr/>
          <p:nvPr/>
        </p:nvGrpSpPr>
        <p:grpSpPr>
          <a:xfrm>
            <a:off x="7631113" y="2060575"/>
            <a:ext cx="4319587" cy="1336675"/>
            <a:chOff x="3606" y="1298"/>
            <a:chExt cx="2041" cy="842"/>
          </a:xfrm>
        </p:grpSpPr>
        <p:grpSp>
          <p:nvGrpSpPr>
            <p:cNvPr id="4099088" name="Group 2"/>
            <p:cNvGrpSpPr/>
            <p:nvPr/>
          </p:nvGrpSpPr>
          <p:grpSpPr>
            <a:xfrm>
              <a:off x="3606" y="1298"/>
              <a:ext cx="2041" cy="842"/>
              <a:chOff x="3312" y="1872"/>
              <a:chExt cx="1920" cy="662"/>
            </a:xfrm>
          </p:grpSpPr>
          <p:grpSp>
            <p:nvGrpSpPr>
              <p:cNvPr id="4099089" name="Group 3"/>
              <p:cNvGrpSpPr/>
              <p:nvPr/>
            </p:nvGrpSpPr>
            <p:grpSpPr>
              <a:xfrm>
                <a:off x="3504" y="2016"/>
                <a:ext cx="1536" cy="480"/>
                <a:chOff x="3504" y="2016"/>
                <a:chExt cx="1536" cy="480"/>
              </a:xfrm>
            </p:grpSpPr>
            <p:sp>
              <p:nvSpPr>
                <p:cNvPr id="23572" name="Line 4"/>
                <p:cNvSpPr>
                  <a:spLocks noChangeShapeType="1"/>
                </p:cNvSpPr>
                <p:nvPr/>
              </p:nvSpPr>
              <p:spPr bwMode="auto">
                <a:xfrm>
                  <a:off x="3504" y="2016"/>
                  <a:ext cx="1056" cy="0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miter lim="800000"/>
                </a:ln>
              </p:spPr>
              <p:txBody>
                <a:bodyPr wrap="none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zh-CN" altLang="en-US" sz="2800" b="1" i="0" u="none" strike="noStrike" kern="1200" cap="none" spc="0" normalizeH="0" baseline="0" noProof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23573" name="Line 5"/>
                <p:cNvSpPr>
                  <a:spLocks noChangeShapeType="1"/>
                </p:cNvSpPr>
                <p:nvPr/>
              </p:nvSpPr>
              <p:spPr bwMode="auto">
                <a:xfrm>
                  <a:off x="4560" y="2016"/>
                  <a:ext cx="480" cy="480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miter lim="800000"/>
                </a:ln>
              </p:spPr>
              <p:txBody>
                <a:bodyPr wrap="none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zh-CN" altLang="en-US" sz="2800" b="1" i="0" u="none" strike="noStrike" kern="1200" cap="none" spc="0" normalizeH="0" baseline="0" noProof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23574" name="Line 6"/>
                <p:cNvSpPr>
                  <a:spLocks noChangeShapeType="1"/>
                </p:cNvSpPr>
                <p:nvPr/>
              </p:nvSpPr>
              <p:spPr bwMode="auto">
                <a:xfrm>
                  <a:off x="3984" y="2496"/>
                  <a:ext cx="1056" cy="0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miter lim="800000"/>
                </a:ln>
              </p:spPr>
              <p:txBody>
                <a:bodyPr wrap="none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zh-CN" altLang="en-US" sz="2800" b="1" i="0" u="none" strike="noStrike" kern="1200" cap="none" spc="0" normalizeH="0" baseline="0" noProof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23575" name="Line 7"/>
                <p:cNvSpPr>
                  <a:spLocks noChangeShapeType="1"/>
                </p:cNvSpPr>
                <p:nvPr/>
              </p:nvSpPr>
              <p:spPr bwMode="auto">
                <a:xfrm>
                  <a:off x="3504" y="2016"/>
                  <a:ext cx="480" cy="480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miter lim="800000"/>
                </a:ln>
              </p:spPr>
              <p:txBody>
                <a:bodyPr wrap="none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zh-CN" altLang="en-US" sz="2800" b="1" i="0" u="none" strike="noStrike" kern="1200" cap="none" spc="0" normalizeH="0" baseline="0" noProof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4099094" name="Text Box 8"/>
              <p:cNvSpPr txBox="1"/>
              <p:nvPr/>
            </p:nvSpPr>
            <p:spPr>
              <a:xfrm>
                <a:off x="3312" y="1872"/>
                <a:ext cx="192" cy="18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defTabSz="914400" eaLnBrk="0" hangingPunct="0">
                  <a:spcBef>
                    <a:spcPct val="50000"/>
                  </a:spcBef>
                </a:pPr>
                <a:r>
                  <a:rPr lang="en-US" altLang="zh-CN">
                    <a:solidFill>
                      <a:srgbClr val="000000"/>
                    </a:solidFill>
                    <a:latin typeface="Arial" panose="020B0604020202020204" pitchFamily="34" charset="0"/>
                  </a:rPr>
                  <a:t>A</a:t>
                </a:r>
                <a:endParaRPr lang="en-US" altLang="zh-CN">
                  <a:solidFill>
                    <a:srgbClr val="00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099095" name="Text Box 9"/>
              <p:cNvSpPr txBox="1"/>
              <p:nvPr/>
            </p:nvSpPr>
            <p:spPr>
              <a:xfrm>
                <a:off x="3744" y="2352"/>
                <a:ext cx="240" cy="18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defTabSz="914400" eaLnBrk="0" hangingPunct="0">
                  <a:spcBef>
                    <a:spcPct val="50000"/>
                  </a:spcBef>
                </a:pPr>
                <a:r>
                  <a:rPr lang="en-US" altLang="zh-CN">
                    <a:solidFill>
                      <a:srgbClr val="000000"/>
                    </a:solidFill>
                    <a:latin typeface="Arial" panose="020B0604020202020204" pitchFamily="34" charset="0"/>
                  </a:rPr>
                  <a:t>B</a:t>
                </a:r>
                <a:endParaRPr lang="en-US" altLang="zh-CN">
                  <a:solidFill>
                    <a:srgbClr val="00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099096" name="Text Box 10"/>
              <p:cNvSpPr txBox="1"/>
              <p:nvPr/>
            </p:nvSpPr>
            <p:spPr>
              <a:xfrm>
                <a:off x="5040" y="2352"/>
                <a:ext cx="192" cy="18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defTabSz="914400" eaLnBrk="0" hangingPunct="0">
                  <a:spcBef>
                    <a:spcPct val="50000"/>
                  </a:spcBef>
                </a:pPr>
                <a:r>
                  <a:rPr lang="en-US" altLang="zh-CN">
                    <a:solidFill>
                      <a:srgbClr val="000000"/>
                    </a:solidFill>
                    <a:latin typeface="Arial" panose="020B0604020202020204" pitchFamily="34" charset="0"/>
                  </a:rPr>
                  <a:t>C</a:t>
                </a:r>
                <a:endParaRPr lang="en-US" altLang="zh-CN">
                  <a:solidFill>
                    <a:srgbClr val="00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099097" name="Text Box 11"/>
              <p:cNvSpPr txBox="1"/>
              <p:nvPr/>
            </p:nvSpPr>
            <p:spPr>
              <a:xfrm>
                <a:off x="4608" y="1872"/>
                <a:ext cx="240" cy="18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defTabSz="914400" eaLnBrk="0" hangingPunct="0">
                  <a:spcBef>
                    <a:spcPct val="50000"/>
                  </a:spcBef>
                </a:pPr>
                <a:r>
                  <a:rPr lang="en-US" altLang="zh-CN">
                    <a:solidFill>
                      <a:srgbClr val="000000"/>
                    </a:solidFill>
                    <a:latin typeface="Arial" panose="020B0604020202020204" pitchFamily="34" charset="0"/>
                  </a:rPr>
                  <a:t>D</a:t>
                </a:r>
                <a:endParaRPr lang="en-US" altLang="zh-CN">
                  <a:solidFill>
                    <a:srgbClr val="000000"/>
                  </a:solidFill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4099098" name="Text Box 23"/>
            <p:cNvSpPr txBox="1"/>
            <p:nvPr/>
          </p:nvSpPr>
          <p:spPr>
            <a:xfrm>
              <a:off x="4109" y="1588"/>
              <a:ext cx="453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defTabSz="914400" eaLnBrk="0" hangingPunct="0">
                <a:spcBef>
                  <a:spcPct val="50000"/>
                </a:spcBef>
              </a:pPr>
              <a:r>
                <a:rPr lang="en-US" altLang="zh-CN" b="1">
                  <a:solidFill>
                    <a:srgbClr val="9900CC"/>
                  </a:solidFill>
                  <a:latin typeface="Arial" panose="020B0604020202020204" pitchFamily="34" charset="0"/>
                </a:rPr>
                <a:t>52</a:t>
              </a:r>
              <a:r>
                <a:rPr lang="en-US" altLang="zh-CN" b="1">
                  <a:solidFill>
                    <a:srgbClr val="9900CC"/>
                  </a:solidFill>
                  <a:latin typeface="Arial" panose="020B0604020202020204" pitchFamily="34" charset="0"/>
                  <a:cs typeface="Times New Roman" panose="02020603050405020304" pitchFamily="18" charset="0"/>
                </a:rPr>
                <a:t>°</a:t>
              </a:r>
              <a:endParaRPr lang="en-US" altLang="zh-CN" b="1">
                <a:solidFill>
                  <a:srgbClr val="9900CC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4099099" name="Freeform 5"/>
            <p:cNvSpPr/>
            <p:nvPr/>
          </p:nvSpPr>
          <p:spPr>
            <a:xfrm rot="-8884747">
              <a:off x="3923" y="1525"/>
              <a:ext cx="99" cy="136"/>
            </a:xfrm>
            <a:custGeom>
              <a:avLst/>
              <a:gdLst>
                <a:gd name="txL" fmla="*/ 0 w 112"/>
                <a:gd name="txT" fmla="*/ 0 h 192"/>
                <a:gd name="txR" fmla="*/ 112 w 112"/>
                <a:gd name="txB" fmla="*/ 192 h 192"/>
              </a:gdLst>
              <a:ahLst/>
              <a:cxnLst>
                <a:cxn ang="0">
                  <a:pos x="9" y="0"/>
                </a:cxn>
                <a:cxn ang="0">
                  <a:pos x="9" y="36"/>
                </a:cxn>
                <a:cxn ang="0">
                  <a:pos x="57" y="48"/>
                </a:cxn>
              </a:cxnLst>
              <a:rect l="txL" t="txT" r="txR" b="txB"/>
              <a:pathLst>
                <a:path w="112" h="192">
                  <a:moveTo>
                    <a:pt x="16" y="0"/>
                  </a:moveTo>
                  <a:cubicBezTo>
                    <a:pt x="8" y="56"/>
                    <a:pt x="0" y="112"/>
                    <a:pt x="16" y="144"/>
                  </a:cubicBezTo>
                  <a:cubicBezTo>
                    <a:pt x="32" y="176"/>
                    <a:pt x="88" y="184"/>
                    <a:pt x="112" y="192"/>
                  </a:cubicBezTo>
                </a:path>
              </a:pathLst>
            </a:custGeom>
            <a:noFill/>
            <a:ln w="22225" cap="flat" cmpd="sng">
              <a:solidFill>
                <a:srgbClr val="80008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/>
            <a:p>
              <a:pPr defTabSz="914400"/>
              <a:endParaRPr lang="zh-CN" altLang="en-US" dirty="0">
                <a:latin typeface="Comic Sans MS" panose="030F0702030302020204" pitchFamily="66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00098" name="矩形 35"/>
          <p:cNvSpPr/>
          <p:nvPr/>
        </p:nvSpPr>
        <p:spPr>
          <a:xfrm>
            <a:off x="0" y="836613"/>
            <a:ext cx="9694863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 eaLnBrk="0" hangingPunct="0"/>
            <a:r>
              <a:rPr lang="en-US" altLang="zh-CN" sz="2800" b="1">
                <a:latin typeface="Arial" panose="020B0604020202020204" pitchFamily="34" charset="0"/>
              </a:rPr>
              <a:t>4</a:t>
            </a:r>
            <a:r>
              <a:rPr lang="zh-CN" altLang="en-US" sz="2800" b="1" dirty="0">
                <a:latin typeface="Arial" panose="020B0604020202020204" pitchFamily="34" charset="0"/>
              </a:rPr>
              <a:t>、如图： 在      </a:t>
            </a:r>
            <a:r>
              <a:rPr lang="en-US" altLang="zh-CN" sz="2800" b="1">
                <a:latin typeface="Arial" panose="020B0604020202020204" pitchFamily="34" charset="0"/>
              </a:rPr>
              <a:t>ABCD</a:t>
            </a:r>
            <a:r>
              <a:rPr lang="zh-CN" altLang="en-US" sz="2800" b="1" dirty="0">
                <a:latin typeface="Arial" panose="020B0604020202020204" pitchFamily="34" charset="0"/>
              </a:rPr>
              <a:t>中，∠</a:t>
            </a:r>
            <a:r>
              <a:rPr lang="en-US" altLang="zh-CN" sz="2800" b="1">
                <a:latin typeface="Arial" panose="020B0604020202020204" pitchFamily="34" charset="0"/>
              </a:rPr>
              <a:t>A+∠C=200°</a:t>
            </a:r>
            <a:endParaRPr lang="en-US" altLang="zh-CN" sz="2800" b="1">
              <a:latin typeface="Arial" panose="020B0604020202020204" pitchFamily="34" charset="0"/>
            </a:endParaRPr>
          </a:p>
          <a:p>
            <a:pPr defTabSz="914400" eaLnBrk="0" hangingPunct="0"/>
            <a:r>
              <a:rPr lang="zh-CN" altLang="en-US" sz="2800" b="1" dirty="0">
                <a:latin typeface="Arial" panose="020B0604020202020204" pitchFamily="34" charset="0"/>
              </a:rPr>
              <a:t>则：∠</a:t>
            </a:r>
            <a:r>
              <a:rPr lang="en-US" altLang="zh-CN" sz="2800" b="1">
                <a:latin typeface="Arial" panose="020B0604020202020204" pitchFamily="34" charset="0"/>
              </a:rPr>
              <a:t>A=</a:t>
            </a:r>
            <a:r>
              <a:rPr lang="en-US" altLang="zh-CN" sz="2800" b="1" u="sng">
                <a:latin typeface="Arial" panose="020B0604020202020204" pitchFamily="34" charset="0"/>
              </a:rPr>
              <a:t>            </a:t>
            </a:r>
            <a:r>
              <a:rPr lang="zh-CN" altLang="en-US" sz="2800" b="1" dirty="0">
                <a:latin typeface="Arial" panose="020B0604020202020204" pitchFamily="34" charset="0"/>
              </a:rPr>
              <a:t>，∠</a:t>
            </a:r>
            <a:r>
              <a:rPr lang="en-US" altLang="zh-CN" sz="2800" b="1">
                <a:latin typeface="Arial" panose="020B0604020202020204" pitchFamily="34" charset="0"/>
              </a:rPr>
              <a:t>B=</a:t>
            </a:r>
            <a:r>
              <a:rPr lang="en-US" altLang="zh-CN" sz="2800" b="1" u="sng">
                <a:latin typeface="Arial" panose="020B0604020202020204" pitchFamily="34" charset="0"/>
              </a:rPr>
              <a:t>             </a:t>
            </a:r>
            <a:r>
              <a:rPr lang="en-US" altLang="zh-CN" sz="2800" b="1">
                <a:latin typeface="Arial" panose="020B0604020202020204" pitchFamily="34" charset="0"/>
              </a:rPr>
              <a:t>.</a:t>
            </a:r>
            <a:endParaRPr lang="en-US" altLang="zh-CN" sz="2800" b="1">
              <a:latin typeface="Arial" panose="020B0604020202020204" pitchFamily="34" charset="0"/>
            </a:endParaRPr>
          </a:p>
        </p:txBody>
      </p:sp>
      <p:sp>
        <p:nvSpPr>
          <p:cNvPr id="4100099" name="AutoShape 26"/>
          <p:cNvSpPr/>
          <p:nvPr/>
        </p:nvSpPr>
        <p:spPr>
          <a:xfrm>
            <a:off x="2112963" y="981075"/>
            <a:ext cx="673100" cy="215900"/>
          </a:xfrm>
          <a:prstGeom prst="flowChartInputOutpu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defTabSz="914400" eaLnBrk="0" hangingPunct="0"/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4100101" name="Group 5"/>
          <p:cNvGrpSpPr/>
          <p:nvPr/>
        </p:nvGrpSpPr>
        <p:grpSpPr>
          <a:xfrm>
            <a:off x="7389813" y="620713"/>
            <a:ext cx="4800600" cy="1746250"/>
            <a:chOff x="2352" y="259"/>
            <a:chExt cx="1824" cy="1093"/>
          </a:xfrm>
        </p:grpSpPr>
        <p:grpSp>
          <p:nvGrpSpPr>
            <p:cNvPr id="4100102" name="Group 6"/>
            <p:cNvGrpSpPr/>
            <p:nvPr/>
          </p:nvGrpSpPr>
          <p:grpSpPr>
            <a:xfrm>
              <a:off x="2352" y="259"/>
              <a:ext cx="1824" cy="1093"/>
              <a:chOff x="192" y="1344"/>
              <a:chExt cx="2112" cy="1093"/>
            </a:xfrm>
          </p:grpSpPr>
          <p:sp>
            <p:nvSpPr>
              <p:cNvPr id="8199" name="Rectangle 7"/>
              <p:cNvSpPr>
                <a:spLocks noChangeArrowheads="1"/>
              </p:cNvSpPr>
              <p:nvPr/>
            </p:nvSpPr>
            <p:spPr bwMode="auto">
              <a:xfrm>
                <a:off x="624" y="1344"/>
                <a:ext cx="213" cy="325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 wrap="none">
                <a:spAutoFit/>
              </a:bodyPr>
              <a:p>
                <a:pPr defTabSz="914400" eaLnBrk="0" hangingPunct="0"/>
                <a:r>
                  <a:rPr lang="en-US" altLang="zh-CN" sz="2800" b="1">
                    <a:effectLst>
                      <a:outerShdw blurRad="38100" dist="38100" dir="2700000">
                        <a:srgbClr val="C0C0C0"/>
                      </a:outerShdw>
                    </a:effectLst>
                    <a:latin typeface="宋体" panose="02010600030101010101" pitchFamily="2" charset="-122"/>
                  </a:rPr>
                  <a:t>A</a:t>
                </a:r>
                <a:endParaRPr lang="en-US" altLang="zh-CN" sz="2800" b="1">
                  <a:effectLst>
                    <a:outerShdw blurRad="38100" dist="38100" dir="2700000">
                      <a:srgbClr val="C0C0C0"/>
                    </a:outerShdw>
                  </a:effectLst>
                  <a:latin typeface="宋体" panose="02010600030101010101" pitchFamily="2" charset="-122"/>
                </a:endParaRPr>
              </a:p>
            </p:txBody>
          </p:sp>
          <p:sp>
            <p:nvSpPr>
              <p:cNvPr id="8200" name="Rectangle 8"/>
              <p:cNvSpPr>
                <a:spLocks noChangeArrowheads="1"/>
              </p:cNvSpPr>
              <p:nvPr/>
            </p:nvSpPr>
            <p:spPr bwMode="auto">
              <a:xfrm>
                <a:off x="1920" y="1401"/>
                <a:ext cx="384" cy="325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>
                <a:spAutoFit/>
              </a:bodyPr>
              <a:p>
                <a:pPr defTabSz="914400" eaLnBrk="0" hangingPunct="0"/>
                <a:r>
                  <a:rPr lang="en-US" altLang="zh-CN" sz="2800" b="1">
                    <a:effectLst>
                      <a:outerShdw blurRad="38100" dist="38100" dir="2700000">
                        <a:srgbClr val="C0C0C0"/>
                      </a:outerShdw>
                    </a:effectLst>
                    <a:latin typeface="宋体" panose="02010600030101010101" pitchFamily="2" charset="-122"/>
                  </a:rPr>
                  <a:t>D</a:t>
                </a:r>
                <a:endParaRPr lang="en-US" altLang="zh-CN" sz="2800" b="1">
                  <a:effectLst>
                    <a:outerShdw blurRad="38100" dist="38100" dir="2700000">
                      <a:srgbClr val="C0C0C0"/>
                    </a:outerShdw>
                  </a:effectLst>
                  <a:latin typeface="宋体" panose="02010600030101010101" pitchFamily="2" charset="-122"/>
                </a:endParaRPr>
              </a:p>
            </p:txBody>
          </p:sp>
          <p:sp>
            <p:nvSpPr>
              <p:cNvPr id="8201" name="Rectangle 9"/>
              <p:cNvSpPr>
                <a:spLocks noChangeArrowheads="1"/>
              </p:cNvSpPr>
              <p:nvPr/>
            </p:nvSpPr>
            <p:spPr bwMode="auto">
              <a:xfrm>
                <a:off x="192" y="2112"/>
                <a:ext cx="336" cy="325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>
                <a:spAutoFit/>
              </a:bodyPr>
              <a:p>
                <a:pPr defTabSz="914400" eaLnBrk="0" hangingPunct="0"/>
                <a:r>
                  <a:rPr lang="en-US" altLang="zh-CN" sz="2800" b="1">
                    <a:effectLst>
                      <a:outerShdw blurRad="38100" dist="38100" dir="2700000">
                        <a:srgbClr val="C0C0C0"/>
                      </a:outerShdw>
                    </a:effectLst>
                    <a:latin typeface="宋体" panose="02010600030101010101" pitchFamily="2" charset="-122"/>
                  </a:rPr>
                  <a:t>B</a:t>
                </a:r>
                <a:endParaRPr lang="en-US" altLang="zh-CN" sz="2800" b="1">
                  <a:effectLst>
                    <a:outerShdw blurRad="38100" dist="38100" dir="2700000">
                      <a:srgbClr val="C0C0C0"/>
                    </a:outerShdw>
                  </a:effectLst>
                  <a:latin typeface="宋体" panose="02010600030101010101" pitchFamily="2" charset="-122"/>
                </a:endParaRPr>
              </a:p>
            </p:txBody>
          </p:sp>
          <p:sp>
            <p:nvSpPr>
              <p:cNvPr id="8202" name="Rectangle 10"/>
              <p:cNvSpPr>
                <a:spLocks noChangeArrowheads="1"/>
              </p:cNvSpPr>
              <p:nvPr/>
            </p:nvSpPr>
            <p:spPr bwMode="auto">
              <a:xfrm>
                <a:off x="1536" y="2112"/>
                <a:ext cx="336" cy="325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>
                <a:spAutoFit/>
              </a:bodyPr>
              <a:p>
                <a:pPr defTabSz="914400" eaLnBrk="0" hangingPunct="0"/>
                <a:r>
                  <a:rPr lang="en-US" altLang="zh-CN" sz="2800" b="1">
                    <a:effectLst>
                      <a:outerShdw blurRad="38100" dist="38100" dir="2700000">
                        <a:srgbClr val="C0C0C0"/>
                      </a:outerShdw>
                    </a:effectLst>
                    <a:latin typeface="宋体" panose="02010600030101010101" pitchFamily="2" charset="-122"/>
                  </a:rPr>
                  <a:t>C</a:t>
                </a:r>
                <a:endParaRPr lang="en-US" altLang="zh-CN" sz="2800" b="1">
                  <a:effectLst>
                    <a:outerShdw blurRad="38100" dist="38100" dir="2700000">
                      <a:srgbClr val="C0C0C0"/>
                    </a:outerShdw>
                  </a:effectLst>
                  <a:latin typeface="宋体" panose="02010600030101010101" pitchFamily="2" charset="-122"/>
                </a:endParaRPr>
              </a:p>
            </p:txBody>
          </p:sp>
        </p:grpSp>
        <p:grpSp>
          <p:nvGrpSpPr>
            <p:cNvPr id="4100107" name="Group 11"/>
            <p:cNvGrpSpPr/>
            <p:nvPr/>
          </p:nvGrpSpPr>
          <p:grpSpPr>
            <a:xfrm>
              <a:off x="2603" y="547"/>
              <a:ext cx="1285" cy="624"/>
              <a:chOff x="432" y="1632"/>
              <a:chExt cx="1488" cy="624"/>
            </a:xfrm>
          </p:grpSpPr>
          <p:sp>
            <p:nvSpPr>
              <p:cNvPr id="110629" name="Line 12"/>
              <p:cNvSpPr>
                <a:spLocks noChangeShapeType="1"/>
              </p:cNvSpPr>
              <p:nvPr/>
            </p:nvSpPr>
            <p:spPr bwMode="auto">
              <a:xfrm>
                <a:off x="816" y="1632"/>
                <a:ext cx="1105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0630" name="Line 13"/>
              <p:cNvSpPr>
                <a:spLocks noChangeShapeType="1"/>
              </p:cNvSpPr>
              <p:nvPr/>
            </p:nvSpPr>
            <p:spPr bwMode="auto">
              <a:xfrm>
                <a:off x="432" y="2256"/>
                <a:ext cx="1105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0631" name="Line 14"/>
              <p:cNvSpPr>
                <a:spLocks noChangeShapeType="1"/>
              </p:cNvSpPr>
              <p:nvPr/>
            </p:nvSpPr>
            <p:spPr bwMode="auto">
              <a:xfrm flipH="1">
                <a:off x="432" y="1632"/>
                <a:ext cx="384" cy="624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0632" name="Line 15"/>
              <p:cNvSpPr>
                <a:spLocks noChangeShapeType="1"/>
              </p:cNvSpPr>
              <p:nvPr/>
            </p:nvSpPr>
            <p:spPr bwMode="auto">
              <a:xfrm flipH="1">
                <a:off x="1536" y="1632"/>
                <a:ext cx="384" cy="624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sp>
        <p:nvSpPr>
          <p:cNvPr id="110638" name="Text Box 46"/>
          <p:cNvSpPr txBox="1">
            <a:spLocks noChangeArrowheads="1"/>
          </p:cNvSpPr>
          <p:nvPr/>
        </p:nvSpPr>
        <p:spPr bwMode="auto">
          <a:xfrm>
            <a:off x="1570038" y="1268413"/>
            <a:ext cx="1824038" cy="519113"/>
          </a:xfrm>
          <a:prstGeom prst="rect">
            <a:avLst/>
          </a:prstGeom>
          <a:noFill/>
          <a:ln w="28575" cap="sq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en-US" altLang="zh-CN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100 </a:t>
            </a:r>
            <a:r>
              <a:rPr kumimoji="0" lang="en-US" altLang="zh-CN" sz="2800" kern="1200" cap="none" spc="0" normalizeH="0" baseline="0" noProof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°</a:t>
            </a:r>
            <a:endParaRPr kumimoji="0" lang="en-US" altLang="zh-CN" sz="2800" kern="1200" cap="none" spc="0" normalizeH="0" baseline="0" noProof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0639" name="Text Box 47"/>
          <p:cNvSpPr txBox="1">
            <a:spLocks noChangeArrowheads="1"/>
          </p:cNvSpPr>
          <p:nvPr/>
        </p:nvSpPr>
        <p:spPr bwMode="auto">
          <a:xfrm>
            <a:off x="3951288" y="1254125"/>
            <a:ext cx="1535113" cy="519113"/>
          </a:xfrm>
          <a:prstGeom prst="rect">
            <a:avLst/>
          </a:prstGeom>
          <a:noFill/>
          <a:ln w="28575" cap="sq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en-US" altLang="zh-CN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80 </a:t>
            </a:r>
            <a:r>
              <a:rPr kumimoji="0" lang="en-US" altLang="zh-CN" sz="2800" kern="1200" cap="none" spc="0" normalizeH="0" baseline="0" noProof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°</a:t>
            </a:r>
            <a:endParaRPr kumimoji="0" lang="en-US" altLang="zh-CN" sz="2800" kern="1200" cap="none" spc="0" normalizeH="0" baseline="0" noProof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0645" name="Text Box 53"/>
          <p:cNvSpPr txBox="1"/>
          <p:nvPr/>
        </p:nvSpPr>
        <p:spPr>
          <a:xfrm>
            <a:off x="8494713" y="2349500"/>
            <a:ext cx="1919287" cy="519113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 algn="ctr" defTabSz="914400">
              <a:spcBef>
                <a:spcPct val="50000"/>
              </a:spcBef>
            </a:pPr>
            <a:endParaRPr lang="en-US" altLang="zh-CN" sz="28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grpSp>
        <p:nvGrpSpPr>
          <p:cNvPr id="4100115" name="组合 4100114"/>
          <p:cNvGrpSpPr/>
          <p:nvPr/>
        </p:nvGrpSpPr>
        <p:grpSpPr>
          <a:xfrm>
            <a:off x="-431800" y="2151063"/>
            <a:ext cx="13150850" cy="3746500"/>
            <a:chOff x="-204" y="1344"/>
            <a:chExt cx="6214" cy="2360"/>
          </a:xfrm>
        </p:grpSpPr>
        <p:sp>
          <p:nvSpPr>
            <p:cNvPr id="4100116" name="Text Box 12"/>
            <p:cNvSpPr txBox="1"/>
            <p:nvPr/>
          </p:nvSpPr>
          <p:spPr>
            <a:xfrm>
              <a:off x="113" y="1344"/>
              <a:ext cx="480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defTabSz="914400" eaLnBrk="0" hangingPunct="0">
                <a:spcBef>
                  <a:spcPct val="50000"/>
                </a:spcBef>
              </a:pPr>
              <a:r>
                <a:rPr lang="zh-CN" altLang="en-US" sz="3200" b="1" dirty="0">
                  <a:latin typeface="Arial" panose="020B0604020202020204" pitchFamily="34" charset="0"/>
                </a:rPr>
                <a:t>解</a:t>
              </a:r>
              <a:r>
                <a:rPr lang="en-US" altLang="zh-CN" sz="3200" b="1">
                  <a:latin typeface="Arial" panose="020B0604020202020204" pitchFamily="34" charset="0"/>
                </a:rPr>
                <a:t>:</a:t>
              </a:r>
              <a:endParaRPr lang="zh-CN" altLang="en-US" sz="3200" b="1" dirty="0">
                <a:latin typeface="Arial" panose="020B0604020202020204" pitchFamily="34" charset="0"/>
              </a:endParaRPr>
            </a:p>
          </p:txBody>
        </p:sp>
        <p:grpSp>
          <p:nvGrpSpPr>
            <p:cNvPr id="4100117" name="组合 4100116"/>
            <p:cNvGrpSpPr/>
            <p:nvPr/>
          </p:nvGrpSpPr>
          <p:grpSpPr>
            <a:xfrm>
              <a:off x="-204" y="1979"/>
              <a:ext cx="6214" cy="1725"/>
              <a:chOff x="-204" y="1616"/>
              <a:chExt cx="6214" cy="1725"/>
            </a:xfrm>
          </p:grpSpPr>
          <p:sp>
            <p:nvSpPr>
              <p:cNvPr id="4100118" name="Text Box 18"/>
              <p:cNvSpPr txBox="1"/>
              <p:nvPr/>
            </p:nvSpPr>
            <p:spPr>
              <a:xfrm>
                <a:off x="521" y="2976"/>
                <a:ext cx="5489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defTabSz="914400" eaLnBrk="0" hangingPunct="0">
                  <a:spcBef>
                    <a:spcPct val="50000"/>
                  </a:spcBef>
                </a:pPr>
                <a:r>
                  <a:rPr lang="en-US" altLang="zh-CN" sz="2800" b="1">
                    <a:solidFill>
                      <a:srgbClr val="000000"/>
                    </a:solidFill>
                    <a:latin typeface="Arial" panose="020B0604020202020204" pitchFamily="34" charset="0"/>
                    <a:ea typeface="楷体_GB2312" pitchFamily="49" charset="-122"/>
                  </a:rPr>
                  <a:t>∴∠B=</a:t>
                </a:r>
                <a:r>
                  <a:rPr lang="en-US" altLang="zh-CN">
                    <a:latin typeface="Arial" panose="020B0604020202020204" pitchFamily="34" charset="0"/>
                  </a:rPr>
                  <a:t> </a:t>
                </a:r>
                <a:r>
                  <a:rPr lang="en-US" altLang="zh-CN" sz="2800" b="1">
                    <a:solidFill>
                      <a:srgbClr val="000000"/>
                    </a:solidFill>
                    <a:latin typeface="Arial" panose="020B0604020202020204" pitchFamily="34" charset="0"/>
                    <a:ea typeface="楷体_GB2312" pitchFamily="49" charset="-122"/>
                  </a:rPr>
                  <a:t>180 </a:t>
                </a:r>
                <a:r>
                  <a:rPr lang="en-US" altLang="zh-CN" sz="2800">
                    <a:solidFill>
                      <a:srgbClr val="000000"/>
                    </a:solidFill>
                    <a:latin typeface="Arial" panose="020B0604020202020204" pitchFamily="34" charset="0"/>
                    <a:cs typeface="Times New Roman" panose="02020603050405020304" pitchFamily="18" charset="0"/>
                  </a:rPr>
                  <a:t>°</a:t>
                </a:r>
                <a:r>
                  <a:rPr lang="zh-CN" altLang="en-US" sz="2800" b="1" dirty="0">
                    <a:solidFill>
                      <a:srgbClr val="000000"/>
                    </a:solidFill>
                    <a:latin typeface="Arial" panose="020B0604020202020204" pitchFamily="34" charset="0"/>
                    <a:ea typeface="楷体_GB2312" pitchFamily="49" charset="-122"/>
                  </a:rPr>
                  <a:t>－∠</a:t>
                </a:r>
                <a:r>
                  <a:rPr lang="en-US" altLang="zh-CN" sz="2800" b="1">
                    <a:solidFill>
                      <a:srgbClr val="000000"/>
                    </a:solidFill>
                    <a:latin typeface="Arial" panose="020B0604020202020204" pitchFamily="34" charset="0"/>
                    <a:ea typeface="楷体_GB2312" pitchFamily="49" charset="-122"/>
                  </a:rPr>
                  <a:t>A= 180</a:t>
                </a:r>
                <a:r>
                  <a:rPr lang="en-US" altLang="zh-CN" sz="2800" b="1">
                    <a:solidFill>
                      <a:srgbClr val="000000"/>
                    </a:solidFill>
                    <a:latin typeface="Arial" panose="020B0604020202020204" pitchFamily="34" charset="0"/>
                    <a:cs typeface="Times New Roman" panose="02020603050405020304" pitchFamily="18" charset="0"/>
                  </a:rPr>
                  <a:t>º</a:t>
                </a:r>
                <a:r>
                  <a:rPr lang="zh-CN" altLang="en-US" sz="3200" b="1" dirty="0">
                    <a:solidFill>
                      <a:srgbClr val="000000"/>
                    </a:solidFill>
                    <a:latin typeface="Arial" panose="020B0604020202020204" pitchFamily="34" charset="0"/>
                    <a:ea typeface="楷体_GB2312" pitchFamily="49" charset="-122"/>
                  </a:rPr>
                  <a:t>－</a:t>
                </a:r>
                <a:r>
                  <a:rPr lang="en-US" altLang="zh-CN" sz="3200" b="1">
                    <a:solidFill>
                      <a:srgbClr val="000000"/>
                    </a:solidFill>
                    <a:latin typeface="Arial" panose="020B0604020202020204" pitchFamily="34" charset="0"/>
                    <a:ea typeface="楷体_GB2312" pitchFamily="49" charset="-122"/>
                  </a:rPr>
                  <a:t> 100</a:t>
                </a:r>
                <a:r>
                  <a:rPr lang="en-US" altLang="zh-CN" sz="3200" b="1">
                    <a:solidFill>
                      <a:srgbClr val="000000"/>
                    </a:solidFill>
                    <a:latin typeface="Arial" panose="020B0604020202020204" pitchFamily="34" charset="0"/>
                    <a:cs typeface="Times New Roman" panose="02020603050405020304" pitchFamily="18" charset="0"/>
                  </a:rPr>
                  <a:t>°</a:t>
                </a:r>
                <a:r>
                  <a:rPr lang="en-US" altLang="zh-CN" sz="3200" b="1">
                    <a:solidFill>
                      <a:srgbClr val="000000"/>
                    </a:solidFill>
                    <a:latin typeface="Arial" panose="020B0604020202020204" pitchFamily="34" charset="0"/>
                    <a:ea typeface="楷体_GB2312" pitchFamily="49" charset="-122"/>
                  </a:rPr>
                  <a:t>=80</a:t>
                </a:r>
                <a:r>
                  <a:rPr lang="en-US" altLang="zh-CN" sz="3200" b="1">
                    <a:solidFill>
                      <a:srgbClr val="000000"/>
                    </a:solidFill>
                    <a:latin typeface="Arial" panose="020B0604020202020204" pitchFamily="34" charset="0"/>
                    <a:cs typeface="Times New Roman" panose="02020603050405020304" pitchFamily="18" charset="0"/>
                  </a:rPr>
                  <a:t>°</a:t>
                </a:r>
                <a:endParaRPr lang="en-US" altLang="zh-CN" sz="3200">
                  <a:latin typeface="Arial" panose="020B0604020202020204" pitchFamily="34" charset="0"/>
                </a:endParaRPr>
              </a:p>
            </p:txBody>
          </p:sp>
          <p:sp>
            <p:nvSpPr>
              <p:cNvPr id="4100119" name="Rectangle 69"/>
              <p:cNvSpPr/>
              <p:nvPr/>
            </p:nvSpPr>
            <p:spPr>
              <a:xfrm>
                <a:off x="-204" y="2614"/>
                <a:ext cx="4717" cy="327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>
                <a:spAutoFit/>
              </a:bodyPr>
              <a:p>
                <a:pPr algn="ctr" defTabSz="914400"/>
                <a:r>
                  <a:rPr lang="zh-CN" altLang="en-US" sz="2800" b="1" dirty="0">
                    <a:solidFill>
                      <a:srgbClr val="000000"/>
                    </a:solidFill>
                    <a:latin typeface="Arial" panose="020B0604020202020204" pitchFamily="34" charset="0"/>
                  </a:rPr>
                  <a:t>又</a:t>
                </a:r>
                <a:r>
                  <a:rPr lang="zh-CN" altLang="en-US" sz="2800" b="1" dirty="0">
                    <a:solidFill>
                      <a:srgbClr val="000000"/>
                    </a:solidFill>
                    <a:latin typeface="楷体_GB2312" pitchFamily="49" charset="-122"/>
                    <a:ea typeface="楷体_GB2312" pitchFamily="49" charset="-122"/>
                  </a:rPr>
                  <a:t>∵</a:t>
                </a:r>
                <a:r>
                  <a:rPr lang="en-US" altLang="zh-CN" sz="2800" b="1">
                    <a:solidFill>
                      <a:srgbClr val="000000"/>
                    </a:solidFill>
                    <a:latin typeface="Arial" panose="020B0604020202020204" pitchFamily="34" charset="0"/>
                    <a:ea typeface="楷体_GB2312" pitchFamily="49" charset="-122"/>
                  </a:rPr>
                  <a:t>AD∥BC</a:t>
                </a:r>
                <a:r>
                  <a:rPr lang="en-US" altLang="zh-CN" sz="2800">
                    <a:solidFill>
                      <a:srgbClr val="000000"/>
                    </a:solidFill>
                    <a:latin typeface="Arial" panose="020B0604020202020204" pitchFamily="34" charset="0"/>
                  </a:rPr>
                  <a:t>(</a:t>
                </a:r>
                <a:r>
                  <a:rPr lang="zh-CN" altLang="en-US" sz="2800" b="1" dirty="0">
                    <a:solidFill>
                      <a:srgbClr val="FF0000"/>
                    </a:solidFill>
                    <a:latin typeface="Arial" panose="020B0604020202020204" pitchFamily="34" charset="0"/>
                    <a:ea typeface="楷体_GB2312" pitchFamily="49" charset="-122"/>
                  </a:rPr>
                  <a:t>平行四边形的对边平行</a:t>
                </a:r>
                <a:r>
                  <a:rPr lang="en-US" altLang="zh-CN" sz="2800">
                    <a:latin typeface="Arial" panose="020B0604020202020204" pitchFamily="34" charset="0"/>
                  </a:rPr>
                  <a:t>)</a:t>
                </a:r>
                <a:endParaRPr lang="en-US" altLang="zh-CN" sz="2800">
                  <a:latin typeface="Arial" panose="020B0604020202020204" pitchFamily="34" charset="0"/>
                </a:endParaRPr>
              </a:p>
            </p:txBody>
          </p:sp>
          <p:sp>
            <p:nvSpPr>
              <p:cNvPr id="4100120" name="Text Box 13"/>
              <p:cNvSpPr txBox="1"/>
              <p:nvPr/>
            </p:nvSpPr>
            <p:spPr>
              <a:xfrm>
                <a:off x="521" y="1616"/>
                <a:ext cx="3628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defTabSz="914400" eaLnBrk="0" hangingPunct="0">
                  <a:spcBef>
                    <a:spcPct val="50000"/>
                  </a:spcBef>
                </a:pPr>
                <a:r>
                  <a:rPr lang="en-US" altLang="zh-CN" sz="2800" b="1">
                    <a:solidFill>
                      <a:srgbClr val="000000"/>
                    </a:solidFill>
                    <a:latin typeface="Arial" panose="020B0604020202020204" pitchFamily="34" charset="0"/>
                    <a:ea typeface="楷体_GB2312" pitchFamily="49" charset="-122"/>
                  </a:rPr>
                  <a:t>∵</a:t>
                </a:r>
                <a:r>
                  <a:rPr lang="zh-CN" altLang="en-US" sz="2800" b="1" dirty="0">
                    <a:solidFill>
                      <a:srgbClr val="000000"/>
                    </a:solidFill>
                    <a:latin typeface="Arial" panose="020B0604020202020204" pitchFamily="34" charset="0"/>
                    <a:ea typeface="楷体_GB2312" pitchFamily="49" charset="-122"/>
                  </a:rPr>
                  <a:t>四边形</a:t>
                </a:r>
                <a:r>
                  <a:rPr lang="en-US" altLang="zh-CN" sz="2800" b="1">
                    <a:solidFill>
                      <a:srgbClr val="000000"/>
                    </a:solidFill>
                    <a:latin typeface="Arial" panose="020B0604020202020204" pitchFamily="34" charset="0"/>
                    <a:ea typeface="楷体_GB2312" pitchFamily="49" charset="-122"/>
                  </a:rPr>
                  <a:t>ABCD</a:t>
                </a:r>
                <a:r>
                  <a:rPr lang="zh-CN" altLang="en-US" sz="2800" b="1" dirty="0">
                    <a:solidFill>
                      <a:srgbClr val="000000"/>
                    </a:solidFill>
                    <a:latin typeface="Arial" panose="020B0604020202020204" pitchFamily="34" charset="0"/>
                    <a:ea typeface="楷体_GB2312" pitchFamily="49" charset="-122"/>
                  </a:rPr>
                  <a:t>是平行四边形</a:t>
                </a:r>
                <a:endParaRPr lang="zh-CN" altLang="en-US" sz="2800" b="1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100121" name="Text Box 17"/>
              <p:cNvSpPr txBox="1"/>
              <p:nvPr/>
            </p:nvSpPr>
            <p:spPr>
              <a:xfrm>
                <a:off x="476" y="2205"/>
                <a:ext cx="5148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defTabSz="914400" eaLnBrk="0" hangingPunct="0">
                  <a:spcBef>
                    <a:spcPct val="50000"/>
                  </a:spcBef>
                </a:pPr>
                <a:r>
                  <a:rPr lang="en-US" altLang="zh-CN" sz="2800" b="1">
                    <a:solidFill>
                      <a:srgbClr val="000000"/>
                    </a:solidFill>
                    <a:latin typeface="Arial" panose="020B0604020202020204" pitchFamily="34" charset="0"/>
                    <a:ea typeface="楷体_GB2312" pitchFamily="49" charset="-122"/>
                  </a:rPr>
                  <a:t>∴∠A=∠C=100 </a:t>
                </a:r>
                <a:r>
                  <a:rPr lang="en-US" altLang="zh-CN" sz="2800" b="1">
                    <a:latin typeface="Arial" panose="020B0604020202020204" pitchFamily="34" charset="0"/>
                  </a:rPr>
                  <a:t>° </a:t>
                </a:r>
                <a:r>
                  <a:rPr lang="zh-CN" altLang="en-US" sz="2800" b="1" dirty="0">
                    <a:solidFill>
                      <a:srgbClr val="000000"/>
                    </a:solidFill>
                    <a:latin typeface="Arial" panose="020B0604020202020204" pitchFamily="34" charset="0"/>
                  </a:rPr>
                  <a:t>（</a:t>
                </a:r>
                <a:r>
                  <a:rPr lang="zh-CN" altLang="en-US" sz="2800" b="1" dirty="0">
                    <a:solidFill>
                      <a:srgbClr val="FF3300"/>
                    </a:solidFill>
                    <a:latin typeface="Arial" panose="020B0604020202020204" pitchFamily="34" charset="0"/>
                  </a:rPr>
                  <a:t>平行四边形的对角相等</a:t>
                </a:r>
                <a:r>
                  <a:rPr lang="zh-CN" altLang="en-US" sz="2800" b="1" dirty="0">
                    <a:solidFill>
                      <a:srgbClr val="000000"/>
                    </a:solidFill>
                    <a:latin typeface="Arial" panose="020B0604020202020204" pitchFamily="34" charset="0"/>
                  </a:rPr>
                  <a:t>）</a:t>
                </a:r>
                <a:endParaRPr lang="zh-CN" altLang="en-US" sz="2800" b="1" dirty="0">
                  <a:solidFill>
                    <a:srgbClr val="00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100122" name="Rectangle 70"/>
              <p:cNvSpPr/>
              <p:nvPr/>
            </p:nvSpPr>
            <p:spPr>
              <a:xfrm>
                <a:off x="1085" y="1888"/>
                <a:ext cx="1483" cy="327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 wrap="none">
                <a:spAutoFit/>
              </a:bodyPr>
              <a:p>
                <a:pPr algn="ctr" defTabSz="914400"/>
                <a:r>
                  <a:rPr lang="zh-CN" altLang="en-US" sz="2800" b="1" dirty="0">
                    <a:latin typeface="Arial" panose="020B0604020202020204" pitchFamily="34" charset="0"/>
                    <a:ea typeface="楷体_GB2312" pitchFamily="49" charset="-122"/>
                  </a:rPr>
                  <a:t>且</a:t>
                </a:r>
                <a:r>
                  <a:rPr lang="zh-CN" altLang="en-US" sz="2800" b="1" dirty="0">
                    <a:latin typeface="Arial" panose="020B0604020202020204" pitchFamily="34" charset="0"/>
                  </a:rPr>
                  <a:t>∠</a:t>
                </a:r>
                <a:r>
                  <a:rPr lang="en-US" altLang="zh-CN" sz="2800" b="1">
                    <a:latin typeface="Arial" panose="020B0604020202020204" pitchFamily="34" charset="0"/>
                  </a:rPr>
                  <a:t>A+∠C=200°</a:t>
                </a:r>
                <a:endParaRPr lang="zh-CN" altLang="en-US" sz="2800" b="1" dirty="0">
                  <a:latin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0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0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10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100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38" grpId="0"/>
      <p:bldP spid="110639" grpId="0"/>
      <p:bldP spid="11064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01122" name="Text Box 17"/>
          <p:cNvSpPr txBox="1"/>
          <p:nvPr/>
        </p:nvSpPr>
        <p:spPr>
          <a:xfrm>
            <a:off x="5614988" y="333375"/>
            <a:ext cx="278288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/>
            <a:r>
              <a:rPr lang="en-US" altLang="zh-CN" sz="3200">
                <a:latin typeface="Times New Roman" panose="02020603050405020304" pitchFamily="18" charset="0"/>
              </a:rPr>
              <a:t>   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grpSp>
        <p:nvGrpSpPr>
          <p:cNvPr id="4101123" name="Group 24"/>
          <p:cNvGrpSpPr/>
          <p:nvPr/>
        </p:nvGrpSpPr>
        <p:grpSpPr>
          <a:xfrm>
            <a:off x="6096000" y="1179147"/>
            <a:ext cx="5579996" cy="2405428"/>
            <a:chOff x="0" y="1668"/>
            <a:chExt cx="3675" cy="1912"/>
          </a:xfrm>
        </p:grpSpPr>
        <p:sp>
          <p:nvSpPr>
            <p:cNvPr id="4101124" name="AutoShape 9"/>
            <p:cNvSpPr/>
            <p:nvPr/>
          </p:nvSpPr>
          <p:spPr>
            <a:xfrm>
              <a:off x="0" y="2024"/>
              <a:ext cx="2994" cy="979"/>
            </a:xfrm>
            <a:prstGeom prst="parallelogram">
              <a:avLst>
                <a:gd name="adj" fmla="val 76455"/>
              </a:avLst>
            </a:prstGeom>
            <a:solidFill>
              <a:srgbClr val="CCFFFF"/>
            </a:solidFill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defTabSz="914400" eaLnBrk="0" hangingPunct="0"/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4101125" name="Text Box 10"/>
            <p:cNvSpPr txBox="1"/>
            <p:nvPr/>
          </p:nvSpPr>
          <p:spPr>
            <a:xfrm>
              <a:off x="0" y="3022"/>
              <a:ext cx="681" cy="55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defTabSz="914400">
                <a:spcBef>
                  <a:spcPct val="50000"/>
                </a:spcBef>
              </a:pPr>
              <a:r>
                <a:rPr lang="en-US" altLang="zh-CN" sz="4000" b="1">
                  <a:solidFill>
                    <a:srgbClr val="FF33CC"/>
                  </a:solidFill>
                  <a:latin typeface="隶书" pitchFamily="49" charset="-122"/>
                  <a:ea typeface="隶书" pitchFamily="49" charset="-122"/>
                </a:rPr>
                <a:t>A</a:t>
              </a:r>
              <a:endParaRPr lang="en-US" altLang="zh-CN" sz="4000" b="1">
                <a:solidFill>
                  <a:srgbClr val="FF33CC"/>
                </a:solidFill>
                <a:latin typeface="隶书" pitchFamily="49" charset="-122"/>
                <a:ea typeface="隶书" pitchFamily="49" charset="-122"/>
              </a:endParaRPr>
            </a:p>
          </p:txBody>
        </p:sp>
        <p:sp>
          <p:nvSpPr>
            <p:cNvPr id="4101126" name="Text Box 11"/>
            <p:cNvSpPr txBox="1"/>
            <p:nvPr/>
          </p:nvSpPr>
          <p:spPr>
            <a:xfrm>
              <a:off x="260" y="1668"/>
              <a:ext cx="680" cy="55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defTabSz="914400">
                <a:spcBef>
                  <a:spcPct val="50000"/>
                </a:spcBef>
              </a:pPr>
              <a:r>
                <a:rPr lang="en-US" altLang="zh-CN" sz="4000" b="1">
                  <a:solidFill>
                    <a:srgbClr val="FF33CC"/>
                  </a:solidFill>
                  <a:latin typeface="隶书" pitchFamily="49" charset="-122"/>
                  <a:ea typeface="隶书" pitchFamily="49" charset="-122"/>
                </a:rPr>
                <a:t>D</a:t>
              </a:r>
              <a:endParaRPr lang="en-US" altLang="zh-CN" sz="4000" b="1">
                <a:solidFill>
                  <a:srgbClr val="FF33CC"/>
                </a:solidFill>
                <a:latin typeface="隶书" pitchFamily="49" charset="-122"/>
                <a:ea typeface="隶书" pitchFamily="49" charset="-122"/>
              </a:endParaRPr>
            </a:p>
          </p:txBody>
        </p:sp>
        <p:sp>
          <p:nvSpPr>
            <p:cNvPr id="4101127" name="Text Box 12"/>
            <p:cNvSpPr txBox="1"/>
            <p:nvPr/>
          </p:nvSpPr>
          <p:spPr>
            <a:xfrm>
              <a:off x="2994" y="1739"/>
              <a:ext cx="681" cy="55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defTabSz="914400">
                <a:spcBef>
                  <a:spcPct val="50000"/>
                </a:spcBef>
              </a:pPr>
              <a:r>
                <a:rPr lang="en-US" altLang="zh-CN" sz="4000" b="1">
                  <a:solidFill>
                    <a:srgbClr val="FF33CC"/>
                  </a:solidFill>
                  <a:latin typeface="隶书" pitchFamily="49" charset="-122"/>
                  <a:ea typeface="隶书" pitchFamily="49" charset="-122"/>
                </a:rPr>
                <a:t>C</a:t>
              </a:r>
              <a:endParaRPr lang="en-US" altLang="zh-CN" sz="4000" b="1">
                <a:solidFill>
                  <a:srgbClr val="FF33CC"/>
                </a:solidFill>
                <a:latin typeface="隶书" pitchFamily="49" charset="-122"/>
                <a:ea typeface="隶书" pitchFamily="49" charset="-122"/>
              </a:endParaRPr>
            </a:p>
          </p:txBody>
        </p:sp>
        <p:sp>
          <p:nvSpPr>
            <p:cNvPr id="4101128" name="Text Box 13"/>
            <p:cNvSpPr txBox="1"/>
            <p:nvPr/>
          </p:nvSpPr>
          <p:spPr>
            <a:xfrm>
              <a:off x="2211" y="3003"/>
              <a:ext cx="681" cy="55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defTabSz="914400">
                <a:spcBef>
                  <a:spcPct val="50000"/>
                </a:spcBef>
              </a:pPr>
              <a:r>
                <a:rPr lang="en-US" altLang="zh-CN" sz="4000" b="1">
                  <a:solidFill>
                    <a:srgbClr val="FF33CC"/>
                  </a:solidFill>
                  <a:latin typeface="隶书" pitchFamily="49" charset="-122"/>
                  <a:ea typeface="隶书" pitchFamily="49" charset="-122"/>
                </a:rPr>
                <a:t>B</a:t>
              </a:r>
              <a:endParaRPr lang="en-US" altLang="zh-CN" sz="4000" b="1">
                <a:solidFill>
                  <a:srgbClr val="FF33CC"/>
                </a:solidFill>
                <a:latin typeface="隶书" pitchFamily="49" charset="-122"/>
                <a:ea typeface="隶书" pitchFamily="49" charset="-122"/>
              </a:endParaRPr>
            </a:p>
          </p:txBody>
        </p:sp>
        <p:sp>
          <p:nvSpPr>
            <p:cNvPr id="4101129" name="Text Box 14"/>
            <p:cNvSpPr txBox="1"/>
            <p:nvPr/>
          </p:nvSpPr>
          <p:spPr>
            <a:xfrm>
              <a:off x="1247" y="2297"/>
              <a:ext cx="360" cy="46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defTabSz="914400" eaLnBrk="0" hangingPunct="0"/>
              <a:r>
                <a:rPr lang="en-US" altLang="zh-CN" sz="3200" b="1">
                  <a:latin typeface="Arial" panose="020B0604020202020204" pitchFamily="34" charset="0"/>
                </a:rPr>
                <a:t>4</a:t>
              </a:r>
              <a:endParaRPr lang="en-US" altLang="zh-CN" sz="3200" b="1">
                <a:latin typeface="Arial" panose="020B0604020202020204" pitchFamily="34" charset="0"/>
              </a:endParaRPr>
            </a:p>
          </p:txBody>
        </p:sp>
        <p:sp>
          <p:nvSpPr>
            <p:cNvPr id="26637" name="Line 24"/>
            <p:cNvSpPr>
              <a:spLocks noChangeShapeType="1"/>
            </p:cNvSpPr>
            <p:nvPr/>
          </p:nvSpPr>
          <p:spPr bwMode="auto">
            <a:xfrm>
              <a:off x="589" y="2024"/>
              <a:ext cx="1820" cy="979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101131" name="Text Box 25"/>
            <p:cNvSpPr txBox="1"/>
            <p:nvPr/>
          </p:nvSpPr>
          <p:spPr>
            <a:xfrm>
              <a:off x="431" y="2204"/>
              <a:ext cx="359" cy="46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defTabSz="914400" eaLnBrk="0" hangingPunct="0"/>
              <a:r>
                <a:rPr lang="en-US" altLang="zh-CN" sz="3200" b="1">
                  <a:latin typeface="Arial" panose="020B0604020202020204" pitchFamily="34" charset="0"/>
                </a:rPr>
                <a:t>3</a:t>
              </a:r>
              <a:endParaRPr lang="en-US" altLang="zh-CN" sz="3200" b="1">
                <a:latin typeface="Arial" panose="020B0604020202020204" pitchFamily="34" charset="0"/>
              </a:endParaRPr>
            </a:p>
          </p:txBody>
        </p:sp>
        <p:grpSp>
          <p:nvGrpSpPr>
            <p:cNvPr id="4101132" name="Group 28"/>
            <p:cNvGrpSpPr/>
            <p:nvPr/>
          </p:nvGrpSpPr>
          <p:grpSpPr>
            <a:xfrm>
              <a:off x="549" y="2113"/>
              <a:ext cx="192" cy="91"/>
              <a:chOff x="2001" y="2159"/>
              <a:chExt cx="192" cy="91"/>
            </a:xfrm>
          </p:grpSpPr>
          <p:sp>
            <p:nvSpPr>
              <p:cNvPr id="26642" name="Line 26"/>
              <p:cNvSpPr>
                <a:spLocks noChangeShapeType="1"/>
              </p:cNvSpPr>
              <p:nvPr/>
            </p:nvSpPr>
            <p:spPr bwMode="auto">
              <a:xfrm>
                <a:off x="2001" y="2206"/>
                <a:ext cx="91" cy="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</p:spPr>
            <p:txBody>
              <a:bodyPr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6643" name="Line 27"/>
              <p:cNvSpPr>
                <a:spLocks noChangeShapeType="1"/>
              </p:cNvSpPr>
              <p:nvPr/>
            </p:nvSpPr>
            <p:spPr bwMode="auto">
              <a:xfrm flipV="1">
                <a:off x="2102" y="2159"/>
                <a:ext cx="91" cy="9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</p:spPr>
            <p:txBody>
              <a:bodyPr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4101148" name="组合 4101147"/>
          <p:cNvGrpSpPr/>
          <p:nvPr/>
        </p:nvGrpSpPr>
        <p:grpSpPr>
          <a:xfrm>
            <a:off x="0" y="2262188"/>
            <a:ext cx="7129463" cy="4400550"/>
            <a:chOff x="0" y="1425"/>
            <a:chExt cx="4491" cy="2772"/>
          </a:xfrm>
        </p:grpSpPr>
        <p:sp>
          <p:nvSpPr>
            <p:cNvPr id="4101135" name="Text Box 30"/>
            <p:cNvSpPr txBox="1"/>
            <p:nvPr/>
          </p:nvSpPr>
          <p:spPr>
            <a:xfrm>
              <a:off x="103" y="2153"/>
              <a:ext cx="154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defTabSz="914400" eaLnBrk="0" hangingPunct="0">
                <a:spcBef>
                  <a:spcPct val="50000"/>
                </a:spcBef>
              </a:pPr>
              <a:endParaRPr lang="zh-CN" altLang="zh-CN" dirty="0">
                <a:latin typeface="Arial" panose="020B0604020202020204" pitchFamily="34" charset="0"/>
              </a:endParaRPr>
            </a:p>
          </p:txBody>
        </p:sp>
        <p:sp>
          <p:nvSpPr>
            <p:cNvPr id="26653" name="Text Box 29"/>
            <p:cNvSpPr txBox="1">
              <a:spLocks noChangeArrowheads="1"/>
            </p:cNvSpPr>
            <p:nvPr/>
          </p:nvSpPr>
          <p:spPr bwMode="auto">
            <a:xfrm>
              <a:off x="0" y="1425"/>
              <a:ext cx="4491" cy="2772"/>
            </a:xfrm>
            <a:prstGeom prst="rect">
              <a:avLst/>
            </a:prstGeom>
            <a:noFill/>
            <a:ln w="28575" cap="sq" algn="ctr">
              <a:noFill/>
              <a:miter lim="800000"/>
            </a:ln>
            <a:effectLst/>
          </p:spPr>
          <p:txBody>
            <a:bodyPr>
              <a:spAutoFit/>
            </a:bodyPr>
            <a:p>
              <a:pPr defTabSz="914400">
                <a:spcBef>
                  <a:spcPct val="20000"/>
                </a:spcBef>
              </a:pPr>
              <a:r>
                <a:rPr lang="zh-CN" altLang="en-US" sz="2400" b="1" dirty="0">
                  <a:effectLst>
                    <a:outerShdw blurRad="38100" dist="38100" dir="2700000">
                      <a:srgbClr val="C0C0C0"/>
                    </a:outerShdw>
                  </a:effectLst>
                  <a:latin typeface="方正姚体" pitchFamily="2" charset="-122"/>
                  <a:ea typeface="方正姚体" pitchFamily="2" charset="-122"/>
                </a:rPr>
                <a:t>解： </a:t>
              </a:r>
              <a:r>
                <a:rPr lang="zh-CN" altLang="en-US" sz="2400" b="1" dirty="0">
                  <a:latin typeface="方正姚体" pitchFamily="2" charset="-122"/>
                  <a:ea typeface="方正姚体" pitchFamily="2" charset="-122"/>
                </a:rPr>
                <a:t>∵</a:t>
              </a:r>
              <a:r>
                <a:rPr lang="en-US" altLang="zh-CN" sz="2400" b="1">
                  <a:latin typeface="方正姚体" pitchFamily="2" charset="-122"/>
                  <a:ea typeface="方正姚体" pitchFamily="2" charset="-122"/>
                </a:rPr>
                <a:t>BD ⊥AD</a:t>
              </a:r>
              <a:endParaRPr lang="en-US" altLang="zh-CN" sz="2400" b="1">
                <a:latin typeface="方正姚体" pitchFamily="2" charset="-122"/>
                <a:ea typeface="方正姚体" pitchFamily="2" charset="-122"/>
              </a:endParaRPr>
            </a:p>
            <a:p>
              <a:pPr defTabSz="914400">
                <a:spcBef>
                  <a:spcPct val="20000"/>
                </a:spcBef>
              </a:pPr>
              <a:r>
                <a:rPr lang="en-US" altLang="zh-CN" sz="2400" b="1">
                  <a:latin typeface="方正姚体" pitchFamily="2" charset="-122"/>
                  <a:ea typeface="方正姚体" pitchFamily="2" charset="-122"/>
                </a:rPr>
                <a:t>     ∴ </a:t>
              </a:r>
              <a:r>
                <a:rPr lang="zh-CN" altLang="en-US" sz="2400" b="1" dirty="0">
                  <a:latin typeface="方正姚体" pitchFamily="2" charset="-122"/>
                  <a:ea typeface="方正姚体" pitchFamily="2" charset="-122"/>
                </a:rPr>
                <a:t>∠</a:t>
              </a:r>
              <a:r>
                <a:rPr lang="en-US" altLang="zh-CN" sz="2400" b="1">
                  <a:latin typeface="方正姚体" pitchFamily="2" charset="-122"/>
                  <a:ea typeface="方正姚体" pitchFamily="2" charset="-122"/>
                </a:rPr>
                <a:t>ADB=90 °</a:t>
              </a:r>
              <a:endParaRPr lang="en-US" altLang="zh-CN" sz="2400" b="1">
                <a:latin typeface="方正姚体" pitchFamily="2" charset="-122"/>
                <a:ea typeface="方正姚体" pitchFamily="2" charset="-122"/>
              </a:endParaRPr>
            </a:p>
            <a:p>
              <a:pPr defTabSz="914400">
                <a:spcBef>
                  <a:spcPct val="20000"/>
                </a:spcBef>
              </a:pPr>
              <a:r>
                <a:rPr lang="zh-CN" altLang="en-US" sz="2400" b="1" dirty="0">
                  <a:latin typeface="方正姚体" pitchFamily="2" charset="-122"/>
                  <a:ea typeface="方正姚体" pitchFamily="2" charset="-122"/>
                </a:rPr>
                <a:t>     在</a:t>
              </a:r>
              <a:r>
                <a:rPr lang="en-US" altLang="zh-CN" sz="2400" b="1" err="1">
                  <a:latin typeface="方正姚体" pitchFamily="2" charset="-122"/>
                  <a:ea typeface="方正姚体" pitchFamily="2" charset="-122"/>
                </a:rPr>
                <a:t>Rt</a:t>
              </a:r>
              <a:r>
                <a:rPr lang="en-US" altLang="zh-CN" sz="2400" b="1">
                  <a:latin typeface="方正姚体" pitchFamily="2" charset="-122"/>
                  <a:ea typeface="方正姚体" pitchFamily="2" charset="-122"/>
                </a:rPr>
                <a:t> △ADB</a:t>
              </a:r>
              <a:r>
                <a:rPr lang="zh-CN" altLang="en-US" sz="2400" b="1" dirty="0">
                  <a:latin typeface="方正姚体" pitchFamily="2" charset="-122"/>
                  <a:ea typeface="方正姚体" pitchFamily="2" charset="-122"/>
                </a:rPr>
                <a:t>中，</a:t>
              </a:r>
              <a:r>
                <a:rPr lang="en-US" altLang="zh-CN" sz="2400" b="1">
                  <a:latin typeface="方正姚体" pitchFamily="2" charset="-122"/>
                  <a:ea typeface="方正姚体" pitchFamily="2" charset="-122"/>
                </a:rPr>
                <a:t>AD=3</a:t>
              </a:r>
              <a:r>
                <a:rPr lang="zh-CN" altLang="en-US" sz="2400" b="1" dirty="0">
                  <a:latin typeface="方正姚体" pitchFamily="2" charset="-122"/>
                  <a:ea typeface="方正姚体" pitchFamily="2" charset="-122"/>
                </a:rPr>
                <a:t>，</a:t>
              </a:r>
              <a:r>
                <a:rPr lang="en-US" altLang="zh-CN" sz="2400" b="1">
                  <a:latin typeface="方正姚体" pitchFamily="2" charset="-122"/>
                  <a:ea typeface="方正姚体" pitchFamily="2" charset="-122"/>
                </a:rPr>
                <a:t>BD=4</a:t>
              </a:r>
              <a:endParaRPr lang="en-US" altLang="zh-CN" sz="2400" b="1">
                <a:latin typeface="方正姚体" pitchFamily="2" charset="-122"/>
                <a:ea typeface="方正姚体" pitchFamily="2" charset="-122"/>
              </a:endParaRPr>
            </a:p>
            <a:p>
              <a:pPr defTabSz="914400">
                <a:spcBef>
                  <a:spcPct val="20000"/>
                </a:spcBef>
              </a:pPr>
              <a:r>
                <a:rPr lang="en-US" altLang="zh-CN" sz="2400" b="1">
                  <a:latin typeface="方正姚体" pitchFamily="2" charset="-122"/>
                  <a:ea typeface="方正姚体" pitchFamily="2" charset="-122"/>
                </a:rPr>
                <a:t>    ∴AB=                   = 5</a:t>
              </a:r>
              <a:r>
                <a:rPr lang="zh-CN" altLang="en-US" sz="2400" b="1" dirty="0">
                  <a:latin typeface="方正姚体" pitchFamily="2" charset="-122"/>
                  <a:ea typeface="方正姚体" pitchFamily="2" charset="-122"/>
                </a:rPr>
                <a:t>（勾股定理）</a:t>
              </a:r>
              <a:endParaRPr lang="zh-CN" altLang="en-US" sz="2400" b="1" dirty="0">
                <a:latin typeface="方正姚体" pitchFamily="2" charset="-122"/>
                <a:ea typeface="方正姚体" pitchFamily="2" charset="-122"/>
              </a:endParaRPr>
            </a:p>
            <a:p>
              <a:pPr defTabSz="914400">
                <a:spcBef>
                  <a:spcPct val="20000"/>
                </a:spcBef>
              </a:pPr>
              <a:r>
                <a:rPr lang="zh-CN" altLang="en-US" sz="2400" b="1" dirty="0">
                  <a:latin typeface="方正姚体" pitchFamily="2" charset="-122"/>
                  <a:ea typeface="方正姚体" pitchFamily="2" charset="-122"/>
                </a:rPr>
                <a:t>  又∵四边形</a:t>
              </a:r>
              <a:r>
                <a:rPr lang="en-US" altLang="zh-CN" sz="2400" b="1">
                  <a:latin typeface="方正姚体" pitchFamily="2" charset="-122"/>
                  <a:ea typeface="方正姚体" pitchFamily="2" charset="-122"/>
                </a:rPr>
                <a:t>ABCD</a:t>
              </a:r>
              <a:r>
                <a:rPr lang="zh-CN" altLang="en-US" sz="2400" b="1" dirty="0">
                  <a:latin typeface="方正姚体" pitchFamily="2" charset="-122"/>
                  <a:ea typeface="方正姚体" pitchFamily="2" charset="-122"/>
                </a:rPr>
                <a:t>为平行四边形（已知）</a:t>
              </a:r>
              <a:endParaRPr lang="zh-CN" altLang="en-US" sz="2400" b="1" dirty="0">
                <a:latin typeface="方正姚体" pitchFamily="2" charset="-122"/>
                <a:ea typeface="方正姚体" pitchFamily="2" charset="-122"/>
              </a:endParaRPr>
            </a:p>
            <a:p>
              <a:pPr defTabSz="914400">
                <a:spcBef>
                  <a:spcPct val="20000"/>
                </a:spcBef>
              </a:pPr>
              <a:r>
                <a:rPr lang="en-US" altLang="zh-CN" sz="2400" b="1">
                  <a:latin typeface="方正姚体" pitchFamily="2" charset="-122"/>
                  <a:ea typeface="方正姚体" pitchFamily="2" charset="-122"/>
                </a:rPr>
                <a:t>    ∴ AD=BC=3</a:t>
              </a:r>
              <a:endParaRPr lang="en-US" altLang="zh-CN" sz="2400" b="1">
                <a:latin typeface="方正姚体" pitchFamily="2" charset="-122"/>
                <a:ea typeface="方正姚体" pitchFamily="2" charset="-122"/>
              </a:endParaRPr>
            </a:p>
            <a:p>
              <a:pPr defTabSz="914400">
                <a:spcBef>
                  <a:spcPct val="20000"/>
                </a:spcBef>
              </a:pPr>
              <a:r>
                <a:rPr lang="en-US" altLang="zh-CN" sz="2400" b="1">
                  <a:latin typeface="方正姚体" pitchFamily="2" charset="-122"/>
                  <a:ea typeface="方正姚体" pitchFamily="2" charset="-122"/>
                </a:rPr>
                <a:t>       AB=DC=5</a:t>
              </a:r>
              <a:endParaRPr lang="en-US" altLang="zh-CN" sz="2400" b="1">
                <a:latin typeface="方正姚体" pitchFamily="2" charset="-122"/>
                <a:ea typeface="方正姚体" pitchFamily="2" charset="-122"/>
              </a:endParaRPr>
            </a:p>
            <a:p>
              <a:pPr defTabSz="914400">
                <a:spcBef>
                  <a:spcPct val="20000"/>
                </a:spcBef>
              </a:pPr>
              <a:r>
                <a:rPr lang="en-US" altLang="zh-CN" sz="2400" b="1">
                  <a:latin typeface="方正姚体" pitchFamily="2" charset="-122"/>
                  <a:ea typeface="方正姚体" pitchFamily="2" charset="-122"/>
                </a:rPr>
                <a:t>    ∴     ABCD</a:t>
              </a:r>
              <a:r>
                <a:rPr lang="zh-CN" altLang="en-US" sz="2400" b="1" dirty="0">
                  <a:latin typeface="方正姚体" pitchFamily="2" charset="-122"/>
                  <a:ea typeface="方正姚体" pitchFamily="2" charset="-122"/>
                </a:rPr>
                <a:t>的周长</a:t>
              </a:r>
              <a:r>
                <a:rPr lang="en-US" altLang="zh-CN" sz="2400" b="1">
                  <a:latin typeface="方正姚体" pitchFamily="2" charset="-122"/>
                  <a:ea typeface="方正姚体" pitchFamily="2" charset="-122"/>
                </a:rPr>
                <a:t>=2(AD+AB)</a:t>
              </a:r>
              <a:endParaRPr lang="en-US" altLang="zh-CN" sz="2400" b="1">
                <a:latin typeface="方正姚体" pitchFamily="2" charset="-122"/>
                <a:ea typeface="方正姚体" pitchFamily="2" charset="-122"/>
              </a:endParaRPr>
            </a:p>
            <a:p>
              <a:pPr defTabSz="914400">
                <a:spcBef>
                  <a:spcPct val="20000"/>
                </a:spcBef>
              </a:pPr>
              <a:r>
                <a:rPr lang="en-US" altLang="zh-CN" sz="2400" b="1">
                  <a:latin typeface="方正姚体" pitchFamily="2" charset="-122"/>
                  <a:ea typeface="方正姚体" pitchFamily="2" charset="-122"/>
                </a:rPr>
                <a:t>                     =2(3+5)</a:t>
              </a:r>
              <a:endParaRPr lang="en-US" altLang="zh-CN" sz="2400" b="1">
                <a:latin typeface="方正姚体" pitchFamily="2" charset="-122"/>
                <a:ea typeface="方正姚体" pitchFamily="2" charset="-122"/>
              </a:endParaRPr>
            </a:p>
            <a:p>
              <a:pPr defTabSz="914400">
                <a:spcBef>
                  <a:spcPct val="20000"/>
                </a:spcBef>
              </a:pPr>
              <a:r>
                <a:rPr lang="en-US" altLang="zh-CN" sz="2400" b="1">
                  <a:latin typeface="方正姚体" pitchFamily="2" charset="-122"/>
                  <a:ea typeface="方正姚体" pitchFamily="2" charset="-122"/>
                </a:rPr>
                <a:t>                     =16</a:t>
              </a:r>
              <a:endParaRPr lang="en-US" altLang="zh-CN" sz="2400" b="1">
                <a:latin typeface="方正姚体" pitchFamily="2" charset="-122"/>
                <a:ea typeface="方正姚体" pitchFamily="2" charset="-122"/>
              </a:endParaRPr>
            </a:p>
          </p:txBody>
        </p:sp>
        <p:sp>
          <p:nvSpPr>
            <p:cNvPr id="4101142" name="AutoShape 26"/>
            <p:cNvSpPr/>
            <p:nvPr/>
          </p:nvSpPr>
          <p:spPr>
            <a:xfrm>
              <a:off x="869" y="3458"/>
              <a:ext cx="241" cy="162"/>
            </a:xfrm>
            <a:prstGeom prst="flowChartInputOutput">
              <a:avLst/>
            </a:prstGeom>
            <a:noFill/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defTabSz="914400" eaLnBrk="0" hangingPunct="0"/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26672" name="Text Box 48"/>
            <p:cNvSpPr txBox="1">
              <a:spLocks noChangeArrowheads="1"/>
            </p:cNvSpPr>
            <p:nvPr/>
          </p:nvSpPr>
          <p:spPr bwMode="auto">
            <a:xfrm>
              <a:off x="2087" y="2931"/>
              <a:ext cx="1753" cy="231"/>
            </a:xfrm>
            <a:prstGeom prst="rect">
              <a:avLst/>
            </a:prstGeom>
            <a:noFill/>
            <a:ln w="28575" cap="sq" algn="ctr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marR="0" defTabSz="914400"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kumimoji="1" lang="zh-CN" altLang="en-US" b="1" kern="1200" cap="none" spc="0" normalizeH="0" baseline="0" noProof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（平行四边形对边相等）</a:t>
              </a:r>
              <a:endParaRPr kumimoji="1" lang="en-US" altLang="zh-CN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graphicFrame>
          <p:nvGraphicFramePr>
            <p:cNvPr id="4101144" name="Object 46"/>
            <p:cNvGraphicFramePr/>
            <p:nvPr/>
          </p:nvGraphicFramePr>
          <p:xfrm>
            <a:off x="1054" y="2258"/>
            <a:ext cx="1089" cy="3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1" imgW="570865" imgH="254000" progId="Equation.3">
                    <p:embed/>
                  </p:oleObj>
                </mc:Choice>
                <mc:Fallback>
                  <p:oleObj name="" r:id="rId1" imgW="570865" imgH="254000" progId="Equation.3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054" y="2258"/>
                          <a:ext cx="1089" cy="36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101146" name="Text Box 15"/>
          <p:cNvSpPr txBox="1"/>
          <p:nvPr/>
        </p:nvSpPr>
        <p:spPr>
          <a:xfrm>
            <a:off x="717550" y="333375"/>
            <a:ext cx="9407525" cy="1117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lnSpc>
                <a:spcPct val="12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5</a:t>
            </a:r>
            <a:r>
              <a:rPr lang="zh-CN" altLang="en-US" sz="2800" b="1" dirty="0">
                <a:latin typeface="Times New Roman" panose="02020603050405020304" pitchFamily="18" charset="0"/>
              </a:rPr>
              <a:t>、如图，已知         </a:t>
            </a:r>
            <a:r>
              <a:rPr lang="en-US" altLang="zh-CN" sz="2800" b="1">
                <a:latin typeface="Times New Roman" panose="02020603050405020304" pitchFamily="18" charset="0"/>
              </a:rPr>
              <a:t>ABCD  </a:t>
            </a:r>
            <a:r>
              <a:rPr lang="zh-CN" altLang="en-US" sz="2800" b="1" dirty="0">
                <a:latin typeface="Times New Roman" panose="02020603050405020304" pitchFamily="18" charset="0"/>
              </a:rPr>
              <a:t>中，</a:t>
            </a:r>
            <a:r>
              <a:rPr lang="en-US" altLang="zh-CN" sz="2800" b="1">
                <a:latin typeface="Times New Roman" panose="02020603050405020304" pitchFamily="18" charset="0"/>
              </a:rPr>
              <a:t>AD=3,BD⊥AD, </a:t>
            </a:r>
            <a:r>
              <a:rPr lang="zh-CN" altLang="en-US" sz="2800" b="1" dirty="0">
                <a:latin typeface="Times New Roman" panose="02020603050405020304" pitchFamily="18" charset="0"/>
              </a:rPr>
              <a:t>且</a:t>
            </a:r>
            <a:r>
              <a:rPr lang="en-US" altLang="zh-CN" sz="2800" b="1">
                <a:latin typeface="Times New Roman" panose="02020603050405020304" pitchFamily="18" charset="0"/>
              </a:rPr>
              <a:t>BD=4, </a:t>
            </a:r>
            <a:r>
              <a:rPr lang="zh-CN" altLang="en-US" sz="2800" b="1" dirty="0">
                <a:latin typeface="Times New Roman" panose="02020603050405020304" pitchFamily="18" charset="0"/>
              </a:rPr>
              <a:t>你能求出平行四边形的周长吗</a:t>
            </a:r>
            <a:r>
              <a:rPr lang="en-US" altLang="zh-CN" sz="2800" b="1">
                <a:latin typeface="Times New Roman" panose="02020603050405020304" pitchFamily="18" charset="0"/>
              </a:rPr>
              <a:t>?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26682" name="AutoShape 58"/>
          <p:cNvSpPr>
            <a:spLocks noChangeArrowheads="1"/>
          </p:cNvSpPr>
          <p:nvPr/>
        </p:nvSpPr>
        <p:spPr bwMode="auto">
          <a:xfrm>
            <a:off x="3179763" y="563563"/>
            <a:ext cx="722313" cy="160338"/>
          </a:xfrm>
          <a:prstGeom prst="parallelogram">
            <a:avLst>
              <a:gd name="adj" fmla="val 84406"/>
            </a:avLst>
          </a:prstGeom>
          <a:noFill/>
          <a:ln w="38100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01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378" name="Text Box 2"/>
          <p:cNvSpPr txBox="1"/>
          <p:nvPr/>
        </p:nvSpPr>
        <p:spPr>
          <a:xfrm>
            <a:off x="0" y="1916113"/>
            <a:ext cx="10990263" cy="45799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华文细黑" pitchFamily="2" charset="-122"/>
              </a:rPr>
              <a:t>解：</a:t>
            </a:r>
            <a:r>
              <a:rPr lang="zh-CN" altLang="en-US" sz="2800" b="1" dirty="0">
                <a:latin typeface="Arial" panose="020B0604020202020204" pitchFamily="34" charset="0"/>
              </a:rPr>
              <a:t>∵四边形</a:t>
            </a:r>
            <a:r>
              <a:rPr lang="en-US" altLang="zh-CN" sz="2800" b="1">
                <a:latin typeface="Arial" panose="020B0604020202020204" pitchFamily="34" charset="0"/>
              </a:rPr>
              <a:t>ABCD</a:t>
            </a:r>
            <a:r>
              <a:rPr lang="zh-CN" altLang="en-US" sz="2800" b="1" dirty="0">
                <a:latin typeface="Arial" panose="020B0604020202020204" pitchFamily="34" charset="0"/>
              </a:rPr>
              <a:t>是平行四边形（已知）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algn="ctr" defTabSz="914400"/>
            <a:endParaRPr lang="zh-CN" altLang="en-US" sz="2800" b="1" dirty="0">
              <a:latin typeface="Arial" panose="020B0604020202020204" pitchFamily="34" charset="0"/>
            </a:endParaRPr>
          </a:p>
          <a:p>
            <a:pPr algn="ctr" defTabSz="914400"/>
            <a:r>
              <a:rPr lang="zh-CN" altLang="en-US" sz="2800" b="1" dirty="0">
                <a:latin typeface="Arial" panose="020B0604020202020204" pitchFamily="34" charset="0"/>
              </a:rPr>
              <a:t>       ∴ </a:t>
            </a:r>
            <a:r>
              <a:rPr lang="en-US" altLang="zh-CN" sz="2800" b="1">
                <a:latin typeface="Arial" panose="020B0604020202020204" pitchFamily="34" charset="0"/>
              </a:rPr>
              <a:t>AB=CD</a:t>
            </a:r>
            <a:r>
              <a:rPr lang="zh-CN" altLang="en-US" sz="2800" b="1" dirty="0">
                <a:latin typeface="Arial" panose="020B0604020202020204" pitchFamily="34" charset="0"/>
              </a:rPr>
              <a:t>，</a:t>
            </a:r>
            <a:r>
              <a:rPr lang="en-US" altLang="zh-CN" sz="2800" b="1">
                <a:latin typeface="Arial" panose="020B0604020202020204" pitchFamily="34" charset="0"/>
              </a:rPr>
              <a:t>BC=AD</a:t>
            </a:r>
            <a:r>
              <a:rPr lang="zh-CN" altLang="en-US" sz="2800" b="1" dirty="0">
                <a:latin typeface="Arial" panose="020B0604020202020204" pitchFamily="34" charset="0"/>
              </a:rPr>
              <a:t>（平行四边形的对边相等）</a:t>
            </a:r>
            <a:endParaRPr lang="en-US" altLang="zh-CN" sz="2800" b="1">
              <a:latin typeface="Times New Roman" panose="02020603050405020304" pitchFamily="18" charset="0"/>
              <a:ea typeface="华文细黑" pitchFamily="2" charset="-122"/>
            </a:endParaRPr>
          </a:p>
          <a:p>
            <a:pPr defTabSz="914400"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华文细黑" pitchFamily="2" charset="-122"/>
              </a:rPr>
              <a:t>    </a:t>
            </a:r>
            <a:r>
              <a:rPr lang="zh-CN" altLang="en-US" sz="2800" b="1" dirty="0">
                <a:latin typeface="Times New Roman" panose="02020603050405020304" pitchFamily="18" charset="0"/>
                <a:ea typeface="华文细黑" pitchFamily="2" charset="-122"/>
              </a:rPr>
              <a:t>又∵</a:t>
            </a:r>
            <a:r>
              <a:rPr lang="zh-CN" altLang="en-US" sz="2800" b="1" i="1" dirty="0">
                <a:latin typeface="Times New Roman" panose="02020603050405020304" pitchFamily="18" charset="0"/>
                <a:ea typeface="华文细黑" pitchFamily="2" charset="-122"/>
              </a:rPr>
              <a:t>□</a:t>
            </a:r>
            <a:r>
              <a:rPr lang="en-US" altLang="zh-CN" sz="2800" b="1" i="1">
                <a:latin typeface="Times New Roman" panose="02020603050405020304" pitchFamily="18" charset="0"/>
                <a:ea typeface="华文细黑" pitchFamily="2" charset="-122"/>
              </a:rPr>
              <a:t>ABCD</a:t>
            </a:r>
            <a:r>
              <a:rPr lang="zh-CN" altLang="en-US" sz="2800" b="1" dirty="0">
                <a:latin typeface="Times New Roman" panose="02020603050405020304" pitchFamily="18" charset="0"/>
                <a:ea typeface="华文细黑" pitchFamily="2" charset="-122"/>
              </a:rPr>
              <a:t>的周长为</a:t>
            </a:r>
            <a:r>
              <a:rPr lang="en-US" altLang="zh-CN" sz="2800" b="1">
                <a:latin typeface="Times New Roman" panose="02020603050405020304" pitchFamily="18" charset="0"/>
                <a:ea typeface="华文细黑" pitchFamily="2" charset="-122"/>
              </a:rPr>
              <a:t>60cm.</a:t>
            </a:r>
            <a:endParaRPr lang="en-US" altLang="zh-CN" sz="2800" b="1">
              <a:latin typeface="Times New Roman" panose="02020603050405020304" pitchFamily="18" charset="0"/>
              <a:ea typeface="华文细黑" pitchFamily="2" charset="-122"/>
            </a:endParaRPr>
          </a:p>
          <a:p>
            <a:pPr defTabSz="914400"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华文细黑" pitchFamily="2" charset="-122"/>
              </a:rPr>
              <a:t>        ∴</a:t>
            </a:r>
            <a:r>
              <a:rPr lang="en-US" altLang="zh-CN" sz="2800" b="1" i="1">
                <a:latin typeface="Times New Roman" panose="02020603050405020304" pitchFamily="18" charset="0"/>
                <a:ea typeface="华文细黑" pitchFamily="2" charset="-122"/>
              </a:rPr>
              <a:t>AB</a:t>
            </a:r>
            <a:r>
              <a:rPr lang="en-US" altLang="zh-CN" sz="2800" b="1">
                <a:latin typeface="Times New Roman" panose="02020603050405020304" pitchFamily="18" charset="0"/>
                <a:ea typeface="华文细黑" pitchFamily="2" charset="-122"/>
              </a:rPr>
              <a:t> + </a:t>
            </a:r>
            <a:r>
              <a:rPr lang="en-US" altLang="zh-CN" sz="2800" b="1" i="1">
                <a:latin typeface="Times New Roman" panose="02020603050405020304" pitchFamily="18" charset="0"/>
                <a:ea typeface="华文细黑" pitchFamily="2" charset="-122"/>
              </a:rPr>
              <a:t>BC</a:t>
            </a:r>
            <a:r>
              <a:rPr lang="en-US" altLang="zh-CN" sz="2800" b="1">
                <a:latin typeface="Times New Roman" panose="02020603050405020304" pitchFamily="18" charset="0"/>
                <a:ea typeface="华文细黑" pitchFamily="2" charset="-122"/>
              </a:rPr>
              <a:t>=30cm.</a:t>
            </a:r>
            <a:endParaRPr lang="en-US" altLang="zh-CN" sz="2800" b="1">
              <a:latin typeface="Times New Roman" panose="02020603050405020304" pitchFamily="18" charset="0"/>
              <a:ea typeface="华文细黑" pitchFamily="2" charset="-122"/>
            </a:endParaRPr>
          </a:p>
          <a:p>
            <a:pPr defTabSz="914400"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华文细黑" pitchFamily="2" charset="-122"/>
              </a:rPr>
              <a:t>        </a:t>
            </a:r>
            <a:r>
              <a:rPr lang="zh-CN" altLang="en-US" sz="2800" b="1" dirty="0">
                <a:latin typeface="Times New Roman" panose="02020603050405020304" pitchFamily="18" charset="0"/>
                <a:ea typeface="华文细黑" pitchFamily="2" charset="-122"/>
              </a:rPr>
              <a:t>又</a:t>
            </a:r>
            <a:r>
              <a:rPr lang="en-US" altLang="zh-CN" sz="2800" b="1" i="1">
                <a:latin typeface="Times New Roman" panose="02020603050405020304" pitchFamily="18" charset="0"/>
                <a:ea typeface="华文细黑" pitchFamily="2" charset="-122"/>
              </a:rPr>
              <a:t>AB</a:t>
            </a:r>
            <a:r>
              <a:rPr lang="zh-CN" altLang="en-US" sz="2800" b="1" dirty="0">
                <a:latin typeface="Times New Roman" panose="02020603050405020304" pitchFamily="18" charset="0"/>
                <a:ea typeface="华文细黑" pitchFamily="2" charset="-122"/>
              </a:rPr>
              <a:t>：</a:t>
            </a:r>
            <a:r>
              <a:rPr lang="en-US" altLang="zh-CN" sz="2800" b="1" i="1">
                <a:latin typeface="Times New Roman" panose="02020603050405020304" pitchFamily="18" charset="0"/>
                <a:ea typeface="华文细黑" pitchFamily="2" charset="-122"/>
              </a:rPr>
              <a:t>BC</a:t>
            </a:r>
            <a:r>
              <a:rPr lang="en-US" altLang="zh-CN" sz="2800" b="1">
                <a:latin typeface="Times New Roman" panose="02020603050405020304" pitchFamily="18" charset="0"/>
                <a:ea typeface="华文细黑" pitchFamily="2" charset="-122"/>
              </a:rPr>
              <a:t>=3</a:t>
            </a:r>
            <a:r>
              <a:rPr lang="zh-CN" altLang="en-US" sz="2800" b="1" dirty="0">
                <a:latin typeface="Times New Roman" panose="02020603050405020304" pitchFamily="18" charset="0"/>
                <a:ea typeface="华文细黑" pitchFamily="2" charset="-122"/>
              </a:rPr>
              <a:t>：</a:t>
            </a:r>
            <a:r>
              <a:rPr lang="en-US" altLang="zh-CN" sz="2800" b="1">
                <a:latin typeface="Times New Roman" panose="02020603050405020304" pitchFamily="18" charset="0"/>
                <a:ea typeface="华文细黑" pitchFamily="2" charset="-122"/>
              </a:rPr>
              <a:t>2</a:t>
            </a:r>
            <a:r>
              <a:rPr lang="zh-CN" altLang="en-US" sz="2800" b="1" dirty="0">
                <a:latin typeface="Times New Roman" panose="02020603050405020304" pitchFamily="18" charset="0"/>
                <a:ea typeface="华文细黑" pitchFamily="2" charset="-122"/>
              </a:rPr>
              <a:t>，即</a:t>
            </a:r>
            <a:r>
              <a:rPr lang="en-US" altLang="zh-CN" sz="2800" b="1" i="1">
                <a:latin typeface="Times New Roman" panose="02020603050405020304" pitchFamily="18" charset="0"/>
                <a:ea typeface="华文细黑" pitchFamily="2" charset="-122"/>
              </a:rPr>
              <a:t>AB</a:t>
            </a:r>
            <a:r>
              <a:rPr lang="en-US" altLang="zh-CN" sz="2800" b="1">
                <a:latin typeface="Times New Roman" panose="02020603050405020304" pitchFamily="18" charset="0"/>
                <a:ea typeface="华文细黑" pitchFamily="2" charset="-122"/>
              </a:rPr>
              <a:t>=1.5</a:t>
            </a:r>
            <a:r>
              <a:rPr lang="en-US" altLang="zh-CN" sz="2800" b="1" i="1">
                <a:latin typeface="Times New Roman" panose="02020603050405020304" pitchFamily="18" charset="0"/>
                <a:ea typeface="华文细黑" pitchFamily="2" charset="-122"/>
              </a:rPr>
              <a:t>BC</a:t>
            </a:r>
            <a:r>
              <a:rPr lang="en-US" altLang="zh-CN" sz="2800" b="1">
                <a:latin typeface="Times New Roman" panose="02020603050405020304" pitchFamily="18" charset="0"/>
                <a:ea typeface="华文细黑" pitchFamily="2" charset="-122"/>
              </a:rPr>
              <a:t>.</a:t>
            </a:r>
            <a:endParaRPr lang="en-US" altLang="zh-CN" sz="2800" b="1">
              <a:latin typeface="Times New Roman" panose="02020603050405020304" pitchFamily="18" charset="0"/>
              <a:ea typeface="华文细黑" pitchFamily="2" charset="-122"/>
            </a:endParaRPr>
          </a:p>
          <a:p>
            <a:pPr defTabSz="914400"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华文细黑" pitchFamily="2" charset="-122"/>
              </a:rPr>
              <a:t>        </a:t>
            </a:r>
            <a:r>
              <a:rPr lang="zh-CN" altLang="en-US" sz="2800" b="1" dirty="0">
                <a:latin typeface="Times New Roman" panose="02020603050405020304" pitchFamily="18" charset="0"/>
                <a:ea typeface="华文细黑" pitchFamily="2" charset="-122"/>
              </a:rPr>
              <a:t>则 </a:t>
            </a:r>
            <a:r>
              <a:rPr lang="en-US" altLang="zh-CN" sz="2800" b="1">
                <a:latin typeface="Times New Roman" panose="02020603050405020304" pitchFamily="18" charset="0"/>
                <a:ea typeface="华文细黑" pitchFamily="2" charset="-122"/>
              </a:rPr>
              <a:t>1.5</a:t>
            </a:r>
            <a:r>
              <a:rPr lang="en-US" altLang="zh-CN" sz="2800" b="1" i="1">
                <a:latin typeface="Times New Roman" panose="02020603050405020304" pitchFamily="18" charset="0"/>
                <a:ea typeface="华文细黑" pitchFamily="2" charset="-122"/>
              </a:rPr>
              <a:t>BC</a:t>
            </a:r>
            <a:r>
              <a:rPr lang="en-US" altLang="zh-CN" sz="2800" b="1">
                <a:latin typeface="Times New Roman" panose="02020603050405020304" pitchFamily="18" charset="0"/>
                <a:ea typeface="华文细黑" pitchFamily="2" charset="-122"/>
              </a:rPr>
              <a:t> + </a:t>
            </a:r>
            <a:r>
              <a:rPr lang="en-US" altLang="zh-CN" sz="2800" b="1" i="1">
                <a:latin typeface="Times New Roman" panose="02020603050405020304" pitchFamily="18" charset="0"/>
                <a:ea typeface="华文细黑" pitchFamily="2" charset="-122"/>
              </a:rPr>
              <a:t>BC</a:t>
            </a:r>
            <a:r>
              <a:rPr lang="en-US" altLang="zh-CN" sz="2800" b="1">
                <a:latin typeface="Times New Roman" panose="02020603050405020304" pitchFamily="18" charset="0"/>
                <a:ea typeface="华文细黑" pitchFamily="2" charset="-122"/>
              </a:rPr>
              <a:t>=30 ,  </a:t>
            </a:r>
            <a:r>
              <a:rPr lang="zh-CN" altLang="en-US" sz="2800" b="1" dirty="0">
                <a:latin typeface="Times New Roman" panose="02020603050405020304" pitchFamily="18" charset="0"/>
                <a:ea typeface="华文细黑" pitchFamily="2" charset="-122"/>
              </a:rPr>
              <a:t>解得 </a:t>
            </a:r>
            <a:r>
              <a:rPr lang="en-US" altLang="zh-CN" sz="2800" b="1" i="1">
                <a:latin typeface="Times New Roman" panose="02020603050405020304" pitchFamily="18" charset="0"/>
                <a:ea typeface="华文细黑" pitchFamily="2" charset="-122"/>
              </a:rPr>
              <a:t>BC</a:t>
            </a:r>
            <a:r>
              <a:rPr lang="en-US" altLang="zh-CN" sz="2800" b="1">
                <a:latin typeface="Times New Roman" panose="02020603050405020304" pitchFamily="18" charset="0"/>
                <a:ea typeface="华文细黑" pitchFamily="2" charset="-122"/>
              </a:rPr>
              <a:t>=12 (cm).</a:t>
            </a:r>
            <a:endParaRPr lang="en-US" altLang="zh-CN" sz="2800" b="1">
              <a:latin typeface="Times New Roman" panose="02020603050405020304" pitchFamily="18" charset="0"/>
              <a:ea typeface="华文细黑" pitchFamily="2" charset="-122"/>
            </a:endParaRPr>
          </a:p>
          <a:p>
            <a:pPr defTabSz="914400"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华文细黑" pitchFamily="2" charset="-122"/>
              </a:rPr>
              <a:t>        </a:t>
            </a:r>
            <a:r>
              <a:rPr lang="zh-CN" altLang="en-US" sz="2800" b="1" dirty="0">
                <a:latin typeface="Times New Roman" panose="02020603050405020304" pitchFamily="18" charset="0"/>
                <a:ea typeface="华文细黑" pitchFamily="2" charset="-122"/>
              </a:rPr>
              <a:t>而 </a:t>
            </a:r>
            <a:r>
              <a:rPr lang="en-US" altLang="zh-CN" sz="2800" b="1" i="1">
                <a:latin typeface="Times New Roman" panose="02020603050405020304" pitchFamily="18" charset="0"/>
                <a:ea typeface="华文细黑" pitchFamily="2" charset="-122"/>
              </a:rPr>
              <a:t>AB</a:t>
            </a:r>
            <a:r>
              <a:rPr lang="en-US" altLang="zh-CN" sz="2800" b="1">
                <a:latin typeface="Times New Roman" panose="02020603050405020304" pitchFamily="18" charset="0"/>
                <a:ea typeface="华文细黑" pitchFamily="2" charset="-122"/>
              </a:rPr>
              <a:t>=1.5×12=18 (cm).</a:t>
            </a:r>
            <a:endParaRPr lang="en-US" altLang="zh-CN" sz="2800" b="1">
              <a:latin typeface="Times New Roman" panose="02020603050405020304" pitchFamily="18" charset="0"/>
              <a:ea typeface="华文细黑" pitchFamily="2" charset="-122"/>
            </a:endParaRPr>
          </a:p>
        </p:txBody>
      </p:sp>
      <p:sp>
        <p:nvSpPr>
          <p:cNvPr id="4102147" name="Text Box 3"/>
          <p:cNvSpPr txBox="1"/>
          <p:nvPr/>
        </p:nvSpPr>
        <p:spPr>
          <a:xfrm>
            <a:off x="711200" y="0"/>
            <a:ext cx="2235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ea typeface="华文细黑" pitchFamily="2" charset="-122"/>
            </a:endParaRPr>
          </a:p>
        </p:txBody>
      </p:sp>
      <p:grpSp>
        <p:nvGrpSpPr>
          <p:cNvPr id="2" name="Group 6"/>
          <p:cNvGrpSpPr/>
          <p:nvPr/>
        </p:nvGrpSpPr>
        <p:grpSpPr>
          <a:xfrm>
            <a:off x="8207375" y="3213100"/>
            <a:ext cx="3556000" cy="1463675"/>
            <a:chOff x="624" y="2438"/>
            <a:chExt cx="1680" cy="922"/>
          </a:xfrm>
        </p:grpSpPr>
        <p:sp>
          <p:nvSpPr>
            <p:cNvPr id="101383" name="AutoShape 7"/>
            <p:cNvSpPr>
              <a:spLocks noChangeArrowheads="1"/>
            </p:cNvSpPr>
            <p:nvPr/>
          </p:nvSpPr>
          <p:spPr bwMode="auto">
            <a:xfrm rot="-21601093">
              <a:off x="816" y="2630"/>
              <a:ext cx="1200" cy="528"/>
            </a:xfrm>
            <a:prstGeom prst="parallelogram">
              <a:avLst>
                <a:gd name="adj" fmla="val 56818"/>
              </a:avLst>
            </a:prstGeom>
            <a:noFill/>
            <a:ln w="38100">
              <a:solidFill>
                <a:schemeClr val="tx1"/>
              </a:solidFill>
              <a:miter lim="800000"/>
            </a:ln>
            <a:effectLst/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102150" name="Text Box 8"/>
            <p:cNvSpPr txBox="1"/>
            <p:nvPr/>
          </p:nvSpPr>
          <p:spPr>
            <a:xfrm>
              <a:off x="624" y="3100"/>
              <a:ext cx="288" cy="250"/>
            </a:xfrm>
            <a:prstGeom prst="rect">
              <a:avLst/>
            </a:prstGeom>
            <a:noFill/>
            <a:ln w="38100">
              <a:noFill/>
            </a:ln>
          </p:spPr>
          <p:txBody>
            <a:bodyPr>
              <a:spAutoFit/>
            </a:bodyPr>
            <a:p>
              <a:pPr defTabSz="914400">
                <a:spcBef>
                  <a:spcPct val="50000"/>
                </a:spcBef>
              </a:pPr>
              <a:r>
                <a:rPr lang="en-US" altLang="zh-CN" sz="2000" i="1">
                  <a:latin typeface="Times New Roman" panose="02020603050405020304" pitchFamily="18" charset="0"/>
                  <a:ea typeface="华文细黑" pitchFamily="2" charset="-122"/>
                </a:rPr>
                <a:t>A</a:t>
              </a:r>
              <a:endParaRPr lang="en-US" altLang="zh-CN" sz="2000" i="1">
                <a:latin typeface="Times New Roman" panose="02020603050405020304" pitchFamily="18" charset="0"/>
                <a:ea typeface="华文细黑" pitchFamily="2" charset="-122"/>
              </a:endParaRPr>
            </a:p>
          </p:txBody>
        </p:sp>
        <p:sp>
          <p:nvSpPr>
            <p:cNvPr id="4102151" name="Text Box 9"/>
            <p:cNvSpPr txBox="1"/>
            <p:nvPr/>
          </p:nvSpPr>
          <p:spPr>
            <a:xfrm>
              <a:off x="1680" y="3110"/>
              <a:ext cx="288" cy="250"/>
            </a:xfrm>
            <a:prstGeom prst="rect">
              <a:avLst/>
            </a:prstGeom>
            <a:noFill/>
            <a:ln w="38100">
              <a:noFill/>
            </a:ln>
          </p:spPr>
          <p:txBody>
            <a:bodyPr>
              <a:spAutoFit/>
            </a:bodyPr>
            <a:p>
              <a:pPr defTabSz="914400">
                <a:spcBef>
                  <a:spcPct val="50000"/>
                </a:spcBef>
              </a:pPr>
              <a:r>
                <a:rPr lang="en-US" altLang="zh-CN" sz="2000" i="1">
                  <a:latin typeface="Times New Roman" panose="02020603050405020304" pitchFamily="18" charset="0"/>
                  <a:ea typeface="华文细黑" pitchFamily="2" charset="-122"/>
                </a:rPr>
                <a:t>B</a:t>
              </a:r>
              <a:endParaRPr lang="en-US" altLang="zh-CN" sz="2000" i="1">
                <a:latin typeface="Times New Roman" panose="02020603050405020304" pitchFamily="18" charset="0"/>
                <a:ea typeface="华文细黑" pitchFamily="2" charset="-122"/>
              </a:endParaRPr>
            </a:p>
          </p:txBody>
        </p:sp>
        <p:sp>
          <p:nvSpPr>
            <p:cNvPr id="4102152" name="Text Box 10"/>
            <p:cNvSpPr txBox="1"/>
            <p:nvPr/>
          </p:nvSpPr>
          <p:spPr>
            <a:xfrm>
              <a:off x="912" y="2438"/>
              <a:ext cx="288" cy="250"/>
            </a:xfrm>
            <a:prstGeom prst="rect">
              <a:avLst/>
            </a:prstGeom>
            <a:noFill/>
            <a:ln w="38100">
              <a:noFill/>
            </a:ln>
          </p:spPr>
          <p:txBody>
            <a:bodyPr>
              <a:spAutoFit/>
            </a:bodyPr>
            <a:p>
              <a:pPr defTabSz="914400">
                <a:spcBef>
                  <a:spcPct val="50000"/>
                </a:spcBef>
              </a:pPr>
              <a:r>
                <a:rPr lang="en-US" altLang="zh-CN" sz="2000" i="1">
                  <a:latin typeface="Times New Roman" panose="02020603050405020304" pitchFamily="18" charset="0"/>
                  <a:ea typeface="华文细黑" pitchFamily="2" charset="-122"/>
                </a:rPr>
                <a:t>D</a:t>
              </a:r>
              <a:endParaRPr lang="en-US" altLang="zh-CN" sz="2000" i="1">
                <a:latin typeface="Times New Roman" panose="02020603050405020304" pitchFamily="18" charset="0"/>
                <a:ea typeface="华文细黑" pitchFamily="2" charset="-122"/>
              </a:endParaRPr>
            </a:p>
          </p:txBody>
        </p:sp>
        <p:sp>
          <p:nvSpPr>
            <p:cNvPr id="4102153" name="Text Box 11"/>
            <p:cNvSpPr txBox="1"/>
            <p:nvPr/>
          </p:nvSpPr>
          <p:spPr>
            <a:xfrm>
              <a:off x="2016" y="2438"/>
              <a:ext cx="288" cy="250"/>
            </a:xfrm>
            <a:prstGeom prst="rect">
              <a:avLst/>
            </a:prstGeom>
            <a:noFill/>
            <a:ln w="38100">
              <a:noFill/>
            </a:ln>
          </p:spPr>
          <p:txBody>
            <a:bodyPr>
              <a:spAutoFit/>
            </a:bodyPr>
            <a:p>
              <a:pPr defTabSz="914400">
                <a:spcBef>
                  <a:spcPct val="50000"/>
                </a:spcBef>
              </a:pPr>
              <a:r>
                <a:rPr lang="en-US" altLang="zh-CN" sz="2000" i="1">
                  <a:latin typeface="Times New Roman" panose="02020603050405020304" pitchFamily="18" charset="0"/>
                  <a:ea typeface="华文细黑" pitchFamily="2" charset="-122"/>
                </a:rPr>
                <a:t>C</a:t>
              </a:r>
              <a:endParaRPr lang="en-US" altLang="zh-CN" sz="2000" i="1">
                <a:latin typeface="Times New Roman" panose="02020603050405020304" pitchFamily="18" charset="0"/>
                <a:ea typeface="华文细黑" pitchFamily="2" charset="-122"/>
              </a:endParaRPr>
            </a:p>
          </p:txBody>
        </p:sp>
      </p:grpSp>
      <p:sp>
        <p:nvSpPr>
          <p:cNvPr id="4102154" name="Text Box 12"/>
          <p:cNvSpPr txBox="1"/>
          <p:nvPr/>
        </p:nvSpPr>
        <p:spPr>
          <a:xfrm>
            <a:off x="711200" y="76200"/>
            <a:ext cx="23368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endParaRPr lang="zh-CN" altLang="en-US" b="1" dirty="0">
              <a:solidFill>
                <a:srgbClr val="FF9933"/>
              </a:solidFill>
              <a:latin typeface="Times New Roman" panose="02020603050405020304" pitchFamily="18" charset="0"/>
              <a:ea typeface="华文细黑" pitchFamily="2" charset="-122"/>
            </a:endParaRPr>
          </a:p>
        </p:txBody>
      </p:sp>
      <p:sp>
        <p:nvSpPr>
          <p:cNvPr id="4102156" name="Text Box 5"/>
          <p:cNvSpPr txBox="1"/>
          <p:nvPr/>
        </p:nvSpPr>
        <p:spPr>
          <a:xfrm>
            <a:off x="0" y="692150"/>
            <a:ext cx="11596688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914400"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  <a:ea typeface="华文细黑" pitchFamily="2" charset="-122"/>
              </a:rPr>
              <a:t>6</a:t>
            </a:r>
            <a:r>
              <a:rPr lang="zh-CN" altLang="en-US" sz="3200" b="1" dirty="0">
                <a:latin typeface="Times New Roman" panose="02020603050405020304" pitchFamily="18" charset="0"/>
                <a:ea typeface="华文细黑" pitchFamily="2" charset="-122"/>
              </a:rPr>
              <a:t>、已知：平行四边形         </a:t>
            </a:r>
            <a:r>
              <a:rPr lang="en-US" altLang="zh-CN" sz="3200" b="1" i="1">
                <a:latin typeface="Times New Roman" panose="02020603050405020304" pitchFamily="18" charset="0"/>
                <a:ea typeface="华文细黑" pitchFamily="2" charset="-122"/>
              </a:rPr>
              <a:t>ABCD</a:t>
            </a:r>
            <a:r>
              <a:rPr lang="zh-CN" altLang="en-US" sz="3200" b="1" dirty="0">
                <a:latin typeface="Times New Roman" panose="02020603050405020304" pitchFamily="18" charset="0"/>
                <a:ea typeface="华文细黑" pitchFamily="2" charset="-122"/>
              </a:rPr>
              <a:t>的周长为</a:t>
            </a:r>
            <a:r>
              <a:rPr lang="en-US" altLang="zh-CN" sz="3200" b="1">
                <a:latin typeface="Times New Roman" panose="02020603050405020304" pitchFamily="18" charset="0"/>
                <a:ea typeface="华文细黑" pitchFamily="2" charset="-122"/>
              </a:rPr>
              <a:t>60cm</a:t>
            </a:r>
            <a:r>
              <a:rPr lang="zh-CN" altLang="en-US" sz="3200" b="1" dirty="0">
                <a:latin typeface="Times New Roman" panose="02020603050405020304" pitchFamily="18" charset="0"/>
                <a:ea typeface="华文细黑" pitchFamily="2" charset="-122"/>
              </a:rPr>
              <a:t>，两邻边</a:t>
            </a:r>
            <a:r>
              <a:rPr lang="en-US" altLang="zh-CN" sz="3200" b="1" i="1">
                <a:latin typeface="Times New Roman" panose="02020603050405020304" pitchFamily="18" charset="0"/>
                <a:ea typeface="华文细黑" pitchFamily="2" charset="-122"/>
              </a:rPr>
              <a:t>AB</a:t>
            </a:r>
            <a:r>
              <a:rPr lang="zh-CN" altLang="en-US" sz="3200" b="1" dirty="0">
                <a:latin typeface="Times New Roman" panose="02020603050405020304" pitchFamily="18" charset="0"/>
                <a:ea typeface="华文细黑" pitchFamily="2" charset="-122"/>
              </a:rPr>
              <a:t>，</a:t>
            </a:r>
            <a:r>
              <a:rPr lang="en-US" altLang="zh-CN" sz="3200" b="1" i="1">
                <a:latin typeface="Times New Roman" panose="02020603050405020304" pitchFamily="18" charset="0"/>
                <a:ea typeface="华文细黑" pitchFamily="2" charset="-122"/>
              </a:rPr>
              <a:t>BC</a:t>
            </a:r>
            <a:r>
              <a:rPr lang="zh-CN" altLang="en-US" sz="3200" b="1" dirty="0">
                <a:latin typeface="Times New Roman" panose="02020603050405020304" pitchFamily="18" charset="0"/>
                <a:ea typeface="华文细黑" pitchFamily="2" charset="-122"/>
              </a:rPr>
              <a:t>长的比为</a:t>
            </a:r>
            <a:r>
              <a:rPr lang="en-US" altLang="zh-CN" sz="3200" b="1">
                <a:latin typeface="Times New Roman" panose="02020603050405020304" pitchFamily="18" charset="0"/>
                <a:ea typeface="华文细黑" pitchFamily="2" charset="-122"/>
              </a:rPr>
              <a:t>3</a:t>
            </a:r>
            <a:r>
              <a:rPr lang="zh-CN" altLang="en-US" sz="3200" b="1" dirty="0">
                <a:latin typeface="Times New Roman" panose="02020603050405020304" pitchFamily="18" charset="0"/>
                <a:ea typeface="华文细黑" pitchFamily="2" charset="-122"/>
              </a:rPr>
              <a:t>：</a:t>
            </a:r>
            <a:r>
              <a:rPr lang="en-US" altLang="zh-CN" sz="3200" b="1">
                <a:latin typeface="Times New Roman" panose="02020603050405020304" pitchFamily="18" charset="0"/>
                <a:ea typeface="华文细黑" pitchFamily="2" charset="-122"/>
              </a:rPr>
              <a:t>2</a:t>
            </a:r>
            <a:r>
              <a:rPr lang="zh-CN" altLang="en-US" sz="3200" b="1" dirty="0">
                <a:latin typeface="Times New Roman" panose="02020603050405020304" pitchFamily="18" charset="0"/>
                <a:ea typeface="华文细黑" pitchFamily="2" charset="-122"/>
              </a:rPr>
              <a:t>，求</a:t>
            </a:r>
            <a:r>
              <a:rPr lang="en-US" altLang="zh-CN" sz="3200" b="1" i="1">
                <a:latin typeface="Times New Roman" panose="02020603050405020304" pitchFamily="18" charset="0"/>
                <a:ea typeface="华文细黑" pitchFamily="2" charset="-122"/>
              </a:rPr>
              <a:t>AB</a:t>
            </a:r>
            <a:r>
              <a:rPr lang="zh-CN" altLang="en-US" sz="3200" b="1" dirty="0">
                <a:latin typeface="Times New Roman" panose="02020603050405020304" pitchFamily="18" charset="0"/>
                <a:ea typeface="华文细黑" pitchFamily="2" charset="-122"/>
              </a:rPr>
              <a:t>和</a:t>
            </a:r>
            <a:r>
              <a:rPr lang="en-US" altLang="zh-CN" sz="3200" b="1" i="1">
                <a:latin typeface="Times New Roman" panose="02020603050405020304" pitchFamily="18" charset="0"/>
                <a:ea typeface="华文细黑" pitchFamily="2" charset="-122"/>
              </a:rPr>
              <a:t>BC</a:t>
            </a:r>
            <a:r>
              <a:rPr lang="zh-CN" altLang="en-US" sz="3200" b="1" dirty="0">
                <a:latin typeface="Times New Roman" panose="02020603050405020304" pitchFamily="18" charset="0"/>
                <a:ea typeface="华文细黑" pitchFamily="2" charset="-122"/>
              </a:rPr>
              <a:t>的长度 </a:t>
            </a:r>
            <a:r>
              <a:rPr lang="en-US" altLang="zh-CN" sz="3200" b="1">
                <a:latin typeface="Times New Roman" panose="02020603050405020304" pitchFamily="18" charset="0"/>
                <a:ea typeface="华文细黑" pitchFamily="2" charset="-122"/>
              </a:rPr>
              <a:t>. </a:t>
            </a:r>
            <a:endParaRPr lang="en-US" altLang="zh-CN" sz="3200" b="1">
              <a:latin typeface="Times New Roman" panose="02020603050405020304" pitchFamily="18" charset="0"/>
              <a:ea typeface="华文细黑" pitchFamily="2" charset="-122"/>
            </a:endParaRPr>
          </a:p>
        </p:txBody>
      </p:sp>
      <p:sp>
        <p:nvSpPr>
          <p:cNvPr id="4102157" name="AutoShape 16"/>
          <p:cNvSpPr/>
          <p:nvPr/>
        </p:nvSpPr>
        <p:spPr>
          <a:xfrm>
            <a:off x="4254500" y="890588"/>
            <a:ext cx="704850" cy="160337"/>
          </a:xfrm>
          <a:prstGeom prst="parallelogram">
            <a:avLst>
              <a:gd name="adj" fmla="val 109901"/>
            </a:avLst>
          </a:prstGeom>
          <a:noFill/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 defTabSz="914400"/>
            <a:endParaRPr lang="zh-CN" altLang="en-US" sz="2800" b="1" dirty="0">
              <a:solidFill>
                <a:schemeClr val="accent2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101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7" name="矩形 32"/>
          <p:cNvSpPr/>
          <p:nvPr/>
        </p:nvSpPr>
        <p:spPr>
          <a:xfrm>
            <a:off x="1804353" y="333375"/>
            <a:ext cx="3978275" cy="583565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应用知识　解决问题　 　 　 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338" name="Text Box 4"/>
          <p:cNvSpPr txBox="1"/>
          <p:nvPr/>
        </p:nvSpPr>
        <p:spPr>
          <a:xfrm>
            <a:off x="1753553" y="1192213"/>
            <a:ext cx="8964612" cy="2159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　　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例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zh-CN" altLang="en-US" sz="3200" b="1" dirty="0">
                <a:latin typeface="宋体" panose="02010600030101010101" pitchFamily="2" charset="-122"/>
                <a:ea typeface="黑体" panose="02010609060101010101" pitchFamily="2" charset="-122"/>
              </a:rPr>
              <a:t>　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△</a:t>
            </a:r>
            <a:r>
              <a:rPr lang="en-US" altLang="zh-CN" sz="3200" b="1" i="1" dirty="0">
                <a:latin typeface="Times New Roman" panose="02020603050405020304" pitchFamily="18" charset="0"/>
                <a:ea typeface="黑体" panose="02010609060101010101" pitchFamily="2" charset="-122"/>
              </a:rPr>
              <a:t>ABC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是等腰三角形，</a:t>
            </a:r>
            <a:r>
              <a:rPr lang="en-US" altLang="zh-CN" sz="3200" b="1" i="1" dirty="0">
                <a:latin typeface="Times New Roman" panose="02020603050405020304" pitchFamily="18" charset="0"/>
                <a:ea typeface="黑体" panose="02010609060101010101" pitchFamily="2" charset="-122"/>
              </a:rPr>
              <a:t>AB</a:t>
            </a:r>
            <a:r>
              <a:rPr lang="en-US" altLang="zh-CN" sz="3200" b="1" dirty="0">
                <a:latin typeface="宋体" panose="02010600030101010101" pitchFamily="2" charset="-122"/>
                <a:ea typeface="黑体" panose="02010609060101010101" pitchFamily="2" charset="-122"/>
              </a:rPr>
              <a:t>=</a:t>
            </a:r>
            <a:r>
              <a:rPr lang="en-US" altLang="zh-CN" sz="3200" b="1" i="1" dirty="0">
                <a:latin typeface="Times New Roman" panose="02020603050405020304" pitchFamily="18" charset="0"/>
                <a:ea typeface="黑体" panose="02010609060101010101" pitchFamily="2" charset="-122"/>
              </a:rPr>
              <a:t>AC</a:t>
            </a:r>
            <a:r>
              <a:rPr lang="en-US" altLang="zh-CN" sz="3200" b="1" dirty="0">
                <a:latin typeface="宋体" panose="02010600030101010101" pitchFamily="2" charset="-122"/>
                <a:ea typeface="黑体" panose="02010609060101010101" pitchFamily="2" charset="-122"/>
              </a:rPr>
              <a:t>, </a:t>
            </a:r>
            <a:r>
              <a:rPr lang="en-US" altLang="zh-CN" sz="3200" b="1" i="1" dirty="0">
                <a:latin typeface="Times New Roman" panose="02020603050405020304" pitchFamily="18" charset="0"/>
                <a:ea typeface="黑体" panose="02010609060101010101" pitchFamily="2" charset="-122"/>
              </a:rPr>
              <a:t>P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是底边</a:t>
            </a:r>
            <a:r>
              <a:rPr lang="en-US" altLang="zh-CN" sz="3200" b="1" i="1" dirty="0">
                <a:latin typeface="Times New Roman" panose="02020603050405020304" pitchFamily="18" charset="0"/>
                <a:ea typeface="黑体" panose="02010609060101010101" pitchFamily="2" charset="-122"/>
              </a:rPr>
              <a:t>BC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上一动点，</a:t>
            </a:r>
            <a:r>
              <a:rPr lang="en-US" altLang="zh-CN" sz="3200" b="1" i="1" dirty="0">
                <a:latin typeface="Times New Roman" panose="02020603050405020304" pitchFamily="18" charset="0"/>
                <a:ea typeface="黑体" panose="02010609060101010101" pitchFamily="2" charset="-122"/>
              </a:rPr>
              <a:t>PE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∥</a:t>
            </a:r>
            <a:r>
              <a:rPr lang="en-US" altLang="zh-CN" sz="3200" b="1" i="1" dirty="0">
                <a:latin typeface="Times New Roman" panose="02020603050405020304" pitchFamily="18" charset="0"/>
                <a:ea typeface="黑体" panose="02010609060101010101" pitchFamily="2" charset="-122"/>
              </a:rPr>
              <a:t>AB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en-US" altLang="zh-CN" sz="3200" b="1" i="1" dirty="0">
                <a:latin typeface="Times New Roman" panose="02020603050405020304" pitchFamily="18" charset="0"/>
                <a:ea typeface="黑体" panose="02010609060101010101" pitchFamily="2" charset="-122"/>
              </a:rPr>
              <a:t>PF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∥</a:t>
            </a:r>
            <a:r>
              <a:rPr lang="en-US" altLang="zh-CN" sz="3200" b="1" i="1" dirty="0">
                <a:latin typeface="Times New Roman" panose="02020603050405020304" pitchFamily="18" charset="0"/>
                <a:ea typeface="黑体" panose="02010609060101010101" pitchFamily="2" charset="-122"/>
              </a:rPr>
              <a:t>AC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，点</a:t>
            </a:r>
            <a:r>
              <a:rPr lang="en-US" altLang="zh-CN" sz="3200" b="1" i="1" dirty="0">
                <a:latin typeface="Times New Roman" panose="02020603050405020304" pitchFamily="18" charset="0"/>
                <a:ea typeface="黑体" panose="02010609060101010101" pitchFamily="2" charset="-122"/>
              </a:rPr>
              <a:t>E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en-US" altLang="zh-CN" sz="3200" b="1" i="1" dirty="0">
                <a:latin typeface="Times New Roman" panose="02020603050405020304" pitchFamily="18" charset="0"/>
                <a:ea typeface="黑体" panose="02010609060101010101" pitchFamily="2" charset="-122"/>
              </a:rPr>
              <a:t>F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分别在</a:t>
            </a:r>
            <a:r>
              <a:rPr lang="en-US" altLang="zh-CN" sz="3200" b="1" i="1" dirty="0">
                <a:latin typeface="Times New Roman" panose="02020603050405020304" pitchFamily="18" charset="0"/>
                <a:ea typeface="黑体" panose="02010609060101010101" pitchFamily="2" charset="-122"/>
              </a:rPr>
              <a:t>AC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en-US" altLang="zh-CN" sz="3200" b="1" i="1" dirty="0">
                <a:latin typeface="Times New Roman" panose="02020603050405020304" pitchFamily="18" charset="0"/>
                <a:ea typeface="黑体" panose="02010609060101010101" pitchFamily="2" charset="-122"/>
              </a:rPr>
              <a:t>AB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上．</a:t>
            </a:r>
            <a:endParaRPr lang="en-US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求证：</a:t>
            </a:r>
            <a:r>
              <a:rPr lang="en-US" altLang="zh-CN" sz="3200" b="1" i="1" dirty="0">
                <a:latin typeface="Times New Roman" panose="02020603050405020304" pitchFamily="18" charset="0"/>
                <a:ea typeface="黑体" panose="02010609060101010101" pitchFamily="2" charset="-122"/>
              </a:rPr>
              <a:t>PE</a:t>
            </a:r>
            <a:r>
              <a:rPr lang="en-US" altLang="zh-CN" sz="3200" b="1" dirty="0">
                <a:latin typeface="宋体" panose="02010600030101010101" pitchFamily="2" charset="-122"/>
                <a:ea typeface="黑体" panose="02010609060101010101" pitchFamily="2" charset="-122"/>
              </a:rPr>
              <a:t>+</a:t>
            </a:r>
            <a:r>
              <a:rPr lang="en-US" altLang="zh-CN" sz="3200" b="1" i="1" dirty="0">
                <a:latin typeface="Times New Roman" panose="02020603050405020304" pitchFamily="18" charset="0"/>
                <a:ea typeface="黑体" panose="02010609060101010101" pitchFamily="2" charset="-122"/>
              </a:rPr>
              <a:t>PF</a:t>
            </a:r>
            <a:r>
              <a:rPr lang="en-US" altLang="zh-CN" sz="3200" b="1" dirty="0">
                <a:latin typeface="宋体" panose="02010600030101010101" pitchFamily="2" charset="-122"/>
                <a:ea typeface="黑体" panose="02010609060101010101" pitchFamily="2" charset="-122"/>
              </a:rPr>
              <a:t>=</a:t>
            </a:r>
            <a:r>
              <a:rPr lang="en-US" altLang="zh-CN" sz="3200" b="1" i="1" dirty="0">
                <a:latin typeface="Times New Roman" panose="02020603050405020304" pitchFamily="18" charset="0"/>
                <a:ea typeface="黑体" panose="02010609060101010101" pitchFamily="2" charset="-122"/>
              </a:rPr>
              <a:t>AB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4339" name="Group 31"/>
          <p:cNvGrpSpPr/>
          <p:nvPr/>
        </p:nvGrpSpPr>
        <p:grpSpPr>
          <a:xfrm>
            <a:off x="5260340" y="2801938"/>
            <a:ext cx="5195888" cy="2643187"/>
            <a:chOff x="242" y="1661"/>
            <a:chExt cx="3273" cy="1665"/>
          </a:xfrm>
        </p:grpSpPr>
        <p:sp>
          <p:nvSpPr>
            <p:cNvPr id="14340" name="AutoShape 21"/>
            <p:cNvSpPr/>
            <p:nvPr/>
          </p:nvSpPr>
          <p:spPr>
            <a:xfrm>
              <a:off x="520" y="1952"/>
              <a:ext cx="2672" cy="1080"/>
            </a:xfrm>
            <a:prstGeom prst="triangle">
              <a:avLst>
                <a:gd name="adj" fmla="val 50000"/>
              </a:avLst>
            </a:prstGeom>
            <a:noFill/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341" name="Rectangle 23"/>
            <p:cNvSpPr/>
            <p:nvPr/>
          </p:nvSpPr>
          <p:spPr>
            <a:xfrm>
              <a:off x="1730" y="1661"/>
              <a:ext cx="304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A </a:t>
              </a:r>
              <a:endParaRPr lang="zh-CN" altLang="en-US" sz="2800" i="1" dirty="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4342" name="Rectangle 24"/>
            <p:cNvSpPr/>
            <p:nvPr/>
          </p:nvSpPr>
          <p:spPr>
            <a:xfrm>
              <a:off x="242" y="2853"/>
              <a:ext cx="308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B </a:t>
              </a:r>
              <a:endParaRPr lang="zh-CN" altLang="en-US" sz="2800" i="1" dirty="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4343" name="Rectangle 25"/>
            <p:cNvSpPr/>
            <p:nvPr/>
          </p:nvSpPr>
          <p:spPr>
            <a:xfrm>
              <a:off x="3194" y="2837"/>
              <a:ext cx="321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C </a:t>
              </a:r>
              <a:endParaRPr lang="zh-CN" altLang="en-US" sz="2800" i="1" dirty="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4344" name="Rectangle 26"/>
            <p:cNvSpPr/>
            <p:nvPr/>
          </p:nvSpPr>
          <p:spPr>
            <a:xfrm>
              <a:off x="2186" y="1973"/>
              <a:ext cx="308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E </a:t>
              </a:r>
              <a:endParaRPr lang="zh-CN" altLang="en-US" sz="2800" i="1" dirty="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4345" name="Rectangle 27"/>
            <p:cNvSpPr/>
            <p:nvPr/>
          </p:nvSpPr>
          <p:spPr>
            <a:xfrm>
              <a:off x="682" y="2501"/>
              <a:ext cx="308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F </a:t>
              </a:r>
              <a:endParaRPr lang="zh-CN" altLang="en-US" sz="2800" i="1" dirty="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4346" name="Rectangle 28"/>
            <p:cNvSpPr/>
            <p:nvPr/>
          </p:nvSpPr>
          <p:spPr>
            <a:xfrm>
              <a:off x="1066" y="2997"/>
              <a:ext cx="304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P </a:t>
              </a:r>
              <a:endParaRPr lang="zh-CN" altLang="en-US" sz="2800" i="1" dirty="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4347" name="Line 29"/>
            <p:cNvSpPr/>
            <p:nvPr/>
          </p:nvSpPr>
          <p:spPr>
            <a:xfrm flipH="1">
              <a:off x="1208" y="2224"/>
              <a:ext cx="992" cy="808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348" name="Line 30"/>
            <p:cNvSpPr/>
            <p:nvPr/>
          </p:nvSpPr>
          <p:spPr>
            <a:xfrm>
              <a:off x="864" y="2752"/>
              <a:ext cx="360" cy="28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Group 23"/>
          <p:cNvGrpSpPr/>
          <p:nvPr/>
        </p:nvGrpSpPr>
        <p:grpSpPr>
          <a:xfrm>
            <a:off x="1523365" y="2286000"/>
            <a:ext cx="3581400" cy="3279775"/>
            <a:chOff x="240" y="1392"/>
            <a:chExt cx="2256" cy="2066"/>
          </a:xfrm>
        </p:grpSpPr>
        <p:sp>
          <p:nvSpPr>
            <p:cNvPr id="15362" name="Text Box 11"/>
            <p:cNvSpPr txBox="1"/>
            <p:nvPr/>
          </p:nvSpPr>
          <p:spPr>
            <a:xfrm>
              <a:off x="240" y="3120"/>
              <a:ext cx="288" cy="290"/>
            </a:xfrm>
            <a:prstGeom prst="rect">
              <a:avLst/>
            </a:prstGeom>
            <a:noFill/>
            <a:ln w="12700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15363" name="Group 22"/>
            <p:cNvGrpSpPr/>
            <p:nvPr/>
          </p:nvGrpSpPr>
          <p:grpSpPr>
            <a:xfrm>
              <a:off x="480" y="1392"/>
              <a:ext cx="2016" cy="2066"/>
              <a:chOff x="144" y="1488"/>
              <a:chExt cx="2016" cy="2066"/>
            </a:xfrm>
          </p:grpSpPr>
          <p:sp>
            <p:nvSpPr>
              <p:cNvPr id="15364" name="Line 4"/>
              <p:cNvSpPr/>
              <p:nvPr/>
            </p:nvSpPr>
            <p:spPr>
              <a:xfrm flipH="1">
                <a:off x="144" y="1728"/>
                <a:ext cx="1248" cy="1584"/>
              </a:xfrm>
              <a:prstGeom prst="line">
                <a:avLst/>
              </a:prstGeom>
              <a:ln w="38100" cap="sq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365" name="Line 5"/>
              <p:cNvSpPr/>
              <p:nvPr/>
            </p:nvSpPr>
            <p:spPr>
              <a:xfrm>
                <a:off x="1392" y="1728"/>
                <a:ext cx="576" cy="1584"/>
              </a:xfrm>
              <a:prstGeom prst="line">
                <a:avLst/>
              </a:prstGeom>
              <a:ln w="38100" cap="sq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366" name="Line 6"/>
              <p:cNvSpPr/>
              <p:nvPr/>
            </p:nvSpPr>
            <p:spPr>
              <a:xfrm>
                <a:off x="144" y="3312"/>
                <a:ext cx="1824" cy="0"/>
              </a:xfrm>
              <a:prstGeom prst="line">
                <a:avLst/>
              </a:prstGeom>
              <a:ln w="38100" cap="sq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367" name="Line 7"/>
              <p:cNvSpPr/>
              <p:nvPr/>
            </p:nvSpPr>
            <p:spPr>
              <a:xfrm flipH="1">
                <a:off x="1200" y="1728"/>
                <a:ext cx="192" cy="1584"/>
              </a:xfrm>
              <a:prstGeom prst="line">
                <a:avLst/>
              </a:prstGeom>
              <a:ln w="38100" cap="sq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368" name="Line 8"/>
              <p:cNvSpPr/>
              <p:nvPr/>
            </p:nvSpPr>
            <p:spPr>
              <a:xfrm flipV="1">
                <a:off x="158" y="3113"/>
                <a:ext cx="1044" cy="199"/>
              </a:xfrm>
              <a:prstGeom prst="line">
                <a:avLst/>
              </a:prstGeom>
              <a:ln w="38100" cap="sq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369" name="Line 9"/>
              <p:cNvSpPr/>
              <p:nvPr/>
            </p:nvSpPr>
            <p:spPr>
              <a:xfrm flipV="1">
                <a:off x="1202" y="2568"/>
                <a:ext cx="478" cy="545"/>
              </a:xfrm>
              <a:prstGeom prst="line">
                <a:avLst/>
              </a:prstGeom>
              <a:ln w="38100" cap="sq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370" name="Line 10"/>
              <p:cNvSpPr/>
              <p:nvPr/>
            </p:nvSpPr>
            <p:spPr>
              <a:xfrm flipH="1">
                <a:off x="624" y="2544"/>
                <a:ext cx="1056" cy="192"/>
              </a:xfrm>
              <a:prstGeom prst="line">
                <a:avLst/>
              </a:prstGeom>
              <a:ln w="38100" cap="sq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371" name="Text Box 12"/>
              <p:cNvSpPr txBox="1"/>
              <p:nvPr/>
            </p:nvSpPr>
            <p:spPr>
              <a:xfrm>
                <a:off x="1056" y="3264"/>
                <a:ext cx="288" cy="290"/>
              </a:xfrm>
              <a:prstGeom prst="rect">
                <a:avLst/>
              </a:prstGeom>
              <a:noFill/>
              <a:ln w="12700">
                <a:noFill/>
              </a:ln>
            </p:spPr>
            <p:txBody>
              <a:bodyPr anchor="t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D</a:t>
                </a:r>
                <a:endPara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372" name="Text Box 13"/>
              <p:cNvSpPr txBox="1"/>
              <p:nvPr/>
            </p:nvSpPr>
            <p:spPr>
              <a:xfrm>
                <a:off x="1824" y="3264"/>
                <a:ext cx="336" cy="290"/>
              </a:xfrm>
              <a:prstGeom prst="rect">
                <a:avLst/>
              </a:prstGeom>
              <a:noFill/>
              <a:ln w="12700">
                <a:noFill/>
              </a:ln>
            </p:spPr>
            <p:txBody>
              <a:bodyPr anchor="t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  <a:endPara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373" name="Text Box 14"/>
              <p:cNvSpPr txBox="1"/>
              <p:nvPr/>
            </p:nvSpPr>
            <p:spPr>
              <a:xfrm>
                <a:off x="1248" y="2976"/>
                <a:ext cx="240" cy="290"/>
              </a:xfrm>
              <a:prstGeom prst="rect">
                <a:avLst/>
              </a:prstGeom>
              <a:noFill/>
              <a:ln w="12700">
                <a:noFill/>
              </a:ln>
            </p:spPr>
            <p:txBody>
              <a:bodyPr anchor="t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E</a:t>
                </a:r>
                <a:endPara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374" name="Text Box 15"/>
              <p:cNvSpPr txBox="1"/>
              <p:nvPr/>
            </p:nvSpPr>
            <p:spPr>
              <a:xfrm>
                <a:off x="1680" y="2352"/>
                <a:ext cx="288" cy="290"/>
              </a:xfrm>
              <a:prstGeom prst="rect">
                <a:avLst/>
              </a:prstGeom>
              <a:noFill/>
              <a:ln w="12700">
                <a:noFill/>
              </a:ln>
            </p:spPr>
            <p:txBody>
              <a:bodyPr anchor="t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F</a:t>
                </a:r>
                <a:endPara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375" name="Text Box 16"/>
              <p:cNvSpPr txBox="1"/>
              <p:nvPr/>
            </p:nvSpPr>
            <p:spPr>
              <a:xfrm>
                <a:off x="1296" y="1488"/>
                <a:ext cx="432" cy="290"/>
              </a:xfrm>
              <a:prstGeom prst="rect">
                <a:avLst/>
              </a:prstGeom>
              <a:noFill/>
              <a:ln w="12700">
                <a:noFill/>
              </a:ln>
            </p:spPr>
            <p:txBody>
              <a:bodyPr anchor="t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A</a:t>
                </a:r>
                <a:endPara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376" name="Text Box 17"/>
              <p:cNvSpPr txBox="1"/>
              <p:nvPr/>
            </p:nvSpPr>
            <p:spPr>
              <a:xfrm>
                <a:off x="336" y="2496"/>
                <a:ext cx="336" cy="290"/>
              </a:xfrm>
              <a:prstGeom prst="rect">
                <a:avLst/>
              </a:prstGeom>
              <a:noFill/>
              <a:ln w="12700">
                <a:noFill/>
              </a:ln>
            </p:spPr>
            <p:txBody>
              <a:bodyPr anchor="t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M</a:t>
                </a:r>
                <a:endPara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15377" name="Text Box 20"/>
          <p:cNvSpPr txBox="1"/>
          <p:nvPr/>
        </p:nvSpPr>
        <p:spPr>
          <a:xfrm>
            <a:off x="7751128" y="1412875"/>
            <a:ext cx="576262" cy="460375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lang="zh-CN" altLang="zh-CN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73" name="Text Box 21"/>
          <p:cNvSpPr txBox="1"/>
          <p:nvPr/>
        </p:nvSpPr>
        <p:spPr>
          <a:xfrm>
            <a:off x="1831340" y="368300"/>
            <a:ext cx="8389938" cy="206121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如图  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在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  <a:sym typeface="Wingdings 3" pitchFamily="18" charset="2"/>
              </a:rPr>
              <a:t>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  <a:sym typeface="Wingdings 3" pitchFamily="18" charset="2"/>
              </a:rPr>
              <a:t>ABC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  <a:sym typeface="Wingdings 3" pitchFamily="18" charset="2"/>
              </a:rPr>
              <a:t>中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  <a:sym typeface="Wingdings 3" pitchFamily="18" charset="2"/>
              </a:rPr>
              <a:t>,AD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  <a:sym typeface="Wingdings 3" pitchFamily="18" charset="2"/>
              </a:rPr>
              <a:t>平分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  <a:sym typeface="Wingdings 3" pitchFamily="18" charset="2"/>
              </a:rPr>
              <a:t>BAC,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  <a:sym typeface="Wingdings 3" pitchFamily="18" charset="2"/>
              </a:rPr>
              <a:t>点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  <a:sym typeface="Wingdings 3" pitchFamily="18" charset="2"/>
              </a:rPr>
              <a:t>M,E,F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  <a:sym typeface="Wingdings 3" pitchFamily="18" charset="2"/>
              </a:rPr>
              <a:t>分别 是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  <a:sym typeface="Wingdings 3" pitchFamily="18" charset="2"/>
              </a:rPr>
              <a:t>AB,AD,AC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  <a:sym typeface="Wingdings 3" pitchFamily="18" charset="2"/>
              </a:rPr>
              <a:t>上的点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  <a:sym typeface="Wingdings 3" pitchFamily="18" charset="2"/>
              </a:rPr>
              <a:t>,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  <a:sym typeface="Wingdings 3" pitchFamily="18" charset="2"/>
              </a:rPr>
              <a:t>四边形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  <a:sym typeface="Wingdings 3" pitchFamily="18" charset="2"/>
              </a:rPr>
              <a:t>BEFM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  <a:sym typeface="Wingdings 3" pitchFamily="18" charset="2"/>
              </a:rPr>
              <a:t>是平行四边形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  <a:sym typeface="Wingdings 3" pitchFamily="18" charset="2"/>
            </a:endParaRPr>
          </a:p>
          <a:p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  <a:sym typeface="Wingdings 3" pitchFamily="18" charset="2"/>
              </a:rPr>
              <a:t> 求证：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  <a:sym typeface="Wingdings 3" pitchFamily="18" charset="2"/>
              </a:rPr>
              <a:t>AF=BM</a:t>
            </a:r>
            <a:endParaRPr lang="en-US" altLang="zh-CN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36" name="Text Box 20"/>
          <p:cNvSpPr txBox="1"/>
          <p:nvPr/>
        </p:nvSpPr>
        <p:spPr>
          <a:xfrm>
            <a:off x="5849620" y="3962400"/>
            <a:ext cx="621220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平行</a:t>
            </a: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”+“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角平分线</a:t>
            </a: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”=&gt;“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等腰</a:t>
            </a: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endParaRPr lang="zh-CN" altLang="en-US" sz="32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23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73" grpId="0"/>
      <p:bldP spid="3483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5" name="AutoShape 49"/>
          <p:cNvSpPr/>
          <p:nvPr/>
        </p:nvSpPr>
        <p:spPr>
          <a:xfrm>
            <a:off x="5409565" y="4560888"/>
            <a:ext cx="4953000" cy="1143000"/>
          </a:xfrm>
          <a:prstGeom prst="parallelogram">
            <a:avLst>
              <a:gd name="adj" fmla="val 160836"/>
            </a:avLst>
          </a:prstGeom>
          <a:solidFill>
            <a:schemeClr val="bg1"/>
          </a:solidFill>
          <a:ln w="254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86" name="Text Box 11"/>
          <p:cNvSpPr txBox="1"/>
          <p:nvPr/>
        </p:nvSpPr>
        <p:spPr>
          <a:xfrm>
            <a:off x="1793240" y="966788"/>
            <a:ext cx="8601075" cy="25533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 3. 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如图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在      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ABCD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中 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,AE⊥ BC, AF⊥CD,</a:t>
            </a:r>
            <a:endParaRPr lang="en-US" altLang="zh-CN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垂足分别为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E,F,   AE=6cm,  AF=8cm, 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若∠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EAF=30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º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endParaRPr lang="en-US" altLang="zh-CN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求      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ABCD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的周长和面积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6387" name="Picture 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26803" y="1038225"/>
            <a:ext cx="755650" cy="4238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8" name="Picture 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69490" y="2995613"/>
            <a:ext cx="755650" cy="4238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9" name="Rectangle 32"/>
          <p:cNvSpPr/>
          <p:nvPr/>
        </p:nvSpPr>
        <p:spPr>
          <a:xfrm>
            <a:off x="4711065" y="3048000"/>
            <a:ext cx="127000" cy="276860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>
            <a:spAutoFit/>
          </a:bodyPr>
          <a:p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0" name="Rectangle 34"/>
          <p:cNvSpPr/>
          <p:nvPr/>
        </p:nvSpPr>
        <p:spPr>
          <a:xfrm>
            <a:off x="10210165" y="4191000"/>
            <a:ext cx="247650" cy="415290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>
            <a:spAutoFit/>
          </a:bodyPr>
          <a:p>
            <a:r>
              <a:rPr lang="en-US" altLang="zh-CN" sz="27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1" name="Rectangle 36"/>
          <p:cNvSpPr/>
          <p:nvPr/>
        </p:nvSpPr>
        <p:spPr>
          <a:xfrm>
            <a:off x="7085965" y="4191000"/>
            <a:ext cx="247650" cy="415290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>
            <a:spAutoFit/>
          </a:bodyPr>
          <a:p>
            <a:r>
              <a:rPr lang="en-US" altLang="zh-CN" sz="27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2" name="Rectangle 38"/>
          <p:cNvSpPr/>
          <p:nvPr/>
        </p:nvSpPr>
        <p:spPr>
          <a:xfrm>
            <a:off x="8533765" y="5638800"/>
            <a:ext cx="247650" cy="415290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>
            <a:spAutoFit/>
          </a:bodyPr>
          <a:p>
            <a:r>
              <a:rPr lang="en-US" altLang="zh-CN" sz="27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3" name="Rectangle 40"/>
          <p:cNvSpPr/>
          <p:nvPr/>
        </p:nvSpPr>
        <p:spPr>
          <a:xfrm>
            <a:off x="5257165" y="5791200"/>
            <a:ext cx="247650" cy="415290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>
            <a:spAutoFit/>
          </a:bodyPr>
          <a:p>
            <a:r>
              <a:rPr lang="en-US" altLang="zh-CN" sz="27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4" name="Text Box 43"/>
          <p:cNvSpPr txBox="1"/>
          <p:nvPr/>
        </p:nvSpPr>
        <p:spPr>
          <a:xfrm>
            <a:off x="8076565" y="6019800"/>
            <a:ext cx="368935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F</a:t>
            </a:r>
            <a:endParaRPr lang="en-US" altLang="zh-CN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6395" name="Group 56"/>
          <p:cNvGrpSpPr/>
          <p:nvPr/>
        </p:nvGrpSpPr>
        <p:grpSpPr>
          <a:xfrm>
            <a:off x="7238365" y="5562600"/>
            <a:ext cx="184150" cy="161925"/>
            <a:chOff x="601" y="3074"/>
            <a:chExt cx="116" cy="102"/>
          </a:xfrm>
        </p:grpSpPr>
        <p:sp>
          <p:nvSpPr>
            <p:cNvPr id="16396" name="Line 44"/>
            <p:cNvSpPr/>
            <p:nvPr/>
          </p:nvSpPr>
          <p:spPr>
            <a:xfrm>
              <a:off x="601" y="3074"/>
              <a:ext cx="116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397" name="Line 45"/>
            <p:cNvSpPr/>
            <p:nvPr/>
          </p:nvSpPr>
          <p:spPr>
            <a:xfrm>
              <a:off x="717" y="3074"/>
              <a:ext cx="0" cy="10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6398" name="Text Box 48"/>
          <p:cNvSpPr txBox="1"/>
          <p:nvPr/>
        </p:nvSpPr>
        <p:spPr>
          <a:xfrm>
            <a:off x="6933565" y="5715000"/>
            <a:ext cx="827088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E</a:t>
            </a:r>
            <a:endParaRPr lang="en-US" altLang="zh-CN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9" name="Line 50"/>
          <p:cNvSpPr/>
          <p:nvPr/>
        </p:nvSpPr>
        <p:spPr>
          <a:xfrm>
            <a:off x="7238365" y="4572000"/>
            <a:ext cx="838200" cy="14478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400" name="Line 51"/>
          <p:cNvSpPr/>
          <p:nvPr/>
        </p:nvSpPr>
        <p:spPr>
          <a:xfrm>
            <a:off x="7238365" y="4572000"/>
            <a:ext cx="0" cy="11430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401" name="Line 55"/>
          <p:cNvSpPr/>
          <p:nvPr/>
        </p:nvSpPr>
        <p:spPr>
          <a:xfrm flipH="1">
            <a:off x="7771765" y="4572000"/>
            <a:ext cx="2590800" cy="16002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6402" name="Group 62"/>
          <p:cNvGrpSpPr/>
          <p:nvPr/>
        </p:nvGrpSpPr>
        <p:grpSpPr>
          <a:xfrm>
            <a:off x="7847965" y="5867400"/>
            <a:ext cx="152400" cy="228600"/>
            <a:chOff x="3792" y="3696"/>
            <a:chExt cx="240" cy="384"/>
          </a:xfrm>
        </p:grpSpPr>
        <p:sp>
          <p:nvSpPr>
            <p:cNvPr id="16403" name="Line 60"/>
            <p:cNvSpPr/>
            <p:nvPr/>
          </p:nvSpPr>
          <p:spPr>
            <a:xfrm flipV="1">
              <a:off x="3792" y="3696"/>
              <a:ext cx="240" cy="14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04" name="Line 61"/>
            <p:cNvSpPr/>
            <p:nvPr/>
          </p:nvSpPr>
          <p:spPr>
            <a:xfrm>
              <a:off x="3792" y="3840"/>
              <a:ext cx="144" cy="24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6405" name="Text Box 63"/>
          <p:cNvSpPr txBox="1"/>
          <p:nvPr/>
        </p:nvSpPr>
        <p:spPr>
          <a:xfrm>
            <a:off x="7162165" y="4953000"/>
            <a:ext cx="762000" cy="30670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1400" b="1" dirty="0">
                <a:latin typeface="Arial" panose="020B0604020202020204" pitchFamily="34" charset="0"/>
                <a:ea typeface="宋体" panose="02010600030101010101" pitchFamily="2" charset="-122"/>
              </a:rPr>
              <a:t>30</a:t>
            </a:r>
            <a:r>
              <a:rPr lang="en-US" altLang="zh-CN" sz="1400" b="1" dirty="0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º</a:t>
            </a:r>
            <a:endParaRPr lang="en-US" altLang="zh-CN" sz="1400" b="1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5387" name="Text Box 27"/>
          <p:cNvSpPr txBox="1"/>
          <p:nvPr/>
        </p:nvSpPr>
        <p:spPr>
          <a:xfrm>
            <a:off x="1828800" y="3860165"/>
            <a:ext cx="133731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56cm</a:t>
            </a:r>
            <a:endParaRPr lang="en-US" altLang="zh-CN" sz="32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" name="Text Box 27"/>
          <p:cNvSpPr txBox="1"/>
          <p:nvPr/>
        </p:nvSpPr>
        <p:spPr>
          <a:xfrm>
            <a:off x="1828800" y="4572000"/>
            <a:ext cx="133731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96cm</a:t>
            </a:r>
            <a:r>
              <a:rPr lang="en-US" altLang="zh-CN" sz="3200" b="1" baseline="300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endParaRPr lang="en-US" altLang="zh-CN" sz="3200" b="1" baseline="300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538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87" grpId="0"/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矩形 32"/>
          <p:cNvSpPr/>
          <p:nvPr/>
        </p:nvSpPr>
        <p:spPr>
          <a:xfrm>
            <a:off x="1804353" y="333375"/>
            <a:ext cx="1984375" cy="583565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课堂小结  　 　 　 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自定义 86">
      <a:dk1>
        <a:srgbClr val="000000"/>
      </a:dk1>
      <a:lt1>
        <a:srgbClr val="FFFFFF"/>
      </a:lt1>
      <a:dk2>
        <a:srgbClr val="000000"/>
      </a:dk2>
      <a:lt2>
        <a:srgbClr val="FFFDFD"/>
      </a:lt2>
      <a:accent1>
        <a:srgbClr val="FAA0AA"/>
      </a:accent1>
      <a:accent2>
        <a:srgbClr val="F5E5E4"/>
      </a:accent2>
      <a:accent3>
        <a:srgbClr val="AACED2"/>
      </a:accent3>
      <a:accent4>
        <a:srgbClr val="009FB8"/>
      </a:accent4>
      <a:accent5>
        <a:srgbClr val="FFBBB3"/>
      </a:accent5>
      <a:accent6>
        <a:srgbClr val="515151"/>
      </a:accent6>
      <a:hlink>
        <a:srgbClr val="0563C1"/>
      </a:hlink>
      <a:folHlink>
        <a:srgbClr val="954F72"/>
      </a:folHlink>
    </a:clrScheme>
    <a:fontScheme name="Office 主题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3293</Words>
  <Application>WPS 演示</Application>
  <PresentationFormat>自定义</PresentationFormat>
  <Paragraphs>430</Paragraphs>
  <Slides>24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22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9" baseType="lpstr">
      <vt:lpstr>Arial</vt:lpstr>
      <vt:lpstr>宋体</vt:lpstr>
      <vt:lpstr>Wingdings</vt:lpstr>
      <vt:lpstr>Calibri</vt:lpstr>
      <vt:lpstr>隶书</vt:lpstr>
      <vt:lpstr>Times New Roman</vt:lpstr>
      <vt:lpstr>黑体</vt:lpstr>
      <vt:lpstr>楷体_GB2312</vt:lpstr>
      <vt:lpstr>华文新魏</vt:lpstr>
      <vt:lpstr>宋体-方正超大字符集</vt:lpstr>
      <vt:lpstr>华文行楷</vt:lpstr>
      <vt:lpstr>方正姚体</vt:lpstr>
      <vt:lpstr>Comic Sans MS</vt:lpstr>
      <vt:lpstr>华文细黑</vt:lpstr>
      <vt:lpstr>Century Gothic</vt:lpstr>
      <vt:lpstr>微软雅黑</vt:lpstr>
      <vt:lpstr>新宋体</vt:lpstr>
      <vt:lpstr>幼圆</vt:lpstr>
      <vt:lpstr>Arial Unicode MS</vt:lpstr>
      <vt:lpstr>Segoe Print</vt:lpstr>
      <vt:lpstr>Wingdings 3</vt:lpstr>
      <vt:lpstr>Symbol</vt:lpstr>
      <vt:lpstr>Office 主题</vt:lpstr>
      <vt:lpstr>默认设计模板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OfficePLUS</dc:creator>
  <cp:lastModifiedBy>貪戀那縷陽光</cp:lastModifiedBy>
  <cp:revision>343</cp:revision>
  <dcterms:created xsi:type="dcterms:W3CDTF">2015-08-18T02:51:00Z</dcterms:created>
  <dcterms:modified xsi:type="dcterms:W3CDTF">2019-03-12T13:45:15Z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2052-11.1.0.8389</vt:lpwstr>
  </property>
</Properties>
</file>