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</p:sldMasterIdLst>
  <p:notesMasterIdLst>
    <p:notesMasterId r:id="rId6"/>
  </p:notesMasterIdLst>
  <p:handoutMasterIdLst>
    <p:handoutMasterId r:id="rId30"/>
  </p:handoutMasterIdLst>
  <p:sldIdLst>
    <p:sldId id="257" r:id="rId5"/>
    <p:sldId id="256" r:id="rId7"/>
    <p:sldId id="289" r:id="rId8"/>
    <p:sldId id="265" r:id="rId9"/>
    <p:sldId id="258" r:id="rId10"/>
    <p:sldId id="259" r:id="rId11"/>
    <p:sldId id="352" r:id="rId12"/>
    <p:sldId id="260" r:id="rId13"/>
    <p:sldId id="384" r:id="rId14"/>
    <p:sldId id="385" r:id="rId15"/>
    <p:sldId id="263" r:id="rId16"/>
    <p:sldId id="330" r:id="rId17"/>
    <p:sldId id="386" r:id="rId18"/>
    <p:sldId id="331" r:id="rId19"/>
    <p:sldId id="387" r:id="rId20"/>
    <p:sldId id="388" r:id="rId21"/>
    <p:sldId id="332" r:id="rId22"/>
    <p:sldId id="333" r:id="rId23"/>
    <p:sldId id="334" r:id="rId24"/>
    <p:sldId id="335" r:id="rId25"/>
    <p:sldId id="337" r:id="rId26"/>
    <p:sldId id="389" r:id="rId27"/>
    <p:sldId id="348" r:id="rId28"/>
    <p:sldId id="390" r:id="rId29"/>
  </p:sldIdLst>
  <p:sldSz cx="9144000" cy="51435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clrMru>
    <a:srgbClr val="FFFFFF"/>
    <a:srgbClr val="0000FF"/>
    <a:srgbClr val="CCFFFF"/>
    <a:srgbClr val="FF00FF"/>
    <a:srgbClr val="CC00FF"/>
    <a:srgbClr val="CCFFCC"/>
    <a:srgbClr val="CCEC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524"/>
    <p:restoredTop sz="90989"/>
  </p:normalViewPr>
  <p:slideViewPr>
    <p:cSldViewPr snapToGrid="0" showGuides="1">
      <p:cViewPr varScale="1">
        <p:scale>
          <a:sx n="152" d="100"/>
          <a:sy n="152" d="100"/>
        </p:scale>
        <p:origin x="276" y="132"/>
      </p:cViewPr>
      <p:guideLst>
        <p:guide orient="horz" pos="1646"/>
        <p:guide pos="28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3DA333-2E28-431A-925E-7E836098CB8C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CF2A72-17F2-4DA5-A531-B1D7BABA1E2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4C55932-E471-4466-9971-07D8E76B6C34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9DE7D2-1F57-40A1-8CF9-BFBCC68AE2C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1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101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4102" name="页眉占位符 5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duotone>
              <a:schemeClr val="bg2"/>
              <a:srgbClr val="FFF1C1"/>
            </a:duotone>
            <a:lum bright="-10000" contrast="-40000"/>
          </a:blip>
          <a:stretch>
            <a:fillRect/>
          </a:stretch>
        </p:blipFill>
        <p:spPr>
          <a:xfrm>
            <a:off x="1" y="3911213"/>
            <a:ext cx="1472173" cy="1232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10817"/>
            <a:ext cx="7772400" cy="1102519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1733" y="2069686"/>
            <a:ext cx="6100534" cy="1305742"/>
          </a:xfrm>
        </p:spPr>
        <p:txBody>
          <a:bodyPr anchor="t"/>
          <a:lstStyle>
            <a:lvl1pPr marL="0" indent="0" algn="ctr">
              <a:buNone/>
              <a:defRPr lang="zh-CN" altLang="en-US" dirty="0">
                <a:effectLst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07527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982387"/>
            <a:ext cx="7772400" cy="1125140"/>
          </a:xfrm>
        </p:spPr>
        <p:txBody>
          <a:bodyPr anchor="b"/>
          <a:lstStyle>
            <a:lvl1pPr marL="0" indent="0">
              <a:buNone/>
              <a:defRPr lang="zh-CN" altLang="en-US" sz="2100" smtClean="0">
                <a:effectLst/>
              </a:defRPr>
            </a:lvl1pPr>
            <a:lvl2pPr marL="342900" indent="0">
              <a:buNone/>
              <a:defRPr lang="zh-CN" altLang="en-US" sz="1800" smtClean="0">
                <a:effectLst/>
              </a:defRPr>
            </a:lvl2pPr>
            <a:lvl3pPr marL="685800" indent="0">
              <a:buNone/>
              <a:defRPr lang="zh-CN" altLang="en-US" sz="1500" smtClean="0">
                <a:effectLst/>
              </a:defRPr>
            </a:lvl3pPr>
            <a:lvl4pPr marL="1028700" indent="0">
              <a:buNone/>
              <a:defRPr lang="zh-CN" altLang="en-US" sz="1200" smtClean="0">
                <a:effectLst/>
              </a:defRPr>
            </a:lvl4pPr>
            <a:lvl5pPr marL="1371600" indent="0">
              <a:buNone/>
              <a:defRPr lang="zh-CN" altLang="en-US" sz="1050" dirty="0" smtClean="0">
                <a:effectLst/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duotone>
              <a:schemeClr val="bg2"/>
              <a:srgbClr val="FFF1C1"/>
            </a:duotone>
            <a:lum bright="-10000" contrast="-30000"/>
          </a:blip>
          <a:stretch>
            <a:fillRect/>
          </a:stretch>
        </p:blipFill>
        <p:spPr>
          <a:xfrm>
            <a:off x="7480636" y="0"/>
            <a:ext cx="1663364" cy="1768073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552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6408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6696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6696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732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75" y="4018370"/>
            <a:ext cx="8226225" cy="576021"/>
          </a:xfrm>
        </p:spPr>
        <p:txBody>
          <a:bodyPr anchor="ctr"/>
          <a:lstStyle>
            <a:lvl1pPr algn="ctr">
              <a:defRPr lang="zh-CN" altLang="en-US" sz="2700" b="0" kern="1200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321453"/>
            <a:ext cx="5111750" cy="364333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6" y="1017974"/>
            <a:ext cx="3008313" cy="294681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696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5298" y="160718"/>
            <a:ext cx="7448602" cy="585789"/>
          </a:xfrm>
        </p:spPr>
        <p:txBody>
          <a:bodyPr anchor="ctr"/>
          <a:lstStyle>
            <a:lvl1pPr algn="ctr" rtl="0">
              <a:spcBef>
                <a:spcPct val="0"/>
              </a:spcBef>
              <a:buNone/>
              <a:defRPr sz="2700" b="0" kern="1200" spc="5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1015" y="750081"/>
            <a:ext cx="7452360" cy="3911231"/>
          </a:xfrm>
          <a:prstGeom prst="snip2DiagRect">
            <a:avLst>
              <a:gd name="adj1" fmla="val 0"/>
              <a:gd name="adj2" fmla="val 1794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kumimoji="0" lang="zh-CN" altLang="en-US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0" y="4682725"/>
            <a:ext cx="3180375" cy="460775"/>
          </a:xfrm>
        </p:spPr>
        <p:txBody>
          <a:bodyPr anchor="t"/>
          <a:lstStyle>
            <a:lvl1pPr marL="0" indent="0" algn="r">
              <a:buNone/>
              <a:defRPr sz="1050"/>
            </a:lvl1pPr>
            <a:lvl2pPr marL="342900" indent="0" algn="r">
              <a:buNone/>
              <a:defRPr sz="900"/>
            </a:lvl2pPr>
            <a:lvl3pPr marL="685800" indent="0" algn="r">
              <a:buNone/>
              <a:defRPr sz="750"/>
            </a:lvl3pPr>
            <a:lvl4pPr marL="1028700" indent="0" algn="r">
              <a:buNone/>
              <a:defRPr sz="675"/>
            </a:lvl4pPr>
            <a:lvl5pPr marL="1371600" indent="0" algn="r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4869659"/>
            <a:ext cx="1676384" cy="273844"/>
          </a:xfrm>
        </p:spPr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2285984" y="4869657"/>
            <a:ext cx="2643206" cy="273844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83073" y="4010254"/>
            <a:ext cx="871200" cy="653400"/>
          </a:xfrm>
          <a:prstGeom prst="rtTriangl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25132"/>
            <a:ext cx="8229600" cy="3536180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51435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 sz="1350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05979"/>
            <a:ext cx="1400156" cy="4455333"/>
          </a:xfrm>
        </p:spPr>
        <p:txBody>
          <a:bodyPr vert="eaVert"/>
          <a:lstStyle>
            <a:lvl1pPr algn="ctr">
              <a:defRPr>
                <a:effectLst>
                  <a:outerShdw dist="50800" dir="18900000" algn="tl" rotWithShape="0">
                    <a:srgbClr val="000000">
                      <a:alpha val="75000"/>
                    </a:srgbClr>
                  </a:outerShdw>
                </a:effectLst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758006" cy="4455333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07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slideLayout" Target="../slideLayouts/slideLayout10.xml"/><Relationship Id="rId7" Type="http://schemas.openxmlformats.org/officeDocument/2006/relationships/slideLayout" Target="../slideLayouts/slideLayout9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7776000" cy="85725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  <a:p>
            <a:pPr lvl="1" eaLnBrk="1" latinLnBrk="0" hangingPunct="1"/>
            <a:r>
              <a:rPr kumimoji="0" lang="zh-CN" altLang="en-US"/>
              <a:t>第二级</a:t>
            </a:r>
            <a:endParaRPr kumimoji="0" lang="zh-CN" altLang="en-US"/>
          </a:p>
          <a:p>
            <a:pPr lvl="2" eaLnBrk="1" latinLnBrk="0" hangingPunct="1"/>
            <a:r>
              <a:rPr kumimoji="0" lang="zh-CN" altLang="en-US"/>
              <a:t>第三级</a:t>
            </a:r>
            <a:endParaRPr kumimoji="0" lang="zh-CN" altLang="en-US"/>
          </a:p>
          <a:p>
            <a:pPr lvl="3" eaLnBrk="1" latinLnBrk="0" hangingPunct="1"/>
            <a:r>
              <a:rPr kumimoji="0" lang="zh-CN" altLang="en-US"/>
              <a:t>第四级</a:t>
            </a:r>
            <a:endParaRPr kumimoji="0" lang="zh-CN" altLang="en-US"/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274320" rtlCol="0" anchor="ctr"/>
          <a:lstStyle>
            <a:lvl1pPr algn="l" eaLnBrk="1" latinLnBrk="0" hangingPunct="1">
              <a:defRPr kumimoji="0" sz="900">
                <a:solidFill>
                  <a:schemeClr val="tx1"/>
                </a:solidFill>
              </a:defRPr>
            </a:lvl1pPr>
          </a:lstStyle>
          <a:p>
            <a:fld id="{539439A6-F560-45C6-9D12-B6D0CC218E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9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45720" tIns="45720" rIns="45720" rtlCol="0" anchor="ctr"/>
          <a:lstStyle>
            <a:lvl1pPr algn="r" eaLnBrk="1" latinLnBrk="0" hangingPunct="1">
              <a:defRPr kumimoji="0" sz="900">
                <a:solidFill>
                  <a:schemeClr val="tx1"/>
                </a:solidFill>
              </a:defRPr>
            </a:lvl1pPr>
          </a:lstStyle>
          <a:p>
            <a:fld id="{AF9894F5-A3B3-4098-8793-FF40F35D1981}" type="slidenum">
              <a:rPr lang="zh-CN" altLang="en-US" smtClean="0"/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zh-CN" altLang="en-US" sz="3300" b="0" kern="1200" spc="50" dirty="0">
          <a:ln w="12700">
            <a:noFill/>
            <a:prstDash val="solid"/>
          </a:ln>
          <a:solidFill>
            <a:schemeClr val="accent4"/>
          </a:solidFill>
          <a:effectLst>
            <a:outerShdw blurRad="38100" dist="20320" dir="27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257175" indent="-257175" algn="l" rtl="0" eaLnBrk="1" latinLnBrk="0" hangingPunct="1">
        <a:spcBef>
          <a:spcPct val="15000"/>
        </a:spcBef>
        <a:buClr>
          <a:schemeClr val="tx2"/>
        </a:buClr>
        <a:buSzPct val="60000"/>
        <a:buFont typeface="Wingdings 2" panose="05020102010507070707"/>
        <a:buChar char="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3995" algn="l" rtl="0" eaLnBrk="1" latinLnBrk="0" hangingPunct="1">
        <a:spcBef>
          <a:spcPct val="15000"/>
        </a:spcBef>
        <a:buClr>
          <a:schemeClr val="tx2"/>
        </a:buClr>
        <a:buSzPct val="60000"/>
        <a:buFont typeface="Wingdings 2" panose="05020102010507070707"/>
        <a:buChar char="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latinLnBrk="0" hangingPunct="1">
        <a:spcBef>
          <a:spcPct val="15000"/>
        </a:spcBef>
        <a:buClr>
          <a:schemeClr val="tx2"/>
        </a:buClr>
        <a:buSzPct val="60000"/>
        <a:buFont typeface="Wingdings 2" panose="05020102010507070707"/>
        <a:buChar char="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latinLnBrk="0" hangingPunct="1">
        <a:spcBef>
          <a:spcPct val="15000"/>
        </a:spcBef>
        <a:buClr>
          <a:schemeClr val="tx2"/>
        </a:buClr>
        <a:buSzPct val="60000"/>
        <a:buFont typeface="Wingdings 2" panose="05020102010507070707"/>
        <a:buChar char="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latinLnBrk="0" hangingPunct="1">
        <a:spcBef>
          <a:spcPct val="15000"/>
        </a:spcBef>
        <a:buClr>
          <a:schemeClr val="tx2"/>
        </a:buClr>
        <a:buSzPct val="60000"/>
        <a:buFont typeface="Wingdings 2" panose="05020102010507070707"/>
        <a:buChar char="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rtl="0" eaLnBrk="1" latinLnBrk="0" hangingPunct="1">
        <a:spcBef>
          <a:spcPct val="15000"/>
        </a:spcBef>
        <a:buFont typeface="Arial" panose="020B0604020202020204"/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rtl="0" eaLnBrk="1" latinLnBrk="0" hangingPunct="1">
        <a:spcBef>
          <a:spcPct val="15000"/>
        </a:spcBef>
        <a:buFont typeface="Arial" panose="020B0604020202020204"/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rtl="0" eaLnBrk="1" latinLnBrk="0" hangingPunct="1">
        <a:spcBef>
          <a:spcPct val="15000"/>
        </a:spcBef>
        <a:buFont typeface="Arial" panose="020B0604020202020204"/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rtl="0" eaLnBrk="1" latinLnBrk="0" hangingPunct="1">
        <a:spcBef>
          <a:spcPct val="15000"/>
        </a:spcBef>
        <a:buFont typeface="Arial" panose="020B0604020202020204"/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Picture 6" descr="https://timgsa.baidu.com/timg?image&amp;quality=80&amp;size=b9999_10000&amp;sec=1523522615205&amp;di=788ab91fbe591b4344fc32fe71eca2a5&amp;imgtype=0&amp;src=http%3A%2F%2Fimg.taopic.com%2Fuploads%2Fallimg%2F140617%2F318758-14061G051093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TextBox 2"/>
          <p:cNvSpPr txBox="1"/>
          <p:nvPr/>
        </p:nvSpPr>
        <p:spPr>
          <a:xfrm>
            <a:off x="1895475" y="1600200"/>
            <a:ext cx="184150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6" name="矩形 2"/>
          <p:cNvSpPr/>
          <p:nvPr/>
        </p:nvSpPr>
        <p:spPr>
          <a:xfrm>
            <a:off x="496888" y="504825"/>
            <a:ext cx="8150225" cy="3643313"/>
          </a:xfrm>
          <a:prstGeom prst="rect">
            <a:avLst/>
          </a:prstGeom>
          <a:solidFill>
            <a:srgbClr val="CCFFFF">
              <a:alpha val="70195"/>
            </a:srgbClr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三个工人在砌一面墙。有一个好管闲事的人过来问：“你们在干什么？”第一个工人说：“没看见吗？我在砌墙。”第二个工人说：“我们在盖一幢楼房。”第三个工人说：“我们在建一座城市。”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十年后，第一个人在另一个工地上砌墙；第二个人坐在办公室中画图纸，他成了工程师；第三个人呢，成了一家房地产公司的总裁，是前两个人的老板。 </a:t>
            </a:r>
            <a:endParaRPr lang="zh-CN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80075" y="4175125"/>
            <a:ext cx="2632075" cy="584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态度决定一切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0" y="2486025"/>
            <a:ext cx="9144000" cy="862013"/>
          </a:xfrm>
          <a:prstGeom prst="rect">
            <a:avLst/>
          </a:prstGeom>
          <a:solidFill>
            <a:srgbClr val="FFFFFF">
              <a:alpha val="3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263" y="101600"/>
            <a:ext cx="4394200" cy="65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Box 4"/>
          <p:cNvSpPr txBox="1"/>
          <p:nvPr/>
        </p:nvSpPr>
        <p:spPr>
          <a:xfrm>
            <a:off x="1858963" y="2532063"/>
            <a:ext cx="5329237" cy="769937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algn="ctr" eaLnBrk="1" hangingPunct="1"/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6 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敬业与乐业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47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48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49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0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1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2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3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4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5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6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7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8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59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0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1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2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3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4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5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6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7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8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69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0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1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2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3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4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5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6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7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8" name="文本框 3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79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0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1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2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3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4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5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6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7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8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89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0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1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2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3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4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5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6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7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8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199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0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1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2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3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4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5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6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7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8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09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0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1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2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3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4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5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6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7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8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19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0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1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2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3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4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5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6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7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8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29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0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1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2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3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4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5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6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7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8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39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40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41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42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43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44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45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46" name="TextBox 4"/>
          <p:cNvSpPr txBox="1"/>
          <p:nvPr/>
        </p:nvSpPr>
        <p:spPr>
          <a:xfrm>
            <a:off x="577850" y="1076325"/>
            <a:ext cx="7988300" cy="3502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体会演讲词口语化的特点；积累经典语句和格言。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（重点）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学习举例论证和道理论证两种论证方法，理解“敬业”和“乐业”的含义。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（难点）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ts val="1200"/>
              </a:spcBef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认识到敬业与乐业的重要性，在求知中体会学习的乐趣。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（重点）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6247" name="组合 2"/>
          <p:cNvGrpSpPr/>
          <p:nvPr/>
        </p:nvGrpSpPr>
        <p:grpSpPr>
          <a:xfrm>
            <a:off x="107950" y="63500"/>
            <a:ext cx="2446338" cy="923925"/>
            <a:chOff x="0" y="0"/>
            <a:chExt cx="3038475" cy="1011238"/>
          </a:xfrm>
        </p:grpSpPr>
        <p:pic>
          <p:nvPicPr>
            <p:cNvPr id="6248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249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学习目标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Text Box 2"/>
          <p:cNvSpPr txBox="1"/>
          <p:nvPr/>
        </p:nvSpPr>
        <p:spPr>
          <a:xfrm>
            <a:off x="536575" y="1597025"/>
            <a:ext cx="8181975" cy="2030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本文选自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饮冰室合集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第五册（中华书局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1989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年版）。有删改。本文是梁启超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1922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日在上海中华职业学校的演讲。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8195" name="组合 2"/>
          <p:cNvGrpSpPr/>
          <p:nvPr/>
        </p:nvGrpSpPr>
        <p:grpSpPr>
          <a:xfrm>
            <a:off x="107950" y="63500"/>
            <a:ext cx="2446338" cy="923925"/>
            <a:chOff x="0" y="0"/>
            <a:chExt cx="3038475" cy="1011238"/>
          </a:xfrm>
        </p:grpSpPr>
        <p:pic>
          <p:nvPicPr>
            <p:cNvPr id="8196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197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背景链接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19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0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1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2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3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4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5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6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7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8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29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0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1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2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3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4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5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6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7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8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39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0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1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2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3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4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5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6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7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8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49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0" name="文本框 3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1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2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3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4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5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6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7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8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59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0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1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2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3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4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5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6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7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8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69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0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1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2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3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4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5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6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7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8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79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0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1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2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3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4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5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6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7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8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89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0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1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2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3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4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5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6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7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8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299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0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1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2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3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4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5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6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7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8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09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0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1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2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3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4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5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6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7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318" name="TextBox 5"/>
          <p:cNvSpPr txBox="1"/>
          <p:nvPr/>
        </p:nvSpPr>
        <p:spPr>
          <a:xfrm>
            <a:off x="487363" y="1490663"/>
            <a:ext cx="8604250" cy="332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承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蜩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佝偻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亵渎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进（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免（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解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教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诲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罪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择（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慕（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旁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骛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强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聒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不舍（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    百丈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师（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319" name="TextBox 4"/>
          <p:cNvSpPr txBox="1"/>
          <p:nvPr/>
        </p:nvSpPr>
        <p:spPr>
          <a:xfrm>
            <a:off x="320675" y="1052513"/>
            <a:ext cx="18827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 eaLnBrk="1" hangingPunct="1"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生难字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63700" y="1589088"/>
            <a:ext cx="9080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tiáo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57350" y="2211388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pián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79938" y="1589088"/>
            <a:ext cx="14525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ɡōu lóu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44663" y="2859088"/>
            <a:ext cx="8540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pōu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639050" y="1589088"/>
            <a:ext cx="14525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xiè dú 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54950" y="2211388"/>
            <a:ext cx="72707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shè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2250" y="2840038"/>
            <a:ext cx="72707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niè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38300" y="3497263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jiǎn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424113" y="4167188"/>
            <a:ext cx="7286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ɡuō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945438" y="3498850"/>
            <a:ext cx="5461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wù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grpSp>
        <p:nvGrpSpPr>
          <p:cNvPr id="9330" name="组合 2"/>
          <p:cNvGrpSpPr/>
          <p:nvPr/>
        </p:nvGrpSpPr>
        <p:grpSpPr>
          <a:xfrm>
            <a:off x="107950" y="63500"/>
            <a:ext cx="2446338" cy="923925"/>
            <a:chOff x="0" y="0"/>
            <a:chExt cx="3038475" cy="1011238"/>
          </a:xfrm>
        </p:grpSpPr>
        <p:pic>
          <p:nvPicPr>
            <p:cNvPr id="9335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336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字词学习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762500" y="2211388"/>
            <a:ext cx="7286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lěi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789488" y="2859088"/>
            <a:ext cx="8540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huì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672013" y="3497263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xiàn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138863" y="4141788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chán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Box 2"/>
          <p:cNvSpPr txBox="1"/>
          <p:nvPr/>
        </p:nvSpPr>
        <p:spPr>
          <a:xfrm>
            <a:off x="442913" y="381000"/>
            <a:ext cx="18827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 eaLnBrk="1" hangingPunct="1"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多音字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75" y="1492250"/>
            <a:ext cx="5461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丧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308100" y="1306513"/>
            <a:ext cx="266700" cy="963613"/>
          </a:xfrm>
          <a:prstGeom prst="leftBrace">
            <a:avLst>
              <a:gd name="adj1" fmla="val 33649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5" name="TextBox 5"/>
          <p:cNvSpPr txBox="1"/>
          <p:nvPr/>
        </p:nvSpPr>
        <p:spPr>
          <a:xfrm>
            <a:off x="1608138" y="1065213"/>
            <a:ext cx="24225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</a:rPr>
              <a:t>奔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丧</a:t>
            </a:r>
            <a:r>
              <a:rPr lang="zh-CN" altLang="en-US" sz="2800" b="1" dirty="0">
                <a:latin typeface="Arial" panose="020B0604020202020204" pitchFamily="34" charset="0"/>
              </a:rPr>
              <a:t>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0246" name="TextBox 9"/>
          <p:cNvSpPr txBox="1"/>
          <p:nvPr/>
        </p:nvSpPr>
        <p:spPr>
          <a:xfrm>
            <a:off x="1574800" y="1946275"/>
            <a:ext cx="24225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丧</a:t>
            </a:r>
            <a:r>
              <a:rPr lang="zh-CN" altLang="en-US" sz="2800" b="1" dirty="0">
                <a:latin typeface="Arial" panose="020B0604020202020204" pitchFamily="34" charset="0"/>
              </a:rPr>
              <a:t>失（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14625" y="1019175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sānɡ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90813" y="1884363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sànɡ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0249" name="TextBox 7"/>
          <p:cNvSpPr txBox="1"/>
          <p:nvPr/>
        </p:nvSpPr>
        <p:spPr>
          <a:xfrm>
            <a:off x="4648200" y="1463675"/>
            <a:ext cx="5461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教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5208588" y="1246188"/>
            <a:ext cx="290513" cy="962025"/>
          </a:xfrm>
          <a:prstGeom prst="leftBrace">
            <a:avLst>
              <a:gd name="adj1" fmla="val 51779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51" name="TextBox 8"/>
          <p:cNvSpPr txBox="1"/>
          <p:nvPr/>
        </p:nvSpPr>
        <p:spPr>
          <a:xfrm>
            <a:off x="5578475" y="1006475"/>
            <a:ext cx="24225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教</a:t>
            </a:r>
            <a:r>
              <a:rPr lang="zh-CN" altLang="en-US" sz="2800" b="1" dirty="0">
                <a:latin typeface="Arial" panose="020B0604020202020204" pitchFamily="34" charset="0"/>
              </a:rPr>
              <a:t>师（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0252" name="TextBox 15"/>
          <p:cNvSpPr txBox="1"/>
          <p:nvPr/>
        </p:nvSpPr>
        <p:spPr>
          <a:xfrm>
            <a:off x="5573713" y="1898650"/>
            <a:ext cx="24225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教</a:t>
            </a:r>
            <a:r>
              <a:rPr lang="zh-CN" altLang="en-US" sz="2800" b="1" dirty="0">
                <a:latin typeface="Arial" panose="020B0604020202020204" pitchFamily="34" charset="0"/>
              </a:rPr>
              <a:t>书（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04013" y="1858963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jiāo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86550" y="965200"/>
            <a:ext cx="909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jiào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4375" y="3452813"/>
            <a:ext cx="546100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恶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1" name="左大括号 30"/>
          <p:cNvSpPr/>
          <p:nvPr/>
        </p:nvSpPr>
        <p:spPr>
          <a:xfrm>
            <a:off x="1308100" y="3065463"/>
            <a:ext cx="266700" cy="1341438"/>
          </a:xfrm>
          <a:prstGeom prst="leftBrace">
            <a:avLst>
              <a:gd name="adj1" fmla="val 33649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57" name="TextBox 5"/>
          <p:cNvSpPr txBox="1"/>
          <p:nvPr/>
        </p:nvSpPr>
        <p:spPr>
          <a:xfrm>
            <a:off x="1608138" y="2824163"/>
            <a:ext cx="24225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恶</a:t>
            </a:r>
            <a:r>
              <a:rPr lang="zh-CN" altLang="en-US" sz="2800" b="1" dirty="0">
                <a:latin typeface="Arial" panose="020B0604020202020204" pitchFamily="34" charset="0"/>
              </a:rPr>
              <a:t>劣（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0258" name="TextBox 9"/>
          <p:cNvSpPr txBox="1"/>
          <p:nvPr/>
        </p:nvSpPr>
        <p:spPr>
          <a:xfrm>
            <a:off x="1574800" y="3452813"/>
            <a:ext cx="24225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恶</a:t>
            </a:r>
            <a:r>
              <a:rPr lang="zh-CN" altLang="en-US" sz="2800" b="1" dirty="0">
                <a:latin typeface="Arial" panose="020B0604020202020204" pitchFamily="34" charset="0"/>
              </a:rPr>
              <a:t>心（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986088" y="2773363"/>
            <a:ext cx="3667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è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86088" y="3402013"/>
            <a:ext cx="3667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ě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0261" name="TextBox 9"/>
          <p:cNvSpPr txBox="1"/>
          <p:nvPr/>
        </p:nvSpPr>
        <p:spPr>
          <a:xfrm>
            <a:off x="1574800" y="4084638"/>
            <a:ext cx="24225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</a:rPr>
              <a:t>厌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恶</a:t>
            </a:r>
            <a:r>
              <a:rPr lang="zh-CN" altLang="en-US" sz="2800" b="1" dirty="0">
                <a:latin typeface="Arial" panose="020B0604020202020204" pitchFamily="34" charset="0"/>
              </a:rPr>
              <a:t>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59088" y="4033838"/>
            <a:ext cx="547688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wù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684713" y="3452813"/>
            <a:ext cx="546100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咽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3" name="左大括号 42"/>
          <p:cNvSpPr/>
          <p:nvPr/>
        </p:nvSpPr>
        <p:spPr>
          <a:xfrm>
            <a:off x="5278438" y="3065463"/>
            <a:ext cx="266700" cy="1341438"/>
          </a:xfrm>
          <a:prstGeom prst="leftBrace">
            <a:avLst>
              <a:gd name="adj1" fmla="val 33649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5" name="TextBox 5"/>
          <p:cNvSpPr txBox="1"/>
          <p:nvPr/>
        </p:nvSpPr>
        <p:spPr>
          <a:xfrm>
            <a:off x="5578475" y="2824163"/>
            <a:ext cx="24225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咽</a:t>
            </a:r>
            <a:r>
              <a:rPr lang="zh-CN" altLang="en-US" sz="2800" b="1" dirty="0">
                <a:latin typeface="Arial" panose="020B0604020202020204" pitchFamily="34" charset="0"/>
              </a:rPr>
              <a:t>气（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0266" name="TextBox 9"/>
          <p:cNvSpPr txBox="1"/>
          <p:nvPr/>
        </p:nvSpPr>
        <p:spPr>
          <a:xfrm>
            <a:off x="5545138" y="3452813"/>
            <a:ext cx="24225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咽</a:t>
            </a:r>
            <a:r>
              <a:rPr lang="zh-CN" altLang="en-US" sz="2800" b="1" dirty="0">
                <a:latin typeface="Arial" panose="020B0604020202020204" pitchFamily="34" charset="0"/>
              </a:rPr>
              <a:t>喉（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775450" y="2773363"/>
            <a:ext cx="7286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yàn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784975" y="3402013"/>
            <a:ext cx="7286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yān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0269" name="TextBox 9"/>
          <p:cNvSpPr txBox="1"/>
          <p:nvPr/>
        </p:nvSpPr>
        <p:spPr>
          <a:xfrm>
            <a:off x="5545138" y="4084638"/>
            <a:ext cx="24225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</a:rPr>
              <a:t>呜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咽</a:t>
            </a:r>
            <a:r>
              <a:rPr lang="zh-CN" altLang="en-US" sz="2800" b="1" dirty="0">
                <a:latin typeface="Arial" panose="020B0604020202020204" pitchFamily="34" charset="0"/>
              </a:rPr>
              <a:t>（        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884988" y="4033838"/>
            <a:ext cx="547688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00"/>
                </a:solidFill>
                <a:latin typeface="+mn-ea"/>
                <a:ea typeface="+mn-ea"/>
                <a:cs typeface="+mn-cs"/>
              </a:rPr>
              <a:t>yè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7" grpId="0"/>
      <p:bldP spid="18" grpId="0"/>
      <p:bldP spid="38" grpId="0"/>
      <p:bldP spid="39" grpId="0"/>
      <p:bldP spid="41" grpId="0"/>
      <p:bldP spid="46" grpId="0"/>
      <p:bldP spid="47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67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68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69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0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1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2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4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5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6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7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8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79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0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1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2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3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4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5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6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7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8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89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0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1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2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3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4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5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6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7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8" name="文本框 3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99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0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1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2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3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4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5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6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7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8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09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0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1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2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3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4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5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6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7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8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19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0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1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2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3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4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5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6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7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8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29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0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1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2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3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4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5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6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7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8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39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0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1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2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3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4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5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6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7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8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49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0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1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2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3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4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5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6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7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8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59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60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61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62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63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64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365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177925" y="1895475"/>
            <a:ext cx="311150" cy="1344613"/>
          </a:xfrm>
          <a:prstGeom prst="leftBrace">
            <a:avLst>
              <a:gd name="adj1" fmla="val 56273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1300" y="1644650"/>
            <a:ext cx="25352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shè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）免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3200" y="2859088"/>
            <a:ext cx="27162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姓 </a:t>
            </a: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hǎo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）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4887913" y="1830388"/>
            <a:ext cx="306388" cy="1343025"/>
          </a:xfrm>
          <a:prstGeom prst="leftBrace">
            <a:avLst>
              <a:gd name="adj1" fmla="val 45786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81600" y="1624013"/>
            <a:ext cx="25352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ɡuō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）噪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625" y="2773363"/>
            <a:ext cx="28971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 </a:t>
            </a: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ɡěnɡ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）正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90800" y="1635125"/>
            <a:ext cx="546100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赦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82925" y="2836863"/>
            <a:ext cx="546100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郝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62688" y="1617663"/>
            <a:ext cx="5461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聒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61125" y="2763838"/>
            <a:ext cx="5461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耿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84313" y="2239963"/>
            <a:ext cx="25352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显</a:t>
            </a: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 </a:t>
            </a: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hè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）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13063" y="2230438"/>
            <a:ext cx="5461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赫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1600" y="2190750"/>
            <a:ext cx="25352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chǐ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）辱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62688" y="2178050"/>
            <a:ext cx="5461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耻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1380" name="TextBox 2"/>
          <p:cNvSpPr txBox="1"/>
          <p:nvPr/>
        </p:nvSpPr>
        <p:spPr>
          <a:xfrm>
            <a:off x="442913" y="381000"/>
            <a:ext cx="18827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 eaLnBrk="1" hangingPunct="1"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形似字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381000" y="195263"/>
            <a:ext cx="183197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FF0000"/>
                </a:solidFill>
                <a:latin typeface="+mj-ea"/>
                <a:ea typeface="+mj-ea"/>
                <a:cs typeface="+mn-cs"/>
              </a:rPr>
              <a:t>词语解释</a:t>
            </a:r>
            <a:endParaRPr kumimoji="0" lang="zh-CN" altLang="en-US" sz="3200" b="1" kern="1200" cap="none" spc="0" normalizeH="0" baseline="0" noProof="0" dirty="0">
              <a:solidFill>
                <a:srgbClr val="FF0000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12291" name="TextBox 3"/>
          <p:cNvSpPr txBox="1"/>
          <p:nvPr/>
        </p:nvSpPr>
        <p:spPr>
          <a:xfrm>
            <a:off x="376238" y="827088"/>
            <a:ext cx="12652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征引：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2" name="TextBox 4"/>
          <p:cNvSpPr txBox="1"/>
          <p:nvPr/>
        </p:nvSpPr>
        <p:spPr>
          <a:xfrm>
            <a:off x="376238" y="1316038"/>
            <a:ext cx="12652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精微：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3" name="TextBox 6"/>
          <p:cNvSpPr txBox="1"/>
          <p:nvPr/>
        </p:nvSpPr>
        <p:spPr>
          <a:xfrm>
            <a:off x="376238" y="1784350"/>
            <a:ext cx="12652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直捷：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4" name="TextBox 7"/>
          <p:cNvSpPr txBox="1"/>
          <p:nvPr/>
        </p:nvSpPr>
        <p:spPr>
          <a:xfrm>
            <a:off x="376238" y="2260600"/>
            <a:ext cx="12652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亵渎：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04925" y="827088"/>
            <a:ext cx="126523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引用。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97000" y="1322388"/>
            <a:ext cx="234791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精深、微妙。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03350" y="1784350"/>
            <a:ext cx="234791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简单、快捷。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14475" y="2292350"/>
            <a:ext cx="234791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轻慢，不敬。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6238" y="3765550"/>
            <a:ext cx="7758112" cy="9826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1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同学们你还知道这些词的意思吗？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学理，层累，言行相顾，言不及义，安居乐业。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00" name="TextBox 7"/>
          <p:cNvSpPr txBox="1"/>
          <p:nvPr/>
        </p:nvSpPr>
        <p:spPr>
          <a:xfrm>
            <a:off x="376238" y="2733675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断章取义：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30413" y="2733675"/>
            <a:ext cx="68865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不顾上下文，孤立截取其中的一段或一句。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02" name="TextBox 7"/>
          <p:cNvSpPr txBox="1"/>
          <p:nvPr/>
        </p:nvSpPr>
        <p:spPr>
          <a:xfrm>
            <a:off x="376238" y="3214688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不二法门：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71688" y="3228975"/>
            <a:ext cx="5954712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常用来指最好的或独一无二的方法。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7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198359"/>
            <a:ext cx="7776000" cy="857250"/>
          </a:xfrm>
        </p:spPr>
        <p:txBody>
          <a:bodyPr/>
          <a:lstStyle/>
          <a:p>
            <a:r>
              <a:rPr lang="zh-CN" altLang="en-US" sz="4000" dirty="0">
                <a:solidFill>
                  <a:srgbClr val="FFFF00"/>
                </a:solidFill>
              </a:rPr>
              <a:t>预习检测</a:t>
            </a:r>
            <a:endParaRPr lang="zh-CN" altLang="en-US" sz="4000" dirty="0">
              <a:solidFill>
                <a:srgbClr val="FFFF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议论文的三要素是：</a:t>
            </a:r>
            <a:r>
              <a:rPr lang="zh-CN" altLang="en-US" sz="32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论证方法有哪些？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论据分为：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68800" y="1200150"/>
            <a:ext cx="4013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论点、论据、论证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75430" y="1876425"/>
            <a:ext cx="46113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举例论证、道理论证、比喻论证、对比论证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919095" y="3023870"/>
            <a:ext cx="42602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事实论据、道理论据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>
                <a:solidFill>
                  <a:srgbClr val="FFFF00"/>
                </a:solidFill>
              </a:rPr>
              <a:t>再读课文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在文中，作者提出的中心论点是什么？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作者是怎样一步一步地论证中心论点的？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TextBox 9"/>
          <p:cNvSpPr txBox="1"/>
          <p:nvPr/>
        </p:nvSpPr>
        <p:spPr>
          <a:xfrm>
            <a:off x="546100" y="1149350"/>
            <a:ext cx="574357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+mj-ea"/>
                <a:ea typeface="+mj-ea"/>
                <a:cs typeface="+mn-cs"/>
              </a:rPr>
              <a:t>再读课文，深入思考，解答疑问。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12" name="Text Box 2"/>
          <p:cNvSpPr txBox="1"/>
          <p:nvPr/>
        </p:nvSpPr>
        <p:spPr>
          <a:xfrm>
            <a:off x="546100" y="2436813"/>
            <a:ext cx="77343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文章中哪句话揭示了全篇论述的中心？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Text Box 4"/>
          <p:cNvSpPr txBox="1"/>
          <p:nvPr/>
        </p:nvSpPr>
        <p:spPr>
          <a:xfrm>
            <a:off x="546100" y="3130550"/>
            <a:ext cx="8080375" cy="1127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我确信“敬业乐业”四个字，是人类生活的不二法门。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5" name="TextBox 1"/>
          <p:cNvSpPr txBox="1"/>
          <p:nvPr/>
        </p:nvSpPr>
        <p:spPr>
          <a:xfrm>
            <a:off x="546100" y="1784350"/>
            <a:ext cx="50482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首先阅读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自然段，回答：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6390" name="组合 2"/>
          <p:cNvGrpSpPr/>
          <p:nvPr/>
        </p:nvGrpSpPr>
        <p:grpSpPr>
          <a:xfrm>
            <a:off x="107950" y="63500"/>
            <a:ext cx="2446338" cy="923925"/>
            <a:chOff x="0" y="0"/>
            <a:chExt cx="3038475" cy="1011238"/>
          </a:xfrm>
        </p:grpSpPr>
        <p:pic>
          <p:nvPicPr>
            <p:cNvPr id="16391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92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课文解读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bldLvl="0"/>
      <p:bldP spid="14" grpId="0" bldLvl="0"/>
      <p:bldP spid="174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1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2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3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4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5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6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7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8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9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0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1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2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3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4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5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6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7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8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9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0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1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2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3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4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5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6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7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8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9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0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1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2" name="文本框 3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3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4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5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6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7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8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9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0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1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2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3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4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5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6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7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8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9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0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1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2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3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4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5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6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7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8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9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0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1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2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3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4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5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6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7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8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9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0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1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2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3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4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5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6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7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8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9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0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1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2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3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4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5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6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7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8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9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0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1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2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3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4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5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6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7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8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9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292100" y="642938"/>
            <a:ext cx="73882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作者围绕中心论点先后谈了几个问题？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292100" y="2825750"/>
            <a:ext cx="59372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3.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这三个问题的关系是怎样的？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612775" y="3490913"/>
            <a:ext cx="7848600" cy="1127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    “有业”是前提，“敬业”是根本，“乐业”是境界。</a:t>
            </a:r>
            <a:endParaRPr lang="zh-CN" altLang="en-US" sz="2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646113" y="1457036"/>
            <a:ext cx="2227262" cy="885825"/>
            <a:chOff x="771525" y="1762125"/>
            <a:chExt cx="2228056" cy="885825"/>
          </a:xfrm>
          <a:solidFill>
            <a:srgbClr val="FFFF00">
              <a:alpha val="88000"/>
            </a:srgbClr>
          </a:solidFill>
        </p:grpSpPr>
        <p:sp>
          <p:nvSpPr>
            <p:cNvPr id="2" name="椭圆 1"/>
            <p:cNvSpPr/>
            <p:nvPr/>
          </p:nvSpPr>
          <p:spPr>
            <a:xfrm>
              <a:off x="771525" y="1762125"/>
              <a:ext cx="2228056" cy="885825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  <p:sp>
          <p:nvSpPr>
            <p:cNvPr id="18446" name="TextBox 2"/>
            <p:cNvSpPr txBox="1">
              <a:spLocks noChangeArrowheads="1"/>
            </p:cNvSpPr>
            <p:nvPr/>
          </p:nvSpPr>
          <p:spPr bwMode="auto">
            <a:xfrm>
              <a:off x="1227360" y="1825763"/>
              <a:ext cx="1316386" cy="76944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</a:rPr>
                <a:t>有业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</p:grpSp>
      <p:grpSp>
        <p:nvGrpSpPr>
          <p:cNvPr id="12" name="组合 11"/>
          <p:cNvGrpSpPr/>
          <p:nvPr/>
        </p:nvGrpSpPr>
        <p:grpSpPr bwMode="auto">
          <a:xfrm>
            <a:off x="3279200" y="1430047"/>
            <a:ext cx="2282825" cy="885825"/>
            <a:chOff x="771525" y="1762125"/>
            <a:chExt cx="2228056" cy="885825"/>
          </a:xfrm>
          <a:solidFill>
            <a:srgbClr val="FFCCFF"/>
          </a:solidFill>
        </p:grpSpPr>
        <p:sp>
          <p:nvSpPr>
            <p:cNvPr id="13" name="椭圆 12"/>
            <p:cNvSpPr/>
            <p:nvPr/>
          </p:nvSpPr>
          <p:spPr>
            <a:xfrm>
              <a:off x="771525" y="1762125"/>
              <a:ext cx="2228056" cy="885825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  <p:sp>
          <p:nvSpPr>
            <p:cNvPr id="18444" name="TextBox 13"/>
            <p:cNvSpPr txBox="1">
              <a:spLocks noChangeArrowheads="1"/>
            </p:cNvSpPr>
            <p:nvPr/>
          </p:nvSpPr>
          <p:spPr bwMode="auto">
            <a:xfrm>
              <a:off x="1227360" y="1825763"/>
              <a:ext cx="1284643" cy="76944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</a:rPr>
                <a:t>敬业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5967850" y="1423988"/>
            <a:ext cx="2227263" cy="885825"/>
            <a:chOff x="771525" y="1762125"/>
            <a:chExt cx="2228056" cy="885825"/>
          </a:xfrm>
          <a:solidFill>
            <a:srgbClr val="CCFFCC"/>
          </a:solidFill>
        </p:grpSpPr>
        <p:sp>
          <p:nvSpPr>
            <p:cNvPr id="16" name="椭圆 15"/>
            <p:cNvSpPr/>
            <p:nvPr/>
          </p:nvSpPr>
          <p:spPr>
            <a:xfrm>
              <a:off x="771525" y="1762125"/>
              <a:ext cx="2228056" cy="885825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  <p:sp>
          <p:nvSpPr>
            <p:cNvPr id="18442" name="TextBox 16"/>
            <p:cNvSpPr txBox="1">
              <a:spLocks noChangeArrowheads="1"/>
            </p:cNvSpPr>
            <p:nvPr/>
          </p:nvSpPr>
          <p:spPr bwMode="auto">
            <a:xfrm>
              <a:off x="1227360" y="1825763"/>
              <a:ext cx="1316386" cy="76944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</a:rPr>
                <a:t>乐业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bldLvl="0"/>
      <p:bldP spid="19463" grpId="0" bldLvl="0"/>
      <p:bldP spid="19464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dirty="0">
                <a:solidFill>
                  <a:srgbClr val="FFFF00"/>
                </a:solidFill>
              </a:rPr>
              <a:t>文段品读</a:t>
            </a:r>
            <a:endParaRPr lang="zh-CN" altLang="en-US" sz="4000" dirty="0">
              <a:solidFill>
                <a:srgbClr val="FFFF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85900" y="1653648"/>
            <a:ext cx="6172200" cy="2940974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演读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2-5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段，为了论证“有业之必要”，作者使用了哪些论据？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226060" y="1040130"/>
            <a:ext cx="551815" cy="3194685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 vert="eaVert"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论述“有业”的必要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3" name="AutoShape 3"/>
          <p:cNvSpPr/>
          <p:nvPr/>
        </p:nvSpPr>
        <p:spPr>
          <a:xfrm>
            <a:off x="822325" y="1173163"/>
            <a:ext cx="215900" cy="2540000"/>
          </a:xfrm>
          <a:prstGeom prst="leftBrace">
            <a:avLst>
              <a:gd name="adj1" fmla="val 13071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>
              <a:lnSpc>
                <a:spcPct val="120000"/>
              </a:lnSpc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1063625" y="187325"/>
            <a:ext cx="2736850" cy="1422400"/>
          </a:xfrm>
          <a:prstGeom prst="rect">
            <a:avLst/>
          </a:prstGeom>
          <a:solidFill>
            <a:srgbClr val="FFFF00">
              <a:alpha val="59999"/>
            </a:srgbClr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引用孔子的话，举两种人的事例（第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5" name="AutoShape 5"/>
          <p:cNvSpPr/>
          <p:nvPr/>
        </p:nvSpPr>
        <p:spPr>
          <a:xfrm>
            <a:off x="3833813" y="187325"/>
            <a:ext cx="215900" cy="1363663"/>
          </a:xfrm>
          <a:prstGeom prst="leftBrace">
            <a:avLst>
              <a:gd name="adj1" fmla="val 66700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>
              <a:lnSpc>
                <a:spcPct val="120000"/>
              </a:lnSpc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8" name="Text Box 8"/>
          <p:cNvSpPr txBox="1"/>
          <p:nvPr/>
        </p:nvSpPr>
        <p:spPr>
          <a:xfrm>
            <a:off x="7083425" y="103188"/>
            <a:ext cx="627063" cy="19716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反面举例论证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9" name="Text Box 9"/>
          <p:cNvSpPr txBox="1"/>
          <p:nvPr/>
        </p:nvSpPr>
        <p:spPr>
          <a:xfrm>
            <a:off x="1068388" y="1819275"/>
            <a:ext cx="2843212" cy="979488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举百丈禅师的故事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（第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90" name="Text Box 10"/>
          <p:cNvSpPr txBox="1"/>
          <p:nvPr/>
        </p:nvSpPr>
        <p:spPr>
          <a:xfrm>
            <a:off x="4132263" y="2120900"/>
            <a:ext cx="2376487" cy="534988"/>
          </a:xfrm>
          <a:prstGeom prst="rect">
            <a:avLst/>
          </a:prstGeom>
          <a:solidFill>
            <a:srgbClr val="FFFF00">
              <a:alpha val="58038"/>
            </a:srgbClr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正面举例论证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91" name="Text Box 11"/>
          <p:cNvSpPr txBox="1"/>
          <p:nvPr/>
        </p:nvSpPr>
        <p:spPr>
          <a:xfrm>
            <a:off x="1068388" y="3030538"/>
            <a:ext cx="3028950" cy="142240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讲道理，得出“百行业为先，万恶懒为首”的结论（第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92" name="Text Box 12"/>
          <p:cNvSpPr txBox="1"/>
          <p:nvPr/>
        </p:nvSpPr>
        <p:spPr>
          <a:xfrm>
            <a:off x="4203700" y="3030538"/>
            <a:ext cx="2867025" cy="1422400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正反（有业、无业）道理对比论证、比喻论证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93" name="AutoShape 13"/>
          <p:cNvSpPr/>
          <p:nvPr/>
        </p:nvSpPr>
        <p:spPr>
          <a:xfrm>
            <a:off x="7686675" y="411163"/>
            <a:ext cx="215900" cy="2540000"/>
          </a:xfrm>
          <a:prstGeom prst="rightBrace">
            <a:avLst>
              <a:gd name="adj1" fmla="val 13071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>
              <a:lnSpc>
                <a:spcPct val="120000"/>
              </a:lnSpc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94" name="Text Box 14"/>
          <p:cNvSpPr txBox="1"/>
          <p:nvPr/>
        </p:nvSpPr>
        <p:spPr>
          <a:xfrm>
            <a:off x="7956550" y="785813"/>
            <a:ext cx="923925" cy="17907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强调“有业”的必要性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95" name="AutoShape 15"/>
          <p:cNvSpPr/>
          <p:nvPr/>
        </p:nvSpPr>
        <p:spPr>
          <a:xfrm>
            <a:off x="7246938" y="3611563"/>
            <a:ext cx="554037" cy="161925"/>
          </a:xfrm>
          <a:prstGeom prst="rightArrow">
            <a:avLst>
              <a:gd name="adj1" fmla="val 50000"/>
              <a:gd name="adj2" fmla="val 83273"/>
            </a:avLst>
          </a:prstGeom>
          <a:solidFill>
            <a:srgbClr val="00B0F0"/>
          </a:solidFill>
          <a:ln w="9525">
            <a:noFill/>
          </a:ln>
        </p:spPr>
        <p:txBody>
          <a:bodyPr wrap="none" anchor="ctr"/>
          <a:p>
            <a:pPr eaLnBrk="1" hangingPunct="1">
              <a:lnSpc>
                <a:spcPct val="120000"/>
              </a:lnSpc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97" name="Line 17"/>
          <p:cNvSpPr/>
          <p:nvPr/>
        </p:nvSpPr>
        <p:spPr>
          <a:xfrm flipH="1">
            <a:off x="2378075" y="1550988"/>
            <a:ext cx="0" cy="268287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498" name="Line 18"/>
          <p:cNvSpPr/>
          <p:nvPr/>
        </p:nvSpPr>
        <p:spPr>
          <a:xfrm>
            <a:off x="2376488" y="2738438"/>
            <a:ext cx="0" cy="29210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499" name="AutoShape 19"/>
          <p:cNvSpPr/>
          <p:nvPr/>
        </p:nvSpPr>
        <p:spPr>
          <a:xfrm>
            <a:off x="1736725" y="4475163"/>
            <a:ext cx="5060950" cy="438150"/>
          </a:xfrm>
          <a:prstGeom prst="flowChartAlternateProcess">
            <a:avLst/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 eaLnBrk="1" hangingPunct="1"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“敬业与乐业”的前提是“有业”。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500" name="Text Box 20"/>
          <p:cNvSpPr txBox="1"/>
          <p:nvPr/>
        </p:nvSpPr>
        <p:spPr>
          <a:xfrm>
            <a:off x="7956550" y="2852738"/>
            <a:ext cx="923925" cy="18415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vert="eaVert">
            <a:spAutoFit/>
          </a:bodyPr>
          <a:p>
            <a:pPr eaLnBrk="1" hangingPunct="1"/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强调“有业”是做人之本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32263" y="61913"/>
            <a:ext cx="2971800" cy="97790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“饱食终日，无所用心”之人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32263" y="1089025"/>
            <a:ext cx="2971800" cy="979488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“群居终日，言不及义，好行小惠”之人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 animBg="1"/>
      <p:bldP spid="20483" grpId="0" animBg="1"/>
      <p:bldP spid="20484" grpId="0" animBg="1"/>
      <p:bldP spid="20485" grpId="0" animBg="1"/>
      <p:bldP spid="20488" grpId="0"/>
      <p:bldP spid="20489" grpId="0" animBg="1"/>
      <p:bldP spid="20490" grpId="0" animBg="1"/>
      <p:bldP spid="20491" grpId="0" animBg="1"/>
      <p:bldP spid="20492" grpId="0" animBg="1"/>
      <p:bldP spid="20493" grpId="0" animBg="1"/>
      <p:bldP spid="20494" grpId="0" animBg="1"/>
      <p:bldP spid="20495" grpId="0" animBg="1"/>
      <p:bldP spid="20499" grpId="0" animBg="1"/>
      <p:bldP spid="20500" grpId="0" animBg="1"/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事实论据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有代表性的古今中外的事例，现实中的现象，自己的经历，确凿的数据，可靠的史实等。</a:t>
            </a:r>
            <a:endParaRPr kumimoji="1"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道理论据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：公认的道理、格言、名人名言、原理、定理等。</a:t>
            </a:r>
            <a:endParaRPr kumimoji="1"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kumimoji="1"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kumimoji="1"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FF00"/>
                </a:solidFill>
              </a:rPr>
              <a:t>文段品读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默读第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段。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讨论交流作者论证“要敬业”的思路是什么？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作者使用了哪些论证方法？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3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4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5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6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7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8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9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0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1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2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3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4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5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6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7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8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9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0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1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2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3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4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5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6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7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8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9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0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1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2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3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4" name="文本框 3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5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6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7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8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9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0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1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2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3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4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5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6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7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8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9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0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1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2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3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4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5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6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7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8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9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0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1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2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3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4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5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6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7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8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9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0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1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2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3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4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5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6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7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8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9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0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1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2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3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4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5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6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7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8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9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0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1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2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3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4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5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6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7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8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9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80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81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82" name="Text Box 5"/>
          <p:cNvSpPr txBox="1"/>
          <p:nvPr/>
        </p:nvSpPr>
        <p:spPr>
          <a:xfrm>
            <a:off x="382588" y="688975"/>
            <a:ext cx="8353425" cy="3933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第六段作者阐述什么叫“敬”，引用了朱熹的名言“主一无适便是敬”，后紧配上自己的通俗化的解释：“凡做一件事，便忠于一件事，将全副精力集中到这事上头，一点不旁骛，便是敬。”然后顺理成章地论述凡人类的正当的劳动、正经的事，“其性质都是可敬”的，并举“当大总统”与“拉黄包车”这两件事加以证明，侧重点在“凡职业没有不是可敬的”，“因自己的才能、境地，做一种劳作做到圆满，便是天地间第一等人。”</a:t>
            </a:r>
            <a:endParaRPr lang="zh-CN" altLang="en-US" sz="2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5"/>
          <p:cNvSpPr txBox="1"/>
          <p:nvPr/>
        </p:nvSpPr>
        <p:spPr>
          <a:xfrm>
            <a:off x="300038" y="692150"/>
            <a:ext cx="8543925" cy="3933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    </a:t>
            </a:r>
            <a:r>
              <a:rPr lang="en-US" altLang="zh-CN" sz="2600" b="1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2.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第七段论述怎样才能做到“敬业”，先引用《庄子》中的语句并作阐述，再举木匠做成一张好桌子和当总统的建设一个国家，挑粪的把马桶收拾得干净，和当军人的打胜一支压境的敌军这两组例子，说明无论做什么都要“丝毫不肯分心到事外”（即“敬业”）。接着从反面论述“一个人对于自己的职业不敬”的害处，指出“敬业主义，于人生最为必要，又于人生最为有利”，并引用庄子、孔子的名言进一步强调敬业的重要。</a:t>
            </a:r>
            <a:endParaRPr lang="zh-CN" altLang="en-US" sz="2600" b="1" dirty="0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Box 3"/>
          <p:cNvSpPr txBox="1"/>
          <p:nvPr/>
        </p:nvSpPr>
        <p:spPr>
          <a:xfrm>
            <a:off x="600075" y="1014413"/>
            <a:ext cx="397351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自然段，回答：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600075" y="1962150"/>
            <a:ext cx="7943850" cy="1284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作者举了怎样的例子来论述“乐业”的重要，又是如何论述“乐业”的道理的？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6"/>
          <p:cNvSpPr txBox="1"/>
          <p:nvPr/>
        </p:nvSpPr>
        <p:spPr>
          <a:xfrm>
            <a:off x="228600" y="658813"/>
            <a:ext cx="8783638" cy="4229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作者在第八段中剖析了生活中常会遇到的感叹“做苦工”这个实例，说明要“从劳苦中找出快乐来”，很自然地点到了“乐业”的“乐”。之后更深入一步论述“乐业”的道理，分四点说明“凡职业都是有趣味的”，这是作者的经验之谈，令人信服。紧接着又引用孔子的两句名言进一步证明“人生能从自己职业中领略出趣味（即乐业），生活才有价值”，“这种生活”才算得“人类理想的生活”。 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79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0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1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2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3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4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5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6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7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8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9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0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1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2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3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4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5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6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7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8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9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0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1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2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3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4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5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6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7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8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9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0" name="文本框 3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1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2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3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4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5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6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7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8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9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0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1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2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3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4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5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6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7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8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9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0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1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2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3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4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5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6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7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8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9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0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1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2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3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4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5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6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7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8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9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0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1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2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3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4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5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6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7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8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9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0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1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2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3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4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5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6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7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8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9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0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1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2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3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4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5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6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7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54" name="Text Box 2"/>
          <p:cNvSpPr txBox="1"/>
          <p:nvPr/>
        </p:nvSpPr>
        <p:spPr>
          <a:xfrm>
            <a:off x="319088" y="217488"/>
            <a:ext cx="558958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论述“乐业”的重要性及论证方法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152400" y="914400"/>
            <a:ext cx="188595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.阐述人生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苦乐缘由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6" name="Text Box 4"/>
          <p:cNvSpPr txBox="1"/>
          <p:nvPr/>
        </p:nvSpPr>
        <p:spPr>
          <a:xfrm>
            <a:off x="5397500" y="963613"/>
            <a:ext cx="1187450" cy="904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正面说</a:t>
            </a:r>
            <a:endParaRPr lang="zh-CN" altLang="en-US" sz="24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理论证</a:t>
            </a:r>
            <a:endParaRPr lang="zh-CN" altLang="en-US" sz="24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7" name="Text Box 5"/>
          <p:cNvSpPr txBox="1"/>
          <p:nvPr/>
        </p:nvSpPr>
        <p:spPr>
          <a:xfrm>
            <a:off x="158750" y="2071688"/>
            <a:ext cx="1531938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.两种人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生表现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8" name="AutoShape 6"/>
          <p:cNvSpPr/>
          <p:nvPr/>
        </p:nvSpPr>
        <p:spPr>
          <a:xfrm>
            <a:off x="1724025" y="2178050"/>
            <a:ext cx="180975" cy="950913"/>
          </a:xfrm>
          <a:prstGeom prst="leftBrace">
            <a:avLst>
              <a:gd name="adj1" fmla="val 52860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9" name="Text Box 7"/>
          <p:cNvSpPr txBox="1"/>
          <p:nvPr/>
        </p:nvSpPr>
        <p:spPr>
          <a:xfrm>
            <a:off x="1955800" y="2014538"/>
            <a:ext cx="30241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无业游民，日子难过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0" name="Text Box 8"/>
          <p:cNvSpPr txBox="1"/>
          <p:nvPr/>
        </p:nvSpPr>
        <p:spPr>
          <a:xfrm>
            <a:off x="1979613" y="2763838"/>
            <a:ext cx="30241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厌恶本业，逃脱不得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1" name="AutoShape 9"/>
          <p:cNvSpPr/>
          <p:nvPr/>
        </p:nvSpPr>
        <p:spPr>
          <a:xfrm>
            <a:off x="5030788" y="2178050"/>
            <a:ext cx="182562" cy="982663"/>
          </a:xfrm>
          <a:prstGeom prst="rightBrace">
            <a:avLst>
              <a:gd name="adj1" fmla="val 71294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2" name="Text Box 10"/>
          <p:cNvSpPr txBox="1"/>
          <p:nvPr/>
        </p:nvSpPr>
        <p:spPr>
          <a:xfrm>
            <a:off x="5397500" y="2263775"/>
            <a:ext cx="1187450" cy="904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反面举</a:t>
            </a:r>
            <a:endParaRPr lang="zh-CN" altLang="en-US" sz="24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例论证</a:t>
            </a:r>
            <a:endParaRPr lang="zh-CN" altLang="en-US" sz="24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6902450" y="777875"/>
            <a:ext cx="1660525" cy="25495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强调要“乐业”的原因：“乐业”才是人生更高的境界和价值。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4" name="AutoShape 12"/>
          <p:cNvSpPr/>
          <p:nvPr/>
        </p:nvSpPr>
        <p:spPr>
          <a:xfrm>
            <a:off x="6507163" y="1355725"/>
            <a:ext cx="225425" cy="1360488"/>
          </a:xfrm>
          <a:prstGeom prst="rightBrace">
            <a:avLst>
              <a:gd name="adj1" fmla="val 36658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5" name="Line 13"/>
          <p:cNvSpPr/>
          <p:nvPr/>
        </p:nvSpPr>
        <p:spPr>
          <a:xfrm>
            <a:off x="1905000" y="1420813"/>
            <a:ext cx="6477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66" name="Text Box 14"/>
          <p:cNvSpPr txBox="1"/>
          <p:nvPr/>
        </p:nvSpPr>
        <p:spPr>
          <a:xfrm>
            <a:off x="182563" y="3673475"/>
            <a:ext cx="23749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.怎样“乐业”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7" name="Line 15"/>
          <p:cNvSpPr/>
          <p:nvPr/>
        </p:nvSpPr>
        <p:spPr>
          <a:xfrm>
            <a:off x="2451100" y="3906838"/>
            <a:ext cx="790575" cy="0"/>
          </a:xfrm>
          <a:prstGeom prst="line">
            <a:avLst/>
          </a:prstGeom>
          <a:ln w="38100">
            <a:noFill/>
          </a:ln>
        </p:spPr>
      </p:sp>
      <p:sp>
        <p:nvSpPr>
          <p:cNvPr id="23568" name="Text Box 16"/>
          <p:cNvSpPr txBox="1"/>
          <p:nvPr/>
        </p:nvSpPr>
        <p:spPr>
          <a:xfrm>
            <a:off x="3287713" y="3486150"/>
            <a:ext cx="1419225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从四个方面阐述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9" name="AutoShape 17"/>
          <p:cNvSpPr/>
          <p:nvPr/>
        </p:nvSpPr>
        <p:spPr>
          <a:xfrm>
            <a:off x="4781550" y="3808413"/>
            <a:ext cx="863600" cy="180975"/>
          </a:xfrm>
          <a:prstGeom prst="rightArrow">
            <a:avLst>
              <a:gd name="adj1" fmla="val 50000"/>
              <a:gd name="adj2" fmla="val 98619"/>
            </a:avLst>
          </a:prstGeom>
          <a:solidFill>
            <a:srgbClr val="00B0F0"/>
          </a:solidFill>
          <a:ln w="38100">
            <a:noFill/>
          </a:ln>
        </p:spPr>
        <p:txBody>
          <a:bodyPr wrap="none" anchor="ctr"/>
          <a:p>
            <a:pPr eaLnBrk="1" hangingPunct="1"/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70" name="Text Box 18"/>
          <p:cNvSpPr txBox="1"/>
          <p:nvPr/>
        </p:nvSpPr>
        <p:spPr>
          <a:xfrm>
            <a:off x="5913438" y="3446463"/>
            <a:ext cx="2962275" cy="9207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论证了“凡职业都是有趣味的”的道理。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71" name="Text Box 19"/>
          <p:cNvSpPr txBox="1"/>
          <p:nvPr/>
        </p:nvSpPr>
        <p:spPr>
          <a:xfrm>
            <a:off x="1674813" y="4265613"/>
            <a:ext cx="3687762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（道理论证、引用论证）</a:t>
            </a:r>
            <a:endParaRPr lang="zh-CN" altLang="en-US" sz="24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72" name="Text Box 20"/>
          <p:cNvSpPr txBox="1"/>
          <p:nvPr/>
        </p:nvSpPr>
        <p:spPr>
          <a:xfrm>
            <a:off x="2636838" y="966788"/>
            <a:ext cx="2808287" cy="919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在于主观的心，不在客观的事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73" name="AutoShape 21"/>
          <p:cNvSpPr/>
          <p:nvPr/>
        </p:nvSpPr>
        <p:spPr>
          <a:xfrm>
            <a:off x="5219700" y="1168400"/>
            <a:ext cx="142875" cy="611188"/>
          </a:xfrm>
          <a:prstGeom prst="rightBrace">
            <a:avLst>
              <a:gd name="adj1" fmla="val 3776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100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100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00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1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1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1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1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900" decel="100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900" decel="1000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  <p:bldP spid="23556" grpId="0"/>
      <p:bldP spid="23557" grpId="0"/>
      <p:bldP spid="23558" grpId="0" animBg="1"/>
      <p:bldP spid="23559" grpId="0"/>
      <p:bldP spid="23560" grpId="0"/>
      <p:bldP spid="23561" grpId="0" animBg="1"/>
      <p:bldP spid="23562" grpId="0"/>
      <p:bldP spid="23563" grpId="0" animBg="1"/>
      <p:bldP spid="23564" grpId="0" animBg="1"/>
      <p:bldP spid="23566" grpId="0"/>
      <p:bldP spid="23568" grpId="0"/>
      <p:bldP spid="23569" grpId="0" animBg="1"/>
      <p:bldP spid="23570" grpId="0" animBg="1"/>
      <p:bldP spid="23571" grpId="0"/>
      <p:bldP spid="23572" grpId="0"/>
      <p:bldP spid="2357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FF00"/>
                </a:solidFill>
              </a:rPr>
              <a:t>牛刀小试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课文第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段，作者先说出了“做工好苦呀！”这样一个错误观点，然后在进行驳斥，请仿照第八段，使用合适的论据和论证方法，驳斥“学习好苦呀！”这一观点。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5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6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7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8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9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0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1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2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3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4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5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6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7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8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9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0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1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2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3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4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5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6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7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8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9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0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1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2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3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4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5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6" name="文本框 3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7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8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9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0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1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2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3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4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5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6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7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8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9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0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1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2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3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4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5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6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7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8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9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0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1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2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3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4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5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6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7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8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9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0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1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2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3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4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5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6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7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8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9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0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1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2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3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4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5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6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7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8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9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0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1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2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3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4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5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6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7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8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9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70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71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72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73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28774" name="组合 2"/>
          <p:cNvGrpSpPr/>
          <p:nvPr/>
        </p:nvGrpSpPr>
        <p:grpSpPr>
          <a:xfrm>
            <a:off x="107950" y="63500"/>
            <a:ext cx="2446338" cy="923925"/>
            <a:chOff x="0" y="0"/>
            <a:chExt cx="3038475" cy="1011238"/>
          </a:xfrm>
        </p:grpSpPr>
        <p:pic>
          <p:nvPicPr>
            <p:cNvPr id="28789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790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结构梳理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362325" y="554038"/>
            <a:ext cx="20097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敬业与乐业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左大括号 2"/>
          <p:cNvSpPr/>
          <p:nvPr/>
        </p:nvSpPr>
        <p:spPr>
          <a:xfrm rot="5400000">
            <a:off x="4217988" y="-2206625"/>
            <a:ext cx="296863" cy="7135813"/>
          </a:xfrm>
          <a:prstGeom prst="leftBrace">
            <a:avLst>
              <a:gd name="adj1" fmla="val 69489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9063" y="1509713"/>
            <a:ext cx="1914525" cy="157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提出论点：“敬业”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“乐业”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0563" y="1506538"/>
            <a:ext cx="19812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分析、论证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27825" y="1519238"/>
            <a:ext cx="199866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总结、勉励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左大括号 14"/>
          <p:cNvSpPr/>
          <p:nvPr/>
        </p:nvSpPr>
        <p:spPr>
          <a:xfrm rot="5400000">
            <a:off x="4158456" y="913606"/>
            <a:ext cx="207963" cy="2489200"/>
          </a:xfrm>
          <a:prstGeom prst="leftBrace">
            <a:avLst>
              <a:gd name="adj1" fmla="val 35233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左大括号 15"/>
          <p:cNvSpPr/>
          <p:nvPr/>
        </p:nvSpPr>
        <p:spPr>
          <a:xfrm rot="16200000">
            <a:off x="4217988" y="439738"/>
            <a:ext cx="296863" cy="7135813"/>
          </a:xfrm>
          <a:prstGeom prst="leftBrace">
            <a:avLst>
              <a:gd name="adj1" fmla="val 80409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92275" y="2347913"/>
            <a:ext cx="49752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有业：层层深入，阐述“有业”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95450" y="2844800"/>
            <a:ext cx="49164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敬业：有理有据，教人“敬业”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95450" y="3335338"/>
            <a:ext cx="49164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乐业：语重心长，劝人“乐业”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37350" y="2343150"/>
            <a:ext cx="24177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敬业：责任心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27825" y="2865438"/>
            <a:ext cx="241776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乐业：趣味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右大括号 4"/>
          <p:cNvSpPr/>
          <p:nvPr/>
        </p:nvSpPr>
        <p:spPr>
          <a:xfrm rot="16200000">
            <a:off x="7610475" y="1381125"/>
            <a:ext cx="246063" cy="1598613"/>
          </a:xfrm>
          <a:prstGeom prst="rightBrace">
            <a:avLst>
              <a:gd name="adj1" fmla="val 47480"/>
              <a:gd name="adj2" fmla="val 50000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70100" y="4103688"/>
            <a:ext cx="4592638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发扬“敬业”“乐业”精神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12" grpId="0"/>
      <p:bldP spid="13" grpId="0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5" grpId="0" animBg="1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FF00"/>
                </a:solidFill>
              </a:rPr>
              <a:t>拓展延伸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1922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年，梁启超在一次主题为“敬业与乐业”的演讲中谈到的“敬业”。九十多年后的今天，你怎样看待敬业精神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对当今社会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的价值与意义？请阐明自己的观点并说明理由。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58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58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凤舞九天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凤舞九天">
      <a:majorFont>
        <a:latin typeface="Footlight MT Light"/>
        <a:ea typeface=""/>
        <a:cs typeface=""/>
        <a:font script="Jpan" typeface="ＭＳ Ｐゴシック"/>
        <a:font script="Hang" typeface="맑은 고딕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oudy Old Style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凤舞九天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atMod val="180000"/>
              </a:schemeClr>
            </a:gs>
            <a:gs pos="50000">
              <a:schemeClr val="phClr">
                <a:tint val="40000"/>
                <a:satMod val="175000"/>
              </a:schemeClr>
            </a:gs>
            <a:gs pos="100000">
              <a:schemeClr val="phClr">
                <a:tint val="65000"/>
                <a:satMod val="18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38000"/>
                <a:satMod val="150000"/>
              </a:schemeClr>
            </a:gs>
            <a:gs pos="50000">
              <a:schemeClr val="phClr">
                <a:shade val="100000"/>
                <a:satMod val="100000"/>
              </a:schemeClr>
            </a:gs>
            <a:gs pos="100000">
              <a:schemeClr val="phClr">
                <a:shade val="38000"/>
                <a:satMod val="150000"/>
              </a:schemeClr>
            </a:gs>
          </a:gsLst>
          <a:lin ang="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00000"/>
              </a:schemeClr>
            </a:gs>
            <a:gs pos="100000">
              <a:schemeClr val="phClr">
                <a:shade val="15000"/>
                <a:satMod val="300000"/>
              </a:schemeClr>
            </a:gs>
          </a:gsLst>
          <a:path path="circle">
            <a:fillToRect l="10000" t="180000" r="1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tile tx="0" ty="0" sx="50000" sy="50000" flip="x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6035</Words>
  <Application>WPS 演示</Application>
  <PresentationFormat/>
  <Paragraphs>1713</Paragraphs>
  <Slides>24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Arial</vt:lpstr>
      <vt:lpstr>宋体</vt:lpstr>
      <vt:lpstr>Wingdings</vt:lpstr>
      <vt:lpstr>Times New Roman</vt:lpstr>
      <vt:lpstr>黑体</vt:lpstr>
      <vt:lpstr>Calibri</vt:lpstr>
      <vt:lpstr>楷体</vt:lpstr>
      <vt:lpstr>Franklin Gothic Medium</vt:lpstr>
      <vt:lpstr>+mn-ea</vt:lpstr>
      <vt:lpstr>S2G love</vt:lpstr>
      <vt:lpstr>微软雅黑</vt:lpstr>
      <vt:lpstr>Arial Unicode MS</vt:lpstr>
      <vt:lpstr>Wingdings 2</vt:lpstr>
      <vt:lpstr>Arial</vt:lpstr>
      <vt:lpstr>华文新魏</vt:lpstr>
      <vt:lpstr>Footlight MT Light</vt:lpstr>
      <vt:lpstr>Goudy Old Style</vt:lpstr>
      <vt:lpstr>Office 主题​​</vt:lpstr>
      <vt:lpstr>1_Office 主题​​</vt:lpstr>
      <vt:lpstr>凤舞九天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预习检测</vt:lpstr>
      <vt:lpstr>再读课文</vt:lpstr>
      <vt:lpstr>PowerPoint 演示文稿</vt:lpstr>
      <vt:lpstr>PowerPoint 演示文稿</vt:lpstr>
      <vt:lpstr>文段品读</vt:lpstr>
      <vt:lpstr>PowerPoint 演示文稿</vt:lpstr>
      <vt:lpstr>PowerPoint 演示文稿</vt:lpstr>
      <vt:lpstr>文段品读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牛刀小试</vt:lpstr>
      <vt:lpstr>PowerPoint 演示文稿</vt:lpstr>
      <vt:lpstr>拓展延伸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dc:description>声  明
 本文件仅用于个人学习、研究或欣赏，以及其他非商业性或非盈利性用途，但同时应遵守著作权法及其他相关法律的规定，不得侵犯本司及相关权利人的合法权利。
 除此以外，将本文件任何内容用于其他用途时，应获得授权，如发现未经授权用于商业或盈利用途将追加侵权者的法律责任。
武汉天成贵龙文化传播有限公司
湖北山河律师事务所</dc:description>
  <cp:lastModifiedBy>haiyu</cp:lastModifiedBy>
  <cp:revision>845</cp:revision>
  <dcterms:created xsi:type="dcterms:W3CDTF">2016-01-14T05:53:56Z</dcterms:created>
  <dcterms:modified xsi:type="dcterms:W3CDTF">2020-09-26T13:47:33Z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