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8"/>
  </p:notesMasterIdLst>
  <p:sldIdLst>
    <p:sldId id="319" r:id="rId2"/>
    <p:sldId id="359" r:id="rId3"/>
    <p:sldId id="321" r:id="rId4"/>
    <p:sldId id="538" r:id="rId5"/>
    <p:sldId id="521" r:id="rId6"/>
    <p:sldId id="522" r:id="rId7"/>
    <p:sldId id="523" r:id="rId8"/>
    <p:sldId id="525" r:id="rId9"/>
    <p:sldId id="526" r:id="rId10"/>
    <p:sldId id="547" r:id="rId11"/>
    <p:sldId id="528" r:id="rId12"/>
    <p:sldId id="529" r:id="rId13"/>
    <p:sldId id="530" r:id="rId14"/>
    <p:sldId id="531" r:id="rId15"/>
    <p:sldId id="532" r:id="rId16"/>
    <p:sldId id="533" r:id="rId17"/>
    <p:sldId id="534" r:id="rId18"/>
    <p:sldId id="535" r:id="rId19"/>
    <p:sldId id="536" r:id="rId20"/>
    <p:sldId id="537" r:id="rId21"/>
    <p:sldId id="539" r:id="rId22"/>
    <p:sldId id="540" r:id="rId23"/>
    <p:sldId id="541" r:id="rId24"/>
    <p:sldId id="542" r:id="rId25"/>
    <p:sldId id="543" r:id="rId26"/>
    <p:sldId id="544" r:id="rId27"/>
    <p:sldId id="546" r:id="rId28"/>
    <p:sldId id="545" r:id="rId29"/>
    <p:sldId id="515" r:id="rId30"/>
    <p:sldId id="549" r:id="rId31"/>
    <p:sldId id="550" r:id="rId32"/>
    <p:sldId id="551" r:id="rId33"/>
    <p:sldId id="552" r:id="rId34"/>
    <p:sldId id="553" r:id="rId35"/>
    <p:sldId id="554" r:id="rId36"/>
    <p:sldId id="324" r:id="rId37"/>
    <p:sldId id="548" r:id="rId38"/>
    <p:sldId id="556" r:id="rId39"/>
    <p:sldId id="555" r:id="rId40"/>
    <p:sldId id="360" r:id="rId41"/>
    <p:sldId id="557" r:id="rId42"/>
    <p:sldId id="560" r:id="rId43"/>
    <p:sldId id="559" r:id="rId44"/>
    <p:sldId id="558" r:id="rId45"/>
    <p:sldId id="561" r:id="rId46"/>
    <p:sldId id="325" r:id="rId4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9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3300"/>
    <a:srgbClr val="FFFF99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40" y="102"/>
      </p:cViewPr>
      <p:guideLst>
        <p:guide orient="horz" pos="2160"/>
        <p:guide pos="2898"/>
      </p:guideLst>
    </p:cSldViewPr>
  </p:slideViewPr>
  <p:outlineViewPr>
    <p:cViewPr>
      <p:scale>
        <a:sx n="33" d="100"/>
        <a:sy n="33" d="100"/>
      </p:scale>
      <p:origin x="0" y="74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35985A54-80A4-496A-A5E0-8D578DA5E45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2482B71-CBA9-41FC-BB68-FF04B1D683F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67CD1842-2226-47E1-8EC1-D0A149B8387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E7A53CF5-8082-4C65-85BC-A4FC0A72C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7EF3E2C-FFB8-401D-97A0-F7361C2FEDC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45C40BF-FD51-4398-934B-C25B6E9246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E2410B2-6A3C-4BB7-897C-F5373F88313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F0255FC-5A75-48F2-A2E8-B3870D8D0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4433062-DEAD-4AC8-A6AE-70AE86032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EC3080D1-F261-47FB-8A4A-A8E1017C1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D334A-A0FA-41A4-BC60-6C8F378A46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90924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872CB0F-EC3C-41E6-A636-833129971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4540183-6EEA-4DAF-B647-318C68C03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62A49CF-2B5A-4F26-A681-3E293B32E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216C8-27B9-493A-AD8E-ACD2A7EBF6D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3537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BF91F01-2256-49FD-8C16-4088F8CBF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59089F1-22B7-401E-9520-A5F746AA8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979EA01-4C4F-44F3-8AFF-7FBCDA276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5FF08-0CED-44EA-91F7-4393F68141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5894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7EE6079-64DB-41AF-A7B0-623B575A5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BA753FB6-4716-4E46-98AA-9B0C8428B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772EE8F-D8ED-4E4F-8DEF-70E12996B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87D7A-5409-4AB7-BE81-C4688A0EA9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71949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DAC0F197-064F-4C51-9640-EAACB9D55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98F35B38-7294-46E7-A0C1-CDA931D75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DC8833F7-2DF7-4194-B1A3-1825F7244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B81A9-7624-45DE-B351-CC092905DA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2834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E0AA4696-5361-4624-A25C-3FB301E01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F9066CB5-E084-4C72-BDF0-B244AD105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9548F187-01F3-4FFD-8FF4-4A904E87C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848BBC-1FC1-48EA-8BE4-CD90B76541B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1546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441B118-8BEF-4DE9-9A69-232736101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F07C54C-BF24-480A-9CD8-0E43E38A4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E33997C-ACFA-488C-BBE8-9A17022DA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7E83F-A317-428B-95E6-DE24C62D368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3431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F44BC709-D627-4A40-A814-F1217855D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569CDE7-0BC2-4FE7-B077-B72D8C422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E65B3DD-5573-428F-B948-6D96025B8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79BB7-4FE9-4B51-B9DD-530EF4700BA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5889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F9375F9E-3AA1-41AC-AB70-CBA9D8D49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9FB0BB3-2150-4957-9C21-11CBCB7F0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FD99105D-4A2C-4A54-A96A-6FCEB04BB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BED5C-0972-4047-8189-1B55503AFE0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76088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1DC8E95-E410-41E0-9F01-B6595F4A0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955D4F9-80B5-4251-B15A-93820396C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BAEFFB50-22DB-46D4-8A8D-B4220C631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BE909-EF03-4CAA-B4D7-33916A14E10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605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4A5A721-4EA0-4695-AD6E-56C0B3AF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BB0DD5D-9808-44F9-AACF-3035C48F2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68F04D5-A9EC-4351-9D5A-9EF6B5BD1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DA397-4E04-4EFE-8590-1A3BA445F8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3467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470BA4F-42EA-48FC-A9A7-BEE7B4E8DF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6A4B608-9B1B-463F-A869-301A45888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0C2A445-F889-42B2-970A-F3D179AB1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71CAB5D-0876-4F54-B51F-121C698D4E0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54479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91CB6C34-4627-445C-8C2E-A3DD9E5BFD76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01FDE562-E096-42DA-A472-FEC4C596916F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EA1D302C-1AD2-4D06-BE2D-1BEA7AA594F2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B15624DC-233B-4DEB-BA41-44EF3F8DB38C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A12C458B-1692-4048-A617-7EB66A56BB07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84889CFB-60DA-4DAA-B8F6-4502C4E57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8A6572BD-989F-4421-A38D-5F16A9B8D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3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C9F26B1-2B55-463F-B205-9614E1E4C5A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46AE78A0-023C-4702-A7A2-8476D5C1457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30D2CF6C-63A8-4D0D-9DDD-68D992BBDF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AF38C0B5-6159-4A7C-A3E0-D08DDEA08B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15D856F7-3D90-41E5-A875-A529175362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7C3EB69F-017E-4756-9FEE-8B3E78DC46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8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.baidu.com/i?ct=503316480&amp;z=111381500&amp;tn=baiduimagedetail&amp;word=soccer%20ball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image" Target="../media/image38.gif"/><Relationship Id="rId18" Type="http://schemas.openxmlformats.org/officeDocument/2006/relationships/image" Target="../media/image4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12" Type="http://schemas.openxmlformats.org/officeDocument/2006/relationships/image" Target="../media/image37.gif"/><Relationship Id="rId17" Type="http://schemas.openxmlformats.org/officeDocument/2006/relationships/image" Target="../media/image42.jpeg"/><Relationship Id="rId2" Type="http://schemas.openxmlformats.org/officeDocument/2006/relationships/image" Target="../media/image27.png"/><Relationship Id="rId16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wmf"/><Relationship Id="rId11" Type="http://schemas.openxmlformats.org/officeDocument/2006/relationships/image" Target="../media/image36.wmf"/><Relationship Id="rId5" Type="http://schemas.openxmlformats.org/officeDocument/2006/relationships/image" Target="../media/image30.wmf"/><Relationship Id="rId15" Type="http://schemas.openxmlformats.org/officeDocument/2006/relationships/image" Target="../media/image40.gif"/><Relationship Id="rId10" Type="http://schemas.openxmlformats.org/officeDocument/2006/relationships/image" Target="../media/image35.wmf"/><Relationship Id="rId19" Type="http://schemas.openxmlformats.org/officeDocument/2006/relationships/image" Target="../media/image44.gif"/><Relationship Id="rId4" Type="http://schemas.openxmlformats.org/officeDocument/2006/relationships/image" Target="../media/image29.wmf"/><Relationship Id="rId9" Type="http://schemas.openxmlformats.org/officeDocument/2006/relationships/image" Target="../media/image34.jpeg"/><Relationship Id="rId14" Type="http://schemas.openxmlformats.org/officeDocument/2006/relationships/image" Target="../media/image39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8" descr="搜救犬.jpg">
            <a:extLst>
              <a:ext uri="{FF2B5EF4-FFF2-40B4-BE49-F238E27FC236}">
                <a16:creationId xmlns:a16="http://schemas.microsoft.com/office/drawing/2014/main" id="{D01C3D00-0D54-4A30-AF6E-B97FE26D5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" y="1122363"/>
            <a:ext cx="1654175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图片 9" descr="传染媒-字符：两名-警察男人和妇女-67045337_副本.jpg">
            <a:extLst>
              <a:ext uri="{FF2B5EF4-FFF2-40B4-BE49-F238E27FC236}">
                <a16:creationId xmlns:a16="http://schemas.microsoft.com/office/drawing/2014/main" id="{45422F26-7C34-4CDF-9301-D3E479D29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100138"/>
            <a:ext cx="225742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标题 2">
            <a:extLst>
              <a:ext uri="{FF2B5EF4-FFF2-40B4-BE49-F238E27FC236}">
                <a16:creationId xmlns:a16="http://schemas.microsoft.com/office/drawing/2014/main" id="{18122C5B-CCF2-4143-B20B-E36FDE7BDA8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7"/>
            <a:ext cx="2160239" cy="576064"/>
          </a:xfrm>
          <a:solidFill>
            <a:srgbClr val="00B0F0">
              <a:alpha val="50000"/>
            </a:srgbClr>
          </a:solidFill>
          <a:ln>
            <a:miter lim="800000"/>
          </a:ln>
          <a:extLst/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4100" name="TextBox 4">
            <a:extLst>
              <a:ext uri="{FF2B5EF4-FFF2-40B4-BE49-F238E27FC236}">
                <a16:creationId xmlns:a16="http://schemas.microsoft.com/office/drawing/2014/main" id="{F981CBEC-A028-4764-952F-3DA52324F2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550863"/>
            <a:ext cx="5761038" cy="646112"/>
          </a:xfrm>
          <a:prstGeom prst="rect">
            <a:avLst/>
          </a:prstGeom>
          <a:solidFill>
            <a:srgbClr val="00B0F0">
              <a:alpha val="5019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3 Our animal friends</a:t>
            </a:r>
          </a:p>
        </p:txBody>
      </p:sp>
      <p:pic>
        <p:nvPicPr>
          <p:cNvPr id="4101" name="图片 5" descr="导盲犬.jpg">
            <a:extLst>
              <a:ext uri="{FF2B5EF4-FFF2-40B4-BE49-F238E27FC236}">
                <a16:creationId xmlns:a16="http://schemas.microsoft.com/office/drawing/2014/main" id="{05328722-73BF-4DD1-8BD4-02ADDB2C8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429000"/>
            <a:ext cx="8940800" cy="328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9ADE08A2-4AE9-4987-A9AD-4F3D8946701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E306D62F-5356-46E9-B3A0-A758FFBC2B8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1F692028-0AE4-43B6-ACCD-A0EACB174E3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904E43E1-9E32-4FF2-8E88-E8F66E77AD0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48DB67D2-5333-49B5-99FE-D1687714174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ECD44F6E-D999-4820-913D-35ADF728E53B}"/>
              </a:ext>
            </a:extLst>
          </p:cNvPr>
          <p:cNvSpPr/>
          <p:nvPr/>
        </p:nvSpPr>
        <p:spPr>
          <a:xfrm rot="20563910" flipH="1">
            <a:off x="3276079" y="191923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25A3DE2F-263B-4F81-AB2A-1EBB83158E98}"/>
              </a:ext>
            </a:extLst>
          </p:cNvPr>
          <p:cNvSpPr/>
          <p:nvPr/>
        </p:nvSpPr>
        <p:spPr>
          <a:xfrm rot="1326258">
            <a:off x="3806724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3A5B1C8F-88C1-4692-932B-88B92D84258E}"/>
              </a:ext>
            </a:extLst>
          </p:cNvPr>
          <p:cNvSpPr/>
          <p:nvPr/>
        </p:nvSpPr>
        <p:spPr>
          <a:xfrm rot="20563910" flipH="1">
            <a:off x="3207644" y="3657009"/>
            <a:ext cx="1625372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85B56927-224C-4DC0-974C-6B40891F1FFE}"/>
              </a:ext>
            </a:extLst>
          </p:cNvPr>
          <p:cNvSpPr/>
          <p:nvPr/>
        </p:nvSpPr>
        <p:spPr>
          <a:xfrm rot="3375582">
            <a:off x="3853678" y="4711581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4780A2B9-A06C-4313-A8C5-7E5998AE69E7}"/>
              </a:ext>
            </a:extLst>
          </p:cNvPr>
          <p:cNvSpPr/>
          <p:nvPr/>
        </p:nvSpPr>
        <p:spPr>
          <a:xfrm rot="1326258">
            <a:off x="3792605" y="997453"/>
            <a:ext cx="1625369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7E972DA-9DC3-466C-822E-751735F95F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861FB7F-7EBD-4B9E-B14B-D2D22CC2A5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ED3161-8262-4552-8E5C-11E43770A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AE34F58-ED22-413B-8336-D5D67396F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076207-6A57-43B4-AAEF-DC469789FC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5136" name="TextBox 32">
            <a:extLst>
              <a:ext uri="{FF2B5EF4-FFF2-40B4-BE49-F238E27FC236}">
                <a16:creationId xmlns:a16="http://schemas.microsoft.com/office/drawing/2014/main" id="{02017CE4-88DA-4298-B4AA-E4BE3C285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7B196248-A478-415F-AF8A-AFAA2E19D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400CE347-6A8F-4A9D-A589-CC7DF52682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077F5D9E-5C5E-44A5-BF2D-46AB993E0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38880FD5-0ACD-4F76-B618-A42F8BAC96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12897CDB-81A2-472F-BB8D-7356C42AA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6DDADE8-ADC1-48D4-96C8-261136235FF8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>
            <a:extLst>
              <a:ext uri="{FF2B5EF4-FFF2-40B4-BE49-F238E27FC236}">
                <a16:creationId xmlns:a16="http://schemas.microsoft.com/office/drawing/2014/main" id="{EB3BA1DA-430C-4CCC-9488-B9D063347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206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图片 29698" descr="标志">
            <a:extLst>
              <a:ext uri="{FF2B5EF4-FFF2-40B4-BE49-F238E27FC236}">
                <a16:creationId xmlns:a16="http://schemas.microsoft.com/office/drawing/2014/main" id="{11DC2C5F-770B-4861-B095-4D64BB814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213360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矩形 29699">
            <a:extLst>
              <a:ext uri="{FF2B5EF4-FFF2-40B4-BE49-F238E27FC236}">
                <a16:creationId xmlns:a16="http://schemas.microsoft.com/office/drawing/2014/main" id="{AA0FE28E-F33D-4847-9CA1-D61E08F482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438400"/>
            <a:ext cx="8229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Reflexive pronouns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1" name="矩形 29700">
            <a:extLst>
              <a:ext uri="{FF2B5EF4-FFF2-40B4-BE49-F238E27FC236}">
                <a16:creationId xmlns:a16="http://schemas.microsoft.com/office/drawing/2014/main" id="{114C255F-20B7-45B6-9B67-A691DBBBC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2225" y="3810000"/>
            <a:ext cx="655796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chemeClr val="tx2"/>
                </a:solidFill>
                <a:latin typeface="Times New Roman" panose="02020603050405020304" pitchFamily="18" charset="0"/>
              </a:rPr>
              <a:t>反身代词</a:t>
            </a:r>
            <a:endParaRPr lang="en-US" altLang="zh-CN" sz="4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2">
            <a:extLst>
              <a:ext uri="{FF2B5EF4-FFF2-40B4-BE49-F238E27FC236}">
                <a16:creationId xmlns:a16="http://schemas.microsoft.com/office/drawing/2014/main" id="{924A0290-1453-4860-BA07-9BB3AFF5BE9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76375" y="4652963"/>
            <a:ext cx="6624638" cy="11525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4000"/>
              <a:t>I finish the work by ______.</a:t>
            </a:r>
            <a:endParaRPr lang="zh-CN" altLang="en-US" sz="4000"/>
          </a:p>
        </p:txBody>
      </p:sp>
      <p:pic>
        <p:nvPicPr>
          <p:cNvPr id="8194" name="图片 3">
            <a:extLst>
              <a:ext uri="{FF2B5EF4-FFF2-40B4-BE49-F238E27FC236}">
                <a16:creationId xmlns:a16="http://schemas.microsoft.com/office/drawing/2014/main" id="{7B960B9E-943B-4AD3-BA26-C5ABA90C7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747713"/>
            <a:ext cx="396240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5F674618-0FFB-4C33-999C-0FC4F13BDE0C}"/>
              </a:ext>
            </a:extLst>
          </p:cNvPr>
          <p:cNvSpPr/>
          <p:nvPr/>
        </p:nvSpPr>
        <p:spPr>
          <a:xfrm>
            <a:off x="5724525" y="4581525"/>
            <a:ext cx="158273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myself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内容占位符 2">
            <a:extLst>
              <a:ext uri="{FF2B5EF4-FFF2-40B4-BE49-F238E27FC236}">
                <a16:creationId xmlns:a16="http://schemas.microsoft.com/office/drawing/2014/main" id="{755585E4-F3B9-4E67-8732-DBBF629953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76375" y="4652963"/>
            <a:ext cx="6624638" cy="11525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4000"/>
              <a:t>Help _______ to some fish.</a:t>
            </a:r>
            <a:endParaRPr lang="zh-CN" altLang="en-US" sz="400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B9B210D-D0D9-41F5-9D9A-FD52F9C481EB}"/>
              </a:ext>
            </a:extLst>
          </p:cNvPr>
          <p:cNvSpPr/>
          <p:nvPr/>
        </p:nvSpPr>
        <p:spPr>
          <a:xfrm>
            <a:off x="2627313" y="4652963"/>
            <a:ext cx="1868487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yourself</a:t>
            </a:r>
            <a:endParaRPr lang="zh-CN" altLang="en-US" dirty="0"/>
          </a:p>
        </p:txBody>
      </p:sp>
      <p:pic>
        <p:nvPicPr>
          <p:cNvPr id="9219" name="图片 1">
            <a:extLst>
              <a:ext uri="{FF2B5EF4-FFF2-40B4-BE49-F238E27FC236}">
                <a16:creationId xmlns:a16="http://schemas.microsoft.com/office/drawing/2014/main" id="{F4D9094C-A8CB-4D2B-8C70-30A980622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196975"/>
            <a:ext cx="4572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内容占位符 2">
            <a:extLst>
              <a:ext uri="{FF2B5EF4-FFF2-40B4-BE49-F238E27FC236}">
                <a16:creationId xmlns:a16="http://schemas.microsoft.com/office/drawing/2014/main" id="{D063944E-34C4-40E8-A0CB-85AA52B021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76375" y="4652963"/>
            <a:ext cx="6624638" cy="11525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4000"/>
              <a:t>Little Tom can dress _______.</a:t>
            </a:r>
            <a:endParaRPr lang="zh-CN" altLang="en-US" sz="400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2B22AA2-BE37-4C11-91D9-74B8131B9679}"/>
              </a:ext>
            </a:extLst>
          </p:cNvPr>
          <p:cNvSpPr/>
          <p:nvPr/>
        </p:nvSpPr>
        <p:spPr>
          <a:xfrm>
            <a:off x="5795963" y="4652963"/>
            <a:ext cx="172561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himself</a:t>
            </a:r>
            <a:endParaRPr lang="zh-CN" altLang="en-US" dirty="0"/>
          </a:p>
        </p:txBody>
      </p:sp>
      <p:pic>
        <p:nvPicPr>
          <p:cNvPr id="10243" name="图片 3">
            <a:extLst>
              <a:ext uri="{FF2B5EF4-FFF2-40B4-BE49-F238E27FC236}">
                <a16:creationId xmlns:a16="http://schemas.microsoft.com/office/drawing/2014/main" id="{204F022B-AED3-4DB4-AA00-8E0087F67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612775"/>
            <a:ext cx="5191125" cy="389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26B4A2D-AF6C-4528-A74C-B71A32DC418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266" name="TextBox 4">
            <a:extLst>
              <a:ext uri="{FF2B5EF4-FFF2-40B4-BE49-F238E27FC236}">
                <a16:creationId xmlns:a16="http://schemas.microsoft.com/office/drawing/2014/main" id="{96BCA53F-20BA-481E-89E8-1DABB33D34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6DF0A6BF-5AC0-4BA1-B0B8-EE5943CF00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55738" y="1373188"/>
            <a:ext cx="6557962" cy="762000"/>
          </a:xfrm>
        </p:spPr>
        <p:txBody>
          <a:bodyPr/>
          <a:lstStyle/>
          <a:p>
            <a:r>
              <a:rPr lang="zh-CN" altLang="en-US" sz="3200" b="1"/>
              <a:t>反身代词的定义</a:t>
            </a:r>
            <a:r>
              <a:rPr lang="en-US" altLang="zh-CN" sz="3200" b="1"/>
              <a:t>: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13E5756-1DAE-4D7D-BF05-6951309045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4988" y="2822575"/>
            <a:ext cx="7924800" cy="2590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3000" b="1"/>
              <a:t>反身代词是一种表示反向或强调的代词。</a:t>
            </a:r>
            <a:endParaRPr lang="en-US" altLang="zh-CN" sz="3000" b="1"/>
          </a:p>
          <a:p>
            <a:pPr>
              <a:lnSpc>
                <a:spcPct val="150000"/>
              </a:lnSpc>
            </a:pPr>
            <a:r>
              <a:rPr lang="zh-CN" altLang="en-US" sz="3000" b="1"/>
              <a:t>通过反身代词指代</a:t>
            </a:r>
            <a:r>
              <a:rPr lang="zh-CN" altLang="en-US" sz="3000" b="1">
                <a:solidFill>
                  <a:srgbClr val="0000FF"/>
                </a:solidFill>
              </a:rPr>
              <a:t>主语</a:t>
            </a:r>
            <a:r>
              <a:rPr lang="zh-CN" altLang="en-US" sz="3000" b="1"/>
              <a:t>或</a:t>
            </a:r>
            <a:r>
              <a:rPr lang="zh-CN" altLang="en-US" sz="3000" b="1">
                <a:solidFill>
                  <a:srgbClr val="0000FF"/>
                </a:solidFill>
              </a:rPr>
              <a:t>施行者</a:t>
            </a:r>
            <a:r>
              <a:rPr lang="zh-CN" altLang="en-US" sz="3000" b="1"/>
              <a:t>自己本身的代词。</a:t>
            </a:r>
            <a:endParaRPr lang="en-US" altLang="zh-CN" sz="3000" b="1"/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6F52CD66-CFB1-4629-913F-86259B4896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125" y="687388"/>
            <a:ext cx="8229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rgbClr val="FF0000"/>
                </a:solidFill>
              </a:rPr>
              <a:t>Reflexive pronouns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hecker dir="vert"/>
    <p:sndAc>
      <p:stSnd>
        <p:snd r:embed="rId2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5659F94-3ACC-401C-9E49-831F1BE8E52A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3314" name="TextBox 4">
            <a:extLst>
              <a:ext uri="{FF2B5EF4-FFF2-40B4-BE49-F238E27FC236}">
                <a16:creationId xmlns:a16="http://schemas.microsoft.com/office/drawing/2014/main" id="{6D333EA0-BA94-43C5-9D0E-B3F9123FA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28673">
            <a:extLst>
              <a:ext uri="{FF2B5EF4-FFF2-40B4-BE49-F238E27FC236}">
                <a16:creationId xmlns:a16="http://schemas.microsoft.com/office/drawing/2014/main" id="{388D6F6C-D9B9-4C4D-AB1D-433ED7976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126" y="617290"/>
            <a:ext cx="2281394" cy="5683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34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我自己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我们自己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你自己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你们自己</a:t>
            </a:r>
            <a:endParaRPr lang="zh-CN" altLang="en-US" sz="34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他自己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她自己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它自己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他们自己</a:t>
            </a:r>
          </a:p>
        </p:txBody>
      </p:sp>
      <p:sp>
        <p:nvSpPr>
          <p:cNvPr id="14338" name="文本框 28674">
            <a:extLst>
              <a:ext uri="{FF2B5EF4-FFF2-40B4-BE49-F238E27FC236}">
                <a16:creationId xmlns:a16="http://schemas.microsoft.com/office/drawing/2014/main" id="{6BE100A5-61B4-4B38-BBAF-5480C6BEE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6038" y="498475"/>
            <a:ext cx="3659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反身代词共有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8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个</a:t>
            </a:r>
          </a:p>
        </p:txBody>
      </p:sp>
      <p:sp>
        <p:nvSpPr>
          <p:cNvPr id="28676" name="文本框 28675">
            <a:extLst>
              <a:ext uri="{FF2B5EF4-FFF2-40B4-BE49-F238E27FC236}">
                <a16:creationId xmlns:a16="http://schemas.microsoft.com/office/drawing/2014/main" id="{45157D33-2F8A-48BB-AA1C-6E91C78C2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8347" y="1192210"/>
            <a:ext cx="2525050" cy="50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1.myself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2.ourselves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3.yourself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4.yourselves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5.himself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6.herself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7.itself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8.themselves</a:t>
            </a:r>
          </a:p>
        </p:txBody>
      </p:sp>
      <p:sp>
        <p:nvSpPr>
          <p:cNvPr id="28677" name="右大括号 28676">
            <a:extLst>
              <a:ext uri="{FF2B5EF4-FFF2-40B4-BE49-F238E27FC236}">
                <a16:creationId xmlns:a16="http://schemas.microsoft.com/office/drawing/2014/main" id="{2FDB810C-7A26-4E32-A54E-55ED3EBE9B9E}"/>
              </a:ext>
            </a:extLst>
          </p:cNvPr>
          <p:cNvSpPr>
            <a:spLocks/>
          </p:cNvSpPr>
          <p:nvPr/>
        </p:nvSpPr>
        <p:spPr bwMode="auto">
          <a:xfrm>
            <a:off x="6534150" y="1276350"/>
            <a:ext cx="287338" cy="4657725"/>
          </a:xfrm>
          <a:prstGeom prst="rightBrace">
            <a:avLst>
              <a:gd name="adj1" fmla="val 11684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000">
              <a:latin typeface="Times New Roman" panose="02020603050405020304" pitchFamily="18" charset="0"/>
            </a:endParaRPr>
          </a:p>
        </p:txBody>
      </p:sp>
      <p:sp>
        <p:nvSpPr>
          <p:cNvPr id="28678" name="文本框 28677">
            <a:extLst>
              <a:ext uri="{FF2B5EF4-FFF2-40B4-BE49-F238E27FC236}">
                <a16:creationId xmlns:a16="http://schemas.microsoft.com/office/drawing/2014/main" id="{07343130-7F36-4CE8-956F-2B3E7C63F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1488" y="2359025"/>
            <a:ext cx="23812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用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oneself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指代所有的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反身代词</a:t>
            </a:r>
          </a:p>
          <a:p>
            <a:endParaRPr lang="zh-CN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>
            <a:extLst>
              <a:ext uri="{FF2B5EF4-FFF2-40B4-BE49-F238E27FC236}">
                <a16:creationId xmlns:a16="http://schemas.microsoft.com/office/drawing/2014/main" id="{3F835348-AEDB-4713-A5A0-B2BA18460E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5625" y="274638"/>
            <a:ext cx="5338763" cy="1143000"/>
          </a:xfrm>
        </p:spPr>
        <p:txBody>
          <a:bodyPr/>
          <a:lstStyle/>
          <a:p>
            <a:pPr algn="ctr"/>
            <a:r>
              <a:rPr lang="en-US" altLang="zh-CN" sz="4000" b="1">
                <a:solidFill>
                  <a:srgbClr val="0000FF"/>
                </a:solidFill>
              </a:rPr>
              <a:t>Reflexive pronouns</a:t>
            </a:r>
            <a:br>
              <a:rPr lang="en-US" altLang="zh-CN" sz="4000" b="1">
                <a:solidFill>
                  <a:srgbClr val="0000FF"/>
                </a:solidFill>
              </a:rPr>
            </a:br>
            <a:r>
              <a:rPr lang="zh-CN" altLang="en-US" sz="4000" b="1">
                <a:solidFill>
                  <a:srgbClr val="0000FF"/>
                </a:solidFill>
              </a:rPr>
              <a:t>反身代词</a:t>
            </a:r>
          </a:p>
        </p:txBody>
      </p:sp>
      <p:graphicFrame>
        <p:nvGraphicFramePr>
          <p:cNvPr id="6147" name="Group 3">
            <a:extLst>
              <a:ext uri="{FF2B5EF4-FFF2-40B4-BE49-F238E27FC236}">
                <a16:creationId xmlns:a16="http://schemas.microsoft.com/office/drawing/2014/main" id="{B2C092B2-87D1-460A-95DC-E18273D9897F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457200" y="1600200"/>
          <a:ext cx="8229600" cy="4525963"/>
        </p:xfrm>
        <a:graphic>
          <a:graphicData uri="http://schemas.openxmlformats.org/drawingml/2006/table">
            <a:tbl>
              <a:tblPr/>
              <a:tblGrid>
                <a:gridCol w="190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0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 人称</a:t>
                      </a:r>
                    </a:p>
                  </a:txBody>
                  <a:tcPr marL="90000" marR="90000" marT="46800" marB="46800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第一人称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第二人称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第三人称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单数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复数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384" name="Line 25">
            <a:extLst>
              <a:ext uri="{FF2B5EF4-FFF2-40B4-BE49-F238E27FC236}">
                <a16:creationId xmlns:a16="http://schemas.microsoft.com/office/drawing/2014/main" id="{8D3FEC71-63D7-4988-9C18-F02B1B24FAC7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" y="1600200"/>
            <a:ext cx="190500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Text Box 26">
            <a:extLst>
              <a:ext uri="{FF2B5EF4-FFF2-40B4-BE49-F238E27FC236}">
                <a16:creationId xmlns:a16="http://schemas.microsoft.com/office/drawing/2014/main" id="{6E52C6E2-7398-45FA-869E-16EE6C0BB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514600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数</a:t>
            </a:r>
          </a:p>
        </p:txBody>
      </p:sp>
      <p:sp>
        <p:nvSpPr>
          <p:cNvPr id="6171" name="Text Box 27">
            <a:extLst>
              <a:ext uri="{FF2B5EF4-FFF2-40B4-BE49-F238E27FC236}">
                <a16:creationId xmlns:a16="http://schemas.microsoft.com/office/drawing/2014/main" id="{AF382E91-B68E-4E9B-87D5-DA9BA589C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3657600"/>
            <a:ext cx="1323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myself</a:t>
            </a:r>
          </a:p>
        </p:txBody>
      </p:sp>
      <p:sp>
        <p:nvSpPr>
          <p:cNvPr id="6172" name="Text Box 28">
            <a:extLst>
              <a:ext uri="{FF2B5EF4-FFF2-40B4-BE49-F238E27FC236}">
                <a16:creationId xmlns:a16="http://schemas.microsoft.com/office/drawing/2014/main" id="{60E2726B-5E35-46CF-8460-0039C51B5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632200"/>
            <a:ext cx="1598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yourself</a:t>
            </a:r>
          </a:p>
        </p:txBody>
      </p:sp>
      <p:sp>
        <p:nvSpPr>
          <p:cNvPr id="6173" name="Text Box 29">
            <a:extLst>
              <a:ext uri="{FF2B5EF4-FFF2-40B4-BE49-F238E27FC236}">
                <a16:creationId xmlns:a16="http://schemas.microsoft.com/office/drawing/2014/main" id="{40016EAF-236F-4044-99EC-B51A8B45BC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049588"/>
            <a:ext cx="14605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himself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herself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itself</a:t>
            </a:r>
          </a:p>
        </p:txBody>
      </p:sp>
      <p:sp>
        <p:nvSpPr>
          <p:cNvPr id="6174" name="Text Box 30">
            <a:extLst>
              <a:ext uri="{FF2B5EF4-FFF2-40B4-BE49-F238E27FC236}">
                <a16:creationId xmlns:a16="http://schemas.microsoft.com/office/drawing/2014/main" id="{C103EBB3-8EA4-469C-BA0F-90FCFCAFD1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5105400"/>
            <a:ext cx="18049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ourselves</a:t>
            </a:r>
          </a:p>
        </p:txBody>
      </p:sp>
      <p:sp>
        <p:nvSpPr>
          <p:cNvPr id="6175" name="Text Box 31">
            <a:extLst>
              <a:ext uri="{FF2B5EF4-FFF2-40B4-BE49-F238E27FC236}">
                <a16:creationId xmlns:a16="http://schemas.microsoft.com/office/drawing/2014/main" id="{42DAB619-74F4-419B-A5C6-4CBF99C7D7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105400"/>
            <a:ext cx="200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yourselves</a:t>
            </a:r>
          </a:p>
        </p:txBody>
      </p:sp>
      <p:sp>
        <p:nvSpPr>
          <p:cNvPr id="6176" name="Text Box 32">
            <a:extLst>
              <a:ext uri="{FF2B5EF4-FFF2-40B4-BE49-F238E27FC236}">
                <a16:creationId xmlns:a16="http://schemas.microsoft.com/office/drawing/2014/main" id="{847696B4-71E3-43CA-A057-E365927D8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181600"/>
            <a:ext cx="1838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themselves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1" grpId="0"/>
      <p:bldP spid="6172" grpId="0"/>
      <p:bldP spid="6173" grpId="0"/>
      <p:bldP spid="6174" grpId="0"/>
      <p:bldP spid="6175" grpId="0"/>
      <p:bldP spid="61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9DA02AB8-1A15-4B52-A05E-2D85D63B4A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GB" altLang="en-US" sz="3200">
                <a:solidFill>
                  <a:srgbClr val="0000FF"/>
                </a:solidFill>
              </a:rPr>
              <a:t>We use a </a:t>
            </a:r>
            <a:r>
              <a:rPr lang="en-GB" altLang="en-US" sz="3200">
                <a:solidFill>
                  <a:srgbClr val="FF3300"/>
                </a:solidFill>
              </a:rPr>
              <a:t>reflexive pronoun</a:t>
            </a:r>
            <a:r>
              <a:rPr lang="en-GB" altLang="en-US" sz="3200">
                <a:solidFill>
                  <a:srgbClr val="0000FF"/>
                </a:solidFill>
              </a:rPr>
              <a:t> as the object to refer back to the subject of a sentence.</a:t>
            </a:r>
            <a:endParaRPr lang="en-US" altLang="zh-CN" sz="3200">
              <a:solidFill>
                <a:srgbClr val="0000FF"/>
              </a:solidFill>
            </a:endParaRPr>
          </a:p>
        </p:txBody>
      </p:sp>
      <p:sp>
        <p:nvSpPr>
          <p:cNvPr id="16386" name="Rectangle 3">
            <a:extLst>
              <a:ext uri="{FF2B5EF4-FFF2-40B4-BE49-F238E27FC236}">
                <a16:creationId xmlns:a16="http://schemas.microsoft.com/office/drawing/2014/main" id="{8961795A-190D-4307-AC36-D145C71BC1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1773238"/>
            <a:ext cx="6913562" cy="1800225"/>
          </a:xfrm>
          <a:solidFill>
            <a:srgbClr val="FFFF99"/>
          </a:solidFill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GB" altLang="en-US" sz="3200"/>
              <a:t>He blames </a:t>
            </a:r>
            <a:r>
              <a:rPr lang="en-GB" altLang="en-US" sz="3200">
                <a:solidFill>
                  <a:srgbClr val="FF3300"/>
                </a:solidFill>
              </a:rPr>
              <a:t>himself</a:t>
            </a:r>
            <a:r>
              <a:rPr lang="en-GB" altLang="en-US" sz="3200"/>
              <a:t> for the mistake.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GB" altLang="en-US" sz="3200"/>
              <a:t>She made </a:t>
            </a:r>
            <a:r>
              <a:rPr lang="en-GB" altLang="en-US" sz="3200">
                <a:solidFill>
                  <a:srgbClr val="FF3300"/>
                </a:solidFill>
              </a:rPr>
              <a:t>herself</a:t>
            </a:r>
            <a:r>
              <a:rPr lang="en-GB" altLang="en-US" sz="3200"/>
              <a:t> a cup of tea.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GB" altLang="en-US" sz="3200"/>
              <a:t>We should not think only of </a:t>
            </a:r>
            <a:r>
              <a:rPr lang="en-GB" altLang="en-US" sz="3200">
                <a:solidFill>
                  <a:srgbClr val="FF3300"/>
                </a:solidFill>
              </a:rPr>
              <a:t>ourselves</a:t>
            </a:r>
            <a:r>
              <a:rPr lang="en-GB" altLang="en-US" sz="3200"/>
              <a:t>.</a:t>
            </a:r>
            <a:endParaRPr lang="en-US" altLang="zh-CN" sz="3200"/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94EE7FD8-E30D-47D3-B575-FF9701171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573463"/>
            <a:ext cx="8496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GB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We can also use a </a:t>
            </a:r>
            <a:r>
              <a:rPr lang="en-GB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reflexive pronoun</a:t>
            </a:r>
            <a:r>
              <a:rPr lang="en-GB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 to emphasize that someone does something without help.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8" name="Rectangle 5">
            <a:extLst>
              <a:ext uri="{FF2B5EF4-FFF2-40B4-BE49-F238E27FC236}">
                <a16:creationId xmlns:a16="http://schemas.microsoft.com/office/drawing/2014/main" id="{DBCB89E4-3DCF-4273-BAF3-A17E53C27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4810125"/>
            <a:ext cx="6019800" cy="10668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He did the homework </a:t>
            </a:r>
            <a:r>
              <a:rPr lang="en-GB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himself</a:t>
            </a:r>
            <a:r>
              <a:rPr lang="en-GB" altLang="en-US" sz="3200"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We can clean the kitchen </a:t>
            </a:r>
            <a:r>
              <a:rPr lang="en-GB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ourselves</a:t>
            </a:r>
            <a:r>
              <a:rPr lang="en-GB" altLang="en-US" sz="3200">
                <a:latin typeface="Times New Roman" panose="02020603050405020304" pitchFamily="18" charset="0"/>
              </a:rPr>
              <a:t>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>
            <a:extLst>
              <a:ext uri="{FF2B5EF4-FFF2-40B4-BE49-F238E27FC236}">
                <a16:creationId xmlns:a16="http://schemas.microsoft.com/office/drawing/2014/main" id="{AAAEDE99-C363-484E-A20D-CCD4E54CC2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5500" y="785813"/>
            <a:ext cx="6858000" cy="411162"/>
          </a:xfrm>
        </p:spPr>
        <p:txBody>
          <a:bodyPr/>
          <a:lstStyle/>
          <a:p>
            <a:r>
              <a:rPr lang="en-GB" altLang="en-US" sz="3200" b="1">
                <a:solidFill>
                  <a:schemeClr val="tx1"/>
                </a:solidFill>
              </a:rPr>
              <a:t>We form reflexive pronouns like this</a:t>
            </a:r>
            <a:endParaRPr lang="en-US" altLang="zh-CN" sz="3200" b="1">
              <a:solidFill>
                <a:schemeClr val="tx1"/>
              </a:solidFill>
            </a:endParaRPr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id="{39564FA8-158E-470A-8185-292155DC83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1541463"/>
            <a:ext cx="3276600" cy="4191000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>
                <a:solidFill>
                  <a:srgbClr val="0000FF"/>
                </a:solidFill>
              </a:rPr>
              <a:t>Subject pronoun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I 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you (singular)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you (plural)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we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they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he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she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GB" altLang="en-US" sz="3200"/>
              <a:t>it</a:t>
            </a:r>
            <a:endParaRPr lang="en-US" altLang="zh-CN" sz="3200"/>
          </a:p>
        </p:txBody>
      </p:sp>
      <p:sp>
        <p:nvSpPr>
          <p:cNvPr id="17411" name="Rectangle 4">
            <a:extLst>
              <a:ext uri="{FF2B5EF4-FFF2-40B4-BE49-F238E27FC236}">
                <a16:creationId xmlns:a16="http://schemas.microsoft.com/office/drawing/2014/main" id="{030BA739-AB95-4936-BE8A-8222ACB47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1541463"/>
            <a:ext cx="35052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Reflexive pronoun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myself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yourself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yourselves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ourselves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themselves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himself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herself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GB" altLang="en-US" sz="3200">
                <a:latin typeface="Times New Roman" panose="02020603050405020304" pitchFamily="18" charset="0"/>
              </a:rPr>
              <a:t>itself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0B60A13F-E564-4A1C-85CD-5AFF988FE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7313" y="5432425"/>
            <a:ext cx="1295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GB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-selves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5">
            <a:extLst>
              <a:ext uri="{FF2B5EF4-FFF2-40B4-BE49-F238E27FC236}">
                <a16:creationId xmlns:a16="http://schemas.microsoft.com/office/drawing/2014/main" id="{038FDBC2-688D-44B8-B853-2EE9BE0E8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981075"/>
            <a:ext cx="7467600" cy="341630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>
                <a:latin typeface="Times New Roman" panose="02020603050405020304" pitchFamily="18" charset="0"/>
              </a:rPr>
              <a:t>Work out the rule</a:t>
            </a:r>
          </a:p>
          <a:p>
            <a:pPr>
              <a:spcBef>
                <a:spcPct val="50000"/>
              </a:spcBef>
            </a:pPr>
            <a:r>
              <a:rPr lang="en-GB" altLang="en-US" sz="3600">
                <a:latin typeface="Times New Roman" panose="02020603050405020304" pitchFamily="18" charset="0"/>
              </a:rPr>
              <a:t>Singular reflexive pronouns have the ending ______.</a:t>
            </a:r>
          </a:p>
          <a:p>
            <a:pPr>
              <a:spcBef>
                <a:spcPct val="50000"/>
              </a:spcBef>
            </a:pPr>
            <a:r>
              <a:rPr lang="en-GB" altLang="en-US" sz="3600">
                <a:latin typeface="Times New Roman" panose="02020603050405020304" pitchFamily="18" charset="0"/>
              </a:rPr>
              <a:t>Plural reflexive pronouns have the ending ______.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50A76243-0EAF-4A36-99F3-54C1BF0A6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2276475"/>
            <a:ext cx="13477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GB" altLang="en-US" sz="3600">
                <a:solidFill>
                  <a:srgbClr val="FF3300"/>
                </a:solidFill>
                <a:latin typeface="Times New Roman" panose="02020603050405020304" pitchFamily="18" charset="0"/>
              </a:rPr>
              <a:t>-self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2F93DDFE-6615-440E-A355-8DCC5A871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3644900"/>
            <a:ext cx="2016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GB" altLang="en-US" sz="3600">
                <a:solidFill>
                  <a:srgbClr val="FF3300"/>
                </a:solidFill>
                <a:latin typeface="Times New Roman" panose="02020603050405020304" pitchFamily="18" charset="0"/>
              </a:rPr>
              <a:t>-selves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>
            <a:extLst>
              <a:ext uri="{FF2B5EF4-FFF2-40B4-BE49-F238E27FC236}">
                <a16:creationId xmlns:a16="http://schemas.microsoft.com/office/drawing/2014/main" id="{9C7EA58B-80C2-41F6-858E-2C147F3E3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12875"/>
            <a:ext cx="7613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有些词与反身代词一起构成了固定搭配。例如：</a:t>
            </a:r>
          </a:p>
        </p:txBody>
      </p:sp>
      <p:sp>
        <p:nvSpPr>
          <p:cNvPr id="7171" name="Text Box 3">
            <a:extLst>
              <a:ext uri="{FF2B5EF4-FFF2-40B4-BE49-F238E27FC236}">
                <a16:creationId xmlns:a16="http://schemas.microsoft.com/office/drawing/2014/main" id="{294A2AF4-B861-4ABA-9338-763F812600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475" y="1989138"/>
            <a:ext cx="5178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(all) by oneself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靠自己</a:t>
            </a:r>
            <a:r>
              <a:rPr lang="zh-CN" altLang="en-US" sz="3200" b="1">
                <a:solidFill>
                  <a:schemeClr val="tx2"/>
                </a:solidFill>
                <a:latin typeface="Times New Roman" panose="02020603050405020304" pitchFamily="18" charset="0"/>
              </a:rPr>
              <a:t>  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B3891B55-040F-48F8-BDE1-D47FFCF7DC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582863"/>
            <a:ext cx="5581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hurt oneself    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伤着自己</a:t>
            </a:r>
          </a:p>
        </p:txBody>
      </p:sp>
      <p:sp>
        <p:nvSpPr>
          <p:cNvPr id="7173" name="Text Box 5">
            <a:extLst>
              <a:ext uri="{FF2B5EF4-FFF2-40B4-BE49-F238E27FC236}">
                <a16:creationId xmlns:a16="http://schemas.microsoft.com/office/drawing/2014/main" id="{232B6001-6882-4BE3-A0CF-F8EB760E2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208338"/>
            <a:ext cx="5653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teach oneself  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自学</a:t>
            </a:r>
          </a:p>
        </p:txBody>
      </p:sp>
      <p:sp>
        <p:nvSpPr>
          <p:cNvPr id="7174" name="Text Box 6">
            <a:extLst>
              <a:ext uri="{FF2B5EF4-FFF2-40B4-BE49-F238E27FC236}">
                <a16:creationId xmlns:a16="http://schemas.microsoft.com/office/drawing/2014/main" id="{5E6F6E5D-25FD-4335-AF7A-A1392F052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408488"/>
            <a:ext cx="6191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enjoy oneself           </a:t>
            </a:r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玩得开心</a:t>
            </a:r>
          </a:p>
        </p:txBody>
      </p:sp>
      <p:sp>
        <p:nvSpPr>
          <p:cNvPr id="7175" name="Text Box 7">
            <a:extLst>
              <a:ext uri="{FF2B5EF4-FFF2-40B4-BE49-F238E27FC236}">
                <a16:creationId xmlns:a16="http://schemas.microsoft.com/office/drawing/2014/main" id="{2F3F0B79-6259-4E06-8839-B9F2E38A9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5641975"/>
            <a:ext cx="7246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help oneself (to)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请随便（取、吃）</a:t>
            </a:r>
            <a:r>
              <a:rPr lang="zh-CN" altLang="en-US" sz="3200" b="1">
                <a:latin typeface="Times New Roman" panose="02020603050405020304" pitchFamily="18" charset="0"/>
              </a:rPr>
              <a:t>   </a:t>
            </a: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1FB3BED2-B6C6-49D9-8B20-97F9411C9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5018088"/>
            <a:ext cx="6170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look after oneself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自己照顾自己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1A0BD191-217F-4156-940C-C2DD6E31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817938"/>
            <a:ext cx="6019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dress oneself  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自己穿衣</a:t>
            </a:r>
          </a:p>
        </p:txBody>
      </p:sp>
      <p:sp>
        <p:nvSpPr>
          <p:cNvPr id="19465" name="Rectangle 10">
            <a:extLst>
              <a:ext uri="{FF2B5EF4-FFF2-40B4-BE49-F238E27FC236}">
                <a16:creationId xmlns:a16="http://schemas.microsoft.com/office/drawing/2014/main" id="{9AE9B357-2E1A-4BD5-9BC9-2AF457004E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19250" y="333375"/>
            <a:ext cx="5256213" cy="847725"/>
          </a:xfrm>
        </p:spPr>
        <p:txBody>
          <a:bodyPr/>
          <a:lstStyle/>
          <a:p>
            <a:r>
              <a:rPr lang="zh-CN" altLang="en-US" sz="4000" b="1">
                <a:solidFill>
                  <a:srgbClr val="0000FF"/>
                </a:solidFill>
              </a:rPr>
              <a:t>反身代词的固定习语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id="{E0D756C4-DE6D-4158-BC02-5DB01B2EA5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反身代词用法小结</a:t>
            </a:r>
            <a:r>
              <a:rPr lang="en-US" altLang="zh-CN" b="1"/>
              <a:t>:</a:t>
            </a: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60EE46EC-9997-4F24-83E4-C9944E89F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863" y="2338388"/>
            <a:ext cx="800100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反身代词表自身</a:t>
            </a:r>
          </a:p>
        </p:txBody>
      </p:sp>
      <p:sp>
        <p:nvSpPr>
          <p:cNvPr id="8196" name="Text Box 4">
            <a:extLst>
              <a:ext uri="{FF2B5EF4-FFF2-40B4-BE49-F238E27FC236}">
                <a16:creationId xmlns:a16="http://schemas.microsoft.com/office/drawing/2014/main" id="{92E59E54-AFAF-4FF9-9036-5D97314E7B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8000" y="2349500"/>
            <a:ext cx="8001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动介之后露身份</a:t>
            </a:r>
          </a:p>
        </p:txBody>
      </p:sp>
      <p:sp>
        <p:nvSpPr>
          <p:cNvPr id="8197" name="Text Box 5">
            <a:extLst>
              <a:ext uri="{FF2B5EF4-FFF2-40B4-BE49-F238E27FC236}">
                <a16:creationId xmlns:a16="http://schemas.microsoft.com/office/drawing/2014/main" id="{3C91FCD8-51F0-4070-92E1-5EE904E310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1325" y="2349500"/>
            <a:ext cx="8001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若表强调一功能</a:t>
            </a:r>
          </a:p>
        </p:txBody>
      </p:sp>
      <p:sp>
        <p:nvSpPr>
          <p:cNvPr id="8198" name="Text Box 6">
            <a:extLst>
              <a:ext uri="{FF2B5EF4-FFF2-40B4-BE49-F238E27FC236}">
                <a16:creationId xmlns:a16="http://schemas.microsoft.com/office/drawing/2014/main" id="{AC905D49-4728-4DAC-842A-29236BF3E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3" y="2349500"/>
            <a:ext cx="8001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主宾之后作同位</a:t>
            </a:r>
          </a:p>
        </p:txBody>
      </p:sp>
      <p:sp>
        <p:nvSpPr>
          <p:cNvPr id="8199" name="Text Box 7">
            <a:extLst>
              <a:ext uri="{FF2B5EF4-FFF2-40B4-BE49-F238E27FC236}">
                <a16:creationId xmlns:a16="http://schemas.microsoft.com/office/drawing/2014/main" id="{0D32D8C8-A185-4D51-9DB5-BE78FC953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3075" y="2370138"/>
            <a:ext cx="8001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说起表语这功能</a:t>
            </a:r>
          </a:p>
        </p:txBody>
      </p:sp>
      <p:sp>
        <p:nvSpPr>
          <p:cNvPr id="8200" name="Text Box 8">
            <a:extLst>
              <a:ext uri="{FF2B5EF4-FFF2-40B4-BE49-F238E27FC236}">
                <a16:creationId xmlns:a16="http://schemas.microsoft.com/office/drawing/2014/main" id="{537C767A-9C97-4A53-93D7-61D67DE13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0700" y="2287588"/>
            <a:ext cx="800100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记住跟着 	后面</a:t>
            </a:r>
          </a:p>
        </p:txBody>
      </p:sp>
      <p:sp>
        <p:nvSpPr>
          <p:cNvPr id="19465" name="WordArt 9">
            <a:extLst>
              <a:ext uri="{FF2B5EF4-FFF2-40B4-BE49-F238E27FC236}">
                <a16:creationId xmlns:a16="http://schemas.microsoft.com/office/drawing/2014/main" id="{7E846B2F-FA6D-4A60-9368-5BAA3CA2FB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48488" y="4487863"/>
            <a:ext cx="720725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>
                    <a:alpha val="50195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endParaRPr lang="zh-CN" altLang="en-US" sz="3600" kern="10">
              <a:ln w="12700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>
                  <a:alpha val="50195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9" name="AutoShape 10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33738087-5F57-40DA-94B6-6D80E4FA8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2088" y="230188"/>
            <a:ext cx="360362" cy="260350"/>
          </a:xfrm>
          <a:prstGeom prst="actionButtonReturn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0490" name="AutoShape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879A152-744B-49AF-85E9-B9A75A543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2613" y="219075"/>
            <a:ext cx="288925" cy="288925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2"/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1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3" dur="1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" dur="1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1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88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3988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  <p:bldP spid="820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8">
            <a:extLst>
              <a:ext uri="{FF2B5EF4-FFF2-40B4-BE49-F238E27FC236}">
                <a16:creationId xmlns:a16="http://schemas.microsoft.com/office/drawing/2014/main" id="{A2E31493-9E17-4D65-975E-32FCD5B6F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262063"/>
            <a:ext cx="8667750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396BF45-0328-4412-8338-2B8C5C7AF2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2205038"/>
            <a:ext cx="2000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ourselves 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BFC7F99-AC68-4735-9407-87E19F2B5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1238" y="2781300"/>
            <a:ext cx="20780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themselves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BAFB3A2-BDF7-456F-9AE5-A31E02026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4652963"/>
            <a:ext cx="2011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yourselves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EF92B6AC-95C4-49FC-9FCC-07114A5C28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238" y="541338"/>
            <a:ext cx="41560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</a:rPr>
              <a:t>Grammar exercise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>
            <a:extLst>
              <a:ext uri="{FF2B5EF4-FFF2-40B4-BE49-F238E27FC236}">
                <a16:creationId xmlns:a16="http://schemas.microsoft.com/office/drawing/2014/main" id="{FE5419A5-14E2-4BB9-A321-086B2B1DE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773238"/>
            <a:ext cx="8712200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67BEC354-22A6-4D18-A0E3-A18E84905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2276475"/>
            <a:ext cx="13239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>myself</a:t>
            </a:r>
            <a:endParaRPr lang="zh-CN" altLang="en-US" sz="3200" b="1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DBAF43F-CDA7-46F6-95F4-F63DA8FA7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025" y="2060575"/>
            <a:ext cx="17859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>herself</a:t>
            </a:r>
            <a:endParaRPr lang="zh-CN" altLang="en-US" sz="3200" b="1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6">
            <a:extLst>
              <a:ext uri="{FF2B5EF4-FFF2-40B4-BE49-F238E27FC236}">
                <a16:creationId xmlns:a16="http://schemas.microsoft.com/office/drawing/2014/main" id="{9726B311-2442-4430-9C98-92ED7EBBE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1744663"/>
            <a:ext cx="8770938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DFF66B83-A7EE-46F1-BAE9-DBDB77A517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6125" y="1814513"/>
            <a:ext cx="171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+mn-lt"/>
              </a:rPr>
              <a:t>himself</a:t>
            </a:r>
            <a:endParaRPr lang="zh-CN" altLang="en-US" sz="3200" b="1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F8CD619-0DFA-401F-B129-299A53DAA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2528888"/>
            <a:ext cx="171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+mn-lt"/>
              </a:rPr>
              <a:t>itself</a:t>
            </a:r>
            <a:endParaRPr lang="zh-CN" altLang="en-US" sz="3200" b="1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C48F2FD-A1FF-4C3F-B593-BDBFBF5338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63" y="3852863"/>
            <a:ext cx="171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+mn-lt"/>
              </a:rPr>
              <a:t>yourself</a:t>
            </a:r>
            <a:endParaRPr lang="zh-CN" altLang="en-US" sz="3200" b="1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矩形 29699">
            <a:extLst>
              <a:ext uri="{FF2B5EF4-FFF2-40B4-BE49-F238E27FC236}">
                <a16:creationId xmlns:a16="http://schemas.microsoft.com/office/drawing/2014/main" id="{E809778A-E5DD-454A-A9F8-A34943E95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04813"/>
            <a:ext cx="8229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Prepositions of position</a:t>
            </a:r>
          </a:p>
        </p:txBody>
      </p:sp>
      <p:sp>
        <p:nvSpPr>
          <p:cNvPr id="29701" name="矩形 29700">
            <a:extLst>
              <a:ext uri="{FF2B5EF4-FFF2-40B4-BE49-F238E27FC236}">
                <a16:creationId xmlns:a16="http://schemas.microsoft.com/office/drawing/2014/main" id="{7EE207D5-B0B7-4BD8-8AA0-0E4C29C21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925" y="1196975"/>
            <a:ext cx="655796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zh-CN" sz="4400" b="1">
                <a:solidFill>
                  <a:schemeClr val="tx2"/>
                </a:solidFill>
                <a:latin typeface="Times New Roman" panose="02020603050405020304" pitchFamily="18" charset="0"/>
              </a:rPr>
              <a:t>方位介词</a:t>
            </a:r>
          </a:p>
        </p:txBody>
      </p:sp>
      <p:pic>
        <p:nvPicPr>
          <p:cNvPr id="6" name="Picture 2" descr="http://tx.english-ch.com/teacher/jocelyn/prepositions%20of%20position.jpg">
            <a:extLst>
              <a:ext uri="{FF2B5EF4-FFF2-40B4-BE49-F238E27FC236}">
                <a16:creationId xmlns:a16="http://schemas.microsoft.com/office/drawing/2014/main" id="{9368332C-0008-469F-B13E-0BCA627D1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9918">
            <a:off x="1628775" y="2522538"/>
            <a:ext cx="5724525" cy="3767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>
            <a:extLst>
              <a:ext uri="{FF2B5EF4-FFF2-40B4-BE49-F238E27FC236}">
                <a16:creationId xmlns:a16="http://schemas.microsoft.com/office/drawing/2014/main" id="{D70B63A5-83F3-4B8B-8612-0BB1229AF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5153025"/>
            <a:ext cx="19891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on</a:t>
            </a:r>
            <a:r>
              <a:rPr lang="en-US" altLang="zh-CN" sz="3200" b="1">
                <a:latin typeface="Times New Roman" panose="02020603050405020304" pitchFamily="18" charset="0"/>
              </a:rPr>
              <a:t> the box</a:t>
            </a:r>
          </a:p>
        </p:txBody>
      </p:sp>
      <p:sp>
        <p:nvSpPr>
          <p:cNvPr id="4099" name="Text Box 3">
            <a:extLst>
              <a:ext uri="{FF2B5EF4-FFF2-40B4-BE49-F238E27FC236}">
                <a16:creationId xmlns:a16="http://schemas.microsoft.com/office/drawing/2014/main" id="{4FA76A29-041F-425B-8C51-39A474A88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5513388"/>
            <a:ext cx="25987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under</a:t>
            </a:r>
            <a:r>
              <a:rPr lang="en-US" altLang="zh-CN" sz="3200" b="1">
                <a:latin typeface="Times New Roman" panose="02020603050405020304" pitchFamily="18" charset="0"/>
              </a:rPr>
              <a:t> the box</a:t>
            </a:r>
          </a:p>
        </p:txBody>
      </p:sp>
      <p:sp>
        <p:nvSpPr>
          <p:cNvPr id="4100" name="Text Box 4">
            <a:extLst>
              <a:ext uri="{FF2B5EF4-FFF2-40B4-BE49-F238E27FC236}">
                <a16:creationId xmlns:a16="http://schemas.microsoft.com/office/drawing/2014/main" id="{3A76DA3F-6493-4B9D-BD1E-6DD816FA02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153025"/>
            <a:ext cx="18986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in</a:t>
            </a:r>
            <a:r>
              <a:rPr lang="en-US" altLang="zh-CN" sz="3200" b="1">
                <a:latin typeface="Times New Roman" panose="02020603050405020304" pitchFamily="18" charset="0"/>
              </a:rPr>
              <a:t> the box</a:t>
            </a:r>
          </a:p>
        </p:txBody>
      </p:sp>
      <p:grpSp>
        <p:nvGrpSpPr>
          <p:cNvPr id="25604" name="Group 5">
            <a:extLst>
              <a:ext uri="{FF2B5EF4-FFF2-40B4-BE49-F238E27FC236}">
                <a16:creationId xmlns:a16="http://schemas.microsoft.com/office/drawing/2014/main" id="{E997B64C-789A-4D64-A64B-CFF80E23949F}"/>
              </a:ext>
            </a:extLst>
          </p:cNvPr>
          <p:cNvGrpSpPr>
            <a:grpSpLocks/>
          </p:cNvGrpSpPr>
          <p:nvPr/>
        </p:nvGrpSpPr>
        <p:grpSpPr bwMode="auto">
          <a:xfrm>
            <a:off x="323850" y="2416175"/>
            <a:ext cx="2519363" cy="2736850"/>
            <a:chOff x="204" y="663"/>
            <a:chExt cx="1587" cy="1724"/>
          </a:xfrm>
        </p:grpSpPr>
        <p:grpSp>
          <p:nvGrpSpPr>
            <p:cNvPr id="25605" name="Group 6">
              <a:extLst>
                <a:ext uri="{FF2B5EF4-FFF2-40B4-BE49-F238E27FC236}">
                  <a16:creationId xmlns:a16="http://schemas.microsoft.com/office/drawing/2014/main" id="{FA4B734E-D0F6-49D1-A9AA-DBAE1BB3E4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" y="663"/>
              <a:ext cx="1542" cy="1724"/>
              <a:chOff x="3334" y="2069"/>
              <a:chExt cx="1542" cy="1724"/>
            </a:xfrm>
          </p:grpSpPr>
          <p:sp>
            <p:nvSpPr>
              <p:cNvPr id="25606" name="Rectangle 7">
                <a:extLst>
                  <a:ext uri="{FF2B5EF4-FFF2-40B4-BE49-F238E27FC236}">
                    <a16:creationId xmlns:a16="http://schemas.microsoft.com/office/drawing/2014/main" id="{A7B83F3E-A60E-4AD8-B4E1-BBAC8BBCE3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2704"/>
                <a:ext cx="1088" cy="1088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000"/>
              </a:p>
            </p:txBody>
          </p:sp>
          <p:sp>
            <p:nvSpPr>
              <p:cNvPr id="25607" name="Line 8">
                <a:extLst>
                  <a:ext uri="{FF2B5EF4-FFF2-40B4-BE49-F238E27FC236}">
                    <a16:creationId xmlns:a16="http://schemas.microsoft.com/office/drawing/2014/main" id="{8D7CFD03-4298-4097-8263-D205B1F209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34" y="2069"/>
                <a:ext cx="499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08" name="Line 9">
                <a:extLst>
                  <a:ext uri="{FF2B5EF4-FFF2-40B4-BE49-F238E27FC236}">
                    <a16:creationId xmlns:a16="http://schemas.microsoft.com/office/drawing/2014/main" id="{2C14CC46-DE3E-4D1A-95EA-72CCA78FD3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2069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09" name="Line 10">
                <a:extLst>
                  <a:ext uri="{FF2B5EF4-FFF2-40B4-BE49-F238E27FC236}">
                    <a16:creationId xmlns:a16="http://schemas.microsoft.com/office/drawing/2014/main" id="{6EA96747-E041-444E-BB1B-CBE4980FBC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2069"/>
                <a:ext cx="10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10" name="Line 11">
                <a:extLst>
                  <a:ext uri="{FF2B5EF4-FFF2-40B4-BE49-F238E27FC236}">
                    <a16:creationId xmlns:a16="http://schemas.microsoft.com/office/drawing/2014/main" id="{A8530A9F-A37F-4C53-A616-EF8621AD34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3158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11" name="Line 12">
                <a:extLst>
                  <a:ext uri="{FF2B5EF4-FFF2-40B4-BE49-F238E27FC236}">
                    <a16:creationId xmlns:a16="http://schemas.microsoft.com/office/drawing/2014/main" id="{3890A272-2342-4708-9BC0-670AD050BB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069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612" name="Line 13">
              <a:extLst>
                <a:ext uri="{FF2B5EF4-FFF2-40B4-BE49-F238E27FC236}">
                  <a16:creationId xmlns:a16="http://schemas.microsoft.com/office/drawing/2014/main" id="{A07D100F-2FF5-41A8-B82A-2F7F225E0A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1752"/>
              <a:ext cx="10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3" name="Line 14">
              <a:extLst>
                <a:ext uri="{FF2B5EF4-FFF2-40B4-BE49-F238E27FC236}">
                  <a16:creationId xmlns:a16="http://schemas.microsoft.com/office/drawing/2014/main" id="{16ABFDFB-2409-4171-9178-A0C6CC868D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" y="1752"/>
              <a:ext cx="499" cy="63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4" name="Line 15">
              <a:extLst>
                <a:ext uri="{FF2B5EF4-FFF2-40B4-BE49-F238E27FC236}">
                  <a16:creationId xmlns:a16="http://schemas.microsoft.com/office/drawing/2014/main" id="{1F51DF48-C2B6-4010-B92B-B9B466ACB9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663"/>
              <a:ext cx="0" cy="1089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5615" name="Picture 16" descr="it?u=3280116713,1893322777&amp;gp=0">
            <a:extLst>
              <a:ext uri="{FF2B5EF4-FFF2-40B4-BE49-F238E27FC236}">
                <a16:creationId xmlns:a16="http://schemas.microsoft.com/office/drawing/2014/main" id="{5B05FB8A-A080-4ACB-83F9-5B2B00CBD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984375"/>
            <a:ext cx="1871662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6" name="Group 17">
            <a:extLst>
              <a:ext uri="{FF2B5EF4-FFF2-40B4-BE49-F238E27FC236}">
                <a16:creationId xmlns:a16="http://schemas.microsoft.com/office/drawing/2014/main" id="{463804EE-4DC7-4112-8DCA-69C7F7E6DC84}"/>
              </a:ext>
            </a:extLst>
          </p:cNvPr>
          <p:cNvGrpSpPr>
            <a:grpSpLocks/>
          </p:cNvGrpSpPr>
          <p:nvPr/>
        </p:nvGrpSpPr>
        <p:grpSpPr bwMode="auto">
          <a:xfrm>
            <a:off x="3203575" y="2416175"/>
            <a:ext cx="2519363" cy="2736850"/>
            <a:chOff x="204" y="663"/>
            <a:chExt cx="1587" cy="1724"/>
          </a:xfrm>
        </p:grpSpPr>
        <p:grpSp>
          <p:nvGrpSpPr>
            <p:cNvPr id="25617" name="Group 18">
              <a:extLst>
                <a:ext uri="{FF2B5EF4-FFF2-40B4-BE49-F238E27FC236}">
                  <a16:creationId xmlns:a16="http://schemas.microsoft.com/office/drawing/2014/main" id="{0AF9B53C-E7BE-40A0-9445-1EAD2D7E7A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" y="663"/>
              <a:ext cx="1542" cy="1724"/>
              <a:chOff x="3334" y="2069"/>
              <a:chExt cx="1542" cy="1724"/>
            </a:xfrm>
          </p:grpSpPr>
          <p:sp>
            <p:nvSpPr>
              <p:cNvPr id="25618" name="Rectangle 19">
                <a:extLst>
                  <a:ext uri="{FF2B5EF4-FFF2-40B4-BE49-F238E27FC236}">
                    <a16:creationId xmlns:a16="http://schemas.microsoft.com/office/drawing/2014/main" id="{114725BB-3E3A-4D00-AF1B-1404EAA7C8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2704"/>
                <a:ext cx="1088" cy="108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000"/>
              </a:p>
            </p:txBody>
          </p:sp>
          <p:sp>
            <p:nvSpPr>
              <p:cNvPr id="25619" name="Line 20">
                <a:extLst>
                  <a:ext uri="{FF2B5EF4-FFF2-40B4-BE49-F238E27FC236}">
                    <a16:creationId xmlns:a16="http://schemas.microsoft.com/office/drawing/2014/main" id="{643E25D3-76EC-4039-BDD4-E64EEFEF83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34" y="2069"/>
                <a:ext cx="499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20" name="Line 21">
                <a:extLst>
                  <a:ext uri="{FF2B5EF4-FFF2-40B4-BE49-F238E27FC236}">
                    <a16:creationId xmlns:a16="http://schemas.microsoft.com/office/drawing/2014/main" id="{6F9A7510-9915-4015-A3EE-1E6E5227C0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2069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21" name="Line 22">
                <a:extLst>
                  <a:ext uri="{FF2B5EF4-FFF2-40B4-BE49-F238E27FC236}">
                    <a16:creationId xmlns:a16="http://schemas.microsoft.com/office/drawing/2014/main" id="{B0FDEFEB-5812-401E-98A7-178CAC5B7C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2069"/>
                <a:ext cx="10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22" name="Line 23">
                <a:extLst>
                  <a:ext uri="{FF2B5EF4-FFF2-40B4-BE49-F238E27FC236}">
                    <a16:creationId xmlns:a16="http://schemas.microsoft.com/office/drawing/2014/main" id="{69496E19-49C3-4D40-A1E5-A436D5B305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3158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23" name="Line 24">
                <a:extLst>
                  <a:ext uri="{FF2B5EF4-FFF2-40B4-BE49-F238E27FC236}">
                    <a16:creationId xmlns:a16="http://schemas.microsoft.com/office/drawing/2014/main" id="{A3DDD821-5EAA-465F-A0C3-C092745E3A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069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624" name="Line 25">
              <a:extLst>
                <a:ext uri="{FF2B5EF4-FFF2-40B4-BE49-F238E27FC236}">
                  <a16:creationId xmlns:a16="http://schemas.microsoft.com/office/drawing/2014/main" id="{0219C8C4-AF9E-4FBA-A453-529D36E70B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1752"/>
              <a:ext cx="10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5" name="Line 26">
              <a:extLst>
                <a:ext uri="{FF2B5EF4-FFF2-40B4-BE49-F238E27FC236}">
                  <a16:creationId xmlns:a16="http://schemas.microsoft.com/office/drawing/2014/main" id="{6B1E00CD-D4C8-4ABA-9B11-93994E5C00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" y="1752"/>
              <a:ext cx="499" cy="63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6" name="Line 27">
              <a:extLst>
                <a:ext uri="{FF2B5EF4-FFF2-40B4-BE49-F238E27FC236}">
                  <a16:creationId xmlns:a16="http://schemas.microsoft.com/office/drawing/2014/main" id="{15909296-99C0-47B8-8A4A-267362DD6F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663"/>
              <a:ext cx="0" cy="1089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5627" name="Picture 28" descr="it?u=3280116713,1893322777&amp;gp=0">
            <a:extLst>
              <a:ext uri="{FF2B5EF4-FFF2-40B4-BE49-F238E27FC236}">
                <a16:creationId xmlns:a16="http://schemas.microsoft.com/office/drawing/2014/main" id="{0CE46C99-6E71-4CC8-BB1D-D34DAE1A9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713163"/>
            <a:ext cx="1871663" cy="145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28" name="Group 29">
            <a:extLst>
              <a:ext uri="{FF2B5EF4-FFF2-40B4-BE49-F238E27FC236}">
                <a16:creationId xmlns:a16="http://schemas.microsoft.com/office/drawing/2014/main" id="{83758EEF-DD9F-40B7-8C1B-FE543BF3EE59}"/>
              </a:ext>
            </a:extLst>
          </p:cNvPr>
          <p:cNvGrpSpPr>
            <a:grpSpLocks/>
          </p:cNvGrpSpPr>
          <p:nvPr/>
        </p:nvGrpSpPr>
        <p:grpSpPr bwMode="auto">
          <a:xfrm>
            <a:off x="6156325" y="1984375"/>
            <a:ext cx="2519363" cy="3543300"/>
            <a:chOff x="3878" y="391"/>
            <a:chExt cx="1587" cy="2232"/>
          </a:xfrm>
        </p:grpSpPr>
        <p:pic>
          <p:nvPicPr>
            <p:cNvPr id="25629" name="Picture 30" descr="it?u=3280116713,1893322777&amp;gp=0">
              <a:hlinkClick r:id="rId3"/>
              <a:extLst>
                <a:ext uri="{FF2B5EF4-FFF2-40B4-BE49-F238E27FC236}">
                  <a16:creationId xmlns:a16="http://schemas.microsoft.com/office/drawing/2014/main" id="{2A21CDD8-B9B8-465D-BB69-99E0AA8F8B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" y="1706"/>
              <a:ext cx="1179" cy="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5630" name="Group 31">
              <a:extLst>
                <a:ext uri="{FF2B5EF4-FFF2-40B4-BE49-F238E27FC236}">
                  <a16:creationId xmlns:a16="http://schemas.microsoft.com/office/drawing/2014/main" id="{DA0587C6-B2C3-4B45-BF18-528C19D9C0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78" y="391"/>
              <a:ext cx="1587" cy="1724"/>
              <a:chOff x="204" y="663"/>
              <a:chExt cx="1587" cy="1724"/>
            </a:xfrm>
          </p:grpSpPr>
          <p:grpSp>
            <p:nvGrpSpPr>
              <p:cNvPr id="25631" name="Group 32">
                <a:extLst>
                  <a:ext uri="{FF2B5EF4-FFF2-40B4-BE49-F238E27FC236}">
                    <a16:creationId xmlns:a16="http://schemas.microsoft.com/office/drawing/2014/main" id="{0A00DB69-C264-44CB-9CB7-6F06D40E1C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04" y="663"/>
                <a:ext cx="1542" cy="1724"/>
                <a:chOff x="3334" y="2069"/>
                <a:chExt cx="1542" cy="1724"/>
              </a:xfrm>
            </p:grpSpPr>
            <p:sp>
              <p:nvSpPr>
                <p:cNvPr id="25632" name="Rectangle 33">
                  <a:extLst>
                    <a:ext uri="{FF2B5EF4-FFF2-40B4-BE49-F238E27FC236}">
                      <a16:creationId xmlns:a16="http://schemas.microsoft.com/office/drawing/2014/main" id="{F01270B2-28AC-4421-A5AE-1621785B0F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34" y="2704"/>
                  <a:ext cx="1088" cy="1088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000"/>
                </a:p>
              </p:txBody>
            </p:sp>
            <p:sp>
              <p:nvSpPr>
                <p:cNvPr id="25633" name="Line 34">
                  <a:extLst>
                    <a:ext uri="{FF2B5EF4-FFF2-40B4-BE49-F238E27FC236}">
                      <a16:creationId xmlns:a16="http://schemas.microsoft.com/office/drawing/2014/main" id="{6442E8AA-546F-4A40-AD92-7D637F4A5D2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334" y="2069"/>
                  <a:ext cx="499" cy="635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5634" name="Line 35">
                  <a:extLst>
                    <a:ext uri="{FF2B5EF4-FFF2-40B4-BE49-F238E27FC236}">
                      <a16:creationId xmlns:a16="http://schemas.microsoft.com/office/drawing/2014/main" id="{48E6B339-6D0C-4D32-A04A-FA0D3417A12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22" y="2069"/>
                  <a:ext cx="454" cy="635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5635" name="Line 36">
                  <a:extLst>
                    <a:ext uri="{FF2B5EF4-FFF2-40B4-BE49-F238E27FC236}">
                      <a16:creationId xmlns:a16="http://schemas.microsoft.com/office/drawing/2014/main" id="{5FBE8A8F-FD66-46B0-AD61-CB82F405566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3833" y="2069"/>
                  <a:ext cx="104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5636" name="Line 37">
                  <a:extLst>
                    <a:ext uri="{FF2B5EF4-FFF2-40B4-BE49-F238E27FC236}">
                      <a16:creationId xmlns:a16="http://schemas.microsoft.com/office/drawing/2014/main" id="{4264C83B-6841-4492-B62F-5B2B73EF6ED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22" y="3158"/>
                  <a:ext cx="454" cy="635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5637" name="Line 38">
                  <a:extLst>
                    <a:ext uri="{FF2B5EF4-FFF2-40B4-BE49-F238E27FC236}">
                      <a16:creationId xmlns:a16="http://schemas.microsoft.com/office/drawing/2014/main" id="{DE5FD1FD-D657-4C1F-9CE3-470A5A0118E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876" y="2069"/>
                  <a:ext cx="0" cy="1089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5638" name="Line 39">
                <a:extLst>
                  <a:ext uri="{FF2B5EF4-FFF2-40B4-BE49-F238E27FC236}">
                    <a16:creationId xmlns:a16="http://schemas.microsoft.com/office/drawing/2014/main" id="{94CA2FF1-5721-4BE7-8A38-672758FEC7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03" y="1752"/>
                <a:ext cx="1088" cy="0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39" name="Line 40">
                <a:extLst>
                  <a:ext uri="{FF2B5EF4-FFF2-40B4-BE49-F238E27FC236}">
                    <a16:creationId xmlns:a16="http://schemas.microsoft.com/office/drawing/2014/main" id="{966DB5B9-D155-43C8-AD9F-605448435D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04" y="1752"/>
                <a:ext cx="499" cy="635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0" name="Line 41">
                <a:extLst>
                  <a:ext uri="{FF2B5EF4-FFF2-40B4-BE49-F238E27FC236}">
                    <a16:creationId xmlns:a16="http://schemas.microsoft.com/office/drawing/2014/main" id="{943DEBC8-FEE6-4CB5-8C3C-A2F7061A7D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03" y="663"/>
                <a:ext cx="0" cy="1089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5641" name="Text Box 42">
            <a:extLst>
              <a:ext uri="{FF2B5EF4-FFF2-40B4-BE49-F238E27FC236}">
                <a16:creationId xmlns:a16="http://schemas.microsoft.com/office/drawing/2014/main" id="{B8C07917-CAD5-4FFD-9817-F2AECC09F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688975"/>
            <a:ext cx="4794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-Where</a:t>
            </a:r>
            <a:r>
              <a:rPr lang="en-US" altLang="zh-CN" sz="3600">
                <a:solidFill>
                  <a:srgbClr val="FF3300"/>
                </a:solidFill>
              </a:rPr>
              <a:t>’</a:t>
            </a:r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3600">
                <a:latin typeface="Times New Roman" panose="02020603050405020304" pitchFamily="18" charset="0"/>
              </a:rPr>
              <a:t> the soccer ball?</a:t>
            </a:r>
          </a:p>
        </p:txBody>
      </p:sp>
      <p:sp>
        <p:nvSpPr>
          <p:cNvPr id="25642" name="Rectangle 43">
            <a:extLst>
              <a:ext uri="{FF2B5EF4-FFF2-40B4-BE49-F238E27FC236}">
                <a16:creationId xmlns:a16="http://schemas.microsoft.com/office/drawing/2014/main" id="{BDE80B6F-9EC3-4928-92AF-66A37199D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450" y="1265238"/>
            <a:ext cx="3054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-It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</a:t>
            </a:r>
            <a:r>
              <a:rPr lang="en-US" altLang="zh-CN" sz="3600">
                <a:solidFill>
                  <a:srgbClr val="FF3300"/>
                </a:solidFill>
              </a:rPr>
              <a:t>…</a:t>
            </a:r>
            <a:r>
              <a:rPr lang="en-US" altLang="zh-CN" sz="3600">
                <a:latin typeface="Times New Roman" panose="02020603050405020304" pitchFamily="18" charset="0"/>
              </a:rPr>
              <a:t> the box.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  <p:bldP spid="410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it?u=3280116713,1893322777&amp;gp=0">
            <a:extLst>
              <a:ext uri="{FF2B5EF4-FFF2-40B4-BE49-F238E27FC236}">
                <a16:creationId xmlns:a16="http://schemas.microsoft.com/office/drawing/2014/main" id="{E01B4A07-2D57-4A41-BC0D-B87DC93E4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425" y="4581525"/>
            <a:ext cx="1871663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26" name="Group 3">
            <a:extLst>
              <a:ext uri="{FF2B5EF4-FFF2-40B4-BE49-F238E27FC236}">
                <a16:creationId xmlns:a16="http://schemas.microsoft.com/office/drawing/2014/main" id="{40F83318-A32B-4461-8FC7-F412036B406C}"/>
              </a:ext>
            </a:extLst>
          </p:cNvPr>
          <p:cNvGrpSpPr>
            <a:grpSpLocks/>
          </p:cNvGrpSpPr>
          <p:nvPr/>
        </p:nvGrpSpPr>
        <p:grpSpPr bwMode="auto">
          <a:xfrm>
            <a:off x="317500" y="2582863"/>
            <a:ext cx="2519363" cy="2736850"/>
            <a:chOff x="204" y="663"/>
            <a:chExt cx="1587" cy="1724"/>
          </a:xfrm>
        </p:grpSpPr>
        <p:grpSp>
          <p:nvGrpSpPr>
            <p:cNvPr id="26627" name="Group 4">
              <a:extLst>
                <a:ext uri="{FF2B5EF4-FFF2-40B4-BE49-F238E27FC236}">
                  <a16:creationId xmlns:a16="http://schemas.microsoft.com/office/drawing/2014/main" id="{AC0DF8DB-5DBD-4097-B561-D1871B8D4F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" y="663"/>
              <a:ext cx="1542" cy="1724"/>
              <a:chOff x="3334" y="2069"/>
              <a:chExt cx="1542" cy="1724"/>
            </a:xfrm>
          </p:grpSpPr>
          <p:sp>
            <p:nvSpPr>
              <p:cNvPr id="26628" name="Rectangle 5">
                <a:extLst>
                  <a:ext uri="{FF2B5EF4-FFF2-40B4-BE49-F238E27FC236}">
                    <a16:creationId xmlns:a16="http://schemas.microsoft.com/office/drawing/2014/main" id="{BA37C2A3-D604-4921-8ABC-6D5AFE2790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2704"/>
                <a:ext cx="1088" cy="1088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000"/>
              </a:p>
            </p:txBody>
          </p:sp>
          <p:sp>
            <p:nvSpPr>
              <p:cNvPr id="26629" name="Line 6">
                <a:extLst>
                  <a:ext uri="{FF2B5EF4-FFF2-40B4-BE49-F238E27FC236}">
                    <a16:creationId xmlns:a16="http://schemas.microsoft.com/office/drawing/2014/main" id="{C8939B0B-0973-438F-9663-7D2EB01135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34" y="2069"/>
                <a:ext cx="499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0" name="Line 7">
                <a:extLst>
                  <a:ext uri="{FF2B5EF4-FFF2-40B4-BE49-F238E27FC236}">
                    <a16:creationId xmlns:a16="http://schemas.microsoft.com/office/drawing/2014/main" id="{BA03B6AD-1C36-4FA8-8814-59307B684D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2069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1" name="Line 8">
                <a:extLst>
                  <a:ext uri="{FF2B5EF4-FFF2-40B4-BE49-F238E27FC236}">
                    <a16:creationId xmlns:a16="http://schemas.microsoft.com/office/drawing/2014/main" id="{9118273B-13C1-4A4B-A42B-F603ED75D7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2069"/>
                <a:ext cx="10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2" name="Line 9">
                <a:extLst>
                  <a:ext uri="{FF2B5EF4-FFF2-40B4-BE49-F238E27FC236}">
                    <a16:creationId xmlns:a16="http://schemas.microsoft.com/office/drawing/2014/main" id="{BB5FF646-A4F2-4F15-A703-15CA9BDA54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3158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33" name="Line 10">
                <a:extLst>
                  <a:ext uri="{FF2B5EF4-FFF2-40B4-BE49-F238E27FC236}">
                    <a16:creationId xmlns:a16="http://schemas.microsoft.com/office/drawing/2014/main" id="{B1DDF414-5268-4C66-BDB2-3DB0BC13EE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069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34" name="Line 11">
              <a:extLst>
                <a:ext uri="{FF2B5EF4-FFF2-40B4-BE49-F238E27FC236}">
                  <a16:creationId xmlns:a16="http://schemas.microsoft.com/office/drawing/2014/main" id="{3FE6836A-4D46-4DC6-9194-14DBA317F6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1752"/>
              <a:ext cx="10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5" name="Line 12">
              <a:extLst>
                <a:ext uri="{FF2B5EF4-FFF2-40B4-BE49-F238E27FC236}">
                  <a16:creationId xmlns:a16="http://schemas.microsoft.com/office/drawing/2014/main" id="{A2A8B81A-CA05-456E-A252-EC3EB3EAA6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" y="1752"/>
              <a:ext cx="499" cy="63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6" name="Line 13">
              <a:extLst>
                <a:ext uri="{FF2B5EF4-FFF2-40B4-BE49-F238E27FC236}">
                  <a16:creationId xmlns:a16="http://schemas.microsoft.com/office/drawing/2014/main" id="{58DD51E6-F1E5-4235-888D-D850495175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663"/>
              <a:ext cx="0" cy="1089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Text Box 14">
            <a:extLst>
              <a:ext uri="{FF2B5EF4-FFF2-40B4-BE49-F238E27FC236}">
                <a16:creationId xmlns:a16="http://schemas.microsoft.com/office/drawing/2014/main" id="{7B4184E2-03CE-4976-8DD3-0447CD768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113" y="619125"/>
            <a:ext cx="4794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-Where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the soccer ball?</a:t>
            </a:r>
          </a:p>
        </p:txBody>
      </p:sp>
      <p:sp>
        <p:nvSpPr>
          <p:cNvPr id="26638" name="Rectangle 15">
            <a:extLst>
              <a:ext uri="{FF2B5EF4-FFF2-40B4-BE49-F238E27FC236}">
                <a16:creationId xmlns:a16="http://schemas.microsoft.com/office/drawing/2014/main" id="{87C8D372-9187-4363-8EF2-D801F9306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113" y="1412875"/>
            <a:ext cx="3740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-It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_____ the box.</a:t>
            </a:r>
          </a:p>
        </p:txBody>
      </p:sp>
      <p:sp>
        <p:nvSpPr>
          <p:cNvPr id="5136" name="Rectangle 16">
            <a:extLst>
              <a:ext uri="{FF2B5EF4-FFF2-40B4-BE49-F238E27FC236}">
                <a16:creationId xmlns:a16="http://schemas.microsoft.com/office/drawing/2014/main" id="{F9472C7A-F94A-412E-8491-9EBEF48180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1412875"/>
            <a:ext cx="1073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near</a:t>
            </a:r>
          </a:p>
        </p:txBody>
      </p:sp>
      <p:sp>
        <p:nvSpPr>
          <p:cNvPr id="26640" name="Text Box 17">
            <a:extLst>
              <a:ext uri="{FF2B5EF4-FFF2-40B4-BE49-F238E27FC236}">
                <a16:creationId xmlns:a16="http://schemas.microsoft.com/office/drawing/2014/main" id="{43190082-A5D3-4084-9687-435F0035D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1773238"/>
            <a:ext cx="4794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-Where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the soccer ball?</a:t>
            </a:r>
          </a:p>
        </p:txBody>
      </p:sp>
      <p:sp>
        <p:nvSpPr>
          <p:cNvPr id="26641" name="Rectangle 18">
            <a:extLst>
              <a:ext uri="{FF2B5EF4-FFF2-40B4-BE49-F238E27FC236}">
                <a16:creationId xmlns:a16="http://schemas.microsoft.com/office/drawing/2014/main" id="{8722D22A-34CB-4B39-9719-738333F9E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8763" y="2493963"/>
            <a:ext cx="4425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-It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________ the box.</a:t>
            </a:r>
          </a:p>
        </p:txBody>
      </p:sp>
      <p:sp>
        <p:nvSpPr>
          <p:cNvPr id="5139" name="Rectangle 19">
            <a:extLst>
              <a:ext uri="{FF2B5EF4-FFF2-40B4-BE49-F238E27FC236}">
                <a16:creationId xmlns:a16="http://schemas.microsoft.com/office/drawing/2014/main" id="{167E847C-F168-4EFF-A9AF-8B76F7EE4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9850" y="2422525"/>
            <a:ext cx="1517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next to</a:t>
            </a:r>
          </a:p>
        </p:txBody>
      </p:sp>
      <p:grpSp>
        <p:nvGrpSpPr>
          <p:cNvPr id="26643" name="Group 20">
            <a:extLst>
              <a:ext uri="{FF2B5EF4-FFF2-40B4-BE49-F238E27FC236}">
                <a16:creationId xmlns:a16="http://schemas.microsoft.com/office/drawing/2014/main" id="{1CC65787-0182-45FD-8637-4956AB67CD28}"/>
              </a:ext>
            </a:extLst>
          </p:cNvPr>
          <p:cNvGrpSpPr>
            <a:grpSpLocks/>
          </p:cNvGrpSpPr>
          <p:nvPr/>
        </p:nvGrpSpPr>
        <p:grpSpPr bwMode="auto">
          <a:xfrm>
            <a:off x="5076825" y="3430588"/>
            <a:ext cx="2519363" cy="2736850"/>
            <a:chOff x="204" y="663"/>
            <a:chExt cx="1587" cy="1724"/>
          </a:xfrm>
        </p:grpSpPr>
        <p:grpSp>
          <p:nvGrpSpPr>
            <p:cNvPr id="26644" name="Group 21">
              <a:extLst>
                <a:ext uri="{FF2B5EF4-FFF2-40B4-BE49-F238E27FC236}">
                  <a16:creationId xmlns:a16="http://schemas.microsoft.com/office/drawing/2014/main" id="{2DCED244-EE08-472D-8402-28FEA8C6DB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" y="663"/>
              <a:ext cx="1542" cy="1724"/>
              <a:chOff x="3334" y="2069"/>
              <a:chExt cx="1542" cy="1724"/>
            </a:xfrm>
          </p:grpSpPr>
          <p:sp>
            <p:nvSpPr>
              <p:cNvPr id="26645" name="Rectangle 22">
                <a:extLst>
                  <a:ext uri="{FF2B5EF4-FFF2-40B4-BE49-F238E27FC236}">
                    <a16:creationId xmlns:a16="http://schemas.microsoft.com/office/drawing/2014/main" id="{401FB91C-EB03-47F5-833E-8AAADAA6A8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2704"/>
                <a:ext cx="1088" cy="1088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000"/>
              </a:p>
            </p:txBody>
          </p:sp>
          <p:sp>
            <p:nvSpPr>
              <p:cNvPr id="26646" name="Line 23">
                <a:extLst>
                  <a:ext uri="{FF2B5EF4-FFF2-40B4-BE49-F238E27FC236}">
                    <a16:creationId xmlns:a16="http://schemas.microsoft.com/office/drawing/2014/main" id="{D4EAD5DA-7324-4D36-B51A-962665C349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34" y="2069"/>
                <a:ext cx="499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7" name="Line 24">
                <a:extLst>
                  <a:ext uri="{FF2B5EF4-FFF2-40B4-BE49-F238E27FC236}">
                    <a16:creationId xmlns:a16="http://schemas.microsoft.com/office/drawing/2014/main" id="{A91D4396-F42D-494C-9FF5-32AEAAC694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2069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8" name="Line 25">
                <a:extLst>
                  <a:ext uri="{FF2B5EF4-FFF2-40B4-BE49-F238E27FC236}">
                    <a16:creationId xmlns:a16="http://schemas.microsoft.com/office/drawing/2014/main" id="{2DC2F89B-14D0-4AC8-96DD-A64F22C410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2069"/>
                <a:ext cx="10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9" name="Line 26">
                <a:extLst>
                  <a:ext uri="{FF2B5EF4-FFF2-40B4-BE49-F238E27FC236}">
                    <a16:creationId xmlns:a16="http://schemas.microsoft.com/office/drawing/2014/main" id="{ACA54EE5-8FC0-4C99-8BE0-05238E7EDB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3158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0" name="Line 27">
                <a:extLst>
                  <a:ext uri="{FF2B5EF4-FFF2-40B4-BE49-F238E27FC236}">
                    <a16:creationId xmlns:a16="http://schemas.microsoft.com/office/drawing/2014/main" id="{CA8B4E22-6D57-4B12-A680-9088831831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069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51" name="Line 28">
              <a:extLst>
                <a:ext uri="{FF2B5EF4-FFF2-40B4-BE49-F238E27FC236}">
                  <a16:creationId xmlns:a16="http://schemas.microsoft.com/office/drawing/2014/main" id="{3CA3BE3D-582B-43CD-9842-0A86DDD7CE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1752"/>
              <a:ext cx="10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2" name="Line 29">
              <a:extLst>
                <a:ext uri="{FF2B5EF4-FFF2-40B4-BE49-F238E27FC236}">
                  <a16:creationId xmlns:a16="http://schemas.microsoft.com/office/drawing/2014/main" id="{6F855D12-0B78-46FD-BE13-00CA86609C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" y="1752"/>
              <a:ext cx="499" cy="63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3" name="Line 30">
              <a:extLst>
                <a:ext uri="{FF2B5EF4-FFF2-40B4-BE49-F238E27FC236}">
                  <a16:creationId xmlns:a16="http://schemas.microsoft.com/office/drawing/2014/main" id="{656BD5A4-2096-407C-9828-59F5175FF1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663"/>
              <a:ext cx="0" cy="1089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6654" name="Picture 31" descr="it?u=3280116713,1893322777&amp;gp=0">
            <a:extLst>
              <a:ext uri="{FF2B5EF4-FFF2-40B4-BE49-F238E27FC236}">
                <a16:creationId xmlns:a16="http://schemas.microsoft.com/office/drawing/2014/main" id="{D2B66FF1-4614-4F86-8921-9B712FCA3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727575"/>
            <a:ext cx="1871662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" grpId="0"/>
      <p:bldP spid="51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1" descr="it?u=3280116713,1893322777&amp;gp=0">
            <a:extLst>
              <a:ext uri="{FF2B5EF4-FFF2-40B4-BE49-F238E27FC236}">
                <a16:creationId xmlns:a16="http://schemas.microsoft.com/office/drawing/2014/main" id="{7075DD33-31E5-4577-8BEC-B3895C51C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288" y="3500438"/>
            <a:ext cx="1871662" cy="145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0" name="Group 2">
            <a:extLst>
              <a:ext uri="{FF2B5EF4-FFF2-40B4-BE49-F238E27FC236}">
                <a16:creationId xmlns:a16="http://schemas.microsoft.com/office/drawing/2014/main" id="{DBF56AC9-0DD0-453C-9E58-F291509E7060}"/>
              </a:ext>
            </a:extLst>
          </p:cNvPr>
          <p:cNvGrpSpPr>
            <a:grpSpLocks/>
          </p:cNvGrpSpPr>
          <p:nvPr/>
        </p:nvGrpSpPr>
        <p:grpSpPr bwMode="auto">
          <a:xfrm>
            <a:off x="209550" y="2565400"/>
            <a:ext cx="2232025" cy="1844675"/>
            <a:chOff x="204" y="663"/>
            <a:chExt cx="1587" cy="1724"/>
          </a:xfrm>
        </p:grpSpPr>
        <p:grpSp>
          <p:nvGrpSpPr>
            <p:cNvPr id="27651" name="Group 3">
              <a:extLst>
                <a:ext uri="{FF2B5EF4-FFF2-40B4-BE49-F238E27FC236}">
                  <a16:creationId xmlns:a16="http://schemas.microsoft.com/office/drawing/2014/main" id="{210B4340-C97B-4DD0-9359-A2C6342F22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" y="663"/>
              <a:ext cx="1542" cy="1724"/>
              <a:chOff x="3334" y="2069"/>
              <a:chExt cx="1542" cy="1724"/>
            </a:xfrm>
          </p:grpSpPr>
          <p:sp>
            <p:nvSpPr>
              <p:cNvPr id="27652" name="Rectangle 4">
                <a:extLst>
                  <a:ext uri="{FF2B5EF4-FFF2-40B4-BE49-F238E27FC236}">
                    <a16:creationId xmlns:a16="http://schemas.microsoft.com/office/drawing/2014/main" id="{94A35054-B8CE-475B-9FF4-533D3FE790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2704"/>
                <a:ext cx="1088" cy="1088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000"/>
              </a:p>
            </p:txBody>
          </p:sp>
          <p:sp>
            <p:nvSpPr>
              <p:cNvPr id="27653" name="Line 5">
                <a:extLst>
                  <a:ext uri="{FF2B5EF4-FFF2-40B4-BE49-F238E27FC236}">
                    <a16:creationId xmlns:a16="http://schemas.microsoft.com/office/drawing/2014/main" id="{7B138EBA-0AA3-4D1D-93F6-CD77004C5E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34" y="2069"/>
                <a:ext cx="499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54" name="Line 6">
                <a:extLst>
                  <a:ext uri="{FF2B5EF4-FFF2-40B4-BE49-F238E27FC236}">
                    <a16:creationId xmlns:a16="http://schemas.microsoft.com/office/drawing/2014/main" id="{5EE1DCB2-3443-47BE-AC91-76ECF23DCE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2069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55" name="Line 7">
                <a:extLst>
                  <a:ext uri="{FF2B5EF4-FFF2-40B4-BE49-F238E27FC236}">
                    <a16:creationId xmlns:a16="http://schemas.microsoft.com/office/drawing/2014/main" id="{8FA2DB34-AC41-4182-AB19-611529E4F1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2069"/>
                <a:ext cx="10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56" name="Line 8">
                <a:extLst>
                  <a:ext uri="{FF2B5EF4-FFF2-40B4-BE49-F238E27FC236}">
                    <a16:creationId xmlns:a16="http://schemas.microsoft.com/office/drawing/2014/main" id="{3CFD5BE0-1CC4-4F4B-9F21-674116DEAD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3158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57" name="Line 9">
                <a:extLst>
                  <a:ext uri="{FF2B5EF4-FFF2-40B4-BE49-F238E27FC236}">
                    <a16:creationId xmlns:a16="http://schemas.microsoft.com/office/drawing/2014/main" id="{B78A418A-76BC-4462-976C-8B0DAFB765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069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7658" name="Line 10">
              <a:extLst>
                <a:ext uri="{FF2B5EF4-FFF2-40B4-BE49-F238E27FC236}">
                  <a16:creationId xmlns:a16="http://schemas.microsoft.com/office/drawing/2014/main" id="{55D68CF7-BBD2-421E-BE2C-6115E0FA9C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1752"/>
              <a:ext cx="10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59" name="Line 11">
              <a:extLst>
                <a:ext uri="{FF2B5EF4-FFF2-40B4-BE49-F238E27FC236}">
                  <a16:creationId xmlns:a16="http://schemas.microsoft.com/office/drawing/2014/main" id="{3EA03A62-FE77-420A-BFD2-F960CE162E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" y="1752"/>
              <a:ext cx="499" cy="63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60" name="Line 12">
              <a:extLst>
                <a:ext uri="{FF2B5EF4-FFF2-40B4-BE49-F238E27FC236}">
                  <a16:creationId xmlns:a16="http://schemas.microsoft.com/office/drawing/2014/main" id="{82752D91-EFDB-47D8-8C31-ED71F6A42A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663"/>
              <a:ext cx="0" cy="1089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7661" name="Picture 13" descr="it?u=3280116713,1893322777&amp;gp=0">
            <a:extLst>
              <a:ext uri="{FF2B5EF4-FFF2-40B4-BE49-F238E27FC236}">
                <a16:creationId xmlns:a16="http://schemas.microsoft.com/office/drawing/2014/main" id="{8D58C455-59ED-4BDC-A978-D18F0001B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3644900"/>
            <a:ext cx="1871663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2" name="Text Box 14">
            <a:extLst>
              <a:ext uri="{FF2B5EF4-FFF2-40B4-BE49-F238E27FC236}">
                <a16:creationId xmlns:a16="http://schemas.microsoft.com/office/drawing/2014/main" id="{D262487F-8EFC-4ECA-8CF7-0FB04C6E17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" y="547688"/>
            <a:ext cx="4794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-Where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the soccer ball?</a:t>
            </a:r>
          </a:p>
        </p:txBody>
      </p:sp>
      <p:sp>
        <p:nvSpPr>
          <p:cNvPr id="27663" name="Rectangle 15">
            <a:extLst>
              <a:ext uri="{FF2B5EF4-FFF2-40B4-BE49-F238E27FC236}">
                <a16:creationId xmlns:a16="http://schemas.microsoft.com/office/drawing/2014/main" id="{78F202D2-B2A9-4B0E-9860-2E542242A4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0" y="1341438"/>
            <a:ext cx="4654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-It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_________ the box.</a:t>
            </a:r>
          </a:p>
        </p:txBody>
      </p:sp>
      <p:sp>
        <p:nvSpPr>
          <p:cNvPr id="6160" name="Rectangle 16">
            <a:extLst>
              <a:ext uri="{FF2B5EF4-FFF2-40B4-BE49-F238E27FC236}">
                <a16:creationId xmlns:a16="http://schemas.microsoft.com/office/drawing/2014/main" id="{074E5693-D7BA-47A6-9AE1-94FFED865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663" y="1268413"/>
            <a:ext cx="2165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in front of</a:t>
            </a:r>
          </a:p>
        </p:txBody>
      </p:sp>
      <p:sp>
        <p:nvSpPr>
          <p:cNvPr id="27665" name="Text Box 17">
            <a:extLst>
              <a:ext uri="{FF2B5EF4-FFF2-40B4-BE49-F238E27FC236}">
                <a16:creationId xmlns:a16="http://schemas.microsoft.com/office/drawing/2014/main" id="{9DA42033-6326-4314-84D0-3D326F4753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38" y="2058988"/>
            <a:ext cx="4794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-Where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the soccer ball?</a:t>
            </a:r>
          </a:p>
        </p:txBody>
      </p:sp>
      <p:sp>
        <p:nvSpPr>
          <p:cNvPr id="27666" name="Rectangle 18">
            <a:extLst>
              <a:ext uri="{FF2B5EF4-FFF2-40B4-BE49-F238E27FC236}">
                <a16:creationId xmlns:a16="http://schemas.microsoft.com/office/drawing/2014/main" id="{0B3909D8-3C94-4771-9C25-A40C2328D0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7325" y="2852738"/>
            <a:ext cx="4654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-It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_________ the box.</a:t>
            </a:r>
          </a:p>
        </p:txBody>
      </p:sp>
      <p:sp>
        <p:nvSpPr>
          <p:cNvPr id="6163" name="Rectangle 19">
            <a:extLst>
              <a:ext uri="{FF2B5EF4-FFF2-40B4-BE49-F238E27FC236}">
                <a16:creationId xmlns:a16="http://schemas.microsoft.com/office/drawing/2014/main" id="{03AA436C-0515-4514-A092-528513FBD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8413" y="2781300"/>
            <a:ext cx="1530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behind</a:t>
            </a:r>
          </a:p>
        </p:txBody>
      </p:sp>
      <p:grpSp>
        <p:nvGrpSpPr>
          <p:cNvPr id="27668" name="Group 20">
            <a:extLst>
              <a:ext uri="{FF2B5EF4-FFF2-40B4-BE49-F238E27FC236}">
                <a16:creationId xmlns:a16="http://schemas.microsoft.com/office/drawing/2014/main" id="{B949055A-5BE0-4F28-8079-D0DCDC2E20C0}"/>
              </a:ext>
            </a:extLst>
          </p:cNvPr>
          <p:cNvGrpSpPr>
            <a:grpSpLocks/>
          </p:cNvGrpSpPr>
          <p:nvPr/>
        </p:nvGrpSpPr>
        <p:grpSpPr bwMode="auto">
          <a:xfrm>
            <a:off x="4718050" y="4221163"/>
            <a:ext cx="2232025" cy="1844675"/>
            <a:chOff x="204" y="663"/>
            <a:chExt cx="1587" cy="1724"/>
          </a:xfrm>
        </p:grpSpPr>
        <p:grpSp>
          <p:nvGrpSpPr>
            <p:cNvPr id="27669" name="Group 21">
              <a:extLst>
                <a:ext uri="{FF2B5EF4-FFF2-40B4-BE49-F238E27FC236}">
                  <a16:creationId xmlns:a16="http://schemas.microsoft.com/office/drawing/2014/main" id="{32295D61-2AF7-4DFA-BAD2-855AA0AE1F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" y="663"/>
              <a:ext cx="1542" cy="1724"/>
              <a:chOff x="3334" y="2069"/>
              <a:chExt cx="1542" cy="1724"/>
            </a:xfrm>
          </p:grpSpPr>
          <p:sp>
            <p:nvSpPr>
              <p:cNvPr id="27670" name="Rectangle 22">
                <a:extLst>
                  <a:ext uri="{FF2B5EF4-FFF2-40B4-BE49-F238E27FC236}">
                    <a16:creationId xmlns:a16="http://schemas.microsoft.com/office/drawing/2014/main" id="{29795793-DC72-4B12-9645-0EE0F7026D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2704"/>
                <a:ext cx="1088" cy="1088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000"/>
              </a:p>
            </p:txBody>
          </p:sp>
          <p:sp>
            <p:nvSpPr>
              <p:cNvPr id="27671" name="Line 23">
                <a:extLst>
                  <a:ext uri="{FF2B5EF4-FFF2-40B4-BE49-F238E27FC236}">
                    <a16:creationId xmlns:a16="http://schemas.microsoft.com/office/drawing/2014/main" id="{054CDCA8-F0A4-4050-8584-BC6CB4BE74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34" y="2069"/>
                <a:ext cx="499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2" name="Line 24">
                <a:extLst>
                  <a:ext uri="{FF2B5EF4-FFF2-40B4-BE49-F238E27FC236}">
                    <a16:creationId xmlns:a16="http://schemas.microsoft.com/office/drawing/2014/main" id="{0F6AB5DB-9617-42BB-BF3B-F1E0FDF46A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2069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3" name="Line 25">
                <a:extLst>
                  <a:ext uri="{FF2B5EF4-FFF2-40B4-BE49-F238E27FC236}">
                    <a16:creationId xmlns:a16="http://schemas.microsoft.com/office/drawing/2014/main" id="{D34F551E-4528-4EEE-9BC7-DBC2DFB07E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2069"/>
                <a:ext cx="10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4" name="Line 26">
                <a:extLst>
                  <a:ext uri="{FF2B5EF4-FFF2-40B4-BE49-F238E27FC236}">
                    <a16:creationId xmlns:a16="http://schemas.microsoft.com/office/drawing/2014/main" id="{BB89F1AD-76DC-4055-AB89-436323C768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3158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5" name="Line 27">
                <a:extLst>
                  <a:ext uri="{FF2B5EF4-FFF2-40B4-BE49-F238E27FC236}">
                    <a16:creationId xmlns:a16="http://schemas.microsoft.com/office/drawing/2014/main" id="{09D4878F-7D85-4F0C-8FC4-403F0F95A5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069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7676" name="Line 28">
              <a:extLst>
                <a:ext uri="{FF2B5EF4-FFF2-40B4-BE49-F238E27FC236}">
                  <a16:creationId xmlns:a16="http://schemas.microsoft.com/office/drawing/2014/main" id="{D5965AB8-87B7-4513-A252-BBCA4EDA3A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1752"/>
              <a:ext cx="10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7" name="Line 29">
              <a:extLst>
                <a:ext uri="{FF2B5EF4-FFF2-40B4-BE49-F238E27FC236}">
                  <a16:creationId xmlns:a16="http://schemas.microsoft.com/office/drawing/2014/main" id="{BDA850F0-6C02-40EE-9345-FC48B4B820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" y="1752"/>
              <a:ext cx="499" cy="63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8" name="Line 30">
              <a:extLst>
                <a:ext uri="{FF2B5EF4-FFF2-40B4-BE49-F238E27FC236}">
                  <a16:creationId xmlns:a16="http://schemas.microsoft.com/office/drawing/2014/main" id="{FE1E74B9-683A-49DA-B2C7-332B9E80B2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663"/>
              <a:ext cx="0" cy="1089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0" grpId="0"/>
      <p:bldP spid="616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Group 2">
            <a:extLst>
              <a:ext uri="{FF2B5EF4-FFF2-40B4-BE49-F238E27FC236}">
                <a16:creationId xmlns:a16="http://schemas.microsoft.com/office/drawing/2014/main" id="{ADAB73ED-FF61-4607-80C1-6B78389B9E9D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1989138"/>
            <a:ext cx="2232025" cy="1844675"/>
            <a:chOff x="204" y="663"/>
            <a:chExt cx="1587" cy="1724"/>
          </a:xfrm>
        </p:grpSpPr>
        <p:grpSp>
          <p:nvGrpSpPr>
            <p:cNvPr id="28674" name="Group 3">
              <a:extLst>
                <a:ext uri="{FF2B5EF4-FFF2-40B4-BE49-F238E27FC236}">
                  <a16:creationId xmlns:a16="http://schemas.microsoft.com/office/drawing/2014/main" id="{919F2ED9-A143-4466-BEC2-FA2D7AC9DB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" y="663"/>
              <a:ext cx="1542" cy="1724"/>
              <a:chOff x="3334" y="2069"/>
              <a:chExt cx="1542" cy="1724"/>
            </a:xfrm>
          </p:grpSpPr>
          <p:sp>
            <p:nvSpPr>
              <p:cNvPr id="28675" name="Rectangle 4">
                <a:extLst>
                  <a:ext uri="{FF2B5EF4-FFF2-40B4-BE49-F238E27FC236}">
                    <a16:creationId xmlns:a16="http://schemas.microsoft.com/office/drawing/2014/main" id="{ED636EC8-3923-4163-A092-32B16C3C4A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2704"/>
                <a:ext cx="1088" cy="1088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000"/>
              </a:p>
            </p:txBody>
          </p:sp>
          <p:sp>
            <p:nvSpPr>
              <p:cNvPr id="28676" name="Line 5">
                <a:extLst>
                  <a:ext uri="{FF2B5EF4-FFF2-40B4-BE49-F238E27FC236}">
                    <a16:creationId xmlns:a16="http://schemas.microsoft.com/office/drawing/2014/main" id="{CCEA8D14-AA35-4413-967E-F3DA4CBAE4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34" y="2069"/>
                <a:ext cx="499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77" name="Line 6">
                <a:extLst>
                  <a:ext uri="{FF2B5EF4-FFF2-40B4-BE49-F238E27FC236}">
                    <a16:creationId xmlns:a16="http://schemas.microsoft.com/office/drawing/2014/main" id="{57A1F835-00CE-4348-B78B-1A90E1ADFB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2069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78" name="Line 7">
                <a:extLst>
                  <a:ext uri="{FF2B5EF4-FFF2-40B4-BE49-F238E27FC236}">
                    <a16:creationId xmlns:a16="http://schemas.microsoft.com/office/drawing/2014/main" id="{AB3D35FD-8007-48F1-AF64-2EB9F3386D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2069"/>
                <a:ext cx="10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79" name="Line 8">
                <a:extLst>
                  <a:ext uri="{FF2B5EF4-FFF2-40B4-BE49-F238E27FC236}">
                    <a16:creationId xmlns:a16="http://schemas.microsoft.com/office/drawing/2014/main" id="{3FE95378-691F-459D-AA1F-767C8CD4B3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3158"/>
                <a:ext cx="454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80" name="Line 9">
                <a:extLst>
                  <a:ext uri="{FF2B5EF4-FFF2-40B4-BE49-F238E27FC236}">
                    <a16:creationId xmlns:a16="http://schemas.microsoft.com/office/drawing/2014/main" id="{CDBF1814-60EC-4CB4-9F93-6A2517DD6C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069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8681" name="Line 10">
              <a:extLst>
                <a:ext uri="{FF2B5EF4-FFF2-40B4-BE49-F238E27FC236}">
                  <a16:creationId xmlns:a16="http://schemas.microsoft.com/office/drawing/2014/main" id="{E98DF819-F0F7-462E-BE3E-BC6B0B8B7F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1752"/>
              <a:ext cx="1088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82" name="Line 11">
              <a:extLst>
                <a:ext uri="{FF2B5EF4-FFF2-40B4-BE49-F238E27FC236}">
                  <a16:creationId xmlns:a16="http://schemas.microsoft.com/office/drawing/2014/main" id="{7DB46291-F7B1-48A7-AAB1-10028B3129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" y="1752"/>
              <a:ext cx="499" cy="635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83" name="Line 12">
              <a:extLst>
                <a:ext uri="{FF2B5EF4-FFF2-40B4-BE49-F238E27FC236}">
                  <a16:creationId xmlns:a16="http://schemas.microsoft.com/office/drawing/2014/main" id="{D66A0226-AAC8-46E0-82C6-994CE8511F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663"/>
              <a:ext cx="0" cy="1089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8684" name="Picture 13" descr="it?u=3280116713,1893322777&amp;gp=0">
            <a:extLst>
              <a:ext uri="{FF2B5EF4-FFF2-40B4-BE49-F238E27FC236}">
                <a16:creationId xmlns:a16="http://schemas.microsoft.com/office/drawing/2014/main" id="{DC6FC4F2-FB8F-4827-9C8E-5F060308D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797425"/>
            <a:ext cx="1871662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85" name="Group 14">
            <a:extLst>
              <a:ext uri="{FF2B5EF4-FFF2-40B4-BE49-F238E27FC236}">
                <a16:creationId xmlns:a16="http://schemas.microsoft.com/office/drawing/2014/main" id="{9D98E26F-AFDB-4D0B-8FA5-F9C574A61089}"/>
              </a:ext>
            </a:extLst>
          </p:cNvPr>
          <p:cNvGrpSpPr>
            <a:grpSpLocks/>
          </p:cNvGrpSpPr>
          <p:nvPr/>
        </p:nvGrpSpPr>
        <p:grpSpPr bwMode="auto">
          <a:xfrm>
            <a:off x="2051050" y="4076700"/>
            <a:ext cx="3887788" cy="647700"/>
            <a:chOff x="1247" y="2568"/>
            <a:chExt cx="2449" cy="408"/>
          </a:xfrm>
        </p:grpSpPr>
        <p:sp>
          <p:nvSpPr>
            <p:cNvPr id="28686" name="Line 15">
              <a:extLst>
                <a:ext uri="{FF2B5EF4-FFF2-40B4-BE49-F238E27FC236}">
                  <a16:creationId xmlns:a16="http://schemas.microsoft.com/office/drawing/2014/main" id="{769FE43B-DDFB-4322-B93C-CF844C461A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92" y="2568"/>
              <a:ext cx="24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87" name="Line 16">
              <a:extLst>
                <a:ext uri="{FF2B5EF4-FFF2-40B4-BE49-F238E27FC236}">
                  <a16:creationId xmlns:a16="http://schemas.microsoft.com/office/drawing/2014/main" id="{1C6336A8-7473-4CCD-A477-0DCA18F6C7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47" y="2976"/>
              <a:ext cx="235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688" name="Text Box 17">
            <a:extLst>
              <a:ext uri="{FF2B5EF4-FFF2-40B4-BE49-F238E27FC236}">
                <a16:creationId xmlns:a16="http://schemas.microsoft.com/office/drawing/2014/main" id="{0D0F8D57-31B0-47AE-ABE1-ADEC4E96B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692150"/>
            <a:ext cx="4933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-Where is the soccer ball?</a:t>
            </a:r>
          </a:p>
        </p:txBody>
      </p:sp>
      <p:sp>
        <p:nvSpPr>
          <p:cNvPr id="28689" name="Rectangle 18">
            <a:extLst>
              <a:ext uri="{FF2B5EF4-FFF2-40B4-BE49-F238E27FC236}">
                <a16:creationId xmlns:a16="http://schemas.microsoft.com/office/drawing/2014/main" id="{9B0FC9A4-07BC-4D22-B032-8454107A3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1195388"/>
            <a:ext cx="5111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-It</a:t>
            </a:r>
            <a:r>
              <a:rPr lang="en-US" altLang="zh-CN" sz="3600"/>
              <a:t>’</a:t>
            </a:r>
            <a:r>
              <a:rPr lang="en-US" altLang="zh-CN" sz="3600">
                <a:latin typeface="Times New Roman" panose="02020603050405020304" pitchFamily="18" charset="0"/>
              </a:rPr>
              <a:t>s ___________ the box.</a:t>
            </a:r>
          </a:p>
        </p:txBody>
      </p:sp>
      <p:sp>
        <p:nvSpPr>
          <p:cNvPr id="7187" name="Rectangle 19">
            <a:extLst>
              <a:ext uri="{FF2B5EF4-FFF2-40B4-BE49-F238E27FC236}">
                <a16:creationId xmlns:a16="http://schemas.microsoft.com/office/drawing/2014/main" id="{9427C531-37DD-4893-BE6A-66200D649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338" y="1196975"/>
            <a:ext cx="2482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across from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标题 18433">
            <a:extLst>
              <a:ext uri="{FF2B5EF4-FFF2-40B4-BE49-F238E27FC236}">
                <a16:creationId xmlns:a16="http://schemas.microsoft.com/office/drawing/2014/main" id="{8365128D-A097-4900-AE5F-3B3940C8D0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08200" y="477838"/>
            <a:ext cx="5761038" cy="577850"/>
          </a:xfrm>
        </p:spPr>
        <p:txBody>
          <a:bodyPr/>
          <a:lstStyle/>
          <a:p>
            <a:r>
              <a:rPr lang="en-US" altLang="zh-CN" sz="3600">
                <a:solidFill>
                  <a:srgbClr val="0000FF"/>
                </a:solidFill>
              </a:rPr>
              <a:t>Prepositions of p</a:t>
            </a:r>
            <a:r>
              <a:rPr lang="zh-CN" altLang="en-US" sz="3600">
                <a:solidFill>
                  <a:srgbClr val="0000FF"/>
                </a:solidFill>
              </a:rPr>
              <a:t>osition</a:t>
            </a:r>
            <a:endParaRPr lang="en-US" altLang="zh-CN" sz="3600">
              <a:solidFill>
                <a:srgbClr val="0000FF"/>
              </a:solidFill>
            </a:endParaRPr>
          </a:p>
        </p:txBody>
      </p:sp>
      <p:sp>
        <p:nvSpPr>
          <p:cNvPr id="29698" name="文本占位符 18434">
            <a:extLst>
              <a:ext uri="{FF2B5EF4-FFF2-40B4-BE49-F238E27FC236}">
                <a16:creationId xmlns:a16="http://schemas.microsoft.com/office/drawing/2014/main" id="{8F29B655-9D96-4DAB-B40A-B2E4B47E859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8275" y="1185863"/>
            <a:ext cx="8305800" cy="4979987"/>
          </a:xfrm>
        </p:spPr>
        <p:txBody>
          <a:bodyPr/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1. </a:t>
            </a:r>
            <a:r>
              <a:rPr lang="zh-CN" altLang="en-US" sz="3200" b="1"/>
              <a:t> </a:t>
            </a:r>
            <a:r>
              <a:rPr lang="en-US" altLang="zh-CN" sz="3200" b="1">
                <a:solidFill>
                  <a:srgbClr val="0066FF"/>
                </a:solidFill>
              </a:rPr>
              <a:t>in </a:t>
            </a:r>
            <a:r>
              <a:rPr lang="en-US" altLang="zh-CN" sz="3200" b="1"/>
              <a:t> 	</a:t>
            </a:r>
            <a:r>
              <a:rPr lang="zh-CN" altLang="en-US" sz="3200" b="1">
                <a:solidFill>
                  <a:srgbClr val="000000"/>
                </a:solidFill>
              </a:rPr>
              <a:t>在</a:t>
            </a:r>
            <a:r>
              <a:rPr lang="en-US" altLang="zh-CN" sz="3200"/>
              <a:t>……</a:t>
            </a:r>
            <a:r>
              <a:rPr lang="zh-CN" altLang="en-US" sz="3200" b="1">
                <a:solidFill>
                  <a:srgbClr val="000000"/>
                </a:solidFill>
              </a:rPr>
              <a:t>里面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2. </a:t>
            </a:r>
            <a:r>
              <a:rPr lang="en-US" altLang="zh-CN" sz="3200" b="1">
                <a:solidFill>
                  <a:srgbClr val="0066FF"/>
                </a:solidFill>
              </a:rPr>
              <a:t>on</a:t>
            </a:r>
            <a:r>
              <a:rPr lang="en-US" altLang="zh-CN" sz="3200" b="1"/>
              <a:t>  	</a:t>
            </a:r>
            <a:r>
              <a:rPr lang="zh-CN" altLang="en-US" sz="3200" b="1">
                <a:solidFill>
                  <a:srgbClr val="000000"/>
                </a:solidFill>
              </a:rPr>
              <a:t>在</a:t>
            </a:r>
            <a:r>
              <a:rPr lang="en-US" altLang="zh-CN" sz="3200"/>
              <a:t>……</a:t>
            </a:r>
            <a:r>
              <a:rPr lang="zh-CN" altLang="en-US" sz="3200" b="1">
                <a:solidFill>
                  <a:srgbClr val="000000"/>
                </a:solidFill>
              </a:rPr>
              <a:t>上面  </a:t>
            </a:r>
            <a:r>
              <a:rPr lang="en-US" altLang="zh-CN" sz="3200" b="1">
                <a:solidFill>
                  <a:srgbClr val="FF0000"/>
                </a:solidFill>
              </a:rPr>
              <a:t>(</a:t>
            </a:r>
            <a:r>
              <a:rPr lang="zh-CN" altLang="en-US" sz="3200" b="1">
                <a:solidFill>
                  <a:srgbClr val="FF0000"/>
                </a:solidFill>
              </a:rPr>
              <a:t>有接触面</a:t>
            </a:r>
            <a:r>
              <a:rPr lang="en-US" altLang="zh-CN" sz="3200" b="1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3.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>
                <a:solidFill>
                  <a:srgbClr val="0066FF"/>
                </a:solidFill>
              </a:rPr>
              <a:t>above</a:t>
            </a:r>
            <a:r>
              <a:rPr lang="en-US" altLang="zh-CN" sz="3200" b="1"/>
              <a:t> 	</a:t>
            </a:r>
            <a:r>
              <a:rPr lang="zh-CN" altLang="en-US" sz="3200" b="1">
                <a:solidFill>
                  <a:srgbClr val="000000"/>
                </a:solidFill>
              </a:rPr>
              <a:t>在</a:t>
            </a:r>
            <a:r>
              <a:rPr lang="en-US" altLang="zh-CN" sz="3200"/>
              <a:t>……</a:t>
            </a:r>
            <a:r>
              <a:rPr lang="zh-CN" altLang="en-US" sz="3200" b="1">
                <a:solidFill>
                  <a:srgbClr val="000000"/>
                </a:solidFill>
              </a:rPr>
              <a:t>上方  </a:t>
            </a:r>
            <a:r>
              <a:rPr lang="en-US" altLang="zh-CN" sz="3200" b="1">
                <a:solidFill>
                  <a:srgbClr val="FF0000"/>
                </a:solidFill>
              </a:rPr>
              <a:t>(</a:t>
            </a:r>
            <a:r>
              <a:rPr lang="zh-CN" altLang="en-US" sz="3200" b="1">
                <a:solidFill>
                  <a:srgbClr val="FF0000"/>
                </a:solidFill>
              </a:rPr>
              <a:t>但不一定是正上方</a:t>
            </a:r>
            <a:r>
              <a:rPr lang="en-US" altLang="zh-CN" sz="3200" b="1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4. </a:t>
            </a:r>
            <a:r>
              <a:rPr lang="en-US" altLang="zh-CN" sz="3200" b="1">
                <a:solidFill>
                  <a:srgbClr val="0066FF"/>
                </a:solidFill>
              </a:rPr>
              <a:t>over</a:t>
            </a:r>
            <a:r>
              <a:rPr lang="en-US" altLang="zh-CN" sz="3200" b="1"/>
              <a:t> 	</a:t>
            </a:r>
            <a:r>
              <a:rPr lang="zh-CN" altLang="en-US" sz="3200" b="1">
                <a:solidFill>
                  <a:srgbClr val="000000"/>
                </a:solidFill>
              </a:rPr>
              <a:t>在</a:t>
            </a:r>
            <a:r>
              <a:rPr lang="en-US" altLang="zh-CN" sz="3200"/>
              <a:t>……</a:t>
            </a:r>
            <a:r>
              <a:rPr lang="zh-CN" altLang="en-US" sz="3200" b="1">
                <a:solidFill>
                  <a:srgbClr val="000000"/>
                </a:solidFill>
              </a:rPr>
              <a:t>正上方  </a:t>
            </a:r>
            <a:r>
              <a:rPr lang="en-US" altLang="zh-CN" sz="3200" b="1">
                <a:solidFill>
                  <a:srgbClr val="FF0000"/>
                </a:solidFill>
              </a:rPr>
              <a:t>(</a:t>
            </a:r>
            <a:r>
              <a:rPr lang="zh-CN" altLang="en-US" sz="3200" b="1">
                <a:solidFill>
                  <a:srgbClr val="FF0000"/>
                </a:solidFill>
              </a:rPr>
              <a:t>垂直的上方</a:t>
            </a:r>
            <a:r>
              <a:rPr lang="en-US" altLang="zh-CN" sz="3200" b="1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5.  </a:t>
            </a:r>
            <a:r>
              <a:rPr lang="en-US" altLang="zh-CN" sz="3200" b="1">
                <a:solidFill>
                  <a:srgbClr val="0066FF"/>
                </a:solidFill>
              </a:rPr>
              <a:t>beside</a:t>
            </a:r>
            <a:r>
              <a:rPr lang="en-US" altLang="zh-CN" sz="3200" b="1"/>
              <a:t>  </a:t>
            </a:r>
            <a:r>
              <a:rPr lang="zh-CN" altLang="en-US" sz="3200" b="1">
                <a:solidFill>
                  <a:srgbClr val="000000"/>
                </a:solidFill>
              </a:rPr>
              <a:t>在</a:t>
            </a:r>
            <a:r>
              <a:rPr lang="en-US" altLang="zh-CN" sz="3200"/>
              <a:t>……</a:t>
            </a:r>
            <a:r>
              <a:rPr lang="zh-CN" altLang="en-US" sz="3200" b="1">
                <a:solidFill>
                  <a:srgbClr val="000000"/>
                </a:solidFill>
              </a:rPr>
              <a:t>旁边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6. </a:t>
            </a:r>
            <a:r>
              <a:rPr lang="en-US" altLang="zh-CN" sz="3200" b="1">
                <a:solidFill>
                  <a:srgbClr val="0066FF"/>
                </a:solidFill>
              </a:rPr>
              <a:t>below</a:t>
            </a:r>
            <a:r>
              <a:rPr lang="en-US" altLang="zh-CN" sz="3200" b="1"/>
              <a:t> 	</a:t>
            </a:r>
            <a:r>
              <a:rPr lang="zh-CN" altLang="en-US" sz="3200" b="1">
                <a:solidFill>
                  <a:srgbClr val="000000"/>
                </a:solidFill>
              </a:rPr>
              <a:t>在</a:t>
            </a:r>
            <a:r>
              <a:rPr lang="en-US" altLang="zh-CN" sz="3200"/>
              <a:t>……</a:t>
            </a:r>
            <a:r>
              <a:rPr lang="zh-CN" altLang="en-US" sz="3200" b="1">
                <a:solidFill>
                  <a:srgbClr val="000000"/>
                </a:solidFill>
              </a:rPr>
              <a:t>下方</a:t>
            </a:r>
            <a:r>
              <a:rPr lang="en-US" altLang="zh-CN" sz="3200" b="1">
                <a:solidFill>
                  <a:srgbClr val="FF0000"/>
                </a:solidFill>
              </a:rPr>
              <a:t>(</a:t>
            </a:r>
            <a:r>
              <a:rPr lang="zh-CN" altLang="en-US" sz="3200" b="1">
                <a:solidFill>
                  <a:srgbClr val="FF0000"/>
                </a:solidFill>
              </a:rPr>
              <a:t>不一定是正下方  反义</a:t>
            </a:r>
            <a:r>
              <a:rPr lang="en-US" altLang="zh-CN" sz="3200" b="1">
                <a:solidFill>
                  <a:srgbClr val="FF0000"/>
                </a:solidFill>
              </a:rPr>
              <a:t>		</a:t>
            </a:r>
            <a:r>
              <a:rPr lang="zh-CN" altLang="en-US" sz="3200" b="1">
                <a:solidFill>
                  <a:srgbClr val="FF0000"/>
                </a:solidFill>
              </a:rPr>
              <a:t>词</a:t>
            </a:r>
            <a:r>
              <a:rPr lang="en-US" altLang="zh-CN" sz="3200" b="1">
                <a:solidFill>
                  <a:srgbClr val="FF0000"/>
                </a:solidFill>
              </a:rPr>
              <a:t>above)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7. </a:t>
            </a:r>
            <a:r>
              <a:rPr lang="en-US" altLang="zh-CN" sz="3200" b="1">
                <a:solidFill>
                  <a:srgbClr val="0066FF"/>
                </a:solidFill>
              </a:rPr>
              <a:t>under</a:t>
            </a:r>
            <a:r>
              <a:rPr lang="en-US" altLang="zh-CN" sz="3200" b="1"/>
              <a:t>  </a:t>
            </a:r>
            <a:r>
              <a:rPr lang="zh-CN" altLang="en-US" sz="3200" b="1">
                <a:solidFill>
                  <a:srgbClr val="000000"/>
                </a:solidFill>
              </a:rPr>
              <a:t>在</a:t>
            </a:r>
            <a:r>
              <a:rPr lang="en-US" altLang="zh-CN" sz="3200"/>
              <a:t>……</a:t>
            </a:r>
            <a:r>
              <a:rPr lang="zh-CN" altLang="en-US" sz="3200" b="1">
                <a:solidFill>
                  <a:srgbClr val="000000"/>
                </a:solidFill>
              </a:rPr>
              <a:t>正下方 </a:t>
            </a:r>
            <a:r>
              <a:rPr lang="en-US" altLang="zh-CN" sz="3200" b="1">
                <a:solidFill>
                  <a:srgbClr val="FF0000"/>
                </a:solidFill>
              </a:rPr>
              <a:t>(</a:t>
            </a:r>
            <a:r>
              <a:rPr lang="zh-CN" altLang="en-US" sz="3200" b="1">
                <a:solidFill>
                  <a:srgbClr val="FF0000"/>
                </a:solidFill>
              </a:rPr>
              <a:t>反义词是</a:t>
            </a:r>
            <a:r>
              <a:rPr lang="en-US" altLang="zh-CN" sz="3200" b="1">
                <a:solidFill>
                  <a:srgbClr val="FF0000"/>
                </a:solidFill>
              </a:rPr>
              <a:t>over)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占位符 18434">
            <a:extLst>
              <a:ext uri="{FF2B5EF4-FFF2-40B4-BE49-F238E27FC236}">
                <a16:creationId xmlns:a16="http://schemas.microsoft.com/office/drawing/2014/main" id="{F37CCD36-084B-4EDB-902E-5DEF8B43B3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8275" y="969963"/>
            <a:ext cx="8305800" cy="5634037"/>
          </a:xfrm>
        </p:spPr>
        <p:txBody>
          <a:bodyPr/>
          <a:lstStyle/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dirty="0"/>
              <a:t>8.  </a:t>
            </a:r>
            <a:r>
              <a:rPr lang="en-US" altLang="zh-CN" sz="3200" b="1" dirty="0">
                <a:solidFill>
                  <a:srgbClr val="0066FF"/>
                </a:solidFill>
              </a:rPr>
              <a:t>in front of 	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>
                <a:solidFill>
                  <a:srgbClr val="000000"/>
                </a:solidFill>
              </a:rPr>
              <a:t>(</a:t>
            </a:r>
            <a:r>
              <a:rPr lang="zh-CN" altLang="en-US" sz="3200" b="1" dirty="0">
                <a:solidFill>
                  <a:srgbClr val="000000"/>
                </a:solidFill>
              </a:rPr>
              <a:t>事物外部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的前面 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反</a:t>
            </a:r>
            <a:r>
              <a:rPr lang="en-US" altLang="zh-CN" sz="3200" b="1" dirty="0">
                <a:solidFill>
                  <a:srgbClr val="FF0000"/>
                </a:solidFill>
              </a:rPr>
              <a:t>				</a:t>
            </a:r>
            <a:r>
              <a:rPr lang="zh-CN" altLang="en-US" sz="3200" b="1" dirty="0">
                <a:solidFill>
                  <a:srgbClr val="FF0000"/>
                </a:solidFill>
              </a:rPr>
              <a:t>义词是</a:t>
            </a:r>
            <a:r>
              <a:rPr lang="en-US" altLang="zh-CN" sz="3200" b="1" dirty="0">
                <a:solidFill>
                  <a:srgbClr val="FF0000"/>
                </a:solidFill>
              </a:rPr>
              <a:t>behind)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</a:rPr>
              <a:t>     </a:t>
            </a:r>
            <a:r>
              <a:rPr lang="en-US" altLang="zh-CN" sz="3200" b="1" dirty="0">
                <a:solidFill>
                  <a:srgbClr val="0066FF"/>
                </a:solidFill>
              </a:rPr>
              <a:t>in the front of</a:t>
            </a:r>
            <a:r>
              <a:rPr lang="en-US" altLang="zh-CN" sz="3200" b="1" dirty="0"/>
              <a:t> 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>
                <a:solidFill>
                  <a:srgbClr val="000000"/>
                </a:solidFill>
              </a:rPr>
              <a:t>(</a:t>
            </a:r>
            <a:r>
              <a:rPr lang="zh-CN" altLang="en-US" sz="3200" b="1" dirty="0">
                <a:solidFill>
                  <a:srgbClr val="000000"/>
                </a:solidFill>
              </a:rPr>
              <a:t>事物内部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的前面 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dirty="0"/>
              <a:t>9.  </a:t>
            </a:r>
            <a:r>
              <a:rPr lang="en-US" altLang="zh-CN" sz="3200" b="1" dirty="0">
                <a:solidFill>
                  <a:srgbClr val="0066FF"/>
                </a:solidFill>
              </a:rPr>
              <a:t>behind </a:t>
            </a:r>
            <a:r>
              <a:rPr lang="en-US" altLang="zh-CN" sz="3200" b="1" dirty="0"/>
              <a:t> 	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后面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 marL="0" indent="0">
              <a:spcBef>
                <a:spcPct val="5000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10. </a:t>
            </a:r>
            <a:r>
              <a:rPr lang="en-US" altLang="zh-CN" sz="3200" b="1" dirty="0">
                <a:solidFill>
                  <a:srgbClr val="0066FF"/>
                </a:solidFill>
              </a:rPr>
              <a:t>between </a:t>
            </a:r>
            <a:r>
              <a:rPr lang="en-US" altLang="zh-CN" sz="3200" b="1" dirty="0"/>
              <a:t>	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之间</a:t>
            </a:r>
            <a:r>
              <a:rPr lang="zh-CN" altLang="en-US" sz="3200" b="1" dirty="0">
                <a:solidFill>
                  <a:srgbClr val="FF0000"/>
                </a:solidFill>
              </a:rPr>
              <a:t>（用于两者</a:t>
            </a:r>
            <a:r>
              <a:rPr lang="en-US" altLang="zh-CN" sz="3200" b="1" dirty="0">
                <a:solidFill>
                  <a:srgbClr val="FF0000"/>
                </a:solidFill>
              </a:rPr>
              <a:t>				between …and …</a:t>
            </a:r>
            <a:r>
              <a:rPr lang="zh-CN" altLang="en-US" sz="3200" b="1" dirty="0">
                <a:solidFill>
                  <a:srgbClr val="FF0000"/>
                </a:solidFill>
              </a:rPr>
              <a:t>）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spcBef>
                <a:spcPct val="5000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11.</a:t>
            </a:r>
            <a:r>
              <a:rPr lang="en-US" altLang="zh-CN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66FF"/>
                </a:solidFill>
              </a:rPr>
              <a:t>near</a:t>
            </a:r>
            <a:r>
              <a:rPr lang="en-US" altLang="zh-CN" sz="3200" b="1" dirty="0">
                <a:solidFill>
                  <a:srgbClr val="0000FF"/>
                </a:solidFill>
              </a:rPr>
              <a:t>      		</a:t>
            </a:r>
            <a:r>
              <a:rPr lang="zh-CN" altLang="en-US" sz="3200" b="1" dirty="0"/>
              <a:t>在</a:t>
            </a:r>
            <a:r>
              <a:rPr lang="en-US" altLang="zh-CN" sz="3200" b="1" dirty="0"/>
              <a:t>…</a:t>
            </a:r>
            <a:r>
              <a:rPr lang="zh-CN" altLang="en-US" sz="3200" b="1" dirty="0"/>
              <a:t>附近</a:t>
            </a:r>
          </a:p>
          <a:p>
            <a:pPr marL="0" indent="0">
              <a:spcBef>
                <a:spcPct val="5000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12.</a:t>
            </a:r>
            <a:r>
              <a:rPr lang="en-US" altLang="zh-CN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66FF"/>
                </a:solidFill>
              </a:rPr>
              <a:t>next to   </a:t>
            </a:r>
            <a:r>
              <a:rPr lang="en-US" altLang="zh-CN" sz="3200" b="1" dirty="0">
                <a:solidFill>
                  <a:srgbClr val="0000FF"/>
                </a:solidFill>
              </a:rPr>
              <a:t>		</a:t>
            </a:r>
            <a:r>
              <a:rPr lang="zh-CN" altLang="en-US" sz="3200" b="1" dirty="0"/>
              <a:t>紧靠</a:t>
            </a:r>
            <a:r>
              <a:rPr lang="en-US" altLang="zh-CN" sz="3200" b="1" dirty="0"/>
              <a:t>…</a:t>
            </a:r>
            <a:r>
              <a:rPr lang="zh-CN" altLang="en-US" sz="3200" b="1" dirty="0"/>
              <a:t>的旁边</a:t>
            </a:r>
            <a:r>
              <a:rPr lang="en-US" altLang="zh-CN" sz="3200" b="1" dirty="0"/>
              <a:t>;</a:t>
            </a:r>
            <a:r>
              <a:rPr lang="zh-CN" altLang="en-US" sz="3200" b="1" dirty="0"/>
              <a:t>贴近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endParaRPr lang="zh-CN" altLang="en-US" sz="3200" b="1" dirty="0">
              <a:solidFill>
                <a:srgbClr val="000000"/>
              </a:solidFill>
            </a:endParaRPr>
          </a:p>
          <a:p>
            <a:pPr>
              <a:lnSpc>
                <a:spcPct val="95000"/>
              </a:lnSpc>
              <a:buFontTx/>
              <a:buNone/>
              <a:defRPr/>
            </a:pPr>
            <a:endParaRPr lang="zh-CN" altLang="en-US" sz="2800" b="1" dirty="0">
              <a:solidFill>
                <a:srgbClr val="000000"/>
              </a:solidFill>
            </a:endParaRPr>
          </a:p>
          <a:p>
            <a:pPr>
              <a:lnSpc>
                <a:spcPct val="95000"/>
              </a:lnSpc>
              <a:buFontTx/>
              <a:buNone/>
              <a:defRPr/>
            </a:pPr>
            <a:endParaRPr lang="zh-CN" altLang="en-US" sz="28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4">
            <a:extLst>
              <a:ext uri="{FF2B5EF4-FFF2-40B4-BE49-F238E27FC236}">
                <a16:creationId xmlns:a16="http://schemas.microsoft.com/office/drawing/2014/main" id="{ECC9284B-F7D2-4EDE-886C-E77CAE035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49275"/>
            <a:ext cx="7056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sz="3200">
              <a:latin typeface="Times New Roman" panose="02020603050405020304" pitchFamily="18" charset="0"/>
            </a:endParaRPr>
          </a:p>
        </p:txBody>
      </p:sp>
      <p:sp>
        <p:nvSpPr>
          <p:cNvPr id="31746" name="Text Box 5">
            <a:extLst>
              <a:ext uri="{FF2B5EF4-FFF2-40B4-BE49-F238E27FC236}">
                <a16:creationId xmlns:a16="http://schemas.microsoft.com/office/drawing/2014/main" id="{5E855A44-C8F9-43BD-9D1F-B116C48AF2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257300"/>
            <a:ext cx="8642350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13.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behind     			</a:t>
            </a:r>
            <a:r>
              <a:rPr lang="zh-CN" altLang="en-US" sz="3200" b="1">
                <a:latin typeface="Times New Roman" panose="02020603050405020304" pitchFamily="18" charset="0"/>
              </a:rPr>
              <a:t>在</a:t>
            </a:r>
            <a:r>
              <a:rPr lang="en-US" altLang="zh-CN" sz="3200" b="1">
                <a:latin typeface="Times New Roman" panose="02020603050405020304" pitchFamily="18" charset="0"/>
              </a:rPr>
              <a:t>……</a:t>
            </a:r>
            <a:r>
              <a:rPr lang="zh-CN" altLang="en-US" sz="3200" b="1">
                <a:latin typeface="Times New Roman" panose="02020603050405020304" pitchFamily="18" charset="0"/>
              </a:rPr>
              <a:t>之后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14.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across from  		</a:t>
            </a:r>
            <a:r>
              <a:rPr lang="zh-CN" altLang="en-US" sz="3200" b="1">
                <a:latin typeface="Times New Roman" panose="02020603050405020304" pitchFamily="18" charset="0"/>
              </a:rPr>
              <a:t>在</a:t>
            </a:r>
            <a:r>
              <a:rPr lang="en-US" altLang="zh-CN" sz="3200" b="1">
                <a:latin typeface="Times New Roman" panose="02020603050405020304" pitchFamily="18" charset="0"/>
              </a:rPr>
              <a:t>…….</a:t>
            </a:r>
            <a:r>
              <a:rPr lang="zh-CN" altLang="en-US" sz="3200" b="1">
                <a:latin typeface="Times New Roman" panose="02020603050405020304" pitchFamily="18" charset="0"/>
              </a:rPr>
              <a:t>对面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15.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between …and…  	</a:t>
            </a:r>
            <a:r>
              <a:rPr lang="zh-CN" altLang="en-US" sz="3200" b="1">
                <a:latin typeface="Times New Roman" panose="02020603050405020304" pitchFamily="18" charset="0"/>
              </a:rPr>
              <a:t>介于</a:t>
            </a:r>
            <a:r>
              <a:rPr lang="en-US" altLang="zh-CN" sz="3200" b="1">
                <a:latin typeface="Times New Roman" panose="02020603050405020304" pitchFamily="18" charset="0"/>
              </a:rPr>
              <a:t>…</a:t>
            </a:r>
            <a:r>
              <a:rPr lang="zh-CN" altLang="en-US" sz="3200" b="1">
                <a:latin typeface="Times New Roman" panose="02020603050405020304" pitchFamily="18" charset="0"/>
              </a:rPr>
              <a:t>和</a:t>
            </a:r>
            <a:r>
              <a:rPr lang="en-US" altLang="zh-CN" sz="3200" b="1">
                <a:latin typeface="Times New Roman" panose="02020603050405020304" pitchFamily="18" charset="0"/>
              </a:rPr>
              <a:t>…</a:t>
            </a:r>
            <a:r>
              <a:rPr lang="zh-CN" altLang="en-US" sz="3200" b="1">
                <a:latin typeface="Times New Roman" panose="02020603050405020304" pitchFamily="18" charset="0"/>
              </a:rPr>
              <a:t>之间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16.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in the middle of   		</a:t>
            </a:r>
            <a:r>
              <a:rPr lang="zh-CN" altLang="en-US" sz="3200" b="1">
                <a:latin typeface="Times New Roman" panose="02020603050405020304" pitchFamily="18" charset="0"/>
              </a:rPr>
              <a:t>在</a:t>
            </a:r>
            <a:r>
              <a:rPr lang="en-US" altLang="zh-CN" sz="3200" b="1">
                <a:latin typeface="Times New Roman" panose="02020603050405020304" pitchFamily="18" charset="0"/>
              </a:rPr>
              <a:t>---</a:t>
            </a:r>
            <a:r>
              <a:rPr lang="zh-CN" altLang="en-US" sz="3200" b="1">
                <a:latin typeface="Times New Roman" panose="02020603050405020304" pitchFamily="18" charset="0"/>
              </a:rPr>
              <a:t>中间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17.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on the right/left</a:t>
            </a:r>
            <a:r>
              <a:rPr lang="en-US" altLang="zh-CN" sz="3200" b="1">
                <a:latin typeface="Times New Roman" panose="02020603050405020304" pitchFamily="18" charset="0"/>
              </a:rPr>
              <a:t> 		</a:t>
            </a:r>
            <a:r>
              <a:rPr lang="zh-CN" altLang="en-US" sz="3200" b="1">
                <a:latin typeface="Times New Roman" panose="02020603050405020304" pitchFamily="18" charset="0"/>
              </a:rPr>
              <a:t>在右</a:t>
            </a:r>
            <a:r>
              <a:rPr lang="en-US" altLang="zh-CN" sz="3200" b="1">
                <a:latin typeface="Times New Roman" panose="02020603050405020304" pitchFamily="18" charset="0"/>
              </a:rPr>
              <a:t>/</a:t>
            </a:r>
            <a:r>
              <a:rPr lang="zh-CN" altLang="en-US" sz="3200" b="1">
                <a:latin typeface="Times New Roman" panose="02020603050405020304" pitchFamily="18" charset="0"/>
              </a:rPr>
              <a:t>左边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7" name="Picture 13">
            <a:extLst>
              <a:ext uri="{FF2B5EF4-FFF2-40B4-BE49-F238E27FC236}">
                <a16:creationId xmlns:a16="http://schemas.microsoft.com/office/drawing/2014/main" id="{696BDB62-DAED-4367-A170-C26272CFF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0" y="2000250"/>
            <a:ext cx="7967663" cy="4500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DF0B21DC-52D3-42F7-B726-88F3C47BF1EB}"/>
              </a:ext>
            </a:extLst>
          </p:cNvPr>
          <p:cNvSpPr/>
          <p:nvPr/>
        </p:nvSpPr>
        <p:spPr>
          <a:xfrm>
            <a:off x="357188" y="2000250"/>
            <a:ext cx="3071812" cy="285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A19B9FB-DC6D-4884-A29A-4769E39886B6}"/>
              </a:ext>
            </a:extLst>
          </p:cNvPr>
          <p:cNvSpPr/>
          <p:nvPr/>
        </p:nvSpPr>
        <p:spPr>
          <a:xfrm>
            <a:off x="412750" y="3821113"/>
            <a:ext cx="1357313" cy="419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FB7A10C-4647-47FE-A2C1-B1F123DC1403}"/>
              </a:ext>
            </a:extLst>
          </p:cNvPr>
          <p:cNvSpPr/>
          <p:nvPr/>
        </p:nvSpPr>
        <p:spPr>
          <a:xfrm>
            <a:off x="2484438" y="3749675"/>
            <a:ext cx="1500187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BF70953-3E3A-4B78-832C-22E7E521122B}"/>
              </a:ext>
            </a:extLst>
          </p:cNvPr>
          <p:cNvSpPr/>
          <p:nvPr/>
        </p:nvSpPr>
        <p:spPr>
          <a:xfrm>
            <a:off x="4484688" y="3821113"/>
            <a:ext cx="1785937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536426A-C233-4B8F-A440-784A530A07A9}"/>
              </a:ext>
            </a:extLst>
          </p:cNvPr>
          <p:cNvSpPr/>
          <p:nvPr/>
        </p:nvSpPr>
        <p:spPr>
          <a:xfrm>
            <a:off x="6699250" y="3786188"/>
            <a:ext cx="1643063" cy="6429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038801E-6345-424A-8E5B-A5774E76CB8D}"/>
              </a:ext>
            </a:extLst>
          </p:cNvPr>
          <p:cNvSpPr/>
          <p:nvPr/>
        </p:nvSpPr>
        <p:spPr>
          <a:xfrm>
            <a:off x="484188" y="5857875"/>
            <a:ext cx="1643062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F30B447-8D88-4F60-B0CE-5FD58157946E}"/>
              </a:ext>
            </a:extLst>
          </p:cNvPr>
          <p:cNvSpPr/>
          <p:nvPr/>
        </p:nvSpPr>
        <p:spPr>
          <a:xfrm>
            <a:off x="2413000" y="5786438"/>
            <a:ext cx="1928813" cy="6429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486BE2A-1008-4F83-9CF5-E60664348B41}"/>
              </a:ext>
            </a:extLst>
          </p:cNvPr>
          <p:cNvSpPr/>
          <p:nvPr/>
        </p:nvSpPr>
        <p:spPr>
          <a:xfrm>
            <a:off x="4627563" y="5857875"/>
            <a:ext cx="1714500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154A4C2-0FC9-4345-B4EF-E0A2C4E2EF59}"/>
              </a:ext>
            </a:extLst>
          </p:cNvPr>
          <p:cNvSpPr/>
          <p:nvPr/>
        </p:nvSpPr>
        <p:spPr>
          <a:xfrm>
            <a:off x="6643688" y="5929313"/>
            <a:ext cx="1643062" cy="4286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pic>
        <p:nvPicPr>
          <p:cNvPr id="32779" name="Picture 14">
            <a:extLst>
              <a:ext uri="{FF2B5EF4-FFF2-40B4-BE49-F238E27FC236}">
                <a16:creationId xmlns:a16="http://schemas.microsoft.com/office/drawing/2014/main" id="{E4993BBC-79AC-4361-953A-3EDA5DC9A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285875"/>
            <a:ext cx="78009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3">
            <a:extLst>
              <a:ext uri="{FF2B5EF4-FFF2-40B4-BE49-F238E27FC236}">
                <a16:creationId xmlns:a16="http://schemas.microsoft.com/office/drawing/2014/main" id="{9C1A1840-8F85-457A-8B1C-F233BDDCC7F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81000" y="4267200"/>
            <a:ext cx="3352800" cy="685800"/>
          </a:xfrm>
        </p:spPr>
        <p:txBody>
          <a:bodyPr/>
          <a:lstStyle/>
          <a:p>
            <a:r>
              <a:rPr lang="zh-CN" altLang="en-US" sz="3600"/>
              <a:t>It</a:t>
            </a:r>
            <a:r>
              <a:rPr lang="en-US" altLang="zh-CN" sz="3600"/>
              <a:t> is </a:t>
            </a:r>
            <a:r>
              <a:rPr lang="en-US" altLang="zh-CN" sz="3600" b="1" i="1">
                <a:solidFill>
                  <a:srgbClr val="FF0000"/>
                </a:solidFill>
              </a:rPr>
              <a:t>in</a:t>
            </a:r>
            <a:r>
              <a:rPr lang="en-US" altLang="zh-CN" sz="3600"/>
              <a:t> a bowl.</a:t>
            </a:r>
          </a:p>
        </p:txBody>
      </p:sp>
      <p:sp>
        <p:nvSpPr>
          <p:cNvPr id="33794" name="Rectangle 4">
            <a:extLst>
              <a:ext uri="{FF2B5EF4-FFF2-40B4-BE49-F238E27FC236}">
                <a16:creationId xmlns:a16="http://schemas.microsoft.com/office/drawing/2014/main" id="{0DBDE70A-606B-4EE2-898F-1CABC9630C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5181600"/>
            <a:ext cx="29416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latin typeface="Times New Roman" panose="02020603050405020304" pitchFamily="18" charset="0"/>
              </a:rPr>
              <a:t>It</a:t>
            </a:r>
            <a:r>
              <a:rPr lang="en-US" altLang="zh-CN" sz="3600">
                <a:latin typeface="Times New Roman" panose="02020603050405020304" pitchFamily="18" charset="0"/>
              </a:rPr>
              <a:t> is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</a:rPr>
              <a:t>on</a:t>
            </a:r>
            <a:r>
              <a:rPr lang="en-US" altLang="zh-CN" sz="3600">
                <a:latin typeface="Times New Roman" panose="02020603050405020304" pitchFamily="18" charset="0"/>
              </a:rPr>
              <a:t> a shelf.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  <p:pic>
        <p:nvPicPr>
          <p:cNvPr id="33795" name="Picture 5" descr="QQ截图20130130104637">
            <a:extLst>
              <a:ext uri="{FF2B5EF4-FFF2-40B4-BE49-F238E27FC236}">
                <a16:creationId xmlns:a16="http://schemas.microsoft.com/office/drawing/2014/main" id="{3449D137-17FB-4D49-BC3F-9D7DA633C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29" y="1556792"/>
            <a:ext cx="2548395" cy="245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6" descr="QQ截图20130130104654">
            <a:extLst>
              <a:ext uri="{FF2B5EF4-FFF2-40B4-BE49-F238E27FC236}">
                <a16:creationId xmlns:a16="http://schemas.microsoft.com/office/drawing/2014/main" id="{DC1F131D-C61A-4D10-9041-E42B6E3B1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209800"/>
            <a:ext cx="2971800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FEA7E0D-5F81-496C-9899-16EDA5AFB0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581400"/>
            <a:ext cx="39798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None/>
              <a:defRPr/>
            </a:pPr>
            <a:r>
              <a:rPr lang="zh-CN" altLang="en-US" sz="3600">
                <a:latin typeface="+mn-lt"/>
              </a:rPr>
              <a:t>It</a:t>
            </a:r>
            <a:r>
              <a:rPr lang="en-US" altLang="zh-CN" sz="3600">
                <a:latin typeface="+mn-lt"/>
              </a:rPr>
              <a:t> is  </a:t>
            </a:r>
            <a:r>
              <a:rPr lang="en-US" altLang="zh-CN" sz="3600" b="1" i="1">
                <a:solidFill>
                  <a:srgbClr val="FF0000"/>
                </a:solidFill>
                <a:latin typeface="+mn-lt"/>
              </a:rPr>
              <a:t>under</a:t>
            </a:r>
            <a:r>
              <a:rPr lang="en-US" altLang="zh-CN" sz="3600">
                <a:latin typeface="+mn-lt"/>
              </a:rPr>
              <a:t> a basket.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09B8D061-0EBA-4915-B8FF-D0D347CAE0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5334000"/>
            <a:ext cx="57372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None/>
              <a:defRPr/>
            </a:pPr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next to / beside</a:t>
            </a:r>
            <a:r>
              <a:rPr lang="en-US" altLang="zh-CN" sz="3600" dirty="0">
                <a:latin typeface="+mn-lt"/>
              </a:rPr>
              <a:t> an apple.</a:t>
            </a:r>
          </a:p>
        </p:txBody>
      </p:sp>
      <p:pic>
        <p:nvPicPr>
          <p:cNvPr id="34819" name="Picture 4" descr="QQ截图20130130154233">
            <a:extLst>
              <a:ext uri="{FF2B5EF4-FFF2-40B4-BE49-F238E27FC236}">
                <a16:creationId xmlns:a16="http://schemas.microsoft.com/office/drawing/2014/main" id="{EA1F6DA6-578B-4840-9259-DF3E9B569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48512"/>
            <a:ext cx="2554560" cy="200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5" descr="QQ截图20130130154240">
            <a:extLst>
              <a:ext uri="{FF2B5EF4-FFF2-40B4-BE49-F238E27FC236}">
                <a16:creationId xmlns:a16="http://schemas.microsoft.com/office/drawing/2014/main" id="{D61F126B-427A-4F2A-B8B4-CE47E121F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2824116"/>
            <a:ext cx="2781697" cy="193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929A6016-D77A-4897-8AA5-FBFF7F5EE5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3429000"/>
            <a:ext cx="41687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None/>
              <a:defRPr/>
            </a:pPr>
            <a:r>
              <a:rPr lang="zh-CN" altLang="en-US" sz="3600">
                <a:latin typeface="+mn-lt"/>
              </a:rPr>
              <a:t>It</a:t>
            </a:r>
            <a:r>
              <a:rPr lang="en-US" altLang="zh-CN" sz="3600">
                <a:latin typeface="+mn-lt"/>
              </a:rPr>
              <a:t> is  </a:t>
            </a:r>
            <a:r>
              <a:rPr lang="en-US" altLang="zh-CN" sz="3600" b="1" i="1">
                <a:solidFill>
                  <a:srgbClr val="FF0000"/>
                </a:solidFill>
                <a:latin typeface="+mn-lt"/>
              </a:rPr>
              <a:t>in front of</a:t>
            </a:r>
            <a:r>
              <a:rPr lang="en-US" altLang="zh-CN" sz="3600">
                <a:latin typeface="+mn-lt"/>
              </a:rPr>
              <a:t> a TV.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D13DA36-91EB-4D04-AA9C-86F1758FE1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4854575"/>
            <a:ext cx="38020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behind</a:t>
            </a:r>
            <a:r>
              <a:rPr lang="en-US" altLang="zh-CN" sz="3600" dirty="0">
                <a:latin typeface="+mn-lt"/>
              </a:rPr>
              <a:t> a vase.</a:t>
            </a:r>
            <a:endParaRPr lang="zh-CN" altLang="en-US" sz="3600" dirty="0">
              <a:latin typeface="+mn-lt"/>
            </a:endParaRPr>
          </a:p>
        </p:txBody>
      </p:sp>
      <p:pic>
        <p:nvPicPr>
          <p:cNvPr id="35843" name="Picture 4" descr="QQ截图20130130154250">
            <a:extLst>
              <a:ext uri="{FF2B5EF4-FFF2-40B4-BE49-F238E27FC236}">
                <a16:creationId xmlns:a16="http://schemas.microsoft.com/office/drawing/2014/main" id="{A9BE5D43-A6AD-4D45-B776-28BFA5097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85327"/>
            <a:ext cx="2173560" cy="1869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5" descr="QQ截图20130130154258">
            <a:extLst>
              <a:ext uri="{FF2B5EF4-FFF2-40B4-BE49-F238E27FC236}">
                <a16:creationId xmlns:a16="http://schemas.microsoft.com/office/drawing/2014/main" id="{E3C07F1B-410D-468A-9A35-1509900BC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440" y="2438395"/>
            <a:ext cx="2173560" cy="2074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A0022D9F-164F-494D-AE62-8D6B5CD7D1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038600"/>
            <a:ext cx="468630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>
                <a:latin typeface="+mn-lt"/>
              </a:rPr>
              <a:t>It</a:t>
            </a:r>
            <a:r>
              <a:rPr lang="en-US" altLang="zh-CN" sz="3600">
                <a:latin typeface="+mn-lt"/>
              </a:rPr>
              <a:t> is </a:t>
            </a:r>
            <a:r>
              <a:rPr lang="en-US" altLang="zh-CN" sz="3600" b="1" i="1">
                <a:solidFill>
                  <a:srgbClr val="FF0000"/>
                </a:solidFill>
                <a:latin typeface="+mn-lt"/>
              </a:rPr>
              <a:t>between</a:t>
            </a:r>
            <a:r>
              <a:rPr lang="en-US" altLang="zh-CN" sz="3600">
                <a:latin typeface="+mn-lt"/>
              </a:rPr>
              <a:t> two books.</a:t>
            </a:r>
            <a:endParaRPr lang="zh-CN" altLang="en-US" sz="3600">
              <a:latin typeface="+mn-lt"/>
            </a:endParaRP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5042AFD-39D5-4170-9E49-3E910351A4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5540375"/>
            <a:ext cx="33131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>
                <a:latin typeface="+mn-lt"/>
              </a:rPr>
              <a:t>It</a:t>
            </a:r>
            <a:r>
              <a:rPr lang="en-US" altLang="zh-CN" sz="3600">
                <a:latin typeface="+mn-lt"/>
              </a:rPr>
              <a:t> is  </a:t>
            </a:r>
            <a:r>
              <a:rPr lang="en-US" altLang="zh-CN" sz="3600" b="1" i="1">
                <a:solidFill>
                  <a:srgbClr val="FF0000"/>
                </a:solidFill>
                <a:latin typeface="+mn-lt"/>
              </a:rPr>
              <a:t>above</a:t>
            </a:r>
            <a:r>
              <a:rPr lang="en-US" altLang="zh-CN" sz="3600">
                <a:latin typeface="+mn-lt"/>
              </a:rPr>
              <a:t> a cat.</a:t>
            </a:r>
            <a:endParaRPr lang="zh-CN" altLang="en-US" sz="3600">
              <a:latin typeface="+mn-lt"/>
            </a:endParaRPr>
          </a:p>
        </p:txBody>
      </p:sp>
      <p:pic>
        <p:nvPicPr>
          <p:cNvPr id="36867" name="Picture 4" descr="QQ截图20130130154308">
            <a:extLst>
              <a:ext uri="{FF2B5EF4-FFF2-40B4-BE49-F238E27FC236}">
                <a16:creationId xmlns:a16="http://schemas.microsoft.com/office/drawing/2014/main" id="{1D50D8F3-5C3E-4289-8C93-49DA012A7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72156"/>
            <a:ext cx="2194520" cy="2021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5" descr="QQ截图20130130154319">
            <a:extLst>
              <a:ext uri="{FF2B5EF4-FFF2-40B4-BE49-F238E27FC236}">
                <a16:creationId xmlns:a16="http://schemas.microsoft.com/office/drawing/2014/main" id="{33EA9882-D037-41EE-B06A-0DF79DA7E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774" y="2780928"/>
            <a:ext cx="2483025" cy="221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标题 24577">
            <a:extLst>
              <a:ext uri="{FF2B5EF4-FFF2-40B4-BE49-F238E27FC236}">
                <a16:creationId xmlns:a16="http://schemas.microsoft.com/office/drawing/2014/main" id="{D23A800B-9BCF-45B1-AA5E-E734FA7478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686800" cy="1371600"/>
          </a:xfrm>
        </p:spPr>
        <p:txBody>
          <a:bodyPr/>
          <a:lstStyle/>
          <a:p>
            <a:r>
              <a:rPr lang="en-GB" altLang="en-US" sz="3200">
                <a:solidFill>
                  <a:schemeClr val="tx1"/>
                </a:solidFill>
              </a:rPr>
              <a:t>Jason is describing his bedroom. Help him complete his description with the correct </a:t>
            </a:r>
            <a:r>
              <a:rPr lang="en-GB" altLang="en-US" sz="3200" b="1" i="1">
                <a:solidFill>
                  <a:srgbClr val="FF0000"/>
                </a:solidFill>
              </a:rPr>
              <a:t>prepositions</a:t>
            </a:r>
            <a:r>
              <a:rPr lang="en-GB" altLang="en-US" sz="3200">
                <a:solidFill>
                  <a:schemeClr val="tx1"/>
                </a:solidFill>
              </a:rPr>
              <a:t>.</a:t>
            </a:r>
            <a:endParaRPr lang="en-US" altLang="zh-CN" sz="3200">
              <a:solidFill>
                <a:schemeClr val="tx1"/>
              </a:solidFill>
            </a:endParaRPr>
          </a:p>
        </p:txBody>
      </p:sp>
      <p:pic>
        <p:nvPicPr>
          <p:cNvPr id="37890" name="图片 24578" descr="QQ截图20130130154943_副本">
            <a:extLst>
              <a:ext uri="{FF2B5EF4-FFF2-40B4-BE49-F238E27FC236}">
                <a16:creationId xmlns:a16="http://schemas.microsoft.com/office/drawing/2014/main" id="{192B7701-641C-43D8-BF5E-634324E79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33600"/>
            <a:ext cx="86868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文本占位符 25601">
            <a:extLst>
              <a:ext uri="{FF2B5EF4-FFF2-40B4-BE49-F238E27FC236}">
                <a16:creationId xmlns:a16="http://schemas.microsoft.com/office/drawing/2014/main" id="{CF430DBC-DEF8-4590-A48C-1D57A51897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04800" y="738188"/>
            <a:ext cx="8534400" cy="5715000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My bedroom is a big room with a big window.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There is a desk ________ the window. There is a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computer ______ the desk and a box ______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the desk. There is a toy bear _____ the box and a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pot of plant ______the box. My bed is on the other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side of the desk. There are some pictures ______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the bed. My cat, Gigi, likes sleeping ______ the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bed. I have a new carpet ______ the floor ______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my bed and the bookshelves.</a:t>
            </a:r>
            <a:endParaRPr lang="en-US" altLang="zh-CN" sz="3200" dirty="0">
              <a:latin typeface="+mj-lt"/>
            </a:endParaRPr>
          </a:p>
        </p:txBody>
      </p:sp>
      <p:sp>
        <p:nvSpPr>
          <p:cNvPr id="25603" name="矩形 25602">
            <a:extLst>
              <a:ext uri="{FF2B5EF4-FFF2-40B4-BE49-F238E27FC236}">
                <a16:creationId xmlns:a16="http://schemas.microsoft.com/office/drawing/2014/main" id="{62C6FF8F-5A43-4E69-8C62-0B8428E11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1423988"/>
            <a:ext cx="1873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in front of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4" name="矩形 25603">
            <a:extLst>
              <a:ext uri="{FF2B5EF4-FFF2-40B4-BE49-F238E27FC236}">
                <a16:creationId xmlns:a16="http://schemas.microsoft.com/office/drawing/2014/main" id="{C4972EBC-AB41-40CA-BE6C-E64FB1A5A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2001838"/>
            <a:ext cx="137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on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5" name="矩形 25604">
            <a:extLst>
              <a:ext uri="{FF2B5EF4-FFF2-40B4-BE49-F238E27FC236}">
                <a16:creationId xmlns:a16="http://schemas.microsoft.com/office/drawing/2014/main" id="{15BDF84F-DF97-4B3C-A3D4-4E4A792A3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1968500"/>
            <a:ext cx="2743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next to/beside</a:t>
            </a:r>
          </a:p>
        </p:txBody>
      </p:sp>
      <p:sp>
        <p:nvSpPr>
          <p:cNvPr id="25606" name="矩形 25605">
            <a:extLst>
              <a:ext uri="{FF2B5EF4-FFF2-40B4-BE49-F238E27FC236}">
                <a16:creationId xmlns:a16="http://schemas.microsoft.com/office/drawing/2014/main" id="{DC1EF794-13CC-4E08-B331-EAD1072E2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2611438"/>
            <a:ext cx="76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in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7" name="矩形 25606">
            <a:extLst>
              <a:ext uri="{FF2B5EF4-FFF2-40B4-BE49-F238E27FC236}">
                <a16:creationId xmlns:a16="http://schemas.microsoft.com/office/drawing/2014/main" id="{D2ED3E9A-5CAF-482D-A205-CA68BB063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6800" y="3221038"/>
            <a:ext cx="137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behind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8" name="矩形 25607">
            <a:extLst>
              <a:ext uri="{FF2B5EF4-FFF2-40B4-BE49-F238E27FC236}">
                <a16:creationId xmlns:a16="http://schemas.microsoft.com/office/drawing/2014/main" id="{3715ABD7-F5E1-4322-BF8C-F9754971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8025" y="3913188"/>
            <a:ext cx="137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above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9" name="矩形 25608">
            <a:extLst>
              <a:ext uri="{FF2B5EF4-FFF2-40B4-BE49-F238E27FC236}">
                <a16:creationId xmlns:a16="http://schemas.microsoft.com/office/drawing/2014/main" id="{A4B6D33C-F96D-4CBC-A9F1-A775B70EC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4497388"/>
            <a:ext cx="1371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under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10" name="矩形 25609">
            <a:extLst>
              <a:ext uri="{FF2B5EF4-FFF2-40B4-BE49-F238E27FC236}">
                <a16:creationId xmlns:a16="http://schemas.microsoft.com/office/drawing/2014/main" id="{64B244A4-09E6-43CB-B09D-DFBAA6EBE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8838" y="5208588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on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11" name="矩形 25610">
            <a:extLst>
              <a:ext uri="{FF2B5EF4-FFF2-40B4-BE49-F238E27FC236}">
                <a16:creationId xmlns:a16="http://schemas.microsoft.com/office/drawing/2014/main" id="{D9C88AF6-2C28-4DEB-9BA8-CB1B9F615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1525" y="5194300"/>
            <a:ext cx="16986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between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25607" grpId="0"/>
      <p:bldP spid="25608" grpId="0"/>
      <p:bldP spid="25609" grpId="0"/>
      <p:bldP spid="25610" grpId="0"/>
      <p:bldP spid="256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534CD99-36E3-436A-9A5E-667A48A99C3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9938" name="TextBox 4">
            <a:extLst>
              <a:ext uri="{FF2B5EF4-FFF2-40B4-BE49-F238E27FC236}">
                <a16:creationId xmlns:a16="http://schemas.microsoft.com/office/drawing/2014/main" id="{141393BD-C106-44D2-8AAA-22479B6AA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矩形 1">
            <a:extLst>
              <a:ext uri="{FF2B5EF4-FFF2-40B4-BE49-F238E27FC236}">
                <a16:creationId xmlns:a16="http://schemas.microsoft.com/office/drawing/2014/main" id="{68F7D3E3-B1D7-4BCF-9817-CBF576F03D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692150"/>
            <a:ext cx="84867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MS Gothic" panose="020B0609070205080204" pitchFamily="49" charset="-128"/>
              </a:rPr>
              <a:t>Use </a:t>
            </a:r>
            <a:r>
              <a:rPr lang="en-US" altLang="zh-CN" sz="3200" b="1" i="1">
                <a:solidFill>
                  <a:srgbClr val="10253F"/>
                </a:solidFill>
                <a:latin typeface="Times New Roman" panose="02020603050405020304" pitchFamily="18" charset="0"/>
                <a:ea typeface="MS Gothic" panose="020B0609070205080204" pitchFamily="49" charset="-128"/>
              </a:rPr>
              <a:t>prepositions of position </a:t>
            </a:r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MS Gothic" panose="020B0609070205080204" pitchFamily="49" charset="-128"/>
              </a:rPr>
              <a:t>to talk about </a:t>
            </a:r>
          </a:p>
          <a:p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MS Gothic" panose="020B0609070205080204" pitchFamily="49" charset="-128"/>
              </a:rPr>
              <a:t>what is in your living room. </a:t>
            </a:r>
            <a:endParaRPr lang="zh-CN" altLang="en-US" sz="3200" i="1">
              <a:latin typeface="Times New Roman" panose="02020603050405020304" pitchFamily="18" charset="0"/>
            </a:endParaRPr>
          </a:p>
        </p:txBody>
      </p:sp>
      <p:pic>
        <p:nvPicPr>
          <p:cNvPr id="3" name="Picture 2" descr="http://tx.english-ch.com/teacher/jocelyn/prepositions%20of%20position.jpg">
            <a:extLst>
              <a:ext uri="{FF2B5EF4-FFF2-40B4-BE49-F238E27FC236}">
                <a16:creationId xmlns:a16="http://schemas.microsoft.com/office/drawing/2014/main" id="{A9C1D87D-107A-4FEC-B628-52EF4474C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16341">
            <a:off x="2570163" y="2212975"/>
            <a:ext cx="5581650" cy="3671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63" name="图片 5" descr="004.gif">
            <a:extLst>
              <a:ext uri="{FF2B5EF4-FFF2-40B4-BE49-F238E27FC236}">
                <a16:creationId xmlns:a16="http://schemas.microsoft.com/office/drawing/2014/main" id="{1755B361-37F6-43C2-91F8-D10E78EEE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3954463"/>
            <a:ext cx="1725612" cy="2403475"/>
          </a:xfrm>
          <a:prstGeom prst="rect">
            <a:avLst/>
          </a:prstGeom>
          <a:noFill/>
          <a:ln>
            <a:noFill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矩形 1">
            <a:extLst>
              <a:ext uri="{FF2B5EF4-FFF2-40B4-BE49-F238E27FC236}">
                <a16:creationId xmlns:a16="http://schemas.microsoft.com/office/drawing/2014/main" id="{7A121E74-6A7E-4A5C-AE26-55780FA3AE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196975"/>
            <a:ext cx="8820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MS Gothic" panose="020B0609070205080204" pitchFamily="49" charset="-128"/>
              </a:rPr>
              <a:t>Work in pairs. Talk about the picture like this:</a:t>
            </a:r>
            <a:endParaRPr lang="zh-CN" altLang="en-US" sz="3200" i="1">
              <a:latin typeface="Times New Roman" panose="02020603050405020304" pitchFamily="18" charset="0"/>
            </a:endParaRPr>
          </a:p>
        </p:txBody>
      </p:sp>
      <p:sp>
        <p:nvSpPr>
          <p:cNvPr id="41986" name="文本框 23575">
            <a:extLst>
              <a:ext uri="{FF2B5EF4-FFF2-40B4-BE49-F238E27FC236}">
                <a16:creationId xmlns:a16="http://schemas.microsoft.com/office/drawing/2014/main" id="{064C84F1-F90E-4CC1-988B-E14B6E6DD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2479675"/>
            <a:ext cx="4572000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A: Where is the …?</a:t>
            </a:r>
          </a:p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B: It’s in/on/under/…</a:t>
            </a:r>
          </a:p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A: 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Where are the …?</a:t>
            </a:r>
          </a:p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B: 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They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’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re … </a:t>
            </a:r>
          </a:p>
          <a:p>
            <a:pPr>
              <a:spcBef>
                <a:spcPct val="50000"/>
              </a:spcBef>
            </a:pPr>
            <a:endParaRPr lang="zh-CN" altLang="en-US" sz="2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图片 23553" descr="room">
            <a:extLst>
              <a:ext uri="{FF2B5EF4-FFF2-40B4-BE49-F238E27FC236}">
                <a16:creationId xmlns:a16="http://schemas.microsoft.com/office/drawing/2014/main" id="{31ABBBCC-0337-4BD8-81E3-306B4AA59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862013"/>
            <a:ext cx="8796338" cy="580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0" name="图片 23554" descr="j0215167">
            <a:extLst>
              <a:ext uri="{FF2B5EF4-FFF2-40B4-BE49-F238E27FC236}">
                <a16:creationId xmlns:a16="http://schemas.microsoft.com/office/drawing/2014/main" id="{22D3A3E1-333B-4830-9A54-D8473B29F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16113"/>
            <a:ext cx="2895600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图片 23555" descr="j0193654">
            <a:extLst>
              <a:ext uri="{FF2B5EF4-FFF2-40B4-BE49-F238E27FC236}">
                <a16:creationId xmlns:a16="http://schemas.microsoft.com/office/drawing/2014/main" id="{40BD4264-4E8F-4BFC-B4C1-AEEBD10A1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191000"/>
            <a:ext cx="3657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图片 23556" descr="NA01016_">
            <a:extLst>
              <a:ext uri="{FF2B5EF4-FFF2-40B4-BE49-F238E27FC236}">
                <a16:creationId xmlns:a16="http://schemas.microsoft.com/office/drawing/2014/main" id="{E39AF5A6-49CE-4ED8-ACB5-90379FEE8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581400"/>
            <a:ext cx="9906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图片 23557" descr="j0356937">
            <a:extLst>
              <a:ext uri="{FF2B5EF4-FFF2-40B4-BE49-F238E27FC236}">
                <a16:creationId xmlns:a16="http://schemas.microsoft.com/office/drawing/2014/main" id="{8586D4BC-AB1E-4696-853C-3E4C15A1A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060575"/>
            <a:ext cx="2438400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图片 23558" descr="BD05134_">
            <a:extLst>
              <a:ext uri="{FF2B5EF4-FFF2-40B4-BE49-F238E27FC236}">
                <a16:creationId xmlns:a16="http://schemas.microsoft.com/office/drawing/2014/main" id="{17178A5F-7D93-45A3-8D7B-FC7D72AB6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038600"/>
            <a:ext cx="120173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图片 23559" descr="j0352376">
            <a:extLst>
              <a:ext uri="{FF2B5EF4-FFF2-40B4-BE49-F238E27FC236}">
                <a16:creationId xmlns:a16="http://schemas.microsoft.com/office/drawing/2014/main" id="{6BB67E72-32F0-4DE6-AEB6-AEE76E08E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962400"/>
            <a:ext cx="2676525" cy="264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图片 23560" descr="dresser4">
            <a:extLst>
              <a:ext uri="{FF2B5EF4-FFF2-40B4-BE49-F238E27FC236}">
                <a16:creationId xmlns:a16="http://schemas.microsoft.com/office/drawing/2014/main" id="{433CDA32-B14A-4864-9C7C-5B75B99D1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6" b="2773"/>
          <a:stretch>
            <a:fillRect/>
          </a:stretch>
        </p:blipFill>
        <p:spPr bwMode="auto">
          <a:xfrm>
            <a:off x="1600200" y="990600"/>
            <a:ext cx="82391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图片 23561" descr="j0215174">
            <a:extLst>
              <a:ext uri="{FF2B5EF4-FFF2-40B4-BE49-F238E27FC236}">
                <a16:creationId xmlns:a16="http://schemas.microsoft.com/office/drawing/2014/main" id="{68DD4198-0E26-4CEF-8FFE-BFF7247A6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2590800"/>
            <a:ext cx="15970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图片 23562" descr="j0290045">
            <a:extLst>
              <a:ext uri="{FF2B5EF4-FFF2-40B4-BE49-F238E27FC236}">
                <a16:creationId xmlns:a16="http://schemas.microsoft.com/office/drawing/2014/main" id="{4F2F02EA-6280-4A14-B305-89BCABFA4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3" b="20547"/>
          <a:stretch>
            <a:fillRect/>
          </a:stretch>
        </p:blipFill>
        <p:spPr bwMode="auto">
          <a:xfrm rot="21290771" flipH="1">
            <a:off x="304800" y="1828800"/>
            <a:ext cx="1143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图片 23563" descr="star7">
            <a:extLst>
              <a:ext uri="{FF2B5EF4-FFF2-40B4-BE49-F238E27FC236}">
                <a16:creationId xmlns:a16="http://schemas.microsoft.com/office/drawing/2014/main" id="{F0DE49E0-AF24-413C-8444-D00AD9C8F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209800"/>
            <a:ext cx="381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图片 23564" descr="star7">
            <a:extLst>
              <a:ext uri="{FF2B5EF4-FFF2-40B4-BE49-F238E27FC236}">
                <a16:creationId xmlns:a16="http://schemas.microsoft.com/office/drawing/2014/main" id="{7A842EDB-5B56-4C27-B613-646F28771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5908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1" name="图片 23565" descr="baseball">
            <a:extLst>
              <a:ext uri="{FF2B5EF4-FFF2-40B4-BE49-F238E27FC236}">
                <a16:creationId xmlns:a16="http://schemas.microsoft.com/office/drawing/2014/main" id="{AC442A99-D4C6-486E-AF78-6E4750D75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429000"/>
            <a:ext cx="3810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2" name="图片 23566" descr="04">
            <a:extLst>
              <a:ext uri="{FF2B5EF4-FFF2-40B4-BE49-F238E27FC236}">
                <a16:creationId xmlns:a16="http://schemas.microsoft.com/office/drawing/2014/main" id="{584CCFA3-0055-4D03-B58B-8A18F6F47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lum bright="18000" contras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1773238"/>
            <a:ext cx="914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3" name="图片 23567" descr="book">
            <a:extLst>
              <a:ext uri="{FF2B5EF4-FFF2-40B4-BE49-F238E27FC236}">
                <a16:creationId xmlns:a16="http://schemas.microsoft.com/office/drawing/2014/main" id="{9D49941D-0A31-40F4-967E-6DEEC990F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724400"/>
            <a:ext cx="6858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4" name="图片 23568" descr="照片2006">
            <a:extLst>
              <a:ext uri="{FF2B5EF4-FFF2-40B4-BE49-F238E27FC236}">
                <a16:creationId xmlns:a16="http://schemas.microsoft.com/office/drawing/2014/main" id="{67FBE870-405D-4BC5-B358-3E9432293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5" t="42105" r="28572" b="38246"/>
          <a:stretch>
            <a:fillRect/>
          </a:stretch>
        </p:blipFill>
        <p:spPr bwMode="auto">
          <a:xfrm>
            <a:off x="6588125" y="2349500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5" name="图片 23569" descr="star7">
            <a:extLst>
              <a:ext uri="{FF2B5EF4-FFF2-40B4-BE49-F238E27FC236}">
                <a16:creationId xmlns:a16="http://schemas.microsoft.com/office/drawing/2014/main" id="{DD7A33DD-1576-40CF-A507-667EE038C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860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6" name="图片 23570" descr="star7">
            <a:extLst>
              <a:ext uri="{FF2B5EF4-FFF2-40B4-BE49-F238E27FC236}">
                <a16:creationId xmlns:a16="http://schemas.microsoft.com/office/drawing/2014/main" id="{AD4A22E3-B7D8-4E58-990A-88F0FDA5C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4384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7" name="图片 23571" descr="star7">
            <a:extLst>
              <a:ext uri="{FF2B5EF4-FFF2-40B4-BE49-F238E27FC236}">
                <a16:creationId xmlns:a16="http://schemas.microsoft.com/office/drawing/2014/main" id="{FC520A06-9D50-4318-B705-F38EB8FEC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5908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8" name="图片 23572" descr="unit four6">
            <a:extLst>
              <a:ext uri="{FF2B5EF4-FFF2-40B4-BE49-F238E27FC236}">
                <a16:creationId xmlns:a16="http://schemas.microsoft.com/office/drawing/2014/main" id="{47422506-2A3A-4989-9FC2-223B826D7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7F9FC"/>
              </a:clrFrom>
              <a:clrTo>
                <a:srgbClr val="F7F9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3" r="8371"/>
          <a:stretch>
            <a:fillRect/>
          </a:stretch>
        </p:blipFill>
        <p:spPr bwMode="auto">
          <a:xfrm>
            <a:off x="1143000" y="5257800"/>
            <a:ext cx="12192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9" name="图片 23574" descr="j0192373">
            <a:extLst>
              <a:ext uri="{FF2B5EF4-FFF2-40B4-BE49-F238E27FC236}">
                <a16:creationId xmlns:a16="http://schemas.microsoft.com/office/drawing/2014/main" id="{AE116A28-BA2E-4F3C-BAF3-C92197AC0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1430338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30" name="图片 23577" descr="book">
            <a:extLst>
              <a:ext uri="{FF2B5EF4-FFF2-40B4-BE49-F238E27FC236}">
                <a16:creationId xmlns:a16="http://schemas.microsoft.com/office/drawing/2014/main" id="{081B7318-CC54-43C1-8509-5AFF7F2E5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941888"/>
            <a:ext cx="6858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31" name="图片 23578" descr="book">
            <a:extLst>
              <a:ext uri="{FF2B5EF4-FFF2-40B4-BE49-F238E27FC236}">
                <a16:creationId xmlns:a16="http://schemas.microsoft.com/office/drawing/2014/main" id="{A82813E9-8737-47B7-B633-AA13B79BD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724400"/>
            <a:ext cx="6858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80" name="组合 23579">
            <a:extLst>
              <a:ext uri="{FF2B5EF4-FFF2-40B4-BE49-F238E27FC236}">
                <a16:creationId xmlns:a16="http://schemas.microsoft.com/office/drawing/2014/main" id="{D53BF4F6-3D52-4045-8B4F-29F6E66AB1AE}"/>
              </a:ext>
            </a:extLst>
          </p:cNvPr>
          <p:cNvGrpSpPr>
            <a:grpSpLocks/>
          </p:cNvGrpSpPr>
          <p:nvPr/>
        </p:nvGrpSpPr>
        <p:grpSpPr bwMode="auto">
          <a:xfrm>
            <a:off x="4284663" y="2565400"/>
            <a:ext cx="1214437" cy="1527175"/>
            <a:chOff x="0" y="0"/>
            <a:chExt cx="765" cy="962"/>
          </a:xfrm>
        </p:grpSpPr>
        <p:grpSp>
          <p:nvGrpSpPr>
            <p:cNvPr id="43033" name="组合 23580">
              <a:extLst>
                <a:ext uri="{FF2B5EF4-FFF2-40B4-BE49-F238E27FC236}">
                  <a16:creationId xmlns:a16="http://schemas.microsoft.com/office/drawing/2014/main" id="{5EF9395C-98EB-4E18-87F2-F7EBF2B5FD7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0" y="0"/>
              <a:ext cx="765" cy="544"/>
              <a:chOff x="0" y="0"/>
              <a:chExt cx="864" cy="614"/>
            </a:xfrm>
          </p:grpSpPr>
          <p:pic>
            <p:nvPicPr>
              <p:cNvPr id="43034" name="图片 23581" descr="gif003">
                <a:extLst>
                  <a:ext uri="{FF2B5EF4-FFF2-40B4-BE49-F238E27FC236}">
                    <a16:creationId xmlns:a16="http://schemas.microsoft.com/office/drawing/2014/main" id="{91B892F1-73A1-4DF7-B5CA-BCBF64AC22D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35" name="图片 23582" descr="gif003">
                <a:extLst>
                  <a:ext uri="{FF2B5EF4-FFF2-40B4-BE49-F238E27FC236}">
                    <a16:creationId xmlns:a16="http://schemas.microsoft.com/office/drawing/2014/main" id="{0FAC7CC9-B83A-4546-BF26-D417A099523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" y="76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36" name="图片 23583" descr="gif003">
                <a:extLst>
                  <a:ext uri="{FF2B5EF4-FFF2-40B4-BE49-F238E27FC236}">
                    <a16:creationId xmlns:a16="http://schemas.microsoft.com/office/drawing/2014/main" id="{6523AE71-DE80-4990-B500-A1949C438A4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192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37" name="图片 23584" descr="gif003">
                <a:extLst>
                  <a:ext uri="{FF2B5EF4-FFF2-40B4-BE49-F238E27FC236}">
                    <a16:creationId xmlns:a16="http://schemas.microsoft.com/office/drawing/2014/main" id="{ED7A809E-124F-4F0E-997A-CF2C089917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288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586" name="文本框 23585">
              <a:extLst>
                <a:ext uri="{FF2B5EF4-FFF2-40B4-BE49-F238E27FC236}">
                  <a16:creationId xmlns:a16="http://schemas.microsoft.com/office/drawing/2014/main" id="{C0085389-FABF-4643-9D86-071EB6D10B99}"/>
                </a:ext>
              </a:extLst>
            </p:cNvPr>
            <p:cNvSpPr txBox="1"/>
            <p:nvPr/>
          </p:nvSpPr>
          <p:spPr>
            <a:xfrm>
              <a:off x="189" y="635"/>
              <a:ext cx="1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>
                <a:buFontTx/>
                <a:buNone/>
                <a:defRPr/>
              </a:pPr>
              <a:endPara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endParaRPr>
            </a:p>
          </p:txBody>
        </p:sp>
      </p:grpSp>
      <p:pic>
        <p:nvPicPr>
          <p:cNvPr id="43039" name="图片 23586" descr="baseball">
            <a:extLst>
              <a:ext uri="{FF2B5EF4-FFF2-40B4-BE49-F238E27FC236}">
                <a16:creationId xmlns:a16="http://schemas.microsoft.com/office/drawing/2014/main" id="{5AF3F1E0-4C49-4ADB-BD48-C95E5CD3A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3500438"/>
            <a:ext cx="3810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40" name="图片 23587" descr="baseball">
            <a:extLst>
              <a:ext uri="{FF2B5EF4-FFF2-40B4-BE49-F238E27FC236}">
                <a16:creationId xmlns:a16="http://schemas.microsoft.com/office/drawing/2014/main" id="{75377130-1921-4E49-93B1-6AF5CD3CA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3500438"/>
            <a:ext cx="3810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D454D11-C79F-4C35-8843-ED350C9B3C76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4034" name="TextBox 4">
            <a:extLst>
              <a:ext uri="{FF2B5EF4-FFF2-40B4-BE49-F238E27FC236}">
                <a16:creationId xmlns:a16="http://schemas.microsoft.com/office/drawing/2014/main" id="{E385B030-E847-4D5E-83D8-6A618FADE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>
            <a:extLst>
              <a:ext uri="{FF2B5EF4-FFF2-40B4-BE49-F238E27FC236}">
                <a16:creationId xmlns:a16="http://schemas.microsoft.com/office/drawing/2014/main" id="{3C0C4046-C271-42B6-A553-FB81F2FAF9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362950" cy="4275138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 b="1"/>
              <a:t> 一、选择最佳答案填空。</a:t>
            </a:r>
            <a:endParaRPr lang="zh-CN" altLang="en-US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(   )1. — Peter and John, did you enjoy ____</a:t>
            </a:r>
            <a:endParaRPr lang="en-US" altLang="zh-CN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		</a:t>
            </a:r>
            <a:r>
              <a:rPr lang="zh-CN" altLang="en-US" sz="3400"/>
              <a:t>on Children</a:t>
            </a:r>
            <a:r>
              <a:rPr lang="en-US" altLang="zh-CN" sz="3400"/>
              <a:t>'</a:t>
            </a:r>
            <a:r>
              <a:rPr lang="zh-CN" altLang="en-US" sz="3400"/>
              <a:t>s Day?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—Yes, we did.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A. yourself 		B. yourselves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C. himself 		D. ourselves</a:t>
            </a:r>
          </a:p>
        </p:txBody>
      </p:sp>
      <p:sp>
        <p:nvSpPr>
          <p:cNvPr id="26628" name="Text Box 4">
            <a:extLst>
              <a:ext uri="{FF2B5EF4-FFF2-40B4-BE49-F238E27FC236}">
                <a16:creationId xmlns:a16="http://schemas.microsoft.com/office/drawing/2014/main" id="{75577FCA-3131-4C71-85C5-4D4D7EAD1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989138"/>
            <a:ext cx="474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ldLvl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4E79B313-477B-492B-8071-6BAF0E2870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96963"/>
            <a:ext cx="8362950" cy="456406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(   )2. — I made the cake by ____. Help____</a:t>
            </a:r>
            <a:endParaRPr lang="en-US" altLang="zh-CN" sz="3400" dirty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n-US" altLang="zh-CN" sz="3400" dirty="0"/>
              <a:t>		</a:t>
            </a:r>
            <a:r>
              <a:rPr lang="zh-CN" altLang="en-US" sz="3400" dirty="0"/>
              <a:t>to it, Tom.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	      — Thanks, Jane.</a:t>
            </a:r>
          </a:p>
          <a:p>
            <a:pPr marL="0" indent="0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3400" dirty="0"/>
              <a:t>A. </a:t>
            </a:r>
            <a:r>
              <a:rPr lang="zh-CN" altLang="en-US" sz="3400" dirty="0"/>
              <a:t>ourselves, yourself	</a:t>
            </a:r>
            <a:endParaRPr lang="en-US" altLang="zh-CN" sz="3400" dirty="0"/>
          </a:p>
          <a:p>
            <a:pPr marL="0" indent="0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zh-CN" altLang="en-US" sz="3400" dirty="0"/>
              <a:t>B. myself,</a:t>
            </a:r>
            <a:r>
              <a:rPr lang="en-US" altLang="zh-CN" sz="3400" dirty="0"/>
              <a:t> </a:t>
            </a:r>
            <a:r>
              <a:rPr lang="zh-CN" altLang="en-US" sz="3400" dirty="0"/>
              <a:t>yourself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C. myself, yourselves</a:t>
            </a:r>
            <a:endParaRPr lang="en-US" altLang="zh-CN" sz="3400" dirty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D. ourselves,</a:t>
            </a:r>
            <a:r>
              <a:rPr lang="en-US" altLang="zh-CN" sz="3400" dirty="0"/>
              <a:t> </a:t>
            </a:r>
            <a:r>
              <a:rPr lang="zh-CN" altLang="en-US" sz="3400" dirty="0"/>
              <a:t>yourselves</a:t>
            </a:r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id="{DB1E0EE1-D2B7-42C4-983E-D239380F53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052513"/>
            <a:ext cx="474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bldLvl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0B552ECF-8814-4190-BD23-35A17D38DBB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25513"/>
            <a:ext cx="8229600" cy="5383212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(   )3. I think you can do the job ____, John.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A. yourself   </a:t>
            </a:r>
            <a:r>
              <a:rPr lang="en-US" altLang="zh-CN" sz="3400"/>
              <a:t>	</a:t>
            </a:r>
            <a:r>
              <a:rPr lang="zh-CN" altLang="en-US" sz="3400"/>
              <a:t>B. myself  </a:t>
            </a:r>
            <a:endParaRPr lang="en-US" altLang="zh-CN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		</a:t>
            </a:r>
            <a:r>
              <a:rPr lang="zh-CN" altLang="en-US" sz="3400"/>
              <a:t>C. himself   </a:t>
            </a:r>
            <a:r>
              <a:rPr lang="en-US" altLang="zh-CN" sz="3400"/>
              <a:t>	</a:t>
            </a:r>
            <a:r>
              <a:rPr lang="zh-CN" altLang="en-US" sz="3400"/>
              <a:t>D. yourselves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(   )4. — Did she go to school when she was </a:t>
            </a:r>
            <a:r>
              <a:rPr lang="en-US" altLang="zh-CN" sz="3400"/>
              <a:t>	</a:t>
            </a:r>
            <a:r>
              <a:rPr lang="zh-CN" altLang="en-US" sz="3400"/>
              <a:t>young?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      — No, she taught ____ at home.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A. her 	</a:t>
            </a:r>
            <a:r>
              <a:rPr lang="en-US" altLang="zh-CN" sz="3400"/>
              <a:t>	</a:t>
            </a:r>
            <a:r>
              <a:rPr lang="zh-CN" altLang="en-US" sz="3400"/>
              <a:t>B. herself 	</a:t>
            </a:r>
            <a:endParaRPr lang="en-US" altLang="zh-CN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		</a:t>
            </a:r>
            <a:r>
              <a:rPr lang="zh-CN" altLang="en-US" sz="3400"/>
              <a:t>C. hers 	</a:t>
            </a:r>
            <a:r>
              <a:rPr lang="en-US" altLang="zh-CN" sz="3400"/>
              <a:t>	</a:t>
            </a:r>
            <a:r>
              <a:rPr lang="zh-CN" altLang="en-US" sz="3400"/>
              <a:t>D. she</a:t>
            </a:r>
          </a:p>
        </p:txBody>
      </p:sp>
      <p:sp>
        <p:nvSpPr>
          <p:cNvPr id="26627" name="Text Box 3">
            <a:extLst>
              <a:ext uri="{FF2B5EF4-FFF2-40B4-BE49-F238E27FC236}">
                <a16:creationId xmlns:a16="http://schemas.microsoft.com/office/drawing/2014/main" id="{F008315C-28C2-40DB-AC78-5973B9B0B5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2636838"/>
            <a:ext cx="474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6630" name="Text Box 6">
            <a:extLst>
              <a:ext uri="{FF2B5EF4-FFF2-40B4-BE49-F238E27FC236}">
                <a16:creationId xmlns:a16="http://schemas.microsoft.com/office/drawing/2014/main" id="{F36E18B5-8516-4568-8DA4-444E4B784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908050"/>
            <a:ext cx="4984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30" grpId="0" bldLvl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>
            <a:extLst>
              <a:ext uri="{FF2B5EF4-FFF2-40B4-BE49-F238E27FC236}">
                <a16:creationId xmlns:a16="http://schemas.microsoft.com/office/drawing/2014/main" id="{9B9BE063-1EA3-4C5A-ADA2-9954014A05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03213" y="708025"/>
            <a:ext cx="8229600" cy="6018213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400" b="1"/>
              <a:t>二、根据句意，从方框中选择合适的介词</a:t>
            </a:r>
            <a:endParaRPr lang="en-US" altLang="zh-CN" sz="3400" b="1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400" b="1"/>
              <a:t>或介词短语填空（每个词语限用一次）。</a:t>
            </a:r>
            <a:endParaRPr lang="zh-CN" altLang="en-US" sz="3400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zh-CN" altLang="en-US" sz="3400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zh-CN" altLang="en-US" sz="3400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1. Jim likes lying ________ his bed and reading a comic book.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2. The new shop is ________ my house. It only takes me ten minutes to walk there.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3. Emily sits in front of Amy, but she sits ________ Betty.</a:t>
            </a:r>
          </a:p>
        </p:txBody>
      </p:sp>
      <p:sp>
        <p:nvSpPr>
          <p:cNvPr id="48130" name="Text Box 3">
            <a:extLst>
              <a:ext uri="{FF2B5EF4-FFF2-40B4-BE49-F238E27FC236}">
                <a16:creationId xmlns:a16="http://schemas.microsoft.com/office/drawing/2014/main" id="{0826D5D3-FA70-4D5F-B15C-149D0BAE6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2193925"/>
            <a:ext cx="7993063" cy="61436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>
                <a:latin typeface="Times New Roman" panose="02020603050405020304" pitchFamily="18" charset="0"/>
              </a:rPr>
              <a:t>near, on, below, in front of, between, behind</a:t>
            </a:r>
          </a:p>
        </p:txBody>
      </p:sp>
      <p:sp>
        <p:nvSpPr>
          <p:cNvPr id="27653" name="Text Box 5">
            <a:extLst>
              <a:ext uri="{FF2B5EF4-FFF2-40B4-BE49-F238E27FC236}">
                <a16:creationId xmlns:a16="http://schemas.microsoft.com/office/drawing/2014/main" id="{946E5070-68D1-496E-80BA-8AA0AA9953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1463" y="2808288"/>
            <a:ext cx="62071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on</a:t>
            </a:r>
          </a:p>
        </p:txBody>
      </p:sp>
      <p:sp>
        <p:nvSpPr>
          <p:cNvPr id="27654" name="Text Box 6">
            <a:extLst>
              <a:ext uri="{FF2B5EF4-FFF2-40B4-BE49-F238E27FC236}">
                <a16:creationId xmlns:a16="http://schemas.microsoft.com/office/drawing/2014/main" id="{9D9AE2C3-0E78-49B3-9601-64F8BE02C5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1463" y="3779838"/>
            <a:ext cx="1066800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>
                <a:solidFill>
                  <a:srgbClr val="FF3300"/>
                </a:solidFill>
                <a:latin typeface="Times New Roman" panose="02020603050405020304" pitchFamily="18" charset="0"/>
              </a:rPr>
              <a:t>near</a:t>
            </a:r>
          </a:p>
        </p:txBody>
      </p:sp>
      <p:sp>
        <p:nvSpPr>
          <p:cNvPr id="27655" name="Text Box 7">
            <a:extLst>
              <a:ext uri="{FF2B5EF4-FFF2-40B4-BE49-F238E27FC236}">
                <a16:creationId xmlns:a16="http://schemas.microsoft.com/office/drawing/2014/main" id="{F741E2F7-B191-4F14-9522-35784199E4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950" y="5316538"/>
            <a:ext cx="13731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behind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bldLvl="0"/>
      <p:bldP spid="27654" grpId="0" bldLvl="0"/>
      <p:bldP spid="27655" grpId="0" bldLvl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>
            <a:extLst>
              <a:ext uri="{FF2B5EF4-FFF2-40B4-BE49-F238E27FC236}">
                <a16:creationId xmlns:a16="http://schemas.microsoft.com/office/drawing/2014/main" id="{BD608CD9-B50A-4E9F-9968-13E512EC6AE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8788" y="1471613"/>
            <a:ext cx="8229600" cy="440531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4. Look out of the window! A plane is flying ________ the clouds.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5. Mike, don’t stand ________ me. I can’t see the blackboard.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6. I sit ________ Mary and Sally.</a:t>
            </a:r>
          </a:p>
        </p:txBody>
      </p:sp>
      <p:sp>
        <p:nvSpPr>
          <p:cNvPr id="49154" name="Text Box 3">
            <a:extLst>
              <a:ext uri="{FF2B5EF4-FFF2-40B4-BE49-F238E27FC236}">
                <a16:creationId xmlns:a16="http://schemas.microsoft.com/office/drawing/2014/main" id="{E785CBF4-50FE-4FCD-B530-7B0BAB171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7993063" cy="6159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>
                <a:latin typeface="Times New Roman" panose="02020603050405020304" pitchFamily="18" charset="0"/>
              </a:rPr>
              <a:t>near, on, below, in front of, between, behind</a:t>
            </a:r>
          </a:p>
        </p:txBody>
      </p:sp>
      <p:sp>
        <p:nvSpPr>
          <p:cNvPr id="27652" name="Text Box 4">
            <a:extLst>
              <a:ext uri="{FF2B5EF4-FFF2-40B4-BE49-F238E27FC236}">
                <a16:creationId xmlns:a16="http://schemas.microsoft.com/office/drawing/2014/main" id="{778EFB16-CCD0-4BD1-8DCF-6CB2AC513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4843463"/>
            <a:ext cx="16398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between</a:t>
            </a:r>
          </a:p>
        </p:txBody>
      </p:sp>
      <p:sp>
        <p:nvSpPr>
          <p:cNvPr id="27656" name="Text Box 8">
            <a:extLst>
              <a:ext uri="{FF2B5EF4-FFF2-40B4-BE49-F238E27FC236}">
                <a16:creationId xmlns:a16="http://schemas.microsoft.com/office/drawing/2014/main" id="{D9606109-077A-408D-BB7B-08385E700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725" y="2420938"/>
            <a:ext cx="1250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below</a:t>
            </a:r>
          </a:p>
        </p:txBody>
      </p:sp>
      <p:sp>
        <p:nvSpPr>
          <p:cNvPr id="27657" name="Text Box 9">
            <a:extLst>
              <a:ext uri="{FF2B5EF4-FFF2-40B4-BE49-F238E27FC236}">
                <a16:creationId xmlns:a16="http://schemas.microsoft.com/office/drawing/2014/main" id="{306A955A-DF29-4835-9306-A908B17A6F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6063" y="3173413"/>
            <a:ext cx="19558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in front of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ldLvl="0"/>
      <p:bldP spid="27656" grpId="0" bldLvl="0"/>
      <p:bldP spid="27657" grpId="0" bldLvl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F297928-22DE-483A-ACD4-AF38AE09F677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0178" name="TextBox 4">
            <a:extLst>
              <a:ext uri="{FF2B5EF4-FFF2-40B4-BE49-F238E27FC236}">
                <a16:creationId xmlns:a16="http://schemas.microsoft.com/office/drawing/2014/main" id="{378A7CC2-DED9-410A-82DF-FFDD0F4CE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3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U3模板</Template>
  <TotalTime>0</TotalTime>
  <Words>936</Words>
  <Application>Microsoft Office PowerPoint</Application>
  <PresentationFormat>全屏显示(4:3)</PresentationFormat>
  <Paragraphs>244</Paragraphs>
  <Slides>46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46</vt:i4>
      </vt:variant>
    </vt:vector>
  </HeadingPairs>
  <TitlesOfParts>
    <vt:vector size="64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MS Gothic</vt:lpstr>
      <vt:lpstr>Arial Unicode MS</vt:lpstr>
      <vt:lpstr>Bodoni MT Black</vt:lpstr>
      <vt:lpstr>Arial Unicode MS</vt:lpstr>
      <vt:lpstr>Wingdings</vt:lpstr>
      <vt:lpstr>Lucida Sans Unicode</vt:lpstr>
      <vt:lpstr>Courier New</vt:lpstr>
      <vt:lpstr>Segoe Print</vt:lpstr>
      <vt:lpstr>U3模板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反身代词的定义:</vt:lpstr>
      <vt:lpstr>PowerPoint 演示文稿</vt:lpstr>
      <vt:lpstr>PowerPoint 演示文稿</vt:lpstr>
      <vt:lpstr>Reflexive pronouns 反身代词</vt:lpstr>
      <vt:lpstr>We use a reflexive pronoun as the object to refer back to the subject of a sentence.</vt:lpstr>
      <vt:lpstr>We form reflexive pronouns like this</vt:lpstr>
      <vt:lpstr>PowerPoint 演示文稿</vt:lpstr>
      <vt:lpstr>反身代词的固定习语</vt:lpstr>
      <vt:lpstr>反身代词用法小结: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Prepositions of position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Jason is describing his bedroom. Help him complete his description with the correct prepositions.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英语周报</dc:creator>
  <cp:lastModifiedBy>Ma Jie</cp:lastModifiedBy>
  <cp:revision>16</cp:revision>
  <dcterms:created xsi:type="dcterms:W3CDTF">2016-12-24T03:53:50Z</dcterms:created>
  <dcterms:modified xsi:type="dcterms:W3CDTF">2019-01-05T02:12:29Z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