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3" r:id="rId3"/>
    <p:sldMasterId id="2147483686" r:id="rId4"/>
  </p:sldMasterIdLst>
  <p:sldIdLst>
    <p:sldId id="266" r:id="rId5"/>
    <p:sldId id="265" r:id="rId6"/>
    <p:sldId id="256" r:id="rId7"/>
    <p:sldId id="257" r:id="rId8"/>
    <p:sldId id="262" r:id="rId9"/>
    <p:sldId id="258" r:id="rId10"/>
    <p:sldId id="263" r:id="rId11"/>
    <p:sldId id="259" r:id="rId12"/>
    <p:sldId id="264" r:id="rId13"/>
    <p:sldId id="260" r:id="rId14"/>
    <p:sldId id="261" r:id="rId15"/>
    <p:sldId id="278" r:id="rId16"/>
    <p:sldId id="279" r:id="rId17"/>
    <p:sldId id="275" r:id="rId18"/>
    <p:sldId id="276" r:id="rId19"/>
    <p:sldId id="277" r:id="rId20"/>
    <p:sldId id="267" r:id="rId21"/>
    <p:sldId id="271" r:id="rId22"/>
    <p:sldId id="268" r:id="rId23"/>
    <p:sldId id="273" r:id="rId24"/>
    <p:sldId id="270" r:id="rId25"/>
    <p:sldId id="269" r:id="rId26"/>
    <p:sldId id="272" r:id="rId2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2AC2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 autoAdjust="0"/>
    <p:restoredTop sz="94574" autoAdjust="0"/>
  </p:normalViewPr>
  <p:slideViewPr>
    <p:cSldViewPr>
      <p:cViewPr varScale="1">
        <p:scale>
          <a:sx n="63" d="100"/>
          <a:sy n="63" d="100"/>
        </p:scale>
        <p:origin x="-168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2014/12/18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2014/12/18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2014/12/18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2014/12/18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2014/12/18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2014/12/18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2014/12/18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2014/12/18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2014/12/18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2014/12/18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2014/12/18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zh-CN" alt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96380C-9FB1-4266-B252-3241217D781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406337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510AAD-21FB-4FC4-9CAD-909F7436F679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64437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7F15B6-EEBE-4AEA-8655-D2A41E09FBE1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85438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34316C-0161-41D6-B41E-DCDA2790BFB5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61765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15A251-A048-4656-99DE-0CD3B563D5DC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39169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9B474B-8A6A-41C8-A386-D42FA37A89CF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937936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27A6E0-A8C8-4359-8D53-7A648FB36A8F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75765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17C2B5-9D49-4384-B934-F6F1B4FB7D69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29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82AD51-CD2C-450F-9407-AC616CDB3357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91811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5BB6F2-19AF-412C-90C5-7F08D9AA3943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29269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F828A9-0727-4548-9E16-65F68EB58E95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39904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67974F-C7BE-49D4-B7BB-140BD6DD9C9B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278361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zh-CN" alt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FA17DE-BD1E-41E8-B5E6-681034EBE049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629650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BF278E-D912-4296-AB91-ECA1128599F5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176601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9FA069-4DF1-46FD-8260-F63C8E100BCA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18849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273D74-B945-4FE5-A384-954779FDF6CD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223599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74E501-D6C2-474D-B467-C32D1588817A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96131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D6810B-F9FA-485D-B31C-A28B7B79B31A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231748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A6287F-F8CF-467E-AB85-319EA4002CF3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139249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00828C-1FA8-44E0-8287-603DABED3E8D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028449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6D4AFF-E192-4FA4-B6C3-41F3C37FEE4E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11611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CCB3F4-7E85-4F05-A304-379A288E69FB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939831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83681A-F801-45F8-8182-E546E3C99DD6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3594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018ADA-F8C9-49DA-BA40-938F200F44C2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2019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zh-CN" alt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96380C-9FB1-4266-B252-3241217D781A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766361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BF278E-D912-4296-AB91-ECA1128599F5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86888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9FA069-4DF1-46FD-8260-F63C8E100BCA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572064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273D74-B945-4FE5-A384-954779FDF6CD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256373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74E501-D6C2-474D-B467-C32D1588817A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541659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D6810B-F9FA-485D-B31C-A28B7B79B31A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15353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A6287F-F8CF-467E-AB85-319EA4002CF3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02131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00828C-1FA8-44E0-8287-603DABED3E8D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872918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6D4AFF-E192-4FA4-B6C3-41F3C37FEE4E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38413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CCB3F4-7E85-4F05-A304-379A288E69FB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535339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83681A-F801-45F8-8182-E546E3C99DD6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967803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018ADA-F8C9-49DA-BA40-938F200F44C2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362960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zh-CN" alt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96380C-9FB1-4266-B252-3241217D781A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1023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2014/12/18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9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FCCE269-05FD-4366-B137-7237638C81C6}" type="slidenum">
              <a:rPr lang="en-US" altLang="zh-C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7473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46368E-72B6-492B-893C-FC4F107C37A0}" type="slidenum">
              <a:rPr lang="en-US" altLang="zh-C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6562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46368E-72B6-492B-893C-FC4F107C37A0}" type="slidenum">
              <a:rPr lang="en-US" altLang="zh-C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5155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3076" name="Picture 4" descr="p_large_7uOH_34133m01606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WordArt 5"/>
          <p:cNvSpPr>
            <a:spLocks noChangeArrowheads="1" noChangeShapeType="1" noTextEdit="1"/>
          </p:cNvSpPr>
          <p:nvPr/>
        </p:nvSpPr>
        <p:spPr bwMode="auto">
          <a:xfrm rot="5400000">
            <a:off x="-952500" y="2781300"/>
            <a:ext cx="5257800" cy="13716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zh-CN" altLang="en-US" sz="3600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宋体"/>
              </a:rPr>
              <a:t>河中石兽</a:t>
            </a:r>
          </a:p>
        </p:txBody>
      </p:sp>
      <p:sp>
        <p:nvSpPr>
          <p:cNvPr id="3078" name="WordArt 6"/>
          <p:cNvSpPr>
            <a:spLocks noChangeArrowheads="1" noChangeShapeType="1" noTextEdit="1"/>
          </p:cNvSpPr>
          <p:nvPr/>
        </p:nvSpPr>
        <p:spPr bwMode="auto">
          <a:xfrm rot="5400000">
            <a:off x="2095500" y="5676900"/>
            <a:ext cx="1143000" cy="4572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zh-CN" altLang="en-US" sz="3600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宋体"/>
              </a:rPr>
              <a:t>纪 昀</a:t>
            </a:r>
          </a:p>
        </p:txBody>
      </p:sp>
    </p:spTree>
    <p:extLst>
      <p:ext uri="{BB962C8B-B14F-4D97-AF65-F5344CB8AC3E}">
        <p14:creationId xmlns:p14="http://schemas.microsoft.com/office/powerpoint/2010/main" val="516918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73223" y="1916832"/>
            <a:ext cx="7772400" cy="2378695"/>
          </a:xfrm>
        </p:spPr>
        <p:txBody>
          <a:bodyPr>
            <a:noAutofit/>
          </a:bodyPr>
          <a:lstStyle/>
          <a:p>
            <a:r>
              <a:rPr lang="zh-CN" altLang="en-US" sz="9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康体简体" pitchFamily="2" charset="-122"/>
                <a:ea typeface="方正康体简体" pitchFamily="2" charset="-122"/>
              </a:rPr>
              <a:t>男生    </a:t>
            </a:r>
            <a:r>
              <a:rPr lang="zh-CN" altLang="en-US" sz="9600" dirty="0" smtClean="0">
                <a:solidFill>
                  <a:srgbClr val="FF0000"/>
                </a:solidFill>
                <a:latin typeface="方正康体简体" pitchFamily="2" charset="-122"/>
                <a:ea typeface="方正康体简体" pitchFamily="2" charset="-122"/>
              </a:rPr>
              <a:t>女生</a:t>
            </a:r>
            <a:r>
              <a:rPr lang="en-US" altLang="zh-CN" sz="9600" dirty="0" smtClean="0">
                <a:solidFill>
                  <a:srgbClr val="FF0000"/>
                </a:solidFill>
                <a:latin typeface="方正康体简体" pitchFamily="2" charset="-122"/>
                <a:ea typeface="方正康体简体" pitchFamily="2" charset="-122"/>
              </a:rPr>
              <a:t/>
            </a:r>
            <a:br>
              <a:rPr lang="en-US" altLang="zh-CN" sz="9600" dirty="0" smtClean="0">
                <a:solidFill>
                  <a:srgbClr val="FF0000"/>
                </a:solidFill>
                <a:latin typeface="方正康体简体" pitchFamily="2" charset="-122"/>
                <a:ea typeface="方正康体简体" pitchFamily="2" charset="-122"/>
              </a:rPr>
            </a:br>
            <a:r>
              <a:rPr lang="en-US" altLang="zh-CN" sz="9600" dirty="0" smtClean="0">
                <a:latin typeface="方正康体简体" pitchFamily="2" charset="-122"/>
                <a:ea typeface="方正康体简体" pitchFamily="2" charset="-122"/>
              </a:rPr>
              <a:t/>
            </a:r>
            <a:br>
              <a:rPr lang="en-US" altLang="zh-CN" sz="9600" dirty="0" smtClean="0">
                <a:latin typeface="方正康体简体" pitchFamily="2" charset="-122"/>
                <a:ea typeface="方正康体简体" pitchFamily="2" charset="-122"/>
              </a:rPr>
            </a:br>
            <a:endParaRPr lang="zh-CN" altLang="en-US" sz="9600" dirty="0">
              <a:solidFill>
                <a:schemeClr val="accent6">
                  <a:lumMod val="75000"/>
                </a:schemeClr>
              </a:solidFill>
              <a:latin typeface="方正康体简体" pitchFamily="2" charset="-122"/>
              <a:ea typeface="方正康体简体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707904" y="767408"/>
            <a:ext cx="1617751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9600" dirty="0">
                <a:solidFill>
                  <a:srgbClr val="0070C0"/>
                </a:solidFill>
                <a:latin typeface="方正康体简体" pitchFamily="2" charset="-122"/>
                <a:ea typeface="方正康体简体" pitchFamily="2" charset="-122"/>
                <a:cs typeface="+mj-cs"/>
              </a:rPr>
              <a:t>VS</a:t>
            </a:r>
            <a:endParaRPr lang="zh-CN" altLang="en-US" dirty="0">
              <a:solidFill>
                <a:srgbClr val="0070C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1141531" y="2492896"/>
            <a:ext cx="67504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9600" dirty="0" smtClean="0">
                <a:solidFill>
                  <a:srgbClr val="F79646">
                    <a:lumMod val="75000"/>
                  </a:srgbClr>
                </a:solidFill>
                <a:latin typeface="方正康体简体" pitchFamily="2" charset="-122"/>
                <a:ea typeface="方正康体简体" pitchFamily="2" charset="-122"/>
                <a:cs typeface="+mj-cs"/>
              </a:rPr>
              <a:t>尊严</a:t>
            </a:r>
            <a:r>
              <a:rPr lang="zh-CN" altLang="en-US" sz="9600" dirty="0">
                <a:solidFill>
                  <a:srgbClr val="F79646">
                    <a:lumMod val="75000"/>
                  </a:srgbClr>
                </a:solidFill>
                <a:latin typeface="方正康体简体" pitchFamily="2" charset="-122"/>
                <a:ea typeface="方正康体简体" pitchFamily="2" charset="-122"/>
                <a:cs typeface="+mj-cs"/>
              </a:rPr>
              <a:t>保卫</a:t>
            </a:r>
            <a:r>
              <a:rPr lang="zh-CN" altLang="en-US" sz="9600" dirty="0" smtClean="0">
                <a:solidFill>
                  <a:srgbClr val="F79646">
                    <a:lumMod val="75000"/>
                  </a:srgbClr>
                </a:solidFill>
                <a:latin typeface="方正康体简体" pitchFamily="2" charset="-122"/>
                <a:ea typeface="方正康体简体" pitchFamily="2" charset="-122"/>
                <a:cs typeface="+mj-cs"/>
              </a:rPr>
              <a:t>战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87216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7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03848" y="265232"/>
            <a:ext cx="6840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方正北魏楷书简体" pitchFamily="65" charset="-122"/>
                <a:ea typeface="方正北魏楷书简体" pitchFamily="65" charset="-122"/>
              </a:rPr>
              <a:t>河中石兽</a:t>
            </a:r>
            <a:endParaRPr lang="zh-CN" altLang="en-US" sz="2400" dirty="0">
              <a:latin typeface="方正北魏楷书简体" pitchFamily="65" charset="-122"/>
              <a:ea typeface="方正北魏楷书简体" pitchFamily="65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726897"/>
            <a:ext cx="8568952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方正北魏楷书简体" pitchFamily="65" charset="-122"/>
                <a:ea typeface="方正北魏楷书简体" pitchFamily="65" charset="-122"/>
              </a:rPr>
              <a:t>      沧州</a:t>
            </a:r>
            <a:r>
              <a:rPr lang="zh-CN" altLang="en-US" sz="2400" dirty="0">
                <a:latin typeface="方正北魏楷书简体" pitchFamily="65" charset="-122"/>
                <a:ea typeface="方正北魏楷书简体" pitchFamily="65" charset="-122"/>
              </a:rPr>
              <a:t>南一寺临</a:t>
            </a:r>
            <a:r>
              <a:rPr lang="zh-CN" altLang="en-US" sz="2400" dirty="0" smtClean="0">
                <a:latin typeface="方正北魏楷书简体" pitchFamily="65" charset="-122"/>
                <a:ea typeface="方正北魏楷书简体" pitchFamily="65" charset="-122"/>
              </a:rPr>
              <a:t>河干</a:t>
            </a:r>
            <a:r>
              <a:rPr lang="zh-CN" altLang="en-US" sz="2400" b="1" dirty="0" smtClean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（</a:t>
            </a:r>
            <a:r>
              <a:rPr lang="en-US" altLang="zh-CN" sz="2400" b="1" dirty="0" err="1" smtClean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gān</a:t>
            </a:r>
            <a:r>
              <a:rPr lang="zh-CN" altLang="en-US" sz="2400" b="1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）</a:t>
            </a:r>
            <a:r>
              <a:rPr lang="zh-CN" altLang="en-US" sz="2400" b="1" dirty="0" smtClean="0">
                <a:latin typeface="方正北魏楷书简体" pitchFamily="65" charset="-122"/>
                <a:ea typeface="方正北魏楷书简体" pitchFamily="65" charset="-122"/>
              </a:rPr>
              <a:t>，</a:t>
            </a:r>
            <a:r>
              <a:rPr lang="zh-CN" altLang="en-US" sz="2400" dirty="0">
                <a:latin typeface="方正北魏楷书简体" pitchFamily="65" charset="-122"/>
                <a:ea typeface="方正北魏楷书简体" pitchFamily="65" charset="-122"/>
              </a:rPr>
              <a:t>山门圮</a:t>
            </a:r>
            <a:r>
              <a:rPr lang="zh-CN" altLang="en-US" sz="2400" b="1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（</a:t>
            </a:r>
            <a:r>
              <a:rPr lang="en-US" altLang="zh-CN" sz="2400" b="1" dirty="0" err="1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pǐ</a:t>
            </a:r>
            <a:r>
              <a:rPr lang="zh-CN" altLang="en-US" sz="2400" b="1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）</a:t>
            </a:r>
            <a:r>
              <a:rPr lang="zh-CN" altLang="en-US" sz="2400" dirty="0">
                <a:latin typeface="方正北魏楷书简体" pitchFamily="65" charset="-122"/>
                <a:ea typeface="方正北魏楷书简体" pitchFamily="65" charset="-122"/>
              </a:rPr>
              <a:t>于河，二石兽并沉焉。阅十余岁，僧募金重修，求石兽于水中，竟不可得。以为顺流下矣，棹</a:t>
            </a:r>
            <a:r>
              <a:rPr lang="zh-CN" altLang="en-US" sz="2400" b="1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（</a:t>
            </a:r>
            <a:r>
              <a:rPr lang="en-US" altLang="zh-CN" sz="2400" b="1" dirty="0" err="1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zhào</a:t>
            </a:r>
            <a:r>
              <a:rPr lang="zh-CN" altLang="en-US" sz="2400" b="1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）</a:t>
            </a:r>
            <a:r>
              <a:rPr lang="zh-CN" altLang="en-US" sz="2400" dirty="0">
                <a:latin typeface="方正北魏楷书简体" pitchFamily="65" charset="-122"/>
                <a:ea typeface="方正北魏楷书简体" pitchFamily="65" charset="-122"/>
              </a:rPr>
              <a:t>数小舟，曳</a:t>
            </a:r>
            <a:r>
              <a:rPr lang="zh-CN" altLang="en-US" sz="2400" b="1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（</a:t>
            </a:r>
            <a:r>
              <a:rPr lang="en-US" altLang="zh-CN" sz="2400" b="1" dirty="0" err="1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yè</a:t>
            </a:r>
            <a:r>
              <a:rPr lang="zh-CN" altLang="en-US" sz="2400" b="1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）</a:t>
            </a:r>
            <a:r>
              <a:rPr lang="zh-CN" altLang="en-US" sz="2400" dirty="0">
                <a:latin typeface="方正北魏楷书简体" pitchFamily="65" charset="-122"/>
                <a:ea typeface="方正北魏楷书简体" pitchFamily="65" charset="-122"/>
              </a:rPr>
              <a:t>铁钯</a:t>
            </a:r>
            <a:r>
              <a:rPr lang="zh-CN" altLang="en-US" sz="2400" b="1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（</a:t>
            </a:r>
            <a:r>
              <a:rPr lang="en-US" altLang="zh-CN" sz="2400" b="1" dirty="0" err="1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pá</a:t>
            </a:r>
            <a:r>
              <a:rPr lang="zh-CN" altLang="en-US" sz="2400" b="1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），</a:t>
            </a:r>
            <a:r>
              <a:rPr lang="zh-CN" altLang="en-US" sz="2400" dirty="0">
                <a:latin typeface="方正北魏楷书简体" pitchFamily="65" charset="-122"/>
                <a:ea typeface="方正北魏楷书简体" pitchFamily="65" charset="-122"/>
              </a:rPr>
              <a:t>寻十余里，无迹。</a:t>
            </a:r>
          </a:p>
          <a:p>
            <a:r>
              <a:rPr lang="zh-CN" altLang="en-US" sz="2400" dirty="0" smtClean="0">
                <a:latin typeface="方正北魏楷书简体" pitchFamily="65" charset="-122"/>
                <a:ea typeface="方正北魏楷书简体" pitchFamily="65" charset="-122"/>
              </a:rPr>
              <a:t>      一</a:t>
            </a:r>
            <a:r>
              <a:rPr lang="zh-CN" altLang="en-US" sz="2400" dirty="0">
                <a:latin typeface="方正北魏楷书简体" pitchFamily="65" charset="-122"/>
                <a:ea typeface="方正北魏楷书简体" pitchFamily="65" charset="-122"/>
              </a:rPr>
              <a:t>讲学家设帐寺中，闻之笑曰：“尔辈不能究物理，是非木杮</a:t>
            </a:r>
            <a:r>
              <a:rPr lang="zh-CN" altLang="en-US" sz="2400" b="1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（</a:t>
            </a:r>
            <a:r>
              <a:rPr lang="en-US" altLang="zh-CN" sz="2400" b="1" dirty="0" err="1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fèi</a:t>
            </a:r>
            <a:r>
              <a:rPr lang="zh-CN" altLang="en-US" sz="2400" b="1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），</a:t>
            </a:r>
            <a:r>
              <a:rPr lang="zh-CN" altLang="en-US" sz="2400" dirty="0">
                <a:latin typeface="方正北魏楷书简体" pitchFamily="65" charset="-122"/>
                <a:ea typeface="方正北魏楷书简体" pitchFamily="65" charset="-122"/>
              </a:rPr>
              <a:t>岂能为暴涨携之去？乃石性坚重，沙性松浮，湮</a:t>
            </a:r>
            <a:r>
              <a:rPr lang="zh-CN" altLang="en-US" sz="2400" b="1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（</a:t>
            </a:r>
            <a:r>
              <a:rPr lang="en-US" altLang="zh-CN" sz="2400" b="1" dirty="0" err="1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yān</a:t>
            </a:r>
            <a:r>
              <a:rPr lang="zh-CN" altLang="en-US" sz="2400" b="1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）</a:t>
            </a:r>
            <a:r>
              <a:rPr lang="zh-CN" altLang="en-US" sz="2400" dirty="0">
                <a:latin typeface="方正北魏楷书简体" pitchFamily="65" charset="-122"/>
                <a:ea typeface="方正北魏楷书简体" pitchFamily="65" charset="-122"/>
              </a:rPr>
              <a:t>于沙上，渐沉渐深耳。沿河求之，不亦颠乎？”众服为确论。</a:t>
            </a:r>
          </a:p>
          <a:p>
            <a:r>
              <a:rPr lang="zh-CN" altLang="en-US" sz="2400" dirty="0" smtClean="0">
                <a:latin typeface="方正北魏楷书简体" pitchFamily="65" charset="-122"/>
                <a:ea typeface="方正北魏楷书简体" pitchFamily="65" charset="-122"/>
              </a:rPr>
              <a:t>       一</a:t>
            </a:r>
            <a:r>
              <a:rPr lang="zh-CN" altLang="en-US" sz="2400" dirty="0">
                <a:latin typeface="方正北魏楷书简体" pitchFamily="65" charset="-122"/>
                <a:ea typeface="方正北魏楷书简体" pitchFamily="65" charset="-122"/>
              </a:rPr>
              <a:t>老河兵闻之，又笑曰：“凡河中失石，当求之于上流。盖石性坚重，沙性松浮，水不能冲石，其反激之力，必于石下迎水处啮</a:t>
            </a:r>
            <a:r>
              <a:rPr lang="zh-CN" altLang="en-US" sz="2400" b="1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（</a:t>
            </a:r>
            <a:r>
              <a:rPr lang="en-US" altLang="zh-CN" sz="2400" b="1" dirty="0" err="1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niè</a:t>
            </a:r>
            <a:r>
              <a:rPr lang="zh-CN" altLang="en-US" sz="2400" b="1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）</a:t>
            </a:r>
            <a:r>
              <a:rPr lang="zh-CN" altLang="en-US" sz="2400" dirty="0">
                <a:latin typeface="方正北魏楷书简体" pitchFamily="65" charset="-122"/>
                <a:ea typeface="方正北魏楷书简体" pitchFamily="65" charset="-122"/>
              </a:rPr>
              <a:t>沙为坎穴，渐激渐深，至石之半，石必倒掷坎穴中。如是再啮，石又再转。转</a:t>
            </a:r>
            <a:r>
              <a:rPr lang="zh-CN" altLang="en-US" sz="2400" b="1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（</a:t>
            </a:r>
            <a:r>
              <a:rPr lang="en-US" altLang="zh-CN" sz="2400" b="1" dirty="0" err="1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zhuǎn</a:t>
            </a:r>
            <a:r>
              <a:rPr lang="zh-CN" altLang="en-US" sz="2400" b="1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）</a:t>
            </a:r>
            <a:r>
              <a:rPr lang="zh-CN" altLang="en-US" sz="2400" dirty="0">
                <a:latin typeface="方正北魏楷书简体" pitchFamily="65" charset="-122"/>
                <a:ea typeface="方正北魏楷书简体" pitchFamily="65" charset="-122"/>
              </a:rPr>
              <a:t>转不已，遂反溯流逆上矣。求之下流，固颠；求之地中，不更颠乎？”如其言，果得于数里外。然则天下之事，但知其一，不知其二者多矣，可据理臆</a:t>
            </a:r>
            <a:r>
              <a:rPr lang="zh-CN" altLang="en-US" sz="2400" b="1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（</a:t>
            </a:r>
            <a:r>
              <a:rPr lang="en-US" altLang="zh-CN" sz="2400" b="1" dirty="0" err="1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yì</a:t>
            </a:r>
            <a:r>
              <a:rPr lang="zh-CN" altLang="en-US" sz="2400" b="1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）</a:t>
            </a:r>
            <a:r>
              <a:rPr lang="zh-CN" altLang="en-US" sz="2400" dirty="0">
                <a:latin typeface="方正北魏楷书简体" pitchFamily="65" charset="-122"/>
                <a:ea typeface="方正北魏楷书简体" pitchFamily="65" charset="-122"/>
              </a:rPr>
              <a:t>断欤</a:t>
            </a:r>
            <a:r>
              <a:rPr lang="zh-CN" altLang="en-US" sz="2400" b="1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（</a:t>
            </a:r>
            <a:r>
              <a:rPr lang="en-US" altLang="zh-CN" sz="2400" b="1" dirty="0" err="1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yú</a:t>
            </a:r>
            <a:r>
              <a:rPr lang="zh-CN" altLang="en-US" sz="2400" b="1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）</a:t>
            </a:r>
            <a:r>
              <a:rPr lang="zh-CN" altLang="en-US" sz="2400" dirty="0" smtClean="0">
                <a:latin typeface="方正北魏楷书简体" pitchFamily="65" charset="-122"/>
                <a:ea typeface="方正北魏楷书简体" pitchFamily="65" charset="-122"/>
              </a:rPr>
              <a:t>？</a:t>
            </a:r>
            <a:endParaRPr lang="en-US" altLang="zh-CN" sz="2400" dirty="0">
              <a:latin typeface="方正北魏楷书简体" pitchFamily="65" charset="-122"/>
              <a:ea typeface="方正北魏楷书简体" pitchFamily="65" charset="-122"/>
            </a:endParaRPr>
          </a:p>
          <a:p>
            <a:r>
              <a:rPr lang="en-US" altLang="zh-CN" sz="2400" dirty="0" smtClean="0">
                <a:latin typeface="方正北魏楷书简体" pitchFamily="65" charset="-122"/>
                <a:ea typeface="方正北魏楷书简体" pitchFamily="65" charset="-122"/>
              </a:rPr>
              <a:t> </a:t>
            </a:r>
            <a:endParaRPr lang="zh-CN" altLang="en-US" sz="2400" dirty="0">
              <a:latin typeface="方正北魏楷书简体" pitchFamily="65" charset="-122"/>
              <a:ea typeface="方正北魏楷书简体" pitchFamily="65" charset="-122"/>
            </a:endParaRPr>
          </a:p>
          <a:p>
            <a:endParaRPr lang="zh-CN" altLang="en-US" sz="2400" dirty="0">
              <a:latin typeface="方正北魏楷书简体" pitchFamily="65" charset="-122"/>
              <a:ea typeface="方正北魏楷书简体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44884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35896" y="404664"/>
            <a:ext cx="4464496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方正北魏楷书简体" pitchFamily="65" charset="-122"/>
                <a:ea typeface="方正北魏楷书简体" pitchFamily="65" charset="-122"/>
              </a:rPr>
              <a:t>纪昀</a:t>
            </a:r>
            <a:r>
              <a:rPr lang="en-US" altLang="zh-CN" sz="2800" dirty="0" smtClean="0">
                <a:latin typeface="方正北魏楷书简体" pitchFamily="65" charset="-122"/>
                <a:ea typeface="方正北魏楷书简体" pitchFamily="65" charset="-122"/>
              </a:rPr>
              <a:t> </a:t>
            </a:r>
            <a:r>
              <a:rPr lang="zh-CN" altLang="en-US" sz="2800" dirty="0" smtClean="0">
                <a:latin typeface="方正北魏楷书简体" pitchFamily="65" charset="-122"/>
                <a:ea typeface="方正北魏楷书简体" pitchFamily="65" charset="-122"/>
              </a:rPr>
              <a:t>，</a:t>
            </a:r>
            <a:r>
              <a:rPr lang="en-US" altLang="zh-CN" sz="2800" dirty="0" smtClean="0">
                <a:latin typeface="方正北魏楷书简体" pitchFamily="65" charset="-122"/>
                <a:ea typeface="方正北魏楷书简体" pitchFamily="65" charset="-122"/>
              </a:rPr>
              <a:t>1724</a:t>
            </a:r>
            <a:r>
              <a:rPr lang="zh-CN" altLang="en-US" sz="2800" dirty="0">
                <a:latin typeface="方正北魏楷书简体" pitchFamily="65" charset="-122"/>
                <a:ea typeface="方正北魏楷书简体" pitchFamily="65" charset="-122"/>
              </a:rPr>
              <a:t>年</a:t>
            </a:r>
            <a:r>
              <a:rPr lang="en-US" altLang="zh-CN" sz="2800" dirty="0">
                <a:latin typeface="方正北魏楷书简体" pitchFamily="65" charset="-122"/>
                <a:ea typeface="方正北魏楷书简体" pitchFamily="65" charset="-122"/>
              </a:rPr>
              <a:t>6</a:t>
            </a:r>
            <a:r>
              <a:rPr lang="zh-CN" altLang="en-US" sz="2800" dirty="0">
                <a:latin typeface="方正北魏楷书简体" pitchFamily="65" charset="-122"/>
                <a:ea typeface="方正北魏楷书简体" pitchFamily="65" charset="-122"/>
              </a:rPr>
              <a:t>月</a:t>
            </a:r>
            <a:r>
              <a:rPr lang="en-US" altLang="zh-CN" sz="2800" dirty="0">
                <a:latin typeface="方正北魏楷书简体" pitchFamily="65" charset="-122"/>
                <a:ea typeface="方正北魏楷书简体" pitchFamily="65" charset="-122"/>
              </a:rPr>
              <a:t>-1805</a:t>
            </a:r>
            <a:r>
              <a:rPr lang="zh-CN" altLang="en-US" sz="2800" dirty="0">
                <a:latin typeface="方正北魏楷书简体" pitchFamily="65" charset="-122"/>
                <a:ea typeface="方正北魏楷书简体" pitchFamily="65" charset="-122"/>
              </a:rPr>
              <a:t>年</a:t>
            </a:r>
            <a:r>
              <a:rPr lang="en-US" altLang="zh-CN" sz="2800" dirty="0">
                <a:latin typeface="方正北魏楷书简体" pitchFamily="65" charset="-122"/>
                <a:ea typeface="方正北魏楷书简体" pitchFamily="65" charset="-122"/>
              </a:rPr>
              <a:t>2</a:t>
            </a:r>
            <a:r>
              <a:rPr lang="zh-CN" altLang="en-US" sz="2800" dirty="0">
                <a:latin typeface="方正北魏楷书简体" pitchFamily="65" charset="-122"/>
                <a:ea typeface="方正北魏楷书简体" pitchFamily="65" charset="-122"/>
              </a:rPr>
              <a:t>月</a:t>
            </a:r>
            <a:r>
              <a:rPr lang="en-US" altLang="zh-CN" sz="2800" dirty="0">
                <a:latin typeface="方正北魏楷书简体" pitchFamily="65" charset="-122"/>
                <a:ea typeface="方正北魏楷书简体" pitchFamily="65" charset="-122"/>
              </a:rPr>
              <a:t>)</a:t>
            </a:r>
            <a:r>
              <a:rPr lang="zh-CN" altLang="en-US" sz="2800" dirty="0">
                <a:latin typeface="方正北魏楷书简体" pitchFamily="65" charset="-122"/>
                <a:ea typeface="方正北魏楷书简体" pitchFamily="65" charset="-122"/>
              </a:rPr>
              <a:t>，字晓岚</a:t>
            </a:r>
            <a:r>
              <a:rPr lang="zh-CN" altLang="en-US" sz="2800" dirty="0" smtClean="0">
                <a:latin typeface="方正北魏楷书简体" pitchFamily="65" charset="-122"/>
                <a:ea typeface="方正北魏楷书简体" pitchFamily="65" charset="-122"/>
              </a:rPr>
              <a:t>， 晚</a:t>
            </a:r>
            <a:r>
              <a:rPr lang="zh-CN" altLang="en-US" sz="2800" dirty="0">
                <a:latin typeface="方正北魏楷书简体" pitchFamily="65" charset="-122"/>
                <a:ea typeface="方正北魏楷书简体" pitchFamily="65" charset="-122"/>
              </a:rPr>
              <a:t>号石云</a:t>
            </a:r>
            <a:r>
              <a:rPr lang="zh-CN" altLang="en-US" sz="2800" dirty="0" smtClean="0">
                <a:latin typeface="方正北魏楷书简体" pitchFamily="65" charset="-122"/>
                <a:ea typeface="方正北魏楷书简体" pitchFamily="65" charset="-122"/>
              </a:rPr>
              <a:t>， 清代</a:t>
            </a:r>
            <a:r>
              <a:rPr lang="zh-CN" altLang="en-US" sz="2800" dirty="0">
                <a:latin typeface="方正北魏楷书简体" pitchFamily="65" charset="-122"/>
                <a:ea typeface="方正北魏楷书简体" pitchFamily="65" charset="-122"/>
              </a:rPr>
              <a:t>文学家、著名学者、政治人物</a:t>
            </a:r>
            <a:r>
              <a:rPr lang="zh-CN" altLang="en-US" sz="2800" dirty="0" smtClean="0">
                <a:latin typeface="方正北魏楷书简体" pitchFamily="65" charset="-122"/>
                <a:ea typeface="方正北魏楷书简体" pitchFamily="65" charset="-122"/>
              </a:rPr>
              <a:t>。</a:t>
            </a:r>
            <a:r>
              <a:rPr lang="en-US" altLang="zh-CN" sz="2800" dirty="0" smtClean="0">
                <a:latin typeface="方正北魏楷书简体" pitchFamily="65" charset="-122"/>
                <a:ea typeface="方正北魏楷书简体" pitchFamily="65" charset="-122"/>
              </a:rPr>
              <a:t> </a:t>
            </a:r>
            <a:endParaRPr lang="en-US" altLang="zh-CN" sz="2800" dirty="0">
              <a:latin typeface="方正北魏楷书简体" pitchFamily="65" charset="-122"/>
              <a:ea typeface="方正北魏楷书简体" pitchFamily="65" charset="-122"/>
            </a:endParaRPr>
          </a:p>
          <a:p>
            <a:r>
              <a:rPr lang="zh-CN" altLang="en-US" sz="2800" dirty="0" smtClean="0">
                <a:latin typeface="方正北魏楷书简体" pitchFamily="65" charset="-122"/>
                <a:ea typeface="方正北魏楷书简体" pitchFamily="65" charset="-122"/>
              </a:rPr>
              <a:t>    官</a:t>
            </a:r>
            <a:r>
              <a:rPr lang="zh-CN" altLang="en-US" sz="2800" dirty="0">
                <a:latin typeface="方正北魏楷书简体" pitchFamily="65" charset="-122"/>
                <a:ea typeface="方正北魏楷书简体" pitchFamily="65" charset="-122"/>
              </a:rPr>
              <a:t>至礼部尚书、协办大学士，曾任堪称世界出版史上巨制的</a:t>
            </a:r>
            <a:r>
              <a:rPr lang="en-US" altLang="zh-CN" sz="2800" dirty="0">
                <a:latin typeface="方正北魏楷书简体" pitchFamily="65" charset="-122"/>
                <a:ea typeface="方正北魏楷书简体" pitchFamily="65" charset="-122"/>
              </a:rPr>
              <a:t>《</a:t>
            </a:r>
            <a:r>
              <a:rPr lang="zh-CN" altLang="en-US" sz="2800" dirty="0">
                <a:latin typeface="方正北魏楷书简体" pitchFamily="65" charset="-122"/>
                <a:ea typeface="方正北魏楷书简体" pitchFamily="65" charset="-122"/>
              </a:rPr>
              <a:t>四库全书</a:t>
            </a:r>
            <a:r>
              <a:rPr lang="en-US" altLang="zh-CN" sz="2800" dirty="0">
                <a:latin typeface="方正北魏楷书简体" pitchFamily="65" charset="-122"/>
                <a:ea typeface="方正北魏楷书简体" pitchFamily="65" charset="-122"/>
              </a:rPr>
              <a:t>》</a:t>
            </a:r>
            <a:r>
              <a:rPr lang="zh-CN" altLang="en-US" sz="2800" dirty="0">
                <a:latin typeface="方正北魏楷书简体" pitchFamily="65" charset="-122"/>
                <a:ea typeface="方正北魏楷书简体" pitchFamily="65" charset="-122"/>
              </a:rPr>
              <a:t>总纂修官，撰写了</a:t>
            </a:r>
            <a:r>
              <a:rPr lang="en-US" altLang="zh-CN" sz="2800" dirty="0">
                <a:latin typeface="方正北魏楷书简体" pitchFamily="65" charset="-122"/>
                <a:ea typeface="方正北魏楷书简体" pitchFamily="65" charset="-122"/>
              </a:rPr>
              <a:t>《</a:t>
            </a:r>
            <a:r>
              <a:rPr lang="zh-CN" altLang="en-US" sz="2800" dirty="0">
                <a:latin typeface="方正北魏楷书简体" pitchFamily="65" charset="-122"/>
                <a:ea typeface="方正北魏楷书简体" pitchFamily="65" charset="-122"/>
              </a:rPr>
              <a:t>四库全书总目提要</a:t>
            </a:r>
            <a:r>
              <a:rPr lang="en-US" altLang="zh-CN" sz="2800" dirty="0">
                <a:latin typeface="方正北魏楷书简体" pitchFamily="65" charset="-122"/>
                <a:ea typeface="方正北魏楷书简体" pitchFamily="65" charset="-122"/>
              </a:rPr>
              <a:t>》</a:t>
            </a:r>
            <a:r>
              <a:rPr lang="zh-CN" altLang="en-US" sz="2800" dirty="0" smtClean="0">
                <a:latin typeface="方正北魏楷书简体" pitchFamily="65" charset="-122"/>
                <a:ea typeface="方正北魏楷书简体" pitchFamily="65" charset="-122"/>
              </a:rPr>
              <a:t>。</a:t>
            </a:r>
            <a:r>
              <a:rPr lang="en-US" altLang="zh-CN" sz="2800" dirty="0" smtClean="0">
                <a:latin typeface="方正北魏楷书简体" pitchFamily="65" charset="-122"/>
                <a:ea typeface="方正北魏楷书简体" pitchFamily="65" charset="-122"/>
              </a:rPr>
              <a:t> </a:t>
            </a:r>
          </a:p>
          <a:p>
            <a:r>
              <a:rPr lang="en-US" altLang="zh-CN" sz="2800" dirty="0">
                <a:latin typeface="方正北魏楷书简体" pitchFamily="65" charset="-122"/>
                <a:ea typeface="方正北魏楷书简体" pitchFamily="65" charset="-122"/>
              </a:rPr>
              <a:t> </a:t>
            </a:r>
            <a:r>
              <a:rPr lang="zh-CN" altLang="en-US" sz="2800" dirty="0" smtClean="0">
                <a:latin typeface="方正北魏楷书简体" pitchFamily="65" charset="-122"/>
                <a:ea typeface="方正北魏楷书简体" pitchFamily="65" charset="-122"/>
              </a:rPr>
              <a:t>代表</a:t>
            </a:r>
            <a:r>
              <a:rPr lang="zh-CN" altLang="en-US" sz="2800" dirty="0">
                <a:latin typeface="方正北魏楷书简体" pitchFamily="65" charset="-122"/>
                <a:ea typeface="方正北魏楷书简体" pitchFamily="65" charset="-122"/>
              </a:rPr>
              <a:t>著作</a:t>
            </a:r>
            <a:r>
              <a:rPr lang="en-US" altLang="zh-CN" sz="2800" dirty="0">
                <a:latin typeface="方正北魏楷书简体" pitchFamily="65" charset="-122"/>
                <a:ea typeface="方正北魏楷书简体" pitchFamily="65" charset="-122"/>
              </a:rPr>
              <a:t>《</a:t>
            </a:r>
            <a:r>
              <a:rPr lang="zh-CN" altLang="en-US" sz="2800" dirty="0">
                <a:latin typeface="方正北魏楷书简体" pitchFamily="65" charset="-122"/>
                <a:ea typeface="方正北魏楷书简体" pitchFamily="65" charset="-122"/>
              </a:rPr>
              <a:t>阅微草堂笔记</a:t>
            </a:r>
            <a:r>
              <a:rPr lang="en-US" altLang="zh-CN" sz="2800" dirty="0">
                <a:latin typeface="方正北魏楷书简体" pitchFamily="65" charset="-122"/>
                <a:ea typeface="方正北魏楷书简体" pitchFamily="65" charset="-122"/>
              </a:rPr>
              <a:t>》</a:t>
            </a:r>
            <a:r>
              <a:rPr lang="zh-CN" altLang="en-US" sz="2800" dirty="0" smtClean="0">
                <a:latin typeface="方正北魏楷书简体" pitchFamily="65" charset="-122"/>
                <a:ea typeface="方正北魏楷书简体" pitchFamily="65" charset="-122"/>
              </a:rPr>
              <a:t>。是一部文言笔记小说，题材以。</a:t>
            </a:r>
            <a:endParaRPr lang="zh-CN" altLang="en-US" sz="2800" dirty="0">
              <a:latin typeface="方正北魏楷书简体" pitchFamily="65" charset="-122"/>
              <a:ea typeface="方正北魏楷书简体" pitchFamily="65" charset="-122"/>
            </a:endParaRPr>
          </a:p>
          <a:p>
            <a:endParaRPr lang="zh-CN" altLang="en-US" sz="2800" dirty="0">
              <a:latin typeface="方正北魏楷书简体" pitchFamily="65" charset="-122"/>
              <a:ea typeface="方正北魏楷书简体" pitchFamily="65" charset="-122"/>
            </a:endParaRPr>
          </a:p>
        </p:txBody>
      </p:sp>
      <p:pic>
        <p:nvPicPr>
          <p:cNvPr id="1026" name="Picture 2" descr="http://f.hiphotos.baidu.com/baike/c0%3Dbaike92%2C5%2C5%2C92%2C30/sign=0489ed57c55c10383073c690d378f876/cc11728b4710b91225251bb3c0fdfc039345229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00" y="18728"/>
            <a:ext cx="3135640" cy="635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5739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556792"/>
            <a:ext cx="820891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0" dirty="0" smtClean="0">
                <a:solidFill>
                  <a:srgbClr val="FFC000"/>
                </a:solidFill>
                <a:latin typeface="方正华隶简体" pitchFamily="65" charset="-122"/>
                <a:ea typeface="方正华隶简体" pitchFamily="65" charset="-122"/>
              </a:rPr>
              <a:t>头</a:t>
            </a:r>
            <a:r>
              <a:rPr lang="zh-CN" altLang="en-US" sz="15000" dirty="0" smtClean="0">
                <a:solidFill>
                  <a:schemeClr val="accent3">
                    <a:lumMod val="75000"/>
                  </a:schemeClr>
                </a:solidFill>
                <a:latin typeface="方正华隶简体" pitchFamily="65" charset="-122"/>
                <a:ea typeface="方正华隶简体" pitchFamily="65" charset="-122"/>
              </a:rPr>
              <a:t>脑</a:t>
            </a:r>
            <a:r>
              <a:rPr lang="zh-CN" altLang="en-US" sz="15000" dirty="0" smtClean="0">
                <a:solidFill>
                  <a:srgbClr val="FF0000"/>
                </a:solidFill>
                <a:latin typeface="方正华隶简体" pitchFamily="65" charset="-122"/>
                <a:ea typeface="方正华隶简体" pitchFamily="65" charset="-122"/>
              </a:rPr>
              <a:t>风</a:t>
            </a:r>
            <a:r>
              <a:rPr lang="zh-CN" altLang="en-US" sz="15000" dirty="0" smtClean="0">
                <a:solidFill>
                  <a:schemeClr val="accent4"/>
                </a:solidFill>
                <a:latin typeface="方正华隶简体" pitchFamily="65" charset="-122"/>
                <a:ea typeface="方正华隶简体" pitchFamily="65" charset="-122"/>
              </a:rPr>
              <a:t>暴</a:t>
            </a:r>
            <a:endParaRPr lang="zh-CN" altLang="en-US" sz="15000" dirty="0">
              <a:solidFill>
                <a:schemeClr val="accent4"/>
              </a:solidFill>
              <a:latin typeface="方正华隶简体" pitchFamily="65" charset="-122"/>
              <a:ea typeface="方正华隶简体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24507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04664"/>
            <a:ext cx="864096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沧州南一寺</a:t>
            </a:r>
            <a:r>
              <a:rPr lang="zh-CN" altLang="en-US" sz="3600" dirty="0">
                <a:solidFill>
                  <a:srgbClr val="FF0000"/>
                </a:solidFill>
                <a:latin typeface="方正黑体简体" pitchFamily="2" charset="-122"/>
                <a:ea typeface="方正黑体简体" pitchFamily="2" charset="-122"/>
              </a:rPr>
              <a:t>临</a:t>
            </a:r>
            <a:r>
              <a:rPr lang="zh-CN" altLang="en-US" sz="3600" dirty="0" smtClean="0">
                <a:solidFill>
                  <a:srgbClr val="92D050"/>
                </a:solidFill>
                <a:latin typeface="方正黑体简体" pitchFamily="2" charset="-122"/>
                <a:ea typeface="方正黑体简体" pitchFamily="2" charset="-122"/>
              </a:rPr>
              <a:t>河干</a:t>
            </a:r>
            <a:r>
              <a:rPr lang="zh-CN" altLang="en-US" sz="3600" b="1" dirty="0" smtClean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，</a:t>
            </a:r>
            <a:endParaRPr lang="en-US" altLang="zh-CN" sz="3600" b="1" dirty="0" smtClean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  <a:p>
            <a:endParaRPr lang="en-US" altLang="zh-CN" sz="3600" b="1" dirty="0" smtClean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  <a:p>
            <a:r>
              <a:rPr lang="zh-CN" altLang="en-US" sz="3600" dirty="0" smtClean="0">
                <a:solidFill>
                  <a:srgbClr val="FF0000"/>
                </a:solidFill>
                <a:latin typeface="方正黑体简体" pitchFamily="2" charset="-122"/>
                <a:ea typeface="方正黑体简体" pitchFamily="2" charset="-122"/>
              </a:rPr>
              <a:t>山门</a:t>
            </a:r>
            <a:r>
              <a:rPr lang="zh-CN" altLang="en-US" sz="3600" dirty="0" smtClean="0">
                <a:solidFill>
                  <a:srgbClr val="92D050"/>
                </a:solidFill>
                <a:latin typeface="方正黑体简体" pitchFamily="2" charset="-122"/>
                <a:ea typeface="方正黑体简体" pitchFamily="2" charset="-122"/>
              </a:rPr>
              <a:t>圮</a:t>
            </a:r>
            <a:r>
              <a:rPr lang="zh-CN" altLang="en-US" sz="3600" dirty="0" smtClean="0">
                <a:solidFill>
                  <a:srgbClr val="FF0000"/>
                </a:solidFill>
                <a:latin typeface="方正黑体简体" pitchFamily="2" charset="-122"/>
                <a:ea typeface="方正黑体简体" pitchFamily="2" charset="-122"/>
              </a:rPr>
              <a:t>于</a:t>
            </a:r>
            <a:r>
              <a:rPr lang="zh-CN" altLang="en-US" sz="3600" dirty="0" smtClean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河</a:t>
            </a:r>
            <a:r>
              <a:rPr lang="zh-CN" altLang="en-US" sz="36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，二石兽</a:t>
            </a:r>
            <a:r>
              <a:rPr lang="zh-CN" altLang="en-US" sz="3600" dirty="0">
                <a:solidFill>
                  <a:srgbClr val="92D050"/>
                </a:solidFill>
                <a:latin typeface="方正黑体简体" pitchFamily="2" charset="-122"/>
                <a:ea typeface="方正黑体简体" pitchFamily="2" charset="-122"/>
              </a:rPr>
              <a:t>并</a:t>
            </a:r>
            <a:r>
              <a:rPr lang="zh-CN" altLang="en-US" sz="36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沉焉</a:t>
            </a:r>
            <a:r>
              <a:rPr lang="zh-CN" altLang="en-US" sz="3600" dirty="0" smtClean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。</a:t>
            </a:r>
            <a:endParaRPr lang="en-US" altLang="zh-CN" sz="3600" dirty="0" smtClean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  <a:p>
            <a:endParaRPr lang="en-US" altLang="zh-CN" sz="3600" dirty="0" smtClean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  <a:p>
            <a:r>
              <a:rPr lang="zh-CN" altLang="en-US" sz="3600" dirty="0" smtClean="0">
                <a:solidFill>
                  <a:srgbClr val="92D050"/>
                </a:solidFill>
                <a:latin typeface="方正黑体简体" pitchFamily="2" charset="-122"/>
                <a:ea typeface="方正黑体简体" pitchFamily="2" charset="-122"/>
              </a:rPr>
              <a:t>阅</a:t>
            </a:r>
            <a:r>
              <a:rPr lang="zh-CN" altLang="en-US" sz="36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十余岁，僧</a:t>
            </a:r>
            <a:r>
              <a:rPr lang="zh-CN" altLang="en-US" sz="3600" dirty="0">
                <a:solidFill>
                  <a:srgbClr val="FF0000"/>
                </a:solidFill>
                <a:latin typeface="方正黑体简体" pitchFamily="2" charset="-122"/>
                <a:ea typeface="方正黑体简体" pitchFamily="2" charset="-122"/>
              </a:rPr>
              <a:t>募金</a:t>
            </a:r>
            <a:r>
              <a:rPr lang="zh-CN" altLang="en-US" sz="36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重修，</a:t>
            </a:r>
            <a:r>
              <a:rPr lang="zh-CN" altLang="en-US" sz="3600" dirty="0">
                <a:solidFill>
                  <a:srgbClr val="92D050"/>
                </a:solidFill>
                <a:latin typeface="方正黑体简体" pitchFamily="2" charset="-122"/>
                <a:ea typeface="方正黑体简体" pitchFamily="2" charset="-122"/>
              </a:rPr>
              <a:t>求石兽于水中</a:t>
            </a:r>
            <a:r>
              <a:rPr lang="zh-CN" altLang="en-US" sz="3600" dirty="0" smtClean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，</a:t>
            </a:r>
            <a:endParaRPr lang="en-US" altLang="zh-CN" sz="3600" dirty="0" smtClean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  <a:p>
            <a:endParaRPr lang="en-US" altLang="zh-CN" sz="3600" dirty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  <a:p>
            <a:r>
              <a:rPr lang="zh-CN" altLang="en-US" sz="3600" dirty="0" smtClean="0">
                <a:solidFill>
                  <a:srgbClr val="92D050"/>
                </a:solidFill>
                <a:latin typeface="方正黑体简体" pitchFamily="2" charset="-122"/>
                <a:ea typeface="方正黑体简体" pitchFamily="2" charset="-122"/>
              </a:rPr>
              <a:t>竟</a:t>
            </a:r>
            <a:r>
              <a:rPr lang="zh-CN" altLang="en-US" sz="36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不可得</a:t>
            </a:r>
            <a:r>
              <a:rPr lang="zh-CN" altLang="en-US" sz="3600" dirty="0" smtClean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。</a:t>
            </a:r>
            <a:endParaRPr lang="en-US" altLang="zh-CN" sz="3600" dirty="0" smtClean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  <a:p>
            <a:endParaRPr lang="en-US" altLang="zh-CN" sz="3600" dirty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  <a:p>
            <a:r>
              <a:rPr lang="zh-CN" altLang="en-US" sz="3600" dirty="0" smtClean="0">
                <a:solidFill>
                  <a:srgbClr val="FF0000"/>
                </a:solidFill>
                <a:latin typeface="方正黑体简体" pitchFamily="2" charset="-122"/>
                <a:ea typeface="方正黑体简体" pitchFamily="2" charset="-122"/>
              </a:rPr>
              <a:t>以为</a:t>
            </a:r>
            <a:r>
              <a:rPr lang="zh-CN" altLang="en-US" sz="3600" dirty="0">
                <a:solidFill>
                  <a:srgbClr val="FF0000"/>
                </a:solidFill>
                <a:latin typeface="方正黑体简体" pitchFamily="2" charset="-122"/>
                <a:ea typeface="方正黑体简体" pitchFamily="2" charset="-122"/>
              </a:rPr>
              <a:t>顺流下</a:t>
            </a:r>
            <a:r>
              <a:rPr lang="zh-CN" altLang="en-US" sz="36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矣，</a:t>
            </a:r>
            <a:r>
              <a:rPr lang="zh-CN" altLang="en-US" sz="3600" dirty="0" smtClean="0">
                <a:solidFill>
                  <a:srgbClr val="92D050"/>
                </a:solidFill>
                <a:latin typeface="方正黑体简体" pitchFamily="2" charset="-122"/>
                <a:ea typeface="方正黑体简体" pitchFamily="2" charset="-122"/>
              </a:rPr>
              <a:t>棹</a:t>
            </a:r>
            <a:r>
              <a:rPr lang="zh-CN" altLang="en-US" sz="3600" dirty="0" smtClean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数</a:t>
            </a:r>
            <a:r>
              <a:rPr lang="zh-CN" altLang="en-US" sz="36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小舟</a:t>
            </a:r>
            <a:r>
              <a:rPr lang="zh-CN" altLang="en-US" sz="3600" dirty="0" smtClean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，</a:t>
            </a:r>
            <a:endParaRPr lang="en-US" altLang="zh-CN" sz="3600" dirty="0" smtClean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  <a:p>
            <a:endParaRPr lang="en-US" altLang="zh-CN" sz="3600" dirty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  <a:p>
            <a:r>
              <a:rPr lang="zh-CN" altLang="en-US" sz="3600" dirty="0" smtClean="0">
                <a:solidFill>
                  <a:srgbClr val="FF0000"/>
                </a:solidFill>
                <a:latin typeface="方正黑体简体" pitchFamily="2" charset="-122"/>
                <a:ea typeface="方正黑体简体" pitchFamily="2" charset="-122"/>
              </a:rPr>
              <a:t>曳</a:t>
            </a:r>
            <a:r>
              <a:rPr lang="zh-CN" altLang="en-US" sz="3600" dirty="0" smtClean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铁钯</a:t>
            </a:r>
            <a:r>
              <a:rPr lang="zh-CN" altLang="en-US" sz="3600" b="1" dirty="0" smtClean="0">
                <a:solidFill>
                  <a:srgbClr val="FF0000"/>
                </a:solidFill>
                <a:latin typeface="方正黑体简体" pitchFamily="2" charset="-122"/>
                <a:ea typeface="方正黑体简体" pitchFamily="2" charset="-122"/>
              </a:rPr>
              <a:t>，</a:t>
            </a:r>
            <a:r>
              <a:rPr lang="zh-CN" altLang="en-US" sz="36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寻十余里，无迹。</a:t>
            </a:r>
            <a:endParaRPr lang="zh-CN" altLang="en-US" sz="3600" dirty="0">
              <a:latin typeface="方正黑体简体" pitchFamily="2" charset="-122"/>
              <a:ea typeface="方正黑体简体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83768" y="980728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accent1"/>
                </a:solidFill>
                <a:latin typeface="方正北魏楷书简体" pitchFamily="65" charset="-122"/>
                <a:ea typeface="方正北魏楷书简体" pitchFamily="65" charset="-122"/>
              </a:rPr>
              <a:t>靠近</a:t>
            </a:r>
            <a:endParaRPr lang="zh-CN" altLang="en-US" sz="2800" b="1" dirty="0">
              <a:solidFill>
                <a:schemeClr val="accent1"/>
              </a:solidFill>
              <a:latin typeface="方正北魏楷书简体" pitchFamily="65" charset="-122"/>
              <a:ea typeface="方正北魏楷书简体" pitchFamily="65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1988840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accent1"/>
                </a:solidFill>
                <a:latin typeface="方正北魏楷书简体" pitchFamily="65" charset="-122"/>
                <a:ea typeface="方正北魏楷书简体" pitchFamily="65" charset="-122"/>
              </a:rPr>
              <a:t>寺门</a:t>
            </a:r>
            <a:endParaRPr lang="zh-CN" altLang="en-US" sz="2800" b="1" dirty="0">
              <a:solidFill>
                <a:schemeClr val="accent1"/>
              </a:solidFill>
              <a:latin typeface="方正北魏楷书简体" pitchFamily="65" charset="-122"/>
              <a:ea typeface="方正北魏楷书简体" pitchFamily="65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91680" y="1998792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accent1"/>
                </a:solidFill>
                <a:latin typeface="方正北魏楷书简体" pitchFamily="65" charset="-122"/>
                <a:ea typeface="方正北魏楷书简体" pitchFamily="65" charset="-122"/>
              </a:rPr>
              <a:t>在</a:t>
            </a:r>
            <a:endParaRPr lang="zh-CN" altLang="en-US" sz="2800" b="1" dirty="0">
              <a:solidFill>
                <a:schemeClr val="accent1"/>
              </a:solidFill>
              <a:latin typeface="方正北魏楷书简体" pitchFamily="65" charset="-122"/>
              <a:ea typeface="方正北魏楷书简体" pitchFamily="65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40767" y="3236208"/>
            <a:ext cx="2051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accent1"/>
                </a:solidFill>
                <a:latin typeface="方正北魏楷书简体" pitchFamily="65" charset="-122"/>
                <a:ea typeface="方正北魏楷书简体" pitchFamily="65" charset="-122"/>
              </a:rPr>
              <a:t>募集钱款</a:t>
            </a:r>
            <a:endParaRPr lang="zh-CN" altLang="en-US" sz="2800" b="1" dirty="0">
              <a:solidFill>
                <a:schemeClr val="accent1"/>
              </a:solidFill>
              <a:latin typeface="方正北魏楷书简体" pitchFamily="65" charset="-122"/>
              <a:ea typeface="方正北魏楷书简体" pitchFamily="65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9649" y="5301208"/>
            <a:ext cx="41520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accent1"/>
                </a:solidFill>
                <a:latin typeface="方正北魏楷书简体" pitchFamily="65" charset="-122"/>
                <a:ea typeface="方正北魏楷书简体" pitchFamily="65" charset="-122"/>
              </a:rPr>
              <a:t>认为（石兽）顺流而下了</a:t>
            </a:r>
            <a:endParaRPr lang="zh-CN" altLang="en-US" sz="2800" b="1" dirty="0">
              <a:solidFill>
                <a:schemeClr val="accent1"/>
              </a:solidFill>
              <a:latin typeface="方正北魏楷书简体" pitchFamily="65" charset="-122"/>
              <a:ea typeface="方正北魏楷书简体" pitchFamily="65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7025" y="6329363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accent1"/>
                </a:solidFill>
                <a:latin typeface="方正北魏楷书简体" pitchFamily="65" charset="-122"/>
                <a:ea typeface="方正北魏楷书简体" pitchFamily="65" charset="-122"/>
              </a:rPr>
              <a:t>拉着</a:t>
            </a:r>
            <a:endParaRPr lang="zh-CN" altLang="en-US" sz="2800" b="1" dirty="0">
              <a:solidFill>
                <a:schemeClr val="accent1"/>
              </a:solidFill>
              <a:latin typeface="方正北魏楷书简体" pitchFamily="65" charset="-122"/>
              <a:ea typeface="方正北魏楷书简体" pitchFamily="65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660232" y="0"/>
            <a:ext cx="37444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>
                <a:solidFill>
                  <a:srgbClr val="92D050"/>
                </a:solidFill>
              </a:rPr>
              <a:t>7</a:t>
            </a:r>
            <a:r>
              <a:rPr lang="en-US" altLang="zh-CN" sz="5400" dirty="0" smtClean="0"/>
              <a:t>+</a:t>
            </a:r>
            <a:r>
              <a:rPr lang="en-US" altLang="zh-CN" sz="5400" dirty="0" smtClean="0">
                <a:solidFill>
                  <a:srgbClr val="FF0000"/>
                </a:solidFill>
              </a:rPr>
              <a:t>6</a:t>
            </a:r>
            <a:r>
              <a:rPr lang="en-US" altLang="zh-CN" sz="5400" dirty="0" smtClean="0"/>
              <a:t>=</a:t>
            </a:r>
            <a:r>
              <a:rPr lang="en-US" altLang="zh-CN" sz="5400" dirty="0" smtClean="0">
                <a:solidFill>
                  <a:srgbClr val="0070C0"/>
                </a:solidFill>
              </a:rPr>
              <a:t>13</a:t>
            </a:r>
            <a:endParaRPr lang="zh-CN" altLang="en-US" sz="5400" dirty="0">
              <a:solidFill>
                <a:srgbClr val="0070C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93080" y="657562"/>
            <a:ext cx="1152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92D050"/>
                </a:solidFill>
              </a:rPr>
              <a:t>2min</a:t>
            </a:r>
            <a:endParaRPr lang="zh-CN" altLang="en-US" sz="3600" dirty="0">
              <a:solidFill>
                <a:srgbClr val="92D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277352" y="647730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rgbClr val="FF0000"/>
                </a:solidFill>
              </a:defRPr>
            </a:lvl1pPr>
          </a:lstStyle>
          <a:p>
            <a:r>
              <a:rPr lang="en-US" altLang="zh-CN" dirty="0"/>
              <a:t>3min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36699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80528" y="1484781"/>
            <a:ext cx="10945216" cy="209288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ContrastingLeftFacing"/>
              <a:lightRig rig="threePt" dir="t"/>
            </a:scene3d>
          </a:bodyPr>
          <a:lstStyle/>
          <a:p>
            <a:r>
              <a:rPr lang="zh-CN" altLang="en-US" sz="13000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方正毡笔黑简体" pitchFamily="65" charset="-122"/>
                <a:ea typeface="方正毡笔黑简体" pitchFamily="65" charset="-122"/>
              </a:rPr>
              <a:t>玩转“敌人”</a:t>
            </a:r>
            <a:endParaRPr lang="zh-CN" altLang="en-US" sz="13000" dirty="0">
              <a:ln>
                <a:solidFill>
                  <a:srgbClr val="002060"/>
                </a:solidFill>
              </a:ln>
              <a:solidFill>
                <a:srgbClr val="FF0000"/>
              </a:solidFill>
              <a:latin typeface="方正毡笔黑简体" pitchFamily="65" charset="-122"/>
              <a:ea typeface="方正毡笔黑简体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25110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51520" y="404664"/>
            <a:ext cx="878497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2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一讲学家</a:t>
            </a:r>
            <a:r>
              <a:rPr lang="zh-CN" altLang="en-US" sz="3200" dirty="0">
                <a:solidFill>
                  <a:srgbClr val="92D050"/>
                </a:solidFill>
                <a:latin typeface="方正黑体简体" pitchFamily="2" charset="-122"/>
                <a:ea typeface="方正黑体简体" pitchFamily="2" charset="-122"/>
              </a:rPr>
              <a:t>设帐</a:t>
            </a:r>
            <a:r>
              <a:rPr lang="zh-CN" altLang="en-US" sz="32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寺中，闻</a:t>
            </a:r>
            <a:r>
              <a:rPr lang="zh-CN" altLang="en-US" sz="3200" dirty="0">
                <a:solidFill>
                  <a:srgbClr val="FF0000"/>
                </a:solidFill>
                <a:latin typeface="方正黑体简体" pitchFamily="2" charset="-122"/>
                <a:ea typeface="方正黑体简体" pitchFamily="2" charset="-122"/>
              </a:rPr>
              <a:t>之</a:t>
            </a:r>
            <a:r>
              <a:rPr lang="zh-CN" altLang="en-US" sz="32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笑曰：“</a:t>
            </a:r>
            <a:r>
              <a:rPr lang="zh-CN" altLang="en-US" sz="3200" dirty="0">
                <a:solidFill>
                  <a:srgbClr val="92D050"/>
                </a:solidFill>
                <a:latin typeface="方正黑体简体" pitchFamily="2" charset="-122"/>
                <a:ea typeface="方正黑体简体" pitchFamily="2" charset="-122"/>
              </a:rPr>
              <a:t>尔</a:t>
            </a:r>
            <a:r>
              <a:rPr lang="zh-CN" altLang="en-US" sz="3200" dirty="0" smtClean="0">
                <a:solidFill>
                  <a:srgbClr val="92D050"/>
                </a:solidFill>
                <a:latin typeface="方正黑体简体" pitchFamily="2" charset="-122"/>
                <a:ea typeface="方正黑体简体" pitchFamily="2" charset="-122"/>
              </a:rPr>
              <a:t>辈</a:t>
            </a:r>
            <a:endParaRPr lang="en-US" altLang="zh-CN" sz="3200" dirty="0" smtClean="0">
              <a:solidFill>
                <a:srgbClr val="92D050"/>
              </a:solidFill>
              <a:latin typeface="方正黑体简体" pitchFamily="2" charset="-122"/>
              <a:ea typeface="方正黑体简体" pitchFamily="2" charset="-122"/>
            </a:endParaRPr>
          </a:p>
          <a:p>
            <a:pPr lvl="0"/>
            <a:endParaRPr lang="en-US" altLang="zh-CN" sz="3200" dirty="0" smtClean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  <a:p>
            <a:pPr lvl="0"/>
            <a:endParaRPr lang="en-US" altLang="zh-CN" sz="3200" dirty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  <a:p>
            <a:pPr lvl="0"/>
            <a:r>
              <a:rPr lang="zh-CN" altLang="en-US" sz="3200" dirty="0" smtClean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不能</a:t>
            </a:r>
            <a:r>
              <a:rPr lang="zh-CN" altLang="en-US" sz="3200" dirty="0">
                <a:solidFill>
                  <a:srgbClr val="92D050"/>
                </a:solidFill>
                <a:latin typeface="方正黑体简体" pitchFamily="2" charset="-122"/>
                <a:ea typeface="方正黑体简体" pitchFamily="2" charset="-122"/>
              </a:rPr>
              <a:t>究物理</a:t>
            </a:r>
            <a:r>
              <a:rPr lang="zh-CN" altLang="en-US" sz="32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，</a:t>
            </a:r>
            <a:r>
              <a:rPr lang="zh-CN" altLang="en-US" sz="3200" dirty="0">
                <a:solidFill>
                  <a:srgbClr val="92D050"/>
                </a:solidFill>
                <a:latin typeface="方正黑体简体" pitchFamily="2" charset="-122"/>
                <a:ea typeface="方正黑体简体" pitchFamily="2" charset="-122"/>
              </a:rPr>
              <a:t>是</a:t>
            </a:r>
            <a:r>
              <a:rPr lang="zh-CN" altLang="en-US" sz="32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非</a:t>
            </a:r>
            <a:r>
              <a:rPr lang="zh-CN" altLang="en-US" sz="3200" dirty="0">
                <a:solidFill>
                  <a:srgbClr val="92D050"/>
                </a:solidFill>
                <a:latin typeface="方正黑体简体" pitchFamily="2" charset="-122"/>
                <a:ea typeface="方正黑体简体" pitchFamily="2" charset="-122"/>
              </a:rPr>
              <a:t>木</a:t>
            </a:r>
            <a:r>
              <a:rPr lang="zh-CN" altLang="en-US" sz="3200" dirty="0" smtClean="0">
                <a:solidFill>
                  <a:srgbClr val="92D050"/>
                </a:solidFill>
                <a:latin typeface="方正黑体简体" pitchFamily="2" charset="-122"/>
                <a:ea typeface="方正黑体简体" pitchFamily="2" charset="-122"/>
              </a:rPr>
              <a:t>杮</a:t>
            </a:r>
            <a:r>
              <a:rPr lang="zh-CN" altLang="en-US" sz="3200" b="1" dirty="0" smtClean="0">
                <a:solidFill>
                  <a:srgbClr val="FF0000"/>
                </a:solidFill>
                <a:latin typeface="方正黑体简体" pitchFamily="2" charset="-122"/>
                <a:ea typeface="方正黑体简体" pitchFamily="2" charset="-122"/>
              </a:rPr>
              <a:t>，</a:t>
            </a:r>
            <a:r>
              <a:rPr lang="zh-CN" altLang="en-US" sz="32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岂能</a:t>
            </a:r>
            <a:r>
              <a:rPr lang="zh-CN" altLang="en-US" sz="3200" dirty="0">
                <a:solidFill>
                  <a:srgbClr val="FF0000"/>
                </a:solidFill>
                <a:latin typeface="方正黑体简体" pitchFamily="2" charset="-122"/>
                <a:ea typeface="方正黑体简体" pitchFamily="2" charset="-122"/>
              </a:rPr>
              <a:t>为暴涨</a:t>
            </a:r>
            <a:r>
              <a:rPr lang="zh-CN" altLang="en-US" sz="32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携</a:t>
            </a:r>
            <a:r>
              <a:rPr lang="zh-CN" altLang="en-US" sz="3200" dirty="0">
                <a:solidFill>
                  <a:srgbClr val="FF0000"/>
                </a:solidFill>
                <a:latin typeface="方正黑体简体" pitchFamily="2" charset="-122"/>
                <a:ea typeface="方正黑体简体" pitchFamily="2" charset="-122"/>
              </a:rPr>
              <a:t>之</a:t>
            </a:r>
            <a:r>
              <a:rPr lang="zh-CN" altLang="en-US" sz="32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去</a:t>
            </a:r>
            <a:r>
              <a:rPr lang="zh-CN" altLang="en-US" sz="3200" dirty="0" smtClean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？</a:t>
            </a:r>
            <a:endParaRPr lang="en-US" altLang="zh-CN" sz="3200" dirty="0" smtClean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  <a:p>
            <a:pPr lvl="0"/>
            <a:endParaRPr lang="en-US" altLang="zh-CN" sz="3200" dirty="0" smtClean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  <a:p>
            <a:pPr lvl="0"/>
            <a:endParaRPr lang="en-US" altLang="zh-CN" sz="3200" dirty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  <a:p>
            <a:pPr lvl="0"/>
            <a:r>
              <a:rPr lang="zh-CN" altLang="en-US" sz="3200" dirty="0" smtClean="0">
                <a:solidFill>
                  <a:srgbClr val="FF0000"/>
                </a:solidFill>
                <a:latin typeface="方正黑体简体" pitchFamily="2" charset="-122"/>
                <a:ea typeface="方正黑体简体" pitchFamily="2" charset="-122"/>
              </a:rPr>
              <a:t>乃</a:t>
            </a:r>
            <a:r>
              <a:rPr lang="zh-CN" altLang="en-US" sz="32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石</a:t>
            </a:r>
            <a:r>
              <a:rPr lang="zh-CN" altLang="en-US" sz="3200" dirty="0">
                <a:solidFill>
                  <a:srgbClr val="FF0000"/>
                </a:solidFill>
                <a:latin typeface="方正黑体简体" pitchFamily="2" charset="-122"/>
                <a:ea typeface="方正黑体简体" pitchFamily="2" charset="-122"/>
              </a:rPr>
              <a:t>性</a:t>
            </a:r>
            <a:r>
              <a:rPr lang="zh-CN" altLang="en-US" sz="32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坚重，沙性松浮，</a:t>
            </a:r>
            <a:r>
              <a:rPr lang="zh-CN" altLang="en-US" sz="3200" dirty="0" smtClean="0">
                <a:solidFill>
                  <a:srgbClr val="92D050"/>
                </a:solidFill>
                <a:latin typeface="方正黑体简体" pitchFamily="2" charset="-122"/>
                <a:ea typeface="方正黑体简体" pitchFamily="2" charset="-122"/>
              </a:rPr>
              <a:t>湮</a:t>
            </a:r>
            <a:r>
              <a:rPr lang="zh-CN" altLang="en-US" sz="3200" dirty="0" smtClean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于沙上</a:t>
            </a:r>
            <a:r>
              <a:rPr lang="zh-CN" altLang="en-US" sz="32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，</a:t>
            </a:r>
            <a:r>
              <a:rPr lang="zh-CN" altLang="en-US" sz="3200" dirty="0">
                <a:solidFill>
                  <a:srgbClr val="FF0000"/>
                </a:solidFill>
                <a:latin typeface="方正黑体简体" pitchFamily="2" charset="-122"/>
                <a:ea typeface="方正黑体简体" pitchFamily="2" charset="-122"/>
              </a:rPr>
              <a:t>渐</a:t>
            </a:r>
            <a:r>
              <a:rPr lang="zh-CN" altLang="en-US" sz="32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沉渐深耳</a:t>
            </a:r>
            <a:r>
              <a:rPr lang="zh-CN" altLang="en-US" sz="3200" dirty="0" smtClean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。</a:t>
            </a:r>
            <a:endParaRPr lang="en-US" altLang="zh-CN" sz="3200" dirty="0" smtClean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  <a:p>
            <a:pPr lvl="0"/>
            <a:endParaRPr lang="en-US" altLang="zh-CN" sz="3200" dirty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  <a:p>
            <a:pPr lvl="0"/>
            <a:endParaRPr lang="en-US" altLang="zh-CN" sz="3200" dirty="0" smtClean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  <a:p>
            <a:pPr lvl="0"/>
            <a:r>
              <a:rPr lang="zh-CN" altLang="en-US" sz="3200" dirty="0" smtClean="0">
                <a:solidFill>
                  <a:srgbClr val="FF0000"/>
                </a:solidFill>
                <a:latin typeface="方正黑体简体" pitchFamily="2" charset="-122"/>
                <a:ea typeface="方正黑体简体" pitchFamily="2" charset="-122"/>
              </a:rPr>
              <a:t>沿</a:t>
            </a:r>
            <a:r>
              <a:rPr lang="zh-CN" altLang="en-US" sz="3200" dirty="0" smtClean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河</a:t>
            </a:r>
            <a:r>
              <a:rPr lang="zh-CN" altLang="en-US" sz="32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求之，不亦</a:t>
            </a:r>
            <a:r>
              <a:rPr lang="zh-CN" altLang="en-US" sz="3200" dirty="0">
                <a:solidFill>
                  <a:srgbClr val="92D050"/>
                </a:solidFill>
                <a:latin typeface="方正黑体简体" pitchFamily="2" charset="-122"/>
                <a:ea typeface="方正黑体简体" pitchFamily="2" charset="-122"/>
              </a:rPr>
              <a:t>颠</a:t>
            </a:r>
            <a:r>
              <a:rPr lang="zh-CN" altLang="en-US" sz="32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乎？</a:t>
            </a:r>
            <a:r>
              <a:rPr lang="zh-CN" altLang="en-US" sz="3200" dirty="0" smtClean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”</a:t>
            </a:r>
            <a:endParaRPr lang="en-US" altLang="zh-CN" sz="3200" dirty="0" smtClean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  <a:p>
            <a:pPr lvl="0"/>
            <a:endParaRPr lang="en-US" altLang="zh-CN" sz="3200" dirty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  <a:p>
            <a:pPr lvl="0"/>
            <a:r>
              <a:rPr lang="zh-CN" altLang="en-US" sz="3200" dirty="0" smtClean="0">
                <a:solidFill>
                  <a:srgbClr val="92D050"/>
                </a:solidFill>
                <a:latin typeface="方正黑体简体" pitchFamily="2" charset="-122"/>
                <a:ea typeface="方正黑体简体" pitchFamily="2" charset="-122"/>
              </a:rPr>
              <a:t>众</a:t>
            </a:r>
            <a:r>
              <a:rPr lang="zh-CN" altLang="en-US" sz="3200" dirty="0">
                <a:solidFill>
                  <a:srgbClr val="92D050"/>
                </a:solidFill>
                <a:latin typeface="方正黑体简体" pitchFamily="2" charset="-122"/>
                <a:ea typeface="方正黑体简体" pitchFamily="2" charset="-122"/>
              </a:rPr>
              <a:t>服为确论</a:t>
            </a:r>
            <a:r>
              <a:rPr lang="zh-CN" altLang="en-US" sz="32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。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239043" y="5021311"/>
            <a:ext cx="45365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>
                <a:solidFill>
                  <a:srgbClr val="FF0000"/>
                </a:solidFill>
              </a:rPr>
              <a:t>8</a:t>
            </a:r>
            <a:r>
              <a:rPr lang="en-US" altLang="zh-CN" sz="7200" dirty="0" smtClean="0"/>
              <a:t>+</a:t>
            </a:r>
            <a:r>
              <a:rPr lang="en-US" altLang="zh-CN" sz="7200" dirty="0" smtClean="0">
                <a:solidFill>
                  <a:srgbClr val="92D050"/>
                </a:solidFill>
              </a:rPr>
              <a:t>8</a:t>
            </a:r>
            <a:r>
              <a:rPr lang="en-US" altLang="zh-CN" sz="7200" dirty="0" smtClean="0"/>
              <a:t>=</a:t>
            </a:r>
            <a:r>
              <a:rPr lang="en-US" altLang="zh-CN" sz="7200" dirty="0" smtClean="0">
                <a:solidFill>
                  <a:schemeClr val="tx2"/>
                </a:solidFill>
              </a:rPr>
              <a:t>16</a:t>
            </a:r>
            <a:endParaRPr lang="zh-CN" altLang="en-US" sz="7200" dirty="0">
              <a:solidFill>
                <a:schemeClr val="tx2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26875" y="980728"/>
            <a:ext cx="30243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tx2"/>
                </a:solidFill>
                <a:latin typeface="方正北魏楷书简体" pitchFamily="65" charset="-122"/>
                <a:ea typeface="方正北魏楷书简体" pitchFamily="65" charset="-122"/>
              </a:rPr>
              <a:t>代词，这件事</a:t>
            </a:r>
            <a:endParaRPr lang="zh-CN" altLang="en-US" sz="3200" b="1" dirty="0">
              <a:solidFill>
                <a:schemeClr val="tx2"/>
              </a:solidFill>
              <a:latin typeface="方正北魏楷书简体" pitchFamily="65" charset="-122"/>
              <a:ea typeface="方正北魏楷书简体" pitchFamily="65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39043" y="2348880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tx2"/>
                </a:solidFill>
                <a:latin typeface="方正北魏楷书简体" pitchFamily="65" charset="-122"/>
                <a:ea typeface="方正北魏楷书简体" pitchFamily="65" charset="-122"/>
              </a:rPr>
              <a:t>被</a:t>
            </a:r>
            <a:endParaRPr lang="zh-CN" altLang="en-US" sz="3200" b="1" dirty="0">
              <a:solidFill>
                <a:schemeClr val="tx2"/>
              </a:solidFill>
              <a:latin typeface="方正北魏楷书简体" pitchFamily="65" charset="-122"/>
              <a:ea typeface="方正北魏楷书简体" pitchFamily="65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862678" y="2348880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tx2"/>
                </a:solidFill>
                <a:latin typeface="方正北魏楷书简体" pitchFamily="65" charset="-122"/>
                <a:ea typeface="方正北魏楷书简体" pitchFamily="65" charset="-122"/>
              </a:rPr>
              <a:t>大水</a:t>
            </a:r>
            <a:endParaRPr lang="zh-CN" altLang="en-US" sz="3200" b="1" dirty="0">
              <a:solidFill>
                <a:schemeClr val="tx2"/>
              </a:solidFill>
              <a:latin typeface="方正北魏楷书简体" pitchFamily="65" charset="-122"/>
              <a:ea typeface="方正北魏楷书简体" pitchFamily="65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520" y="3789040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tx2"/>
                </a:solidFill>
                <a:latin typeface="方正北魏楷书简体" pitchFamily="65" charset="-122"/>
                <a:ea typeface="方正北魏楷书简体" pitchFamily="65" charset="-122"/>
              </a:rPr>
              <a:t>是</a:t>
            </a:r>
            <a:endParaRPr lang="zh-CN" altLang="en-US" sz="3200" b="1" dirty="0">
              <a:solidFill>
                <a:schemeClr val="tx2"/>
              </a:solidFill>
              <a:latin typeface="方正北魏楷书简体" pitchFamily="65" charset="-122"/>
              <a:ea typeface="方正北魏楷书简体" pitchFamily="65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32560" y="3829000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tx2"/>
                </a:solidFill>
                <a:latin typeface="方正北魏楷书简体" pitchFamily="65" charset="-122"/>
                <a:ea typeface="方正北魏楷书简体" pitchFamily="65" charset="-122"/>
              </a:rPr>
              <a:t>特点</a:t>
            </a:r>
            <a:endParaRPr lang="zh-CN" altLang="en-US" sz="3200" b="1" dirty="0">
              <a:solidFill>
                <a:schemeClr val="tx2"/>
              </a:solidFill>
              <a:latin typeface="方正北魏楷书简体" pitchFamily="65" charset="-122"/>
              <a:ea typeface="方正北魏楷书简体" pitchFamily="65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677265" y="3798520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tx2"/>
                </a:solidFill>
                <a:latin typeface="方正北魏楷书简体" pitchFamily="65" charset="-122"/>
                <a:ea typeface="方正北魏楷书简体" pitchFamily="65" charset="-122"/>
              </a:rPr>
              <a:t>越</a:t>
            </a:r>
            <a:endParaRPr lang="zh-CN" altLang="en-US" sz="3200" b="1" dirty="0">
              <a:solidFill>
                <a:schemeClr val="tx2"/>
              </a:solidFill>
              <a:latin typeface="方正北魏楷书简体" pitchFamily="65" charset="-122"/>
              <a:ea typeface="方正北魏楷书简体" pitchFamily="65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522920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chemeClr val="tx2"/>
                </a:solidFill>
                <a:latin typeface="方正北魏楷书简体" pitchFamily="65" charset="-122"/>
                <a:ea typeface="方正北魏楷书简体" pitchFamily="65" charset="-122"/>
              </a:rPr>
              <a:t>顺流而下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076055" y="6021288"/>
            <a:ext cx="19805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FF0000"/>
                </a:solidFill>
              </a:rPr>
              <a:t>3min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225149" y="5996315"/>
            <a:ext cx="16630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92D050"/>
                </a:solidFill>
              </a:rPr>
              <a:t>4min</a:t>
            </a:r>
            <a:endParaRPr lang="zh-CN" altLang="en-US" sz="32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3644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1648" y="1700808"/>
            <a:ext cx="8352928" cy="240065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15000" dirty="0" smtClean="0">
                <a:solidFill>
                  <a:srgbClr val="FFFF00"/>
                </a:solidFill>
                <a:latin typeface="方正胖头鱼简体" pitchFamily="65" charset="-122"/>
                <a:ea typeface="方正胖头鱼简体" pitchFamily="65" charset="-122"/>
              </a:rPr>
              <a:t>一</a:t>
            </a:r>
            <a:r>
              <a:rPr lang="zh-CN" altLang="en-US" sz="15000" dirty="0" smtClean="0">
                <a:solidFill>
                  <a:srgbClr val="FF0000"/>
                </a:solidFill>
                <a:latin typeface="方正胖头鱼简体" pitchFamily="65" charset="-122"/>
                <a:ea typeface="方正胖头鱼简体" pitchFamily="65" charset="-122"/>
              </a:rPr>
              <a:t>站</a:t>
            </a:r>
            <a:r>
              <a:rPr lang="zh-CN" altLang="en-US" sz="15000" dirty="0" smtClean="0">
                <a:solidFill>
                  <a:srgbClr val="FFFF00"/>
                </a:solidFill>
                <a:latin typeface="方正胖头鱼简体" pitchFamily="65" charset="-122"/>
                <a:ea typeface="方正胖头鱼简体" pitchFamily="65" charset="-122"/>
              </a:rPr>
              <a:t>到底</a:t>
            </a:r>
            <a:endParaRPr lang="zh-CN" altLang="en-US" sz="15000" dirty="0">
              <a:solidFill>
                <a:srgbClr val="FFFF00"/>
              </a:solidFill>
              <a:latin typeface="方正胖头鱼简体" pitchFamily="65" charset="-122"/>
              <a:ea typeface="方正胖头鱼简体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81273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-21744" y="332656"/>
            <a:ext cx="914400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 一老河兵闻之，又笑曰：“</a:t>
            </a:r>
            <a:r>
              <a:rPr lang="zh-CN" altLang="en-US" sz="2800" dirty="0">
                <a:solidFill>
                  <a:srgbClr val="FF0000"/>
                </a:solidFill>
                <a:latin typeface="方正黑体简体" pitchFamily="2" charset="-122"/>
                <a:ea typeface="方正黑体简体" pitchFamily="2" charset="-122"/>
              </a:rPr>
              <a:t>凡</a:t>
            </a:r>
            <a:r>
              <a:rPr lang="zh-CN" altLang="en-US" sz="28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河中</a:t>
            </a:r>
            <a:r>
              <a:rPr lang="zh-CN" altLang="en-US" sz="2800" dirty="0">
                <a:solidFill>
                  <a:srgbClr val="92D050"/>
                </a:solidFill>
                <a:latin typeface="方正黑体简体" pitchFamily="2" charset="-122"/>
                <a:ea typeface="方正黑体简体" pitchFamily="2" charset="-122"/>
              </a:rPr>
              <a:t>失石</a:t>
            </a:r>
            <a:r>
              <a:rPr lang="zh-CN" altLang="en-US" sz="28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，</a:t>
            </a:r>
            <a:r>
              <a:rPr lang="zh-CN" altLang="en-US" sz="2800" dirty="0">
                <a:solidFill>
                  <a:srgbClr val="FF0000"/>
                </a:solidFill>
                <a:latin typeface="方正黑体简体" pitchFamily="2" charset="-122"/>
                <a:ea typeface="方正黑体简体" pitchFamily="2" charset="-122"/>
              </a:rPr>
              <a:t>当</a:t>
            </a:r>
            <a:r>
              <a:rPr lang="zh-CN" altLang="en-US" sz="28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求之于上流</a:t>
            </a:r>
            <a:r>
              <a:rPr lang="zh-CN" altLang="en-US" sz="2800" dirty="0" smtClean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。</a:t>
            </a:r>
            <a:endParaRPr lang="en-US" altLang="zh-CN" sz="2800" dirty="0" smtClean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  <a:p>
            <a:endParaRPr lang="en-US" altLang="zh-CN" sz="2800" dirty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  <a:p>
            <a:r>
              <a:rPr lang="zh-CN" altLang="en-US" sz="2800" dirty="0" smtClean="0">
                <a:solidFill>
                  <a:srgbClr val="FF0000"/>
                </a:solidFill>
                <a:latin typeface="方正黑体简体" pitchFamily="2" charset="-122"/>
                <a:ea typeface="方正黑体简体" pitchFamily="2" charset="-122"/>
              </a:rPr>
              <a:t>盖</a:t>
            </a:r>
            <a:r>
              <a:rPr lang="zh-CN" altLang="en-US" sz="28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石性坚重，沙性松浮，水不能冲石，其</a:t>
            </a:r>
            <a:r>
              <a:rPr lang="zh-CN" altLang="en-US" sz="2800" dirty="0">
                <a:solidFill>
                  <a:srgbClr val="FF0000"/>
                </a:solidFill>
                <a:latin typeface="方正黑体简体" pitchFamily="2" charset="-122"/>
                <a:ea typeface="方正黑体简体" pitchFamily="2" charset="-122"/>
              </a:rPr>
              <a:t>反激</a:t>
            </a:r>
            <a:r>
              <a:rPr lang="zh-CN" altLang="en-US" sz="28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之力</a:t>
            </a:r>
            <a:r>
              <a:rPr lang="zh-CN" altLang="en-US" sz="2800" dirty="0" smtClean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，</a:t>
            </a:r>
            <a:endParaRPr lang="en-US" altLang="zh-CN" sz="2800" dirty="0" smtClean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  <a:p>
            <a:endParaRPr lang="en-US" altLang="zh-CN" sz="2800" dirty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  <a:p>
            <a:r>
              <a:rPr lang="zh-CN" altLang="en-US" sz="2800" dirty="0" smtClean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必</a:t>
            </a:r>
            <a:r>
              <a:rPr lang="zh-CN" altLang="en-US" sz="28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于石下</a:t>
            </a:r>
            <a:r>
              <a:rPr lang="zh-CN" altLang="en-US" sz="2800" dirty="0">
                <a:solidFill>
                  <a:srgbClr val="FF0000"/>
                </a:solidFill>
                <a:latin typeface="方正黑体简体" pitchFamily="2" charset="-122"/>
                <a:ea typeface="方正黑体简体" pitchFamily="2" charset="-122"/>
              </a:rPr>
              <a:t>迎水处</a:t>
            </a:r>
            <a:r>
              <a:rPr lang="zh-CN" altLang="en-US" sz="2800" dirty="0" smtClean="0">
                <a:solidFill>
                  <a:srgbClr val="92D050"/>
                </a:solidFill>
                <a:latin typeface="方正黑体简体" pitchFamily="2" charset="-122"/>
                <a:ea typeface="方正黑体简体" pitchFamily="2" charset="-122"/>
              </a:rPr>
              <a:t>啮</a:t>
            </a:r>
            <a:r>
              <a:rPr lang="zh-CN" altLang="en-US" sz="2800" dirty="0" smtClean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沙</a:t>
            </a:r>
            <a:r>
              <a:rPr lang="zh-CN" altLang="en-US" sz="28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为</a:t>
            </a:r>
            <a:r>
              <a:rPr lang="zh-CN" altLang="en-US" sz="2800" dirty="0">
                <a:solidFill>
                  <a:srgbClr val="92D050"/>
                </a:solidFill>
                <a:latin typeface="方正黑体简体" pitchFamily="2" charset="-122"/>
                <a:ea typeface="方正黑体简体" pitchFamily="2" charset="-122"/>
              </a:rPr>
              <a:t>坎穴</a:t>
            </a:r>
            <a:r>
              <a:rPr lang="zh-CN" altLang="en-US" sz="28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，渐激渐深，</a:t>
            </a:r>
            <a:r>
              <a:rPr lang="zh-CN" altLang="en-US" sz="2800" dirty="0">
                <a:solidFill>
                  <a:srgbClr val="FF0000"/>
                </a:solidFill>
                <a:latin typeface="方正黑体简体" pitchFamily="2" charset="-122"/>
                <a:ea typeface="方正黑体简体" pitchFamily="2" charset="-122"/>
              </a:rPr>
              <a:t>至</a:t>
            </a:r>
            <a:r>
              <a:rPr lang="zh-CN" altLang="en-US" sz="28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石之半</a:t>
            </a:r>
            <a:r>
              <a:rPr lang="zh-CN" altLang="en-US" sz="2800" dirty="0" smtClean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，</a:t>
            </a:r>
            <a:endParaRPr lang="en-US" altLang="zh-CN" sz="2800" dirty="0" smtClean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  <a:p>
            <a:endParaRPr lang="en-US" altLang="zh-CN" sz="2800" dirty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  <a:p>
            <a:r>
              <a:rPr lang="zh-CN" altLang="en-US" sz="2800" dirty="0" smtClean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石</a:t>
            </a:r>
            <a:r>
              <a:rPr lang="zh-CN" altLang="en-US" sz="28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必</a:t>
            </a:r>
            <a:r>
              <a:rPr lang="zh-CN" altLang="en-US" sz="2800" dirty="0">
                <a:solidFill>
                  <a:srgbClr val="FF0000"/>
                </a:solidFill>
                <a:latin typeface="方正黑体简体" pitchFamily="2" charset="-122"/>
                <a:ea typeface="方正黑体简体" pitchFamily="2" charset="-122"/>
              </a:rPr>
              <a:t>倒掷</a:t>
            </a:r>
            <a:r>
              <a:rPr lang="zh-CN" altLang="en-US" sz="28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坎穴中。</a:t>
            </a:r>
            <a:r>
              <a:rPr lang="zh-CN" altLang="en-US" sz="2800" dirty="0">
                <a:solidFill>
                  <a:srgbClr val="FF0000"/>
                </a:solidFill>
                <a:latin typeface="方正黑体简体" pitchFamily="2" charset="-122"/>
                <a:ea typeface="方正黑体简体" pitchFamily="2" charset="-122"/>
              </a:rPr>
              <a:t>如是</a:t>
            </a:r>
            <a:r>
              <a:rPr lang="zh-CN" altLang="en-US" sz="28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再啮，石又再转</a:t>
            </a:r>
            <a:r>
              <a:rPr lang="zh-CN" altLang="en-US" sz="2800" dirty="0" smtClean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。</a:t>
            </a:r>
            <a:endParaRPr lang="en-US" altLang="zh-CN" sz="2800" dirty="0" smtClean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  <a:p>
            <a:endParaRPr lang="en-US" altLang="zh-CN" sz="2800" dirty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  <a:p>
            <a:r>
              <a:rPr lang="zh-CN" altLang="en-US" sz="2800" dirty="0" smtClean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转转</a:t>
            </a:r>
            <a:r>
              <a:rPr lang="zh-CN" altLang="en-US" sz="2800" dirty="0">
                <a:solidFill>
                  <a:srgbClr val="92D050"/>
                </a:solidFill>
                <a:latin typeface="方正黑体简体" pitchFamily="2" charset="-122"/>
                <a:ea typeface="方正黑体简体" pitchFamily="2" charset="-122"/>
              </a:rPr>
              <a:t>不已</a:t>
            </a:r>
            <a:r>
              <a:rPr lang="zh-CN" altLang="en-US" sz="28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，</a:t>
            </a:r>
            <a:r>
              <a:rPr lang="zh-CN" altLang="en-US" sz="2800" dirty="0">
                <a:solidFill>
                  <a:srgbClr val="92D050"/>
                </a:solidFill>
                <a:latin typeface="方正黑体简体" pitchFamily="2" charset="-122"/>
                <a:ea typeface="方正黑体简体" pitchFamily="2" charset="-122"/>
              </a:rPr>
              <a:t>遂</a:t>
            </a:r>
            <a:r>
              <a:rPr lang="zh-CN" altLang="en-US" sz="2800" dirty="0">
                <a:solidFill>
                  <a:srgbClr val="FF0000"/>
                </a:solidFill>
                <a:latin typeface="方正黑体简体" pitchFamily="2" charset="-122"/>
                <a:ea typeface="方正黑体简体" pitchFamily="2" charset="-122"/>
              </a:rPr>
              <a:t>反溯流逆上</a:t>
            </a:r>
            <a:r>
              <a:rPr lang="zh-CN" altLang="en-US" sz="28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矣</a:t>
            </a:r>
            <a:r>
              <a:rPr lang="zh-CN" altLang="en-US" sz="2800" dirty="0" smtClean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。</a:t>
            </a:r>
            <a:endParaRPr lang="en-US" altLang="zh-CN" sz="2800" dirty="0" smtClean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  <a:p>
            <a:endParaRPr lang="en-US" altLang="zh-CN" sz="2800" dirty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  <a:p>
            <a:r>
              <a:rPr lang="zh-CN" altLang="en-US" sz="2800" dirty="0" smtClean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求</a:t>
            </a:r>
            <a:r>
              <a:rPr lang="zh-CN" altLang="en-US" sz="28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之下流，</a:t>
            </a:r>
            <a:r>
              <a:rPr lang="zh-CN" altLang="en-US" sz="2800" dirty="0">
                <a:solidFill>
                  <a:srgbClr val="FF0000"/>
                </a:solidFill>
                <a:latin typeface="方正黑体简体" pitchFamily="2" charset="-122"/>
                <a:ea typeface="方正黑体简体" pitchFamily="2" charset="-122"/>
              </a:rPr>
              <a:t>固</a:t>
            </a:r>
            <a:r>
              <a:rPr lang="zh-CN" altLang="en-US" sz="28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颠；求之地中，不更颠乎？</a:t>
            </a:r>
            <a:r>
              <a:rPr lang="zh-CN" altLang="en-US" sz="2800" dirty="0" smtClean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”</a:t>
            </a:r>
            <a:endParaRPr lang="en-US" altLang="zh-CN" sz="2800" dirty="0" smtClean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  <a:p>
            <a:endParaRPr lang="en-US" altLang="zh-CN" sz="2800" dirty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  <a:p>
            <a:r>
              <a:rPr lang="zh-CN" altLang="en-US" sz="2800" dirty="0" smtClean="0">
                <a:solidFill>
                  <a:srgbClr val="92D050"/>
                </a:solidFill>
                <a:latin typeface="方正黑体简体" pitchFamily="2" charset="-122"/>
                <a:ea typeface="方正黑体简体" pitchFamily="2" charset="-122"/>
              </a:rPr>
              <a:t>如其</a:t>
            </a:r>
            <a:r>
              <a:rPr lang="zh-CN" altLang="en-US" sz="28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言，</a:t>
            </a:r>
            <a:r>
              <a:rPr lang="zh-CN" altLang="en-US" sz="2800" dirty="0">
                <a:solidFill>
                  <a:srgbClr val="FF0000"/>
                </a:solidFill>
                <a:latin typeface="方正黑体简体" pitchFamily="2" charset="-122"/>
                <a:ea typeface="方正黑体简体" pitchFamily="2" charset="-122"/>
              </a:rPr>
              <a:t>果</a:t>
            </a:r>
            <a:r>
              <a:rPr lang="zh-CN" altLang="en-US" sz="28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得于数里外</a:t>
            </a:r>
            <a:r>
              <a:rPr lang="zh-CN" altLang="en-US" sz="2800" dirty="0" smtClean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。</a:t>
            </a:r>
            <a:endParaRPr lang="en-US" altLang="zh-CN" sz="2800" dirty="0" smtClean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  <a:p>
            <a:endParaRPr lang="en-US" altLang="zh-CN" sz="2800" dirty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64088" y="5778916"/>
            <a:ext cx="317586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dirty="0" smtClean="0">
                <a:solidFill>
                  <a:srgbClr val="FF0000"/>
                </a:solidFill>
              </a:rPr>
              <a:t>10</a:t>
            </a:r>
            <a:r>
              <a:rPr lang="en-US" altLang="zh-CN" sz="6600" dirty="0" smtClean="0"/>
              <a:t>+</a:t>
            </a:r>
            <a:r>
              <a:rPr lang="en-US" altLang="zh-CN" sz="6600" dirty="0" smtClean="0">
                <a:solidFill>
                  <a:srgbClr val="92D050"/>
                </a:solidFill>
              </a:rPr>
              <a:t>6</a:t>
            </a:r>
            <a:r>
              <a:rPr lang="en-US" altLang="zh-CN" sz="6600" dirty="0" smtClean="0"/>
              <a:t>=</a:t>
            </a:r>
            <a:r>
              <a:rPr lang="en-US" altLang="zh-CN" sz="6600" dirty="0" smtClean="0">
                <a:solidFill>
                  <a:schemeClr val="tx2"/>
                </a:solidFill>
              </a:rPr>
              <a:t>16</a:t>
            </a:r>
            <a:endParaRPr lang="zh-CN" altLang="en-US" sz="6600" dirty="0">
              <a:solidFill>
                <a:schemeClr val="tx2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23928" y="723126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D62AC2"/>
                </a:solidFill>
                <a:latin typeface="方正北魏楷书简体" pitchFamily="65" charset="-122"/>
                <a:ea typeface="方正北魏楷书简体" pitchFamily="65" charset="-122"/>
              </a:rPr>
              <a:t>凡是</a:t>
            </a:r>
            <a:endParaRPr lang="zh-CN" altLang="en-US" sz="2800" b="1" dirty="0">
              <a:solidFill>
                <a:srgbClr val="D62AC2"/>
              </a:solidFill>
              <a:latin typeface="方正北魏楷书简体" pitchFamily="65" charset="-122"/>
              <a:ea typeface="方正北魏楷书简体" pitchFamily="65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352842" y="836712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rgbClr val="D62AC2"/>
                </a:solidFill>
                <a:latin typeface="方正北魏楷书简体" pitchFamily="65" charset="-122"/>
                <a:ea typeface="方正北魏楷书简体" pitchFamily="65" charset="-122"/>
              </a:rPr>
              <a:t>应当</a:t>
            </a:r>
            <a:endParaRPr lang="zh-CN" altLang="en-US" sz="2800" b="1" dirty="0">
              <a:solidFill>
                <a:srgbClr val="D62AC2"/>
              </a:solidFill>
              <a:latin typeface="方正北魏楷书简体" pitchFamily="65" charset="-122"/>
              <a:ea typeface="方正北魏楷书简体" pitchFamily="65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1628800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rgbClr val="D62AC2"/>
                </a:solidFill>
                <a:latin typeface="方正北魏楷书简体" pitchFamily="65" charset="-122"/>
                <a:ea typeface="方正北魏楷书简体" pitchFamily="65" charset="-122"/>
              </a:rPr>
              <a:t>因为</a:t>
            </a:r>
            <a:endParaRPr lang="zh-CN" altLang="en-US" sz="2800" b="1" dirty="0">
              <a:solidFill>
                <a:srgbClr val="D62AC2"/>
              </a:solidFill>
              <a:latin typeface="方正北魏楷书简体" pitchFamily="65" charset="-122"/>
              <a:ea typeface="方正北魏楷书简体" pitchFamily="65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258405" y="1628800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rgbClr val="D62AC2"/>
                </a:solidFill>
                <a:latin typeface="方正北魏楷书简体" pitchFamily="65" charset="-122"/>
                <a:ea typeface="方正北魏楷书简体" pitchFamily="65" charset="-122"/>
              </a:rPr>
              <a:t>反冲</a:t>
            </a:r>
            <a:endParaRPr lang="zh-CN" altLang="en-US" sz="2800" b="1" dirty="0">
              <a:solidFill>
                <a:srgbClr val="D62AC2"/>
              </a:solidFill>
              <a:latin typeface="方正北魏楷书简体" pitchFamily="65" charset="-122"/>
              <a:ea typeface="方正北魏楷书简体" pitchFamily="65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7681" y="2420888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rgbClr val="D62AC2"/>
                </a:solidFill>
                <a:latin typeface="方正北魏楷书简体" pitchFamily="65" charset="-122"/>
                <a:ea typeface="方正北魏楷书简体" pitchFamily="65" charset="-122"/>
              </a:rPr>
              <a:t>迎</a:t>
            </a:r>
            <a:r>
              <a:rPr lang="zh-CN" altLang="en-US" sz="2800" b="1" dirty="0" smtClean="0">
                <a:solidFill>
                  <a:srgbClr val="D62AC2"/>
                </a:solidFill>
                <a:latin typeface="方正北魏楷书简体" pitchFamily="65" charset="-122"/>
                <a:ea typeface="方正北魏楷书简体" pitchFamily="65" charset="-122"/>
              </a:rPr>
              <a:t>着水流的地方</a:t>
            </a:r>
            <a:endParaRPr lang="zh-CN" altLang="en-US" sz="2800" b="1" dirty="0">
              <a:solidFill>
                <a:srgbClr val="D62AC2"/>
              </a:solidFill>
              <a:latin typeface="方正北魏楷书简体" pitchFamily="65" charset="-122"/>
              <a:ea typeface="方正北魏楷书简体" pitchFamily="65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258405" y="2420888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rgbClr val="D62AC2"/>
                </a:solidFill>
                <a:latin typeface="方正北魏楷书简体" pitchFamily="65" charset="-122"/>
                <a:ea typeface="方正北魏楷书简体" pitchFamily="65" charset="-122"/>
              </a:rPr>
              <a:t>到</a:t>
            </a:r>
            <a:endParaRPr lang="zh-CN" altLang="en-US" sz="2800" b="1" dirty="0">
              <a:solidFill>
                <a:srgbClr val="D62AC2"/>
              </a:solidFill>
              <a:latin typeface="方正北魏楷书简体" pitchFamily="65" charset="-122"/>
              <a:ea typeface="方正北魏楷书简体" pitchFamily="65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0917" y="3284984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rgbClr val="D62AC2"/>
                </a:solidFill>
                <a:latin typeface="方正北魏楷书简体" pitchFamily="65" charset="-122"/>
                <a:ea typeface="方正北魏楷书简体" pitchFamily="65" charset="-122"/>
              </a:rPr>
              <a:t>栽倒</a:t>
            </a:r>
            <a:endParaRPr lang="zh-CN" altLang="en-US" sz="2800" b="1" dirty="0">
              <a:solidFill>
                <a:srgbClr val="D62AC2"/>
              </a:solidFill>
              <a:latin typeface="方正北魏楷书简体" pitchFamily="65" charset="-122"/>
              <a:ea typeface="方正北魏楷书简体" pitchFamily="65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652781" y="3395033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rgbClr val="D62AC2"/>
                </a:solidFill>
                <a:latin typeface="方正北魏楷书简体" pitchFamily="65" charset="-122"/>
                <a:ea typeface="方正北魏楷书简体" pitchFamily="65" charset="-122"/>
              </a:rPr>
              <a:t>像这样</a:t>
            </a:r>
            <a:endParaRPr lang="zh-CN" altLang="en-US" sz="2800" b="1" dirty="0">
              <a:solidFill>
                <a:srgbClr val="D62AC2"/>
              </a:solidFill>
              <a:latin typeface="方正北魏楷书简体" pitchFamily="65" charset="-122"/>
              <a:ea typeface="方正北魏楷书简体" pitchFamily="65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732458" y="4149080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rgbClr val="D62AC2"/>
                </a:solidFill>
                <a:latin typeface="方正北魏楷书简体" pitchFamily="65" charset="-122"/>
                <a:ea typeface="方正北魏楷书简体" pitchFamily="65" charset="-122"/>
              </a:rPr>
              <a:t>反而</a:t>
            </a:r>
            <a:endParaRPr lang="zh-CN" altLang="en-US" sz="2800" b="1" dirty="0">
              <a:solidFill>
                <a:srgbClr val="D62AC2"/>
              </a:solidFill>
              <a:latin typeface="方正北魏楷书简体" pitchFamily="65" charset="-122"/>
              <a:ea typeface="方正北魏楷书简体" pitchFamily="65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921307" y="4149080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rgbClr val="D62AC2"/>
                </a:solidFill>
                <a:latin typeface="方正北魏楷书简体" pitchFamily="65" charset="-122"/>
                <a:ea typeface="方正北魏楷书简体" pitchFamily="65" charset="-122"/>
              </a:rPr>
              <a:t>逆流而上</a:t>
            </a:r>
            <a:endParaRPr lang="zh-CN" altLang="en-US" sz="2800" b="1" dirty="0">
              <a:solidFill>
                <a:srgbClr val="D62AC2"/>
              </a:solidFill>
              <a:latin typeface="方正北魏楷书简体" pitchFamily="65" charset="-122"/>
              <a:ea typeface="方正北魏楷书简体" pitchFamily="65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375291" y="5896436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rgbClr val="D62AC2"/>
                </a:solidFill>
                <a:latin typeface="方正北魏楷书简体" pitchFamily="65" charset="-122"/>
                <a:ea typeface="方正北魏楷书简体" pitchFamily="65" charset="-122"/>
              </a:rPr>
              <a:t>果然</a:t>
            </a:r>
            <a:endParaRPr lang="zh-CN" altLang="en-US" sz="2800" b="1" dirty="0">
              <a:solidFill>
                <a:srgbClr val="D62AC2"/>
              </a:solidFill>
              <a:latin typeface="方正北魏楷书简体" pitchFamily="65" charset="-122"/>
              <a:ea typeface="方正北魏楷书简体" pitchFamily="65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29252" y="4941168"/>
            <a:ext cx="906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 b="1">
                <a:solidFill>
                  <a:srgbClr val="D62AC2"/>
                </a:solidFill>
                <a:latin typeface="方正北魏楷书简体" pitchFamily="65" charset="-122"/>
                <a:ea typeface="方正北魏楷书简体" pitchFamily="65" charset="-122"/>
              </a:defRPr>
            </a:lvl1pPr>
          </a:lstStyle>
          <a:p>
            <a:r>
              <a:rPr lang="zh-CN" altLang="en-US" dirty="0"/>
              <a:t>固然</a:t>
            </a:r>
          </a:p>
        </p:txBody>
      </p:sp>
    </p:spTree>
    <p:extLst>
      <p:ext uri="{BB962C8B-B14F-4D97-AF65-F5344CB8AC3E}">
        <p14:creationId xmlns:p14="http://schemas.microsoft.com/office/powerpoint/2010/main" val="2148935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43352" y="1340768"/>
            <a:ext cx="806489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800" dirty="0">
                <a:solidFill>
                  <a:srgbClr val="FF0000"/>
                </a:solidFill>
                <a:latin typeface="方正黑体简体" pitchFamily="2" charset="-122"/>
                <a:ea typeface="方正黑体简体" pitchFamily="2" charset="-122"/>
              </a:rPr>
              <a:t>然则</a:t>
            </a:r>
            <a:r>
              <a:rPr lang="zh-CN" altLang="en-US" sz="28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天下之事，</a:t>
            </a:r>
            <a:r>
              <a:rPr lang="zh-CN" altLang="en-US" sz="2800" dirty="0">
                <a:solidFill>
                  <a:srgbClr val="FF0000"/>
                </a:solidFill>
                <a:latin typeface="方正黑体简体" pitchFamily="2" charset="-122"/>
                <a:ea typeface="方正黑体简体" pitchFamily="2" charset="-122"/>
              </a:rPr>
              <a:t>但</a:t>
            </a:r>
            <a:r>
              <a:rPr lang="zh-CN" altLang="en-US" sz="28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知其一，不知其二</a:t>
            </a:r>
            <a:r>
              <a:rPr lang="zh-CN" altLang="en-US" sz="2800" dirty="0">
                <a:solidFill>
                  <a:srgbClr val="FF0000"/>
                </a:solidFill>
                <a:latin typeface="方正黑体简体" pitchFamily="2" charset="-122"/>
                <a:ea typeface="方正黑体简体" pitchFamily="2" charset="-122"/>
              </a:rPr>
              <a:t>者</a:t>
            </a:r>
            <a:r>
              <a:rPr lang="zh-CN" altLang="en-US" sz="28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多矣</a:t>
            </a:r>
            <a:r>
              <a:rPr lang="zh-CN" altLang="en-US" sz="2800" dirty="0" smtClean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，</a:t>
            </a:r>
            <a:endParaRPr lang="en-US" altLang="zh-CN" sz="2800" dirty="0" smtClean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  <a:p>
            <a:pPr lvl="0"/>
            <a:endParaRPr lang="en-US" altLang="zh-CN" sz="2800" dirty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  <a:p>
            <a:pPr lvl="0"/>
            <a:endParaRPr lang="en-US" altLang="zh-CN" sz="2800" dirty="0" smtClean="0">
              <a:solidFill>
                <a:prstClr val="black"/>
              </a:solidFill>
              <a:latin typeface="方正黑体简体" pitchFamily="2" charset="-122"/>
              <a:ea typeface="方正黑体简体" pitchFamily="2" charset="-122"/>
            </a:endParaRPr>
          </a:p>
          <a:p>
            <a:pPr lvl="0"/>
            <a:r>
              <a:rPr lang="zh-CN" altLang="en-US" sz="2800" dirty="0" smtClean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可</a:t>
            </a:r>
            <a:r>
              <a:rPr lang="zh-CN" altLang="en-US" sz="2800" dirty="0">
                <a:solidFill>
                  <a:prstClr val="black"/>
                </a:solidFill>
                <a:latin typeface="方正黑体简体" pitchFamily="2" charset="-122"/>
                <a:ea typeface="方正黑体简体" pitchFamily="2" charset="-122"/>
              </a:rPr>
              <a:t>据理</a:t>
            </a:r>
            <a:r>
              <a:rPr lang="zh-CN" altLang="en-US" sz="2800" dirty="0">
                <a:solidFill>
                  <a:srgbClr val="92D050"/>
                </a:solidFill>
                <a:latin typeface="方正黑体简体" pitchFamily="2" charset="-122"/>
                <a:ea typeface="方正黑体简体" pitchFamily="2" charset="-122"/>
              </a:rPr>
              <a:t>臆断</a:t>
            </a:r>
            <a:r>
              <a:rPr lang="zh-CN" altLang="en-US" sz="2800" dirty="0">
                <a:solidFill>
                  <a:srgbClr val="FF0000"/>
                </a:solidFill>
                <a:latin typeface="方正黑体简体" pitchFamily="2" charset="-122"/>
                <a:ea typeface="方正黑体简体" pitchFamily="2" charset="-122"/>
              </a:rPr>
              <a:t>欤？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43352" y="1988840"/>
            <a:ext cx="1060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D62AC2"/>
                </a:solidFill>
                <a:latin typeface="方正黑体简体" pitchFamily="2" charset="-122"/>
                <a:ea typeface="方正黑体简体" pitchFamily="2" charset="-122"/>
              </a:rPr>
              <a:t>那么</a:t>
            </a:r>
            <a:endParaRPr lang="zh-CN" altLang="en-US" sz="2800" dirty="0">
              <a:solidFill>
                <a:srgbClr val="D62AC2"/>
              </a:solidFill>
              <a:latin typeface="方正黑体简体" pitchFamily="2" charset="-122"/>
              <a:ea typeface="方正黑体简体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1844824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D62AC2"/>
                </a:solidFill>
                <a:latin typeface="方正黑体简体" pitchFamily="2" charset="-122"/>
                <a:ea typeface="方正黑体简体" pitchFamily="2" charset="-122"/>
              </a:rPr>
              <a:t>只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660464" y="1844824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D62AC2"/>
                </a:solidFill>
                <a:latin typeface="方正黑体简体" pitchFamily="2" charset="-122"/>
                <a:ea typeface="方正黑体简体" pitchFamily="2" charset="-122"/>
              </a:rPr>
              <a:t>的情况</a:t>
            </a:r>
            <a:endParaRPr lang="zh-CN" altLang="en-US" sz="2800" dirty="0">
              <a:solidFill>
                <a:srgbClr val="D62AC2"/>
              </a:solidFill>
              <a:latin typeface="方正黑体简体" pitchFamily="2" charset="-122"/>
              <a:ea typeface="方正黑体简体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15560" y="3195122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D62AC2"/>
                </a:solidFill>
                <a:latin typeface="方正黑体简体" pitchFamily="2" charset="-122"/>
                <a:ea typeface="方正黑体简体" pitchFamily="2" charset="-122"/>
              </a:rPr>
              <a:t>吗</a:t>
            </a:r>
            <a:endParaRPr lang="zh-CN" altLang="en-US" sz="2800" dirty="0">
              <a:solidFill>
                <a:srgbClr val="D62AC2"/>
              </a:solidFill>
              <a:latin typeface="方正黑体简体" pitchFamily="2" charset="-122"/>
              <a:ea typeface="方正黑体简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90935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55576" y="872183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latin typeface="方正北魏楷书简体" pitchFamily="65" charset="-122"/>
                <a:ea typeface="方正北魏楷书简体" pitchFamily="65" charset="-122"/>
              </a:rPr>
              <a:t>研读课文</a:t>
            </a:r>
            <a:endParaRPr lang="zh-CN" altLang="en-US" sz="4000" dirty="0">
              <a:latin typeface="方正北魏楷书简体" pitchFamily="65" charset="-122"/>
              <a:ea typeface="方正北魏楷书简体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28930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7704" y="1916832"/>
            <a:ext cx="66247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600" dirty="0" smtClean="0">
                <a:latin typeface="方正胖头鱼简体" pitchFamily="65" charset="-122"/>
                <a:ea typeface="方正胖头鱼简体" pitchFamily="65" charset="-122"/>
              </a:rPr>
              <a:t>河中石兽</a:t>
            </a:r>
            <a:endParaRPr lang="zh-CN" altLang="en-US" sz="9600" dirty="0">
              <a:latin typeface="方正胖头鱼简体" pitchFamily="65" charset="-122"/>
              <a:ea typeface="方正胖头鱼简体" pitchFamily="65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5576" y="1916832"/>
            <a:ext cx="79928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9600">
                <a:latin typeface="方正胖头鱼简体" pitchFamily="65" charset="-122"/>
                <a:ea typeface="方正胖头鱼简体" pitchFamily="65" charset="-122"/>
              </a:defRPr>
            </a:lvl1pPr>
          </a:lstStyle>
          <a:p>
            <a:r>
              <a:rPr lang="zh-CN" altLang="en-US" dirty="0">
                <a:solidFill>
                  <a:srgbClr val="FF0000"/>
                </a:solidFill>
              </a:rPr>
              <a:t>寻</a:t>
            </a:r>
            <a:r>
              <a:rPr lang="zh-CN" altLang="en-US" dirty="0"/>
              <a:t>河中石兽</a:t>
            </a:r>
          </a:p>
        </p:txBody>
      </p:sp>
    </p:spTree>
    <p:extLst>
      <p:ext uri="{BB962C8B-B14F-4D97-AF65-F5344CB8AC3E}">
        <p14:creationId xmlns:p14="http://schemas.microsoft.com/office/powerpoint/2010/main" val="1714242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1828800" y="533400"/>
            <a:ext cx="54102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600" b="1">
                <a:solidFill>
                  <a:srgbClr val="FF0066"/>
                </a:solidFill>
                <a:latin typeface="Times New Roman" pitchFamily="18" charset="0"/>
              </a:rPr>
              <a:t>总结四种寻找石兽的方法</a:t>
            </a:r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5257800" y="1295400"/>
            <a:ext cx="18288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1" lang="zh-CN" altLang="zh-CN" sz="3600" b="1">
              <a:latin typeface="Times New Roman" pitchFamily="18" charset="0"/>
            </a:endParaRPr>
          </a:p>
        </p:txBody>
      </p:sp>
      <p:graphicFrame>
        <p:nvGraphicFramePr>
          <p:cNvPr id="17413" name="Group 5"/>
          <p:cNvGraphicFramePr>
            <a:graphicFrameLocks noGrp="1"/>
          </p:cNvGraphicFramePr>
          <p:nvPr/>
        </p:nvGraphicFramePr>
        <p:xfrm>
          <a:off x="1066800" y="1295400"/>
          <a:ext cx="7239000" cy="4343400"/>
        </p:xfrm>
        <a:graphic>
          <a:graphicData uri="http://schemas.openxmlformats.org/drawingml/2006/table">
            <a:tbl>
              <a:tblPr/>
              <a:tblGrid>
                <a:gridCol w="1809750"/>
                <a:gridCol w="1543050"/>
                <a:gridCol w="2076450"/>
                <a:gridCol w="1809750"/>
              </a:tblGrid>
              <a:tr h="838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寻找经过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人物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寻找的地点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结果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2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7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2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92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9495" name="Text Box 39"/>
          <p:cNvSpPr txBox="1">
            <a:spLocks noChangeArrowheads="1"/>
          </p:cNvSpPr>
          <p:nvPr/>
        </p:nvSpPr>
        <p:spPr bwMode="auto">
          <a:xfrm>
            <a:off x="1371600" y="2286000"/>
            <a:ext cx="17526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>
                <a:latin typeface="Times New Roman" pitchFamily="18" charset="0"/>
              </a:rPr>
              <a:t>第一种</a:t>
            </a:r>
          </a:p>
        </p:txBody>
      </p:sp>
      <p:sp>
        <p:nvSpPr>
          <p:cNvPr id="17448" name="Text Box 40"/>
          <p:cNvSpPr txBox="1">
            <a:spLocks noChangeArrowheads="1"/>
          </p:cNvSpPr>
          <p:nvPr/>
        </p:nvSpPr>
        <p:spPr bwMode="auto">
          <a:xfrm>
            <a:off x="3276600" y="2133600"/>
            <a:ext cx="990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latin typeface="Times New Roman" pitchFamily="18" charset="0"/>
                <a:ea typeface="楷体_GB2312" pitchFamily="49" charset="-122"/>
              </a:rPr>
              <a:t>僧</a:t>
            </a:r>
          </a:p>
        </p:txBody>
      </p:sp>
      <p:sp>
        <p:nvSpPr>
          <p:cNvPr id="19497" name="Text Box 41"/>
          <p:cNvSpPr txBox="1">
            <a:spLocks noChangeArrowheads="1"/>
          </p:cNvSpPr>
          <p:nvPr/>
        </p:nvSpPr>
        <p:spPr bwMode="auto">
          <a:xfrm>
            <a:off x="1371600" y="3048000"/>
            <a:ext cx="17526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>
                <a:latin typeface="Times New Roman" pitchFamily="18" charset="0"/>
              </a:rPr>
              <a:t>第二种</a:t>
            </a:r>
          </a:p>
        </p:txBody>
      </p:sp>
      <p:sp>
        <p:nvSpPr>
          <p:cNvPr id="17450" name="Text Box 42"/>
          <p:cNvSpPr txBox="1">
            <a:spLocks noChangeArrowheads="1"/>
          </p:cNvSpPr>
          <p:nvPr/>
        </p:nvSpPr>
        <p:spPr bwMode="auto">
          <a:xfrm>
            <a:off x="3276600" y="3048000"/>
            <a:ext cx="762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latin typeface="Times New Roman" pitchFamily="18" charset="0"/>
                <a:ea typeface="楷体_GB2312" pitchFamily="49" charset="-122"/>
              </a:rPr>
              <a:t>僧</a:t>
            </a:r>
          </a:p>
        </p:txBody>
      </p:sp>
      <p:sp>
        <p:nvSpPr>
          <p:cNvPr id="17451" name="Text Box 43"/>
          <p:cNvSpPr txBox="1">
            <a:spLocks noChangeArrowheads="1"/>
          </p:cNvSpPr>
          <p:nvPr/>
        </p:nvSpPr>
        <p:spPr bwMode="auto">
          <a:xfrm>
            <a:off x="4419600" y="3048000"/>
            <a:ext cx="2057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latin typeface="Times New Roman" pitchFamily="18" charset="0"/>
                <a:ea typeface="楷体_GB2312" pitchFamily="49" charset="-122"/>
              </a:rPr>
              <a:t>顺流而下</a:t>
            </a:r>
          </a:p>
        </p:txBody>
      </p:sp>
      <p:sp>
        <p:nvSpPr>
          <p:cNvPr id="19500" name="Text Box 44"/>
          <p:cNvSpPr txBox="1">
            <a:spLocks noChangeArrowheads="1"/>
          </p:cNvSpPr>
          <p:nvPr/>
        </p:nvSpPr>
        <p:spPr bwMode="auto">
          <a:xfrm>
            <a:off x="1371600" y="3886200"/>
            <a:ext cx="1600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>
                <a:latin typeface="Times New Roman" pitchFamily="18" charset="0"/>
              </a:rPr>
              <a:t>第三种</a:t>
            </a:r>
          </a:p>
        </p:txBody>
      </p:sp>
      <p:sp>
        <p:nvSpPr>
          <p:cNvPr id="17453" name="Text Box 45"/>
          <p:cNvSpPr txBox="1">
            <a:spLocks noChangeArrowheads="1"/>
          </p:cNvSpPr>
          <p:nvPr/>
        </p:nvSpPr>
        <p:spPr bwMode="auto">
          <a:xfrm>
            <a:off x="2895600" y="3810000"/>
            <a:ext cx="16002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latin typeface="Times New Roman" pitchFamily="18" charset="0"/>
                <a:ea typeface="楷体_GB2312" pitchFamily="49" charset="-122"/>
              </a:rPr>
              <a:t>讲学家</a:t>
            </a:r>
          </a:p>
        </p:txBody>
      </p:sp>
      <p:sp>
        <p:nvSpPr>
          <p:cNvPr id="17454" name="Text Box 46"/>
          <p:cNvSpPr txBox="1">
            <a:spLocks noChangeArrowheads="1"/>
          </p:cNvSpPr>
          <p:nvPr/>
        </p:nvSpPr>
        <p:spPr bwMode="auto">
          <a:xfrm>
            <a:off x="4419600" y="3886200"/>
            <a:ext cx="2057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latin typeface="Times New Roman" pitchFamily="18" charset="0"/>
                <a:ea typeface="楷体_GB2312" pitchFamily="49" charset="-122"/>
              </a:rPr>
              <a:t>原地沙下</a:t>
            </a:r>
          </a:p>
        </p:txBody>
      </p:sp>
      <p:sp>
        <p:nvSpPr>
          <p:cNvPr id="19503" name="Text Box 47"/>
          <p:cNvSpPr txBox="1">
            <a:spLocks noChangeArrowheads="1"/>
          </p:cNvSpPr>
          <p:nvPr/>
        </p:nvSpPr>
        <p:spPr bwMode="auto">
          <a:xfrm>
            <a:off x="1371600" y="4800600"/>
            <a:ext cx="1676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>
                <a:latin typeface="Times New Roman" pitchFamily="18" charset="0"/>
              </a:rPr>
              <a:t>第四种</a:t>
            </a:r>
          </a:p>
        </p:txBody>
      </p:sp>
      <p:sp>
        <p:nvSpPr>
          <p:cNvPr id="17456" name="Text Box 48"/>
          <p:cNvSpPr txBox="1">
            <a:spLocks noChangeArrowheads="1"/>
          </p:cNvSpPr>
          <p:nvPr/>
        </p:nvSpPr>
        <p:spPr bwMode="auto">
          <a:xfrm>
            <a:off x="2895600" y="4800600"/>
            <a:ext cx="16002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latin typeface="Times New Roman" pitchFamily="18" charset="0"/>
                <a:ea typeface="楷体_GB2312" pitchFamily="49" charset="-122"/>
              </a:rPr>
              <a:t>老河兵</a:t>
            </a:r>
          </a:p>
        </p:txBody>
      </p:sp>
      <p:sp>
        <p:nvSpPr>
          <p:cNvPr id="17457" name="Text Box 49"/>
          <p:cNvSpPr txBox="1">
            <a:spLocks noChangeArrowheads="1"/>
          </p:cNvSpPr>
          <p:nvPr/>
        </p:nvSpPr>
        <p:spPr bwMode="auto">
          <a:xfrm>
            <a:off x="4419600" y="4876800"/>
            <a:ext cx="22161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zh-CN" altLang="en-US" sz="3200" b="1">
                <a:latin typeface="Times New Roman" pitchFamily="18" charset="0"/>
                <a:ea typeface="楷体_GB2312" pitchFamily="49" charset="-122"/>
              </a:rPr>
              <a:t>求之于上</a:t>
            </a:r>
            <a:r>
              <a:rPr kumimoji="1" lang="zh-CN" altLang="en-US" sz="3200" b="1">
                <a:latin typeface="Times New Roman" pitchFamily="18" charset="0"/>
              </a:rPr>
              <a:t>流</a:t>
            </a:r>
          </a:p>
        </p:txBody>
      </p:sp>
      <p:sp>
        <p:nvSpPr>
          <p:cNvPr id="17458" name="Text Box 50"/>
          <p:cNvSpPr txBox="1">
            <a:spLocks noChangeArrowheads="1"/>
          </p:cNvSpPr>
          <p:nvPr/>
        </p:nvSpPr>
        <p:spPr bwMode="auto">
          <a:xfrm>
            <a:off x="6629400" y="4495800"/>
            <a:ext cx="14478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latin typeface="Times New Roman" pitchFamily="18" charset="0"/>
                <a:ea typeface="楷体_GB2312" pitchFamily="49" charset="-122"/>
              </a:rPr>
              <a:t>果得于数里外</a:t>
            </a:r>
          </a:p>
        </p:txBody>
      </p:sp>
      <p:sp>
        <p:nvSpPr>
          <p:cNvPr id="17459" name="Text Box 51"/>
          <p:cNvSpPr txBox="1">
            <a:spLocks noChangeArrowheads="1"/>
          </p:cNvSpPr>
          <p:nvPr/>
        </p:nvSpPr>
        <p:spPr bwMode="auto">
          <a:xfrm>
            <a:off x="6781800" y="3886200"/>
            <a:ext cx="1371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latin typeface="Times New Roman" pitchFamily="18" charset="0"/>
                <a:ea typeface="楷体_GB2312" pitchFamily="49" charset="-122"/>
              </a:rPr>
              <a:t>失败</a:t>
            </a:r>
          </a:p>
        </p:txBody>
      </p:sp>
      <p:sp>
        <p:nvSpPr>
          <p:cNvPr id="17460" name="Text Box 52"/>
          <p:cNvSpPr txBox="1">
            <a:spLocks noChangeArrowheads="1"/>
          </p:cNvSpPr>
          <p:nvPr/>
        </p:nvSpPr>
        <p:spPr bwMode="auto">
          <a:xfrm>
            <a:off x="4495800" y="2286000"/>
            <a:ext cx="2895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zh-CN" altLang="en-US" sz="3200" b="1">
                <a:latin typeface="Times New Roman" pitchFamily="18" charset="0"/>
                <a:ea typeface="楷体_GB2312" pitchFamily="49" charset="-122"/>
              </a:rPr>
              <a:t>原地水中</a:t>
            </a:r>
          </a:p>
        </p:txBody>
      </p:sp>
      <p:sp>
        <p:nvSpPr>
          <p:cNvPr id="17461" name="Text Box 53"/>
          <p:cNvSpPr txBox="1">
            <a:spLocks noChangeArrowheads="1"/>
          </p:cNvSpPr>
          <p:nvPr/>
        </p:nvSpPr>
        <p:spPr bwMode="auto">
          <a:xfrm>
            <a:off x="6553200" y="2209800"/>
            <a:ext cx="1676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kumimoji="1" lang="zh-CN" altLang="en-US" sz="3200" b="1">
                <a:latin typeface="Times New Roman" pitchFamily="18" charset="0"/>
                <a:ea typeface="楷体_GB2312" pitchFamily="49" charset="-122"/>
              </a:rPr>
              <a:t>不可得</a:t>
            </a:r>
            <a:endParaRPr kumimoji="1" lang="zh-CN" altLang="en-US" sz="3200">
              <a:latin typeface="Times New Roman" pitchFamily="18" charset="0"/>
              <a:ea typeface="楷体_GB2312" pitchFamily="49" charset="-122"/>
            </a:endParaRPr>
          </a:p>
        </p:txBody>
      </p:sp>
      <p:sp>
        <p:nvSpPr>
          <p:cNvPr id="17462" name="Text Box 54"/>
          <p:cNvSpPr txBox="1">
            <a:spLocks noChangeArrowheads="1"/>
          </p:cNvSpPr>
          <p:nvPr/>
        </p:nvSpPr>
        <p:spPr bwMode="auto">
          <a:xfrm>
            <a:off x="6705600" y="3048000"/>
            <a:ext cx="1524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latin typeface="Times New Roman" pitchFamily="18" charset="0"/>
                <a:ea typeface="楷体_GB2312" pitchFamily="49" charset="-122"/>
              </a:rPr>
              <a:t>无迹</a:t>
            </a:r>
          </a:p>
        </p:txBody>
      </p:sp>
      <p:sp>
        <p:nvSpPr>
          <p:cNvPr id="19511" name="Line 55"/>
          <p:cNvSpPr>
            <a:spLocks noChangeShapeType="1"/>
          </p:cNvSpPr>
          <p:nvPr/>
        </p:nvSpPr>
        <p:spPr bwMode="auto">
          <a:xfrm>
            <a:off x="4419600" y="5638800"/>
            <a:ext cx="2133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8547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48" grpId="0"/>
      <p:bldP spid="17450" grpId="0" autoUpdateAnimBg="0"/>
      <p:bldP spid="17451" grpId="0" autoUpdateAnimBg="0"/>
      <p:bldP spid="17453" grpId="0" autoUpdateAnimBg="0"/>
      <p:bldP spid="17454" grpId="0" autoUpdateAnimBg="0"/>
      <p:bldP spid="17456" grpId="0" autoUpdateAnimBg="0"/>
      <p:bldP spid="17457" grpId="0" autoUpdateAnimBg="0"/>
      <p:bldP spid="17458" grpId="0" autoUpdateAnimBg="0"/>
      <p:bldP spid="17459" grpId="0" autoUpdateAnimBg="0"/>
      <p:bldP spid="17460" grpId="0" autoUpdateAnimBg="0"/>
      <p:bldP spid="17461" grpId="0" autoUpdateAnimBg="0"/>
      <p:bldP spid="17462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533400"/>
            <a:ext cx="5483225" cy="981075"/>
          </a:xfrm>
        </p:spPr>
        <p:txBody>
          <a:bodyPr/>
          <a:lstStyle/>
          <a:p>
            <a:pPr eaLnBrk="1" hangingPunct="1"/>
            <a:r>
              <a:rPr lang="zh-CN" altLang="en-US" b="1" dirty="0" smtClean="0">
                <a:solidFill>
                  <a:srgbClr val="00FFFF"/>
                </a:solidFill>
                <a:ea typeface="隶书" pitchFamily="49" charset="-122"/>
                <a:hlinkClick r:id="rId2" action="ppaction://hlinksldjump"/>
              </a:rPr>
              <a:t>比较</a:t>
            </a:r>
            <a:endParaRPr lang="zh-CN" altLang="en-US" b="1" dirty="0" smtClean="0">
              <a:solidFill>
                <a:srgbClr val="00FFFF"/>
              </a:solidFill>
              <a:ea typeface="隶书" pitchFamily="49" charset="-122"/>
            </a:endParaRPr>
          </a:p>
        </p:txBody>
      </p:sp>
      <p:graphicFrame>
        <p:nvGraphicFramePr>
          <p:cNvPr id="22532" name="Group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0887226"/>
              </p:ext>
            </p:extLst>
          </p:nvPr>
        </p:nvGraphicFramePr>
        <p:xfrm>
          <a:off x="609600" y="1447801"/>
          <a:ext cx="8354888" cy="4127262"/>
        </p:xfrm>
        <a:graphic>
          <a:graphicData uri="http://schemas.openxmlformats.org/drawingml/2006/table">
            <a:tbl>
              <a:tblPr/>
              <a:tblGrid>
                <a:gridCol w="2368199"/>
                <a:gridCol w="5986689"/>
              </a:tblGrid>
              <a:tr h="46031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rgbClr val="CCFFFF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理由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rgbClr val="CCFFFF"/>
                        </a:gs>
                      </a:gsLst>
                      <a:lin ang="5400000" scaled="1"/>
                    </a:gradFill>
                  </a:tcPr>
                </a:tc>
              </a:tr>
              <a:tr h="53155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寺僧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rgbClr val="CCFFFF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9999"/>
                        </a:solidFill>
                        <a:effectLst/>
                        <a:latin typeface="Arial" pitchFamily="34" charset="0"/>
                        <a:ea typeface="楷体_GB2312" pitchFamily="49" charset="-122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rgbClr val="CCFFFF"/>
                        </a:gs>
                      </a:gsLst>
                      <a:lin ang="5400000" scaled="1"/>
                    </a:gradFill>
                  </a:tcPr>
                </a:tc>
              </a:tr>
              <a:tr h="7891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讲学家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rgbClr val="CCFFFF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66"/>
                        </a:solidFill>
                        <a:effectLst/>
                        <a:latin typeface="Arial" pitchFamily="34" charset="0"/>
                        <a:ea typeface="楷体_GB2312" pitchFamily="49" charset="-122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rgbClr val="CCFFFF"/>
                        </a:gs>
                      </a:gsLst>
                      <a:lin ang="5400000" scaled="1"/>
                    </a:gradFill>
                  </a:tcPr>
                </a:tc>
              </a:tr>
              <a:tr h="228843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老河兵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rgbClr val="CCFFFF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66"/>
                        </a:solidFill>
                        <a:effectLst/>
                        <a:latin typeface="Arial" pitchFamily="34" charset="0"/>
                        <a:ea typeface="楷体_GB2312" pitchFamily="49" charset="-122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rgbClr val="CCFFFF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sp>
        <p:nvSpPr>
          <p:cNvPr id="2" name="矩形 1"/>
          <p:cNvSpPr/>
          <p:nvPr/>
        </p:nvSpPr>
        <p:spPr>
          <a:xfrm>
            <a:off x="4283968" y="1988840"/>
            <a:ext cx="16433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b="1" dirty="0">
                <a:solidFill>
                  <a:srgbClr val="FF0066"/>
                </a:solidFill>
                <a:latin typeface="Arial" pitchFamily="34" charset="0"/>
                <a:ea typeface="楷体_GB2312" pitchFamily="49" charset="-122"/>
              </a:rPr>
              <a:t>以为顺流下矣</a:t>
            </a:r>
            <a:r>
              <a:rPr lang="zh-CN" altLang="en-US" b="1" dirty="0">
                <a:solidFill>
                  <a:srgbClr val="FF9999"/>
                </a:solidFill>
                <a:latin typeface="Arial" pitchFamily="34" charset="0"/>
                <a:ea typeface="楷体_GB2312" pitchFamily="49" charset="-122"/>
              </a:rPr>
              <a:t> </a:t>
            </a:r>
          </a:p>
        </p:txBody>
      </p:sp>
      <p:sp>
        <p:nvSpPr>
          <p:cNvPr id="4" name="矩形 3"/>
          <p:cNvSpPr/>
          <p:nvPr/>
        </p:nvSpPr>
        <p:spPr>
          <a:xfrm>
            <a:off x="2583160" y="2778651"/>
            <a:ext cx="6858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rgbClr val="FF0066"/>
                </a:solidFill>
                <a:latin typeface="Arial" pitchFamily="34" charset="0"/>
                <a:ea typeface="楷体_GB2312" pitchFamily="49" charset="-122"/>
              </a:rPr>
              <a:t>石性坚重，沙性松浮，湮于沙上，渐沉渐深耳 </a:t>
            </a:r>
          </a:p>
        </p:txBody>
      </p:sp>
      <p:sp>
        <p:nvSpPr>
          <p:cNvPr id="6" name="矩形 5"/>
          <p:cNvSpPr/>
          <p:nvPr/>
        </p:nvSpPr>
        <p:spPr>
          <a:xfrm>
            <a:off x="3059832" y="3429000"/>
            <a:ext cx="590465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rgbClr val="FF0066"/>
                </a:solidFill>
                <a:latin typeface="Arial" pitchFamily="34" charset="0"/>
                <a:ea typeface="楷体_GB2312" pitchFamily="49" charset="-122"/>
              </a:rPr>
              <a:t>石性坚重，沙性松浮，水不能冲石，其反激之力，必于石下迎水处啮沙为坎穴。渐激渐深，至石之半，石必倒掷坎穴中。如是再啮，石又再转。转转不已，遂反溯流逆上矣 </a:t>
            </a:r>
          </a:p>
        </p:txBody>
      </p:sp>
    </p:spTree>
    <p:extLst>
      <p:ext uri="{BB962C8B-B14F-4D97-AF65-F5344CB8AC3E}">
        <p14:creationId xmlns:p14="http://schemas.microsoft.com/office/powerpoint/2010/main" val="1352322183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609600" y="1066800"/>
            <a:ext cx="317023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itchFamily="18" charset="0"/>
                <a:ea typeface="楷体_GB2312" pitchFamily="49" charset="-122"/>
              </a:rPr>
              <a:t>1</a:t>
            </a:r>
            <a:r>
              <a:rPr kumimoji="1" lang="zh-CN" altLang="en-US" sz="3200" b="1">
                <a:solidFill>
                  <a:schemeClr val="accent2"/>
                </a:solidFill>
                <a:latin typeface="Times New Roman" pitchFamily="18" charset="0"/>
                <a:ea typeface="楷体_GB2312" pitchFamily="49" charset="-122"/>
              </a:rPr>
              <a:t>、僧：</a:t>
            </a:r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1981200" y="990600"/>
            <a:ext cx="6705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latin typeface="Times New Roman" pitchFamily="18" charset="0"/>
                <a:ea typeface="楷体_GB2312" pitchFamily="49" charset="-122"/>
              </a:rPr>
              <a:t>没考虑流水、石兽、泥沙的关系</a:t>
            </a:r>
          </a:p>
        </p:txBody>
      </p:sp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609600" y="1676400"/>
            <a:ext cx="30257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itchFamily="18" charset="0"/>
                <a:ea typeface="楷体_GB2312" pitchFamily="49" charset="-122"/>
              </a:rPr>
              <a:t>2</a:t>
            </a:r>
            <a:r>
              <a:rPr kumimoji="1" lang="zh-CN" altLang="en-US" sz="3200" b="1">
                <a:solidFill>
                  <a:schemeClr val="accent2"/>
                </a:solidFill>
                <a:latin typeface="Times New Roman" pitchFamily="18" charset="0"/>
                <a:ea typeface="楷体_GB2312" pitchFamily="49" charset="-122"/>
              </a:rPr>
              <a:t>、僧</a:t>
            </a:r>
            <a:r>
              <a:rPr kumimoji="1" lang="zh-CN" altLang="en-US" sz="3200" b="1">
                <a:solidFill>
                  <a:schemeClr val="accent2"/>
                </a:solidFill>
                <a:latin typeface="Times New Roman" pitchFamily="18" charset="0"/>
              </a:rPr>
              <a:t>：</a:t>
            </a:r>
          </a:p>
        </p:txBody>
      </p:sp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1905000" y="1676400"/>
            <a:ext cx="7239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latin typeface="Times New Roman" pitchFamily="18" charset="0"/>
                <a:ea typeface="楷体_GB2312" pitchFamily="49" charset="-122"/>
              </a:rPr>
              <a:t>只考虑了流水，没考虑石兽、泥沙</a:t>
            </a:r>
          </a:p>
        </p:txBody>
      </p:sp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381000" y="2895600"/>
            <a:ext cx="1219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1" lang="zh-CN" altLang="zh-CN" sz="2400">
              <a:latin typeface="Times New Roman" pitchFamily="18" charset="0"/>
            </a:endParaRPr>
          </a:p>
        </p:txBody>
      </p:sp>
      <p:sp>
        <p:nvSpPr>
          <p:cNvPr id="27656" name="Text Box 8"/>
          <p:cNvSpPr txBox="1">
            <a:spLocks noChangeArrowheads="1"/>
          </p:cNvSpPr>
          <p:nvPr/>
        </p:nvSpPr>
        <p:spPr bwMode="auto">
          <a:xfrm>
            <a:off x="609600" y="2514600"/>
            <a:ext cx="41783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itchFamily="18" charset="0"/>
                <a:ea typeface="楷体_GB2312" pitchFamily="49" charset="-122"/>
              </a:rPr>
              <a:t>3</a:t>
            </a:r>
            <a:r>
              <a:rPr kumimoji="1" lang="zh-CN" altLang="en-US" sz="3200" b="1">
                <a:solidFill>
                  <a:schemeClr val="accent2"/>
                </a:solidFill>
                <a:latin typeface="Times New Roman" pitchFamily="18" charset="0"/>
                <a:ea typeface="楷体_GB2312" pitchFamily="49" charset="-122"/>
              </a:rPr>
              <a:t>、讲学家</a:t>
            </a:r>
            <a:r>
              <a:rPr kumimoji="1" lang="en-US" altLang="zh-CN" sz="3200" b="1">
                <a:solidFill>
                  <a:schemeClr val="accent2"/>
                </a:solidFill>
                <a:latin typeface="Times New Roman" pitchFamily="18" charset="0"/>
              </a:rPr>
              <a:t>:</a:t>
            </a:r>
          </a:p>
        </p:txBody>
      </p:sp>
      <p:sp>
        <p:nvSpPr>
          <p:cNvPr id="25609" name="Text Box 9"/>
          <p:cNvSpPr txBox="1">
            <a:spLocks noChangeArrowheads="1"/>
          </p:cNvSpPr>
          <p:nvPr/>
        </p:nvSpPr>
        <p:spPr bwMode="auto">
          <a:xfrm>
            <a:off x="2667000" y="2438400"/>
            <a:ext cx="54864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latin typeface="Times New Roman" pitchFamily="18" charset="0"/>
                <a:ea typeface="楷体_GB2312" pitchFamily="49" charset="-122"/>
              </a:rPr>
              <a:t>考虑了石兽和泥沙的关系，忽略了流水</a:t>
            </a:r>
          </a:p>
        </p:txBody>
      </p:sp>
      <p:sp>
        <p:nvSpPr>
          <p:cNvPr id="27658" name="Text Box 10"/>
          <p:cNvSpPr txBox="1">
            <a:spLocks noChangeArrowheads="1"/>
          </p:cNvSpPr>
          <p:nvPr/>
        </p:nvSpPr>
        <p:spPr bwMode="auto">
          <a:xfrm>
            <a:off x="584200" y="3505200"/>
            <a:ext cx="4826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200" b="1">
                <a:solidFill>
                  <a:srgbClr val="FF3300"/>
                </a:solidFill>
                <a:latin typeface="Times New Roman" pitchFamily="18" charset="0"/>
                <a:ea typeface="楷体_GB2312" pitchFamily="49" charset="-122"/>
              </a:rPr>
              <a:t>4</a:t>
            </a:r>
            <a:r>
              <a:rPr kumimoji="1" lang="zh-CN" altLang="en-US" sz="3200" b="1">
                <a:solidFill>
                  <a:srgbClr val="FF3300"/>
                </a:solidFill>
                <a:latin typeface="Times New Roman" pitchFamily="18" charset="0"/>
                <a:ea typeface="楷体_GB2312" pitchFamily="49" charset="-122"/>
              </a:rPr>
              <a:t>、老河兵</a:t>
            </a:r>
            <a:r>
              <a:rPr kumimoji="1" lang="en-US" altLang="zh-CN" sz="3200" b="1">
                <a:solidFill>
                  <a:srgbClr val="FF3300"/>
                </a:solidFill>
                <a:latin typeface="Times New Roman" pitchFamily="18" charset="0"/>
              </a:rPr>
              <a:t>:</a:t>
            </a:r>
          </a:p>
        </p:txBody>
      </p:sp>
      <p:sp>
        <p:nvSpPr>
          <p:cNvPr id="25611" name="Text Box 11"/>
          <p:cNvSpPr txBox="1">
            <a:spLocks noChangeArrowheads="1"/>
          </p:cNvSpPr>
          <p:nvPr/>
        </p:nvSpPr>
        <p:spPr bwMode="auto">
          <a:xfrm>
            <a:off x="2743200" y="3505200"/>
            <a:ext cx="51816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 dirty="0">
                <a:solidFill>
                  <a:srgbClr val="FF0066"/>
                </a:solidFill>
                <a:latin typeface="Times New Roman" pitchFamily="18" charset="0"/>
                <a:ea typeface="楷体_GB2312" pitchFamily="49" charset="-122"/>
              </a:rPr>
              <a:t>既有理论又有实践，准确把握了三者的性质及相互关系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09600" y="5013176"/>
            <a:ext cx="79228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事物之间的联系和变化是复杂多变的，要具体问题具体考虑，不能主观臆断。</a:t>
            </a:r>
            <a:endParaRPr lang="zh-CN" altLang="en-US" sz="3200" dirty="0">
              <a:solidFill>
                <a:srgbClr val="FF0000"/>
              </a:solidFill>
              <a:latin typeface="方正北魏楷书简体" pitchFamily="65" charset="-122"/>
              <a:ea typeface="方正北魏楷书简体" pitchFamily="65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3971835"/>
            <a:ext cx="21947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b="1" dirty="0" smtClean="0">
                <a:solidFill>
                  <a:srgbClr val="FF0000"/>
                </a:solidFill>
              </a:rPr>
              <a:t>启示</a:t>
            </a:r>
            <a:endParaRPr lang="zh-CN" altLang="en-US" sz="7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256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 autoUpdateAnimBg="0"/>
      <p:bldP spid="25606" grpId="0" autoUpdateAnimBg="0"/>
      <p:bldP spid="25609" grpId="0" autoUpdateAnimBg="0"/>
      <p:bldP spid="25611" grpId="0" autoUpdateAnimBg="0"/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312" y="764704"/>
            <a:ext cx="792088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 smtClean="0">
                <a:latin typeface="方正黑体简体" pitchFamily="2" charset="-122"/>
                <a:ea typeface="方正黑体简体" pitchFamily="2" charset="-122"/>
              </a:rPr>
              <a:t>归纳</a:t>
            </a:r>
            <a:endParaRPr lang="en-US" altLang="zh-CN" sz="4400" dirty="0" smtClean="0">
              <a:latin typeface="方正黑体简体" pitchFamily="2" charset="-122"/>
              <a:ea typeface="方正黑体简体" pitchFamily="2" charset="-122"/>
            </a:endParaRPr>
          </a:p>
          <a:p>
            <a:pPr algn="ctr"/>
            <a:r>
              <a:rPr lang="zh-CN" altLang="en-US" sz="4400" dirty="0" smtClean="0">
                <a:latin typeface="方正黑体简体" pitchFamily="2" charset="-122"/>
                <a:ea typeface="方正黑体简体" pitchFamily="2" charset="-122"/>
              </a:rPr>
              <a:t>文言文“五大”现象</a:t>
            </a:r>
            <a:endParaRPr lang="en-US" altLang="zh-CN" sz="4400" dirty="0">
              <a:latin typeface="方正黑体简体" pitchFamily="2" charset="-122"/>
              <a:ea typeface="方正黑体简体" pitchFamily="2" charset="-122"/>
            </a:endParaRPr>
          </a:p>
          <a:p>
            <a:pPr algn="ctr"/>
            <a:r>
              <a:rPr lang="zh-CN" altLang="en-US" sz="4400" dirty="0" smtClean="0">
                <a:solidFill>
                  <a:srgbClr val="FF0000"/>
                </a:solidFill>
                <a:latin typeface="方正隶书简体" pitchFamily="2" charset="-122"/>
                <a:ea typeface="方正隶书简体" pitchFamily="2" charset="-122"/>
              </a:rPr>
              <a:t>通假字    </a:t>
            </a:r>
            <a:endParaRPr lang="en-US" altLang="zh-CN" sz="4400" dirty="0" smtClean="0">
              <a:solidFill>
                <a:srgbClr val="FF0000"/>
              </a:solidFill>
              <a:latin typeface="方正隶书简体" pitchFamily="2" charset="-122"/>
              <a:ea typeface="方正隶书简体" pitchFamily="2" charset="-122"/>
            </a:endParaRPr>
          </a:p>
          <a:p>
            <a:pPr algn="ctr"/>
            <a:r>
              <a:rPr lang="zh-CN" altLang="en-US" sz="4400" dirty="0" smtClean="0">
                <a:solidFill>
                  <a:srgbClr val="FF0000"/>
                </a:solidFill>
                <a:latin typeface="方正隶书简体" pitchFamily="2" charset="-122"/>
                <a:ea typeface="方正隶书简体" pitchFamily="2" charset="-122"/>
              </a:rPr>
              <a:t>古今异义     </a:t>
            </a:r>
            <a:endParaRPr lang="en-US" altLang="zh-CN" sz="4400" dirty="0" smtClean="0">
              <a:solidFill>
                <a:srgbClr val="FF0000"/>
              </a:solidFill>
              <a:latin typeface="方正隶书简体" pitchFamily="2" charset="-122"/>
              <a:ea typeface="方正隶书简体" pitchFamily="2" charset="-122"/>
            </a:endParaRPr>
          </a:p>
          <a:p>
            <a:pPr algn="ctr"/>
            <a:r>
              <a:rPr lang="zh-CN" altLang="en-US" sz="4400" dirty="0" smtClean="0">
                <a:solidFill>
                  <a:srgbClr val="FF0000"/>
                </a:solidFill>
                <a:latin typeface="方正隶书简体" pitchFamily="2" charset="-122"/>
                <a:ea typeface="方正隶书简体" pitchFamily="2" charset="-122"/>
              </a:rPr>
              <a:t>词类活用   </a:t>
            </a:r>
            <a:endParaRPr lang="en-US" altLang="zh-CN" sz="4400" dirty="0" smtClean="0">
              <a:solidFill>
                <a:srgbClr val="FF0000"/>
              </a:solidFill>
              <a:latin typeface="方正隶书简体" pitchFamily="2" charset="-122"/>
              <a:ea typeface="方正隶书简体" pitchFamily="2" charset="-122"/>
            </a:endParaRPr>
          </a:p>
          <a:p>
            <a:pPr algn="ctr"/>
            <a:r>
              <a:rPr lang="zh-CN" altLang="en-US" sz="4400" dirty="0" smtClean="0">
                <a:solidFill>
                  <a:srgbClr val="FF0000"/>
                </a:solidFill>
                <a:latin typeface="方正隶书简体" pitchFamily="2" charset="-122"/>
                <a:ea typeface="方正隶书简体" pitchFamily="2" charset="-122"/>
              </a:rPr>
              <a:t>一词多义   </a:t>
            </a:r>
            <a:endParaRPr lang="en-US" altLang="zh-CN" sz="4400" dirty="0" smtClean="0">
              <a:solidFill>
                <a:srgbClr val="FF0000"/>
              </a:solidFill>
              <a:latin typeface="方正隶书简体" pitchFamily="2" charset="-122"/>
              <a:ea typeface="方正隶书简体" pitchFamily="2" charset="-122"/>
            </a:endParaRPr>
          </a:p>
          <a:p>
            <a:pPr algn="ctr"/>
            <a:r>
              <a:rPr lang="zh-CN" altLang="en-US" sz="4400" dirty="0" smtClean="0">
                <a:solidFill>
                  <a:srgbClr val="FF0000"/>
                </a:solidFill>
                <a:latin typeface="方正隶书简体" pitchFamily="2" charset="-122"/>
                <a:ea typeface="方正隶书简体" pitchFamily="2" charset="-122"/>
              </a:rPr>
              <a:t>特殊句式</a:t>
            </a:r>
            <a:endParaRPr lang="en-US" altLang="zh-CN" sz="4400" dirty="0" smtClean="0">
              <a:solidFill>
                <a:srgbClr val="FF0000"/>
              </a:solidFill>
              <a:latin typeface="方正隶书简体" pitchFamily="2" charset="-122"/>
              <a:ea typeface="方正隶书简体" pitchFamily="2" charset="-122"/>
            </a:endParaRPr>
          </a:p>
          <a:p>
            <a:pPr algn="ctr"/>
            <a:endParaRPr lang="zh-CN" altLang="en-US" sz="4400" dirty="0">
              <a:latin typeface="方正黑体简体" pitchFamily="2" charset="-122"/>
              <a:ea typeface="方正黑体简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0670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979592"/>
            <a:ext cx="684076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 smtClean="0">
                <a:latin typeface="方正北魏楷书简体" pitchFamily="65" charset="-122"/>
                <a:ea typeface="方正北魏楷书简体" pitchFamily="65" charset="-122"/>
              </a:rPr>
              <a:t>通假字</a:t>
            </a:r>
            <a:endParaRPr lang="en-US" altLang="zh-CN" sz="4400" dirty="0" smtClean="0">
              <a:latin typeface="方正北魏楷书简体" pitchFamily="65" charset="-122"/>
              <a:ea typeface="方正北魏楷书简体" pitchFamily="65" charset="-122"/>
            </a:endParaRPr>
          </a:p>
          <a:p>
            <a:r>
              <a:rPr lang="zh-CN" altLang="en-US" sz="4400" dirty="0">
                <a:latin typeface="方正北魏楷书简体" pitchFamily="65" charset="-122"/>
                <a:ea typeface="方正北魏楷书简体" pitchFamily="65" charset="-122"/>
              </a:rPr>
              <a:t>不亦</a:t>
            </a:r>
            <a:r>
              <a:rPr lang="zh-CN" altLang="en-US" sz="4400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颠</a:t>
            </a:r>
            <a:r>
              <a:rPr lang="zh-CN" altLang="en-US" sz="4400" dirty="0" smtClean="0">
                <a:latin typeface="方正北魏楷书简体" pitchFamily="65" charset="-122"/>
                <a:ea typeface="方正北魏楷书简体" pitchFamily="65" charset="-122"/>
              </a:rPr>
              <a:t>乎</a:t>
            </a:r>
            <a:endParaRPr lang="en-US" altLang="zh-CN" sz="4400" dirty="0" smtClean="0">
              <a:latin typeface="方正北魏楷书简体" pitchFamily="65" charset="-122"/>
              <a:ea typeface="方正北魏楷书简体" pitchFamily="65" charset="-122"/>
            </a:endParaRPr>
          </a:p>
          <a:p>
            <a:r>
              <a:rPr lang="zh-CN" altLang="en-US" sz="4400" dirty="0" smtClean="0">
                <a:latin typeface="方正北魏楷书简体" pitchFamily="65" charset="-122"/>
                <a:ea typeface="方正北魏楷书简体" pitchFamily="65" charset="-122"/>
              </a:rPr>
              <a:t>“颠”通“癫”，疯狂</a:t>
            </a:r>
            <a:endParaRPr lang="zh-CN" altLang="en-US" sz="4400" dirty="0">
              <a:latin typeface="方正北魏楷书简体" pitchFamily="65" charset="-122"/>
              <a:ea typeface="方正北魏楷书简体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6954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ext Box 2"/>
          <p:cNvSpPr txBox="1">
            <a:spLocks noChangeArrowheads="1"/>
          </p:cNvSpPr>
          <p:nvPr/>
        </p:nvSpPr>
        <p:spPr bwMode="auto">
          <a:xfrm>
            <a:off x="2971800" y="152400"/>
            <a:ext cx="20574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smtClean="0">
                <a:solidFill>
                  <a:srgbClr val="000000"/>
                </a:solidFill>
                <a:latin typeface="Times New Roman" pitchFamily="18" charset="0"/>
              </a:rPr>
              <a:t>一词多义</a:t>
            </a: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381000" y="3124200"/>
            <a:ext cx="6858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smtClean="0">
                <a:solidFill>
                  <a:srgbClr val="000000"/>
                </a:solidFill>
                <a:latin typeface="Times New Roman" pitchFamily="18" charset="0"/>
              </a:rPr>
              <a:t>之</a:t>
            </a:r>
          </a:p>
        </p:txBody>
      </p:sp>
      <p:sp>
        <p:nvSpPr>
          <p:cNvPr id="13316" name="AutoShape 4"/>
          <p:cNvSpPr>
            <a:spLocks/>
          </p:cNvSpPr>
          <p:nvPr/>
        </p:nvSpPr>
        <p:spPr bwMode="auto">
          <a:xfrm>
            <a:off x="838200" y="990600"/>
            <a:ext cx="381000" cy="6398840"/>
          </a:xfrm>
          <a:prstGeom prst="leftBrace">
            <a:avLst>
              <a:gd name="adj1" fmla="val 111667"/>
              <a:gd name="adj2" fmla="val 50000"/>
            </a:avLst>
          </a:prstGeom>
          <a:noFill/>
          <a:ln w="412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</a:endParaRP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1143000" y="685800"/>
            <a:ext cx="2286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smtClean="0">
                <a:solidFill>
                  <a:srgbClr val="000000"/>
                </a:solidFill>
                <a:latin typeface="Times New Roman" pitchFamily="18" charset="0"/>
              </a:rPr>
              <a:t>闻</a:t>
            </a:r>
            <a:r>
              <a:rPr kumimoji="1" lang="zh-CN" altLang="en-US" sz="3200" b="1" smtClean="0">
                <a:solidFill>
                  <a:srgbClr val="FF3300"/>
                </a:solidFill>
                <a:latin typeface="Times New Roman" pitchFamily="18" charset="0"/>
              </a:rPr>
              <a:t>之</a:t>
            </a:r>
            <a:r>
              <a:rPr kumimoji="1" lang="zh-CN" altLang="en-US" sz="3200" b="1" smtClean="0">
                <a:solidFill>
                  <a:srgbClr val="000000"/>
                </a:solidFill>
                <a:latin typeface="Times New Roman" pitchFamily="18" charset="0"/>
              </a:rPr>
              <a:t>笑曰</a:t>
            </a: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3733800" y="762000"/>
            <a:ext cx="38862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smtClean="0">
                <a:solidFill>
                  <a:srgbClr val="333399"/>
                </a:solidFill>
                <a:latin typeface="Times New Roman" pitchFamily="18" charset="0"/>
              </a:rPr>
              <a:t>代词</a:t>
            </a:r>
            <a:r>
              <a:rPr kumimoji="1" lang="en-US" altLang="zh-CN" sz="3200" b="1" smtClean="0">
                <a:solidFill>
                  <a:srgbClr val="000000"/>
                </a:solidFill>
                <a:latin typeface="Times New Roman" pitchFamily="18" charset="0"/>
              </a:rPr>
              <a:t>,</a:t>
            </a:r>
            <a:r>
              <a:rPr kumimoji="1" lang="zh-CN" altLang="en-US" sz="3200" b="1" smtClean="0">
                <a:solidFill>
                  <a:srgbClr val="000000"/>
                </a:solidFill>
                <a:latin typeface="Times New Roman" pitchFamily="18" charset="0"/>
              </a:rPr>
              <a:t>代顺流而下寻找石兽这件事</a:t>
            </a: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1143000" y="1752600"/>
            <a:ext cx="2057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smtClean="0">
                <a:solidFill>
                  <a:srgbClr val="000000"/>
                </a:solidFill>
                <a:latin typeface="Times New Roman" pitchFamily="18" charset="0"/>
              </a:rPr>
              <a:t>沿河求</a:t>
            </a:r>
            <a:r>
              <a:rPr kumimoji="1" lang="zh-CN" altLang="en-US" sz="3200" b="1" smtClean="0">
                <a:solidFill>
                  <a:srgbClr val="FF3300"/>
                </a:solidFill>
                <a:latin typeface="Times New Roman" pitchFamily="18" charset="0"/>
              </a:rPr>
              <a:t>之</a:t>
            </a: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3733800" y="1752600"/>
            <a:ext cx="3048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smtClean="0">
                <a:solidFill>
                  <a:srgbClr val="333399"/>
                </a:solidFill>
                <a:latin typeface="Times New Roman" pitchFamily="18" charset="0"/>
              </a:rPr>
              <a:t>代词</a:t>
            </a:r>
            <a:r>
              <a:rPr kumimoji="1" lang="en-US" altLang="zh-CN" sz="3200" b="1" smtClean="0">
                <a:solidFill>
                  <a:srgbClr val="000000"/>
                </a:solidFill>
                <a:latin typeface="Times New Roman" pitchFamily="18" charset="0"/>
              </a:rPr>
              <a:t>,</a:t>
            </a:r>
            <a:r>
              <a:rPr kumimoji="1" lang="zh-CN" altLang="en-US" sz="3200" b="1" smtClean="0">
                <a:solidFill>
                  <a:srgbClr val="000000"/>
                </a:solidFill>
                <a:latin typeface="Times New Roman" pitchFamily="18" charset="0"/>
              </a:rPr>
              <a:t>代石兽</a:t>
            </a:r>
            <a:r>
              <a:rPr kumimoji="1" lang="en-US" altLang="zh-CN" sz="3200" b="1" smtClean="0">
                <a:solidFill>
                  <a:srgbClr val="000000"/>
                </a:solidFill>
                <a:latin typeface="Times New Roman" pitchFamily="18" charset="0"/>
              </a:rPr>
              <a:t>.</a:t>
            </a:r>
          </a:p>
        </p:txBody>
      </p:sp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990600" y="2286000"/>
            <a:ext cx="27432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smtClean="0">
                <a:solidFill>
                  <a:srgbClr val="000000"/>
                </a:solidFill>
                <a:latin typeface="Times New Roman" pitchFamily="18" charset="0"/>
              </a:rPr>
              <a:t>一老河兵闻</a:t>
            </a:r>
            <a:r>
              <a:rPr kumimoji="1" lang="zh-CN" altLang="en-US" sz="3200" b="1" smtClean="0">
                <a:solidFill>
                  <a:srgbClr val="FF3300"/>
                </a:solidFill>
                <a:latin typeface="Times New Roman" pitchFamily="18" charset="0"/>
              </a:rPr>
              <a:t>之</a:t>
            </a:r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3733800" y="2286000"/>
            <a:ext cx="3581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smtClean="0">
                <a:solidFill>
                  <a:srgbClr val="333399"/>
                </a:solidFill>
                <a:latin typeface="Times New Roman" pitchFamily="18" charset="0"/>
              </a:rPr>
              <a:t>代词</a:t>
            </a:r>
            <a:r>
              <a:rPr kumimoji="1" lang="en-US" altLang="zh-CN" sz="3200" b="1" smtClean="0">
                <a:solidFill>
                  <a:srgbClr val="000000"/>
                </a:solidFill>
                <a:latin typeface="Times New Roman" pitchFamily="18" charset="0"/>
              </a:rPr>
              <a:t>,</a:t>
            </a:r>
            <a:r>
              <a:rPr kumimoji="1" lang="zh-CN" altLang="en-US" sz="3200" b="1" smtClean="0">
                <a:solidFill>
                  <a:srgbClr val="000000"/>
                </a:solidFill>
                <a:latin typeface="Times New Roman" pitchFamily="18" charset="0"/>
              </a:rPr>
              <a:t>代讲学家的话</a:t>
            </a:r>
            <a:r>
              <a:rPr kumimoji="1" lang="en-US" altLang="zh-CN" sz="3200" b="1" smtClean="0">
                <a:solidFill>
                  <a:srgbClr val="000000"/>
                </a:solidFill>
                <a:latin typeface="Times New Roman" pitchFamily="18" charset="0"/>
              </a:rPr>
              <a:t>.</a:t>
            </a:r>
          </a:p>
        </p:txBody>
      </p:sp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990600" y="2819400"/>
            <a:ext cx="2819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smtClean="0">
                <a:solidFill>
                  <a:srgbClr val="000000"/>
                </a:solidFill>
                <a:latin typeface="Times New Roman" pitchFamily="18" charset="0"/>
              </a:rPr>
              <a:t>当求</a:t>
            </a:r>
            <a:r>
              <a:rPr kumimoji="1" lang="zh-CN" altLang="en-US" sz="3200" b="1" smtClean="0">
                <a:solidFill>
                  <a:srgbClr val="FF3300"/>
                </a:solidFill>
                <a:latin typeface="Times New Roman" pitchFamily="18" charset="0"/>
              </a:rPr>
              <a:t>之</a:t>
            </a:r>
            <a:r>
              <a:rPr kumimoji="1" lang="zh-CN" altLang="en-US" sz="3200" b="1" smtClean="0">
                <a:solidFill>
                  <a:srgbClr val="000000"/>
                </a:solidFill>
                <a:latin typeface="Times New Roman" pitchFamily="18" charset="0"/>
              </a:rPr>
              <a:t>于上流</a:t>
            </a:r>
          </a:p>
        </p:txBody>
      </p:sp>
      <p:sp>
        <p:nvSpPr>
          <p:cNvPr id="13324" name="Text Box 12"/>
          <p:cNvSpPr txBox="1">
            <a:spLocks noChangeArrowheads="1"/>
          </p:cNvSpPr>
          <p:nvPr/>
        </p:nvSpPr>
        <p:spPr bwMode="auto">
          <a:xfrm>
            <a:off x="3733800" y="2819400"/>
            <a:ext cx="3276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dirty="0" smtClean="0">
                <a:solidFill>
                  <a:srgbClr val="333399"/>
                </a:solidFill>
                <a:latin typeface="Times New Roman" pitchFamily="18" charset="0"/>
              </a:rPr>
              <a:t>代词</a:t>
            </a:r>
            <a:r>
              <a:rPr kumimoji="1" lang="en-US" altLang="zh-CN" sz="3200" b="1" dirty="0" smtClean="0">
                <a:solidFill>
                  <a:srgbClr val="000000"/>
                </a:solidFill>
                <a:latin typeface="Times New Roman" pitchFamily="18" charset="0"/>
              </a:rPr>
              <a:t>,</a:t>
            </a:r>
            <a:r>
              <a:rPr kumimoji="1" lang="zh-CN" altLang="en-US" sz="3200" b="1" dirty="0" smtClean="0">
                <a:solidFill>
                  <a:srgbClr val="000000"/>
                </a:solidFill>
                <a:latin typeface="Times New Roman" pitchFamily="18" charset="0"/>
              </a:rPr>
              <a:t>代</a:t>
            </a:r>
            <a:r>
              <a:rPr kumimoji="1"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石兽</a:t>
            </a:r>
            <a:endParaRPr kumimoji="1" lang="en-US" altLang="zh-CN" sz="3200" b="1" dirty="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3325" name="Text Box 13"/>
          <p:cNvSpPr txBox="1">
            <a:spLocks noChangeArrowheads="1"/>
          </p:cNvSpPr>
          <p:nvPr/>
        </p:nvSpPr>
        <p:spPr bwMode="auto">
          <a:xfrm>
            <a:off x="1066800" y="3352800"/>
            <a:ext cx="2514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smtClean="0">
                <a:solidFill>
                  <a:srgbClr val="000000"/>
                </a:solidFill>
                <a:latin typeface="Times New Roman" pitchFamily="18" charset="0"/>
              </a:rPr>
              <a:t>其反激</a:t>
            </a:r>
            <a:r>
              <a:rPr kumimoji="1" lang="zh-CN" altLang="en-US" sz="3200" b="1" smtClean="0">
                <a:solidFill>
                  <a:srgbClr val="FF3300"/>
                </a:solidFill>
                <a:latin typeface="Times New Roman" pitchFamily="18" charset="0"/>
              </a:rPr>
              <a:t>之</a:t>
            </a:r>
            <a:r>
              <a:rPr kumimoji="1" lang="zh-CN" altLang="en-US" sz="3200" b="1" smtClean="0">
                <a:solidFill>
                  <a:srgbClr val="000000"/>
                </a:solidFill>
                <a:latin typeface="Times New Roman" pitchFamily="18" charset="0"/>
              </a:rPr>
              <a:t>力</a:t>
            </a:r>
          </a:p>
        </p:txBody>
      </p:sp>
      <p:sp>
        <p:nvSpPr>
          <p:cNvPr id="13326" name="Text Box 14"/>
          <p:cNvSpPr txBox="1">
            <a:spLocks noChangeArrowheads="1"/>
          </p:cNvSpPr>
          <p:nvPr/>
        </p:nvSpPr>
        <p:spPr bwMode="auto">
          <a:xfrm>
            <a:off x="3810000" y="3352800"/>
            <a:ext cx="609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smtClean="0">
                <a:solidFill>
                  <a:srgbClr val="CC0099"/>
                </a:solidFill>
                <a:latin typeface="Times New Roman" pitchFamily="18" charset="0"/>
              </a:rPr>
              <a:t>的</a:t>
            </a:r>
          </a:p>
        </p:txBody>
      </p:sp>
      <p:sp>
        <p:nvSpPr>
          <p:cNvPr id="13327" name="Text Box 15"/>
          <p:cNvSpPr txBox="1">
            <a:spLocks noChangeArrowheads="1"/>
          </p:cNvSpPr>
          <p:nvPr/>
        </p:nvSpPr>
        <p:spPr bwMode="auto">
          <a:xfrm>
            <a:off x="1066800" y="3962400"/>
            <a:ext cx="2438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smtClean="0">
                <a:solidFill>
                  <a:srgbClr val="000000"/>
                </a:solidFill>
                <a:latin typeface="Times New Roman" pitchFamily="18" charset="0"/>
              </a:rPr>
              <a:t>至石</a:t>
            </a:r>
            <a:r>
              <a:rPr kumimoji="1" lang="zh-CN" altLang="en-US" sz="3200" b="1" smtClean="0">
                <a:solidFill>
                  <a:srgbClr val="FF3300"/>
                </a:solidFill>
                <a:latin typeface="Times New Roman" pitchFamily="18" charset="0"/>
              </a:rPr>
              <a:t>之</a:t>
            </a:r>
            <a:r>
              <a:rPr kumimoji="1" lang="zh-CN" altLang="en-US" sz="3200" b="1" smtClean="0">
                <a:solidFill>
                  <a:srgbClr val="000000"/>
                </a:solidFill>
                <a:latin typeface="Times New Roman" pitchFamily="18" charset="0"/>
              </a:rPr>
              <a:t>半</a:t>
            </a:r>
          </a:p>
        </p:txBody>
      </p:sp>
      <p:sp>
        <p:nvSpPr>
          <p:cNvPr id="13328" name="Text Box 16"/>
          <p:cNvSpPr txBox="1">
            <a:spLocks noChangeArrowheads="1"/>
          </p:cNvSpPr>
          <p:nvPr/>
        </p:nvSpPr>
        <p:spPr bwMode="auto">
          <a:xfrm>
            <a:off x="3810000" y="3886200"/>
            <a:ext cx="7016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smtClean="0">
                <a:solidFill>
                  <a:srgbClr val="CC0099"/>
                </a:solidFill>
                <a:latin typeface="Times New Roman" pitchFamily="18" charset="0"/>
              </a:rPr>
              <a:t>的</a:t>
            </a:r>
          </a:p>
        </p:txBody>
      </p: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990600" y="4495800"/>
            <a:ext cx="20574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smtClean="0">
                <a:solidFill>
                  <a:srgbClr val="000000"/>
                </a:solidFill>
                <a:latin typeface="Times New Roman" pitchFamily="18" charset="0"/>
              </a:rPr>
              <a:t>求</a:t>
            </a:r>
            <a:r>
              <a:rPr kumimoji="1" lang="zh-CN" altLang="en-US" sz="3200" b="1" smtClean="0">
                <a:solidFill>
                  <a:srgbClr val="FF3300"/>
                </a:solidFill>
                <a:latin typeface="Times New Roman" pitchFamily="18" charset="0"/>
              </a:rPr>
              <a:t>之</a:t>
            </a:r>
            <a:r>
              <a:rPr kumimoji="1" lang="zh-CN" altLang="en-US" sz="3200" b="1" smtClean="0">
                <a:solidFill>
                  <a:srgbClr val="000000"/>
                </a:solidFill>
                <a:latin typeface="Times New Roman" pitchFamily="18" charset="0"/>
              </a:rPr>
              <a:t>下流、求</a:t>
            </a:r>
            <a:r>
              <a:rPr kumimoji="1" lang="zh-CN" altLang="en-US" sz="3200" b="1" smtClean="0">
                <a:solidFill>
                  <a:srgbClr val="FF3300"/>
                </a:solidFill>
                <a:latin typeface="Times New Roman" pitchFamily="18" charset="0"/>
              </a:rPr>
              <a:t>之</a:t>
            </a:r>
            <a:r>
              <a:rPr kumimoji="1" lang="zh-CN" altLang="en-US" sz="3200" b="1" smtClean="0">
                <a:solidFill>
                  <a:srgbClr val="000000"/>
                </a:solidFill>
                <a:latin typeface="Times New Roman" pitchFamily="18" charset="0"/>
              </a:rPr>
              <a:t>地中</a:t>
            </a:r>
          </a:p>
        </p:txBody>
      </p:sp>
      <p:sp>
        <p:nvSpPr>
          <p:cNvPr id="13330" name="Text Box 18"/>
          <p:cNvSpPr txBox="1">
            <a:spLocks noChangeArrowheads="1"/>
          </p:cNvSpPr>
          <p:nvPr/>
        </p:nvSpPr>
        <p:spPr bwMode="auto">
          <a:xfrm>
            <a:off x="3657600" y="4724400"/>
            <a:ext cx="2819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dirty="0" smtClean="0">
                <a:solidFill>
                  <a:srgbClr val="333399"/>
                </a:solidFill>
                <a:latin typeface="Times New Roman" pitchFamily="18" charset="0"/>
              </a:rPr>
              <a:t>代词</a:t>
            </a:r>
            <a:r>
              <a:rPr kumimoji="1" lang="en-US" altLang="zh-CN" sz="3200" b="1" dirty="0" smtClean="0">
                <a:solidFill>
                  <a:srgbClr val="000000"/>
                </a:solidFill>
                <a:latin typeface="Times New Roman" pitchFamily="18" charset="0"/>
              </a:rPr>
              <a:t>,</a:t>
            </a:r>
            <a:r>
              <a:rPr kumimoji="1" lang="zh-CN" altLang="en-US" sz="3200" b="1" dirty="0" smtClean="0">
                <a:solidFill>
                  <a:srgbClr val="000000"/>
                </a:solidFill>
                <a:latin typeface="Times New Roman" pitchFamily="18" charset="0"/>
              </a:rPr>
              <a:t>代石兽</a:t>
            </a:r>
          </a:p>
        </p:txBody>
      </p:sp>
      <p:sp>
        <p:nvSpPr>
          <p:cNvPr id="13331" name="Text Box 19"/>
          <p:cNvSpPr txBox="1">
            <a:spLocks noChangeArrowheads="1"/>
          </p:cNvSpPr>
          <p:nvPr/>
        </p:nvSpPr>
        <p:spPr bwMode="auto">
          <a:xfrm>
            <a:off x="1066800" y="5562600"/>
            <a:ext cx="31242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dirty="0" smtClean="0">
                <a:solidFill>
                  <a:srgbClr val="000000"/>
                </a:solidFill>
                <a:latin typeface="Times New Roman" pitchFamily="18" charset="0"/>
              </a:rPr>
              <a:t>然则天下</a:t>
            </a:r>
            <a:r>
              <a:rPr kumimoji="1" lang="zh-CN" altLang="en-US" sz="3200" b="1" dirty="0" smtClean="0">
                <a:solidFill>
                  <a:srgbClr val="FF3300"/>
                </a:solidFill>
                <a:latin typeface="Times New Roman" pitchFamily="18" charset="0"/>
              </a:rPr>
              <a:t>之</a:t>
            </a:r>
            <a:r>
              <a:rPr kumimoji="1" lang="zh-CN" altLang="en-US" sz="3200" b="1" dirty="0" smtClean="0">
                <a:solidFill>
                  <a:srgbClr val="000000"/>
                </a:solidFill>
                <a:latin typeface="Times New Roman" pitchFamily="18" charset="0"/>
              </a:rPr>
              <a:t>事</a:t>
            </a:r>
          </a:p>
        </p:txBody>
      </p:sp>
      <p:sp>
        <p:nvSpPr>
          <p:cNvPr id="13332" name="Text Box 20"/>
          <p:cNvSpPr txBox="1">
            <a:spLocks noChangeArrowheads="1"/>
          </p:cNvSpPr>
          <p:nvPr/>
        </p:nvSpPr>
        <p:spPr bwMode="auto">
          <a:xfrm>
            <a:off x="3810000" y="5562600"/>
            <a:ext cx="685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smtClean="0">
                <a:solidFill>
                  <a:srgbClr val="CC0099"/>
                </a:solidFill>
                <a:latin typeface="Times New Roman" pitchFamily="18" charset="0"/>
              </a:rPr>
              <a:t>的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6800" y="6258303"/>
            <a:ext cx="479296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50000"/>
              </a:spcBef>
              <a:spcAft>
                <a:spcPct val="0"/>
              </a:spcAft>
              <a:defRPr kumimoji="1" sz="32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dirty="0" smtClean="0"/>
              <a:t>为</a:t>
            </a:r>
            <a:r>
              <a:rPr lang="zh-CN" altLang="en-US" dirty="0"/>
              <a:t>暴涨携</a:t>
            </a:r>
            <a:r>
              <a:rPr lang="zh-CN" altLang="en-US" dirty="0">
                <a:solidFill>
                  <a:srgbClr val="FF0000"/>
                </a:solidFill>
              </a:rPr>
              <a:t>之</a:t>
            </a:r>
            <a:r>
              <a:rPr lang="zh-CN" altLang="en-US" dirty="0"/>
              <a:t>去</a:t>
            </a:r>
          </a:p>
        </p:txBody>
      </p:sp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4000500" y="6157278"/>
            <a:ext cx="2819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dirty="0" smtClean="0">
                <a:solidFill>
                  <a:srgbClr val="333399"/>
                </a:solidFill>
                <a:latin typeface="Times New Roman" pitchFamily="18" charset="0"/>
              </a:rPr>
              <a:t>代词</a:t>
            </a:r>
            <a:r>
              <a:rPr kumimoji="1" lang="en-US" altLang="zh-CN" sz="3200" b="1" dirty="0" smtClean="0">
                <a:solidFill>
                  <a:srgbClr val="000000"/>
                </a:solidFill>
                <a:latin typeface="Times New Roman" pitchFamily="18" charset="0"/>
              </a:rPr>
              <a:t>,</a:t>
            </a:r>
            <a:r>
              <a:rPr kumimoji="1" lang="zh-CN" altLang="en-US" sz="3200" b="1" dirty="0" smtClean="0">
                <a:solidFill>
                  <a:srgbClr val="000000"/>
                </a:solidFill>
                <a:latin typeface="Times New Roman" pitchFamily="18" charset="0"/>
              </a:rPr>
              <a:t>代石兽</a:t>
            </a:r>
          </a:p>
        </p:txBody>
      </p:sp>
    </p:spTree>
    <p:extLst>
      <p:ext uri="{BB962C8B-B14F-4D97-AF65-F5344CB8AC3E}">
        <p14:creationId xmlns:p14="http://schemas.microsoft.com/office/powerpoint/2010/main" val="4213575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3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3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autoUpdateAnimBg="0"/>
      <p:bldP spid="13316" grpId="0" animBg="1"/>
      <p:bldP spid="13317" grpId="0" autoUpdateAnimBg="0"/>
      <p:bldP spid="13318" grpId="0" autoUpdateAnimBg="0"/>
      <p:bldP spid="13319" grpId="0" autoUpdateAnimBg="0"/>
      <p:bldP spid="13320" grpId="0" autoUpdateAnimBg="0"/>
      <p:bldP spid="13321" grpId="0" autoUpdateAnimBg="0"/>
      <p:bldP spid="13322" grpId="0" autoUpdateAnimBg="0"/>
      <p:bldP spid="13323" grpId="0" autoUpdateAnimBg="0"/>
      <p:bldP spid="13324" grpId="0" autoUpdateAnimBg="0"/>
      <p:bldP spid="13325" grpId="0" autoUpdateAnimBg="0"/>
      <p:bldP spid="13326" grpId="0" autoUpdateAnimBg="0"/>
      <p:bldP spid="13327" grpId="0" autoUpdateAnimBg="0"/>
      <p:bldP spid="13328" grpId="0" autoUpdateAnimBg="0"/>
      <p:bldP spid="13329" grpId="0" autoUpdateAnimBg="0"/>
      <p:bldP spid="13330" grpId="0" autoUpdateAnimBg="0"/>
      <p:bldP spid="13331" grpId="0" autoUpdateAnimBg="0"/>
      <p:bldP spid="13332" grpId="0" autoUpdateAnimBg="0"/>
      <p:bldP spid="2" grpId="0"/>
      <p:bldP spid="24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5144" y="1409954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方正隶书简体" pitchFamily="2" charset="-122"/>
                <a:ea typeface="方正隶书简体" pitchFamily="2" charset="-122"/>
              </a:rPr>
              <a:t>于</a:t>
            </a:r>
            <a:endParaRPr lang="zh-CN" altLang="en-US" sz="3200" dirty="0">
              <a:latin typeface="方正隶书简体" pitchFamily="2" charset="-122"/>
              <a:ea typeface="方正隶书简体" pitchFamily="2" charset="-122"/>
            </a:endParaRPr>
          </a:p>
        </p:txBody>
      </p:sp>
      <p:sp>
        <p:nvSpPr>
          <p:cNvPr id="3" name="AutoShape 4"/>
          <p:cNvSpPr>
            <a:spLocks/>
          </p:cNvSpPr>
          <p:nvPr/>
        </p:nvSpPr>
        <p:spPr bwMode="auto">
          <a:xfrm>
            <a:off x="988740" y="260648"/>
            <a:ext cx="381000" cy="3024336"/>
          </a:xfrm>
          <a:prstGeom prst="leftBrace">
            <a:avLst>
              <a:gd name="adj1" fmla="val 111667"/>
              <a:gd name="adj2" fmla="val 50000"/>
            </a:avLst>
          </a:prstGeom>
          <a:noFill/>
          <a:ln w="412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85784" y="262256"/>
            <a:ext cx="396044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方正北魏楷书简体" pitchFamily="65" charset="-122"/>
                <a:ea typeface="方正北魏楷书简体" pitchFamily="65" charset="-122"/>
              </a:rPr>
              <a:t>山门圮于河</a:t>
            </a:r>
            <a:endParaRPr lang="en-US" altLang="zh-CN" sz="3200" dirty="0" smtClean="0">
              <a:latin typeface="方正北魏楷书简体" pitchFamily="65" charset="-122"/>
              <a:ea typeface="方正北魏楷书简体" pitchFamily="65" charset="-122"/>
            </a:endParaRPr>
          </a:p>
          <a:p>
            <a:r>
              <a:rPr lang="zh-CN" altLang="en-US" sz="3200" dirty="0" smtClean="0">
                <a:latin typeface="方正北魏楷书简体" pitchFamily="65" charset="-122"/>
                <a:ea typeface="方正北魏楷书简体" pitchFamily="65" charset="-122"/>
              </a:rPr>
              <a:t>求石兽于水中</a:t>
            </a:r>
            <a:endParaRPr lang="en-US" altLang="zh-CN" sz="3200" dirty="0" smtClean="0">
              <a:latin typeface="方正北魏楷书简体" pitchFamily="65" charset="-122"/>
              <a:ea typeface="方正北魏楷书简体" pitchFamily="65" charset="-122"/>
            </a:endParaRPr>
          </a:p>
          <a:p>
            <a:r>
              <a:rPr lang="zh-CN" altLang="en-US" sz="3200" dirty="0" smtClean="0">
                <a:latin typeface="方正北魏楷书简体" pitchFamily="65" charset="-122"/>
                <a:ea typeface="方正北魏楷书简体" pitchFamily="65" charset="-122"/>
              </a:rPr>
              <a:t>湮于沙上</a:t>
            </a:r>
            <a:endParaRPr lang="en-US" altLang="zh-CN" sz="3200" dirty="0" smtClean="0">
              <a:latin typeface="方正北魏楷书简体" pitchFamily="65" charset="-122"/>
              <a:ea typeface="方正北魏楷书简体" pitchFamily="65" charset="-122"/>
            </a:endParaRPr>
          </a:p>
          <a:p>
            <a:r>
              <a:rPr lang="zh-CN" altLang="en-US" sz="3200" dirty="0" smtClean="0">
                <a:latin typeface="方正北魏楷书简体" pitchFamily="65" charset="-122"/>
                <a:ea typeface="方正北魏楷书简体" pitchFamily="65" charset="-122"/>
              </a:rPr>
              <a:t>当求之于上流</a:t>
            </a:r>
            <a:endParaRPr lang="en-US" altLang="zh-CN" sz="3200" dirty="0" smtClean="0">
              <a:latin typeface="方正北魏楷书简体" pitchFamily="65" charset="-122"/>
              <a:ea typeface="方正北魏楷书简体" pitchFamily="65" charset="-122"/>
            </a:endParaRPr>
          </a:p>
          <a:p>
            <a:r>
              <a:rPr lang="zh-CN" altLang="en-US" sz="3200" dirty="0" smtClean="0">
                <a:latin typeface="方正北魏楷书简体" pitchFamily="65" charset="-122"/>
                <a:ea typeface="方正北魏楷书简体" pitchFamily="65" charset="-122"/>
              </a:rPr>
              <a:t>必于石下迎水处</a:t>
            </a:r>
            <a:endParaRPr lang="en-US" altLang="zh-CN" sz="3200" dirty="0" smtClean="0">
              <a:latin typeface="方正北魏楷书简体" pitchFamily="65" charset="-122"/>
              <a:ea typeface="方正北魏楷书简体" pitchFamily="65" charset="-122"/>
            </a:endParaRPr>
          </a:p>
          <a:p>
            <a:endParaRPr lang="en-US" altLang="zh-CN" sz="3200" dirty="0" smtClean="0">
              <a:latin typeface="方正北魏楷书简体" pitchFamily="65" charset="-122"/>
              <a:ea typeface="方正北魏楷书简体" pitchFamily="65" charset="-122"/>
            </a:endParaRPr>
          </a:p>
          <a:p>
            <a:r>
              <a:rPr lang="zh-CN" altLang="en-US" sz="3200" dirty="0" smtClean="0">
                <a:latin typeface="方正北魏楷书简体" pitchFamily="65" charset="-122"/>
                <a:ea typeface="方正北魏楷书简体" pitchFamily="65" charset="-122"/>
              </a:rPr>
              <a:t>于我如浮云</a:t>
            </a:r>
            <a:endParaRPr lang="en-US" altLang="zh-CN" sz="3200" dirty="0" smtClean="0">
              <a:latin typeface="方正北魏楷书简体" pitchFamily="65" charset="-122"/>
              <a:ea typeface="方正北魏楷书简体" pitchFamily="65" charset="-122"/>
            </a:endParaRPr>
          </a:p>
          <a:p>
            <a:endParaRPr lang="zh-CN" altLang="en-US" sz="3200" dirty="0">
              <a:latin typeface="方正北魏楷书简体" pitchFamily="65" charset="-122"/>
              <a:ea typeface="方正北魏楷书简体" pitchFamily="65" charset="-122"/>
            </a:endParaRPr>
          </a:p>
        </p:txBody>
      </p:sp>
      <p:sp>
        <p:nvSpPr>
          <p:cNvPr id="5" name="右大括号 4"/>
          <p:cNvSpPr/>
          <p:nvPr/>
        </p:nvSpPr>
        <p:spPr>
          <a:xfrm>
            <a:off x="4499992" y="260648"/>
            <a:ext cx="697592" cy="2518456"/>
          </a:xfrm>
          <a:prstGeom prst="righ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5546224" y="1409954"/>
            <a:ext cx="13300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 smtClean="0">
                <a:solidFill>
                  <a:srgbClr val="FF0000"/>
                </a:solidFill>
                <a:latin typeface="方正隶书简体" pitchFamily="2" charset="-122"/>
                <a:ea typeface="方正隶书简体" pitchFamily="2" charset="-122"/>
              </a:rPr>
              <a:t>在</a:t>
            </a:r>
            <a:endParaRPr lang="zh-CN" altLang="en-US" sz="4800" dirty="0">
              <a:solidFill>
                <a:srgbClr val="FF0000"/>
              </a:solidFill>
              <a:latin typeface="方正隶书简体" pitchFamily="2" charset="-122"/>
              <a:ea typeface="方正隶书简体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546224" y="2869485"/>
            <a:ext cx="11860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 smtClean="0">
                <a:solidFill>
                  <a:srgbClr val="FF0000"/>
                </a:solidFill>
                <a:latin typeface="方正隶书简体" pitchFamily="2" charset="-122"/>
                <a:ea typeface="方正隶书简体" pitchFamily="2" charset="-122"/>
              </a:rPr>
              <a:t>对</a:t>
            </a:r>
            <a:endParaRPr lang="zh-CN" altLang="en-US" sz="4800" dirty="0">
              <a:solidFill>
                <a:srgbClr val="FF0000"/>
              </a:solidFill>
              <a:latin typeface="方正隶书简体" pitchFamily="2" charset="-122"/>
              <a:ea typeface="方正隶书简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41624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/>
      <p:bldP spid="5" grpId="0" animBg="1"/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1116013" y="549275"/>
            <a:ext cx="2286000" cy="650875"/>
          </a:xfrm>
          <a:prstGeom prst="rect">
            <a:avLst/>
          </a:prstGeom>
          <a:solidFill>
            <a:srgbClr val="FFFF99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dirty="0" smtClean="0">
                <a:solidFill>
                  <a:srgbClr val="000000"/>
                </a:solidFill>
                <a:latin typeface="Times New Roman" pitchFamily="18" charset="0"/>
              </a:rPr>
              <a:t>古今异义</a:t>
            </a: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3124200" y="1524000"/>
            <a:ext cx="6858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smtClean="0">
                <a:solidFill>
                  <a:srgbClr val="FF3300"/>
                </a:solidFill>
                <a:latin typeface="Times New Roman" pitchFamily="18" charset="0"/>
              </a:rPr>
              <a:t>古</a:t>
            </a: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5410200" y="1524000"/>
            <a:ext cx="6858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smtClean="0">
                <a:solidFill>
                  <a:srgbClr val="333399"/>
                </a:solidFill>
                <a:latin typeface="Times New Roman" pitchFamily="18" charset="0"/>
              </a:rPr>
              <a:t>今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1219200" y="2286000"/>
            <a:ext cx="6858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smtClean="0">
                <a:solidFill>
                  <a:srgbClr val="000000"/>
                </a:solidFill>
                <a:latin typeface="Times New Roman" pitchFamily="18" charset="0"/>
              </a:rPr>
              <a:t>干</a:t>
            </a: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3124200" y="2362200"/>
            <a:ext cx="9906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smtClean="0">
                <a:solidFill>
                  <a:srgbClr val="FF3300"/>
                </a:solidFill>
                <a:latin typeface="Times New Roman" pitchFamily="18" charset="0"/>
              </a:rPr>
              <a:t>岸</a:t>
            </a: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5029200" y="2286000"/>
            <a:ext cx="16764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smtClean="0">
                <a:solidFill>
                  <a:srgbClr val="333399"/>
                </a:solidFill>
                <a:latin typeface="Times New Roman" pitchFamily="18" charset="0"/>
              </a:rPr>
              <a:t>不潮湿</a:t>
            </a:r>
          </a:p>
        </p:txBody>
      </p:sp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1219200" y="2971800"/>
            <a:ext cx="762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smtClean="0">
                <a:solidFill>
                  <a:srgbClr val="000000"/>
                </a:solidFill>
                <a:latin typeface="Times New Roman" pitchFamily="18" charset="0"/>
              </a:rPr>
              <a:t>阅</a:t>
            </a:r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2895600" y="3048000"/>
            <a:ext cx="12192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smtClean="0">
                <a:solidFill>
                  <a:srgbClr val="FF3300"/>
                </a:solidFill>
                <a:latin typeface="Times New Roman" pitchFamily="18" charset="0"/>
              </a:rPr>
              <a:t>经历</a:t>
            </a:r>
          </a:p>
        </p:txBody>
      </p:sp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5410200" y="2971800"/>
            <a:ext cx="762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smtClean="0">
                <a:solidFill>
                  <a:srgbClr val="333399"/>
                </a:solidFill>
                <a:latin typeface="Times New Roman" pitchFamily="18" charset="0"/>
              </a:rPr>
              <a:t>看</a:t>
            </a:r>
          </a:p>
        </p:txBody>
      </p:sp>
      <p:sp>
        <p:nvSpPr>
          <p:cNvPr id="14348" name="Text Box 12"/>
          <p:cNvSpPr txBox="1">
            <a:spLocks noChangeArrowheads="1"/>
          </p:cNvSpPr>
          <p:nvPr/>
        </p:nvSpPr>
        <p:spPr bwMode="auto">
          <a:xfrm>
            <a:off x="1066800" y="3733800"/>
            <a:ext cx="12192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smtClean="0">
                <a:solidFill>
                  <a:srgbClr val="000000"/>
                </a:solidFill>
                <a:latin typeface="Times New Roman" pitchFamily="18" charset="0"/>
              </a:rPr>
              <a:t>物理</a:t>
            </a:r>
          </a:p>
        </p:txBody>
      </p:sp>
      <p:sp>
        <p:nvSpPr>
          <p:cNvPr id="14349" name="Text Box 13"/>
          <p:cNvSpPr txBox="1">
            <a:spLocks noChangeArrowheads="1"/>
          </p:cNvSpPr>
          <p:nvPr/>
        </p:nvSpPr>
        <p:spPr bwMode="auto">
          <a:xfrm>
            <a:off x="2362200" y="3657600"/>
            <a:ext cx="25908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smtClean="0">
                <a:solidFill>
                  <a:srgbClr val="FF3300"/>
                </a:solidFill>
                <a:latin typeface="Times New Roman" pitchFamily="18" charset="0"/>
              </a:rPr>
              <a:t>事物的道理</a:t>
            </a:r>
          </a:p>
        </p:txBody>
      </p:sp>
      <p:sp>
        <p:nvSpPr>
          <p:cNvPr id="14350" name="Text Box 14"/>
          <p:cNvSpPr txBox="1">
            <a:spLocks noChangeArrowheads="1"/>
          </p:cNvSpPr>
          <p:nvPr/>
        </p:nvSpPr>
        <p:spPr bwMode="auto">
          <a:xfrm>
            <a:off x="5029200" y="3657600"/>
            <a:ext cx="2286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smtClean="0">
                <a:solidFill>
                  <a:srgbClr val="333399"/>
                </a:solidFill>
                <a:latin typeface="Times New Roman" pitchFamily="18" charset="0"/>
              </a:rPr>
              <a:t>一门学科</a:t>
            </a:r>
          </a:p>
        </p:txBody>
      </p:sp>
      <p:sp>
        <p:nvSpPr>
          <p:cNvPr id="14351" name="Text Box 15"/>
          <p:cNvSpPr txBox="1">
            <a:spLocks noChangeArrowheads="1"/>
          </p:cNvSpPr>
          <p:nvPr/>
        </p:nvSpPr>
        <p:spPr bwMode="auto">
          <a:xfrm>
            <a:off x="1295400" y="4419600"/>
            <a:ext cx="8382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smtClean="0">
                <a:solidFill>
                  <a:srgbClr val="000000"/>
                </a:solidFill>
                <a:latin typeface="Times New Roman" pitchFamily="18" charset="0"/>
              </a:rPr>
              <a:t>是</a:t>
            </a:r>
          </a:p>
        </p:txBody>
      </p:sp>
      <p:sp>
        <p:nvSpPr>
          <p:cNvPr id="14352" name="Text Box 16"/>
          <p:cNvSpPr txBox="1">
            <a:spLocks noChangeArrowheads="1"/>
          </p:cNvSpPr>
          <p:nvPr/>
        </p:nvSpPr>
        <p:spPr bwMode="auto">
          <a:xfrm>
            <a:off x="3124200" y="4343400"/>
            <a:ext cx="762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smtClean="0">
                <a:solidFill>
                  <a:srgbClr val="FF3300"/>
                </a:solidFill>
                <a:latin typeface="Times New Roman" pitchFamily="18" charset="0"/>
              </a:rPr>
              <a:t>这</a:t>
            </a:r>
          </a:p>
        </p:txBody>
      </p:sp>
      <p:sp>
        <p:nvSpPr>
          <p:cNvPr id="14353" name="Text Box 17"/>
          <p:cNvSpPr txBox="1">
            <a:spLocks noChangeArrowheads="1"/>
          </p:cNvSpPr>
          <p:nvPr/>
        </p:nvSpPr>
        <p:spPr bwMode="auto">
          <a:xfrm>
            <a:off x="4648200" y="4343400"/>
            <a:ext cx="29718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smtClean="0">
                <a:solidFill>
                  <a:srgbClr val="333399"/>
                </a:solidFill>
                <a:latin typeface="Times New Roman" pitchFamily="18" charset="0"/>
              </a:rPr>
              <a:t>表判断的动词</a:t>
            </a:r>
          </a:p>
        </p:txBody>
      </p:sp>
      <p:sp>
        <p:nvSpPr>
          <p:cNvPr id="14354" name="Text Box 18"/>
          <p:cNvSpPr txBox="1">
            <a:spLocks noChangeArrowheads="1"/>
          </p:cNvSpPr>
          <p:nvPr/>
        </p:nvSpPr>
        <p:spPr bwMode="auto">
          <a:xfrm>
            <a:off x="1371600" y="5105400"/>
            <a:ext cx="762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dirty="0" smtClean="0">
                <a:solidFill>
                  <a:srgbClr val="000000"/>
                </a:solidFill>
                <a:latin typeface="Times New Roman" pitchFamily="18" charset="0"/>
              </a:rPr>
              <a:t>已</a:t>
            </a:r>
          </a:p>
        </p:txBody>
      </p:sp>
      <p:sp>
        <p:nvSpPr>
          <p:cNvPr id="14355" name="Text Box 19"/>
          <p:cNvSpPr txBox="1">
            <a:spLocks noChangeArrowheads="1"/>
          </p:cNvSpPr>
          <p:nvPr/>
        </p:nvSpPr>
        <p:spPr bwMode="auto">
          <a:xfrm>
            <a:off x="3048000" y="5105400"/>
            <a:ext cx="1143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dirty="0" smtClean="0">
                <a:solidFill>
                  <a:srgbClr val="FF3300"/>
                </a:solidFill>
                <a:latin typeface="Times New Roman" pitchFamily="18" charset="0"/>
              </a:rPr>
              <a:t>停止</a:t>
            </a:r>
          </a:p>
        </p:txBody>
      </p:sp>
      <p:sp>
        <p:nvSpPr>
          <p:cNvPr id="14356" name="Text Box 20"/>
          <p:cNvSpPr txBox="1">
            <a:spLocks noChangeArrowheads="1"/>
          </p:cNvSpPr>
          <p:nvPr/>
        </p:nvSpPr>
        <p:spPr bwMode="auto">
          <a:xfrm>
            <a:off x="5486400" y="5029200"/>
            <a:ext cx="12192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dirty="0" smtClean="0">
                <a:solidFill>
                  <a:srgbClr val="333399"/>
                </a:solidFill>
                <a:latin typeface="Times New Roman" pitchFamily="18" charset="0"/>
              </a:rPr>
              <a:t>已经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371600" y="5916540"/>
            <a:ext cx="9906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 fontAlgn="base">
              <a:spcBef>
                <a:spcPct val="50000"/>
              </a:spcBef>
              <a:spcAft>
                <a:spcPct val="0"/>
              </a:spcAft>
              <a:defRPr kumimoji="1" sz="36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dirty="0"/>
              <a:t>但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256404" y="5882788"/>
            <a:ext cx="88887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 fontAlgn="base">
              <a:spcBef>
                <a:spcPct val="50000"/>
              </a:spcBef>
              <a:spcAft>
                <a:spcPct val="0"/>
              </a:spcAft>
              <a:defRPr kumimoji="1" sz="3600" b="1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dirty="0"/>
              <a:t>只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02168" y="5916541"/>
            <a:ext cx="15621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 fontAlgn="base">
              <a:spcBef>
                <a:spcPct val="50000"/>
              </a:spcBef>
              <a:spcAft>
                <a:spcPct val="0"/>
              </a:spcAft>
              <a:defRPr kumimoji="1" sz="3600" b="1">
                <a:solidFill>
                  <a:srgbClr val="333399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dirty="0"/>
              <a:t>表转折</a:t>
            </a:r>
          </a:p>
        </p:txBody>
      </p:sp>
    </p:spTree>
    <p:extLst>
      <p:ext uri="{BB962C8B-B14F-4D97-AF65-F5344CB8AC3E}">
        <p14:creationId xmlns:p14="http://schemas.microsoft.com/office/powerpoint/2010/main" val="1423562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4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4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4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0" autoUpdateAnimBg="0"/>
      <p:bldP spid="14343" grpId="0" autoUpdateAnimBg="0"/>
      <p:bldP spid="14344" grpId="0" autoUpdateAnimBg="0"/>
      <p:bldP spid="14345" grpId="0" autoUpdateAnimBg="0"/>
      <p:bldP spid="14346" grpId="0" autoUpdateAnimBg="0"/>
      <p:bldP spid="14347" grpId="0" autoUpdateAnimBg="0"/>
      <p:bldP spid="14348" grpId="0" autoUpdateAnimBg="0"/>
      <p:bldP spid="14349" grpId="0" autoUpdateAnimBg="0"/>
      <p:bldP spid="14350" grpId="0" autoUpdateAnimBg="0"/>
      <p:bldP spid="14351" grpId="0" autoUpdateAnimBg="0"/>
      <p:bldP spid="14352" grpId="0" autoUpdateAnimBg="0"/>
      <p:bldP spid="14353" grpId="0" autoUpdateAnimBg="0"/>
      <p:bldP spid="14354" grpId="0" autoUpdateAnimBg="0"/>
      <p:bldP spid="14355" grpId="0" autoUpdateAnimBg="0"/>
      <p:bldP spid="14356" grpId="0" autoUpdateAnimBg="0"/>
      <p:bldP spid="2" grpId="0"/>
      <p:bldP spid="3" grpId="0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332656"/>
            <a:ext cx="2304256" cy="646331"/>
          </a:xfrm>
          <a:prstGeom prst="rect">
            <a:avLst/>
          </a:prstGeom>
          <a:solidFill>
            <a:srgbClr val="FFFF99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50000"/>
              </a:spcBef>
              <a:spcAft>
                <a:spcPct val="0"/>
              </a:spcAft>
              <a:defRPr kumimoji="1" sz="36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dirty="0"/>
              <a:t>词类活用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5536" y="1484784"/>
            <a:ext cx="72728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方正黑体简体" pitchFamily="2" charset="-122"/>
                <a:ea typeface="方正黑体简体" pitchFamily="2" charset="-122"/>
              </a:rPr>
              <a:t>棹数小舟：</a:t>
            </a:r>
            <a:endParaRPr lang="en-US" altLang="zh-CN" sz="3200" dirty="0" smtClean="0">
              <a:latin typeface="方正黑体简体" pitchFamily="2" charset="-122"/>
              <a:ea typeface="方正黑体简体" pitchFamily="2" charset="-122"/>
            </a:endParaRPr>
          </a:p>
          <a:p>
            <a:r>
              <a:rPr lang="zh-CN" altLang="en-US" sz="3200" dirty="0" smtClean="0">
                <a:latin typeface="方正黑体简体" pitchFamily="2" charset="-122"/>
                <a:ea typeface="方正黑体简体" pitchFamily="2" charset="-122"/>
              </a:rPr>
              <a:t>棹：划船，名词作动词用</a:t>
            </a:r>
            <a:endParaRPr lang="en-US" altLang="zh-CN" sz="3200" dirty="0" smtClean="0">
              <a:latin typeface="方正黑体简体" pitchFamily="2" charset="-122"/>
              <a:ea typeface="方正黑体简体" pitchFamily="2" charset="-122"/>
            </a:endParaRPr>
          </a:p>
          <a:p>
            <a:endParaRPr lang="zh-CN" altLang="en-US" sz="3200" dirty="0">
              <a:latin typeface="方正黑体简体" pitchFamily="2" charset="-122"/>
              <a:ea typeface="方正黑体简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58758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5008" y="332656"/>
            <a:ext cx="8928992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方正北魏楷书简体" pitchFamily="65" charset="-122"/>
                <a:ea typeface="方正北魏楷书简体" pitchFamily="65" charset="-122"/>
              </a:rPr>
              <a:t>特殊</a:t>
            </a:r>
            <a:r>
              <a:rPr lang="zh-CN" altLang="en-US" sz="3200" dirty="0" smtClean="0">
                <a:latin typeface="方正北魏楷书简体" pitchFamily="65" charset="-122"/>
                <a:ea typeface="方正北魏楷书简体" pitchFamily="65" charset="-122"/>
              </a:rPr>
              <a:t>句式：</a:t>
            </a:r>
            <a:endParaRPr lang="en-US" altLang="zh-CN" sz="3200" dirty="0" smtClean="0">
              <a:latin typeface="方正北魏楷书简体" pitchFamily="65" charset="-122"/>
              <a:ea typeface="方正北魏楷书简体" pitchFamily="65" charset="-122"/>
            </a:endParaRPr>
          </a:p>
          <a:p>
            <a:r>
              <a:rPr lang="en-US" altLang="zh-CN" sz="3200" dirty="0" smtClean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1.</a:t>
            </a:r>
            <a:r>
              <a:rPr lang="zh-CN" altLang="en-US" sz="3200" dirty="0" smtClean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省略句</a:t>
            </a:r>
            <a:endParaRPr lang="en-US" altLang="zh-CN" sz="3200" dirty="0" smtClean="0">
              <a:solidFill>
                <a:srgbClr val="FF0000"/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r>
              <a:rPr lang="zh-CN" altLang="en-US" sz="3200" dirty="0">
                <a:latin typeface="方正北魏楷书简体" pitchFamily="65" charset="-122"/>
                <a:ea typeface="方正北魏楷书简体" pitchFamily="65" charset="-122"/>
              </a:rPr>
              <a:t>以为顺流</a:t>
            </a:r>
            <a:r>
              <a:rPr lang="zh-CN" altLang="en-US" sz="3200" dirty="0" smtClean="0">
                <a:latin typeface="方正北魏楷书简体" pitchFamily="65" charset="-122"/>
                <a:ea typeface="方正北魏楷书简体" pitchFamily="65" charset="-122"/>
              </a:rPr>
              <a:t>下矣</a:t>
            </a:r>
            <a:r>
              <a:rPr lang="zh-CN" altLang="en-US" sz="3200" dirty="0" smtClean="0">
                <a:latin typeface="方正北魏楷书简体" pitchFamily="65" charset="-122"/>
                <a:ea typeface="方正北魏楷书简体" pitchFamily="65" charset="-122"/>
                <a:sym typeface="Wingdings" pitchFamily="2" charset="2"/>
              </a:rPr>
              <a:t>（僧人）以为（石兽）顺流下矣。</a:t>
            </a:r>
            <a:endParaRPr lang="en-US" altLang="zh-CN" sz="3200" dirty="0" smtClean="0">
              <a:latin typeface="方正北魏楷书简体" pitchFamily="65" charset="-122"/>
              <a:ea typeface="方正北魏楷书简体" pitchFamily="65" charset="-122"/>
              <a:sym typeface="Wingdings" pitchFamily="2" charset="2"/>
            </a:endParaRPr>
          </a:p>
          <a:p>
            <a:endParaRPr lang="en-US" altLang="zh-CN" sz="3200" dirty="0" smtClean="0">
              <a:latin typeface="方正北魏楷书简体" pitchFamily="65" charset="-122"/>
              <a:ea typeface="方正北魏楷书简体" pitchFamily="65" charset="-122"/>
              <a:sym typeface="Wingdings" pitchFamily="2" charset="2"/>
            </a:endParaRPr>
          </a:p>
          <a:p>
            <a:r>
              <a:rPr lang="en-US" altLang="zh-CN" sz="3200" dirty="0" smtClean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  <a:sym typeface="Wingdings" pitchFamily="2" charset="2"/>
              </a:rPr>
              <a:t>2.</a:t>
            </a:r>
            <a:r>
              <a:rPr lang="zh-CN" altLang="en-US" sz="3200" dirty="0" smtClean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  <a:sym typeface="Wingdings" pitchFamily="2" charset="2"/>
              </a:rPr>
              <a:t>倒装句</a:t>
            </a:r>
            <a:endParaRPr lang="en-US" altLang="zh-CN" sz="3200" dirty="0" smtClean="0">
              <a:solidFill>
                <a:srgbClr val="FF0000"/>
              </a:solidFill>
              <a:latin typeface="方正北魏楷书简体" pitchFamily="65" charset="-122"/>
              <a:ea typeface="方正北魏楷书简体" pitchFamily="65" charset="-122"/>
              <a:sym typeface="Wingdings" pitchFamily="2" charset="2"/>
            </a:endParaRPr>
          </a:p>
          <a:p>
            <a:r>
              <a:rPr lang="zh-CN" altLang="en-US" sz="3200" dirty="0" smtClean="0">
                <a:latin typeface="方正北魏楷书简体" pitchFamily="65" charset="-122"/>
                <a:ea typeface="方正北魏楷书简体" pitchFamily="65" charset="-122"/>
                <a:sym typeface="Wingdings" pitchFamily="2" charset="2"/>
              </a:rPr>
              <a:t>求石兽于水中→于水中求石兽</a:t>
            </a:r>
            <a:endParaRPr lang="en-US" altLang="zh-CN" sz="3200" dirty="0" smtClean="0">
              <a:latin typeface="方正北魏楷书简体" pitchFamily="65" charset="-122"/>
              <a:ea typeface="方正北魏楷书简体" pitchFamily="65" charset="-122"/>
              <a:sym typeface="Wingdings" pitchFamily="2" charset="2"/>
            </a:endParaRPr>
          </a:p>
          <a:p>
            <a:r>
              <a:rPr lang="zh-CN" altLang="en-US" sz="3200" dirty="0" smtClean="0">
                <a:latin typeface="方正北魏楷书简体" pitchFamily="65" charset="-122"/>
                <a:ea typeface="方正北魏楷书简体" pitchFamily="65" charset="-122"/>
                <a:sym typeface="Wingdings" pitchFamily="2" charset="2"/>
              </a:rPr>
              <a:t>当求之于上流→当于上流求之</a:t>
            </a:r>
            <a:endParaRPr lang="en-US" altLang="zh-CN" sz="3200" dirty="0" smtClean="0">
              <a:latin typeface="方正北魏楷书简体" pitchFamily="65" charset="-122"/>
              <a:ea typeface="方正北魏楷书简体" pitchFamily="65" charset="-122"/>
              <a:sym typeface="Wingdings" pitchFamily="2" charset="2"/>
            </a:endParaRPr>
          </a:p>
          <a:p>
            <a:endParaRPr lang="en-US" altLang="zh-CN" sz="3200" dirty="0" smtClean="0">
              <a:latin typeface="方正北魏楷书简体" pitchFamily="65" charset="-122"/>
              <a:ea typeface="方正北魏楷书简体" pitchFamily="65" charset="-122"/>
              <a:sym typeface="Wingdings" pitchFamily="2" charset="2"/>
            </a:endParaRPr>
          </a:p>
          <a:p>
            <a:r>
              <a:rPr lang="en-US" altLang="zh-CN" sz="3200" dirty="0" smtClean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  <a:sym typeface="Wingdings" pitchFamily="2" charset="2"/>
              </a:rPr>
              <a:t>3.</a:t>
            </a:r>
            <a:r>
              <a:rPr lang="zh-CN" altLang="en-US" sz="3200" dirty="0" smtClean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  <a:sym typeface="Wingdings" pitchFamily="2" charset="2"/>
              </a:rPr>
              <a:t>判断句</a:t>
            </a:r>
            <a:endParaRPr lang="en-US" altLang="zh-CN" sz="3200" dirty="0" smtClean="0">
              <a:solidFill>
                <a:srgbClr val="FF0000"/>
              </a:solidFill>
              <a:latin typeface="方正北魏楷书简体" pitchFamily="65" charset="-122"/>
              <a:ea typeface="方正北魏楷书简体" pitchFamily="65" charset="-122"/>
              <a:sym typeface="Wingdings" pitchFamily="2" charset="2"/>
            </a:endParaRPr>
          </a:p>
          <a:p>
            <a:r>
              <a:rPr lang="zh-CN" altLang="en-US" sz="3200" dirty="0" smtClean="0">
                <a:latin typeface="方正北魏楷书简体" pitchFamily="65" charset="-122"/>
                <a:ea typeface="方正北魏楷书简体" pitchFamily="65" charset="-122"/>
                <a:sym typeface="Wingdings" pitchFamily="2" charset="2"/>
              </a:rPr>
              <a:t>是非木杮</a:t>
            </a:r>
            <a:endParaRPr lang="en-US" altLang="zh-CN" sz="3200" dirty="0" smtClean="0">
              <a:latin typeface="方正北魏楷书简体" pitchFamily="65" charset="-122"/>
              <a:ea typeface="方正北魏楷书简体" pitchFamily="65" charset="-122"/>
              <a:sym typeface="Wingdings" pitchFamily="2" charset="2"/>
            </a:endParaRPr>
          </a:p>
          <a:p>
            <a:endParaRPr lang="en-US" altLang="zh-CN" sz="3200" dirty="0" smtClean="0">
              <a:latin typeface="方正北魏楷书简体" pitchFamily="65" charset="-122"/>
              <a:ea typeface="方正北魏楷书简体" pitchFamily="65" charset="-122"/>
              <a:sym typeface="Wingdings" pitchFamily="2" charset="2"/>
            </a:endParaRPr>
          </a:p>
          <a:p>
            <a:r>
              <a:rPr lang="en-US" altLang="zh-CN" sz="3200" dirty="0" smtClean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  <a:sym typeface="Wingdings" pitchFamily="2" charset="2"/>
              </a:rPr>
              <a:t>4.</a:t>
            </a:r>
            <a:r>
              <a:rPr lang="zh-CN" altLang="en-US" sz="3200" dirty="0" smtClean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  <a:sym typeface="Wingdings" pitchFamily="2" charset="2"/>
              </a:rPr>
              <a:t>被动句</a:t>
            </a:r>
            <a:endParaRPr lang="en-US" altLang="zh-CN" sz="3200" dirty="0" smtClean="0">
              <a:solidFill>
                <a:srgbClr val="FF0000"/>
              </a:solidFill>
              <a:latin typeface="方正北魏楷书简体" pitchFamily="65" charset="-122"/>
              <a:ea typeface="方正北魏楷书简体" pitchFamily="65" charset="-122"/>
              <a:sym typeface="Wingdings" pitchFamily="2" charset="2"/>
            </a:endParaRPr>
          </a:p>
          <a:p>
            <a:r>
              <a:rPr lang="zh-CN" altLang="en-US" sz="3200" dirty="0">
                <a:latin typeface="方正北魏楷书简体" pitchFamily="65" charset="-122"/>
                <a:ea typeface="方正北魏楷书简体" pitchFamily="65" charset="-122"/>
                <a:sym typeface="Wingdings" pitchFamily="2" charset="2"/>
              </a:rPr>
              <a:t>岂能</a:t>
            </a:r>
            <a:r>
              <a:rPr lang="zh-CN" altLang="en-US" sz="3200" dirty="0" smtClean="0">
                <a:latin typeface="方正北魏楷书简体" pitchFamily="65" charset="-122"/>
                <a:ea typeface="方正北魏楷书简体" pitchFamily="65" charset="-122"/>
                <a:sym typeface="Wingdings" pitchFamily="2" charset="2"/>
              </a:rPr>
              <a:t>为暴涨携之去</a:t>
            </a:r>
            <a:endParaRPr lang="en-US" altLang="zh-CN" sz="3200" dirty="0" smtClean="0">
              <a:latin typeface="方正北魏楷书简体" pitchFamily="65" charset="-122"/>
              <a:ea typeface="方正北魏楷书简体" pitchFamily="65" charset="-122"/>
              <a:sym typeface="Wingdings" pitchFamily="2" charset="2"/>
            </a:endParaRPr>
          </a:p>
          <a:p>
            <a:endParaRPr lang="zh-CN" altLang="en-US" sz="3200" dirty="0">
              <a:latin typeface="方正北魏楷书简体" pitchFamily="65" charset="-122"/>
              <a:ea typeface="方正北魏楷书简体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60848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568</TotalTime>
  <Words>1256</Words>
  <Application>Microsoft Office PowerPoint</Application>
  <PresentationFormat>全屏显示(4:3)</PresentationFormat>
  <Paragraphs>211</Paragraphs>
  <Slides>23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4</vt:i4>
      </vt:variant>
      <vt:variant>
        <vt:lpstr>幻灯片标题</vt:lpstr>
      </vt:variant>
      <vt:variant>
        <vt:i4>23</vt:i4>
      </vt:variant>
    </vt:vector>
  </HeadingPairs>
  <TitlesOfParts>
    <vt:vector size="27" baseType="lpstr">
      <vt:lpstr>Office 主题</vt:lpstr>
      <vt:lpstr>默认设计模板</vt:lpstr>
      <vt:lpstr>1_默认设计模板</vt:lpstr>
      <vt:lpstr>2_默认设计模板</vt:lpstr>
      <vt:lpstr>PowerPoint 演示文稿</vt:lpstr>
      <vt:lpstr>男生    女生 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比较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Nat</dc:creator>
  <cp:lastModifiedBy>nattapol</cp:lastModifiedBy>
  <cp:revision>25</cp:revision>
  <dcterms:created xsi:type="dcterms:W3CDTF">2014-12-15T11:05:50Z</dcterms:created>
  <dcterms:modified xsi:type="dcterms:W3CDTF">2014-12-18T01:28:34Z</dcterms:modified>
</cp:coreProperties>
</file>