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72" r:id="rId2"/>
    <p:sldId id="276" r:id="rId3"/>
    <p:sldId id="257" r:id="rId4"/>
    <p:sldId id="258" r:id="rId5"/>
    <p:sldId id="259" r:id="rId6"/>
    <p:sldId id="263" r:id="rId7"/>
    <p:sldId id="262" r:id="rId8"/>
    <p:sldId id="260" r:id="rId9"/>
    <p:sldId id="261" r:id="rId10"/>
    <p:sldId id="275" r:id="rId11"/>
    <p:sldId id="265" r:id="rId12"/>
    <p:sldId id="267" r:id="rId13"/>
    <p:sldId id="273" r:id="rId14"/>
    <p:sldId id="269" r:id="rId15"/>
    <p:sldId id="277" r:id="rId16"/>
  </p:sldIdLst>
  <p:sldSz cx="12190413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00"/>
    <a:srgbClr val="006600"/>
    <a:srgbClr val="FF0000"/>
    <a:srgbClr val="00CC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中度样式 1 - 强调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7" autoAdjust="0"/>
    <p:restoredTop sz="92639" autoAdjust="0"/>
  </p:normalViewPr>
  <p:slideViewPr>
    <p:cSldViewPr>
      <p:cViewPr varScale="1">
        <p:scale>
          <a:sx n="65" d="100"/>
          <a:sy n="65" d="100"/>
        </p:scale>
        <p:origin x="-894" y="-11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138" name="Group 2"/>
          <p:cNvGrpSpPr>
            <a:grpSpLocks/>
          </p:cNvGrpSpPr>
          <p:nvPr/>
        </p:nvGrpSpPr>
        <p:grpSpPr bwMode="auto">
          <a:xfrm>
            <a:off x="1" y="2438401"/>
            <a:ext cx="12010520" cy="1052513"/>
            <a:chOff x="0" y="1536"/>
            <a:chExt cx="5675" cy="663"/>
          </a:xfrm>
        </p:grpSpPr>
        <p:grpSp>
          <p:nvGrpSpPr>
            <p:cNvPr id="91139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91140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91141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91142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91143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91144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91145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1146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1147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9114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628" y="1676400"/>
            <a:ext cx="10361851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9114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91150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1320628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91151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1405" y="6248400"/>
            <a:ext cx="3860297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91152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9142810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B1F2F8-9316-4962-B480-E09950F5BE2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BFDA2A-E4DC-4B22-9C36-5958AA67294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47AE97-0C7A-4A76-B8BF-379F159FCEB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712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59224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F53BF9-FD7E-4C53-931E-4660CB3C7D8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09F65C-4510-4026-84B9-6B765D13B4F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3CCD97-39AB-4F57-8152-C408D195FCF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F88A86-A321-489B-BE30-105DC678367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9969B6-4895-4132-9361-56987354E2A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A9A462-4AD0-4390-8CAA-A95E5163071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9301CE-F6F8-419D-9F58-EDEE73AF73C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7518" y="214313"/>
            <a:ext cx="2601045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384" y="214313"/>
            <a:ext cx="7599960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486382-C87C-4B3B-9E82-EEE954B144D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ChangeArrowheads="1"/>
          </p:cNvSpPr>
          <p:nvPr/>
        </p:nvSpPr>
        <p:spPr bwMode="ltGray">
          <a:xfrm>
            <a:off x="556612" y="1098551"/>
            <a:ext cx="584124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90115" name="Rectangle 3"/>
          <p:cNvSpPr>
            <a:spLocks noChangeArrowheads="1"/>
          </p:cNvSpPr>
          <p:nvPr/>
        </p:nvSpPr>
        <p:spPr bwMode="ltGray">
          <a:xfrm>
            <a:off x="1066662" y="1098551"/>
            <a:ext cx="438094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90116" name="Rectangle 4"/>
          <p:cNvSpPr>
            <a:spLocks noChangeArrowheads="1"/>
          </p:cNvSpPr>
          <p:nvPr/>
        </p:nvSpPr>
        <p:spPr bwMode="ltGray">
          <a:xfrm>
            <a:off x="721691" y="1520826"/>
            <a:ext cx="562960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90117" name="Rectangle 5"/>
          <p:cNvSpPr>
            <a:spLocks noChangeArrowheads="1"/>
          </p:cNvSpPr>
          <p:nvPr/>
        </p:nvSpPr>
        <p:spPr bwMode="ltGray">
          <a:xfrm>
            <a:off x="1214808" y="1520826"/>
            <a:ext cx="491003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90118" name="Rectangle 6"/>
          <p:cNvSpPr>
            <a:spLocks noChangeArrowheads="1"/>
          </p:cNvSpPr>
          <p:nvPr/>
        </p:nvSpPr>
        <p:spPr bwMode="ltGray">
          <a:xfrm>
            <a:off x="169311" y="1447801"/>
            <a:ext cx="747087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90119" name="Rectangle 7"/>
          <p:cNvSpPr>
            <a:spLocks noChangeArrowheads="1"/>
          </p:cNvSpPr>
          <p:nvPr/>
        </p:nvSpPr>
        <p:spPr bwMode="gray">
          <a:xfrm>
            <a:off x="1015868" y="990601"/>
            <a:ext cx="42328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90120" name="Rectangle 8"/>
          <p:cNvSpPr>
            <a:spLocks noChangeArrowheads="1"/>
          </p:cNvSpPr>
          <p:nvPr/>
        </p:nvSpPr>
        <p:spPr bwMode="gray">
          <a:xfrm>
            <a:off x="590474" y="1781175"/>
            <a:ext cx="10967139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9012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385" y="214314"/>
            <a:ext cx="10389363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9012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712" y="2017713"/>
            <a:ext cx="10361851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9012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199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9012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165" y="6243638"/>
            <a:ext cx="38602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9012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8311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A1897D52-47CC-4147-81B6-0430F9E31CA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6" name="Picture 6" descr="图1-20 收集呼出的气体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8902" y="2204864"/>
            <a:ext cx="4992566" cy="3062288"/>
          </a:xfrm>
          <a:prstGeom prst="rect">
            <a:avLst/>
          </a:prstGeom>
          <a:noFill/>
        </p:spPr>
      </p:pic>
      <p:sp>
        <p:nvSpPr>
          <p:cNvPr id="107527" name="Text Box 7"/>
          <p:cNvSpPr txBox="1">
            <a:spLocks noChangeArrowheads="1"/>
          </p:cNvSpPr>
          <p:nvPr/>
        </p:nvSpPr>
        <p:spPr bwMode="auto">
          <a:xfrm>
            <a:off x="3552755" y="5661248"/>
            <a:ext cx="513473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latin typeface="宋体" pitchFamily="2" charset="-122"/>
              </a:rPr>
              <a:t>广州市海珠区中大附中</a:t>
            </a:r>
            <a:r>
              <a:rPr lang="en-US" altLang="zh-CN" dirty="0">
                <a:latin typeface="宋体" pitchFamily="2" charset="-122"/>
              </a:rPr>
              <a:t>—</a:t>
            </a:r>
            <a:r>
              <a:rPr lang="zh-CN" altLang="en-US" dirty="0">
                <a:latin typeface="宋体" pitchFamily="2" charset="-122"/>
              </a:rPr>
              <a:t>邓作逵老师</a:t>
            </a:r>
          </a:p>
        </p:txBody>
      </p:sp>
      <p:sp>
        <p:nvSpPr>
          <p:cNvPr id="6" name="Rectangle 11"/>
          <p:cNvSpPr>
            <a:spLocks noChangeArrowheads="1"/>
          </p:cNvSpPr>
          <p:nvPr/>
        </p:nvSpPr>
        <p:spPr bwMode="auto">
          <a:xfrm>
            <a:off x="1583368" y="1124744"/>
            <a:ext cx="933637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sz="3200" dirty="0" smtClean="0"/>
              <a:t>探究二</a:t>
            </a:r>
            <a:r>
              <a:rPr lang="zh-CN" altLang="en-US" sz="3200" dirty="0" smtClean="0"/>
              <a:t>：</a:t>
            </a:r>
            <a:r>
              <a:rPr lang="zh-CN" altLang="zh-CN" sz="3200" dirty="0" smtClean="0"/>
              <a:t>对</a:t>
            </a:r>
            <a:r>
              <a:rPr lang="zh-CN" altLang="zh-CN" sz="3200" dirty="0"/>
              <a:t>人体吸入的空气和呼出的气体的探究</a:t>
            </a:r>
            <a:endParaRPr kumimoji="1"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30798" y="1058276"/>
            <a:ext cx="26564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rgbClr val="FF0000"/>
                </a:solidFill>
              </a:rPr>
              <a:t>【</a:t>
            </a:r>
            <a:r>
              <a:rPr lang="zh-CN" altLang="en-US" sz="3200" dirty="0" smtClean="0">
                <a:solidFill>
                  <a:srgbClr val="FF0000"/>
                </a:solidFill>
              </a:rPr>
              <a:t>补充实验</a:t>
            </a:r>
            <a:r>
              <a:rPr lang="en-US" altLang="zh-CN" sz="3200" dirty="0" smtClean="0">
                <a:solidFill>
                  <a:srgbClr val="FF0000"/>
                </a:solidFill>
              </a:rPr>
              <a:t>】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6625" y="2071679"/>
            <a:ext cx="96263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+mn-ea"/>
                <a:ea typeface="+mn-ea"/>
              </a:rPr>
              <a:t>观察木条在</a:t>
            </a:r>
            <a:r>
              <a:rPr lang="en-US" altLang="zh-CN" sz="2800" dirty="0" smtClean="0">
                <a:latin typeface="+mn-ea"/>
                <a:ea typeface="+mn-ea"/>
              </a:rPr>
              <a:t>O</a:t>
            </a:r>
            <a:r>
              <a:rPr lang="en-US" altLang="zh-CN" sz="2800" baseline="-25000" dirty="0" smtClean="0">
                <a:latin typeface="+mn-ea"/>
                <a:ea typeface="+mn-ea"/>
              </a:rPr>
              <a:t>2</a:t>
            </a:r>
            <a:r>
              <a:rPr lang="en-US" altLang="zh-CN" sz="2800" dirty="0" smtClean="0">
                <a:latin typeface="+mn-ea"/>
                <a:ea typeface="+mn-ea"/>
              </a:rPr>
              <a:t> </a:t>
            </a:r>
            <a:r>
              <a:rPr lang="zh-CN" altLang="en-US" sz="2800" dirty="0" smtClean="0">
                <a:latin typeface="+mn-ea"/>
                <a:ea typeface="+mn-ea"/>
              </a:rPr>
              <a:t>和</a:t>
            </a:r>
            <a:r>
              <a:rPr lang="en-US" altLang="zh-CN" sz="2800" dirty="0" smtClean="0">
                <a:latin typeface="+mn-ea"/>
                <a:ea typeface="+mn-ea"/>
              </a:rPr>
              <a:t>CO</a:t>
            </a:r>
            <a:r>
              <a:rPr lang="en-US" altLang="zh-CN" sz="2800" baseline="-25000" dirty="0" smtClean="0">
                <a:latin typeface="+mn-ea"/>
                <a:ea typeface="+mn-ea"/>
              </a:rPr>
              <a:t>2</a:t>
            </a:r>
            <a:r>
              <a:rPr lang="en-US" altLang="zh-CN" sz="2800" dirty="0" smtClean="0">
                <a:latin typeface="+mn-ea"/>
                <a:ea typeface="+mn-ea"/>
              </a:rPr>
              <a:t> </a:t>
            </a:r>
            <a:r>
              <a:rPr lang="zh-CN" altLang="en-US" sz="2800" dirty="0" smtClean="0">
                <a:latin typeface="+mn-ea"/>
                <a:ea typeface="+mn-ea"/>
              </a:rPr>
              <a:t>中的燃烧。学习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鉴别</a:t>
            </a:r>
            <a:r>
              <a:rPr lang="zh-CN" altLang="en-US" sz="2800" dirty="0" smtClean="0">
                <a:latin typeface="+mn-ea"/>
                <a:ea typeface="+mn-ea"/>
              </a:rPr>
              <a:t>两种气体的方法。</a:t>
            </a:r>
            <a:endParaRPr lang="zh-CN" altLang="en-US" sz="2800" dirty="0">
              <a:latin typeface="+mn-ea"/>
              <a:ea typeface="+mn-ea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2355870"/>
              </p:ext>
            </p:extLst>
          </p:nvPr>
        </p:nvGraphicFramePr>
        <p:xfrm>
          <a:off x="596817" y="2923702"/>
          <a:ext cx="10754973" cy="2449514"/>
        </p:xfrm>
        <a:graphic>
          <a:graphicData uri="http://schemas.openxmlformats.org/drawingml/2006/table">
            <a:tbl>
              <a:tblPr/>
              <a:tblGrid>
                <a:gridCol w="2762085"/>
                <a:gridCol w="3888432"/>
                <a:gridCol w="4104456"/>
              </a:tblGrid>
              <a:tr h="649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O</a:t>
                      </a:r>
                      <a:r>
                        <a:rPr kumimoji="0" lang="en-US" altLang="zh-CN" sz="24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CO</a:t>
                      </a:r>
                      <a:r>
                        <a:rPr kumimoji="0" lang="en-US" altLang="zh-CN" sz="24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、燃着的木条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、带火星的木条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、澄清石灰水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078982" y="3676484"/>
            <a:ext cx="2847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木条燃烧</a:t>
            </a:r>
            <a:r>
              <a:rPr lang="zh-CN" altLang="en-US" dirty="0" smtClean="0">
                <a:solidFill>
                  <a:srgbClr val="0000FF"/>
                </a:solidFill>
              </a:rPr>
              <a:t>更旺盛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983751" y="3638082"/>
            <a:ext cx="2847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燃着的木条</a:t>
            </a:r>
            <a:r>
              <a:rPr lang="zh-CN" altLang="en-US" dirty="0" smtClean="0">
                <a:solidFill>
                  <a:srgbClr val="0000FF"/>
                </a:solidFill>
              </a:rPr>
              <a:t>熄灭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78982" y="4281025"/>
            <a:ext cx="2847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木条</a:t>
            </a:r>
            <a:r>
              <a:rPr lang="zh-CN" altLang="en-US" dirty="0" smtClean="0">
                <a:solidFill>
                  <a:srgbClr val="0000FF"/>
                </a:solidFill>
              </a:rPr>
              <a:t>复燃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983751" y="4281025"/>
            <a:ext cx="2847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</a:rPr>
              <a:t>没有明显变化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78982" y="4852529"/>
            <a:ext cx="2847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</a:rPr>
              <a:t>没有明显变化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83753" y="4852529"/>
            <a:ext cx="28478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澄清石灰水</a:t>
            </a:r>
            <a:r>
              <a:rPr lang="zh-CN" altLang="en-US" dirty="0" smtClean="0">
                <a:solidFill>
                  <a:srgbClr val="0000FF"/>
                </a:solidFill>
              </a:rPr>
              <a:t>变浑浊</a:t>
            </a:r>
            <a:endParaRPr lang="zh-CN" altLang="en-US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622219" y="1844824"/>
            <a:ext cx="10751267" cy="1301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00FF"/>
                </a:solidFill>
                <a:latin typeface="Arial" charset="0"/>
              </a:rPr>
              <a:t>  </a:t>
            </a:r>
            <a:r>
              <a:rPr lang="en-US" altLang="en-US" sz="2800" dirty="0">
                <a:solidFill>
                  <a:srgbClr val="0000FF"/>
                </a:solidFill>
              </a:rPr>
              <a:t>①</a:t>
            </a:r>
            <a:r>
              <a:rPr lang="en-US" altLang="zh-CN" sz="2800" dirty="0">
                <a:solidFill>
                  <a:srgbClr val="0000FF"/>
                </a:solidFill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二氧化碳（</a:t>
            </a:r>
            <a:r>
              <a:rPr lang="en-US" altLang="zh-CN" sz="2800" dirty="0">
                <a:solidFill>
                  <a:srgbClr val="FF0000"/>
                </a:solidFill>
                <a:latin typeface="Arial" charset="0"/>
              </a:rPr>
              <a:t>CO</a:t>
            </a:r>
            <a:r>
              <a:rPr lang="en-US" altLang="zh-CN" sz="2800" baseline="-25000" dirty="0">
                <a:solidFill>
                  <a:srgbClr val="FF0000"/>
                </a:solidFill>
                <a:latin typeface="Arial" charset="0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）可以使澄清石灰水变浑浊</a:t>
            </a:r>
            <a:r>
              <a:rPr lang="zh-CN" altLang="en-US" sz="2800" dirty="0">
                <a:solidFill>
                  <a:srgbClr val="0000FF"/>
                </a:solidFill>
                <a:latin typeface="Arial" charset="0"/>
              </a:rPr>
              <a:t>，</a:t>
            </a:r>
            <a:r>
              <a:rPr lang="zh-CN" altLang="en-US" sz="2800" dirty="0" smtClean="0">
                <a:solidFill>
                  <a:srgbClr val="0000FF"/>
                </a:solidFill>
                <a:latin typeface="Arial" charset="0"/>
              </a:rPr>
              <a:t>白色浑浊</a:t>
            </a:r>
            <a:r>
              <a:rPr lang="zh-CN" altLang="en-US" sz="2800" dirty="0">
                <a:solidFill>
                  <a:srgbClr val="0000FF"/>
                </a:solidFill>
                <a:latin typeface="Arial" charset="0"/>
              </a:rPr>
              <a:t>越多</a:t>
            </a:r>
            <a:r>
              <a:rPr lang="zh-CN" altLang="en-US" sz="2800" dirty="0" smtClean="0">
                <a:solidFill>
                  <a:srgbClr val="0000FF"/>
                </a:solidFill>
                <a:latin typeface="Arial" charset="0"/>
              </a:rPr>
              <a:t>，</a:t>
            </a:r>
            <a:endParaRPr lang="en-US" altLang="zh-CN" sz="2800" dirty="0" smtClean="0">
              <a:solidFill>
                <a:srgbClr val="0000FF"/>
              </a:solidFill>
              <a:latin typeface="Arial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altLang="zh-CN" sz="2800" dirty="0" smtClean="0">
                <a:solidFill>
                  <a:srgbClr val="0000FF"/>
                </a:solidFill>
                <a:latin typeface="Arial" charset="0"/>
              </a:rPr>
              <a:t>      </a:t>
            </a:r>
            <a:r>
              <a:rPr lang="zh-CN" altLang="en-US" sz="2800" dirty="0" smtClean="0">
                <a:solidFill>
                  <a:srgbClr val="0000FF"/>
                </a:solidFill>
                <a:latin typeface="Arial" charset="0"/>
              </a:rPr>
              <a:t>说明</a:t>
            </a:r>
            <a:r>
              <a:rPr lang="zh-CN" altLang="en-US" sz="2800" dirty="0">
                <a:solidFill>
                  <a:srgbClr val="0000FF"/>
                </a:solidFill>
                <a:latin typeface="Arial" charset="0"/>
              </a:rPr>
              <a:t>二氧化碳</a:t>
            </a:r>
            <a:r>
              <a:rPr lang="zh-CN" altLang="en-US" sz="2800" dirty="0">
                <a:solidFill>
                  <a:srgbClr val="0000FF"/>
                </a:solidFill>
              </a:rPr>
              <a:t>（</a:t>
            </a:r>
            <a:r>
              <a:rPr lang="en-US" altLang="zh-CN" sz="2800" dirty="0">
                <a:solidFill>
                  <a:srgbClr val="0000FF"/>
                </a:solidFill>
              </a:rPr>
              <a:t>CO</a:t>
            </a:r>
            <a:r>
              <a:rPr lang="en-US" altLang="zh-CN" sz="2800" baseline="-25000" dirty="0">
                <a:solidFill>
                  <a:srgbClr val="0000FF"/>
                </a:solidFill>
              </a:rPr>
              <a:t>2</a:t>
            </a:r>
            <a:r>
              <a:rPr lang="zh-CN" altLang="en-US" sz="2800" dirty="0">
                <a:solidFill>
                  <a:srgbClr val="0000FF"/>
                </a:solidFill>
              </a:rPr>
              <a:t>）</a:t>
            </a:r>
            <a:r>
              <a:rPr lang="zh-CN" altLang="en-US" sz="2800" dirty="0">
                <a:solidFill>
                  <a:srgbClr val="0000FF"/>
                </a:solidFill>
                <a:latin typeface="Arial" charset="0"/>
              </a:rPr>
              <a:t>气体含量越多。</a:t>
            </a:r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814811" y="3075589"/>
            <a:ext cx="9456859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00FF"/>
                </a:solidFill>
              </a:rPr>
              <a:t>② </a:t>
            </a:r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氧气</a:t>
            </a:r>
            <a:r>
              <a:rPr lang="zh-CN" altLang="en-US" sz="2800" dirty="0">
                <a:solidFill>
                  <a:srgbClr val="FF0000"/>
                </a:solidFill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</a:rPr>
              <a:t>O</a:t>
            </a:r>
            <a:r>
              <a:rPr lang="en-US" altLang="zh-CN" sz="2800" baseline="-25000" dirty="0">
                <a:solidFill>
                  <a:srgbClr val="FF0000"/>
                </a:solidFill>
              </a:rPr>
              <a:t>2</a:t>
            </a:r>
            <a:r>
              <a:rPr lang="zh-CN" altLang="en-US" sz="2800" dirty="0">
                <a:solidFill>
                  <a:srgbClr val="FF0000"/>
                </a:solidFill>
              </a:rPr>
              <a:t>）</a:t>
            </a:r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可以使带火星的木条复燃</a:t>
            </a:r>
            <a:r>
              <a:rPr lang="zh-CN" altLang="en-US" sz="2800" dirty="0">
                <a:solidFill>
                  <a:srgbClr val="0000FF"/>
                </a:solidFill>
                <a:latin typeface="Arial" charset="0"/>
              </a:rPr>
              <a:t>，木条燃烧越旺</a:t>
            </a:r>
            <a:r>
              <a:rPr lang="zh-CN" altLang="en-US" sz="2800" dirty="0" smtClean="0">
                <a:solidFill>
                  <a:srgbClr val="0000FF"/>
                </a:solidFill>
                <a:latin typeface="Arial" charset="0"/>
              </a:rPr>
              <a:t>，</a:t>
            </a:r>
            <a:endParaRPr lang="en-US" altLang="zh-CN" sz="2800" dirty="0" smtClean="0">
              <a:solidFill>
                <a:srgbClr val="0000FF"/>
              </a:solidFill>
              <a:latin typeface="Arial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altLang="zh-CN" sz="2800" dirty="0" smtClean="0">
                <a:solidFill>
                  <a:srgbClr val="0000FF"/>
                </a:solidFill>
                <a:latin typeface="Arial" charset="0"/>
              </a:rPr>
              <a:t>    </a:t>
            </a:r>
            <a:r>
              <a:rPr lang="zh-CN" altLang="en-US" sz="2800" dirty="0" smtClean="0">
                <a:solidFill>
                  <a:srgbClr val="0000FF"/>
                </a:solidFill>
                <a:latin typeface="Arial" charset="0"/>
              </a:rPr>
              <a:t>说明</a:t>
            </a:r>
            <a:r>
              <a:rPr lang="en-US" altLang="zh-CN" sz="2800" dirty="0" smtClean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zh-CN" altLang="en-US" sz="2800" dirty="0" smtClean="0">
                <a:solidFill>
                  <a:srgbClr val="0000FF"/>
                </a:solidFill>
                <a:latin typeface="Arial" charset="0"/>
              </a:rPr>
              <a:t>氧气</a:t>
            </a:r>
            <a:r>
              <a:rPr lang="zh-CN" altLang="en-US" sz="2800" dirty="0">
                <a:solidFill>
                  <a:srgbClr val="0000FF"/>
                </a:solidFill>
              </a:rPr>
              <a:t>（</a:t>
            </a:r>
            <a:r>
              <a:rPr lang="en-US" altLang="zh-CN" sz="2800" dirty="0">
                <a:solidFill>
                  <a:srgbClr val="0000FF"/>
                </a:solidFill>
              </a:rPr>
              <a:t>O</a:t>
            </a:r>
            <a:r>
              <a:rPr lang="en-US" altLang="zh-CN" sz="2800" baseline="-25000" dirty="0">
                <a:solidFill>
                  <a:srgbClr val="0000FF"/>
                </a:solidFill>
              </a:rPr>
              <a:t>2</a:t>
            </a:r>
            <a:r>
              <a:rPr lang="zh-CN" altLang="en-US" sz="2800" dirty="0">
                <a:solidFill>
                  <a:srgbClr val="0000FF"/>
                </a:solidFill>
              </a:rPr>
              <a:t>）含量</a:t>
            </a:r>
            <a:r>
              <a:rPr lang="zh-CN" altLang="en-US" sz="2800" dirty="0">
                <a:solidFill>
                  <a:srgbClr val="0000FF"/>
                </a:solidFill>
                <a:latin typeface="Arial" charset="0"/>
              </a:rPr>
              <a:t>越多。</a:t>
            </a:r>
          </a:p>
        </p:txBody>
      </p:sp>
      <p:sp>
        <p:nvSpPr>
          <p:cNvPr id="3088" name="Rectangle 16"/>
          <p:cNvSpPr>
            <a:spLocks noChangeArrowheads="1"/>
          </p:cNvSpPr>
          <p:nvPr/>
        </p:nvSpPr>
        <p:spPr bwMode="auto">
          <a:xfrm>
            <a:off x="814812" y="4346520"/>
            <a:ext cx="745107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en-US" sz="2800" dirty="0">
                <a:solidFill>
                  <a:srgbClr val="0000FF"/>
                </a:solidFill>
              </a:rPr>
              <a:t>③</a:t>
            </a:r>
            <a:r>
              <a:rPr lang="en-US" altLang="zh-CN" sz="2800" dirty="0"/>
              <a:t> </a:t>
            </a:r>
            <a:r>
              <a:rPr lang="zh-CN" altLang="en-US" sz="2800" dirty="0">
                <a:solidFill>
                  <a:srgbClr val="FF0000"/>
                </a:solidFill>
              </a:rPr>
              <a:t>二氧化碳（</a:t>
            </a:r>
            <a:r>
              <a:rPr lang="en-US" altLang="zh-CN" sz="2800" dirty="0">
                <a:solidFill>
                  <a:srgbClr val="FF0000"/>
                </a:solidFill>
              </a:rPr>
              <a:t>CO</a:t>
            </a:r>
            <a:r>
              <a:rPr lang="en-US" altLang="zh-CN" sz="2800" baseline="-25000" dirty="0">
                <a:solidFill>
                  <a:srgbClr val="FF0000"/>
                </a:solidFill>
              </a:rPr>
              <a:t>2</a:t>
            </a:r>
            <a:r>
              <a:rPr lang="zh-CN" altLang="en-US" sz="2800" dirty="0">
                <a:solidFill>
                  <a:srgbClr val="FF0000"/>
                </a:solidFill>
              </a:rPr>
              <a:t>）</a:t>
            </a:r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可以使燃着的木条熄灭</a:t>
            </a:r>
            <a:r>
              <a:rPr lang="zh-CN" altLang="en-US" sz="2800" dirty="0">
                <a:solidFill>
                  <a:schemeClr val="folHlink"/>
                </a:solidFill>
                <a:latin typeface="Arial" charset="0"/>
              </a:rPr>
              <a:t>。</a:t>
            </a:r>
          </a:p>
        </p:txBody>
      </p:sp>
      <p:sp>
        <p:nvSpPr>
          <p:cNvPr id="3090" name="Rectangle 18"/>
          <p:cNvSpPr>
            <a:spLocks noChangeArrowheads="1"/>
          </p:cNvSpPr>
          <p:nvPr/>
        </p:nvSpPr>
        <p:spPr bwMode="auto">
          <a:xfrm>
            <a:off x="1391297" y="1196752"/>
            <a:ext cx="47420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dirty="0">
                <a:solidFill>
                  <a:srgbClr val="FF0000"/>
                </a:solidFill>
              </a:rPr>
              <a:t>1</a:t>
            </a:r>
            <a:r>
              <a:rPr kumimoji="1" lang="zh-CN" altLang="en-US" sz="2800" dirty="0">
                <a:solidFill>
                  <a:srgbClr val="FF0000"/>
                </a:solidFill>
              </a:rPr>
              <a:t>、探究准备：</a:t>
            </a:r>
            <a:r>
              <a:rPr kumimoji="1" lang="zh-CN" altLang="en-US" sz="2800" dirty="0"/>
              <a:t>阅读有关资料</a:t>
            </a:r>
          </a:p>
        </p:txBody>
      </p:sp>
      <p:sp>
        <p:nvSpPr>
          <p:cNvPr id="3091" name="Rectangle 19"/>
          <p:cNvSpPr>
            <a:spLocks noChangeArrowheads="1"/>
          </p:cNvSpPr>
          <p:nvPr/>
        </p:nvSpPr>
        <p:spPr bwMode="auto">
          <a:xfrm>
            <a:off x="6167214" y="1243608"/>
            <a:ext cx="307007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 dirty="0">
                <a:solidFill>
                  <a:srgbClr val="0000FF"/>
                </a:solidFill>
              </a:rPr>
              <a:t>，了解呼吸的作用</a:t>
            </a:r>
          </a:p>
        </p:txBody>
      </p:sp>
      <p:sp>
        <p:nvSpPr>
          <p:cNvPr id="3092" name="Text Box 20"/>
          <p:cNvSpPr txBox="1">
            <a:spLocks noChangeArrowheads="1"/>
          </p:cNvSpPr>
          <p:nvPr/>
        </p:nvSpPr>
        <p:spPr bwMode="auto">
          <a:xfrm>
            <a:off x="814810" y="5086358"/>
            <a:ext cx="10558675" cy="1294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00FF"/>
                </a:solidFill>
              </a:rPr>
              <a:t>④</a:t>
            </a:r>
            <a:r>
              <a:rPr lang="zh-CN" altLang="en-US" sz="2800" dirty="0">
                <a:solidFill>
                  <a:schemeClr val="hlink"/>
                </a:solidFill>
              </a:rPr>
              <a:t>空气主要是由氮气（</a:t>
            </a:r>
            <a:r>
              <a:rPr lang="en-US" altLang="zh-CN" sz="2800" dirty="0">
                <a:solidFill>
                  <a:schemeClr val="hlink"/>
                </a:solidFill>
              </a:rPr>
              <a:t>N</a:t>
            </a:r>
            <a:r>
              <a:rPr lang="en-US" altLang="zh-CN" sz="2800" baseline="-25000" dirty="0">
                <a:solidFill>
                  <a:schemeClr val="hlink"/>
                </a:solidFill>
              </a:rPr>
              <a:t>2</a:t>
            </a:r>
            <a:r>
              <a:rPr lang="zh-CN" altLang="en-US" sz="2800" dirty="0">
                <a:solidFill>
                  <a:schemeClr val="hlink"/>
                </a:solidFill>
              </a:rPr>
              <a:t>）和氧气（</a:t>
            </a:r>
            <a:r>
              <a:rPr lang="en-US" altLang="zh-CN" sz="2800" dirty="0">
                <a:solidFill>
                  <a:schemeClr val="hlink"/>
                </a:solidFill>
              </a:rPr>
              <a:t>O</a:t>
            </a:r>
            <a:r>
              <a:rPr lang="en-US" altLang="zh-CN" sz="2800" baseline="-25000" dirty="0">
                <a:solidFill>
                  <a:schemeClr val="hlink"/>
                </a:solidFill>
              </a:rPr>
              <a:t>2</a:t>
            </a:r>
            <a:r>
              <a:rPr lang="zh-CN" altLang="en-US" sz="2800" dirty="0">
                <a:solidFill>
                  <a:schemeClr val="hlink"/>
                </a:solidFill>
              </a:rPr>
              <a:t>）组成的</a:t>
            </a:r>
            <a:r>
              <a:rPr lang="zh-CN" altLang="en-US" sz="2800" dirty="0"/>
              <a:t>，还</a:t>
            </a:r>
            <a:r>
              <a:rPr lang="zh-CN" altLang="en-US" sz="2800" dirty="0" smtClean="0"/>
              <a:t>含有少量</a:t>
            </a:r>
            <a:endParaRPr lang="en-US" altLang="zh-CN" sz="2800" dirty="0" smtClean="0"/>
          </a:p>
          <a:p>
            <a:pPr>
              <a:lnSpc>
                <a:spcPct val="150000"/>
              </a:lnSpc>
            </a:pPr>
            <a:r>
              <a:rPr lang="en-US" altLang="zh-CN" sz="2800" dirty="0"/>
              <a:t> </a:t>
            </a:r>
            <a:r>
              <a:rPr lang="en-US" altLang="zh-CN" sz="2800" dirty="0" smtClean="0"/>
              <a:t>   </a:t>
            </a:r>
            <a:r>
              <a:rPr lang="zh-CN" altLang="en-US" sz="2800" dirty="0" smtClean="0"/>
              <a:t>的</a:t>
            </a:r>
            <a:r>
              <a:rPr lang="zh-CN" altLang="en-US" sz="2800" dirty="0"/>
              <a:t>二氧化碳（</a:t>
            </a:r>
            <a:r>
              <a:rPr lang="en-US" altLang="zh-CN" sz="2800" dirty="0"/>
              <a:t>CO</a:t>
            </a:r>
            <a:r>
              <a:rPr lang="en-US" altLang="zh-CN" sz="2800" baseline="-25000" dirty="0"/>
              <a:t>2</a:t>
            </a:r>
            <a:r>
              <a:rPr lang="zh-CN" altLang="en-US" sz="2800" dirty="0"/>
              <a:t>）和水蒸气（</a:t>
            </a:r>
            <a:r>
              <a:rPr lang="en-US" altLang="zh-CN" sz="2800" dirty="0"/>
              <a:t>H</a:t>
            </a:r>
            <a:r>
              <a:rPr lang="en-US" altLang="zh-CN" sz="2800" baseline="-25000" dirty="0"/>
              <a:t>2</a:t>
            </a:r>
            <a:r>
              <a:rPr lang="en-US" altLang="zh-CN" sz="2800" dirty="0"/>
              <a:t>O</a:t>
            </a:r>
            <a:r>
              <a:rPr lang="zh-CN" altLang="en-US" sz="2800" dirty="0"/>
              <a:t>）等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6" grpId="0"/>
      <p:bldP spid="3087" grpId="0"/>
      <p:bldP spid="3088" grpId="0"/>
      <p:bldP spid="3090" grpId="0"/>
      <p:bldP spid="3091" grpId="0"/>
      <p:bldP spid="309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986239" y="2658651"/>
            <a:ext cx="10493067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28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kumimoji="1" lang="zh-CN" altLang="en-US" sz="2800" dirty="0">
                <a:solidFill>
                  <a:srgbClr val="FF0000"/>
                </a:solidFill>
                <a:latin typeface="宋体" pitchFamily="2" charset="-122"/>
              </a:rPr>
              <a:t>、提出问题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：</a:t>
            </a:r>
            <a:r>
              <a:rPr kumimoji="1"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我们</a:t>
            </a:r>
            <a:r>
              <a:rPr kumimoji="1" lang="zh-CN" altLang="en-US" sz="2800" dirty="0">
                <a:solidFill>
                  <a:srgbClr val="0000FF"/>
                </a:solidFill>
                <a:latin typeface="宋体" pitchFamily="2" charset="-122"/>
              </a:rPr>
              <a:t>吸入的空气和呼出的气体有什么不同？</a:t>
            </a:r>
            <a:endParaRPr kumimoji="1" lang="zh-CN" altLang="en-US" sz="2800" dirty="0">
              <a:latin typeface="宋体" pitchFamily="2" charset="-122"/>
            </a:endParaRPr>
          </a:p>
        </p:txBody>
      </p:sp>
      <p:sp>
        <p:nvSpPr>
          <p:cNvPr id="93190" name="Rectangle 6"/>
          <p:cNvSpPr>
            <a:spLocks noChangeArrowheads="1"/>
          </p:cNvSpPr>
          <p:nvPr/>
        </p:nvSpPr>
        <p:spPr bwMode="auto">
          <a:xfrm>
            <a:off x="1007402" y="3481844"/>
            <a:ext cx="105586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800" dirty="0">
                <a:solidFill>
                  <a:srgbClr val="FF0000"/>
                </a:solidFill>
                <a:latin typeface="宋体" pitchFamily="2" charset="-122"/>
              </a:rPr>
              <a:t>3</a:t>
            </a:r>
            <a:r>
              <a:rPr kumimoji="1" lang="zh-CN" altLang="en-US" sz="2800" dirty="0">
                <a:solidFill>
                  <a:srgbClr val="FF0000"/>
                </a:solidFill>
                <a:latin typeface="宋体" pitchFamily="2" charset="-122"/>
              </a:rPr>
              <a:t>、进行猜想：</a:t>
            </a:r>
            <a:r>
              <a:rPr kumimoji="1" lang="zh-CN" altLang="en-US" sz="2800" dirty="0">
                <a:solidFill>
                  <a:srgbClr val="0000FF"/>
                </a:solidFill>
                <a:latin typeface="宋体" pitchFamily="2" charset="-122"/>
              </a:rPr>
              <a:t>（根据已有知识或查找资料学到的知识）</a:t>
            </a:r>
            <a:endParaRPr kumimoji="1" lang="zh-CN" altLang="en-US" sz="2800" dirty="0">
              <a:latin typeface="宋体" pitchFamily="2" charset="-122"/>
            </a:endParaRPr>
          </a:p>
        </p:txBody>
      </p:sp>
      <p:sp>
        <p:nvSpPr>
          <p:cNvPr id="93192" name="Rectangle 8"/>
          <p:cNvSpPr>
            <a:spLocks noChangeArrowheads="1"/>
          </p:cNvSpPr>
          <p:nvPr/>
        </p:nvSpPr>
        <p:spPr bwMode="auto">
          <a:xfrm>
            <a:off x="1625204" y="4129916"/>
            <a:ext cx="47580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dirty="0"/>
              <a:t>A</a:t>
            </a:r>
            <a:r>
              <a:rPr kumimoji="1" lang="zh-CN" altLang="en-US" sz="2800" dirty="0"/>
              <a:t>、两者的二氧化碳含量不同</a:t>
            </a:r>
          </a:p>
        </p:txBody>
      </p:sp>
      <p:sp>
        <p:nvSpPr>
          <p:cNvPr id="93193" name="Rectangle 9"/>
          <p:cNvSpPr>
            <a:spLocks noChangeArrowheads="1"/>
          </p:cNvSpPr>
          <p:nvPr/>
        </p:nvSpPr>
        <p:spPr bwMode="auto">
          <a:xfrm>
            <a:off x="6717425" y="4157559"/>
            <a:ext cx="403828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dirty="0"/>
              <a:t>B</a:t>
            </a:r>
            <a:r>
              <a:rPr kumimoji="1" lang="zh-CN" altLang="en-US" sz="2800" dirty="0"/>
              <a:t>、两者的氧气含量不同</a:t>
            </a:r>
          </a:p>
        </p:txBody>
      </p:sp>
      <p:sp>
        <p:nvSpPr>
          <p:cNvPr id="93194" name="Rectangle 10"/>
          <p:cNvSpPr>
            <a:spLocks noChangeArrowheads="1"/>
          </p:cNvSpPr>
          <p:nvPr/>
        </p:nvSpPr>
        <p:spPr bwMode="auto">
          <a:xfrm>
            <a:off x="1608273" y="4777988"/>
            <a:ext cx="439254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dirty="0"/>
              <a:t>C</a:t>
            </a:r>
            <a:r>
              <a:rPr kumimoji="1" lang="zh-CN" altLang="en-US" sz="2800" dirty="0"/>
              <a:t>、两者的水蒸气含量不同</a:t>
            </a:r>
          </a:p>
        </p:txBody>
      </p:sp>
      <p:sp>
        <p:nvSpPr>
          <p:cNvPr id="93195" name="Text Box 11"/>
          <p:cNvSpPr txBox="1">
            <a:spLocks noChangeArrowheads="1"/>
          </p:cNvSpPr>
          <p:nvPr/>
        </p:nvSpPr>
        <p:spPr bwMode="auto">
          <a:xfrm>
            <a:off x="1054646" y="5354052"/>
            <a:ext cx="21691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4</a:t>
            </a:r>
            <a:r>
              <a:rPr lang="zh-CN" altLang="en-US" sz="2800">
                <a:solidFill>
                  <a:srgbClr val="FF0000"/>
                </a:solidFill>
                <a:latin typeface="宋体" pitchFamily="2" charset="-122"/>
              </a:rPr>
              <a:t>、实验设计</a:t>
            </a:r>
          </a:p>
        </p:txBody>
      </p:sp>
      <p:sp>
        <p:nvSpPr>
          <p:cNvPr id="93196" name="Text Box 12"/>
          <p:cNvSpPr txBox="1">
            <a:spLocks noChangeArrowheads="1"/>
          </p:cNvSpPr>
          <p:nvPr/>
        </p:nvSpPr>
        <p:spPr bwMode="auto">
          <a:xfrm>
            <a:off x="3837700" y="5354052"/>
            <a:ext cx="21691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5</a:t>
            </a:r>
            <a:r>
              <a:rPr lang="zh-CN" altLang="en-US" sz="2800">
                <a:solidFill>
                  <a:srgbClr val="FF0000"/>
                </a:solidFill>
                <a:latin typeface="宋体" pitchFamily="2" charset="-122"/>
              </a:rPr>
              <a:t>、实验探究</a:t>
            </a:r>
          </a:p>
        </p:txBody>
      </p:sp>
      <p:sp>
        <p:nvSpPr>
          <p:cNvPr id="93197" name="Text Box 13"/>
          <p:cNvSpPr txBox="1">
            <a:spLocks noChangeArrowheads="1"/>
          </p:cNvSpPr>
          <p:nvPr/>
        </p:nvSpPr>
        <p:spPr bwMode="auto">
          <a:xfrm>
            <a:off x="6572076" y="5354052"/>
            <a:ext cx="32512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6</a:t>
            </a:r>
            <a:r>
              <a:rPr lang="zh-CN" altLang="en-US" sz="2800">
                <a:solidFill>
                  <a:srgbClr val="FF0000"/>
                </a:solidFill>
                <a:latin typeface="宋体" pitchFamily="2" charset="-122"/>
              </a:rPr>
              <a:t>、实验分析和结论</a:t>
            </a:r>
          </a:p>
        </p:txBody>
      </p:sp>
      <p:sp>
        <p:nvSpPr>
          <p:cNvPr id="93198" name="Rectangle 14"/>
          <p:cNvSpPr>
            <a:spLocks noChangeArrowheads="1"/>
          </p:cNvSpPr>
          <p:nvPr/>
        </p:nvSpPr>
        <p:spPr bwMode="auto">
          <a:xfrm>
            <a:off x="977773" y="2029282"/>
            <a:ext cx="46939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dirty="0">
                <a:solidFill>
                  <a:srgbClr val="FF0000"/>
                </a:solidFill>
                <a:latin typeface="宋体" pitchFamily="2" charset="-122"/>
              </a:rPr>
              <a:t>1</a:t>
            </a:r>
            <a:r>
              <a:rPr kumimoji="1" lang="zh-CN" altLang="en-US" sz="2800" dirty="0">
                <a:solidFill>
                  <a:srgbClr val="FF0000"/>
                </a:solidFill>
                <a:latin typeface="宋体" pitchFamily="2" charset="-122"/>
              </a:rPr>
              <a:t>、探究准备：</a:t>
            </a:r>
            <a:r>
              <a:rPr kumimoji="1" lang="zh-CN" altLang="en-US" sz="2800" dirty="0">
                <a:latin typeface="宋体" pitchFamily="2" charset="-122"/>
              </a:rPr>
              <a:t>阅读有关资料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83368" y="1124744"/>
            <a:ext cx="933637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sz="3200" dirty="0" smtClean="0"/>
              <a:t>探究二</a:t>
            </a:r>
            <a:r>
              <a:rPr lang="zh-CN" altLang="en-US" sz="3200" dirty="0" smtClean="0"/>
              <a:t>：</a:t>
            </a:r>
            <a:r>
              <a:rPr lang="zh-CN" altLang="zh-CN" sz="3200" dirty="0" smtClean="0"/>
              <a:t>对</a:t>
            </a:r>
            <a:r>
              <a:rPr lang="zh-CN" altLang="zh-CN" sz="3200" dirty="0"/>
              <a:t>人体吸入的空气和呼出的气体的探究</a:t>
            </a:r>
            <a:endParaRPr kumimoji="1"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9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9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93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3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3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93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3190" grpId="0"/>
      <p:bldP spid="93192" grpId="0"/>
      <p:bldP spid="93193" grpId="0"/>
      <p:bldP spid="93194" grpId="0"/>
      <p:bldP spid="93195" grpId="0"/>
      <p:bldP spid="93196" grpId="0"/>
      <p:bldP spid="9319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4" name="Text Box 6"/>
          <p:cNvSpPr txBox="1">
            <a:spLocks noChangeArrowheads="1"/>
          </p:cNvSpPr>
          <p:nvPr/>
        </p:nvSpPr>
        <p:spPr bwMode="auto">
          <a:xfrm>
            <a:off x="814811" y="2060848"/>
            <a:ext cx="70375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宋体" pitchFamily="2" charset="-122"/>
              </a:rPr>
              <a:t>实验准备：收集两瓶呼出的气体和两瓶空气</a:t>
            </a:r>
          </a:p>
        </p:txBody>
      </p:sp>
      <p:sp>
        <p:nvSpPr>
          <p:cNvPr id="94216" name="Rectangle 8"/>
          <p:cNvSpPr>
            <a:spLocks noChangeArrowheads="1"/>
          </p:cNvSpPr>
          <p:nvPr/>
        </p:nvSpPr>
        <p:spPr bwMode="auto">
          <a:xfrm>
            <a:off x="4222998" y="4636293"/>
            <a:ext cx="748761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注意：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集气瓶里不要有气泡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，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如果有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气泡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，</a:t>
            </a:r>
            <a:endParaRPr lang="en-US" altLang="zh-CN" sz="2800" dirty="0" smtClean="0">
              <a:solidFill>
                <a:srgbClr val="0000FF"/>
              </a:solidFill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00FF"/>
                </a:solidFill>
                <a:latin typeface="宋体" pitchFamily="2" charset="-122"/>
              </a:rPr>
              <a:t> </a:t>
            </a:r>
            <a:r>
              <a:rPr lang="en-US" altLang="zh-CN" sz="2800" dirty="0" smtClean="0">
                <a:solidFill>
                  <a:srgbClr val="0000FF"/>
                </a:solidFill>
                <a:latin typeface="宋体" pitchFamily="2" charset="-122"/>
              </a:rPr>
              <a:t>     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就要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重新操作，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直至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没有气泡为止。 </a:t>
            </a:r>
          </a:p>
        </p:txBody>
      </p:sp>
      <p:sp>
        <p:nvSpPr>
          <p:cNvPr id="94217" name="Rectangle 9"/>
          <p:cNvSpPr>
            <a:spLocks noChangeArrowheads="1"/>
          </p:cNvSpPr>
          <p:nvPr/>
        </p:nvSpPr>
        <p:spPr bwMode="auto">
          <a:xfrm>
            <a:off x="814810" y="2564904"/>
            <a:ext cx="10897019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/>
              <a:t>方法：将集气瓶分别盛满水，用玻璃片先盖住瓶口的一小部分，</a:t>
            </a:r>
          </a:p>
          <a:p>
            <a:pPr>
              <a:lnSpc>
                <a:spcPct val="150000"/>
              </a:lnSpc>
            </a:pPr>
            <a:r>
              <a:rPr lang="zh-CN" altLang="en-US" sz="2800" dirty="0"/>
              <a:t>          然后推动玻璃片将瓶口全部盖住，把盛满水的瓶子连同</a:t>
            </a:r>
          </a:p>
          <a:p>
            <a:pPr>
              <a:lnSpc>
                <a:spcPct val="150000"/>
              </a:lnSpc>
            </a:pPr>
            <a:r>
              <a:rPr lang="zh-CN" altLang="en-US" sz="2800" dirty="0"/>
              <a:t>          玻璃片一起</a:t>
            </a:r>
            <a:r>
              <a:rPr lang="zh-CN" altLang="en-US" sz="2800" dirty="0">
                <a:solidFill>
                  <a:srgbClr val="FF0000"/>
                </a:solidFill>
              </a:rPr>
              <a:t>倒立</a:t>
            </a:r>
            <a:r>
              <a:rPr lang="zh-CN" altLang="en-US" sz="2800" dirty="0"/>
              <a:t>在事先装有水的水槽里，如图所示。</a:t>
            </a:r>
          </a:p>
        </p:txBody>
      </p:sp>
      <p:pic>
        <p:nvPicPr>
          <p:cNvPr id="94219" name="Picture 11" descr="pic_817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2166" y="4652964"/>
            <a:ext cx="3456066" cy="1609725"/>
          </a:xfrm>
          <a:prstGeom prst="rect">
            <a:avLst/>
          </a:prstGeom>
          <a:noFill/>
        </p:spPr>
      </p:pic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583368" y="1124744"/>
            <a:ext cx="933637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sz="3200" dirty="0" smtClean="0"/>
              <a:t>探究二</a:t>
            </a:r>
            <a:r>
              <a:rPr lang="zh-CN" altLang="en-US" sz="3200" dirty="0" smtClean="0"/>
              <a:t>：</a:t>
            </a:r>
            <a:r>
              <a:rPr lang="zh-CN" altLang="zh-CN" sz="3200" dirty="0" smtClean="0"/>
              <a:t>对</a:t>
            </a:r>
            <a:r>
              <a:rPr lang="zh-CN" altLang="zh-CN" sz="3200" dirty="0"/>
              <a:t>人体吸入的空气和呼出的气体的探究</a:t>
            </a:r>
            <a:endParaRPr kumimoji="1"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4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4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94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4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4" grpId="0"/>
      <p:bldP spid="94216" grpId="0"/>
      <p:bldP spid="942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标注 5"/>
          <p:cNvSpPr/>
          <p:nvPr/>
        </p:nvSpPr>
        <p:spPr bwMode="auto">
          <a:xfrm>
            <a:off x="5375126" y="408414"/>
            <a:ext cx="3129363" cy="571504"/>
          </a:xfrm>
          <a:prstGeom prst="wedgeRectCallout">
            <a:avLst>
              <a:gd name="adj1" fmla="val -121291"/>
              <a:gd name="adj2" fmla="val 486669"/>
            </a:avLst>
          </a:prstGeom>
          <a:solidFill>
            <a:srgbClr val="00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宋体" pitchFamily="2" charset="-122"/>
              </a:rPr>
              <a:t> 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宋体" pitchFamily="2" charset="-122"/>
              </a:rPr>
              <a:t>判断标准是什么？</a:t>
            </a:r>
          </a:p>
        </p:txBody>
      </p:sp>
      <p:pic>
        <p:nvPicPr>
          <p:cNvPr id="98306" name="Picture 2" descr="pic_817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26468" y="4230689"/>
            <a:ext cx="3648658" cy="2236787"/>
          </a:xfrm>
          <a:prstGeom prst="rect">
            <a:avLst/>
          </a:prstGeom>
          <a:noFill/>
        </p:spPr>
      </p:pic>
      <p:sp>
        <p:nvSpPr>
          <p:cNvPr id="98307" name="Rectangle 3"/>
          <p:cNvSpPr>
            <a:spLocks noChangeArrowheads="1"/>
          </p:cNvSpPr>
          <p:nvPr/>
        </p:nvSpPr>
        <p:spPr bwMode="auto">
          <a:xfrm>
            <a:off x="719574" y="1988840"/>
            <a:ext cx="10992256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 smtClean="0">
                <a:latin typeface="宋体" pitchFamily="2" charset="-122"/>
              </a:rPr>
              <a:t>将</a:t>
            </a:r>
            <a:r>
              <a:rPr lang="zh-CN" altLang="en-US" sz="2600" dirty="0">
                <a:latin typeface="宋体" pitchFamily="2" charset="-122"/>
              </a:rPr>
              <a:t>饮料管小心地插入集气瓶内</a:t>
            </a:r>
            <a:r>
              <a:rPr lang="zh-CN" altLang="en-US" sz="2600" dirty="0" smtClean="0">
                <a:latin typeface="宋体" pitchFamily="2" charset="-122"/>
              </a:rPr>
              <a:t>，向</a:t>
            </a:r>
            <a:r>
              <a:rPr lang="zh-CN" altLang="en-US" sz="2600" dirty="0">
                <a:latin typeface="宋体" pitchFamily="2" charset="-122"/>
              </a:rPr>
              <a:t>集气瓶内</a:t>
            </a:r>
            <a:r>
              <a:rPr lang="zh-CN" altLang="en-US" sz="2600" dirty="0">
                <a:solidFill>
                  <a:srgbClr val="FF0000"/>
                </a:solidFill>
                <a:latin typeface="宋体" pitchFamily="2" charset="-122"/>
              </a:rPr>
              <a:t>缓缓吹气</a:t>
            </a:r>
            <a:r>
              <a:rPr lang="zh-CN" altLang="en-US" sz="2600" dirty="0">
                <a:latin typeface="宋体" pitchFamily="2" charset="-122"/>
              </a:rPr>
              <a:t>，如</a:t>
            </a:r>
            <a:r>
              <a:rPr lang="zh-CN" altLang="en-US" sz="2600" dirty="0" smtClean="0">
                <a:latin typeface="宋体" pitchFamily="2" charset="-122"/>
              </a:rPr>
              <a:t>图（</a:t>
            </a:r>
            <a:r>
              <a:rPr lang="zh-CN" altLang="en-US" sz="2600" dirty="0">
                <a:latin typeface="宋体" pitchFamily="2" charset="-122"/>
              </a:rPr>
              <a:t>注意：换气时不要倒吸集气瓶内的水；吹气时要用一只手扶住集气瓶，以免翻倒），</a:t>
            </a:r>
            <a:r>
              <a:rPr lang="zh-CN" altLang="en-US" sz="2600" dirty="0">
                <a:solidFill>
                  <a:srgbClr val="0000FF"/>
                </a:solidFill>
                <a:latin typeface="宋体" pitchFamily="2" charset="-122"/>
              </a:rPr>
              <a:t>直到集气瓶内充满呼出的气体。</a:t>
            </a:r>
            <a:r>
              <a:rPr lang="zh-CN" altLang="en-US" sz="2600" dirty="0">
                <a:latin typeface="宋体" pitchFamily="2" charset="-122"/>
              </a:rPr>
              <a:t>当集气瓶里充满呼出的气体时，</a:t>
            </a:r>
            <a:r>
              <a:rPr lang="zh-CN" altLang="en-US" sz="2600" dirty="0">
                <a:solidFill>
                  <a:schemeClr val="hlink"/>
                </a:solidFill>
                <a:latin typeface="宋体" pitchFamily="2" charset="-122"/>
              </a:rPr>
              <a:t>在水</a:t>
            </a:r>
            <a:r>
              <a:rPr lang="zh-CN" altLang="en-US" sz="2600" dirty="0" smtClean="0">
                <a:solidFill>
                  <a:schemeClr val="hlink"/>
                </a:solidFill>
                <a:latin typeface="宋体" pitchFamily="2" charset="-122"/>
              </a:rPr>
              <a:t>下立即</a:t>
            </a:r>
            <a:r>
              <a:rPr lang="zh-CN" altLang="en-US" sz="2600" dirty="0">
                <a:solidFill>
                  <a:schemeClr val="hlink"/>
                </a:solidFill>
                <a:latin typeface="宋体" pitchFamily="2" charset="-122"/>
              </a:rPr>
              <a:t>用玻璃片将集气瓶的瓶口盖住</a:t>
            </a:r>
            <a:r>
              <a:rPr lang="zh-CN" altLang="en-US" sz="2600" dirty="0" smtClean="0">
                <a:latin typeface="宋体" pitchFamily="2" charset="-122"/>
              </a:rPr>
              <a:t>，然后</a:t>
            </a:r>
            <a:r>
              <a:rPr lang="zh-CN" altLang="en-US" sz="2600" dirty="0">
                <a:latin typeface="宋体" pitchFamily="2" charset="-122"/>
              </a:rPr>
              <a:t>取出集气瓶</a:t>
            </a:r>
            <a:r>
              <a:rPr lang="zh-CN" altLang="en-US" sz="2600" dirty="0">
                <a:solidFill>
                  <a:schemeClr val="hlink"/>
                </a:solidFill>
                <a:latin typeface="宋体" pitchFamily="2" charset="-122"/>
              </a:rPr>
              <a:t>正</a:t>
            </a:r>
            <a:r>
              <a:rPr lang="zh-CN" altLang="en-US" sz="2600" dirty="0" smtClean="0">
                <a:solidFill>
                  <a:schemeClr val="hlink"/>
                </a:solidFill>
                <a:latin typeface="宋体" pitchFamily="2" charset="-122"/>
              </a:rPr>
              <a:t>放</a:t>
            </a:r>
            <a:r>
              <a:rPr lang="zh-CN" altLang="en-US" sz="2600" dirty="0" smtClean="0">
                <a:latin typeface="宋体" pitchFamily="2" charset="-122"/>
              </a:rPr>
              <a:t>在</a:t>
            </a:r>
            <a:r>
              <a:rPr lang="zh-CN" altLang="en-US" sz="2600" dirty="0">
                <a:latin typeface="宋体" pitchFamily="2" charset="-122"/>
              </a:rPr>
              <a:t>实验桌上。 </a:t>
            </a:r>
          </a:p>
        </p:txBody>
      </p:sp>
      <p:pic>
        <p:nvPicPr>
          <p:cNvPr id="98308" name="Picture 4" descr="pic_817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07365" y="4509120"/>
            <a:ext cx="2105810" cy="1728787"/>
          </a:xfrm>
          <a:prstGeom prst="rect">
            <a:avLst/>
          </a:prstGeom>
          <a:noFill/>
        </p:spPr>
      </p:pic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583368" y="1124744"/>
            <a:ext cx="436782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rgbClr val="008000"/>
                </a:solidFill>
                <a:latin typeface="宋体" pitchFamily="2" charset="-122"/>
              </a:rPr>
              <a:t>收集呼出气体的方法：</a:t>
            </a:r>
            <a:endParaRPr kumimoji="1" lang="zh-CN" altLang="en-US" sz="32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6167214" y="1034152"/>
            <a:ext cx="568863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标准：集气瓶口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有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气泡向外冒出</a:t>
            </a:r>
            <a:endParaRPr lang="zh-CN" altLang="en-US" sz="2800" dirty="0">
              <a:solidFill>
                <a:srgbClr val="FF000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8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830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5" name="Rectangle 5"/>
          <p:cNvSpPr>
            <a:spLocks noChangeArrowheads="1"/>
          </p:cNvSpPr>
          <p:nvPr/>
        </p:nvSpPr>
        <p:spPr bwMode="auto">
          <a:xfrm>
            <a:off x="842559" y="2060575"/>
            <a:ext cx="517000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、探究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两气体中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O</a:t>
            </a:r>
            <a:r>
              <a:rPr kumimoji="1"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含量的多少</a:t>
            </a:r>
          </a:p>
        </p:txBody>
      </p:sp>
      <p:sp>
        <p:nvSpPr>
          <p:cNvPr id="97286" name="Text Box 6"/>
          <p:cNvSpPr txBox="1">
            <a:spLocks noChangeArrowheads="1"/>
          </p:cNvSpPr>
          <p:nvPr/>
        </p:nvSpPr>
        <p:spPr bwMode="auto">
          <a:xfrm>
            <a:off x="1390874" y="2708920"/>
            <a:ext cx="100329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latin typeface="宋体" pitchFamily="2" charset="-122"/>
              </a:rPr>
              <a:t>将</a:t>
            </a:r>
            <a:r>
              <a:rPr lang="zh-CN" altLang="en-US" sz="2800" dirty="0">
                <a:latin typeface="宋体" pitchFamily="2" charset="-122"/>
              </a:rPr>
              <a:t>燃着的小木条分别插入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装有</a:t>
            </a:r>
            <a:r>
              <a:rPr lang="zh-CN" altLang="en-US" sz="2800" dirty="0">
                <a:latin typeface="宋体" pitchFamily="2" charset="-122"/>
              </a:rPr>
              <a:t>空气和呼出的气体</a:t>
            </a:r>
            <a:r>
              <a:rPr lang="zh-CN" altLang="en-US" sz="2800" dirty="0" smtClean="0">
                <a:latin typeface="宋体" pitchFamily="2" charset="-122"/>
              </a:rPr>
              <a:t>的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集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气瓶</a:t>
            </a:r>
            <a:r>
              <a:rPr lang="zh-CN" altLang="en-US" sz="2800" dirty="0">
                <a:latin typeface="宋体" pitchFamily="2" charset="-122"/>
              </a:rPr>
              <a:t>中。</a:t>
            </a:r>
          </a:p>
        </p:txBody>
      </p:sp>
      <p:pic>
        <p:nvPicPr>
          <p:cNvPr id="97288" name="Picture 4" descr="pic_817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534" y="3743431"/>
            <a:ext cx="2702632" cy="223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7319" name="Group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9110561"/>
              </p:ext>
            </p:extLst>
          </p:nvPr>
        </p:nvGraphicFramePr>
        <p:xfrm>
          <a:off x="2638822" y="3501008"/>
          <a:ext cx="9289032" cy="2303486"/>
        </p:xfrm>
        <a:graphic>
          <a:graphicData uri="http://schemas.openxmlformats.org/drawingml/2006/table">
            <a:tbl>
              <a:tblPr/>
              <a:tblGrid>
                <a:gridCol w="1370895"/>
                <a:gridCol w="7918137"/>
              </a:tblGrid>
              <a:tr h="1223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5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结论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354" name="Text Box 18"/>
          <p:cNvSpPr txBox="1">
            <a:spLocks noChangeArrowheads="1"/>
          </p:cNvSpPr>
          <p:nvPr/>
        </p:nvSpPr>
        <p:spPr bwMode="auto">
          <a:xfrm>
            <a:off x="4053535" y="3626251"/>
            <a:ext cx="765829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燃着的小木条在装有空气的集气瓶中</a:t>
            </a:r>
            <a:r>
              <a:rPr kumimoji="1"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继续燃烧</a:t>
            </a:r>
            <a:r>
              <a:rPr kumimoji="1"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，而在装有呼出的气体的集气瓶中熄灭。</a:t>
            </a:r>
          </a:p>
        </p:txBody>
      </p:sp>
      <p:sp>
        <p:nvSpPr>
          <p:cNvPr id="13334" name="Text Box 22"/>
          <p:cNvSpPr txBox="1">
            <a:spLocks noChangeArrowheads="1"/>
          </p:cNvSpPr>
          <p:nvPr/>
        </p:nvSpPr>
        <p:spPr bwMode="auto">
          <a:xfrm>
            <a:off x="4006974" y="4796382"/>
            <a:ext cx="770988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0000"/>
                </a:solidFill>
                <a:latin typeface="宋体" pitchFamily="2" charset="-122"/>
              </a:rPr>
              <a:t>人体吸入的空气中的</a:t>
            </a:r>
            <a:r>
              <a:rPr kumimoji="1" lang="en-US" altLang="zh-CN" sz="2800" dirty="0">
                <a:solidFill>
                  <a:srgbClr val="FF0000"/>
                </a:solidFill>
                <a:latin typeface="宋体" pitchFamily="2" charset="-122"/>
              </a:rPr>
              <a:t>O</a:t>
            </a:r>
            <a:r>
              <a:rPr kumimoji="1" lang="en-US" altLang="zh-CN" sz="2800" baseline="-250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kumimoji="1" lang="zh-CN" altLang="en-US" sz="2800" dirty="0">
                <a:solidFill>
                  <a:srgbClr val="FF0000"/>
                </a:solidFill>
                <a:latin typeface="宋体" pitchFamily="2" charset="-122"/>
              </a:rPr>
              <a:t>含量</a:t>
            </a:r>
            <a:r>
              <a:rPr kumimoji="1" lang="zh-CN" altLang="en-US" sz="2800" dirty="0">
                <a:solidFill>
                  <a:srgbClr val="0000FF"/>
                </a:solidFill>
                <a:latin typeface="宋体" pitchFamily="2" charset="-122"/>
              </a:rPr>
              <a:t>比</a:t>
            </a:r>
            <a:r>
              <a:rPr kumimoji="1" lang="zh-CN" altLang="en-US" sz="2800" dirty="0">
                <a:solidFill>
                  <a:srgbClr val="FF0000"/>
                </a:solidFill>
                <a:latin typeface="宋体" pitchFamily="2" charset="-122"/>
              </a:rPr>
              <a:t>呼出的气体中的</a:t>
            </a:r>
            <a:r>
              <a:rPr kumimoji="1" lang="en-US" altLang="zh-CN" sz="2800" dirty="0">
                <a:solidFill>
                  <a:srgbClr val="FF0000"/>
                </a:solidFill>
                <a:latin typeface="宋体" pitchFamily="2" charset="-122"/>
              </a:rPr>
              <a:t>O</a:t>
            </a:r>
            <a:r>
              <a:rPr kumimoji="1" lang="en-US" altLang="zh-CN" sz="2800" baseline="-250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kumimoji="1" lang="zh-CN" altLang="en-US" sz="2800" dirty="0">
                <a:solidFill>
                  <a:srgbClr val="FF0000"/>
                </a:solidFill>
                <a:latin typeface="宋体" pitchFamily="2" charset="-122"/>
              </a:rPr>
              <a:t>含量多。</a:t>
            </a:r>
          </a:p>
        </p:txBody>
      </p:sp>
      <p:sp>
        <p:nvSpPr>
          <p:cNvPr id="97320" name="Text Box 40"/>
          <p:cNvSpPr txBox="1">
            <a:spLocks noChangeArrowheads="1"/>
          </p:cNvSpPr>
          <p:nvPr/>
        </p:nvSpPr>
        <p:spPr bwMode="auto">
          <a:xfrm>
            <a:off x="6050742" y="2035175"/>
            <a:ext cx="2348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（对比思维）</a:t>
            </a: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1583368" y="1124744"/>
            <a:ext cx="933637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sz="3200" dirty="0" smtClean="0"/>
              <a:t>探究二</a:t>
            </a:r>
            <a:r>
              <a:rPr lang="zh-CN" altLang="en-US" sz="3200" dirty="0" smtClean="0"/>
              <a:t>：</a:t>
            </a:r>
            <a:r>
              <a:rPr lang="zh-CN" altLang="zh-CN" sz="3200" dirty="0" smtClean="0"/>
              <a:t>对</a:t>
            </a:r>
            <a:r>
              <a:rPr lang="zh-CN" altLang="zh-CN" sz="3200" dirty="0"/>
              <a:t>人体吸入的空气和呼出的气体的探究</a:t>
            </a:r>
            <a:endParaRPr kumimoji="1"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7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7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97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97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6" grpId="0"/>
      <p:bldP spid="14354" grpId="0"/>
      <p:bldP spid="13334" grpId="0"/>
      <p:bldP spid="973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7" name="Rectangle 5"/>
          <p:cNvSpPr>
            <a:spLocks noChangeArrowheads="1"/>
          </p:cNvSpPr>
          <p:nvPr/>
        </p:nvSpPr>
        <p:spPr bwMode="auto">
          <a:xfrm>
            <a:off x="828767" y="2060575"/>
            <a:ext cx="517641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、探究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两气体中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CO</a:t>
            </a:r>
            <a:r>
              <a:rPr kumimoji="1"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含量的多少</a:t>
            </a:r>
          </a:p>
        </p:txBody>
      </p:sp>
      <p:sp>
        <p:nvSpPr>
          <p:cNvPr id="95238" name="Text Box 6"/>
          <p:cNvSpPr txBox="1">
            <a:spLocks noChangeArrowheads="1"/>
          </p:cNvSpPr>
          <p:nvPr/>
        </p:nvSpPr>
        <p:spPr bwMode="auto">
          <a:xfrm>
            <a:off x="1343833" y="2581276"/>
            <a:ext cx="979193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宋体" pitchFamily="2" charset="-122"/>
              </a:rPr>
              <a:t>分别</a:t>
            </a:r>
            <a:r>
              <a:rPr kumimoji="1" lang="zh-CN" altLang="en-US" sz="2800" dirty="0" smtClean="0">
                <a:solidFill>
                  <a:srgbClr val="000000"/>
                </a:solidFill>
              </a:rPr>
              <a:t>向一瓶空气和一瓶呼</a:t>
            </a:r>
            <a:r>
              <a:rPr kumimoji="1" lang="zh-CN" altLang="en-US" sz="2800" dirty="0">
                <a:solidFill>
                  <a:srgbClr val="000000"/>
                </a:solidFill>
              </a:rPr>
              <a:t>出的</a:t>
            </a:r>
            <a:r>
              <a:rPr kumimoji="1" lang="zh-CN" altLang="en-US" sz="2800" dirty="0" smtClean="0">
                <a:solidFill>
                  <a:srgbClr val="000000"/>
                </a:solidFill>
              </a:rPr>
              <a:t>气体中</a:t>
            </a:r>
            <a:r>
              <a:rPr kumimoji="1" lang="zh-CN" altLang="en-US" sz="2800" dirty="0">
                <a:solidFill>
                  <a:srgbClr val="000000"/>
                </a:solidFill>
              </a:rPr>
              <a:t>各</a:t>
            </a:r>
            <a:r>
              <a:rPr kumimoji="1" lang="zh-CN" altLang="en-US" sz="2800" dirty="0" smtClean="0">
                <a:solidFill>
                  <a:srgbClr val="000000"/>
                </a:solidFill>
              </a:rPr>
              <a:t>滴入</a:t>
            </a:r>
            <a:r>
              <a:rPr kumimoji="1" lang="zh-CN" altLang="en-US" sz="2800" dirty="0">
                <a:solidFill>
                  <a:srgbClr val="0000FF"/>
                </a:solidFill>
              </a:rPr>
              <a:t>相同滴数</a:t>
            </a:r>
            <a:r>
              <a:rPr kumimoji="1" lang="zh-CN" altLang="en-US" sz="2800" dirty="0">
                <a:solidFill>
                  <a:srgbClr val="000000"/>
                </a:solidFill>
              </a:rPr>
              <a:t>的</a:t>
            </a:r>
            <a:r>
              <a:rPr kumimoji="1" lang="zh-CN" altLang="en-US" sz="2800" dirty="0" smtClean="0">
                <a:solidFill>
                  <a:srgbClr val="000000"/>
                </a:solidFill>
              </a:rPr>
              <a:t>澄清</a:t>
            </a:r>
            <a:endParaRPr kumimoji="1" lang="en-US" altLang="zh-CN" sz="2800" dirty="0" smtClean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</a:pPr>
            <a:r>
              <a:rPr kumimoji="1" lang="zh-CN" altLang="en-US" sz="2800" dirty="0" smtClean="0">
                <a:solidFill>
                  <a:srgbClr val="000000"/>
                </a:solidFill>
              </a:rPr>
              <a:t>石灰水</a:t>
            </a:r>
            <a:r>
              <a:rPr kumimoji="1" lang="zh-CN" altLang="en-US" sz="2800" dirty="0">
                <a:solidFill>
                  <a:srgbClr val="000000"/>
                </a:solidFill>
              </a:rPr>
              <a:t>，</a:t>
            </a:r>
            <a:r>
              <a:rPr kumimoji="1" lang="zh-CN" altLang="en-US" sz="2800" dirty="0">
                <a:solidFill>
                  <a:srgbClr val="FF0000"/>
                </a:solidFill>
              </a:rPr>
              <a:t>振荡</a:t>
            </a:r>
            <a:r>
              <a:rPr kumimoji="1" lang="zh-CN" altLang="en-US" sz="2800" dirty="0">
                <a:solidFill>
                  <a:srgbClr val="000000"/>
                </a:solidFill>
              </a:rPr>
              <a:t>。</a:t>
            </a:r>
          </a:p>
        </p:txBody>
      </p:sp>
      <p:pic>
        <p:nvPicPr>
          <p:cNvPr id="95240" name="Picture 4" descr="pic_817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63390" y="3501008"/>
            <a:ext cx="6624304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1583368" y="1124744"/>
            <a:ext cx="933637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sz="3200" dirty="0" smtClean="0"/>
              <a:t>探究二</a:t>
            </a:r>
            <a:r>
              <a:rPr lang="zh-CN" altLang="en-US" sz="3200" dirty="0" smtClean="0"/>
              <a:t>：</a:t>
            </a:r>
            <a:r>
              <a:rPr lang="zh-CN" altLang="zh-CN" sz="3200" dirty="0" smtClean="0"/>
              <a:t>对</a:t>
            </a:r>
            <a:r>
              <a:rPr lang="zh-CN" altLang="zh-CN" sz="3200" dirty="0"/>
              <a:t>人体吸入的空气和呼出的气体的探究</a:t>
            </a:r>
            <a:endParaRPr kumimoji="1"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5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95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61" name="Rectangle 5"/>
          <p:cNvSpPr>
            <a:spLocks noChangeArrowheads="1"/>
          </p:cNvSpPr>
          <p:nvPr/>
        </p:nvSpPr>
        <p:spPr bwMode="auto">
          <a:xfrm>
            <a:off x="828767" y="2113692"/>
            <a:ext cx="517641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3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、探究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两气体中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CO</a:t>
            </a:r>
            <a:r>
              <a:rPr kumimoji="1"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含量的多少</a:t>
            </a:r>
          </a:p>
        </p:txBody>
      </p:sp>
      <p:graphicFrame>
        <p:nvGraphicFramePr>
          <p:cNvPr id="96284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5962416"/>
              </p:ext>
            </p:extLst>
          </p:nvPr>
        </p:nvGraphicFramePr>
        <p:xfrm>
          <a:off x="431745" y="2925764"/>
          <a:ext cx="11390417" cy="2519363"/>
        </p:xfrm>
        <a:graphic>
          <a:graphicData uri="http://schemas.openxmlformats.org/drawingml/2006/table">
            <a:tbl>
              <a:tblPr/>
              <a:tblGrid>
                <a:gridCol w="1343909"/>
                <a:gridCol w="10046508"/>
              </a:tblGrid>
              <a:tr h="1295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D0D0D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D0D0D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3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D0D0D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D0D0D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结论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34" name="Text Box 22"/>
          <p:cNvSpPr txBox="1">
            <a:spLocks noChangeArrowheads="1"/>
          </p:cNvSpPr>
          <p:nvPr/>
        </p:nvSpPr>
        <p:spPr bwMode="auto">
          <a:xfrm>
            <a:off x="1921684" y="4633972"/>
            <a:ext cx="99343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0000"/>
                </a:solidFill>
                <a:latin typeface="宋体" pitchFamily="2" charset="-122"/>
              </a:rPr>
              <a:t>人体吸入的空气中的</a:t>
            </a:r>
            <a:r>
              <a:rPr kumimoji="1" lang="en-US" altLang="zh-CN" sz="2800" dirty="0">
                <a:solidFill>
                  <a:srgbClr val="FF0000"/>
                </a:solidFill>
                <a:latin typeface="宋体" pitchFamily="2" charset="-122"/>
              </a:rPr>
              <a:t>CO</a:t>
            </a:r>
            <a:r>
              <a:rPr kumimoji="1" lang="en-US" altLang="zh-CN" sz="2800" baseline="-250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kumimoji="1" lang="zh-CN" altLang="en-US" sz="2800" dirty="0">
                <a:solidFill>
                  <a:srgbClr val="FF0000"/>
                </a:solidFill>
                <a:latin typeface="宋体" pitchFamily="2" charset="-122"/>
              </a:rPr>
              <a:t>含量</a:t>
            </a:r>
            <a:r>
              <a:rPr kumimoji="1" lang="zh-CN" altLang="en-US" sz="2800" dirty="0">
                <a:solidFill>
                  <a:srgbClr val="0000FF"/>
                </a:solidFill>
                <a:latin typeface="宋体" pitchFamily="2" charset="-122"/>
              </a:rPr>
              <a:t>比</a:t>
            </a:r>
            <a:r>
              <a:rPr kumimoji="1" lang="zh-CN" altLang="en-US" sz="2800" dirty="0">
                <a:solidFill>
                  <a:srgbClr val="FF0000"/>
                </a:solidFill>
                <a:latin typeface="宋体" pitchFamily="2" charset="-122"/>
              </a:rPr>
              <a:t>呼出的气体中的</a:t>
            </a:r>
            <a:r>
              <a:rPr kumimoji="1" lang="en-US" altLang="zh-CN" sz="2800" dirty="0">
                <a:solidFill>
                  <a:srgbClr val="FF0000"/>
                </a:solidFill>
                <a:latin typeface="宋体" pitchFamily="2" charset="-122"/>
              </a:rPr>
              <a:t>CO</a:t>
            </a:r>
            <a:r>
              <a:rPr kumimoji="1" lang="en-US" altLang="zh-CN" sz="2800" baseline="-250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含量</a:t>
            </a:r>
            <a:r>
              <a:rPr kumimoji="1" lang="zh-CN" altLang="en-US" sz="2800" dirty="0">
                <a:solidFill>
                  <a:srgbClr val="FF0000"/>
                </a:solidFill>
                <a:latin typeface="宋体" pitchFamily="2" charset="-122"/>
              </a:rPr>
              <a:t>少。</a:t>
            </a:r>
          </a:p>
        </p:txBody>
      </p:sp>
      <p:sp>
        <p:nvSpPr>
          <p:cNvPr id="13336" name="Text Box 24"/>
          <p:cNvSpPr txBox="1">
            <a:spLocks noChangeArrowheads="1"/>
          </p:cNvSpPr>
          <p:nvPr/>
        </p:nvSpPr>
        <p:spPr bwMode="auto">
          <a:xfrm>
            <a:off x="1918742" y="3194973"/>
            <a:ext cx="983910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0000"/>
                </a:solidFill>
              </a:rPr>
              <a:t>装有空气的集气瓶中的澄清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石灰水没有</a:t>
            </a:r>
            <a:r>
              <a:rPr kumimoji="1" lang="zh-CN" altLang="en-US" sz="2800" dirty="0">
                <a:solidFill>
                  <a:srgbClr val="FF0000"/>
                </a:solidFill>
              </a:rPr>
              <a:t>变浑浊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，</a:t>
            </a:r>
            <a:r>
              <a:rPr kumimoji="1" lang="zh-CN" altLang="en-US" sz="2800" dirty="0" smtClean="0">
                <a:solidFill>
                  <a:srgbClr val="0000FF"/>
                </a:solidFill>
                <a:latin typeface="Times New Roman" pitchFamily="18" charset="0"/>
              </a:rPr>
              <a:t>而</a:t>
            </a:r>
            <a:r>
              <a:rPr kumimoji="1"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装有呼出气体的集气瓶中的澄清石灰水变浑浊。</a:t>
            </a: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583368" y="1124744"/>
            <a:ext cx="933637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sz="3200" dirty="0" smtClean="0"/>
              <a:t>探究二</a:t>
            </a:r>
            <a:r>
              <a:rPr lang="zh-CN" altLang="en-US" sz="3200" dirty="0" smtClean="0"/>
              <a:t>：</a:t>
            </a:r>
            <a:r>
              <a:rPr lang="zh-CN" altLang="zh-CN" sz="3200" dirty="0" smtClean="0"/>
              <a:t>对</a:t>
            </a:r>
            <a:r>
              <a:rPr lang="zh-CN" altLang="zh-CN" sz="3200" dirty="0"/>
              <a:t>人体吸入的空气和呼出的气体的探究</a:t>
            </a:r>
            <a:endParaRPr kumimoji="1"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4" grpId="0"/>
      <p:bldP spid="133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9" name="Rectangle 3"/>
          <p:cNvSpPr>
            <a:spLocks noChangeArrowheads="1"/>
          </p:cNvSpPr>
          <p:nvPr/>
        </p:nvSpPr>
        <p:spPr bwMode="auto">
          <a:xfrm>
            <a:off x="838622" y="2060575"/>
            <a:ext cx="69797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4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、探究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两气体中水蒸气（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H</a:t>
            </a:r>
            <a:r>
              <a:rPr kumimoji="1"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O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）含量的多少</a:t>
            </a:r>
          </a:p>
        </p:txBody>
      </p:sp>
      <p:sp>
        <p:nvSpPr>
          <p:cNvPr id="111620" name="Text Box 4"/>
          <p:cNvSpPr txBox="1">
            <a:spLocks noChangeArrowheads="1"/>
          </p:cNvSpPr>
          <p:nvPr/>
        </p:nvSpPr>
        <p:spPr bwMode="auto">
          <a:xfrm>
            <a:off x="1373970" y="2761764"/>
            <a:ext cx="106725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latin typeface="+mn-ea"/>
                <a:ea typeface="+mn-ea"/>
              </a:rPr>
              <a:t>取</a:t>
            </a:r>
            <a:r>
              <a:rPr lang="zh-CN" altLang="en-US" sz="2800" dirty="0">
                <a:latin typeface="+mn-ea"/>
                <a:ea typeface="+mn-ea"/>
              </a:rPr>
              <a:t>两块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干而冷</a:t>
            </a:r>
            <a:r>
              <a:rPr lang="zh-CN" altLang="en-US" sz="2800" dirty="0">
                <a:latin typeface="+mn-ea"/>
                <a:ea typeface="+mn-ea"/>
              </a:rPr>
              <a:t>的玻璃片，对着其中一块哈气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另一块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放在桌面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上</a:t>
            </a:r>
            <a:r>
              <a:rPr kumimoji="1"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。</a:t>
            </a:r>
            <a:endParaRPr kumimoji="1" lang="zh-CN" altLang="en-US" sz="2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111621" name="Picture 5" descr="pic_817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77733" y="3429000"/>
            <a:ext cx="3068767" cy="2879725"/>
          </a:xfrm>
          <a:prstGeom prst="rect">
            <a:avLst/>
          </a:prstGeom>
          <a:noFill/>
        </p:spPr>
      </p:pic>
      <p:graphicFrame>
        <p:nvGraphicFramePr>
          <p:cNvPr id="111622" name="Group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3607992"/>
              </p:ext>
            </p:extLst>
          </p:nvPr>
        </p:nvGraphicFramePr>
        <p:xfrm>
          <a:off x="550590" y="3717032"/>
          <a:ext cx="8734346" cy="2376264"/>
        </p:xfrm>
        <a:graphic>
          <a:graphicData uri="http://schemas.openxmlformats.org/drawingml/2006/table">
            <a:tbl>
              <a:tblPr/>
              <a:tblGrid>
                <a:gridCol w="1288882"/>
                <a:gridCol w="7445464"/>
              </a:tblGrid>
              <a:tr h="12241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现象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21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结论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05" name="Text Box 21"/>
          <p:cNvSpPr txBox="1">
            <a:spLocks noChangeArrowheads="1"/>
          </p:cNvSpPr>
          <p:nvPr/>
        </p:nvSpPr>
        <p:spPr bwMode="auto">
          <a:xfrm>
            <a:off x="1892383" y="3843045"/>
            <a:ext cx="739255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对着哈气的玻璃片上有白雾出现，而放在桌面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上的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玻璃片上没有明显现象。</a:t>
            </a:r>
          </a:p>
        </p:txBody>
      </p:sp>
      <p:sp>
        <p:nvSpPr>
          <p:cNvPr id="13334" name="Text Box 22"/>
          <p:cNvSpPr txBox="1">
            <a:spLocks noChangeArrowheads="1"/>
          </p:cNvSpPr>
          <p:nvPr/>
        </p:nvSpPr>
        <p:spPr bwMode="auto">
          <a:xfrm>
            <a:off x="1940121" y="4995173"/>
            <a:ext cx="734481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人体吸入的空气中的水蒸气含量</a:t>
            </a:r>
            <a:r>
              <a:rPr kumimoji="1"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比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呼出的气体中的水蒸气含量少。</a:t>
            </a:r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1583368" y="1124744"/>
            <a:ext cx="933637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sz="3200" dirty="0" smtClean="0"/>
              <a:t>探究二</a:t>
            </a:r>
            <a:r>
              <a:rPr lang="zh-CN" altLang="en-US" sz="3200" dirty="0" smtClean="0"/>
              <a:t>：</a:t>
            </a:r>
            <a:r>
              <a:rPr lang="zh-CN" altLang="zh-CN" sz="3200" dirty="0" smtClean="0"/>
              <a:t>对</a:t>
            </a:r>
            <a:r>
              <a:rPr lang="zh-CN" altLang="zh-CN" sz="3200" dirty="0"/>
              <a:t>人体吸入的空气和呼出的气体的探究</a:t>
            </a:r>
            <a:endParaRPr kumimoji="1"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1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11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1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0" grpId="0"/>
      <p:bldP spid="16405" grpId="0"/>
      <p:bldP spid="1333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0405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771757"/>
              </p:ext>
            </p:extLst>
          </p:nvPr>
        </p:nvGraphicFramePr>
        <p:xfrm>
          <a:off x="624337" y="2564904"/>
          <a:ext cx="10941743" cy="2449514"/>
        </p:xfrm>
        <a:graphic>
          <a:graphicData uri="http://schemas.openxmlformats.org/drawingml/2006/table">
            <a:tbl>
              <a:tblPr/>
              <a:tblGrid>
                <a:gridCol w="1246554"/>
                <a:gridCol w="4512146"/>
                <a:gridCol w="5183043"/>
              </a:tblGrid>
              <a:tr h="649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吸入的空气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呼出的气体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CO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O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H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O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0399" name="Text Box 47"/>
          <p:cNvSpPr txBox="1">
            <a:spLocks noChangeArrowheads="1"/>
          </p:cNvSpPr>
          <p:nvPr/>
        </p:nvSpPr>
        <p:spPr bwMode="auto">
          <a:xfrm>
            <a:off x="3477232" y="3284860"/>
            <a:ext cx="5453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少</a:t>
            </a:r>
          </a:p>
        </p:txBody>
      </p:sp>
      <p:sp>
        <p:nvSpPr>
          <p:cNvPr id="100406" name="Text Box 54"/>
          <p:cNvSpPr txBox="1">
            <a:spLocks noChangeArrowheads="1"/>
          </p:cNvSpPr>
          <p:nvPr/>
        </p:nvSpPr>
        <p:spPr bwMode="auto">
          <a:xfrm>
            <a:off x="8590433" y="3284860"/>
            <a:ext cx="5453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多</a:t>
            </a:r>
          </a:p>
        </p:txBody>
      </p:sp>
      <p:sp>
        <p:nvSpPr>
          <p:cNvPr id="100407" name="Text Box 55"/>
          <p:cNvSpPr txBox="1">
            <a:spLocks noChangeArrowheads="1"/>
          </p:cNvSpPr>
          <p:nvPr/>
        </p:nvSpPr>
        <p:spPr bwMode="auto">
          <a:xfrm>
            <a:off x="8590433" y="4508823"/>
            <a:ext cx="5453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多</a:t>
            </a:r>
          </a:p>
        </p:txBody>
      </p:sp>
      <p:sp>
        <p:nvSpPr>
          <p:cNvPr id="100408" name="Text Box 56"/>
          <p:cNvSpPr txBox="1">
            <a:spLocks noChangeArrowheads="1"/>
          </p:cNvSpPr>
          <p:nvPr/>
        </p:nvSpPr>
        <p:spPr bwMode="auto">
          <a:xfrm>
            <a:off x="3502629" y="3932560"/>
            <a:ext cx="5453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多</a:t>
            </a:r>
          </a:p>
        </p:txBody>
      </p:sp>
      <p:sp>
        <p:nvSpPr>
          <p:cNvPr id="100409" name="Text Box 57"/>
          <p:cNvSpPr txBox="1">
            <a:spLocks noChangeArrowheads="1"/>
          </p:cNvSpPr>
          <p:nvPr/>
        </p:nvSpPr>
        <p:spPr bwMode="auto">
          <a:xfrm>
            <a:off x="3461632" y="4483423"/>
            <a:ext cx="5453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</a:rPr>
              <a:t>少</a:t>
            </a:r>
          </a:p>
        </p:txBody>
      </p:sp>
      <p:sp>
        <p:nvSpPr>
          <p:cNvPr id="100410" name="Text Box 58"/>
          <p:cNvSpPr txBox="1">
            <a:spLocks noChangeArrowheads="1"/>
          </p:cNvSpPr>
          <p:nvPr/>
        </p:nvSpPr>
        <p:spPr bwMode="auto">
          <a:xfrm>
            <a:off x="8590433" y="3932560"/>
            <a:ext cx="5453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</a:rPr>
              <a:t>少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83368" y="1124744"/>
            <a:ext cx="933637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sz="3200" dirty="0" smtClean="0"/>
              <a:t>探究二</a:t>
            </a:r>
            <a:r>
              <a:rPr lang="zh-CN" altLang="en-US" sz="3200" dirty="0" smtClean="0"/>
              <a:t>：</a:t>
            </a:r>
            <a:r>
              <a:rPr lang="zh-CN" altLang="zh-CN" sz="3200" dirty="0" smtClean="0"/>
              <a:t>对</a:t>
            </a:r>
            <a:r>
              <a:rPr lang="zh-CN" altLang="zh-CN" sz="3200" dirty="0"/>
              <a:t>人体吸入的空气和呼出的气体的探究</a:t>
            </a:r>
            <a:endParaRPr kumimoji="1"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0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00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00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00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00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100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99" grpId="0"/>
      <p:bldP spid="100406" grpId="0"/>
      <p:bldP spid="100407" grpId="0"/>
      <p:bldP spid="100408" grpId="0"/>
      <p:bldP spid="100409" grpId="0"/>
      <p:bldP spid="1004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ChangeArrowheads="1"/>
          </p:cNvSpPr>
          <p:nvPr/>
        </p:nvSpPr>
        <p:spPr bwMode="auto">
          <a:xfrm>
            <a:off x="838622" y="2076450"/>
            <a:ext cx="10945216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宋体" pitchFamily="2" charset="-122"/>
              </a:rPr>
              <a:t>1</a:t>
            </a:r>
            <a:r>
              <a:rPr lang="zh-CN" altLang="en-US" sz="2800" dirty="0">
                <a:latin typeface="宋体" pitchFamily="2" charset="-122"/>
              </a:rPr>
              <a:t>、必备要素：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宋体" pitchFamily="2" charset="-122"/>
              </a:rPr>
              <a:t>  （</a:t>
            </a:r>
            <a:r>
              <a:rPr lang="en-US" altLang="zh-CN" sz="2800" dirty="0">
                <a:latin typeface="宋体" pitchFamily="2" charset="-122"/>
              </a:rPr>
              <a:t>1</a:t>
            </a:r>
            <a:r>
              <a:rPr lang="zh-CN" altLang="en-US" sz="2800" dirty="0">
                <a:latin typeface="宋体" pitchFamily="2" charset="-122"/>
              </a:rPr>
              <a:t>）实验者、合作者、实验</a:t>
            </a:r>
            <a:r>
              <a:rPr lang="zh-CN" altLang="en-US" sz="2800" dirty="0" smtClean="0">
                <a:latin typeface="宋体" pitchFamily="2" charset="-122"/>
              </a:rPr>
              <a:t>时间  </a:t>
            </a:r>
            <a:r>
              <a:rPr lang="zh-CN" altLang="en-US" sz="2800" dirty="0">
                <a:latin typeface="宋体" pitchFamily="2" charset="-122"/>
              </a:rPr>
              <a:t>（</a:t>
            </a:r>
            <a:r>
              <a:rPr lang="en-US" altLang="zh-CN" sz="2800" dirty="0">
                <a:latin typeface="宋体" pitchFamily="2" charset="-122"/>
              </a:rPr>
              <a:t>2</a:t>
            </a:r>
            <a:r>
              <a:rPr lang="zh-CN" altLang="en-US" sz="2800" dirty="0">
                <a:latin typeface="宋体" pitchFamily="2" charset="-122"/>
              </a:rPr>
              <a:t>）实验名称、实验目的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宋体" pitchFamily="2" charset="-122"/>
              </a:rPr>
              <a:t>  （</a:t>
            </a:r>
            <a:r>
              <a:rPr lang="en-US" altLang="zh-CN" sz="2800" dirty="0">
                <a:latin typeface="宋体" pitchFamily="2" charset="-122"/>
              </a:rPr>
              <a:t>3</a:t>
            </a:r>
            <a:r>
              <a:rPr lang="zh-CN" altLang="en-US" sz="2800" dirty="0">
                <a:latin typeface="宋体" pitchFamily="2" charset="-122"/>
              </a:rPr>
              <a:t>）仪器与药品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宋体" pitchFamily="2" charset="-122"/>
              </a:rPr>
              <a:t>  （</a:t>
            </a:r>
            <a:r>
              <a:rPr lang="en-US" altLang="zh-CN" sz="2800" dirty="0">
                <a:latin typeface="宋体" pitchFamily="2" charset="-122"/>
              </a:rPr>
              <a:t>4</a:t>
            </a:r>
            <a:r>
              <a:rPr lang="zh-CN" altLang="en-US" sz="2800" dirty="0">
                <a:latin typeface="宋体" pitchFamily="2" charset="-122"/>
              </a:rPr>
              <a:t>）以表格方式呈现实验</a:t>
            </a:r>
            <a:r>
              <a:rPr lang="zh-CN" altLang="en-US" sz="2800" dirty="0" smtClean="0">
                <a:latin typeface="宋体" pitchFamily="2" charset="-122"/>
              </a:rPr>
              <a:t>过程：</a:t>
            </a:r>
            <a:endParaRPr lang="en-US" altLang="zh-CN" sz="2800" dirty="0" smtClean="0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宋体" pitchFamily="2" charset="-122"/>
              </a:rPr>
              <a:t> </a:t>
            </a:r>
            <a:r>
              <a:rPr lang="en-US" altLang="zh-CN" sz="2800" dirty="0" smtClean="0">
                <a:latin typeface="宋体" pitchFamily="2" charset="-122"/>
              </a:rPr>
              <a:t>       </a:t>
            </a:r>
            <a:r>
              <a:rPr lang="zh-CN" altLang="en-US" sz="2800" dirty="0" smtClean="0">
                <a:latin typeface="宋体" pitchFamily="2" charset="-122"/>
              </a:rPr>
              <a:t>表格</a:t>
            </a:r>
            <a:r>
              <a:rPr lang="en-US" altLang="zh-CN" sz="2800" dirty="0">
                <a:latin typeface="宋体" pitchFamily="2" charset="-122"/>
              </a:rPr>
              <a:t>(</a:t>
            </a:r>
            <a:r>
              <a:rPr lang="zh-CN" altLang="en-US" sz="2800" dirty="0">
                <a:latin typeface="宋体" pitchFamily="2" charset="-122"/>
              </a:rPr>
              <a:t>实验步骤</a:t>
            </a:r>
            <a:r>
              <a:rPr lang="en-US" altLang="zh-CN" sz="2800" dirty="0">
                <a:latin typeface="宋体" pitchFamily="2" charset="-122"/>
              </a:rPr>
              <a:t>—</a:t>
            </a:r>
            <a:r>
              <a:rPr lang="zh-CN" altLang="en-US" sz="2800" dirty="0">
                <a:latin typeface="宋体" pitchFamily="2" charset="-122"/>
              </a:rPr>
              <a:t>现象</a:t>
            </a:r>
            <a:r>
              <a:rPr lang="en-US" altLang="zh-CN" sz="2800" dirty="0">
                <a:latin typeface="宋体" pitchFamily="2" charset="-122"/>
              </a:rPr>
              <a:t>—</a:t>
            </a:r>
            <a:r>
              <a:rPr lang="zh-CN" altLang="en-US" sz="2800" dirty="0">
                <a:latin typeface="宋体" pitchFamily="2" charset="-122"/>
              </a:rPr>
              <a:t>分析</a:t>
            </a:r>
            <a:r>
              <a:rPr lang="en-US" altLang="zh-CN" sz="2800" dirty="0">
                <a:latin typeface="宋体" pitchFamily="2" charset="-122"/>
              </a:rPr>
              <a:t>---</a:t>
            </a:r>
            <a:r>
              <a:rPr lang="zh-CN" altLang="en-US" sz="2800" dirty="0">
                <a:latin typeface="宋体" pitchFamily="2" charset="-122"/>
              </a:rPr>
              <a:t>结论</a:t>
            </a:r>
            <a:r>
              <a:rPr lang="en-US" altLang="zh-CN" sz="2800" dirty="0">
                <a:latin typeface="宋体" pitchFamily="2" charset="-122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宋体" pitchFamily="2" charset="-122"/>
              </a:rPr>
              <a:t>  </a:t>
            </a:r>
            <a:r>
              <a:rPr lang="zh-CN" altLang="en-US" sz="2800" dirty="0">
                <a:latin typeface="宋体" pitchFamily="2" charset="-122"/>
              </a:rPr>
              <a:t>（</a:t>
            </a:r>
            <a:r>
              <a:rPr lang="en-US" altLang="zh-CN" sz="2800" dirty="0">
                <a:latin typeface="宋体" pitchFamily="2" charset="-122"/>
              </a:rPr>
              <a:t>5</a:t>
            </a:r>
            <a:r>
              <a:rPr lang="zh-CN" altLang="en-US" sz="2800" dirty="0">
                <a:latin typeface="宋体" pitchFamily="2" charset="-122"/>
              </a:rPr>
              <a:t>）问题和建议（发散性想法）</a:t>
            </a:r>
          </a:p>
        </p:txBody>
      </p:sp>
      <p:sp>
        <p:nvSpPr>
          <p:cNvPr id="102404" name="Rectangle 4"/>
          <p:cNvSpPr>
            <a:spLocks noChangeArrowheads="1"/>
          </p:cNvSpPr>
          <p:nvPr/>
        </p:nvSpPr>
        <p:spPr bwMode="auto">
          <a:xfrm>
            <a:off x="1558702" y="1052736"/>
            <a:ext cx="4175537" cy="648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rgbClr val="008000"/>
                </a:solidFill>
              </a:rPr>
              <a:t>补：实验</a:t>
            </a:r>
            <a:r>
              <a:rPr lang="zh-CN" altLang="en-US" sz="2800" dirty="0">
                <a:solidFill>
                  <a:srgbClr val="008000"/>
                </a:solidFill>
              </a:rPr>
              <a:t>报告的书写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ChangeArrowheads="1"/>
          </p:cNvSpPr>
          <p:nvPr/>
        </p:nvSpPr>
        <p:spPr bwMode="auto">
          <a:xfrm>
            <a:off x="1606123" y="1196752"/>
            <a:ext cx="26168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宋体" pitchFamily="2" charset="-122"/>
              </a:rPr>
              <a:t>2</a:t>
            </a:r>
            <a:r>
              <a:rPr lang="zh-CN" altLang="en-US" sz="2800" dirty="0">
                <a:latin typeface="宋体" pitchFamily="2" charset="-122"/>
              </a:rPr>
              <a:t>、文字表述</a:t>
            </a:r>
          </a:p>
        </p:txBody>
      </p:sp>
      <p:sp>
        <p:nvSpPr>
          <p:cNvPr id="108548" name="Rectangle 4"/>
          <p:cNvSpPr>
            <a:spLocks noChangeArrowheads="1"/>
          </p:cNvSpPr>
          <p:nvPr/>
        </p:nvSpPr>
        <p:spPr bwMode="auto">
          <a:xfrm>
            <a:off x="550590" y="2564904"/>
            <a:ext cx="1180734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>
                <a:latin typeface="宋体" pitchFamily="2" charset="-122"/>
              </a:rPr>
              <a:t>     </a:t>
            </a:r>
            <a:r>
              <a:rPr lang="zh-CN" altLang="en-US" sz="2800" dirty="0">
                <a:latin typeface="宋体" pitchFamily="2" charset="-122"/>
              </a:rPr>
              <a:t>现象：感官到的，一般要说清楚：时间地点物质怎么样</a:t>
            </a:r>
          </a:p>
          <a:p>
            <a:r>
              <a:rPr lang="zh-CN" altLang="en-US" sz="2800" dirty="0">
                <a:latin typeface="宋体" pitchFamily="2" charset="-122"/>
              </a:rPr>
              <a:t>     结论：回答提出的问题</a:t>
            </a:r>
          </a:p>
        </p:txBody>
      </p:sp>
      <p:sp>
        <p:nvSpPr>
          <p:cNvPr id="108549" name="Rectangle 5"/>
          <p:cNvSpPr>
            <a:spLocks noChangeArrowheads="1"/>
          </p:cNvSpPr>
          <p:nvPr/>
        </p:nvSpPr>
        <p:spPr bwMode="auto">
          <a:xfrm>
            <a:off x="912165" y="3589338"/>
            <a:ext cx="1075126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latin typeface="宋体" pitchFamily="2" charset="-122"/>
              </a:rPr>
              <a:t>如：镁条</a:t>
            </a:r>
            <a:r>
              <a:rPr lang="zh-CN" altLang="en-US" sz="2800" dirty="0" smtClean="0">
                <a:latin typeface="宋体" pitchFamily="2" charset="-122"/>
              </a:rPr>
              <a:t>燃烧的现象</a:t>
            </a:r>
            <a:r>
              <a:rPr lang="zh-CN" altLang="en-US" sz="2800" dirty="0">
                <a:latin typeface="宋体" pitchFamily="2" charset="-122"/>
              </a:rPr>
              <a:t>：</a:t>
            </a:r>
            <a:r>
              <a:rPr lang="zh-CN" altLang="en-US" sz="2800" dirty="0"/>
              <a:t>镁条在空气中剧烈燃烧，</a:t>
            </a:r>
            <a:r>
              <a:rPr lang="zh-CN" altLang="en-US" sz="2800" dirty="0">
                <a:latin typeface="宋体" pitchFamily="2" charset="-122"/>
              </a:rPr>
              <a:t>发出耀眼白光</a:t>
            </a:r>
            <a:r>
              <a:rPr lang="zh-CN" altLang="en-US" sz="2800" dirty="0" smtClean="0">
                <a:latin typeface="宋体" pitchFamily="2" charset="-122"/>
              </a:rPr>
              <a:t>，</a:t>
            </a:r>
            <a:endParaRPr lang="en-US" altLang="zh-CN" sz="2800" dirty="0" smtClean="0">
              <a:latin typeface="宋体" pitchFamily="2" charset="-122"/>
            </a:endParaRPr>
          </a:p>
          <a:p>
            <a:r>
              <a:rPr lang="en-US" altLang="zh-CN" sz="2800" dirty="0">
                <a:latin typeface="宋体" pitchFamily="2" charset="-122"/>
              </a:rPr>
              <a:t> </a:t>
            </a:r>
            <a:r>
              <a:rPr lang="en-US" altLang="zh-CN" sz="2800" dirty="0" smtClean="0">
                <a:latin typeface="宋体" pitchFamily="2" charset="-122"/>
              </a:rPr>
              <a:t>   </a:t>
            </a:r>
            <a:r>
              <a:rPr lang="zh-CN" altLang="en-US" sz="2800" dirty="0" smtClean="0">
                <a:latin typeface="宋体" pitchFamily="2" charset="-122"/>
              </a:rPr>
              <a:t>放出大量</a:t>
            </a:r>
            <a:r>
              <a:rPr lang="zh-CN" altLang="en-US" sz="2800" dirty="0">
                <a:latin typeface="宋体" pitchFamily="2" charset="-122"/>
              </a:rPr>
              <a:t>的热，生成一种白色固体。</a:t>
            </a:r>
          </a:p>
        </p:txBody>
      </p:sp>
      <p:sp>
        <p:nvSpPr>
          <p:cNvPr id="108550" name="Rectangle 6"/>
          <p:cNvSpPr>
            <a:spLocks noChangeArrowheads="1"/>
          </p:cNvSpPr>
          <p:nvPr/>
        </p:nvSpPr>
        <p:spPr bwMode="auto">
          <a:xfrm>
            <a:off x="912166" y="4581128"/>
            <a:ext cx="83512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>
                <a:latin typeface="宋体" pitchFamily="2" charset="-122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结论：镁条燃烧生成白色的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氧化镁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固体</a:t>
            </a:r>
          </a:p>
        </p:txBody>
      </p:sp>
      <p:sp>
        <p:nvSpPr>
          <p:cNvPr id="108551" name="Rectangle 7"/>
          <p:cNvSpPr>
            <a:spLocks noChangeArrowheads="1"/>
          </p:cNvSpPr>
          <p:nvPr/>
        </p:nvSpPr>
        <p:spPr bwMode="auto">
          <a:xfrm>
            <a:off x="478582" y="5140349"/>
            <a:ext cx="1103909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latin typeface="宋体" pitchFamily="2" charset="-122"/>
              </a:rPr>
              <a:t>（</a:t>
            </a:r>
            <a:r>
              <a:rPr lang="en-US" altLang="zh-CN" sz="2800" dirty="0">
                <a:latin typeface="宋体" pitchFamily="2" charset="-122"/>
              </a:rPr>
              <a:t>2</a:t>
            </a:r>
            <a:r>
              <a:rPr lang="zh-CN" altLang="en-US" sz="2800" dirty="0">
                <a:latin typeface="宋体" pitchFamily="2" charset="-122"/>
              </a:rPr>
              <a:t>）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对比实验</a:t>
            </a:r>
            <a:r>
              <a:rPr lang="zh-CN" altLang="en-US" sz="2800" dirty="0">
                <a:latin typeface="宋体" pitchFamily="2" charset="-122"/>
              </a:rPr>
              <a:t>要求在同一状况下</a:t>
            </a:r>
            <a:r>
              <a:rPr lang="zh-CN" altLang="en-US" sz="2800" dirty="0" smtClean="0">
                <a:latin typeface="宋体" pitchFamily="2" charset="-122"/>
              </a:rPr>
              <a:t>进行，如</a:t>
            </a:r>
            <a:r>
              <a:rPr lang="zh-CN" altLang="en-US" sz="2800" dirty="0">
                <a:latin typeface="宋体" pitchFamily="2" charset="-122"/>
              </a:rPr>
              <a:t>要清楚描述两研究</a:t>
            </a:r>
            <a:r>
              <a:rPr lang="zh-CN" altLang="en-US" sz="2800" dirty="0" smtClean="0">
                <a:latin typeface="宋体" pitchFamily="2" charset="-122"/>
              </a:rPr>
              <a:t>对象</a:t>
            </a:r>
            <a:endParaRPr lang="en-US" altLang="zh-CN" sz="2800" dirty="0" smtClean="0">
              <a:latin typeface="宋体" pitchFamily="2" charset="-122"/>
            </a:endParaRPr>
          </a:p>
          <a:p>
            <a:r>
              <a:rPr lang="en-US" altLang="zh-CN" sz="2800" dirty="0">
                <a:latin typeface="宋体" pitchFamily="2" charset="-122"/>
              </a:rPr>
              <a:t> </a:t>
            </a:r>
            <a:r>
              <a:rPr lang="en-US" altLang="zh-CN" sz="2800" dirty="0" smtClean="0">
                <a:latin typeface="宋体" pitchFamily="2" charset="-122"/>
              </a:rPr>
              <a:t>    </a:t>
            </a:r>
            <a:r>
              <a:rPr lang="zh-CN" altLang="en-US" sz="2800" dirty="0" smtClean="0">
                <a:latin typeface="宋体" pitchFamily="2" charset="-122"/>
              </a:rPr>
              <a:t>的</a:t>
            </a:r>
            <a:r>
              <a:rPr lang="zh-CN" altLang="en-US" sz="2800" dirty="0">
                <a:latin typeface="宋体" pitchFamily="2" charset="-122"/>
              </a:rPr>
              <a:t>用量一致、所加的试剂</a:t>
            </a:r>
            <a:r>
              <a:rPr lang="zh-CN" altLang="en-US" sz="2800" dirty="0" smtClean="0">
                <a:latin typeface="宋体" pitchFamily="2" charset="-122"/>
              </a:rPr>
              <a:t>的用量</a:t>
            </a:r>
            <a:r>
              <a:rPr lang="zh-CN" altLang="en-US" sz="2800" dirty="0">
                <a:latin typeface="宋体" pitchFamily="2" charset="-122"/>
              </a:rPr>
              <a:t>一致，操作一致，且要</a:t>
            </a:r>
            <a:r>
              <a:rPr lang="zh-CN" altLang="en-US" sz="2800" dirty="0" smtClean="0">
                <a:latin typeface="宋体" pitchFamily="2" charset="-122"/>
              </a:rPr>
              <a:t>具备</a:t>
            </a:r>
            <a:endParaRPr lang="en-US" altLang="zh-CN" sz="2800" dirty="0" smtClean="0">
              <a:latin typeface="宋体" pitchFamily="2" charset="-122"/>
            </a:endParaRPr>
          </a:p>
          <a:p>
            <a:r>
              <a:rPr lang="en-US" altLang="zh-CN" sz="2800" dirty="0">
                <a:latin typeface="宋体" pitchFamily="2" charset="-122"/>
              </a:rPr>
              <a:t> </a:t>
            </a:r>
            <a:r>
              <a:rPr lang="en-US" altLang="zh-CN" sz="2800" dirty="0" smtClean="0">
                <a:latin typeface="宋体" pitchFamily="2" charset="-122"/>
              </a:rPr>
              <a:t>    </a:t>
            </a:r>
            <a:r>
              <a:rPr lang="zh-CN" altLang="en-US" sz="2800" dirty="0" smtClean="0">
                <a:latin typeface="宋体" pitchFamily="2" charset="-122"/>
              </a:rPr>
              <a:t>对比</a:t>
            </a:r>
            <a:r>
              <a:rPr lang="zh-CN" altLang="en-US" sz="2800" dirty="0">
                <a:latin typeface="宋体" pitchFamily="2" charset="-122"/>
              </a:rPr>
              <a:t>思维等。 </a:t>
            </a:r>
          </a:p>
        </p:txBody>
      </p:sp>
      <p:sp>
        <p:nvSpPr>
          <p:cNvPr id="108552" name="Rectangle 8"/>
          <p:cNvSpPr>
            <a:spLocks noChangeArrowheads="1"/>
          </p:cNvSpPr>
          <p:nvPr/>
        </p:nvSpPr>
        <p:spPr bwMode="auto">
          <a:xfrm>
            <a:off x="478582" y="2060848"/>
            <a:ext cx="361188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宋体" pitchFamily="2" charset="-122"/>
              </a:rPr>
              <a:t>（</a:t>
            </a:r>
            <a:r>
              <a:rPr lang="en-US" altLang="zh-CN" sz="2800" dirty="0">
                <a:latin typeface="宋体" pitchFamily="2" charset="-122"/>
              </a:rPr>
              <a:t>1</a:t>
            </a:r>
            <a:r>
              <a:rPr lang="zh-CN" altLang="en-US" sz="2800" dirty="0">
                <a:latin typeface="宋体" pitchFamily="2" charset="-122"/>
              </a:rPr>
              <a:t>）区别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现象与结论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8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08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08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8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08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8" grpId="0"/>
      <p:bldP spid="108549" grpId="0"/>
      <p:bldP spid="108550" grpId="0"/>
      <p:bldP spid="108551" grpId="0"/>
      <p:bldP spid="10855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2" name="Rectangle 4"/>
          <p:cNvSpPr>
            <a:spLocks noChangeArrowheads="1"/>
          </p:cNvSpPr>
          <p:nvPr/>
        </p:nvSpPr>
        <p:spPr bwMode="auto">
          <a:xfrm>
            <a:off x="239155" y="928671"/>
            <a:ext cx="11040628" cy="95410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：实验室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配制的一瓶澄清石灰水，敞口放置一段时间后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，发现液面</a:t>
            </a:r>
            <a:endParaRPr lang="en-US" altLang="zh-CN" sz="28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上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有一层白膜出现，说明空气中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含有</a:t>
            </a:r>
            <a:r>
              <a:rPr lang="zh-CN" altLang="en-US" sz="2800" u="sng" dirty="0" smtClean="0">
                <a:latin typeface="+mn-ea"/>
                <a:ea typeface="+mn-ea"/>
              </a:rPr>
              <a:t>       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。</a:t>
            </a:r>
            <a:endParaRPr lang="zh-CN" altLang="en-US" sz="2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04453" name="Rectangle 5"/>
          <p:cNvSpPr>
            <a:spLocks noChangeArrowheads="1"/>
          </p:cNvSpPr>
          <p:nvPr/>
        </p:nvSpPr>
        <p:spPr bwMode="auto">
          <a:xfrm>
            <a:off x="46561" y="2103239"/>
            <a:ext cx="1175866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：现有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三瓶气体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，分别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为空气、二氧化碳和氧气中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的一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种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，用简单</a:t>
            </a:r>
            <a:endParaRPr lang="en-US" altLang="zh-CN" sz="28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的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方法来鉴别。</a:t>
            </a:r>
            <a:r>
              <a:rPr lang="zh-CN" altLang="en-US" sz="2800" dirty="0">
                <a:latin typeface="+mn-ea"/>
                <a:ea typeface="+mn-ea"/>
              </a:rPr>
              <a:t> </a:t>
            </a:r>
          </a:p>
        </p:txBody>
      </p:sp>
      <p:sp>
        <p:nvSpPr>
          <p:cNvPr id="104454" name="Rectangle 6"/>
          <p:cNvSpPr>
            <a:spLocks noChangeArrowheads="1"/>
          </p:cNvSpPr>
          <p:nvPr/>
        </p:nvSpPr>
        <p:spPr bwMode="auto">
          <a:xfrm>
            <a:off x="761864" y="3145874"/>
            <a:ext cx="885210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4000" dirty="0" smtClean="0">
                <a:solidFill>
                  <a:srgbClr val="006600"/>
                </a:solidFill>
                <a:latin typeface="+mn-ea"/>
                <a:ea typeface="+mn-ea"/>
              </a:rPr>
              <a:t>分别</a:t>
            </a:r>
            <a:r>
              <a:rPr kumimoji="1"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取一</a:t>
            </a:r>
            <a:r>
              <a:rPr kumimoji="1" lang="zh-CN" altLang="en-US" dirty="0">
                <a:solidFill>
                  <a:srgbClr val="0000FF"/>
                </a:solidFill>
                <a:latin typeface="+mn-ea"/>
                <a:ea typeface="+mn-ea"/>
              </a:rPr>
              <a:t>根</a:t>
            </a:r>
            <a:r>
              <a:rPr kumimoji="1" lang="zh-CN" altLang="en-US" sz="4000" dirty="0">
                <a:solidFill>
                  <a:srgbClr val="FF0000"/>
                </a:solidFill>
                <a:latin typeface="+mn-ea"/>
                <a:ea typeface="+mn-ea"/>
              </a:rPr>
              <a:t>燃着</a:t>
            </a:r>
            <a:r>
              <a:rPr kumimoji="1" lang="zh-CN" altLang="en-US" sz="4000" dirty="0" smtClean="0">
                <a:solidFill>
                  <a:srgbClr val="FF0000"/>
                </a:solidFill>
                <a:latin typeface="+mn-ea"/>
                <a:ea typeface="+mn-ea"/>
              </a:rPr>
              <a:t>的小木条</a:t>
            </a:r>
            <a:r>
              <a:rPr kumimoji="1"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伸入</a:t>
            </a:r>
            <a:r>
              <a:rPr kumimoji="1" lang="en-US" altLang="zh-CN" sz="4000" dirty="0" smtClean="0">
                <a:solidFill>
                  <a:srgbClr val="006600"/>
                </a:solidFill>
                <a:latin typeface="+mn-ea"/>
                <a:ea typeface="+mn-ea"/>
              </a:rPr>
              <a:t>3</a:t>
            </a:r>
            <a:r>
              <a:rPr kumimoji="1" lang="zh-CN" altLang="en-US" sz="4000" dirty="0" smtClean="0">
                <a:solidFill>
                  <a:srgbClr val="006600"/>
                </a:solidFill>
                <a:latin typeface="+mn-ea"/>
                <a:ea typeface="+mn-ea"/>
              </a:rPr>
              <a:t>个集气瓶</a:t>
            </a:r>
            <a:r>
              <a:rPr kumimoji="1" lang="zh-CN" altLang="en-US" dirty="0">
                <a:solidFill>
                  <a:srgbClr val="0000FF"/>
                </a:solidFill>
                <a:latin typeface="+mn-ea"/>
                <a:ea typeface="+mn-ea"/>
              </a:rPr>
              <a:t>中</a:t>
            </a:r>
            <a:r>
              <a:rPr kumimoji="1"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endParaRPr kumimoji="1" lang="en-US" altLang="zh-CN" dirty="0" smtClean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52340" y="4725144"/>
            <a:ext cx="97143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使</a:t>
            </a:r>
            <a:r>
              <a:rPr kumimoji="1" lang="zh-CN" altLang="en-US" sz="4000" dirty="0" smtClean="0">
                <a:solidFill>
                  <a:srgbClr val="006600"/>
                </a:solidFill>
                <a:latin typeface="+mn-ea"/>
                <a:ea typeface="+mn-ea"/>
              </a:rPr>
              <a:t>小木条继续燃烧</a:t>
            </a:r>
            <a:r>
              <a:rPr kumimoji="1"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的</a:t>
            </a:r>
            <a:r>
              <a:rPr kumimoji="1" lang="zh-CN" altLang="en-US" sz="4000" dirty="0" smtClean="0">
                <a:solidFill>
                  <a:srgbClr val="FF0000"/>
                </a:solidFill>
                <a:latin typeface="+mn-ea"/>
                <a:ea typeface="+mn-ea"/>
              </a:rPr>
              <a:t>是空气</a:t>
            </a:r>
            <a:r>
              <a:rPr kumimoji="1" lang="zh-CN" altLang="en-US" b="0" dirty="0" smtClean="0">
                <a:solidFill>
                  <a:srgbClr val="0000FF"/>
                </a:solidFill>
                <a:latin typeface="+mn-ea"/>
                <a:ea typeface="+mn-ea"/>
              </a:rPr>
              <a:t>。</a:t>
            </a:r>
            <a:endParaRPr kumimoji="1" lang="zh-CN" altLang="en-US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38622" y="3866748"/>
            <a:ext cx="584166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使</a:t>
            </a:r>
            <a:r>
              <a:rPr kumimoji="1" lang="zh-CN" altLang="en-US" sz="4000" dirty="0" smtClean="0">
                <a:solidFill>
                  <a:srgbClr val="006600"/>
                </a:solidFill>
                <a:latin typeface="+mn-ea"/>
                <a:ea typeface="+mn-ea"/>
              </a:rPr>
              <a:t>小木条燃烧更旺</a:t>
            </a:r>
            <a:r>
              <a:rPr kumimoji="1"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的</a:t>
            </a:r>
            <a:r>
              <a:rPr kumimoji="1" lang="zh-CN" altLang="en-US" sz="4000" dirty="0" smtClean="0">
                <a:solidFill>
                  <a:srgbClr val="FF0000"/>
                </a:solidFill>
                <a:latin typeface="+mn-ea"/>
                <a:ea typeface="+mn-ea"/>
              </a:rPr>
              <a:t>是</a:t>
            </a:r>
            <a:r>
              <a:rPr kumimoji="1" lang="en-US" altLang="zh-CN" sz="4000" dirty="0" smtClean="0">
                <a:solidFill>
                  <a:srgbClr val="FF0000"/>
                </a:solidFill>
                <a:latin typeface="+mn-ea"/>
                <a:ea typeface="+mn-ea"/>
              </a:rPr>
              <a:t>O</a:t>
            </a:r>
            <a:r>
              <a:rPr kumimoji="1" lang="en-US" altLang="zh-CN" sz="4000" baseline="-25000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kumimoji="1"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571266" y="3873242"/>
            <a:ext cx="488787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使</a:t>
            </a:r>
            <a:r>
              <a:rPr kumimoji="1" lang="zh-CN" altLang="en-US" sz="4000" dirty="0" smtClean="0">
                <a:solidFill>
                  <a:srgbClr val="006600"/>
                </a:solidFill>
                <a:latin typeface="+mn-ea"/>
                <a:ea typeface="+mn-ea"/>
              </a:rPr>
              <a:t>小木条熄灭</a:t>
            </a:r>
            <a:r>
              <a:rPr kumimoji="1"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的</a:t>
            </a:r>
            <a:r>
              <a:rPr kumimoji="1" lang="zh-CN" altLang="en-US" sz="4000" dirty="0" smtClean="0">
                <a:solidFill>
                  <a:srgbClr val="FF0000"/>
                </a:solidFill>
                <a:latin typeface="+mn-ea"/>
                <a:ea typeface="+mn-ea"/>
              </a:rPr>
              <a:t>是</a:t>
            </a:r>
            <a:r>
              <a:rPr kumimoji="1" lang="en-US" altLang="zh-CN" sz="4000" dirty="0" smtClean="0">
                <a:solidFill>
                  <a:srgbClr val="FF0000"/>
                </a:solidFill>
                <a:latin typeface="+mn-ea"/>
                <a:ea typeface="+mn-ea"/>
              </a:rPr>
              <a:t>CO</a:t>
            </a:r>
            <a:r>
              <a:rPr kumimoji="1" lang="en-US" altLang="zh-CN" sz="4000" baseline="-25000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kumimoji="1"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5238" y="5499229"/>
            <a:ext cx="119047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【</a:t>
            </a:r>
            <a:r>
              <a:rPr lang="zh-CN" altLang="en-US" sz="2800" dirty="0" smtClean="0">
                <a:solidFill>
                  <a:srgbClr val="006600"/>
                </a:solidFill>
                <a:latin typeface="+mn-ea"/>
                <a:ea typeface="+mn-ea"/>
              </a:rPr>
              <a:t>鉴别题</a:t>
            </a:r>
            <a:r>
              <a:rPr lang="zh-CN" altLang="en-US" sz="2800" dirty="0" smtClean="0">
                <a:latin typeface="+mn-ea"/>
                <a:ea typeface="+mn-ea"/>
              </a:rPr>
              <a:t>格式</a:t>
            </a:r>
            <a:r>
              <a:rPr lang="en-US" altLang="zh-CN" sz="2800" dirty="0" smtClean="0">
                <a:latin typeface="+mn-ea"/>
                <a:ea typeface="+mn-ea"/>
              </a:rPr>
              <a:t>】</a:t>
            </a:r>
          </a:p>
          <a:p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           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分别</a:t>
            </a:r>
            <a:r>
              <a:rPr lang="zh-CN" altLang="en-US" sz="2800" dirty="0" smtClean="0">
                <a:latin typeface="+mn-ea"/>
                <a:ea typeface="+mn-ea"/>
              </a:rPr>
              <a:t>取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少量</a:t>
            </a:r>
            <a:r>
              <a:rPr lang="en-US" altLang="zh-CN" sz="2800" dirty="0" smtClean="0">
                <a:latin typeface="+mn-ea"/>
                <a:ea typeface="+mn-ea"/>
              </a:rPr>
              <a:t>××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（药品）</a:t>
            </a:r>
            <a:r>
              <a:rPr lang="zh-CN" altLang="en-US" sz="2800" dirty="0" smtClean="0">
                <a:latin typeface="+mn-ea"/>
                <a:ea typeface="+mn-ea"/>
              </a:rPr>
              <a:t>于</a:t>
            </a:r>
            <a:r>
              <a:rPr lang="en-US" altLang="zh-CN" sz="2800" dirty="0" smtClean="0">
                <a:latin typeface="+mn-ea"/>
                <a:ea typeface="+mn-ea"/>
              </a:rPr>
              <a:t>××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（仪器，常用试管）</a:t>
            </a:r>
            <a:r>
              <a:rPr lang="zh-CN" altLang="en-US" sz="2800" dirty="0" smtClean="0">
                <a:latin typeface="+mn-ea"/>
                <a:ea typeface="+mn-ea"/>
              </a:rPr>
              <a:t>中</a:t>
            </a:r>
            <a:endParaRPr lang="zh-CN" altLang="en-US" sz="28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04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3" grpId="0"/>
      <p:bldP spid="104454" grpId="0"/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838622" y="3643315"/>
            <a:ext cx="1048040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1" lang="zh-CN" altLang="en-US" sz="4000" dirty="0" smtClean="0">
                <a:solidFill>
                  <a:srgbClr val="006600"/>
                </a:solidFill>
                <a:latin typeface="Times New Roman" pitchFamily="18" charset="0"/>
              </a:rPr>
              <a:t>在家</a:t>
            </a:r>
            <a:r>
              <a:rPr kumimoji="1" lang="zh-CN" altLang="en-US" dirty="0" smtClean="0">
                <a:solidFill>
                  <a:srgbClr val="0000FF"/>
                </a:solidFill>
                <a:latin typeface="Times New Roman" pitchFamily="18" charset="0"/>
              </a:rPr>
              <a:t>用一矿泉水瓶装</a:t>
            </a:r>
            <a:r>
              <a:rPr kumimoji="1" lang="zh-CN" altLang="en-US" sz="4000" dirty="0">
                <a:solidFill>
                  <a:srgbClr val="FF0000"/>
                </a:solidFill>
                <a:latin typeface="Times New Roman" pitchFamily="18" charset="0"/>
              </a:rPr>
              <a:t>满</a:t>
            </a:r>
            <a:r>
              <a:rPr kumimoji="1" lang="zh-CN" altLang="en-US" dirty="0">
                <a:solidFill>
                  <a:srgbClr val="0000FF"/>
                </a:solidFill>
                <a:latin typeface="Times New Roman" pitchFamily="18" charset="0"/>
              </a:rPr>
              <a:t>水，</a:t>
            </a:r>
            <a:r>
              <a:rPr kumimoji="1" lang="zh-CN" altLang="en-US" sz="4000" dirty="0" smtClean="0">
                <a:solidFill>
                  <a:srgbClr val="006600"/>
                </a:solidFill>
                <a:latin typeface="Times New Roman" pitchFamily="18" charset="0"/>
              </a:rPr>
              <a:t>盖好瓶盖</a:t>
            </a:r>
            <a:r>
              <a:rPr kumimoji="1" lang="zh-CN" altLang="en-US" dirty="0" smtClean="0">
                <a:solidFill>
                  <a:srgbClr val="0000FF"/>
                </a:solidFill>
                <a:latin typeface="Times New Roman" pitchFamily="18" charset="0"/>
              </a:rPr>
              <a:t>，然后到中大北门，将</a:t>
            </a:r>
            <a:r>
              <a:rPr kumimoji="1" lang="zh-CN" altLang="en-US" dirty="0">
                <a:solidFill>
                  <a:srgbClr val="0000FF"/>
                </a:solidFill>
                <a:latin typeface="Times New Roman" pitchFamily="18" charset="0"/>
              </a:rPr>
              <a:t>瓶中的水倒掉，</a:t>
            </a:r>
            <a:r>
              <a:rPr kumimoji="1" lang="zh-CN" altLang="en-US" sz="4000" dirty="0">
                <a:solidFill>
                  <a:srgbClr val="FF0000"/>
                </a:solidFill>
                <a:latin typeface="Times New Roman" pitchFamily="18" charset="0"/>
              </a:rPr>
              <a:t>再</a:t>
            </a:r>
            <a:r>
              <a:rPr kumimoji="1" lang="zh-CN" altLang="en-US" sz="4000" dirty="0" smtClean="0">
                <a:solidFill>
                  <a:srgbClr val="FF0000"/>
                </a:solidFill>
                <a:latin typeface="Times New Roman" pitchFamily="18" charset="0"/>
              </a:rPr>
              <a:t>盖好瓶盖</a:t>
            </a:r>
            <a:r>
              <a:rPr kumimoji="1"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，</a:t>
            </a:r>
            <a:r>
              <a:rPr kumimoji="1" lang="zh-CN" altLang="en-US" dirty="0" smtClean="0">
                <a:solidFill>
                  <a:srgbClr val="0000FF"/>
                </a:solidFill>
                <a:latin typeface="Times New Roman" pitchFamily="18" charset="0"/>
              </a:rPr>
              <a:t>拿</a:t>
            </a:r>
            <a:r>
              <a:rPr kumimoji="1" lang="zh-CN" altLang="en-US" dirty="0">
                <a:solidFill>
                  <a:srgbClr val="0000FF"/>
                </a:solidFill>
                <a:latin typeface="Times New Roman" pitchFamily="18" charset="0"/>
              </a:rPr>
              <a:t>到</a:t>
            </a:r>
            <a:r>
              <a:rPr kumimoji="1" lang="zh-CN" altLang="en-US" dirty="0" smtClean="0">
                <a:solidFill>
                  <a:srgbClr val="0000FF"/>
                </a:solidFill>
                <a:latin typeface="Times New Roman" pitchFamily="18" charset="0"/>
              </a:rPr>
              <a:t>实验室</a:t>
            </a:r>
            <a:r>
              <a:rPr kumimoji="1" lang="zh-CN" altLang="en-US" dirty="0">
                <a:solidFill>
                  <a:srgbClr val="0000FF"/>
                </a:solidFill>
                <a:latin typeface="Times New Roman" pitchFamily="18" charset="0"/>
              </a:rPr>
              <a:t>即可。</a:t>
            </a:r>
          </a:p>
        </p:txBody>
      </p:sp>
      <p:sp>
        <p:nvSpPr>
          <p:cNvPr id="109571" name="Rectangle 3"/>
          <p:cNvSpPr>
            <a:spLocks noChangeArrowheads="1"/>
          </p:cNvSpPr>
          <p:nvPr/>
        </p:nvSpPr>
        <p:spPr bwMode="auto">
          <a:xfrm>
            <a:off x="268783" y="2060576"/>
            <a:ext cx="113502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00"/>
                </a:solidFill>
                <a:latin typeface="+mj-ea"/>
                <a:ea typeface="+mj-ea"/>
              </a:rPr>
              <a:t>3</a:t>
            </a:r>
            <a:r>
              <a:rPr lang="zh-CN" altLang="en-US" sz="2800" dirty="0" smtClean="0">
                <a:solidFill>
                  <a:srgbClr val="000000"/>
                </a:solidFill>
                <a:latin typeface="+mj-ea"/>
                <a:ea typeface="+mj-ea"/>
              </a:rPr>
              <a:t>：为了</a:t>
            </a:r>
            <a:r>
              <a:rPr lang="zh-CN" altLang="en-US" sz="2800" dirty="0" smtClean="0">
                <a:solidFill>
                  <a:srgbClr val="000000"/>
                </a:solidFill>
                <a:latin typeface="+mj-ea"/>
                <a:ea typeface="+mj-ea"/>
              </a:rPr>
              <a:t>要探究中大北门空气</a:t>
            </a:r>
            <a:r>
              <a:rPr lang="zh-CN" altLang="en-US" sz="2800" dirty="0">
                <a:solidFill>
                  <a:srgbClr val="000000"/>
                </a:solidFill>
                <a:latin typeface="+mj-ea"/>
                <a:ea typeface="+mj-ea"/>
              </a:rPr>
              <a:t>中氧气的含量，</a:t>
            </a:r>
            <a:r>
              <a:rPr lang="zh-CN" altLang="en-US" sz="2800" dirty="0">
                <a:solidFill>
                  <a:srgbClr val="0000FF"/>
                </a:solidFill>
                <a:latin typeface="+mj-ea"/>
                <a:ea typeface="+mj-ea"/>
              </a:rPr>
              <a:t>现需要</a:t>
            </a:r>
            <a:r>
              <a:rPr lang="zh-CN" altLang="en-US" sz="2800" dirty="0" smtClean="0">
                <a:solidFill>
                  <a:srgbClr val="0000FF"/>
                </a:solidFill>
                <a:latin typeface="+mj-ea"/>
                <a:ea typeface="+mj-ea"/>
              </a:rPr>
              <a:t>对中大北门空气</a:t>
            </a:r>
            <a:endParaRPr lang="en-US" altLang="zh-CN" sz="2800" dirty="0" smtClean="0">
              <a:solidFill>
                <a:srgbClr val="0000FF"/>
              </a:solidFill>
              <a:latin typeface="+mj-ea"/>
              <a:ea typeface="+mj-ea"/>
            </a:endParaRPr>
          </a:p>
          <a:p>
            <a:r>
              <a:rPr lang="en-US" altLang="zh-CN" sz="2800" dirty="0">
                <a:solidFill>
                  <a:srgbClr val="0000FF"/>
                </a:solidFill>
                <a:latin typeface="+mj-ea"/>
                <a:ea typeface="+mj-ea"/>
              </a:rPr>
              <a:t> </a:t>
            </a:r>
            <a:r>
              <a:rPr lang="en-US" altLang="zh-CN" sz="2800" dirty="0" smtClean="0">
                <a:solidFill>
                  <a:srgbClr val="0000FF"/>
                </a:solidFill>
                <a:latin typeface="+mj-ea"/>
                <a:ea typeface="+mj-ea"/>
              </a:rPr>
              <a:t>  </a:t>
            </a:r>
            <a:r>
              <a:rPr lang="zh-CN" altLang="en-US" sz="2800" dirty="0" smtClean="0">
                <a:solidFill>
                  <a:srgbClr val="0000FF"/>
                </a:solidFill>
                <a:latin typeface="+mj-ea"/>
                <a:ea typeface="+mj-ea"/>
              </a:rPr>
              <a:t>取样</a:t>
            </a:r>
            <a:r>
              <a:rPr lang="zh-CN" altLang="en-US" sz="2800" dirty="0">
                <a:solidFill>
                  <a:srgbClr val="0000FF"/>
                </a:solidFill>
                <a:latin typeface="+mj-ea"/>
                <a:ea typeface="+mj-ea"/>
              </a:rPr>
              <a:t>检验</a:t>
            </a:r>
            <a:r>
              <a:rPr lang="zh-CN" altLang="en-US" sz="2800" dirty="0">
                <a:solidFill>
                  <a:srgbClr val="000000"/>
                </a:solidFill>
                <a:latin typeface="+mj-ea"/>
                <a:ea typeface="+mj-ea"/>
              </a:rPr>
              <a:t>，请你设计出最简单的方法，</a:t>
            </a:r>
            <a:r>
              <a:rPr lang="zh-CN" altLang="en-US" sz="2800" dirty="0" smtClean="0">
                <a:solidFill>
                  <a:srgbClr val="000000"/>
                </a:solidFill>
                <a:latin typeface="+mj-ea"/>
                <a:ea typeface="+mj-ea"/>
              </a:rPr>
              <a:t>取出</a:t>
            </a:r>
            <a:r>
              <a:rPr lang="zh-CN" altLang="en-US" sz="2800" dirty="0" smtClean="0">
                <a:solidFill>
                  <a:srgbClr val="0000FF"/>
                </a:solidFill>
                <a:latin typeface="+mj-ea"/>
                <a:ea typeface="+mj-ea"/>
              </a:rPr>
              <a:t>中大北</a:t>
            </a:r>
            <a:r>
              <a:rPr lang="zh-CN" altLang="en-US" sz="2800" dirty="0" smtClean="0">
                <a:solidFill>
                  <a:srgbClr val="000000"/>
                </a:solidFill>
                <a:latin typeface="+mj-ea"/>
                <a:ea typeface="+mj-ea"/>
              </a:rPr>
              <a:t>门的空气样品</a:t>
            </a:r>
            <a:r>
              <a:rPr lang="zh-CN" altLang="zh-CN" sz="2800" dirty="0" smtClean="0">
                <a:latin typeface="+mj-ea"/>
                <a:ea typeface="+mj-ea"/>
              </a:rPr>
              <a:t>，</a:t>
            </a:r>
            <a:endParaRPr lang="en-US" altLang="zh-CN" sz="2800" dirty="0" smtClean="0">
              <a:latin typeface="+mj-ea"/>
              <a:ea typeface="+mj-ea"/>
            </a:endParaRPr>
          </a:p>
          <a:p>
            <a:r>
              <a:rPr lang="en-US" altLang="zh-CN" sz="2800" dirty="0">
                <a:latin typeface="+mj-ea"/>
                <a:ea typeface="+mj-ea"/>
              </a:rPr>
              <a:t> </a:t>
            </a:r>
            <a:r>
              <a:rPr lang="en-US" altLang="zh-CN" sz="2800" dirty="0" smtClean="0">
                <a:latin typeface="+mj-ea"/>
                <a:ea typeface="+mj-ea"/>
              </a:rPr>
              <a:t>  </a:t>
            </a:r>
            <a:r>
              <a:rPr lang="zh-CN" altLang="zh-CN" sz="2800" dirty="0" smtClean="0">
                <a:latin typeface="+mj-ea"/>
                <a:ea typeface="+mj-ea"/>
              </a:rPr>
              <a:t>要求</a:t>
            </a:r>
            <a:r>
              <a:rPr lang="zh-CN" altLang="zh-CN" sz="2800" dirty="0">
                <a:latin typeface="+mj-ea"/>
                <a:ea typeface="+mj-ea"/>
              </a:rPr>
              <a:t>语言简练</a:t>
            </a:r>
            <a:r>
              <a:rPr lang="zh-CN" altLang="en-US" sz="2800" dirty="0" smtClean="0">
                <a:solidFill>
                  <a:srgbClr val="000000"/>
                </a:solidFill>
                <a:latin typeface="+mj-ea"/>
                <a:ea typeface="+mj-ea"/>
              </a:rPr>
              <a:t>；仪器、用品任选。</a:t>
            </a:r>
            <a:endParaRPr lang="zh-CN" altLang="en-US" sz="28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1913</TotalTime>
  <Words>1284</Words>
  <Application>Microsoft Office PowerPoint</Application>
  <PresentationFormat>自定义</PresentationFormat>
  <Paragraphs>117</Paragraphs>
  <Slides>15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dzk_john</cp:lastModifiedBy>
  <cp:revision>179</cp:revision>
  <dcterms:created xsi:type="dcterms:W3CDTF">2004-12-30T02:42:32Z</dcterms:created>
  <dcterms:modified xsi:type="dcterms:W3CDTF">2020-09-03T09:21:26Z</dcterms:modified>
</cp:coreProperties>
</file>