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3" r:id="rId7"/>
    <p:sldId id="269" r:id="rId8"/>
    <p:sldId id="270" r:id="rId9"/>
    <p:sldId id="272" r:id="rId10"/>
    <p:sldId id="273" r:id="rId11"/>
    <p:sldId id="274" r:id="rId12"/>
    <p:sldId id="275" r:id="rId13"/>
    <p:sldId id="276" r:id="rId14"/>
    <p:sldId id="266" r:id="rId15"/>
    <p:sldId id="277" r:id="rId16"/>
    <p:sldId id="265" r:id="rId17"/>
    <p:sldId id="267" r:id="rId18"/>
    <p:sldId id="268" r:id="rId1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27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30820CF-B880-4189-942D-D702A7CBA730}" type="datetimeFigureOut">
              <a:rPr lang="zh-CN" altLang="en-US" smtClean="0"/>
              <a:t>2017/1/1</a:t>
            </a:fld>
            <a:endParaRPr lang="zh-CN" alt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</a:t>
            </a:fld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2017/1/1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599997"/>
            <a:ext cx="6940335" cy="5089579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1187624" y="548680"/>
            <a:ext cx="7056784" cy="1152128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 b="1" dirty="0" smtClean="0">
                <a:solidFill>
                  <a:schemeClr val="tx1"/>
                </a:solidFill>
              </a:rPr>
              <a:t>日本人如何防震减灾</a:t>
            </a:r>
            <a:endParaRPr lang="zh-CN" altLang="en-US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0972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55576" y="476672"/>
            <a:ext cx="7024744" cy="1143000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solidFill>
                  <a:srgbClr val="0070C0"/>
                </a:solidFill>
              </a:rPr>
              <a:t>日本地理</a:t>
            </a:r>
            <a:endParaRPr lang="zh-CN" altLang="en-US" sz="6000"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44008" y="11663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</a:rPr>
              <a:t>日本人如何防震减灾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726" y="1736812"/>
            <a:ext cx="3584483" cy="4680520"/>
          </a:xfrm>
          <a:prstGeom prst="rect">
            <a:avLst/>
          </a:prstGeom>
        </p:spPr>
      </p:pic>
      <p:sp>
        <p:nvSpPr>
          <p:cNvPr id="9" name="圆角矩形 8"/>
          <p:cNvSpPr/>
          <p:nvPr/>
        </p:nvSpPr>
        <p:spPr>
          <a:xfrm>
            <a:off x="7452320" y="5661248"/>
            <a:ext cx="1440160" cy="75608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395536" y="1556792"/>
            <a:ext cx="5400600" cy="5040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 smtClean="0"/>
              <a:t>根据日本总务省统计局及统计研修所的</a:t>
            </a:r>
            <a:r>
              <a:rPr lang="en-US" altLang="zh-CN" dirty="0" smtClean="0"/>
              <a:t>《2012</a:t>
            </a:r>
            <a:r>
              <a:rPr lang="zh-CN" altLang="en-US" dirty="0" smtClean="0"/>
              <a:t>年统计年鉴</a:t>
            </a:r>
            <a:r>
              <a:rPr lang="en-US" altLang="zh-CN" dirty="0" smtClean="0"/>
              <a:t>》</a:t>
            </a:r>
            <a:r>
              <a:rPr lang="zh-CN" altLang="en-US" dirty="0" smtClean="0"/>
              <a:t>，日本于</a:t>
            </a:r>
            <a:r>
              <a:rPr lang="en-US" altLang="zh-CN" dirty="0" smtClean="0"/>
              <a:t>2010</a:t>
            </a:r>
            <a:r>
              <a:rPr lang="zh-CN" altLang="en-US" dirty="0" smtClean="0"/>
              <a:t>年领土面积有</a:t>
            </a:r>
            <a:r>
              <a:rPr lang="en-US" altLang="zh-CN" dirty="0" smtClean="0"/>
              <a:t>377,950</a:t>
            </a:r>
            <a:r>
              <a:rPr lang="zh-CN" altLang="en-US" dirty="0" smtClean="0"/>
              <a:t>平方公里，海岸线总长度</a:t>
            </a:r>
            <a:r>
              <a:rPr lang="en-US" altLang="zh-CN" dirty="0" smtClean="0"/>
              <a:t>33,889</a:t>
            </a:r>
            <a:r>
              <a:rPr lang="zh-CN" altLang="en-US" dirty="0" smtClean="0"/>
              <a:t>公里，其中北海道、本州、四国、九州四个大岛的海岸线长度</a:t>
            </a:r>
            <a:r>
              <a:rPr lang="en-US" altLang="zh-CN" dirty="0" smtClean="0"/>
              <a:t>19,240</a:t>
            </a:r>
            <a:r>
              <a:rPr lang="zh-CN" altLang="en-US" dirty="0" smtClean="0"/>
              <a:t>公里。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日本列岛地处欧亚大陆板块、北美洲板块、太平洋板块及菲律宾板块四个板块的交界处，地震和火山活动十分活跃。四个板块相互碰撞，使得日本列岛逐渐从海中突起。日本国土约</a:t>
            </a:r>
            <a:r>
              <a:rPr lang="en-US" altLang="zh-CN" dirty="0" smtClean="0"/>
              <a:t>75%</a:t>
            </a:r>
            <a:r>
              <a:rPr lang="zh-CN" altLang="en-US" dirty="0" smtClean="0"/>
              <a:t>属山地丘陵地带。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8676377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44008" y="11663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</a:rPr>
              <a:t>日本人如何防震减灾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899592" y="476672"/>
            <a:ext cx="7024744" cy="1143000"/>
          </a:xfrm>
        </p:spPr>
        <p:txBody>
          <a:bodyPr>
            <a:normAutofit/>
          </a:bodyPr>
          <a:lstStyle/>
          <a:p>
            <a:r>
              <a:rPr lang="zh-CN" altLang="en-US" sz="4800" b="1" dirty="0" smtClean="0">
                <a:solidFill>
                  <a:srgbClr val="0070C0"/>
                </a:solidFill>
              </a:rPr>
              <a:t>日本几大历史震灾</a:t>
            </a:r>
            <a:endParaRPr lang="zh-CN" altLang="en-US" sz="48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1772816"/>
            <a:ext cx="84249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b="1" dirty="0"/>
              <a:t>1896</a:t>
            </a:r>
            <a:r>
              <a:rPr lang="zh-CN" altLang="en-US" sz="2400" b="1" dirty="0"/>
              <a:t>年：明治</a:t>
            </a:r>
            <a:r>
              <a:rPr lang="en-US" altLang="zh-CN" sz="2400" b="1" dirty="0"/>
              <a:t>—</a:t>
            </a:r>
            <a:r>
              <a:rPr lang="zh-CN" altLang="en-US" sz="2400" b="1" dirty="0"/>
              <a:t>三陆大地震    </a:t>
            </a:r>
            <a:endParaRPr lang="en-US" altLang="zh-CN" sz="2400" b="1" dirty="0"/>
          </a:p>
          <a:p>
            <a:r>
              <a:rPr lang="zh-CN" altLang="en-US" sz="2400" dirty="0" smtClean="0"/>
              <a:t>   </a:t>
            </a:r>
            <a:r>
              <a:rPr lang="en-US" altLang="zh-CN" sz="2400" dirty="0" smtClean="0"/>
              <a:t>19</a:t>
            </a:r>
            <a:r>
              <a:rPr lang="zh-CN" altLang="en-US" sz="2400" dirty="0"/>
              <a:t>：</a:t>
            </a:r>
            <a:r>
              <a:rPr lang="en-US" altLang="zh-CN" sz="2400" dirty="0"/>
              <a:t>32</a:t>
            </a:r>
            <a:r>
              <a:rPr lang="zh-CN" altLang="en-US" sz="2400" dirty="0"/>
              <a:t>分    宫本县三陆爆发</a:t>
            </a:r>
            <a:r>
              <a:rPr lang="en-US" altLang="zh-CN" sz="2400" b="1" dirty="0"/>
              <a:t>7.2</a:t>
            </a:r>
            <a:r>
              <a:rPr lang="zh-CN" altLang="en-US" sz="2400" b="1" dirty="0"/>
              <a:t>级</a:t>
            </a:r>
            <a:r>
              <a:rPr lang="zh-CN" altLang="en-US" sz="2400" dirty="0"/>
              <a:t>大地震</a:t>
            </a:r>
            <a:endParaRPr lang="en-US" altLang="zh-CN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b="1" dirty="0" smtClean="0"/>
              <a:t>1923</a:t>
            </a:r>
            <a:r>
              <a:rPr lang="zh-CN" altLang="en-US" sz="2400" b="1" dirty="0"/>
              <a:t>年：关东大</a:t>
            </a:r>
            <a:r>
              <a:rPr lang="zh-CN" altLang="en-US" sz="2400" b="1" dirty="0" smtClean="0"/>
              <a:t>地震    </a:t>
            </a:r>
            <a:endParaRPr lang="en-US" altLang="zh-CN" sz="2400" b="1" dirty="0" smtClean="0"/>
          </a:p>
          <a:p>
            <a:r>
              <a:rPr lang="zh-CN" altLang="en-US" sz="2400" dirty="0" smtClean="0"/>
              <a:t>    上午</a:t>
            </a:r>
            <a:r>
              <a:rPr lang="en-US" altLang="zh-CN" sz="2400" dirty="0"/>
              <a:t>11</a:t>
            </a:r>
            <a:r>
              <a:rPr lang="zh-CN" altLang="en-US" sz="2400" dirty="0"/>
              <a:t>：</a:t>
            </a:r>
            <a:r>
              <a:rPr lang="en-US" altLang="zh-CN" sz="2400" dirty="0"/>
              <a:t>58</a:t>
            </a:r>
            <a:r>
              <a:rPr lang="zh-CN" altLang="en-US" sz="2400" dirty="0" smtClean="0"/>
              <a:t>分  东京</a:t>
            </a:r>
            <a:r>
              <a:rPr lang="zh-CN" altLang="en-US" sz="2400" dirty="0"/>
              <a:t>南部的大岛渚爆发里氏</a:t>
            </a:r>
            <a:r>
              <a:rPr lang="en-US" altLang="zh-CN" sz="2400" b="1" dirty="0"/>
              <a:t>8.2</a:t>
            </a:r>
            <a:r>
              <a:rPr lang="zh-CN" altLang="en-US" sz="2400" b="1" dirty="0" smtClean="0"/>
              <a:t>级</a:t>
            </a:r>
            <a:r>
              <a:rPr lang="zh-CN" altLang="en-US" sz="2400" dirty="0" smtClean="0"/>
              <a:t>地震</a:t>
            </a:r>
            <a:endParaRPr lang="en-US" altLang="zh-CN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b="1" dirty="0"/>
              <a:t>1933</a:t>
            </a:r>
            <a:r>
              <a:rPr lang="zh-CN" altLang="en-US" sz="2400" b="1" dirty="0"/>
              <a:t>年：三陆大地震     </a:t>
            </a:r>
            <a:endParaRPr lang="en-US" altLang="zh-CN" sz="2400" b="1" dirty="0"/>
          </a:p>
          <a:p>
            <a:r>
              <a:rPr lang="zh-CN" altLang="en-US" sz="2400" dirty="0" smtClean="0"/>
              <a:t>     </a:t>
            </a:r>
            <a:r>
              <a:rPr lang="zh-CN" altLang="en-US" sz="2400" dirty="0"/>
              <a:t>宫城县南三陆町发生</a:t>
            </a:r>
            <a:r>
              <a:rPr lang="en-US" altLang="zh-CN" sz="2400" b="1" dirty="0"/>
              <a:t>8.1</a:t>
            </a:r>
            <a:r>
              <a:rPr lang="zh-CN" altLang="en-US" sz="2400" b="1" dirty="0"/>
              <a:t>级</a:t>
            </a:r>
            <a:r>
              <a:rPr lang="zh-CN" altLang="en-US" sz="2400" dirty="0"/>
              <a:t>大地震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b="1" dirty="0"/>
              <a:t>1995</a:t>
            </a:r>
            <a:r>
              <a:rPr lang="zh-CN" altLang="en-US" sz="2400" b="1" dirty="0"/>
              <a:t>年：阪神大地震   </a:t>
            </a:r>
            <a:endParaRPr lang="en-US" altLang="zh-CN" sz="2400" b="1" dirty="0"/>
          </a:p>
          <a:p>
            <a:r>
              <a:rPr lang="zh-CN" altLang="en-US" sz="2400" dirty="0" smtClean="0"/>
              <a:t>    凌晨</a:t>
            </a:r>
            <a:r>
              <a:rPr lang="en-US" altLang="zh-CN" sz="2400" dirty="0"/>
              <a:t>5</a:t>
            </a:r>
            <a:r>
              <a:rPr lang="zh-CN" altLang="en-US" sz="2400" dirty="0"/>
              <a:t>：</a:t>
            </a:r>
            <a:r>
              <a:rPr lang="en-US" altLang="zh-CN" sz="2400" dirty="0"/>
              <a:t>46</a:t>
            </a:r>
            <a:r>
              <a:rPr lang="zh-CN" altLang="en-US" sz="2400" dirty="0"/>
              <a:t>分  兵库县南部城市淡路市爆发的</a:t>
            </a:r>
            <a:r>
              <a:rPr lang="en-US" altLang="zh-CN" sz="2400" b="1" dirty="0"/>
              <a:t>7.3</a:t>
            </a:r>
            <a:r>
              <a:rPr lang="zh-CN" altLang="en-US" sz="2400" b="1" dirty="0"/>
              <a:t>级</a:t>
            </a:r>
            <a:r>
              <a:rPr lang="zh-CN" altLang="en-US" sz="2400" dirty="0"/>
              <a:t>大地震</a:t>
            </a:r>
            <a:endParaRPr lang="en-US" altLang="zh-CN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b="1" dirty="0" smtClean="0"/>
              <a:t>2011</a:t>
            </a:r>
            <a:r>
              <a:rPr lang="zh-CN" altLang="en-US" sz="2400" b="1" dirty="0"/>
              <a:t>年：东北</a:t>
            </a:r>
            <a:r>
              <a:rPr lang="en-US" altLang="zh-CN" sz="2400" b="1" dirty="0"/>
              <a:t>9.0</a:t>
            </a:r>
            <a:r>
              <a:rPr lang="zh-CN" altLang="en-US" sz="2400" b="1" dirty="0"/>
              <a:t>级特大</a:t>
            </a:r>
            <a:r>
              <a:rPr lang="zh-CN" altLang="en-US" sz="2400" b="1" dirty="0" smtClean="0"/>
              <a:t>地震     </a:t>
            </a:r>
            <a:endParaRPr lang="en-US" altLang="zh-CN" sz="2400" b="1" dirty="0" smtClean="0"/>
          </a:p>
          <a:p>
            <a:r>
              <a:rPr lang="zh-CN" altLang="en-US" sz="2400" dirty="0" smtClean="0"/>
              <a:t>    下午</a:t>
            </a:r>
            <a:r>
              <a:rPr lang="en-US" altLang="zh-CN" sz="2400" dirty="0"/>
              <a:t>1</a:t>
            </a:r>
            <a:r>
              <a:rPr lang="zh-CN" altLang="en-US" sz="2400" dirty="0"/>
              <a:t>：</a:t>
            </a:r>
            <a:r>
              <a:rPr lang="en-US" altLang="zh-CN" sz="2400" dirty="0" smtClean="0"/>
              <a:t>46 </a:t>
            </a:r>
            <a:r>
              <a:rPr lang="zh-CN" altLang="en-US" sz="2400" dirty="0" smtClean="0"/>
              <a:t>分  宫城</a:t>
            </a:r>
            <a:r>
              <a:rPr lang="zh-CN" altLang="en-US" sz="2400" dirty="0"/>
              <a:t>县附近海域爆发</a:t>
            </a:r>
            <a:r>
              <a:rPr lang="en-US" altLang="zh-CN" sz="2400" b="1" dirty="0"/>
              <a:t>9.0</a:t>
            </a:r>
            <a:r>
              <a:rPr lang="zh-CN" altLang="en-US" sz="2400" b="1" dirty="0"/>
              <a:t>级</a:t>
            </a:r>
            <a:r>
              <a:rPr lang="zh-CN" altLang="en-US" sz="2400" dirty="0"/>
              <a:t>大</a:t>
            </a:r>
            <a:r>
              <a:rPr lang="zh-CN" altLang="en-US" sz="2400" dirty="0" smtClean="0"/>
              <a:t>地震</a:t>
            </a:r>
            <a:endParaRPr lang="en-US" altLang="zh-CN" sz="2400" dirty="0" smtClean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589572"/>
            <a:ext cx="5616624" cy="6299747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6372200" y="3305850"/>
            <a:ext cx="432048" cy="43359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6092552" y="2348880"/>
            <a:ext cx="711696" cy="187220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4211960" y="4509120"/>
            <a:ext cx="432048" cy="43359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796136" y="4507572"/>
            <a:ext cx="432048" cy="43359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63196"/>
            <a:ext cx="8064896" cy="525596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63" y="1400243"/>
            <a:ext cx="8083085" cy="540219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36" y="1566083"/>
            <a:ext cx="8299563" cy="5070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12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2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44008" y="11663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</a:rPr>
              <a:t>日本人如何防震减灾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827584" y="692696"/>
            <a:ext cx="7024744" cy="1143000"/>
          </a:xfrm>
        </p:spPr>
        <p:txBody>
          <a:bodyPr>
            <a:normAutofit/>
          </a:bodyPr>
          <a:lstStyle/>
          <a:p>
            <a:r>
              <a:rPr lang="zh-CN" altLang="en-US" sz="5400" b="1" dirty="0" smtClean="0">
                <a:solidFill>
                  <a:srgbClr val="0070C0"/>
                </a:solidFill>
              </a:rPr>
              <a:t>地震引发的灾难</a:t>
            </a:r>
            <a:endParaRPr lang="zh-CN" altLang="en-US" sz="5400" b="1" dirty="0">
              <a:solidFill>
                <a:srgbClr val="0070C0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899592" y="5085184"/>
            <a:ext cx="360040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1475656" y="2132856"/>
            <a:ext cx="619268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>
                <a:solidFill>
                  <a:schemeClr val="tx1"/>
                </a:solidFill>
              </a:rPr>
              <a:t>房屋、路桥倒塌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1475656" y="4941168"/>
            <a:ext cx="619268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>
                <a:solidFill>
                  <a:schemeClr val="tx1"/>
                </a:solidFill>
              </a:rPr>
              <a:t>核泄漏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1475656" y="4005064"/>
            <a:ext cx="619268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>
                <a:solidFill>
                  <a:schemeClr val="tx1"/>
                </a:solidFill>
              </a:rPr>
              <a:t>海啸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1475656" y="3068960"/>
            <a:ext cx="619268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 smtClean="0">
                <a:solidFill>
                  <a:schemeClr val="tx1"/>
                </a:solidFill>
              </a:rPr>
              <a:t>火灾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899592" y="2384884"/>
            <a:ext cx="360040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899592" y="3248980"/>
            <a:ext cx="360040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899592" y="4185084"/>
            <a:ext cx="360040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5310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44008" y="11663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</a:rPr>
              <a:t>日本人如何防震减灾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55576" y="404664"/>
            <a:ext cx="7024744" cy="1143000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0070C0"/>
                </a:solidFill>
              </a:rPr>
              <a:t>日本人家庭如何防震减灾？</a:t>
            </a:r>
            <a:endParaRPr lang="zh-CN" altLang="en-US" sz="4400" b="1" dirty="0">
              <a:solidFill>
                <a:srgbClr val="0070C0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899592" y="1700808"/>
            <a:ext cx="360040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899592" y="2276872"/>
            <a:ext cx="360040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899592" y="2852936"/>
            <a:ext cx="360040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899592" y="3501008"/>
            <a:ext cx="360040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899592" y="4149080"/>
            <a:ext cx="360040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899592" y="4869160"/>
            <a:ext cx="360040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475656" y="1628800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小孩子的房间尽量不放置家具</a:t>
            </a:r>
            <a:endParaRPr lang="zh-CN" altLang="en-US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475656" y="2204864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尽量用矮一点的家具</a:t>
            </a:r>
            <a:endParaRPr lang="zh-CN" altLang="en-US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475656" y="2780928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家具尽量固定在墙上，避开门口附近</a:t>
            </a:r>
            <a:endParaRPr lang="zh-CN" altLang="en-US" sz="28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475656" y="3429000"/>
            <a:ext cx="7056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吊灯、装饰品等尽量不用玻璃制品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475656" y="4077072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家</a:t>
            </a:r>
            <a:r>
              <a:rPr lang="zh-CN" altLang="en-US" sz="2800" b="1" dirty="0"/>
              <a:t>中准备拖鞋、头套、手提电筒、哨子</a:t>
            </a:r>
          </a:p>
          <a:p>
            <a:endParaRPr lang="zh-CN" altLang="en-US" sz="28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475656" y="4777988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备一些应急药物、食品等</a:t>
            </a:r>
            <a:endParaRPr lang="zh-CN" altLang="en-US" sz="2800" b="1" dirty="0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1" y="1303664"/>
            <a:ext cx="6408712" cy="5297112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784226"/>
            <a:ext cx="3524250" cy="28575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823" y="3212976"/>
            <a:ext cx="3038475" cy="310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31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9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2" grpId="0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44008" y="11663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</a:rPr>
              <a:t>日本人如何防震减灾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5" name="标题 2"/>
          <p:cNvSpPr>
            <a:spLocks noGrp="1"/>
          </p:cNvSpPr>
          <p:nvPr>
            <p:ph type="title"/>
          </p:nvPr>
        </p:nvSpPr>
        <p:spPr>
          <a:xfrm>
            <a:off x="755576" y="404664"/>
            <a:ext cx="7024744" cy="1143000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0070C0"/>
                </a:solidFill>
              </a:rPr>
              <a:t>发生地震时如何自保？</a:t>
            </a:r>
            <a:endParaRPr lang="zh-CN" altLang="en-US" sz="4400" b="1" dirty="0">
              <a:solidFill>
                <a:srgbClr val="0070C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84784"/>
            <a:ext cx="8136904" cy="4176464"/>
          </a:xfrm>
          <a:prstGeom prst="rect">
            <a:avLst/>
          </a:prstGeom>
        </p:spPr>
      </p:pic>
      <p:sp>
        <p:nvSpPr>
          <p:cNvPr id="3" name="圆角矩形 2"/>
          <p:cNvSpPr/>
          <p:nvPr/>
        </p:nvSpPr>
        <p:spPr>
          <a:xfrm>
            <a:off x="755576" y="5661248"/>
            <a:ext cx="3096344" cy="64807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 smtClean="0">
                <a:solidFill>
                  <a:srgbClr val="002060"/>
                </a:solidFill>
              </a:rPr>
              <a:t>观看视频</a:t>
            </a:r>
            <a:r>
              <a:rPr lang="en-US" altLang="zh-CN" sz="4000" dirty="0" smtClean="0">
                <a:solidFill>
                  <a:srgbClr val="002060"/>
                </a:solidFill>
              </a:rPr>
              <a:t>1</a:t>
            </a:r>
            <a:endParaRPr lang="zh-CN" altLang="en-US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31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44008" y="11663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</a:rPr>
              <a:t>日本人如何防震减灾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5" name="标题 2"/>
          <p:cNvSpPr>
            <a:spLocks noGrp="1"/>
          </p:cNvSpPr>
          <p:nvPr>
            <p:ph type="title"/>
          </p:nvPr>
        </p:nvSpPr>
        <p:spPr>
          <a:xfrm>
            <a:off x="755576" y="404664"/>
            <a:ext cx="7024744" cy="1143000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0070C0"/>
                </a:solidFill>
              </a:rPr>
              <a:t>发生地震时如何自保？</a:t>
            </a:r>
            <a:endParaRPr lang="zh-CN" altLang="en-US" sz="4400" b="1" dirty="0">
              <a:solidFill>
                <a:srgbClr val="0070C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34" y="1628800"/>
            <a:ext cx="8067014" cy="20162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37434" y="3789040"/>
            <a:ext cx="77789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00206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遵从逃生指示，先把头部保护好，在摇晃中保护好自身。不要慌慌张张地跑向楼梯，远离吊灯、储物架物品。</a:t>
            </a:r>
            <a:endParaRPr lang="zh-CN" altLang="en-US" sz="3200" b="1" dirty="0">
              <a:solidFill>
                <a:srgbClr val="00206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0749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44008" y="11663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</a:rPr>
              <a:t>日本人如何防震减灾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5" name="标题 2"/>
          <p:cNvSpPr>
            <a:spLocks noGrp="1"/>
          </p:cNvSpPr>
          <p:nvPr>
            <p:ph type="title"/>
          </p:nvPr>
        </p:nvSpPr>
        <p:spPr>
          <a:xfrm>
            <a:off x="755576" y="404664"/>
            <a:ext cx="7024744" cy="1143000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0070C0"/>
                </a:solidFill>
              </a:rPr>
              <a:t>发生地震时如何自保？</a:t>
            </a:r>
            <a:endParaRPr lang="zh-CN" altLang="en-US" sz="4400" b="1" dirty="0">
              <a:solidFill>
                <a:srgbClr val="0070C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1556792"/>
            <a:ext cx="8064896" cy="1440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7434" y="3212976"/>
            <a:ext cx="82830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00206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在电梯里，按下最近的楼层，尽快离开电梯。</a:t>
            </a:r>
            <a:endParaRPr lang="zh-CN" altLang="en-US" sz="3200" b="1" dirty="0">
              <a:solidFill>
                <a:srgbClr val="00206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0749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44008" y="11663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</a:rPr>
              <a:t>日本人如何防震减灾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5" name="标题 2"/>
          <p:cNvSpPr>
            <a:spLocks noGrp="1"/>
          </p:cNvSpPr>
          <p:nvPr>
            <p:ph type="title"/>
          </p:nvPr>
        </p:nvSpPr>
        <p:spPr>
          <a:xfrm>
            <a:off x="755576" y="404664"/>
            <a:ext cx="7024744" cy="1143000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0070C0"/>
                </a:solidFill>
              </a:rPr>
              <a:t>发生地震时如何自保？</a:t>
            </a:r>
            <a:endParaRPr lang="zh-CN" altLang="en-US" sz="4400" b="1" dirty="0">
              <a:solidFill>
                <a:srgbClr val="0070C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617442"/>
            <a:ext cx="8136904" cy="217159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7434" y="3789040"/>
            <a:ext cx="82830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00206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在街上，尽快远离围墙、自动贩卖机、广告牌以及高层建筑。</a:t>
            </a:r>
            <a:endParaRPr lang="zh-CN" altLang="en-US" sz="3200" b="1" dirty="0">
              <a:solidFill>
                <a:srgbClr val="00206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0749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44008" y="11663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</a:rPr>
              <a:t>日本人如何防震减灾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5" name="标题 2"/>
          <p:cNvSpPr>
            <a:spLocks noGrp="1"/>
          </p:cNvSpPr>
          <p:nvPr>
            <p:ph type="title"/>
          </p:nvPr>
        </p:nvSpPr>
        <p:spPr>
          <a:xfrm>
            <a:off x="755576" y="404664"/>
            <a:ext cx="7024744" cy="1143000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0070C0"/>
                </a:solidFill>
              </a:rPr>
              <a:t>发生地震时如何自保？</a:t>
            </a:r>
            <a:endParaRPr lang="zh-CN" altLang="en-US" sz="4400" b="1" dirty="0">
              <a:solidFill>
                <a:srgbClr val="0070C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700808"/>
            <a:ext cx="8064896" cy="129614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7434" y="3140968"/>
            <a:ext cx="82830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00206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在山、崖附近时，要注意有可能落石、泥石流 。</a:t>
            </a:r>
            <a:endParaRPr lang="zh-CN" altLang="en-US" sz="3200" b="1" dirty="0">
              <a:solidFill>
                <a:srgbClr val="00206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0749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44008" y="11663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</a:rPr>
              <a:t>日本人如何防震减灾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5" name="标题 2"/>
          <p:cNvSpPr>
            <a:spLocks noGrp="1"/>
          </p:cNvSpPr>
          <p:nvPr>
            <p:ph type="title"/>
          </p:nvPr>
        </p:nvSpPr>
        <p:spPr>
          <a:xfrm>
            <a:off x="755576" y="404664"/>
            <a:ext cx="7024744" cy="1143000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0070C0"/>
                </a:solidFill>
              </a:rPr>
              <a:t>发生地震时如何自保？</a:t>
            </a:r>
            <a:endParaRPr lang="zh-CN" altLang="en-US" sz="4400" b="1" dirty="0">
              <a:solidFill>
                <a:srgbClr val="0070C0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1" y="1484784"/>
            <a:ext cx="8189892" cy="25922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7434" y="4079974"/>
            <a:ext cx="828303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206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不要急刹车，打开注意灯慢行，提醒周围车辆注意，在找到合适的时机在路边停车。关闭引擎，直到震动停止前在车内等待。震动停止后不要锁车直接离开车辆到安全地方避难。</a:t>
            </a:r>
            <a:endParaRPr lang="zh-CN" altLang="en-US" sz="2800" b="1" dirty="0">
              <a:solidFill>
                <a:srgbClr val="00206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29904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44008" y="11663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</a:rPr>
              <a:t>日本人如何防震减灾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5" name="标题 2"/>
          <p:cNvSpPr>
            <a:spLocks noGrp="1"/>
          </p:cNvSpPr>
          <p:nvPr>
            <p:ph type="title"/>
          </p:nvPr>
        </p:nvSpPr>
        <p:spPr>
          <a:xfrm>
            <a:off x="755576" y="404664"/>
            <a:ext cx="7024744" cy="1143000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0070C0"/>
                </a:solidFill>
              </a:rPr>
              <a:t>发生地震时如何自保？</a:t>
            </a:r>
            <a:endParaRPr lang="zh-CN" altLang="en-US" sz="4400" b="1" dirty="0">
              <a:solidFill>
                <a:srgbClr val="0070C0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213" y="1556792"/>
            <a:ext cx="8217230" cy="151216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7434" y="3212976"/>
            <a:ext cx="82830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00206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在电车、公交车里，坐好扶稳，不要慌忙跳车，遵从司机的指引。</a:t>
            </a:r>
            <a:endParaRPr lang="zh-CN" altLang="en-US" sz="3200" b="1" dirty="0">
              <a:solidFill>
                <a:srgbClr val="00206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9665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44008" y="11663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</a:rPr>
              <a:t>日本人如何防震减灾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5" name="标题 2"/>
          <p:cNvSpPr>
            <a:spLocks noGrp="1"/>
          </p:cNvSpPr>
          <p:nvPr>
            <p:ph type="title"/>
          </p:nvPr>
        </p:nvSpPr>
        <p:spPr>
          <a:xfrm>
            <a:off x="755576" y="404664"/>
            <a:ext cx="7848872" cy="1143000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0070C0"/>
                </a:solidFill>
              </a:rPr>
              <a:t>发生灾难时应准备什么物资？</a:t>
            </a:r>
            <a:endParaRPr lang="zh-CN" altLang="en-US" sz="4400" b="1" dirty="0">
              <a:solidFill>
                <a:srgbClr val="0070C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1" y="1517321"/>
            <a:ext cx="8173561" cy="407191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494066"/>
            <a:ext cx="3816424" cy="3053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665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44008" y="11663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</a:rPr>
              <a:t>日本人如何防震减灾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859624" y="548680"/>
            <a:ext cx="7024744" cy="1143000"/>
          </a:xfrm>
        </p:spPr>
        <p:txBody>
          <a:bodyPr>
            <a:normAutofit/>
          </a:bodyPr>
          <a:lstStyle/>
          <a:p>
            <a:r>
              <a:rPr lang="zh-CN" altLang="en-US" sz="4400" dirty="0" smtClean="0">
                <a:solidFill>
                  <a:srgbClr val="002060"/>
                </a:solidFill>
              </a:rPr>
              <a:t>日本人的防震减灾安全教育</a:t>
            </a:r>
            <a:endParaRPr lang="zh-CN" altLang="en-US" sz="4400" dirty="0">
              <a:solidFill>
                <a:srgbClr val="00206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5576" y="2276872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各市县都建有防灾中心，对市民进行防灾教育</a:t>
            </a:r>
            <a:endParaRPr lang="zh-CN" altLang="en-US" sz="2800" dirty="0"/>
          </a:p>
        </p:txBody>
      </p:sp>
      <p:sp>
        <p:nvSpPr>
          <p:cNvPr id="5" name="圆角矩形 4"/>
          <p:cNvSpPr/>
          <p:nvPr/>
        </p:nvSpPr>
        <p:spPr>
          <a:xfrm>
            <a:off x="755576" y="5661248"/>
            <a:ext cx="3096344" cy="64807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 smtClean="0">
                <a:solidFill>
                  <a:srgbClr val="002060"/>
                </a:solidFill>
              </a:rPr>
              <a:t>观看视频</a:t>
            </a:r>
            <a:r>
              <a:rPr lang="en-US" altLang="zh-CN" sz="3600" dirty="0" smtClean="0">
                <a:solidFill>
                  <a:srgbClr val="002060"/>
                </a:solidFill>
              </a:rPr>
              <a:t>2</a:t>
            </a:r>
            <a:endParaRPr lang="zh-CN" altLang="en-US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31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44008" y="11663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</a:rPr>
              <a:t>日本人如何防震减灾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5" name="标题 2"/>
          <p:cNvSpPr>
            <a:spLocks noGrp="1"/>
          </p:cNvSpPr>
          <p:nvPr>
            <p:ph type="title"/>
          </p:nvPr>
        </p:nvSpPr>
        <p:spPr>
          <a:xfrm>
            <a:off x="611560" y="404664"/>
            <a:ext cx="8388424" cy="1143000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solidFill>
                  <a:srgbClr val="0070C0"/>
                </a:solidFill>
              </a:rPr>
              <a:t>外国人在日本遇到地震怎么办？</a:t>
            </a:r>
            <a:endParaRPr lang="zh-CN" altLang="en-US" sz="4400" b="1" dirty="0">
              <a:solidFill>
                <a:srgbClr val="0070C0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899592" y="1700808"/>
            <a:ext cx="360040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475656" y="1628800"/>
            <a:ext cx="727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入住前了解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安全设备</a:t>
            </a:r>
            <a:r>
              <a:rPr lang="zh-CN" altLang="en-US" sz="2800" b="1" dirty="0" smtClean="0"/>
              <a:t>及</a:t>
            </a:r>
            <a:r>
              <a:rPr lang="zh-CN" altLang="en-US" sz="2800" b="1" dirty="0" smtClean="0"/>
              <a:t>出口（有什么设备？）</a:t>
            </a:r>
            <a:endParaRPr lang="zh-CN" altLang="en-US" sz="2800" b="1" dirty="0"/>
          </a:p>
        </p:txBody>
      </p:sp>
      <p:sp>
        <p:nvSpPr>
          <p:cNvPr id="8" name="椭圆 7"/>
          <p:cNvSpPr/>
          <p:nvPr/>
        </p:nvSpPr>
        <p:spPr>
          <a:xfrm>
            <a:off x="899592" y="2276872"/>
            <a:ext cx="360040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475656" y="2204864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遇事冷静不恐慌</a:t>
            </a:r>
            <a:endParaRPr lang="zh-CN" altLang="en-US" sz="2800" b="1" dirty="0"/>
          </a:p>
        </p:txBody>
      </p:sp>
      <p:sp>
        <p:nvSpPr>
          <p:cNvPr id="10" name="椭圆 9"/>
          <p:cNvSpPr/>
          <p:nvPr/>
        </p:nvSpPr>
        <p:spPr>
          <a:xfrm>
            <a:off x="899592" y="2833772"/>
            <a:ext cx="360040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1475656" y="2761764"/>
            <a:ext cx="7488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拿枕头或其东西保护头部</a:t>
            </a:r>
            <a:endParaRPr lang="zh-CN" altLang="en-US" sz="2800" b="1" dirty="0"/>
          </a:p>
        </p:txBody>
      </p:sp>
      <p:sp>
        <p:nvSpPr>
          <p:cNvPr id="12" name="椭圆 11"/>
          <p:cNvSpPr/>
          <p:nvPr/>
        </p:nvSpPr>
        <p:spPr>
          <a:xfrm>
            <a:off x="899592" y="3409836"/>
            <a:ext cx="360040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1475656" y="3337828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躲</a:t>
            </a:r>
            <a:r>
              <a:rPr lang="zh-CN" altLang="en-US" sz="2800" b="1" dirty="0"/>
              <a:t>到比较结实的桌子底下</a:t>
            </a:r>
          </a:p>
        </p:txBody>
      </p:sp>
      <p:sp>
        <p:nvSpPr>
          <p:cNvPr id="14" name="椭圆 13"/>
          <p:cNvSpPr/>
          <p:nvPr/>
        </p:nvSpPr>
        <p:spPr>
          <a:xfrm>
            <a:off x="899592" y="3985900"/>
            <a:ext cx="360040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1475656" y="391389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看时机走去安全通道</a:t>
            </a:r>
          </a:p>
        </p:txBody>
      </p:sp>
      <p:sp>
        <p:nvSpPr>
          <p:cNvPr id="16" name="椭圆 15"/>
          <p:cNvSpPr/>
          <p:nvPr/>
        </p:nvSpPr>
        <p:spPr>
          <a:xfrm>
            <a:off x="899592" y="4489956"/>
            <a:ext cx="360040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1475656" y="4417948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逃</a:t>
            </a:r>
            <a:r>
              <a:rPr lang="zh-CN" altLang="en-US" sz="2800" b="1" dirty="0" smtClean="0"/>
              <a:t>到空旷地方</a:t>
            </a:r>
            <a:endParaRPr lang="zh-CN" altLang="en-US" sz="2800" b="1" dirty="0"/>
          </a:p>
        </p:txBody>
      </p:sp>
      <p:sp>
        <p:nvSpPr>
          <p:cNvPr id="18" name="椭圆 17"/>
          <p:cNvSpPr/>
          <p:nvPr/>
        </p:nvSpPr>
        <p:spPr>
          <a:xfrm>
            <a:off x="899592" y="5013176"/>
            <a:ext cx="360040" cy="3600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1475656" y="4941168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等待救援，向家人报平安</a:t>
            </a:r>
            <a:endParaRPr lang="zh-CN" altLang="en-US" sz="2800" b="1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500" y="4196327"/>
            <a:ext cx="26670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665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44008" y="11663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</a:rPr>
              <a:t>日本人如何防震减灾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55576" y="836712"/>
            <a:ext cx="7632848" cy="2520280"/>
          </a:xfrm>
        </p:spPr>
        <p:txBody>
          <a:bodyPr>
            <a:noAutofit/>
          </a:bodyPr>
          <a:lstStyle/>
          <a:p>
            <a:r>
              <a:rPr lang="zh-CN" altLang="en-US" b="1" dirty="0" smtClean="0">
                <a:solidFill>
                  <a:srgbClr val="0070C0"/>
                </a:solidFill>
              </a:rPr>
              <a:t>日本建筑结构与国内建筑结构不同，如果，我是说如果，在国内遇到地震灾害时，你会怎么做？</a:t>
            </a:r>
            <a:endParaRPr lang="zh-CN" alt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31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44008" y="11663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</a:rPr>
              <a:t>日本人如何防震减灾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531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44008" y="11663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FF00"/>
                </a:solidFill>
              </a:rPr>
              <a:t>日本人如何防震减灾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531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奥斯汀">
  <a:themeElements>
    <a:clrScheme name="奥斯汀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奥斯汀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93</TotalTime>
  <Words>658</Words>
  <Application>Microsoft Office PowerPoint</Application>
  <PresentationFormat>全屏显示(4:3)</PresentationFormat>
  <Paragraphs>72</Paragraphs>
  <Slides>18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奥斯汀</vt:lpstr>
      <vt:lpstr>PowerPoint 演示文稿</vt:lpstr>
      <vt:lpstr>日本地理</vt:lpstr>
      <vt:lpstr>日本几大历史震灾</vt:lpstr>
      <vt:lpstr>地震引发的灾难</vt:lpstr>
      <vt:lpstr>日本人家庭如何防震减灾？</vt:lpstr>
      <vt:lpstr>发生地震时如何自保？</vt:lpstr>
      <vt:lpstr>发生地震时如何自保？</vt:lpstr>
      <vt:lpstr>发生地震时如何自保？</vt:lpstr>
      <vt:lpstr>发生地震时如何自保？</vt:lpstr>
      <vt:lpstr>发生地震时如何自保？</vt:lpstr>
      <vt:lpstr>发生地震时如何自保？</vt:lpstr>
      <vt:lpstr>发生地震时如何自保？</vt:lpstr>
      <vt:lpstr>发生灾难时应准备什么物资？</vt:lpstr>
      <vt:lpstr>日本人的防震减灾安全教育</vt:lpstr>
      <vt:lpstr>外国人在日本遇到地震怎么办？</vt:lpstr>
      <vt:lpstr>日本建筑结构与国内建筑结构不同，如果，我是说如果，在国内遇到地震灾害时，你会怎么做？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lao</dc:creator>
  <cp:lastModifiedBy>lao</cp:lastModifiedBy>
  <cp:revision>13</cp:revision>
  <dcterms:created xsi:type="dcterms:W3CDTF">2016-12-30T08:57:23Z</dcterms:created>
  <dcterms:modified xsi:type="dcterms:W3CDTF">2017-01-01T07:13:41Z</dcterms:modified>
</cp:coreProperties>
</file>