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3" r:id="rId8"/>
    <p:sldId id="261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4" r:id="rId19"/>
    <p:sldId id="275" r:id="rId20"/>
    <p:sldId id="277" r:id="rId21"/>
    <p:sldId id="276" r:id="rId22"/>
    <p:sldId id="279" r:id="rId23"/>
    <p:sldId id="280" r:id="rId24"/>
    <p:sldId id="281" r:id="rId25"/>
    <p:sldId id="282" r:id="rId26"/>
    <p:sldId id="290" r:id="rId27"/>
    <p:sldId id="291" r:id="rId28"/>
    <p:sldId id="289" r:id="rId29"/>
    <p:sldId id="283" r:id="rId30"/>
    <p:sldId id="287" r:id="rId31"/>
    <p:sldId id="288" r:id="rId32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  <p:transition spd="med">
    <p:checker dir="vert"/>
    <p:sndAc>
      <p:stSnd>
        <p:snd r:embed="rId2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microsoft.com/office/2007/relationships/media" Target="ppt/slides/ppt/slides/ppt/slides/clipboard/slides/&#39640;&#23665;&#27969;&#27700;.mp3" TargetMode="External"/><Relationship Id="rId3" Type="http://schemas.openxmlformats.org/officeDocument/2006/relationships/audio" Target="ppt/slides/ppt/slides/ppt/slides/clipboard/slides/&#39640;&#23665;&#27969;&#27700;.mp3" TargetMode="External"/><Relationship Id="rId2" Type="http://schemas.openxmlformats.org/officeDocument/2006/relationships/image" Target="../media/image2.GIF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slide" Target="slide14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1.wav"/><Relationship Id="rId2" Type="http://schemas.openxmlformats.org/officeDocument/2006/relationships/image" Target="../media/image13.GIF"/><Relationship Id="rId1" Type="http://schemas.openxmlformats.org/officeDocument/2006/relationships/image" Target="../media/image1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audio" Target="../media/audio1.wav"/><Relationship Id="rId1" Type="http://schemas.openxmlformats.org/officeDocument/2006/relationships/image" Target="../media/image12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1.xml"/><Relationship Id="rId3" Type="http://schemas.openxmlformats.org/officeDocument/2006/relationships/audio" Target="../media/audio1.wav"/><Relationship Id="rId2" Type="http://schemas.openxmlformats.org/officeDocument/2006/relationships/image" Target="../media/image14.png"/><Relationship Id="rId1" Type="http://schemas.openxmlformats.org/officeDocument/2006/relationships/image" Target="../media/image12.GIF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1.xml"/><Relationship Id="rId3" Type="http://schemas.openxmlformats.org/officeDocument/2006/relationships/audio" Target="../media/audio1.wav"/><Relationship Id="rId2" Type="http://schemas.openxmlformats.org/officeDocument/2006/relationships/image" Target="../media/image15.png"/><Relationship Id="rId1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 sz="6600" b="1">
                <a:solidFill>
                  <a:srgbClr val="FF0000"/>
                </a:solidFill>
              </a:rPr>
              <a:t>新年吉祥，万事如意！</a:t>
            </a:r>
            <a:endParaRPr lang="zh-CN" altLang="en-US" sz="6600" b="1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0015" y="95885"/>
            <a:ext cx="11935460" cy="6701790"/>
          </a:xfrm>
        </p:spPr>
        <p:txBody>
          <a:bodyPr/>
          <a:p>
            <a:pPr algn="ctr"/>
            <a:r>
              <a:rPr lang="zh-CN" altLang="en-US" sz="48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一、寒假作业上交事宜：</a:t>
            </a:r>
            <a:endParaRPr lang="zh-CN" altLang="en-US" sz="48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请科代</a:t>
            </a:r>
            <a:r>
              <a:rPr lang="zh-CN" altLang="en-US" sz="44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分类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收齐，并做好登记！</a:t>
            </a:r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endParaRPr lang="zh-CN" altLang="en-US"/>
          </a:p>
          <a:p>
            <a:r>
              <a:rPr lang="en-US" altLang="zh-CN" sz="4000" b="1">
                <a:solidFill>
                  <a:srgbClr val="0000CC"/>
                </a:solidFill>
              </a:rPr>
              <a:t>1.</a:t>
            </a:r>
            <a:r>
              <a:rPr lang="zh-CN" altLang="en-US" sz="4000" b="1">
                <a:solidFill>
                  <a:srgbClr val="0000CC"/>
                </a:solidFill>
              </a:rPr>
              <a:t>写在周记本上的三篇日记；</a:t>
            </a:r>
            <a:endParaRPr lang="zh-CN" altLang="en-US" sz="4000" b="1">
              <a:solidFill>
                <a:srgbClr val="0000CC"/>
              </a:solidFill>
            </a:endParaRPr>
          </a:p>
          <a:p>
            <a:r>
              <a:rPr lang="en-US" altLang="zh-CN" sz="4000" b="1">
                <a:solidFill>
                  <a:srgbClr val="0000CC"/>
                </a:solidFill>
              </a:rPr>
              <a:t>2.</a:t>
            </a:r>
            <a:r>
              <a:rPr lang="zh-CN" altLang="en-US" sz="4000" b="1">
                <a:solidFill>
                  <a:srgbClr val="0000CC"/>
                </a:solidFill>
              </a:rPr>
              <a:t>一篇读后感；</a:t>
            </a:r>
            <a:endParaRPr lang="zh-CN" altLang="en-US" sz="4000" b="1">
              <a:solidFill>
                <a:srgbClr val="0000CC"/>
              </a:solidFill>
            </a:endParaRPr>
          </a:p>
          <a:p>
            <a:r>
              <a:rPr lang="en-US" altLang="zh-CN" sz="4000" b="1">
                <a:solidFill>
                  <a:srgbClr val="0000CC"/>
                </a:solidFill>
              </a:rPr>
              <a:t>3.</a:t>
            </a:r>
            <a:r>
              <a:rPr lang="zh-CN" altLang="en-US" sz="4000" b="1">
                <a:solidFill>
                  <a:srgbClr val="0000CC"/>
                </a:solidFill>
              </a:rPr>
              <a:t>竞赛作文；         </a:t>
            </a:r>
            <a:r>
              <a:rPr lang="zh-CN" altLang="en-US" sz="4000" b="1">
                <a:solidFill>
                  <a:srgbClr val="C00000"/>
                </a:solidFill>
              </a:rPr>
              <a:t> </a:t>
            </a:r>
            <a:r>
              <a:rPr lang="en-US" altLang="zh-CN" sz="4000" b="1">
                <a:solidFill>
                  <a:srgbClr val="C00000"/>
                </a:solidFill>
              </a:rPr>
              <a:t>163</a:t>
            </a:r>
            <a:r>
              <a:rPr lang="zh-CN" altLang="en-US" sz="4000" b="1">
                <a:solidFill>
                  <a:srgbClr val="C00000"/>
                </a:solidFill>
              </a:rPr>
              <a:t>邮箱账号</a:t>
            </a:r>
            <a:r>
              <a:rPr lang="en-US" altLang="zh-CN" sz="4000" b="1">
                <a:solidFill>
                  <a:srgbClr val="C00000"/>
                </a:solidFill>
              </a:rPr>
              <a:t>15920988977</a:t>
            </a:r>
            <a:endParaRPr lang="en-US" altLang="zh-CN" sz="4000" b="1">
              <a:solidFill>
                <a:srgbClr val="C00000"/>
              </a:solidFill>
            </a:endParaRPr>
          </a:p>
          <a:p>
            <a:r>
              <a:rPr lang="en-US" altLang="zh-CN" sz="4000" b="1">
                <a:solidFill>
                  <a:srgbClr val="0000CC"/>
                </a:solidFill>
              </a:rPr>
              <a:t>4.5</a:t>
            </a:r>
            <a:r>
              <a:rPr lang="zh-CN" altLang="en-US" sz="4000" b="1">
                <a:solidFill>
                  <a:srgbClr val="0000CC"/>
                </a:solidFill>
              </a:rPr>
              <a:t>张练字。                            密码</a:t>
            </a:r>
            <a:r>
              <a:rPr lang="en-US" altLang="zh-CN" sz="4000" b="1">
                <a:solidFill>
                  <a:srgbClr val="C00000"/>
                </a:solidFill>
              </a:rPr>
              <a:t>C20160708ZSL</a:t>
            </a:r>
            <a:endParaRPr lang="en-US" altLang="zh-CN" sz="4000" b="1">
              <a:solidFill>
                <a:srgbClr val="C00000"/>
              </a:solidFill>
            </a:endParaRPr>
          </a:p>
          <a:p>
            <a:r>
              <a:rPr lang="en-US" altLang="zh-CN" sz="4000" b="1">
                <a:solidFill>
                  <a:srgbClr val="0000CC"/>
                </a:solidFill>
              </a:rPr>
              <a:t>5.“</a:t>
            </a:r>
            <a:r>
              <a:rPr lang="zh-CN" altLang="en-US" sz="4000" b="1">
                <a:solidFill>
                  <a:srgbClr val="0000CC"/>
                </a:solidFill>
              </a:rPr>
              <a:t>舌尖上的广州</a:t>
            </a:r>
            <a:r>
              <a:rPr lang="en-US" altLang="zh-CN" sz="4000" b="1">
                <a:solidFill>
                  <a:srgbClr val="0000CC"/>
                </a:solidFill>
              </a:rPr>
              <a:t>”</a:t>
            </a:r>
            <a:r>
              <a:rPr lang="zh-CN" altLang="en-US" sz="4000" b="1">
                <a:solidFill>
                  <a:srgbClr val="0000CC"/>
                </a:solidFill>
              </a:rPr>
              <a:t>，</a:t>
            </a:r>
            <a:r>
              <a:rPr lang="en-US" altLang="zh-CN" sz="4000" b="1">
                <a:solidFill>
                  <a:srgbClr val="0000CC"/>
                </a:solidFill>
              </a:rPr>
              <a:t>PPT</a:t>
            </a:r>
            <a:r>
              <a:rPr lang="zh-CN" altLang="en-US" sz="4000" b="1">
                <a:solidFill>
                  <a:srgbClr val="0000CC"/>
                </a:solidFill>
              </a:rPr>
              <a:t>可以上传至公共邮箱；如果已打印，就交纸质稿。</a:t>
            </a:r>
            <a:endParaRPr lang="zh-CN" altLang="en-US" sz="4000" b="1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47800" y="95885"/>
            <a:ext cx="9370695" cy="4896485"/>
          </a:xfrm>
        </p:spPr>
        <p:txBody>
          <a:bodyPr/>
          <a:p>
            <a:pPr algn="ctr"/>
            <a:r>
              <a:rPr lang="zh-CN" altLang="en-US" sz="48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二、《骆驼祥子》阅读安排：</a:t>
            </a:r>
            <a:endParaRPr lang="zh-CN" altLang="en-US" sz="48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r>
              <a:rPr lang="en-US" altLang="zh-CN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1.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本周四周五，完成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r>
              <a:rPr lang="en-US" altLang="zh-CN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导读、知识链接、正文的第一章。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r>
              <a:rPr lang="en-US" altLang="zh-CN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2.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大体一天阅读一章，堂上测试！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0015" y="95885"/>
            <a:ext cx="11935460" cy="6416675"/>
          </a:xfrm>
        </p:spPr>
        <p:txBody>
          <a:bodyPr>
            <a:normAutofit lnSpcReduction="10000"/>
          </a:bodyPr>
          <a:p>
            <a:pPr algn="ctr"/>
            <a:r>
              <a:rPr lang="zh-CN" altLang="en-US" sz="48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三、本学期教学预设</a:t>
            </a:r>
            <a:endParaRPr lang="zh-CN" altLang="en-US" sz="48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l"/>
            <a:r>
              <a:rPr 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1.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问题式教学：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l"/>
            <a:r>
              <a:rPr lang="en-US" altLang="zh-CN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提前做好预习工作，保证课堂思路的及时跟进；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l"/>
            <a:r>
              <a:rPr lang="en-US" altLang="zh-CN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eg.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依托题目，思考：是什么、为什么、怎么样。</a:t>
            </a:r>
            <a:endParaRPr lang="zh-CN" altLang="en-US"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l"/>
            <a:r>
              <a:rPr lang="en-US" altLang="zh-CN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2.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笔记如何做？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l"/>
            <a:r>
              <a:rPr lang="en-US" altLang="zh-CN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首先思考为什么要做笔记？达到何种目的？解决何种问题？</a:t>
            </a:r>
            <a:endParaRPr lang="zh-CN" altLang="en-US"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l"/>
            <a:r>
              <a:rPr lang="en-US" altLang="zh-CN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3.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点画批注如何做？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l"/>
            <a:r>
              <a:rPr lang="en-US" altLang="zh-CN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四种符号的恰当运用，如下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0015" y="95885"/>
            <a:ext cx="11935460" cy="6416675"/>
          </a:xfrm>
        </p:spPr>
        <p:txBody>
          <a:bodyPr>
            <a:normAutofit lnSpcReduction="10000"/>
          </a:bodyPr>
          <a:p>
            <a:pPr algn="ctr"/>
            <a:r>
              <a:rPr lang="zh-CN" altLang="en-US" sz="48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三、本学期教学预设</a:t>
            </a:r>
            <a:endParaRPr lang="zh-CN" altLang="en-US" sz="48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l"/>
            <a:r>
              <a:rPr lang="en-US" altLang="zh-CN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3.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点画批注如何做？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l"/>
            <a:r>
              <a:rPr lang="en-US" altLang="zh-CN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——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四种符号的恰当运用，如下</a:t>
            </a:r>
            <a:endParaRPr lang="zh-CN" altLang="en-US" sz="4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l"/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</a:rPr>
              <a:t>①生动优美的语句，用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波浪线～～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sym typeface="+mn-ea"/>
              </a:rPr>
              <a:t>～</a:t>
            </a:r>
            <a:endParaRPr lang="zh-CN" altLang="en-US"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sym typeface="+mn-ea"/>
            </a:endParaRPr>
          </a:p>
          <a:p>
            <a:pPr algn="l"/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  <a:sym typeface="+mn-ea"/>
              </a:rPr>
              <a:t>②重要的语句，用直线</a:t>
            </a:r>
            <a:r>
              <a:rPr lang="zh-CN" altLang="en-US" sz="4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</a:t>
            </a:r>
            <a:r>
              <a:rPr lang="en-US" altLang="zh-CN" sz="4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</a:t>
            </a:r>
            <a:endParaRPr lang="en-US" altLang="zh-CN" sz="40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  <a:sym typeface="+mn-ea"/>
              </a:rPr>
              <a:t>③有疑问困惑的语句，用问好？</a:t>
            </a:r>
            <a:endParaRPr lang="zh-CN" altLang="en-US"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  <a:cs typeface="宋体" panose="02010600030101010101" pitchFamily="2" charset="-122"/>
              <a:sym typeface="+mn-ea"/>
            </a:endParaRPr>
          </a:p>
          <a:p>
            <a:pPr algn="l"/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  <a:cs typeface="宋体" panose="02010600030101010101" pitchFamily="2" charset="-122"/>
                <a:sym typeface="+mn-ea"/>
              </a:rPr>
              <a:t>④意蕴丰富的语句，用星号</a:t>
            </a:r>
            <a:r>
              <a:rPr lang="zh-CN" altLang="en-US" sz="40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☆</a:t>
            </a:r>
            <a:endParaRPr lang="zh-CN" altLang="en-US" sz="40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419735"/>
            <a:ext cx="9144000" cy="2521585"/>
          </a:xfrm>
        </p:spPr>
        <p:txBody>
          <a:bodyPr>
            <a:normAutofit/>
          </a:bodyPr>
          <a:p>
            <a:r>
              <a:rPr lang="zh-CN" altLang="en-US" sz="6600" b="1">
                <a:solidFill>
                  <a:srgbClr val="FF0000"/>
                </a:solidFill>
              </a:rPr>
              <a:t>自由诵读</a:t>
            </a:r>
            <a:br>
              <a:rPr lang="zh-CN" altLang="en-US" sz="6600" b="1">
                <a:solidFill>
                  <a:srgbClr val="FF0000"/>
                </a:solidFill>
              </a:rPr>
            </a:br>
            <a:br>
              <a:rPr lang="zh-CN" altLang="en-US" sz="2400" b="1">
                <a:solidFill>
                  <a:srgbClr val="FF0000"/>
                </a:solidFill>
              </a:rPr>
            </a:br>
            <a:r>
              <a:rPr lang="zh-CN" altLang="en-US" sz="66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《孙权劝学》</a:t>
            </a:r>
            <a:endParaRPr lang="zh-CN" altLang="en-US" sz="66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435350"/>
            <a:ext cx="9730105" cy="1655445"/>
          </a:xfrm>
        </p:spPr>
        <p:txBody>
          <a:bodyPr>
            <a:noAutofit/>
          </a:bodyPr>
          <a:p>
            <a:pPr algn="l"/>
            <a:r>
              <a:rPr lang="zh-CN" altLang="en-US" sz="4400" b="1"/>
              <a:t>目的：扫除读音障碍，读准读顺读响亮</a:t>
            </a:r>
            <a:endParaRPr lang="zh-CN" altLang="en-US" sz="4400" b="1"/>
          </a:p>
          <a:p>
            <a:pPr algn="l"/>
            <a:r>
              <a:rPr lang="zh-CN" altLang="en-US" sz="4400" b="1"/>
              <a:t>方法：借助文下注释，或结对朗读</a:t>
            </a:r>
            <a:endParaRPr lang="zh-CN" altLang="en-US" sz="4400" b="1"/>
          </a:p>
          <a:p>
            <a:pPr algn="l"/>
            <a:r>
              <a:rPr lang="zh-CN" altLang="en-US" sz="4400" b="1"/>
              <a:t>时间：</a:t>
            </a:r>
            <a:r>
              <a:rPr lang="en-US" altLang="zh-CN" sz="4400" b="1"/>
              <a:t>3</a:t>
            </a:r>
            <a:r>
              <a:rPr lang="zh-CN" altLang="en-US" sz="4400" b="1"/>
              <a:t>分钟</a:t>
            </a:r>
            <a:endParaRPr lang="zh-CN" altLang="en-US" sz="4400" b="1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89" name="图片 4097" descr="JKS11_012"/>
          <p:cNvPicPr preferRelativeResize="0"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910" y="0"/>
            <a:ext cx="12041505" cy="6858000"/>
          </a:xfrm>
          <a:prstGeom prst="rect">
            <a:avLst/>
          </a:prstGeom>
          <a:gradFill rotWithShape="0">
            <a:gsLst>
              <a:gs pos="0">
                <a:srgbClr val="6600CC"/>
              </a:gs>
              <a:gs pos="100000">
                <a:srgbClr val="3333FF"/>
              </a:gs>
            </a:gsLst>
            <a:lin ang="5400000" scaled="1"/>
            <a:tileRect/>
          </a:gradFill>
          <a:ln w="9525">
            <a:noFill/>
          </a:ln>
        </p:spPr>
      </p:pic>
      <p:pic>
        <p:nvPicPr>
          <p:cNvPr id="12290" name="图片 4098" descr="GIF-5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850" y="4724400"/>
            <a:ext cx="1074738" cy="1589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0" name="文本框 4099"/>
          <p:cNvSpPr txBox="1"/>
          <p:nvPr/>
        </p:nvSpPr>
        <p:spPr>
          <a:xfrm>
            <a:off x="7753350" y="692150"/>
            <a:ext cx="1524000" cy="439293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8800">
                <a:solidFill>
                  <a:schemeClr val="hlink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读书好</a:t>
            </a:r>
            <a:endParaRPr lang="zh-CN" altLang="en-US" sz="8800">
              <a:solidFill>
                <a:schemeClr val="hlink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101" name="文本框 4100"/>
          <p:cNvSpPr txBox="1"/>
          <p:nvPr/>
        </p:nvSpPr>
        <p:spPr>
          <a:xfrm>
            <a:off x="5953125" y="1557338"/>
            <a:ext cx="1524000" cy="381635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8800">
                <a:solidFill>
                  <a:schemeClr val="hlink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好读书</a:t>
            </a:r>
            <a:endParaRPr lang="zh-CN" altLang="en-US" sz="8800">
              <a:solidFill>
                <a:schemeClr val="hlink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102" name="文本框 4101"/>
          <p:cNvSpPr txBox="1"/>
          <p:nvPr/>
        </p:nvSpPr>
        <p:spPr>
          <a:xfrm>
            <a:off x="4152900" y="2205038"/>
            <a:ext cx="1524000" cy="403225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8800">
                <a:solidFill>
                  <a:schemeClr val="hlink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读好书</a:t>
            </a:r>
            <a:endParaRPr lang="zh-CN" altLang="en-US" sz="8800">
              <a:solidFill>
                <a:schemeClr val="hlink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103" name="文本框 4102"/>
          <p:cNvSpPr txBox="1"/>
          <p:nvPr/>
        </p:nvSpPr>
        <p:spPr>
          <a:xfrm>
            <a:off x="3073718" y="3716338"/>
            <a:ext cx="731520" cy="2951162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60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——— </a:t>
            </a:r>
            <a:r>
              <a:rPr lang="zh-CN" altLang="en-US" sz="360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冰心</a:t>
            </a:r>
            <a:endParaRPr lang="zh-CN" altLang="en-US" sz="360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4104" name="高山流水.mp3">
            <a:hlinkClick r:id="" action="ppaction://media"/>
          </p:cNvPr>
          <p:cNvPicPr>
            <a:picLocks noRot="1"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80550" y="5949950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84810" y="285115"/>
            <a:ext cx="1848485" cy="19202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latin typeface="黑体" panose="02010600030101010101" charset="-122"/>
                <a:ea typeface="黑体" panose="02010600030101010101" charset="-122"/>
              </a:rPr>
              <a:t>张学良</a:t>
            </a:r>
            <a:endParaRPr lang="zh-CN" altLang="en-US" sz="4000" b="1">
              <a:latin typeface="黑体" panose="02010600030101010101" charset="-122"/>
              <a:ea typeface="黑体" panose="02010600030101010101" charset="-122"/>
            </a:endParaRPr>
          </a:p>
          <a:p>
            <a:r>
              <a:rPr lang="zh-CN" altLang="en-US" sz="4000" b="1">
                <a:latin typeface="黑体" panose="02010600030101010101" charset="-122"/>
                <a:ea typeface="黑体" panose="02010600030101010101" charset="-122"/>
              </a:rPr>
              <a:t>张作霖</a:t>
            </a:r>
            <a:endParaRPr lang="zh-CN" altLang="en-US" sz="4000" b="1">
              <a:latin typeface="黑体" panose="02010600030101010101" charset="-122"/>
              <a:ea typeface="黑体" panose="02010600030101010101" charset="-122"/>
            </a:endParaRPr>
          </a:p>
          <a:p>
            <a:r>
              <a:rPr lang="zh-CN" altLang="en-US" sz="4000" b="1">
                <a:latin typeface="黑体" panose="02010600030101010101" charset="-122"/>
                <a:ea typeface="黑体" panose="02010600030101010101" charset="-122"/>
              </a:rPr>
              <a:t>蒋介石</a:t>
            </a:r>
            <a:endParaRPr lang="zh-CN" altLang="en-US" sz="4000" b="1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34315" y="2654935"/>
            <a:ext cx="2370455" cy="7010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latin typeface="黑体" panose="02010600030101010101" charset="-122"/>
                <a:ea typeface="黑体" panose="02010600030101010101" charset="-122"/>
              </a:rPr>
              <a:t>诗词大会</a:t>
            </a:r>
            <a:endParaRPr lang="zh-CN" altLang="en-US" sz="4000" b="1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6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41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400"/>
                            </p:stCondLst>
                            <p:childTnLst>
                              <p:par>
                                <p:cTn id="1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4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" showWhenStopped="0">
                <p:cTn id="3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4"/>
                </p:tgtEl>
              </p:cMediaNode>
            </p:audio>
          </p:childTnLst>
        </p:cTn>
      </p:par>
    </p:tnLst>
    <p:bldLst>
      <p:bldP spid="4100" grpId="0"/>
      <p:bldP spid="4101" grpId="0"/>
      <p:bldP spid="4102" grpId="0"/>
      <p:bldP spid="410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3" name="标题 5121" descr="caocao"/>
          <p:cNvPicPr>
            <a:picLocks noGrp="1" noRot="1" noChangeAspect="1"/>
          </p:cNvPicPr>
          <p:nvPr>
            <p:ph type="title"/>
          </p:nvPr>
        </p:nvPicPr>
        <p:blipFill>
          <a:blip r:embed="rId1"/>
          <a:stretch>
            <a:fillRect/>
          </a:stretch>
        </p:blipFill>
        <p:spPr>
          <a:xfrm>
            <a:off x="1524000" y="0"/>
            <a:ext cx="2771775" cy="3284538"/>
          </a:xfrm>
        </p:spPr>
      </p:pic>
      <p:pic>
        <p:nvPicPr>
          <p:cNvPr id="13314" name="文本占位符 5122" descr="lb"/>
          <p:cNvPicPr>
            <a:picLocks noGrp="1" noRot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27913" y="0"/>
            <a:ext cx="3240087" cy="3429000"/>
          </a:xfrm>
        </p:spPr>
      </p:pic>
      <p:pic>
        <p:nvPicPr>
          <p:cNvPr id="5124" name="图片 5123" descr="sunqua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800" y="2057400"/>
            <a:ext cx="2684463" cy="32845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5" name="文本框 5124"/>
          <p:cNvSpPr txBox="1"/>
          <p:nvPr/>
        </p:nvSpPr>
        <p:spPr>
          <a:xfrm>
            <a:off x="1676400" y="3505200"/>
            <a:ext cx="2513013" cy="7010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>
                <a:solidFill>
                  <a:srgbClr val="000000"/>
                </a:solidFill>
                <a:latin typeface="Arial" panose="020B0604020202020204" pitchFamily="34" charset="0"/>
                <a:ea typeface="楷体_GB2312" panose="02010609030101010101" pitchFamily="1" charset="-122"/>
              </a:rPr>
              <a:t>曹操（魏）</a:t>
            </a:r>
            <a:endParaRPr lang="zh-CN" altLang="en-US" sz="4000">
              <a:solidFill>
                <a:srgbClr val="000000"/>
              </a:solidFill>
              <a:latin typeface="Arial" panose="020B0604020202020204" pitchFamily="34" charset="0"/>
              <a:ea typeface="楷体_GB2312" panose="02010609030101010101" pitchFamily="1" charset="-122"/>
            </a:endParaRPr>
          </a:p>
        </p:txBody>
      </p:sp>
      <p:sp>
        <p:nvSpPr>
          <p:cNvPr id="5126" name="文本框 5125"/>
          <p:cNvSpPr txBox="1"/>
          <p:nvPr/>
        </p:nvSpPr>
        <p:spPr>
          <a:xfrm>
            <a:off x="4495800" y="5257800"/>
            <a:ext cx="2895600" cy="7010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>
                <a:solidFill>
                  <a:srgbClr val="000000"/>
                </a:solidFill>
                <a:latin typeface="Arial" panose="020B0604020202020204" pitchFamily="34" charset="0"/>
                <a:ea typeface="楷体_GB2312" panose="02010609030101010101" pitchFamily="1" charset="-122"/>
              </a:rPr>
              <a:t>孙权（吴）</a:t>
            </a:r>
            <a:endParaRPr lang="zh-CN" altLang="en-US" sz="4000">
              <a:solidFill>
                <a:srgbClr val="000000"/>
              </a:solidFill>
              <a:latin typeface="Arial" panose="020B0604020202020204" pitchFamily="34" charset="0"/>
              <a:ea typeface="楷体_GB2312" panose="02010609030101010101" pitchFamily="1" charset="-122"/>
            </a:endParaRPr>
          </a:p>
        </p:txBody>
      </p:sp>
      <p:sp>
        <p:nvSpPr>
          <p:cNvPr id="5127" name="文本框 5126"/>
          <p:cNvSpPr txBox="1"/>
          <p:nvPr/>
        </p:nvSpPr>
        <p:spPr>
          <a:xfrm>
            <a:off x="7696200" y="3505200"/>
            <a:ext cx="2514600" cy="7010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>
                <a:solidFill>
                  <a:srgbClr val="000000"/>
                </a:solidFill>
                <a:latin typeface="Arial" panose="020B0604020202020204" pitchFamily="34" charset="0"/>
                <a:ea typeface="楷体_GB2312" panose="02010609030101010101" pitchFamily="1" charset="-122"/>
              </a:rPr>
              <a:t>刘备（蜀）</a:t>
            </a:r>
            <a:endParaRPr lang="zh-CN" altLang="en-US" sz="4000">
              <a:solidFill>
                <a:srgbClr val="000000"/>
              </a:solidFill>
              <a:latin typeface="Arial" panose="020B0604020202020204" pitchFamily="34" charset="0"/>
              <a:ea typeface="楷体_GB2312" panose="02010609030101010101" pitchFamily="1" charset="-122"/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4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51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5126" grpId="0"/>
      <p:bldP spid="51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标题 6145"/>
          <p:cNvSpPr>
            <a:spLocks noGrp="1" noRot="1"/>
          </p:cNvSpPr>
          <p:nvPr>
            <p:ph type="title"/>
          </p:nvPr>
        </p:nvSpPr>
        <p:spPr>
          <a:xfrm>
            <a:off x="7320280" y="508000"/>
            <a:ext cx="4249420" cy="5441950"/>
          </a:xfrm>
        </p:spPr>
        <p:txBody>
          <a:bodyPr vert="eaVert" anchor="ctr"/>
          <a:p>
            <a:pPr algn="l"/>
            <a:r>
              <a:rPr lang="zh-CN" altLang="en-US" sz="4800" b="1" dirty="0"/>
              <a:t>吕蒙曾随周瑜、程普大破曹操于赤壁，后又袭破关羽，占领荆州，深受吴王孙权的信赖。</a:t>
            </a:r>
            <a:endParaRPr lang="zh-CN" altLang="en-US" sz="4800" b="1" dirty="0"/>
          </a:p>
        </p:txBody>
      </p:sp>
      <p:pic>
        <p:nvPicPr>
          <p:cNvPr id="14338" name="内容占位符 6146" descr="bki-20110927211944-775492950"/>
          <p:cNvPicPr>
            <a:picLocks noGrp="1" noRot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063750" y="909638"/>
            <a:ext cx="4548188" cy="4548187"/>
          </a:xfrm>
        </p:spPr>
      </p:pic>
      <p:sp>
        <p:nvSpPr>
          <p:cNvPr id="6148" name="文本框 6147"/>
          <p:cNvSpPr txBox="1"/>
          <p:nvPr/>
        </p:nvSpPr>
        <p:spPr>
          <a:xfrm>
            <a:off x="5735638" y="1196975"/>
            <a:ext cx="722313" cy="944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 eaLnBrk="1" fontAlgn="base" latinLnBrk="0" hangingPunct="1"/>
            <a:r>
              <a:rPr lang="zh-CN" altLang="en-US" sz="2800" b="1" strike="noStrike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吕蒙</a:t>
            </a:r>
            <a:endParaRPr lang="zh-CN" altLang="en-US" sz="2800" b="1" strike="noStrike" noProof="1" dirty="0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标题 7169"/>
          <p:cNvSpPr>
            <a:spLocks noGrp="1" noRot="1"/>
          </p:cNvSpPr>
          <p:nvPr>
            <p:ph type="title"/>
          </p:nvPr>
        </p:nvSpPr>
        <p:spPr>
          <a:xfrm>
            <a:off x="220345" y="248285"/>
            <a:ext cx="9862820" cy="3507105"/>
          </a:xfrm>
        </p:spPr>
        <p:txBody>
          <a:bodyPr anchor="ctr">
            <a:normAutofit fontScale="90000"/>
          </a:bodyPr>
          <a:p>
            <a:pPr algn="l"/>
            <a:r>
              <a:rPr lang="zh-CN" altLang="en-US" sz="3600" dirty="0"/>
              <a:t>      </a:t>
            </a:r>
            <a:r>
              <a:rPr lang="zh-CN" altLang="en-US" b="1" dirty="0"/>
              <a:t> 此人武艺高强，战功卓著，深受吴王孙权的信赖。可吕蒙有个毛病；</a:t>
            </a:r>
            <a:r>
              <a:rPr lang="zh-CN" altLang="en-US" b="1" dirty="0">
                <a:solidFill>
                  <a:srgbClr val="990000"/>
                </a:solidFill>
              </a:rPr>
              <a:t>不爱读书学习</a:t>
            </a:r>
            <a:r>
              <a:rPr lang="zh-CN" altLang="en-US" b="1" dirty="0"/>
              <a:t>。孙权屡屡劝他多学点知识，可他每次都推三阻四的，还自以为自己一介武夫，读书有何用？这回，孙权又来劝他了，结果怎样呢？让我们来看《孙权劝学》一文。</a:t>
            </a:r>
            <a:endParaRPr lang="zh-CN" altLang="en-US" b="1" dirty="0"/>
          </a:p>
        </p:txBody>
      </p:sp>
      <p:pic>
        <p:nvPicPr>
          <p:cNvPr id="15362" name="内容占位符 7170" descr="图片1"/>
          <p:cNvPicPr>
            <a:picLocks noGrp="1" noRot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102283" y="3616325"/>
            <a:ext cx="3922712" cy="3140075"/>
          </a:xfrm>
        </p:spPr>
      </p:pic>
    </p:spTree>
  </p:cSld>
  <p:clrMapOvr>
    <a:masterClrMapping/>
  </p:clrMapOvr>
  <p:transition spd="med">
    <p:checker dir="vert"/>
    <p:sndAc>
      <p:stSnd>
        <p:snd r:embed="rId2" name="chimes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标题 8193"/>
          <p:cNvSpPr>
            <a:spLocks noGrp="1" noRot="1"/>
          </p:cNvSpPr>
          <p:nvPr>
            <p:ph type="title"/>
          </p:nvPr>
        </p:nvSpPr>
        <p:spPr>
          <a:xfrm>
            <a:off x="838200" y="80645"/>
            <a:ext cx="10515600" cy="1325563"/>
          </a:xfrm>
        </p:spPr>
        <p:txBody>
          <a:bodyPr anchor="ctr"/>
          <a:p>
            <a:r>
              <a:rPr lang="zh-CN" altLang="en-US" b="1" dirty="0"/>
              <a:t>教学目标</a:t>
            </a:r>
            <a:endParaRPr lang="zh-CN" altLang="en-US" b="1" dirty="0"/>
          </a:p>
        </p:txBody>
      </p:sp>
      <p:sp>
        <p:nvSpPr>
          <p:cNvPr id="8195" name="文本占位符 8194"/>
          <p:cNvSpPr>
            <a:spLocks noGrp="1" noRot="1"/>
          </p:cNvSpPr>
          <p:nvPr>
            <p:ph idx="1"/>
          </p:nvPr>
        </p:nvSpPr>
        <p:spPr>
          <a:xfrm>
            <a:off x="269240" y="1199515"/>
            <a:ext cx="11652885" cy="4194175"/>
          </a:xfrm>
        </p:spPr>
        <p:txBody>
          <a:bodyPr>
            <a:noAutofit/>
          </a:bodyPr>
          <a:p>
            <a:pPr marL="1905" indent="-1905" fontAlgn="base">
              <a:lnSpc>
                <a:spcPct val="130000"/>
              </a:lnSpc>
            </a:pPr>
            <a:r>
              <a:rPr lang="en-US" altLang="zh-CN" sz="3200" b="1" strike="noStrike" noProof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1.</a:t>
            </a:r>
            <a:r>
              <a:rPr lang="zh-CN" altLang="en-US" sz="3600" b="1" strike="noStrike" noProof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文学常识、文言词语。</a:t>
            </a:r>
            <a:endParaRPr lang="zh-CN" altLang="en-US" sz="3600" b="1" strike="noStrike" noProof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marL="1905" indent="-1905" fontAlgn="base">
              <a:lnSpc>
                <a:spcPct val="130000"/>
              </a:lnSpc>
            </a:pPr>
            <a:r>
              <a:rPr lang="en-US" altLang="zh-CN" sz="3600" b="1" strike="noStrike" noProof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2.</a:t>
            </a:r>
            <a:r>
              <a:rPr lang="zh-CN" altLang="en-US" sz="3600" b="1" strike="noStrike" noProof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在熟练朗读的基础上，正确断句和停顿。理解文意，体会对话中的不同语气，揣摩想象人物当时的神态和心理活动，进而分析人物形象及其性格特征。</a:t>
            </a:r>
            <a:endParaRPr lang="zh-CN" altLang="en-US" sz="3600" b="1" strike="noStrike" noProof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marL="1905" indent="-1905" fontAlgn="base">
              <a:lnSpc>
                <a:spcPct val="130000"/>
              </a:lnSpc>
            </a:pPr>
            <a:r>
              <a:rPr lang="en-US" altLang="zh-CN" sz="3600" b="1" strike="noStrike" noProof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3.</a:t>
            </a:r>
            <a:r>
              <a:rPr lang="zh-CN" altLang="en-US" sz="3600" b="1" strike="noStrike" noProof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认识后天学习的重要性，树立学无止境，开卷有益的终身学习观点。</a:t>
            </a:r>
            <a:endParaRPr lang="zh-CN" altLang="en-US" sz="3600" b="1" strike="noStrike" noProof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marL="1905" indent="-344805" fontAlgn="base">
              <a:buNone/>
            </a:pPr>
            <a:endParaRPr lang="zh-CN" altLang="en-US" sz="3600" b="1" strike="noStrike" noProof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1" name="chimes.wav"/>
      </p:stSnd>
    </p:sndAc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9" name="标题 9218" descr="zizhitongjian"/>
          <p:cNvPicPr>
            <a:picLocks noGrp="1" noRot="1" noChangeAspect="1"/>
          </p:cNvPicPr>
          <p:nvPr>
            <p:ph type="title"/>
          </p:nvPr>
        </p:nvPicPr>
        <p:blipFill>
          <a:blip r:embed="rId1"/>
          <a:stretch>
            <a:fillRect/>
          </a:stretch>
        </p:blipFill>
        <p:spPr>
          <a:xfrm>
            <a:off x="318135" y="691833"/>
            <a:ext cx="3648075" cy="4608512"/>
          </a:xfrm>
        </p:spPr>
      </p:pic>
      <p:sp>
        <p:nvSpPr>
          <p:cNvPr id="17411" name="文本框 9219"/>
          <p:cNvSpPr txBox="1"/>
          <p:nvPr/>
        </p:nvSpPr>
        <p:spPr>
          <a:xfrm>
            <a:off x="4363085" y="981075"/>
            <a:ext cx="7292975" cy="31394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en-US" altLang="zh-CN" sz="4000" b="1">
                <a:solidFill>
                  <a:srgbClr val="CC0066"/>
                </a:solidFill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4000" b="1">
                <a:solidFill>
                  <a:srgbClr val="CC0066"/>
                </a:solidFill>
                <a:latin typeface="黑体" panose="02010600030101010101" charset="-122"/>
                <a:ea typeface="黑体" panose="02010600030101010101" charset="-122"/>
              </a:rPr>
              <a:t>孙权劝学</a:t>
            </a:r>
            <a:r>
              <a:rPr lang="en-US" altLang="zh-CN" sz="4000" b="1">
                <a:solidFill>
                  <a:srgbClr val="CC0066"/>
                </a:solidFill>
                <a:latin typeface="黑体" panose="02010600030101010101" charset="-122"/>
                <a:ea typeface="黑体" panose="02010600030101010101" charset="-122"/>
              </a:rPr>
              <a:t>》</a:t>
            </a:r>
            <a:r>
              <a:rPr lang="zh-CN" altLang="en-US" sz="4000" b="1">
                <a:solidFill>
                  <a:srgbClr val="CC0066"/>
                </a:solidFill>
                <a:latin typeface="黑体" panose="02010600030101010101" charset="-122"/>
                <a:ea typeface="黑体" panose="02010600030101010101" charset="-122"/>
              </a:rPr>
              <a:t>选自</a:t>
            </a:r>
            <a:r>
              <a:rPr lang="en-US" altLang="zh-CN" sz="4000" b="1">
                <a:solidFill>
                  <a:srgbClr val="CC0066"/>
                </a:solidFill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en-US" altLang="zh-CN" sz="4000" b="1" u="sng">
                <a:solidFill>
                  <a:srgbClr val="CC0066"/>
                </a:solidFill>
                <a:latin typeface="黑体" panose="02010600030101010101" charset="-122"/>
                <a:ea typeface="黑体" panose="02010600030101010101" charset="-122"/>
              </a:rPr>
              <a:t>             </a:t>
            </a:r>
            <a:r>
              <a:rPr lang="en-US" altLang="zh-CN" sz="4000" b="1">
                <a:solidFill>
                  <a:srgbClr val="CC0066"/>
                </a:solidFill>
                <a:latin typeface="黑体" panose="02010600030101010101" charset="-122"/>
                <a:ea typeface="黑体" panose="02010600030101010101" charset="-122"/>
              </a:rPr>
              <a:t>》 </a:t>
            </a:r>
            <a:r>
              <a:rPr lang="zh-CN" altLang="en-US" sz="4000" b="1">
                <a:solidFill>
                  <a:srgbClr val="CC0066"/>
                </a:solidFill>
                <a:latin typeface="黑体" panose="02010600030101010101" charset="-122"/>
                <a:ea typeface="黑体" panose="02010600030101010101" charset="-122"/>
              </a:rPr>
              <a:t>，           是</a:t>
            </a:r>
            <a:r>
              <a:rPr lang="zh-CN" altLang="en-US" sz="4000" b="1" u="sng">
                <a:solidFill>
                  <a:srgbClr val="CC0066"/>
                </a:solidFill>
                <a:latin typeface="黑体" panose="02010600030101010101" charset="-122"/>
                <a:ea typeface="黑体" panose="02010600030101010101" charset="-122"/>
              </a:rPr>
              <a:t>        </a:t>
            </a:r>
            <a:r>
              <a:rPr lang="zh-CN" altLang="en-US" sz="4000" b="1">
                <a:solidFill>
                  <a:srgbClr val="CC0066"/>
                </a:solidFill>
                <a:latin typeface="黑体" panose="02010600030101010101" charset="-122"/>
                <a:ea typeface="黑体" panose="02010600030101010101" charset="-122"/>
              </a:rPr>
              <a:t>主持编纂的一部    </a:t>
            </a:r>
            <a:r>
              <a:rPr lang="zh-CN" altLang="en-US" sz="4000" b="1" u="sng">
                <a:solidFill>
                  <a:srgbClr val="CC0066"/>
                </a:solidFill>
                <a:latin typeface="黑体" panose="02010600030101010101" charset="-122"/>
                <a:ea typeface="黑体" panose="02010600030101010101" charset="-122"/>
              </a:rPr>
              <a:t>                             </a:t>
            </a:r>
            <a:endParaRPr lang="zh-CN" altLang="en-US" sz="4000" b="1" u="sng">
              <a:solidFill>
                <a:srgbClr val="CC0066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lang="zh-CN" altLang="en-US" sz="4000" b="1" u="sng">
                <a:solidFill>
                  <a:srgbClr val="CC0066"/>
                </a:solidFill>
                <a:latin typeface="黑体" panose="02010600030101010101" charset="-122"/>
                <a:ea typeface="黑体" panose="02010600030101010101" charset="-122"/>
              </a:rPr>
              <a:t>       </a:t>
            </a:r>
            <a:r>
              <a:rPr lang="zh-CN" altLang="en-US" sz="4000" b="1">
                <a:solidFill>
                  <a:srgbClr val="CC0066"/>
                </a:solidFill>
                <a:latin typeface="黑体" panose="02010600030101010101" charset="-122"/>
                <a:ea typeface="黑体" panose="02010600030101010101" charset="-122"/>
              </a:rPr>
              <a:t>体通史，记载了从战国到五代共</a:t>
            </a:r>
            <a:r>
              <a:rPr lang="en-US" altLang="zh-CN" sz="4000" b="1">
                <a:solidFill>
                  <a:srgbClr val="CC0066"/>
                </a:solidFill>
                <a:latin typeface="黑体" panose="02010600030101010101" charset="-122"/>
                <a:ea typeface="黑体" panose="02010600030101010101" charset="-122"/>
              </a:rPr>
              <a:t>1362</a:t>
            </a:r>
            <a:r>
              <a:rPr lang="zh-CN" altLang="en-US" sz="4000" b="1">
                <a:solidFill>
                  <a:srgbClr val="CC0066"/>
                </a:solidFill>
                <a:latin typeface="黑体" panose="02010600030101010101" charset="-122"/>
                <a:ea typeface="黑体" panose="02010600030101010101" charset="-122"/>
              </a:rPr>
              <a:t>年间的历史。</a:t>
            </a:r>
            <a:endParaRPr lang="zh-CN" altLang="en-US" sz="4000">
              <a:solidFill>
                <a:srgbClr val="CC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1" name="文本框 9220"/>
          <p:cNvSpPr txBox="1"/>
          <p:nvPr/>
        </p:nvSpPr>
        <p:spPr>
          <a:xfrm>
            <a:off x="5322888" y="2199958"/>
            <a:ext cx="2087562" cy="7010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司马光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2" name="文本框 9221"/>
          <p:cNvSpPr txBox="1"/>
          <p:nvPr/>
        </p:nvSpPr>
        <p:spPr>
          <a:xfrm>
            <a:off x="4640580" y="2784158"/>
            <a:ext cx="1944688" cy="7010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编年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3" name="矩形 9222"/>
          <p:cNvSpPr/>
          <p:nvPr/>
        </p:nvSpPr>
        <p:spPr>
          <a:xfrm>
            <a:off x="569595" y="5661025"/>
            <a:ext cx="10784205" cy="7010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en-US" altLang="zh-CN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《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资治通鉴</a:t>
            </a:r>
            <a:r>
              <a:rPr lang="en-US" altLang="zh-CN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》  —— “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鉴于往事，有资于治道”</a:t>
            </a:r>
            <a:endParaRPr lang="zh-CN" altLang="en-US" sz="40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9224" name="文本框 9223"/>
          <p:cNvSpPr txBox="1"/>
          <p:nvPr/>
        </p:nvSpPr>
        <p:spPr>
          <a:xfrm>
            <a:off x="5323205" y="1559878"/>
            <a:ext cx="2665413" cy="7010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资治通鉴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6" name="文本框 9224"/>
          <p:cNvSpPr txBox="1"/>
          <p:nvPr/>
        </p:nvSpPr>
        <p:spPr>
          <a:xfrm>
            <a:off x="6417945" y="280035"/>
            <a:ext cx="2520950" cy="7010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40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预习检测</a:t>
            </a:r>
            <a:endParaRPr lang="zh-CN" altLang="en-US" sz="400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2" grpId="0"/>
      <p:bldP spid="9223" grpId="0"/>
      <p:bldP spid="92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3" name="图片 10241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4150" y="0"/>
            <a:ext cx="1166685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4" name="矩形 10242"/>
          <p:cNvSpPr/>
          <p:nvPr/>
        </p:nvSpPr>
        <p:spPr>
          <a:xfrm>
            <a:off x="4446270" y="549275"/>
            <a:ext cx="7404735" cy="5032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en-US" altLang="zh-CN" sz="6000">
                <a:solidFill>
                  <a:schemeClr val="tx1"/>
                </a:solidFill>
                <a:latin typeface="Tahoma" panose="020B0604030504040204" pitchFamily="2" charset="0"/>
                <a:ea typeface="宋体" panose="02010600030101010101" pitchFamily="2" charset="-122"/>
              </a:rPr>
              <a:t>     </a:t>
            </a:r>
            <a:endParaRPr lang="en-US" altLang="zh-CN" sz="60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lang="en-US" altLang="zh-CN" sz="60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   </a:t>
            </a:r>
            <a:r>
              <a:rPr lang="zh-CN" altLang="en-US" sz="4800" b="1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司马光，字君实，北宋</a:t>
            </a:r>
            <a:r>
              <a:rPr lang="zh-CN" altLang="en-US" sz="4800" b="1" u="sng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      </a:t>
            </a:r>
            <a:r>
              <a:rPr lang="zh-CN" altLang="en-US" sz="4800" b="1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家、</a:t>
            </a:r>
            <a:r>
              <a:rPr lang="zh-CN" altLang="en-US" sz="4800" b="1" u="sng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       </a:t>
            </a:r>
            <a:r>
              <a:rPr lang="zh-CN" altLang="en-US" sz="4800" b="1">
                <a:solidFill>
                  <a:srgbClr val="FF3300"/>
                </a:solidFill>
                <a:latin typeface="黑体" panose="02010600030101010101" charset="-122"/>
                <a:ea typeface="黑体" panose="02010600030101010101" charset="-122"/>
              </a:rPr>
              <a:t>家。卒谥文正，追封温国公，世称司马温公。</a:t>
            </a:r>
            <a:endParaRPr lang="zh-CN" altLang="en-US" sz="4800" b="1">
              <a:solidFill>
                <a:srgbClr val="FF33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lang="zh-CN" altLang="en-US" sz="6000">
                <a:solidFill>
                  <a:schemeClr val="tx1"/>
                </a:solidFill>
                <a:latin typeface="Tahoma" panose="020B0604030504040204" pitchFamily="2" charset="0"/>
                <a:ea typeface="宋体" panose="02010600030101010101" pitchFamily="2" charset="-122"/>
              </a:rPr>
              <a:t> </a:t>
            </a:r>
            <a:endParaRPr lang="zh-CN" altLang="en-US" sz="6000">
              <a:solidFill>
                <a:schemeClr val="tx1"/>
              </a:solidFill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pic>
        <p:nvPicPr>
          <p:cNvPr id="18435" name="图片 10243" descr="司马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955" y="620078"/>
            <a:ext cx="3348038" cy="5616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6" name="文本框 10244"/>
          <p:cNvSpPr txBox="1"/>
          <p:nvPr/>
        </p:nvSpPr>
        <p:spPr>
          <a:xfrm>
            <a:off x="5842318" y="620395"/>
            <a:ext cx="3024187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44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作者情况</a:t>
            </a:r>
            <a:endParaRPr lang="zh-CN" altLang="en-US" sz="4400" b="1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6" name="文本框 10245"/>
          <p:cNvSpPr txBox="1"/>
          <p:nvPr/>
        </p:nvSpPr>
        <p:spPr>
          <a:xfrm>
            <a:off x="5606098" y="2420938"/>
            <a:ext cx="1657350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600" b="1">
                <a:solidFill>
                  <a:srgbClr val="CC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政治</a:t>
            </a:r>
            <a:endParaRPr lang="zh-CN" altLang="en-US" sz="3600" b="1">
              <a:solidFill>
                <a:srgbClr val="CC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7" name="文本框 10246"/>
          <p:cNvSpPr txBox="1"/>
          <p:nvPr/>
        </p:nvSpPr>
        <p:spPr>
          <a:xfrm>
            <a:off x="8401050" y="2420938"/>
            <a:ext cx="1584325" cy="6400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600" b="1">
                <a:solidFill>
                  <a:srgbClr val="CC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史学</a:t>
            </a:r>
            <a:endParaRPr lang="zh-CN" altLang="en-US" sz="3600" b="1">
              <a:solidFill>
                <a:srgbClr val="CC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  <p:bldP spid="1024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文本占位符 11265"/>
          <p:cNvSpPr>
            <a:spLocks noGrp="1" noRot="1"/>
          </p:cNvSpPr>
          <p:nvPr>
            <p:ph idx="1"/>
          </p:nvPr>
        </p:nvSpPr>
        <p:spPr>
          <a:xfrm>
            <a:off x="149860" y="1054100"/>
            <a:ext cx="11944985" cy="4322445"/>
          </a:xfrm>
        </p:spPr>
        <p:txBody>
          <a:bodyPr anchor="t">
            <a:noAutofit/>
          </a:bodyPr>
          <a:p>
            <a:pPr>
              <a:lnSpc>
                <a:spcPct val="90000"/>
              </a:lnSpc>
            </a:pPr>
            <a:r>
              <a:rPr lang="zh-CN" altLang="en-US" sz="4000" b="1" dirty="0">
                <a:solidFill>
                  <a:srgbClr val="0000CC"/>
                </a:solidFill>
              </a:rPr>
              <a:t>（1）全文几个人物？几次对话？</a:t>
            </a:r>
            <a:endParaRPr lang="zh-CN" altLang="en-US" sz="4000" b="1" dirty="0">
              <a:solidFill>
                <a:srgbClr val="0000CC"/>
              </a:solidFill>
            </a:endParaRPr>
          </a:p>
          <a:p>
            <a:pPr>
              <a:lnSpc>
                <a:spcPct val="90000"/>
              </a:lnSpc>
            </a:pPr>
            <a:r>
              <a:rPr lang="zh-CN" altLang="en-US" sz="4000" b="1" dirty="0">
                <a:solidFill>
                  <a:srgbClr val="0000CC"/>
                </a:solidFill>
              </a:rPr>
              <a:t>（2）孙权与吕蒙对话的主要内容是什么？ </a:t>
            </a:r>
            <a:endParaRPr lang="zh-CN" altLang="en-US" sz="4000" b="1" dirty="0">
              <a:solidFill>
                <a:srgbClr val="0000CC"/>
              </a:solidFill>
            </a:endParaRPr>
          </a:p>
          <a:p>
            <a:pPr>
              <a:lnSpc>
                <a:spcPct val="90000"/>
              </a:lnSpc>
            </a:pPr>
            <a:r>
              <a:rPr lang="zh-CN" altLang="en-US" sz="4000" b="1" dirty="0">
                <a:solidFill>
                  <a:srgbClr val="0000CC"/>
                </a:solidFill>
              </a:rPr>
              <a:t>（3）吕蒙接受了孙权的建议吗？ </a:t>
            </a:r>
            <a:endParaRPr lang="zh-CN" altLang="en-US" sz="4000" b="1" dirty="0">
              <a:solidFill>
                <a:srgbClr val="0000CC"/>
              </a:solidFill>
            </a:endParaRPr>
          </a:p>
          <a:p>
            <a:pPr>
              <a:lnSpc>
                <a:spcPct val="90000"/>
              </a:lnSpc>
            </a:pPr>
            <a:r>
              <a:rPr lang="zh-CN" altLang="en-US" sz="4000" b="1" dirty="0">
                <a:solidFill>
                  <a:srgbClr val="0000CC"/>
                </a:solidFill>
              </a:rPr>
              <a:t>（4）课文是怎样表现吕蒙学习的效果的？</a:t>
            </a:r>
            <a:endParaRPr lang="zh-CN" altLang="en-US" sz="4000" b="1" dirty="0">
              <a:solidFill>
                <a:srgbClr val="0000CC"/>
              </a:solidFill>
            </a:endParaRPr>
          </a:p>
          <a:p>
            <a:pPr>
              <a:lnSpc>
                <a:spcPct val="90000"/>
              </a:lnSpc>
            </a:pPr>
            <a:endParaRPr lang="zh-CN" altLang="en-US" sz="4000" b="1" dirty="0">
              <a:solidFill>
                <a:srgbClr val="0000CC"/>
              </a:solidFill>
            </a:endParaRPr>
          </a:p>
          <a:p>
            <a:pPr>
              <a:lnSpc>
                <a:spcPct val="90000"/>
              </a:lnSpc>
            </a:pPr>
            <a:r>
              <a:rPr lang="zh-CN" altLang="en-US" sz="4000" b="1" dirty="0">
                <a:solidFill>
                  <a:srgbClr val="0000CC"/>
                </a:solidFill>
              </a:rPr>
              <a:t>（5）鲁肃与吕蒙一番交谈后，有何举动？</a:t>
            </a:r>
            <a:endParaRPr lang="zh-CN" altLang="en-US" sz="4000" b="1" dirty="0">
              <a:solidFill>
                <a:srgbClr val="0000CC"/>
              </a:solidFill>
            </a:endParaRPr>
          </a:p>
          <a:p>
            <a:pPr>
              <a:lnSpc>
                <a:spcPct val="90000"/>
              </a:lnSpc>
            </a:pPr>
            <a:r>
              <a:rPr lang="zh-CN" altLang="en-US" sz="4000" b="1" dirty="0">
                <a:solidFill>
                  <a:srgbClr val="0000CC"/>
                </a:solidFill>
              </a:rPr>
              <a:t>（6）概括本文的故事情节。</a:t>
            </a:r>
            <a:endParaRPr lang="zh-CN" altLang="en-US" sz="4000" b="1" dirty="0">
              <a:solidFill>
                <a:srgbClr val="0000CC"/>
              </a:solidFill>
            </a:endParaRPr>
          </a:p>
          <a:p>
            <a:pPr>
              <a:lnSpc>
                <a:spcPct val="90000"/>
              </a:lnSpc>
            </a:pPr>
            <a:endParaRPr lang="zh-CN" altLang="en-US" sz="4000" b="1" dirty="0">
              <a:solidFill>
                <a:srgbClr val="0000CC"/>
              </a:solidFill>
            </a:endParaRPr>
          </a:p>
        </p:txBody>
      </p:sp>
      <p:sp>
        <p:nvSpPr>
          <p:cNvPr id="11267" name="文本框 11266"/>
          <p:cNvSpPr txBox="1"/>
          <p:nvPr/>
        </p:nvSpPr>
        <p:spPr>
          <a:xfrm>
            <a:off x="7910195" y="1053783"/>
            <a:ext cx="38989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 eaLnBrk="1" fontAlgn="base" latinLnBrk="0" hangingPunct="1"/>
            <a:r>
              <a:rPr lang="zh-CN" altLang="en-US" sz="2400" b="1" strike="noStrike" noProof="1">
                <a:solidFill>
                  <a:srgbClr val="99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全文</a:t>
            </a:r>
            <a:r>
              <a:rPr lang="en-US" altLang="zh-CN" sz="2400" b="1" strike="noStrike" noProof="1">
                <a:solidFill>
                  <a:srgbClr val="99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3</a:t>
            </a:r>
            <a:r>
              <a:rPr lang="zh-CN" altLang="en-US" sz="2400" b="1" strike="noStrike" noProof="1">
                <a:solidFill>
                  <a:srgbClr val="99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个人物；</a:t>
            </a:r>
            <a:r>
              <a:rPr lang="en-US" altLang="zh-CN" sz="2400" b="1" strike="noStrike" noProof="1">
                <a:solidFill>
                  <a:srgbClr val="99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3</a:t>
            </a:r>
            <a:r>
              <a:rPr lang="zh-CN" altLang="en-US" sz="2400" b="1" strike="noStrike" noProof="1">
                <a:solidFill>
                  <a:srgbClr val="99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次对话。</a:t>
            </a:r>
            <a:endParaRPr lang="zh-CN" altLang="en-US" sz="2400" b="1" strike="noStrike" noProof="1">
              <a:solidFill>
                <a:srgbClr val="99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8" name="文本框 11267"/>
          <p:cNvSpPr txBox="1"/>
          <p:nvPr/>
        </p:nvSpPr>
        <p:spPr>
          <a:xfrm>
            <a:off x="8401050" y="1773238"/>
            <a:ext cx="17272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 eaLnBrk="1" fontAlgn="base" latinLnBrk="0" hangingPunct="1"/>
            <a:endParaRPr sz="2400" b="1" strike="noStrike" noProof="1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9" name="文本框 11268"/>
          <p:cNvSpPr txBox="1"/>
          <p:nvPr/>
        </p:nvSpPr>
        <p:spPr>
          <a:xfrm>
            <a:off x="10011093" y="1773555"/>
            <a:ext cx="8636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 eaLnBrk="1" fontAlgn="base" latinLnBrk="0" hangingPunct="1"/>
            <a:r>
              <a:rPr lang="zh-CN" altLang="en-US" sz="2400" b="1" strike="noStrike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劝学</a:t>
            </a:r>
            <a:endParaRPr lang="zh-CN" altLang="en-US" sz="2400" b="1" strike="noStrike" noProof="1" dirty="0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0" name="文本框 11269"/>
          <p:cNvSpPr txBox="1"/>
          <p:nvPr/>
        </p:nvSpPr>
        <p:spPr>
          <a:xfrm>
            <a:off x="7824788" y="2419668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 eaLnBrk="1" fontAlgn="base" latinLnBrk="0" hangingPunct="1"/>
            <a:r>
              <a:rPr lang="zh-CN" altLang="en-US" sz="2400" b="1" strike="noStrike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接受</a:t>
            </a:r>
            <a:endParaRPr lang="zh-CN" altLang="en-US" sz="2400" b="1" strike="noStrike" noProof="1" dirty="0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1" name="文本框 11270"/>
          <p:cNvSpPr txBox="1"/>
          <p:nvPr/>
        </p:nvSpPr>
        <p:spPr>
          <a:xfrm>
            <a:off x="3166110" y="3826193"/>
            <a:ext cx="4968875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 eaLnBrk="1" fontAlgn="base" latinLnBrk="0" hangingPunct="1"/>
            <a:r>
              <a:rPr lang="zh-CN" altLang="en-US" sz="2400" b="1" strike="noStrike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通过吕蒙与鲁肃的“议论”来表现</a:t>
            </a:r>
            <a:endParaRPr lang="zh-CN" altLang="en-US" sz="2400" b="1" strike="noStrike" noProof="1" dirty="0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2" name="文本框 11271"/>
          <p:cNvSpPr txBox="1"/>
          <p:nvPr/>
        </p:nvSpPr>
        <p:spPr>
          <a:xfrm>
            <a:off x="7824788" y="4510088"/>
            <a:ext cx="30988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algn="l" eaLnBrk="1" fontAlgn="base" latinLnBrk="0" hangingPunct="1"/>
            <a:endParaRPr sz="2400" b="1" strike="noStrike" noProof="1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3" name="文本框 11272"/>
          <p:cNvSpPr txBox="1"/>
          <p:nvPr/>
        </p:nvSpPr>
        <p:spPr>
          <a:xfrm>
            <a:off x="9827578" y="4510405"/>
            <a:ext cx="842963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 eaLnBrk="1" fontAlgn="base" latinLnBrk="0" hangingPunct="1"/>
            <a:r>
              <a:rPr lang="zh-CN" altLang="en-US" sz="2400" b="1" strike="noStrike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结友</a:t>
            </a:r>
            <a:endParaRPr lang="zh-CN" altLang="en-US" sz="2400" b="1" strike="noStrike" noProof="1" dirty="0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9465" name="图片 11273" descr="03046BB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43210" y="4510405"/>
            <a:ext cx="1768475" cy="2349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5" name="文本框 11274"/>
          <p:cNvSpPr txBox="1"/>
          <p:nvPr/>
        </p:nvSpPr>
        <p:spPr>
          <a:xfrm>
            <a:off x="6021705" y="5477193"/>
            <a:ext cx="4543425" cy="11887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l" eaLnBrk="1" fontAlgn="base" latinLnBrk="0" hangingPunct="1"/>
            <a:r>
              <a:rPr lang="zh-CN" altLang="en-US" sz="2400" b="1" strike="noStrike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吕蒙在孙权的劝说下开始学习，大有长进，令鲁肃刮目相看并与他结友的故事。</a:t>
            </a:r>
            <a:endParaRPr lang="zh-CN" altLang="en-US" sz="2400" b="1" strike="noStrike" noProof="1" dirty="0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6" name="文本框 11275"/>
          <p:cNvSpPr txBox="1"/>
          <p:nvPr/>
        </p:nvSpPr>
        <p:spPr>
          <a:xfrm>
            <a:off x="1391603" y="129858"/>
            <a:ext cx="4176713" cy="1066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eaLnBrk="1" fontAlgn="base" latinLnBrk="0" hangingPunct="1"/>
            <a:r>
              <a:rPr lang="zh-CN" altLang="en-US" sz="3200" b="1" strike="noStrike" noProof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课前小问题：</a:t>
            </a:r>
            <a:endParaRPr lang="zh-CN" altLang="en-US" sz="3200" b="1" strike="noStrike" noProof="1" dirty="0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algn="l" eaLnBrk="1" fontAlgn="base" latinLnBrk="0" hangingPunct="1"/>
            <a:endParaRPr lang="zh-CN" altLang="en-US" sz="3200" b="1" strike="noStrike" noProof="1" dirty="0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ldLvl="0"/>
      <p:bldP spid="11269" grpId="0" bldLvl="0"/>
      <p:bldP spid="11270" grpId="0" bldLvl="0"/>
      <p:bldP spid="11271" grpId="0" bldLvl="0"/>
      <p:bldP spid="11273" grpId="0" bldLvl="0"/>
      <p:bldP spid="11275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矩形 12289"/>
          <p:cNvSpPr/>
          <p:nvPr/>
        </p:nvSpPr>
        <p:spPr>
          <a:xfrm>
            <a:off x="67310" y="1023620"/>
            <a:ext cx="11940540" cy="5019040"/>
          </a:xfrm>
          <a:prstGeom prst="rect">
            <a:avLst/>
          </a:prstGeom>
          <a:solidFill>
            <a:srgbClr val="FFCC99">
              <a:alpha val="50000"/>
            </a:srgbClr>
          </a:solidFill>
          <a:ln w="9525">
            <a:noFill/>
          </a:ln>
        </p:spPr>
        <p:txBody>
          <a:bodyPr wrap="none" anchor="ctr"/>
          <a:p>
            <a:pPr lvl="0" indent="0" algn="ctr"/>
            <a:endParaRPr lang="zh-CN" altLang="en-US" b="0">
              <a:solidFill>
                <a:schemeClr val="tx1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0482" name="文本框 12290"/>
          <p:cNvSpPr txBox="1"/>
          <p:nvPr/>
        </p:nvSpPr>
        <p:spPr>
          <a:xfrm>
            <a:off x="3200400" y="4267200"/>
            <a:ext cx="309880" cy="5791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endParaRPr lang="zh-CN" altLang="en-US" sz="3200">
              <a:solidFill>
                <a:schemeClr val="tx1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0483" name="文本框 12291"/>
          <p:cNvSpPr txBox="1"/>
          <p:nvPr/>
        </p:nvSpPr>
        <p:spPr>
          <a:xfrm>
            <a:off x="67310" y="1676400"/>
            <a:ext cx="11705590" cy="4358640"/>
          </a:xfrm>
          <a:prstGeom prst="rect">
            <a:avLst/>
          </a:prstGeom>
          <a:noFill/>
          <a:ln w="76200" cap="flat" cmpd="sng">
            <a:pattFill prst="openDmnd">
              <a:fgClr>
                <a:srgbClr val="FF9900"/>
              </a:fgClr>
              <a:bgClr>
                <a:srgbClr val="FFFFFF"/>
              </a:bgClr>
            </a:patt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 lvl="0" indent="0"/>
            <a:r>
              <a:rPr lang="en-US" altLang="zh-CN" sz="3200" b="0">
                <a:solidFill>
                  <a:srgbClr val="0033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       </a:t>
            </a:r>
            <a:r>
              <a:rPr lang="en-US" altLang="zh-CN" sz="4000" b="1">
                <a:solidFill>
                  <a:srgbClr val="003300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4000" b="1">
                <a:solidFill>
                  <a:srgbClr val="003300"/>
                </a:solidFill>
                <a:latin typeface="黑体" panose="02010600030101010101" charset="-122"/>
                <a:ea typeface="黑体" panose="02010600030101010101" charset="-122"/>
              </a:rPr>
              <a:t>初，权谓吕蒙曰：“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卿今当涂掌事，不可不学！</a:t>
            </a:r>
            <a:r>
              <a:rPr lang="zh-CN" altLang="en-US" sz="4000" b="1">
                <a:solidFill>
                  <a:srgbClr val="003300"/>
                </a:solidFill>
                <a:latin typeface="黑体" panose="02010600030101010101" charset="-122"/>
                <a:ea typeface="黑体" panose="02010600030101010101" charset="-122"/>
              </a:rPr>
              <a:t>”蒙辞以军中多务。权曰：“</a:t>
            </a:r>
            <a:r>
              <a:rPr lang="zh-CN" altLang="en-US" sz="4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孤岂欲卿治经为博士邪！但当涉猎，见往事耳。卿言多务，孰若孤？孤常读书，自以为大有所益。</a:t>
            </a:r>
            <a:r>
              <a:rPr lang="zh-CN" altLang="en-US" sz="4000" b="1">
                <a:solidFill>
                  <a:srgbClr val="003300"/>
                </a:solidFill>
                <a:latin typeface="黑体" panose="02010600030101010101" charset="-122"/>
                <a:ea typeface="黑体" panose="02010600030101010101" charset="-122"/>
              </a:rPr>
              <a:t>”蒙乃始就学。及鲁肃过寻阳，与蒙论议，大惊曰：“</a:t>
            </a:r>
            <a:r>
              <a:rPr lang="zh-CN" altLang="en-US" sz="40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卿今者才略，非复吴下阿蒙！</a:t>
            </a:r>
            <a:r>
              <a:rPr lang="zh-CN" altLang="en-US" sz="4000" b="1">
                <a:solidFill>
                  <a:srgbClr val="003300"/>
                </a:solidFill>
                <a:latin typeface="黑体" panose="02010600030101010101" charset="-122"/>
                <a:ea typeface="黑体" panose="02010600030101010101" charset="-122"/>
              </a:rPr>
              <a:t>”蒙曰：“</a:t>
            </a:r>
            <a:r>
              <a:rPr lang="zh-CN" altLang="en-US" sz="4000" b="1">
                <a:solidFill>
                  <a:srgbClr val="800000"/>
                </a:solidFill>
                <a:latin typeface="黑体" panose="02010600030101010101" charset="-122"/>
                <a:ea typeface="黑体" panose="02010600030101010101" charset="-122"/>
              </a:rPr>
              <a:t>士别三日，即更刮目相待，大兄何见事之晚乎！</a:t>
            </a:r>
            <a:r>
              <a:rPr lang="zh-CN" altLang="en-US" sz="4000" b="1">
                <a:solidFill>
                  <a:srgbClr val="003300"/>
                </a:solidFill>
                <a:latin typeface="黑体" panose="02010600030101010101" charset="-122"/>
                <a:ea typeface="黑体" panose="02010600030101010101" charset="-122"/>
              </a:rPr>
              <a:t>”肃遂拜蒙母，结友而别。</a:t>
            </a:r>
            <a:endParaRPr lang="zh-CN" altLang="en-US" sz="4000" b="1">
              <a:solidFill>
                <a:srgbClr val="0033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0484" name="文本框 12292"/>
          <p:cNvSpPr txBox="1"/>
          <p:nvPr/>
        </p:nvSpPr>
        <p:spPr>
          <a:xfrm>
            <a:off x="4596765" y="1023303"/>
            <a:ext cx="2881313" cy="7010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40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孙权劝学</a:t>
            </a:r>
            <a:endParaRPr lang="zh-CN" altLang="en-US" sz="4000" b="1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4" name="文本框 12293"/>
          <p:cNvSpPr txBox="1"/>
          <p:nvPr/>
        </p:nvSpPr>
        <p:spPr>
          <a:xfrm>
            <a:off x="1524000" y="191135"/>
            <a:ext cx="5798820" cy="701040"/>
          </a:xfrm>
          <a:prstGeom prst="rect">
            <a:avLst/>
          </a:prstGeom>
          <a:noFill/>
          <a:ln w="9525">
            <a:noFill/>
          </a:ln>
        </p:spPr>
        <p:txBody>
          <a:bodyPr vert="horz" wrap="none" anchor="t">
            <a:spAutoFit/>
          </a:bodyPr>
          <a:p>
            <a:pPr lvl="0" fontAlgn="base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4000" b="1" strike="noStrike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一、读准字音，读出停顿</a:t>
            </a:r>
            <a:endParaRPr lang="zh-CN" altLang="en-US" sz="4000" b="1" strike="noStrike" noProof="1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2171383" y="179070"/>
            <a:ext cx="7848600" cy="685800"/>
          </a:xfrm>
        </p:spPr>
        <p:txBody>
          <a:bodyPr vert="horz" wrap="square" anchor="ctr"/>
          <a:p>
            <a:pPr lvl="0" fontAlgn="base"/>
            <a:r>
              <a:rPr lang="zh-CN" altLang="en-US" sz="3600" b="1" strike="noStrike" noProof="1">
                <a:effectLst>
                  <a:outerShdw blurRad="38100" dist="38100" dir="2700000">
                    <a:srgbClr val="FFFFFF"/>
                  </a:outerShdw>
                </a:effectLst>
              </a:rPr>
              <a:t>孙权劝学</a:t>
            </a:r>
            <a:endParaRPr lang="zh-CN" altLang="en-US" sz="3600" b="1" strike="noStrike" noProof="1">
              <a:effectLst>
                <a:outerShdw blurRad="38100" dist="38100" dir="2700000">
                  <a:srgbClr val="FFFFFF"/>
                </a:outerShdw>
              </a:effectLst>
            </a:endParaRPr>
          </a:p>
        </p:txBody>
      </p:sp>
      <p:sp>
        <p:nvSpPr>
          <p:cNvPr id="13315" name="Rectangle 3"/>
          <p:cNvSpPr>
            <a:spLocks noGrp="1"/>
          </p:cNvSpPr>
          <p:nvPr>
            <p:ph type="body"/>
          </p:nvPr>
        </p:nvSpPr>
        <p:spPr>
          <a:xfrm>
            <a:off x="110490" y="1125220"/>
            <a:ext cx="11880215" cy="4661535"/>
          </a:xfrm>
        </p:spPr>
        <p:txBody>
          <a:bodyPr vert="horz" wrap="square" anchor="t">
            <a:normAutofit fontScale="90000" lnSpcReduction="10000"/>
          </a:bodyPr>
          <a:p>
            <a:pPr lvl="0" fontAlgn="base">
              <a:lnSpc>
                <a:spcPct val="110000"/>
              </a:lnSpc>
            </a:pPr>
            <a:r>
              <a:rPr lang="zh-CN" altLang="en-US" sz="28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 </a:t>
            </a:r>
            <a:r>
              <a:rPr lang="zh-CN" altLang="en-US" sz="40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0030101010101" charset="-122"/>
                <a:ea typeface="黑体" panose="02010600030101010101" charset="-122"/>
              </a:rPr>
              <a:t> 初,权谓吕蒙曰:“卿（    ）/今/当涂掌事,不可不学!”蒙辞以军中多务。权曰：“孤岂(  )欲卿/治经为(     )博士邪(    )</a:t>
            </a:r>
            <a:r>
              <a:rPr lang="en-US" altLang="x-none" sz="40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0030101010101" charset="-122"/>
                <a:ea typeface="黑体" panose="02010600030101010101" charset="-122"/>
              </a:rPr>
              <a:t>！</a:t>
            </a:r>
            <a:r>
              <a:rPr lang="zh-CN" altLang="en-US" sz="4000" b="1" strike="noStrike" noProof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0030101010101" charset="-122"/>
                <a:ea typeface="黑体" panose="02010600030101010101" charset="-122"/>
              </a:rPr>
              <a:t>但当涉猎，见往事耳。卿言多务，孰（   ）若孤？孤常读书，自以为/大有所益。”蒙/乃始就学。及/鲁肃过寻阳，与蒙论议，大惊曰：“卿/今者才略，非复/吴下阿蒙！”蒙曰：“士别三日，即更(      )刮目相待，大兄/何见事之晚乎！”肃遂（   ）蒙母，结友而别。</a:t>
            </a:r>
            <a:endParaRPr lang="zh-CN" altLang="en-US" sz="4000" b="1" strike="noStrike" noProof="1" dirty="0">
              <a:effectLst>
                <a:outerShdw blurRad="38100" dist="38100" dir="2700000">
                  <a:srgbClr val="FFFFFF"/>
                </a:outerShdw>
              </a:effectLst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3316" name="文本框 13315"/>
          <p:cNvSpPr txBox="1"/>
          <p:nvPr/>
        </p:nvSpPr>
        <p:spPr>
          <a:xfrm>
            <a:off x="831850" y="5786755"/>
            <a:ext cx="10551160" cy="640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fontAlgn="base">
              <a:spcBef>
                <a:spcPct val="20000"/>
              </a:spcBef>
              <a:buClr>
                <a:schemeClr val="hlink"/>
              </a:buClr>
              <a:buSzPct val="75000"/>
              <a:buChar char="•"/>
            </a:pPr>
            <a:r>
              <a:rPr lang="zh-CN" altLang="en-US" sz="3600" b="1" strike="noStrike" noProof="1">
                <a:solidFill>
                  <a:srgbClr val="CC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提示</a:t>
            </a:r>
            <a:r>
              <a:rPr lang="en-US" altLang="zh-CN" sz="3600" b="1" strike="noStrike" noProof="1">
                <a:solidFill>
                  <a:srgbClr val="CC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:</a:t>
            </a:r>
            <a:r>
              <a:rPr lang="zh-CN" altLang="en-US" sz="3600" b="1" strike="noStrike" noProof="1">
                <a:solidFill>
                  <a:srgbClr val="CC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生僻字、多音字、通假字的读音要特别注意。</a:t>
            </a:r>
            <a:endParaRPr lang="zh-CN" altLang="en-US" sz="3600" b="1" strike="noStrike" noProof="1">
              <a:solidFill>
                <a:srgbClr val="CC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13317" name="文本框 13316"/>
          <p:cNvSpPr txBox="1"/>
          <p:nvPr/>
        </p:nvSpPr>
        <p:spPr>
          <a:xfrm>
            <a:off x="5435600" y="1124903"/>
            <a:ext cx="1008063" cy="365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qīng</a:t>
            </a:r>
            <a:endParaRPr lang="en-US" altLang="zh-CN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8" name="文本框 13317"/>
          <p:cNvSpPr txBox="1"/>
          <p:nvPr/>
        </p:nvSpPr>
        <p:spPr>
          <a:xfrm>
            <a:off x="6962140" y="1780223"/>
            <a:ext cx="595313" cy="365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qĭ</a:t>
            </a:r>
            <a:endParaRPr lang="en-US" altLang="zh-CN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9" name="文本框 13318"/>
          <p:cNvSpPr txBox="1"/>
          <p:nvPr/>
        </p:nvSpPr>
        <p:spPr>
          <a:xfrm>
            <a:off x="831533" y="2923223"/>
            <a:ext cx="863600" cy="365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shú</a:t>
            </a:r>
            <a:endParaRPr lang="en-US" altLang="zh-CN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0" name="文本框 13319"/>
          <p:cNvSpPr txBox="1"/>
          <p:nvPr/>
        </p:nvSpPr>
        <p:spPr>
          <a:xfrm>
            <a:off x="10661968" y="4581525"/>
            <a:ext cx="720725" cy="365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suì</a:t>
            </a:r>
            <a:endParaRPr lang="en-US" altLang="zh-CN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1" name="文本框 13320"/>
          <p:cNvSpPr txBox="1"/>
          <p:nvPr/>
        </p:nvSpPr>
        <p:spPr>
          <a:xfrm>
            <a:off x="10554018" y="1688783"/>
            <a:ext cx="936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fontAlgn="base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400" b="1" strike="noStrike" noProof="1"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wéi</a:t>
            </a:r>
            <a:endParaRPr lang="en-US" altLang="zh-CN" sz="2400" b="1" strike="noStrike" noProof="1">
              <a:solidFill>
                <a:schemeClr val="tx2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2" name="文本框 13321"/>
          <p:cNvSpPr txBox="1"/>
          <p:nvPr/>
        </p:nvSpPr>
        <p:spPr>
          <a:xfrm>
            <a:off x="796608" y="4476115"/>
            <a:ext cx="933450" cy="365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gēng</a:t>
            </a:r>
            <a:endParaRPr lang="en-US" altLang="zh-CN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3" name="文本框 13322"/>
          <p:cNvSpPr txBox="1"/>
          <p:nvPr/>
        </p:nvSpPr>
        <p:spPr>
          <a:xfrm>
            <a:off x="2036763" y="2320608"/>
            <a:ext cx="719137" cy="3657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>
                <a:solidFill>
                  <a:srgbClr val="CC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yé</a:t>
            </a:r>
            <a:endParaRPr lang="en-US" altLang="zh-CN">
              <a:solidFill>
                <a:srgbClr val="CC00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316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16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3316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2" build="allAtOnce"/>
      <p:bldP spid="13317" grpId="0"/>
      <p:bldP spid="13318" grpId="0"/>
      <p:bldP spid="13319" grpId="0"/>
      <p:bldP spid="13320" grpId="0"/>
      <p:bldP spid="13321" grpId="0"/>
      <p:bldP spid="13322" grpId="0"/>
      <p:bldP spid="133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587375"/>
            <a:ext cx="9144000" cy="2922905"/>
          </a:xfrm>
        </p:spPr>
        <p:txBody>
          <a:bodyPr>
            <a:normAutofit/>
          </a:bodyPr>
          <a:p>
            <a:r>
              <a:rPr lang="zh-CN" altLang="en-US" sz="6600" b="1">
                <a:solidFill>
                  <a:srgbClr val="FF0000"/>
                </a:solidFill>
              </a:rPr>
              <a:t>背诵文下注释！</a:t>
            </a:r>
            <a:br>
              <a:rPr lang="zh-CN" altLang="en-US" sz="6600" b="1">
                <a:solidFill>
                  <a:srgbClr val="FF0000"/>
                </a:solidFill>
              </a:rPr>
            </a:br>
            <a:br>
              <a:rPr lang="zh-CN" altLang="en-US" sz="6600" b="1">
                <a:solidFill>
                  <a:srgbClr val="FF0000"/>
                </a:solidFill>
              </a:rPr>
            </a:br>
            <a:r>
              <a:rPr lang="zh-CN" altLang="en-US" sz="6600" b="1">
                <a:solidFill>
                  <a:srgbClr val="0000CC"/>
                </a:solidFill>
              </a:rPr>
              <a:t>看谁背得快？</a:t>
            </a:r>
            <a:endParaRPr lang="zh-CN" altLang="en-US" sz="6600" b="1">
              <a:solidFill>
                <a:srgbClr val="0000CC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20000"/>
          </a:bodyPr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每</a:t>
            </a:r>
            <a:r>
              <a:rPr lang="en-US" altLang="zh-CN"/>
              <a:t>5</a:t>
            </a:r>
            <a:r>
              <a:rPr lang="zh-CN" altLang="en-US"/>
              <a:t>个（注释）组成一组，化零为整强背，比赛！</a:t>
            </a:r>
            <a:endParaRPr lang="zh-CN" altLang="en-US"/>
          </a:p>
          <a:p>
            <a:r>
              <a:rPr lang="zh-CN" altLang="en-US"/>
              <a:t>全对得</a:t>
            </a:r>
            <a:r>
              <a:rPr lang="en-US" altLang="zh-CN"/>
              <a:t>5</a:t>
            </a:r>
            <a:r>
              <a:rPr lang="zh-CN" altLang="en-US"/>
              <a:t>分。</a:t>
            </a:r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339850" y="746760"/>
            <a:ext cx="10031095" cy="2855595"/>
          </a:xfrm>
        </p:spPr>
        <p:txBody>
          <a:bodyPr>
            <a:normAutofit/>
          </a:bodyPr>
          <a:p>
            <a:r>
              <a:rPr lang="zh-CN" altLang="en-US" sz="4400" b="1">
                <a:solidFill>
                  <a:srgbClr val="FF0000"/>
                </a:solidFill>
              </a:rPr>
              <a:t>你发现了哪些</a:t>
            </a:r>
            <a:r>
              <a:rPr lang="zh-CN" altLang="en-US" sz="6600" b="1">
                <a:solidFill>
                  <a:srgbClr val="0000CC"/>
                </a:solidFill>
              </a:rPr>
              <a:t>文言现象</a:t>
            </a:r>
            <a:r>
              <a:rPr lang="zh-CN" altLang="en-US" sz="6600" b="1">
                <a:solidFill>
                  <a:srgbClr val="FF0000"/>
                </a:solidFill>
              </a:rPr>
              <a:t>？</a:t>
            </a:r>
            <a:r>
              <a:rPr lang="zh-CN" altLang="en-US" sz="4400" b="1">
                <a:solidFill>
                  <a:srgbClr val="FF0000"/>
                </a:solidFill>
              </a:rPr>
              <a:t>请梳理。</a:t>
            </a:r>
            <a:br>
              <a:rPr lang="zh-CN" altLang="en-US" sz="4400" b="1">
                <a:solidFill>
                  <a:srgbClr val="FF0000"/>
                </a:solidFill>
              </a:rPr>
            </a:br>
            <a:br>
              <a:rPr lang="zh-CN" altLang="en-US" sz="4400" b="1">
                <a:solidFill>
                  <a:srgbClr val="FF0000"/>
                </a:solidFill>
              </a:rPr>
            </a:br>
            <a:r>
              <a:rPr lang="zh-CN" altLang="en-US" sz="4400" b="1">
                <a:solidFill>
                  <a:schemeClr val="tx1"/>
                </a:solidFill>
              </a:rPr>
              <a:t>每一个计</a:t>
            </a:r>
            <a:r>
              <a:rPr lang="en-US" altLang="zh-CN" sz="4400" b="1">
                <a:solidFill>
                  <a:schemeClr val="tx1"/>
                </a:solidFill>
              </a:rPr>
              <a:t>1</a:t>
            </a:r>
            <a:r>
              <a:rPr lang="zh-CN" altLang="en-US" sz="4400" b="1">
                <a:solidFill>
                  <a:schemeClr val="tx1"/>
                </a:solidFill>
              </a:rPr>
              <a:t>分</a:t>
            </a:r>
            <a:endParaRPr lang="zh-CN" altLang="en-US" sz="4400" b="1">
              <a:solidFill>
                <a:schemeClr val="tx1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接力或其他方式逐句翻译</a:t>
            </a:r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1847850" y="396875"/>
            <a:ext cx="7777163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fontAlgn="base"/>
            <a:r>
              <a:rPr lang="zh-CN" altLang="en-US" sz="5400" b="0" strike="noStrike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  <a:cs typeface="+mn-ea"/>
              </a:rPr>
              <a:t>三、分角色再次朗读课文</a:t>
            </a:r>
            <a:endParaRPr lang="zh-CN" altLang="en-US" sz="5400" b="0" strike="noStrike" noProof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424815" y="1537335"/>
            <a:ext cx="11360150" cy="4114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en-US" altLang="zh-CN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1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、由小组讨论出</a:t>
            </a:r>
            <a:r>
              <a:rPr lang="zh-CN" altLang="en-US" sz="4400" b="1" u="sng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朗读处理方案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，注意充分体现出文中人物对话时的口吻、神态、心理和情味。</a:t>
            </a:r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lang="en-US" altLang="zh-CN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2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、说说这些对话描写表现了人物什么样的性格特点。</a:t>
            </a:r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/>
            <a:r>
              <a:rPr lang="en-US" altLang="zh-CN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3</a:t>
            </a:r>
            <a:r>
              <a:rPr lang="zh-CN" altLang="en-US" sz="44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、你从人物中得到了什么启示？</a:t>
            </a:r>
            <a:endParaRPr lang="zh-CN" altLang="en-US" sz="44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8434" name="表格 18433"/>
          <p:cNvGraphicFramePr/>
          <p:nvPr/>
        </p:nvGraphicFramePr>
        <p:xfrm>
          <a:off x="1703388" y="476250"/>
          <a:ext cx="8820150" cy="5689600"/>
        </p:xfrm>
        <a:graphic>
          <a:graphicData uri="http://schemas.openxmlformats.org/drawingml/2006/table">
            <a:tbl>
              <a:tblPr/>
              <a:tblGrid>
                <a:gridCol w="979805"/>
                <a:gridCol w="1181100"/>
                <a:gridCol w="2159000"/>
                <a:gridCol w="1441450"/>
                <a:gridCol w="3058795"/>
              </a:tblGrid>
              <a:tr h="1152525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课文人物</a:t>
                      </a:r>
                      <a:endParaRPr lang="zh-CN" altLang="en-US" sz="3200">
                        <a:solidFill>
                          <a:srgbClr val="000000"/>
                        </a:solidFill>
                        <a:latin typeface="黑体" panose="02010600030101010101" charset="-122"/>
                        <a:ea typeface="黑体" panose="02010600030101010101" charset="-122"/>
                      </a:endParaRPr>
                    </a:p>
                  </a:txBody>
                  <a:tcPr marL="0" marR="0" marT="0" marB="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描写</a:t>
                      </a:r>
                      <a:endParaRPr lang="zh-CN" altLang="en-US" sz="3200">
                        <a:solidFill>
                          <a:srgbClr val="000000"/>
                        </a:solidFill>
                        <a:latin typeface="黑体" panose="02010600030101010101" charset="-122"/>
                        <a:ea typeface="黑体" panose="02010600030101010101" charset="-122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方法</a:t>
                      </a:r>
                      <a:endParaRPr lang="zh-CN" altLang="en-US" sz="3200">
                        <a:solidFill>
                          <a:srgbClr val="000000"/>
                        </a:solidFill>
                        <a:latin typeface="黑体" panose="02010600030101010101" charset="-122"/>
                        <a:ea typeface="黑体" panose="02010600030101010101" charset="-122"/>
                      </a:endParaRPr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语气</a:t>
                      </a:r>
                      <a:endParaRPr lang="zh-CN" altLang="en-US" sz="3200">
                        <a:solidFill>
                          <a:srgbClr val="000000"/>
                        </a:solidFill>
                        <a:latin typeface="黑体" panose="02010600030101010101" charset="-122"/>
                        <a:ea typeface="黑体" panose="02010600030101010101" charset="-122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特点</a:t>
                      </a:r>
                      <a:endParaRPr lang="zh-CN" altLang="en-US" sz="3200">
                        <a:solidFill>
                          <a:srgbClr val="000000"/>
                        </a:solidFill>
                        <a:latin typeface="黑体" panose="02010600030101010101" charset="-122"/>
                        <a:ea typeface="黑体" panose="02010600030101010101" charset="-122"/>
                      </a:endParaRPr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个性</a:t>
                      </a:r>
                      <a:endParaRPr lang="zh-CN" altLang="en-US" sz="3200">
                        <a:solidFill>
                          <a:srgbClr val="000000"/>
                        </a:solidFill>
                        <a:latin typeface="黑体" panose="02010600030101010101" charset="-122"/>
                        <a:ea typeface="黑体" panose="02010600030101010101" charset="-122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3200">
                          <a:solidFill>
                            <a:srgbClr val="000000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特点</a:t>
                      </a:r>
                      <a:endParaRPr lang="zh-CN" altLang="en-US" sz="3200">
                        <a:solidFill>
                          <a:srgbClr val="000000"/>
                        </a:solidFill>
                        <a:latin typeface="黑体" panose="02010600030101010101" charset="-122"/>
                        <a:ea typeface="黑体" panose="02010600030101010101" charset="-122"/>
                      </a:endParaRPr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>
                          <a:solidFill>
                            <a:srgbClr val="000000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   </a:t>
                      </a:r>
                      <a:r>
                        <a:rPr lang="zh-CN" altLang="en-US" sz="3200">
                          <a:solidFill>
                            <a:srgbClr val="000000"/>
                          </a:solidFill>
                          <a:latin typeface="黑体" panose="02010600030101010101" charset="-122"/>
                          <a:ea typeface="黑体" panose="02010600030101010101" charset="-122"/>
                        </a:rPr>
                        <a:t>给人启示</a:t>
                      </a:r>
                      <a:endParaRPr lang="zh-CN" altLang="en-US" sz="3200">
                        <a:solidFill>
                          <a:srgbClr val="000000"/>
                        </a:solidFill>
                        <a:latin typeface="黑体" panose="02010600030101010101" charset="-122"/>
                        <a:ea typeface="黑体" panose="02010600030101010101" charset="-122"/>
                      </a:endParaRPr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161290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marL="0" marR="0" marT="0" marB="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141478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marL="0" marR="0" marT="0" marB="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>
                        <a:solidFill>
                          <a:srgbClr val="FF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</a:endParaRPr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1509712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marL="0" marR="0" marT="0" marB="0" vert="horz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>
                        <a:solidFill>
                          <a:srgbClr val="FF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</a:endParaRPr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Char char="v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buClr>
                          <a:schemeClr val="accent2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hlink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marL="0" marR="0" marT="0" marB="0" vert="horz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8466" name="组合 18465"/>
          <p:cNvGrpSpPr/>
          <p:nvPr/>
        </p:nvGrpSpPr>
        <p:grpSpPr>
          <a:xfrm>
            <a:off x="1847850" y="1844675"/>
            <a:ext cx="990600" cy="4252913"/>
            <a:chOff x="0" y="0"/>
            <a:chExt cx="624" cy="2679"/>
          </a:xfrm>
        </p:grpSpPr>
        <p:sp>
          <p:nvSpPr>
            <p:cNvPr id="26658" name="文本框 18466"/>
            <p:cNvSpPr txBox="1"/>
            <p:nvPr/>
          </p:nvSpPr>
          <p:spPr>
            <a:xfrm>
              <a:off x="0" y="0"/>
              <a:ext cx="624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3600" b="0">
                  <a:solidFill>
                    <a:srgbClr val="0000FF"/>
                  </a:solidFill>
                  <a:latin typeface="Arial" panose="020B0604020202020204" pitchFamily="34" charset="0"/>
                  <a:ea typeface="隶书" panose="02010509060101010101" pitchFamily="1" charset="-122"/>
                </a:rPr>
                <a:t>孙权</a:t>
              </a:r>
              <a:endParaRPr lang="zh-CN" altLang="en-US" sz="3600" b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1" charset="-122"/>
              </a:endParaRPr>
            </a:p>
          </p:txBody>
        </p:sp>
        <p:sp>
          <p:nvSpPr>
            <p:cNvPr id="26659" name="文本框 18467"/>
            <p:cNvSpPr txBox="1"/>
            <p:nvPr/>
          </p:nvSpPr>
          <p:spPr>
            <a:xfrm>
              <a:off x="0" y="908"/>
              <a:ext cx="528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3600" b="0">
                  <a:solidFill>
                    <a:srgbClr val="0000FF"/>
                  </a:solidFill>
                  <a:latin typeface="Arial" panose="020B0604020202020204" pitchFamily="34" charset="0"/>
                  <a:ea typeface="隶书" panose="02010509060101010101" pitchFamily="1" charset="-122"/>
                </a:rPr>
                <a:t>吕蒙</a:t>
              </a:r>
              <a:endParaRPr lang="zh-CN" altLang="en-US" sz="3600" b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1" charset="-122"/>
              </a:endParaRPr>
            </a:p>
          </p:txBody>
        </p:sp>
        <p:sp>
          <p:nvSpPr>
            <p:cNvPr id="26660" name="文本框 18468"/>
            <p:cNvSpPr txBox="1"/>
            <p:nvPr/>
          </p:nvSpPr>
          <p:spPr>
            <a:xfrm>
              <a:off x="0" y="1906"/>
              <a:ext cx="528" cy="77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3600" b="0">
                  <a:solidFill>
                    <a:srgbClr val="0000FF"/>
                  </a:solidFill>
                  <a:latin typeface="Arial" panose="020B0604020202020204" pitchFamily="34" charset="0"/>
                  <a:ea typeface="隶书" panose="02010509060101010101" pitchFamily="1" charset="-122"/>
                </a:rPr>
                <a:t>鲁肃</a:t>
              </a:r>
              <a:endParaRPr lang="zh-CN" altLang="en-US" sz="3600" b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1" charset="-122"/>
              </a:endParaRPr>
            </a:p>
          </p:txBody>
        </p:sp>
      </p:grpSp>
      <p:sp>
        <p:nvSpPr>
          <p:cNvPr id="18470" name="文本框 18469"/>
          <p:cNvSpPr txBox="1"/>
          <p:nvPr/>
        </p:nvSpPr>
        <p:spPr>
          <a:xfrm>
            <a:off x="6096000" y="1700213"/>
            <a:ext cx="2592388" cy="1501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fontAlgn="base">
              <a:spcBef>
                <a:spcPct val="50000"/>
              </a:spcBef>
            </a:pPr>
            <a:r>
              <a:rPr lang="zh-CN" altLang="en-US" sz="3600" b="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  <a:cs typeface="+mn-ea"/>
              </a:rPr>
              <a:t>爱才   </a:t>
            </a:r>
            <a:endParaRPr lang="zh-CN" altLang="en-US" sz="3600" b="0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隶书" panose="02010509060101010101" pitchFamily="1" charset="-122"/>
            </a:endParaRPr>
          </a:p>
          <a:p>
            <a:pPr lvl="0" fontAlgn="base">
              <a:spcBef>
                <a:spcPct val="50000"/>
              </a:spcBef>
            </a:pPr>
            <a:r>
              <a:rPr lang="zh-CN" altLang="en-US" sz="3600" b="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  <a:cs typeface="+mn-ea"/>
              </a:rPr>
              <a:t>关心</a:t>
            </a:r>
            <a:endParaRPr lang="zh-CN" altLang="en-US" sz="3600" b="0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18471" name="文本框 18470"/>
          <p:cNvSpPr txBox="1"/>
          <p:nvPr/>
        </p:nvSpPr>
        <p:spPr>
          <a:xfrm>
            <a:off x="6096000" y="3213100"/>
            <a:ext cx="2520950" cy="1501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fontAlgn="base">
              <a:spcBef>
                <a:spcPct val="50000"/>
              </a:spcBef>
            </a:pPr>
            <a:r>
              <a:rPr lang="zh-CN" altLang="en-US" sz="3600" b="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虚心</a:t>
            </a:r>
            <a:endParaRPr lang="zh-CN" altLang="en-US" sz="3600" b="0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 lvl="0" fontAlgn="base">
              <a:spcBef>
                <a:spcPct val="50000"/>
              </a:spcBef>
            </a:pPr>
            <a:r>
              <a:rPr lang="zh-CN" altLang="en-US" sz="3600" b="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勤学 </a:t>
            </a:r>
            <a:endParaRPr lang="zh-CN" altLang="en-US" sz="3600" b="0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18472" name="文本框 18471">
            <a:hlinkClick r:id="rId1" action="ppaction://hlinksldjump"/>
          </p:cNvPr>
          <p:cNvSpPr txBox="1"/>
          <p:nvPr/>
        </p:nvSpPr>
        <p:spPr>
          <a:xfrm>
            <a:off x="6167438" y="4652963"/>
            <a:ext cx="2520950" cy="1501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fontAlgn="base">
              <a:spcBef>
                <a:spcPct val="50000"/>
              </a:spcBef>
            </a:pPr>
            <a:r>
              <a:rPr lang="zh-CN" altLang="en-US" sz="3600" b="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敬才 </a:t>
            </a:r>
            <a:endParaRPr lang="zh-CN" altLang="en-US" sz="3600" b="0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 lvl="0" fontAlgn="base">
              <a:spcBef>
                <a:spcPct val="50000"/>
              </a:spcBef>
            </a:pPr>
            <a:r>
              <a:rPr lang="zh-CN" altLang="en-US" sz="3600" b="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爱才</a:t>
            </a:r>
            <a:endParaRPr lang="zh-CN" altLang="en-US" sz="3600" b="0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18473" name="文本框 18472"/>
          <p:cNvSpPr txBox="1"/>
          <p:nvPr/>
        </p:nvSpPr>
        <p:spPr>
          <a:xfrm>
            <a:off x="7535863" y="1605915"/>
            <a:ext cx="2771775" cy="15887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fontAlgn="base">
              <a:spcBef>
                <a:spcPct val="50000"/>
              </a:spcBef>
            </a:pPr>
            <a:r>
              <a:rPr lang="zh-CN" altLang="en-US" sz="3200" b="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教育别人要以理服人，循循善诱。</a:t>
            </a:r>
            <a:endParaRPr lang="zh-CN" altLang="en-US" sz="3200" b="0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  <a:cs typeface="+mn-ea"/>
            </a:endParaRPr>
          </a:p>
        </p:txBody>
      </p:sp>
      <p:sp>
        <p:nvSpPr>
          <p:cNvPr id="18474" name="文本框 18473"/>
          <p:cNvSpPr txBox="1"/>
          <p:nvPr/>
        </p:nvSpPr>
        <p:spPr>
          <a:xfrm>
            <a:off x="7535863" y="3141663"/>
            <a:ext cx="2916238" cy="15887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fontAlgn="base">
              <a:spcBef>
                <a:spcPct val="50000"/>
              </a:spcBef>
            </a:pPr>
            <a:r>
              <a:rPr lang="zh-CN" altLang="en-US" sz="3200" b="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  <a:cs typeface="+mn-ea"/>
              </a:rPr>
              <a:t>重视学习、勤于学习，会有长进。</a:t>
            </a:r>
            <a:endParaRPr lang="zh-CN" altLang="en-US" sz="3200" b="0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隶书" panose="02010509060101010101" pitchFamily="1" charset="-122"/>
              <a:cs typeface="+mn-ea"/>
            </a:endParaRPr>
          </a:p>
        </p:txBody>
      </p:sp>
      <p:sp>
        <p:nvSpPr>
          <p:cNvPr id="18475" name="文本框 18474"/>
          <p:cNvSpPr txBox="1"/>
          <p:nvPr/>
        </p:nvSpPr>
        <p:spPr>
          <a:xfrm>
            <a:off x="7535863" y="4581525"/>
            <a:ext cx="2843213" cy="15887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fontAlgn="base">
              <a:spcBef>
                <a:spcPct val="50000"/>
              </a:spcBef>
            </a:pPr>
            <a:r>
              <a:rPr lang="zh-CN" altLang="en-US" sz="3200" b="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  <a:cs typeface="+mn-ea"/>
              </a:rPr>
              <a:t>看待事物要时时更新观念，不能用老眼光。</a:t>
            </a:r>
            <a:endParaRPr lang="zh-CN" altLang="en-US" sz="3200" b="0" strike="noStrike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隶书" panose="02010509060101010101" pitchFamily="1" charset="-122"/>
              <a:cs typeface="+mn-ea"/>
            </a:endParaRPr>
          </a:p>
        </p:txBody>
      </p:sp>
      <p:grpSp>
        <p:nvGrpSpPr>
          <p:cNvPr id="18476" name="组合 18475"/>
          <p:cNvGrpSpPr/>
          <p:nvPr/>
        </p:nvGrpSpPr>
        <p:grpSpPr>
          <a:xfrm>
            <a:off x="2711450" y="2060575"/>
            <a:ext cx="1190625" cy="3721021"/>
            <a:chOff x="0" y="0"/>
            <a:chExt cx="750" cy="1468"/>
          </a:xfrm>
        </p:grpSpPr>
        <p:sp>
          <p:nvSpPr>
            <p:cNvPr id="18477" name="文本框 18476"/>
            <p:cNvSpPr txBox="1"/>
            <p:nvPr/>
          </p:nvSpPr>
          <p:spPr>
            <a:xfrm>
              <a:off x="58" y="0"/>
              <a:ext cx="692" cy="2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fontAlgn="base"/>
              <a:r>
                <a:rPr lang="zh-CN" altLang="en-US" sz="3600" b="0" strike="noStrike" noProof="1">
                  <a:solidFill>
                    <a:srgbClr val="339933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隶书" panose="02010509060101010101" pitchFamily="1" charset="-122"/>
                  <a:cs typeface="+mn-ea"/>
                </a:rPr>
                <a:t>对话</a:t>
              </a:r>
              <a:endParaRPr lang="zh-CN" altLang="en-US" sz="3600" b="0" strike="noStrike" noProof="1">
                <a:solidFill>
                  <a:srgbClr val="3399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</a:endParaRPr>
            </a:p>
          </p:txBody>
        </p:sp>
        <p:sp>
          <p:nvSpPr>
            <p:cNvPr id="18478" name="文本框 18477"/>
            <p:cNvSpPr txBox="1"/>
            <p:nvPr/>
          </p:nvSpPr>
          <p:spPr>
            <a:xfrm>
              <a:off x="0" y="589"/>
              <a:ext cx="691" cy="2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fontAlgn="base"/>
              <a:r>
                <a:rPr lang="zh-CN" altLang="en-US" sz="3600" b="0" strike="noStrike" noProof="1">
                  <a:solidFill>
                    <a:srgbClr val="339933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隶书" panose="02010509060101010101" pitchFamily="1" charset="-122"/>
                  <a:cs typeface="+mn-ea"/>
                </a:rPr>
                <a:t>对话</a:t>
              </a:r>
              <a:endParaRPr lang="zh-CN" altLang="en-US" sz="3600" b="0" strike="noStrike" noProof="1">
                <a:solidFill>
                  <a:srgbClr val="3399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</a:endParaRPr>
            </a:p>
          </p:txBody>
        </p:sp>
        <p:sp>
          <p:nvSpPr>
            <p:cNvPr id="18479" name="文本框 18478"/>
            <p:cNvSpPr txBox="1"/>
            <p:nvPr/>
          </p:nvSpPr>
          <p:spPr>
            <a:xfrm>
              <a:off x="10" y="1200"/>
              <a:ext cx="692" cy="2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fontAlgn="base"/>
              <a:r>
                <a:rPr lang="zh-CN" altLang="en-US" sz="3600" b="0" strike="noStrike" noProof="1">
                  <a:solidFill>
                    <a:srgbClr val="339933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隶书" panose="02010509060101010101" pitchFamily="1" charset="-122"/>
                  <a:cs typeface="+mn-ea"/>
                </a:rPr>
                <a:t>对话</a:t>
              </a:r>
              <a:endParaRPr lang="zh-CN" altLang="en-US" sz="3600" b="0" strike="noStrike" noProof="1">
                <a:solidFill>
                  <a:srgbClr val="3399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</a:endParaRPr>
            </a:p>
          </p:txBody>
        </p:sp>
      </p:grpSp>
      <p:sp>
        <p:nvSpPr>
          <p:cNvPr id="18480" name="矩形 18479"/>
          <p:cNvSpPr/>
          <p:nvPr/>
        </p:nvSpPr>
        <p:spPr>
          <a:xfrm>
            <a:off x="3863975" y="3284538"/>
            <a:ext cx="2282190" cy="1336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fontAlgn="base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600" b="0" strike="noStrike" noProof="1">
                <a:solidFill>
                  <a:srgbClr val="99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自豪 坦然 </a:t>
            </a:r>
            <a:endParaRPr lang="zh-CN" altLang="en-US" sz="3600" b="0" strike="noStrike" noProof="1">
              <a:solidFill>
                <a:srgbClr val="990033"/>
              </a:solidFill>
              <a:effectLst>
                <a:outerShdw blurRad="38100" dist="38100" dir="2700000">
                  <a:srgbClr val="000000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 lvl="0" fontAlgn="base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600" b="0" strike="noStrike" noProof="1">
                <a:solidFill>
                  <a:srgbClr val="99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幽默</a:t>
            </a:r>
            <a:endParaRPr lang="zh-CN" altLang="en-US" sz="3600" b="0" strike="noStrike" noProof="1">
              <a:solidFill>
                <a:srgbClr val="990033"/>
              </a:solidFill>
              <a:effectLst>
                <a:outerShdw blurRad="38100" dist="38100" dir="2700000">
                  <a:srgbClr val="000000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18481" name="矩形 18480"/>
          <p:cNvSpPr/>
          <p:nvPr/>
        </p:nvSpPr>
        <p:spPr>
          <a:xfrm>
            <a:off x="3935413" y="4725988"/>
            <a:ext cx="2159000" cy="12274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fontAlgn="base">
              <a:buClrTx/>
            </a:pPr>
            <a:r>
              <a:rPr lang="zh-CN" altLang="en-US" sz="3600" b="0" strike="noStrike" noProof="1" dirty="0">
                <a:solidFill>
                  <a:srgbClr val="99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  <a:cs typeface="+mn-ea"/>
              </a:rPr>
              <a:t>风趣 幽默  敬佩</a:t>
            </a:r>
            <a:endParaRPr lang="zh-CN" altLang="en-US" sz="3600" b="0" strike="noStrike" noProof="1" dirty="0">
              <a:solidFill>
                <a:srgbClr val="990033"/>
              </a:solidFill>
              <a:effectLst>
                <a:outerShdw blurRad="38100" dist="38100" dir="2700000">
                  <a:srgbClr val="000000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18482" name="矩形 18481"/>
          <p:cNvSpPr/>
          <p:nvPr/>
        </p:nvSpPr>
        <p:spPr>
          <a:xfrm>
            <a:off x="3863975" y="1844675"/>
            <a:ext cx="2447925" cy="12274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fontAlgn="base">
              <a:buClrTx/>
            </a:pPr>
            <a:r>
              <a:rPr lang="zh-CN" altLang="en-US" sz="3600" b="0" strike="noStrike" noProof="1">
                <a:solidFill>
                  <a:srgbClr val="99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  <a:cs typeface="+mn-ea"/>
              </a:rPr>
              <a:t>善劝</a:t>
            </a:r>
            <a:endParaRPr lang="zh-CN" altLang="en-US" sz="3600" b="0" strike="noStrike" noProof="1">
              <a:solidFill>
                <a:srgbClr val="990033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隶书" panose="02010509060101010101" pitchFamily="1" charset="-122"/>
            </a:endParaRPr>
          </a:p>
          <a:p>
            <a:pPr lvl="0" fontAlgn="base">
              <a:buClrTx/>
            </a:pPr>
            <a:r>
              <a:rPr lang="zh-CN" altLang="en-US" sz="3600" b="0" strike="noStrike" noProof="1">
                <a:solidFill>
                  <a:srgbClr val="99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  <a:cs typeface="+mn-ea"/>
              </a:rPr>
              <a:t>语重心长</a:t>
            </a:r>
            <a:endParaRPr lang="zh-CN" altLang="en-US" sz="3600" b="0" strike="noStrike" noProof="1">
              <a:solidFill>
                <a:srgbClr val="990033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8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8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8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8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8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8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8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70" grpId="0"/>
      <p:bldP spid="18471" grpId="0"/>
      <p:bldP spid="18472" grpId="0"/>
      <p:bldP spid="18473" grpId="0"/>
      <p:bldP spid="18474" grpId="0"/>
      <p:bldP spid="18475" grpId="0"/>
      <p:bldP spid="18480" grpId="0"/>
      <p:bldP spid="18481" grpId="0"/>
      <p:bldP spid="1848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框 19457"/>
          <p:cNvSpPr txBox="1"/>
          <p:nvPr/>
        </p:nvSpPr>
        <p:spPr>
          <a:xfrm>
            <a:off x="2677795" y="691833"/>
            <a:ext cx="7200900" cy="4114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endParaRPr lang="en-US" altLang="zh-CN" sz="4800">
              <a:solidFill>
                <a:srgbClr val="FF0066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4800">
                <a:solidFill>
                  <a:srgbClr val="0033CC"/>
                </a:solidFill>
                <a:latin typeface="黑体" panose="02010600030101010101" charset="-122"/>
                <a:ea typeface="黑体" panose="02010600030101010101" charset="-122"/>
              </a:rPr>
              <a:t>   </a:t>
            </a:r>
            <a:r>
              <a:rPr lang="zh-CN" altLang="en-US" sz="4800" b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学了课文，你从孙权劝学、吕蒙就学、鲁肃赞学中明白了什么道理或得到哪些启示？</a:t>
            </a:r>
            <a:endParaRPr lang="zh-CN" altLang="en-US" sz="4800" b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pic>
        <p:nvPicPr>
          <p:cNvPr id="27650" name="图片 19458" descr="03046BB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3025" y="4508500"/>
            <a:ext cx="1766888" cy="2349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1" name="图片 19459" descr="03046BB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16950" y="4292600"/>
            <a:ext cx="1766888" cy="2349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2" name="图片 19460" descr="近百张精美ppt小动画图片 (2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1313" y="4365625"/>
            <a:ext cx="3486150" cy="952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3" name="文本框 19461"/>
          <p:cNvSpPr txBox="1"/>
          <p:nvPr/>
        </p:nvSpPr>
        <p:spPr>
          <a:xfrm>
            <a:off x="2403475" y="692150"/>
            <a:ext cx="5421313" cy="9144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v"/>
            </a:pPr>
            <a:r>
              <a:rPr lang="zh-CN" altLang="en-US" sz="5400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四、感悟反思：</a:t>
            </a:r>
            <a:endParaRPr lang="zh-CN" altLang="en-US" sz="5400" dirty="0">
              <a:solidFill>
                <a:srgbClr val="FF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charRg st="1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>
                                            <p:txEl>
                                              <p:charRg st="1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>
                                            <p:txEl>
                                              <p:charRg st="1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文本占位符 20481"/>
          <p:cNvSpPr>
            <a:spLocks noGrp="1" noRot="1"/>
          </p:cNvSpPr>
          <p:nvPr>
            <p:ph type="body" sz="half" idx="1"/>
          </p:nvPr>
        </p:nvSpPr>
        <p:spPr>
          <a:xfrm>
            <a:off x="5953125" y="1270000"/>
            <a:ext cx="3238500" cy="4259263"/>
          </a:xfrm>
        </p:spPr>
        <p:txBody>
          <a:bodyPr vert="eaVert" anchor="t"/>
          <a:p>
            <a:r>
              <a:rPr lang="zh-CN" altLang="en-US" sz="4800" b="1" dirty="0">
                <a:solidFill>
                  <a:srgbClr val="000099"/>
                </a:solidFill>
                <a:latin typeface="宋体" panose="02010600030101010101" pitchFamily="2" charset="-122"/>
              </a:rPr>
              <a:t>人只要肯学习就会有长进，突出了学习的重要性。</a:t>
            </a:r>
            <a:endParaRPr lang="zh-CN" altLang="en-US" sz="4800" b="1" dirty="0">
              <a:solidFill>
                <a:srgbClr val="000099"/>
              </a:solidFill>
              <a:latin typeface="宋体" panose="02010600030101010101" pitchFamily="2" charset="-122"/>
            </a:endParaRPr>
          </a:p>
        </p:txBody>
      </p:sp>
      <p:pic>
        <p:nvPicPr>
          <p:cNvPr id="28674" name="内容占位符 20482" descr="03046BBF"/>
          <p:cNvPicPr>
            <a:picLocks noGrp="1" noRot="1"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2495550" y="1628775"/>
            <a:ext cx="2347913" cy="3124200"/>
          </a:xfrm>
        </p:spPr>
      </p:pic>
    </p:spTree>
  </p:cSld>
  <p:clrMapOvr>
    <a:masterClrMapping/>
  </p:clrMapOvr>
  <p:transition spd="med">
    <p:checker dir="vert"/>
    <p:sndAc>
      <p:stSnd>
        <p:snd r:embed="rId2" name="chimes.wav"/>
      </p:stSnd>
    </p:sndAc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标题 22529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sz="4800" b="1" dirty="0"/>
              <a:t>六、积累延伸</a:t>
            </a:r>
            <a:endParaRPr lang="zh-CN" altLang="en-US" sz="4800" b="1" dirty="0"/>
          </a:p>
        </p:txBody>
      </p:sp>
      <p:sp>
        <p:nvSpPr>
          <p:cNvPr id="22531" name="文本占位符 22530"/>
          <p:cNvSpPr>
            <a:spLocks noGrp="1" noRot="1"/>
          </p:cNvSpPr>
          <p:nvPr>
            <p:ph idx="1"/>
          </p:nvPr>
        </p:nvSpPr>
        <p:spPr/>
        <p:txBody>
          <a:bodyPr/>
          <a:p>
            <a:pPr marL="1905" indent="-344805" fontAlgn="base">
              <a:buNone/>
            </a:pPr>
            <a:br>
              <a:rPr lang="en-US" altLang="zh-CN"/>
            </a:br>
            <a:br>
              <a:rPr lang="en-US" altLang="zh-CN"/>
            </a:br>
            <a:endParaRPr lang="en-US" altLang="zh-CN" b="1" strike="noStrike" noProof="1">
              <a:effectLst>
                <a:outerShdw blurRad="38100" dist="38100" dir="2700000">
                  <a:srgbClr val="FFFFFF"/>
                </a:outerShdw>
              </a:effectLst>
            </a:endParaRPr>
          </a:p>
        </p:txBody>
      </p:sp>
      <p:sp>
        <p:nvSpPr>
          <p:cNvPr id="22532" name="文本框 22531"/>
          <p:cNvSpPr txBox="1"/>
          <p:nvPr/>
        </p:nvSpPr>
        <p:spPr>
          <a:xfrm>
            <a:off x="838200" y="1825625"/>
            <a:ext cx="10516235" cy="11887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 eaLnBrk="1" fontAlgn="base" latinLnBrk="0" hangingPunct="1"/>
            <a:r>
              <a:rPr lang="en-US" altLang="zh-CN" sz="3600" b="1" strike="noStrike" noProof="1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0030101010101" charset="-122"/>
                <a:ea typeface="黑体" panose="02010600030101010101" charset="-122"/>
                <a:cs typeface="+mn-ea"/>
              </a:rPr>
              <a:t>①</a:t>
            </a:r>
            <a:r>
              <a:rPr lang="zh-CN" altLang="en-US" sz="3600" b="1" strike="noStrike" noProof="1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0030101010101" charset="-122"/>
                <a:ea typeface="黑体" panose="02010600030101010101" charset="-122"/>
                <a:cs typeface="+mn-ea"/>
              </a:rPr>
              <a:t>古代有不少勤奋好学的成语典故，请写出成语、人物典故各两个。</a:t>
            </a:r>
            <a:endParaRPr lang="zh-CN" altLang="en-US" sz="3600" b="1" strike="noStrike" noProof="1"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0030101010101" charset="-122"/>
              <a:ea typeface="黑体" panose="02010600030101010101" charset="-122"/>
              <a:cs typeface="+mn-ea"/>
            </a:endParaRPr>
          </a:p>
        </p:txBody>
      </p:sp>
      <p:sp>
        <p:nvSpPr>
          <p:cNvPr id="22533" name="文本框 22532"/>
          <p:cNvSpPr txBox="1"/>
          <p:nvPr/>
        </p:nvSpPr>
        <p:spPr>
          <a:xfrm>
            <a:off x="1882775" y="1152525"/>
            <a:ext cx="7958138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 eaLnBrk="1" fontAlgn="base" latinLnBrk="0" hangingPunct="1"/>
            <a:endParaRPr sz="2400" b="1" strike="noStrike" noProof="1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4" name="文本框 22533"/>
          <p:cNvSpPr txBox="1"/>
          <p:nvPr/>
        </p:nvSpPr>
        <p:spPr>
          <a:xfrm>
            <a:off x="389890" y="3251835"/>
            <a:ext cx="11417300" cy="19202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悬梁刺股，囊萤映雪，学而不厌等；苏秦悬梁刺股，孙康映雪读书。</a:t>
            </a:r>
            <a:b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5" name="文本框 22534"/>
          <p:cNvSpPr txBox="1"/>
          <p:nvPr/>
        </p:nvSpPr>
        <p:spPr>
          <a:xfrm>
            <a:off x="838200" y="4857750"/>
            <a:ext cx="10414635" cy="701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 eaLnBrk="1" fontAlgn="base" latinLnBrk="0" hangingPunct="1"/>
            <a:r>
              <a:rPr lang="en-US" altLang="zh-CN" sz="4000" b="1" strike="noStrike" noProof="1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0030101010101" charset="-122"/>
                <a:ea typeface="黑体" panose="02010600030101010101" charset="-122"/>
                <a:cs typeface="+mn-ea"/>
              </a:rPr>
              <a:t>②</a:t>
            </a:r>
            <a:r>
              <a:rPr lang="zh-CN" altLang="en-US" sz="4000" b="1" strike="noStrike" noProof="1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0030101010101" charset="-122"/>
                <a:ea typeface="黑体" panose="02010600030101010101" charset="-122"/>
                <a:cs typeface="+mn-ea"/>
              </a:rPr>
              <a:t>关于读书的名言、警句你又知道哪些？</a:t>
            </a:r>
            <a:endParaRPr lang="zh-CN" altLang="en-US" sz="4000" b="1" strike="noStrike" noProof="1">
              <a:solidFill>
                <a:schemeClr val="tx1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0030101010101" charset="-122"/>
              <a:ea typeface="黑体" panose="02010600030101010101" charset="-122"/>
              <a:cs typeface="+mn-ea"/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 bldLvl="0"/>
      <p:bldP spid="22535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文本占位符 23553"/>
          <p:cNvSpPr>
            <a:spLocks noGrp="1" noRot="1"/>
          </p:cNvSpPr>
          <p:nvPr>
            <p:ph idx="1"/>
          </p:nvPr>
        </p:nvSpPr>
        <p:spPr>
          <a:xfrm>
            <a:off x="690245" y="621665"/>
            <a:ext cx="10819765" cy="5683885"/>
          </a:xfrm>
        </p:spPr>
        <p:txBody>
          <a:bodyPr>
            <a:normAutofit/>
          </a:bodyPr>
          <a:p>
            <a:pPr marL="1905" indent="-344805" fontAlgn="base">
              <a:lnSpc>
                <a:spcPct val="80000"/>
              </a:lnSpc>
              <a:buNone/>
            </a:pPr>
            <a:r>
              <a:rPr lang="zh-CN" altLang="en-US" sz="2400" b="1" strike="noStrike" noProof="1" dirty="0">
                <a:solidFill>
                  <a:srgbClr val="003300"/>
                </a:solidFill>
              </a:rPr>
              <a:t>  </a:t>
            </a:r>
            <a:endParaRPr lang="zh-CN" altLang="en-US" sz="2400" b="1" strike="noStrike" noProof="1" dirty="0">
              <a:solidFill>
                <a:srgbClr val="003300"/>
              </a:solidFill>
            </a:endParaRPr>
          </a:p>
          <a:p>
            <a:pPr marL="1905" indent="-1905" fontAlgn="base">
              <a:lnSpc>
                <a:spcPct val="100000"/>
              </a:lnSpc>
            </a:pPr>
            <a:r>
              <a:rPr lang="zh-CN" altLang="en-US" sz="4800" b="1" strike="noStrike" noProof="1" dirty="0">
                <a:solidFill>
                  <a:srgbClr val="0000CC"/>
                </a:solidFill>
                <a:latin typeface="宋体" panose="02010600030101010101" pitchFamily="2" charset="-122"/>
              </a:rPr>
              <a:t>少壮不努力，老大徒伤悲。</a:t>
            </a:r>
            <a:endParaRPr lang="zh-CN" altLang="en-US" sz="4800" b="1" strike="noStrike" noProof="1" dirty="0">
              <a:solidFill>
                <a:srgbClr val="0000CC"/>
              </a:solidFill>
              <a:latin typeface="宋体" panose="02010600030101010101" pitchFamily="2" charset="-122"/>
            </a:endParaRPr>
          </a:p>
          <a:p>
            <a:pPr marL="1905" indent="-1905" fontAlgn="base">
              <a:lnSpc>
                <a:spcPct val="100000"/>
              </a:lnSpc>
            </a:pPr>
            <a:r>
              <a:rPr lang="zh-CN" altLang="en-US" sz="4800" b="1" strike="noStrike" noProof="1" dirty="0">
                <a:solidFill>
                  <a:srgbClr val="0000CC"/>
                </a:solidFill>
                <a:latin typeface="宋体" panose="02010600030101010101" pitchFamily="2" charset="-122"/>
              </a:rPr>
              <a:t>书到用时方恨少。</a:t>
            </a:r>
            <a:endParaRPr lang="zh-CN" altLang="en-US" sz="4800" b="1" strike="noStrike" noProof="1" dirty="0">
              <a:solidFill>
                <a:srgbClr val="0000CC"/>
              </a:solidFill>
              <a:latin typeface="宋体" panose="02010600030101010101" pitchFamily="2" charset="-122"/>
            </a:endParaRPr>
          </a:p>
          <a:p>
            <a:pPr marL="1905" indent="-1905" fontAlgn="base">
              <a:lnSpc>
                <a:spcPct val="100000"/>
              </a:lnSpc>
            </a:pPr>
            <a:r>
              <a:rPr lang="zh-CN" altLang="en-US" sz="4800" b="1" strike="noStrike" noProof="1" dirty="0">
                <a:solidFill>
                  <a:srgbClr val="0000CC"/>
                </a:solidFill>
                <a:latin typeface="宋体" panose="02010600030101010101" pitchFamily="2" charset="-122"/>
              </a:rPr>
              <a:t>书读百遍，其义自见。</a:t>
            </a:r>
            <a:endParaRPr lang="zh-CN" altLang="en-US" sz="4800" b="1" strike="noStrike" noProof="1" dirty="0">
              <a:solidFill>
                <a:srgbClr val="0000CC"/>
              </a:solidFill>
              <a:latin typeface="宋体" panose="02010600030101010101" pitchFamily="2" charset="-122"/>
            </a:endParaRPr>
          </a:p>
          <a:p>
            <a:pPr marL="1905" indent="-1905" fontAlgn="base">
              <a:lnSpc>
                <a:spcPct val="100000"/>
              </a:lnSpc>
            </a:pPr>
            <a:r>
              <a:rPr lang="zh-CN" altLang="en-US" sz="4800" b="1" strike="noStrike" noProof="1" dirty="0">
                <a:solidFill>
                  <a:srgbClr val="0000CC"/>
                </a:solidFill>
                <a:latin typeface="宋体" panose="02010600030101010101" pitchFamily="2" charset="-122"/>
              </a:rPr>
              <a:t>书籍是人类进步的阶梯。                                 </a:t>
            </a:r>
            <a:endParaRPr lang="zh-CN" altLang="en-US" sz="4800" b="1" strike="noStrike" noProof="1" dirty="0">
              <a:solidFill>
                <a:srgbClr val="0000CC"/>
              </a:solidFill>
              <a:latin typeface="宋体" panose="02010600030101010101" pitchFamily="2" charset="-122"/>
            </a:endParaRPr>
          </a:p>
          <a:p>
            <a:pPr marL="1905" indent="-1905" fontAlgn="base">
              <a:lnSpc>
                <a:spcPct val="100000"/>
              </a:lnSpc>
            </a:pPr>
            <a:r>
              <a:rPr lang="zh-CN" altLang="en-US" sz="4800" b="1" strike="noStrike" noProof="1" dirty="0">
                <a:solidFill>
                  <a:srgbClr val="0000CC"/>
                </a:solidFill>
                <a:latin typeface="宋体" panose="02010600030101010101" pitchFamily="2" charset="-122"/>
              </a:rPr>
              <a:t>读书破万卷，下笔如有神。</a:t>
            </a:r>
            <a:endParaRPr lang="zh-CN" altLang="en-US" sz="4800" b="1" strike="noStrike" noProof="1" dirty="0">
              <a:solidFill>
                <a:srgbClr val="0000CC"/>
              </a:solidFill>
              <a:latin typeface="宋体" panose="02010600030101010101" pitchFamily="2" charset="-122"/>
            </a:endParaRPr>
          </a:p>
          <a:p>
            <a:pPr marL="1905" indent="-1905" fontAlgn="base">
              <a:lnSpc>
                <a:spcPct val="100000"/>
              </a:lnSpc>
            </a:pPr>
            <a:r>
              <a:rPr lang="zh-CN" altLang="en-US" sz="4800" b="1" strike="noStrike" noProof="1" dirty="0">
                <a:solidFill>
                  <a:srgbClr val="0000CC"/>
                </a:solidFill>
                <a:latin typeface="宋体" panose="02010600030101010101" pitchFamily="2" charset="-122"/>
              </a:rPr>
              <a:t>读书有三到，谓心到，眼到，口到。</a:t>
            </a:r>
            <a:r>
              <a:rPr lang="zh-CN" altLang="en-US" sz="3600" b="1" strike="noStrike" noProof="1" dirty="0">
                <a:solidFill>
                  <a:srgbClr val="003300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2400" b="1" strike="noStrike" noProof="1" dirty="0">
                <a:solidFill>
                  <a:srgbClr val="003300"/>
                </a:solidFill>
              </a:rPr>
              <a:t>           </a:t>
            </a:r>
            <a:endParaRPr lang="zh-CN" altLang="en-US" sz="2400" b="1" strike="noStrike" noProof="1" dirty="0">
              <a:solidFill>
                <a:srgbClr val="003300"/>
              </a:solidFill>
            </a:endParaRPr>
          </a:p>
          <a:p>
            <a:pPr marL="1905" indent="-1905" fontAlgn="base">
              <a:lnSpc>
                <a:spcPct val="80000"/>
              </a:lnSpc>
            </a:pPr>
            <a:endParaRPr lang="zh-CN" altLang="en-US" sz="2400" b="1" strike="noStrike" noProof="1" dirty="0">
              <a:solidFill>
                <a:srgbClr val="003300"/>
              </a:solidFill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1" name="chimes.wav"/>
      </p:stSnd>
    </p:sndAc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标题 8193"/>
          <p:cNvSpPr>
            <a:spLocks noGrp="1" noRot="1"/>
          </p:cNvSpPr>
          <p:nvPr>
            <p:ph type="title"/>
          </p:nvPr>
        </p:nvSpPr>
        <p:spPr>
          <a:xfrm>
            <a:off x="838200" y="80645"/>
            <a:ext cx="10515600" cy="1325563"/>
          </a:xfrm>
        </p:spPr>
        <p:txBody>
          <a:bodyPr anchor="ctr"/>
          <a:p>
            <a:r>
              <a:rPr lang="zh-CN" altLang="en-US" b="1" dirty="0"/>
              <a:t>变换方式，熟悉课文：</a:t>
            </a:r>
            <a:endParaRPr lang="zh-CN" altLang="en-US" b="1" dirty="0"/>
          </a:p>
        </p:txBody>
      </p:sp>
      <p:sp>
        <p:nvSpPr>
          <p:cNvPr id="8195" name="文本占位符 8194"/>
          <p:cNvSpPr>
            <a:spLocks noGrp="1" noRot="1"/>
          </p:cNvSpPr>
          <p:nvPr>
            <p:ph idx="1"/>
          </p:nvPr>
        </p:nvSpPr>
        <p:spPr>
          <a:xfrm>
            <a:off x="269240" y="1199515"/>
            <a:ext cx="11652885" cy="4194175"/>
          </a:xfrm>
        </p:spPr>
        <p:txBody>
          <a:bodyPr>
            <a:noAutofit/>
          </a:bodyPr>
          <a:p>
            <a:pPr marL="1905" indent="-1905" algn="ctr" fontAlgn="base">
              <a:lnSpc>
                <a:spcPct val="130000"/>
              </a:lnSpc>
            </a:pPr>
            <a:r>
              <a:rPr lang="zh-CN" altLang="en-US" sz="4400" b="1" strike="noStrike" noProof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依托题目，根据下面的问题，找出对应的语句。</a:t>
            </a:r>
            <a:endParaRPr lang="zh-CN" altLang="en-US" sz="4400" b="1" strike="noStrike" noProof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marL="1905" indent="-1905" algn="ctr" fontAlgn="base">
              <a:lnSpc>
                <a:spcPct val="130000"/>
              </a:lnSpc>
            </a:pPr>
            <a:r>
              <a:rPr lang="en-US" altLang="zh-CN" sz="4400" b="1" strike="noStrike" noProof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1.</a:t>
            </a:r>
            <a:r>
              <a:rPr lang="zh-CN" altLang="en-US" sz="4400" b="1" strike="noStrike" noProof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孙权为什么劝学？</a:t>
            </a:r>
            <a:endParaRPr lang="zh-CN" altLang="en-US" sz="4400" b="1" strike="noStrike" noProof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marL="1905" indent="-1905" algn="ctr" fontAlgn="base">
              <a:lnSpc>
                <a:spcPct val="130000"/>
              </a:lnSpc>
            </a:pPr>
            <a:r>
              <a:rPr lang="en-US" altLang="zh-CN" sz="4400" b="1" strike="noStrike" noProof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2.</a:t>
            </a:r>
            <a:r>
              <a:rPr lang="zh-CN" altLang="en-US" sz="4400" b="1" strike="noStrike" noProof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孙权怎么劝学？</a:t>
            </a:r>
            <a:endParaRPr lang="zh-CN" altLang="en-US" sz="4400" b="1" strike="noStrike" noProof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marL="1905" indent="-1905" algn="ctr" fontAlgn="base">
              <a:lnSpc>
                <a:spcPct val="130000"/>
              </a:lnSpc>
            </a:pPr>
            <a:r>
              <a:rPr lang="en-US" altLang="zh-CN" sz="4400" b="1" strike="noStrike" noProof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3.</a:t>
            </a:r>
            <a:r>
              <a:rPr lang="zh-CN" altLang="en-US" sz="4400" b="1" strike="noStrike" noProof="1">
                <a:solidFill>
                  <a:srgbClr val="0000CC"/>
                </a:solidFill>
                <a:latin typeface="黑体" panose="02010600030101010101" charset="-122"/>
                <a:ea typeface="黑体" panose="02010600030101010101" charset="-122"/>
              </a:rPr>
              <a:t>孙权劝学的结果怎样？</a:t>
            </a:r>
            <a:endParaRPr lang="zh-CN" altLang="en-US" sz="4400" b="1" strike="noStrike" noProof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marL="1905" indent="-1905" algn="ctr" fontAlgn="base">
              <a:lnSpc>
                <a:spcPct val="130000"/>
              </a:lnSpc>
              <a:buNone/>
            </a:pPr>
            <a:endParaRPr lang="zh-CN" altLang="en-US" sz="4400" b="1" strike="noStrike" noProof="1">
              <a:solidFill>
                <a:srgbClr val="0000C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1" name="chimes.wav"/>
      </p:stSnd>
    </p:sndAc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标题 21505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sz="6000" b="1" dirty="0">
                <a:solidFill>
                  <a:srgbClr val="0000CC"/>
                </a:solidFill>
              </a:rPr>
              <a:t>再变换方式，熟悉课文</a:t>
            </a:r>
            <a:endParaRPr lang="zh-CN" altLang="en-US" sz="6000" b="1" dirty="0">
              <a:solidFill>
                <a:srgbClr val="0000CC"/>
              </a:solidFill>
            </a:endParaRPr>
          </a:p>
        </p:txBody>
      </p:sp>
      <p:sp>
        <p:nvSpPr>
          <p:cNvPr id="21507" name="内容占位符 21506"/>
          <p:cNvSpPr>
            <a:spLocks noGrp="1" noRot="1"/>
          </p:cNvSpPr>
          <p:nvPr>
            <p:ph idx="1"/>
          </p:nvPr>
        </p:nvSpPr>
        <p:spPr>
          <a:xfrm>
            <a:off x="1047115" y="1691005"/>
            <a:ext cx="9545955" cy="4499610"/>
          </a:xfrm>
        </p:spPr>
        <p:txBody>
          <a:bodyPr anchor="t">
            <a:noAutofit/>
          </a:bodyPr>
          <a:p>
            <a:r>
              <a:rPr lang="zh-CN" altLang="en-US" sz="4400" b="1" dirty="0">
                <a:solidFill>
                  <a:srgbClr val="FF0000"/>
                </a:solidFill>
              </a:rPr>
              <a:t>围绕</a:t>
            </a:r>
            <a:r>
              <a:rPr lang="en-US" altLang="zh-CN" sz="4400" b="1" dirty="0">
                <a:solidFill>
                  <a:srgbClr val="FF0000"/>
                </a:solidFill>
              </a:rPr>
              <a:t>“</a:t>
            </a:r>
            <a:r>
              <a:rPr lang="zh-CN" altLang="en-US" sz="4400" b="1" dirty="0">
                <a:solidFill>
                  <a:srgbClr val="FF0000"/>
                </a:solidFill>
              </a:rPr>
              <a:t>学</a:t>
            </a:r>
            <a:r>
              <a:rPr lang="en-US" altLang="zh-CN" sz="4400" b="1" dirty="0">
                <a:solidFill>
                  <a:srgbClr val="FF0000"/>
                </a:solidFill>
              </a:rPr>
              <a:t>”</a:t>
            </a:r>
            <a:r>
              <a:rPr lang="zh-CN" altLang="en-US" sz="4400" b="1" dirty="0">
                <a:solidFill>
                  <a:srgbClr val="FF0000"/>
                </a:solidFill>
              </a:rPr>
              <a:t>字，本文写了哪三件事？</a:t>
            </a:r>
            <a:endParaRPr lang="zh-CN" altLang="en-US" sz="4400" b="1" dirty="0">
              <a:solidFill>
                <a:srgbClr val="FF0000"/>
              </a:solidFill>
            </a:endParaRPr>
          </a:p>
          <a:p>
            <a:endParaRPr lang="zh-CN" altLang="en-US" sz="4400" b="1" dirty="0">
              <a:solidFill>
                <a:srgbClr val="FF0000"/>
              </a:solidFill>
            </a:endParaRPr>
          </a:p>
          <a:p>
            <a:r>
              <a:rPr lang="zh-CN" altLang="en-US" sz="4400" b="1" dirty="0">
                <a:solidFill>
                  <a:srgbClr val="FF0000"/>
                </a:solidFill>
              </a:rPr>
              <a:t>孙权劝学——吕蒙治学——鲁肃叹学</a:t>
            </a:r>
            <a:endParaRPr lang="zh-CN" altLang="en-US" sz="4400" b="1" dirty="0">
              <a:solidFill>
                <a:srgbClr val="FF0000"/>
              </a:solidFill>
            </a:endParaRPr>
          </a:p>
          <a:p>
            <a:r>
              <a:rPr lang="zh-CN" altLang="en-US" sz="4400" b="1" dirty="0"/>
              <a:t>（只要肯学习，就会有长进，突出学习的重要性。）</a:t>
            </a:r>
            <a:endParaRPr lang="zh-CN" altLang="en-US" sz="4400" b="1" dirty="0"/>
          </a:p>
        </p:txBody>
      </p:sp>
    </p:spTree>
  </p:cSld>
  <p:clrMapOvr>
    <a:masterClrMapping/>
  </p:clrMapOvr>
  <p:transition spd="med">
    <p:checker dir="vert"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文本占位符 23553"/>
          <p:cNvSpPr>
            <a:spLocks noGrp="1" noRot="1"/>
          </p:cNvSpPr>
          <p:nvPr>
            <p:ph idx="1"/>
          </p:nvPr>
        </p:nvSpPr>
        <p:spPr>
          <a:xfrm>
            <a:off x="238125" y="203200"/>
            <a:ext cx="11623040" cy="5683885"/>
          </a:xfrm>
        </p:spPr>
        <p:txBody>
          <a:bodyPr>
            <a:normAutofit/>
          </a:bodyPr>
          <a:p>
            <a:pPr marL="1905" indent="-344805" fontAlgn="base">
              <a:lnSpc>
                <a:spcPct val="80000"/>
              </a:lnSpc>
              <a:buNone/>
            </a:pPr>
            <a:r>
              <a:rPr lang="zh-CN" altLang="en-US" sz="2400" b="1" strike="noStrike" noProof="1" dirty="0">
                <a:solidFill>
                  <a:srgbClr val="003300"/>
                </a:solidFill>
              </a:rPr>
              <a:t>  </a:t>
            </a:r>
            <a:endParaRPr lang="zh-CN" altLang="en-US" sz="2400" b="1" strike="noStrike" noProof="1" dirty="0">
              <a:solidFill>
                <a:srgbClr val="003300"/>
              </a:solidFill>
            </a:endParaRPr>
          </a:p>
          <a:p>
            <a:pPr marL="1905" indent="-1905" fontAlgn="base">
              <a:lnSpc>
                <a:spcPct val="80000"/>
              </a:lnSpc>
            </a:pPr>
            <a:r>
              <a:rPr lang="zh-CN" altLang="en-US" sz="4000" b="1" strike="noStrike" noProof="1" dirty="0">
                <a:solidFill>
                  <a:srgbClr val="0000CC"/>
                </a:solidFill>
              </a:rPr>
              <a:t>把握人物性格，分角色朗读</a:t>
            </a:r>
            <a:endParaRPr lang="zh-CN" altLang="en-US" sz="4000" b="1" strike="noStrike" noProof="1" dirty="0">
              <a:solidFill>
                <a:srgbClr val="0000CC"/>
              </a:solidFill>
            </a:endParaRPr>
          </a:p>
          <a:p>
            <a:pPr marL="1905" indent="-1905" fontAlgn="base">
              <a:lnSpc>
                <a:spcPct val="80000"/>
              </a:lnSpc>
            </a:pPr>
            <a:endParaRPr lang="zh-CN" altLang="en-US" sz="4000" b="1" strike="noStrike" noProof="1" dirty="0">
              <a:solidFill>
                <a:srgbClr val="0000CC"/>
              </a:solidFill>
            </a:endParaRPr>
          </a:p>
          <a:p>
            <a:pPr marL="1905" indent="-1905" fontAlgn="base">
              <a:lnSpc>
                <a:spcPct val="80000"/>
              </a:lnSpc>
            </a:pPr>
            <a:endParaRPr lang="zh-CN" altLang="en-US" sz="4000" b="1" strike="noStrike" noProof="1" dirty="0">
              <a:solidFill>
                <a:srgbClr val="0000CC"/>
              </a:solidFill>
            </a:endParaRPr>
          </a:p>
          <a:p>
            <a:pPr marL="1905" indent="-1905" fontAlgn="base">
              <a:lnSpc>
                <a:spcPct val="100000"/>
              </a:lnSpc>
            </a:pPr>
            <a:r>
              <a:rPr lang="zh-CN" altLang="en-US" sz="4000" b="1" strike="noStrike" noProof="1" dirty="0">
                <a:solidFill>
                  <a:srgbClr val="0000CC"/>
                </a:solidFill>
              </a:rPr>
              <a:t>思考：从对待吕蒙（人才）的角度，选用一个词，分别评价孙权、鲁肃，并说出选用该词的理由。</a:t>
            </a:r>
            <a:endParaRPr lang="zh-CN" altLang="en-US" sz="4000" b="1" strike="noStrike" noProof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1" name="chimes.wav"/>
      </p:stSnd>
    </p:sndAc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文本占位符 27649"/>
          <p:cNvSpPr>
            <a:spLocks noGrp="1" noRot="1"/>
          </p:cNvSpPr>
          <p:nvPr>
            <p:ph idx="1"/>
          </p:nvPr>
        </p:nvSpPr>
        <p:spPr>
          <a:xfrm>
            <a:off x="1703388" y="476250"/>
            <a:ext cx="9720263" cy="863600"/>
          </a:xfrm>
        </p:spPr>
        <p:txBody>
          <a:bodyPr>
            <a:noAutofit/>
          </a:bodyPr>
          <a:p>
            <a:pPr fontAlgn="base">
              <a:lnSpc>
                <a:spcPct val="80000"/>
              </a:lnSpc>
              <a:buNone/>
            </a:pPr>
            <a:r>
              <a:rPr lang="zh-CN" altLang="en-US" sz="4000" b="1" strike="noStrike" noProof="1">
                <a:solidFill>
                  <a:srgbClr val="FF0000"/>
                </a:solidFill>
                <a:effectLst/>
                <a:latin typeface="黑体" panose="02010600030101010101" charset="-122"/>
                <a:ea typeface="黑体" panose="02010600030101010101" charset="-122"/>
              </a:rPr>
              <a:t>成语：“吴下阿蒙” 和</a:t>
            </a:r>
            <a:r>
              <a:rPr lang="en-US" altLang="zh-CN" sz="4000" b="1" strike="noStrike" noProof="1">
                <a:solidFill>
                  <a:srgbClr val="FF0000"/>
                </a:solidFill>
                <a:effectLst/>
                <a:latin typeface="黑体" panose="02010600030101010101" charset="-122"/>
                <a:ea typeface="黑体" panose="02010600030101010101" charset="-122"/>
              </a:rPr>
              <a:t>"</a:t>
            </a:r>
            <a:r>
              <a:rPr lang="zh-CN" altLang="en-US" sz="4000" b="1" strike="noStrike" noProof="1">
                <a:solidFill>
                  <a:srgbClr val="FF0000"/>
                </a:solidFill>
                <a:effectLst/>
                <a:latin typeface="黑体" panose="02010600030101010101" charset="-122"/>
                <a:ea typeface="黑体" panose="02010600030101010101" charset="-122"/>
              </a:rPr>
              <a:t>刮目相待</a:t>
            </a:r>
            <a:r>
              <a:rPr lang="en-US" altLang="zh-CN" sz="4000" b="1" strike="noStrike" noProof="1">
                <a:solidFill>
                  <a:srgbClr val="FF0000"/>
                </a:solidFill>
                <a:effectLst/>
                <a:latin typeface="黑体" panose="02010600030101010101" charset="-122"/>
                <a:ea typeface="黑体" panose="02010600030101010101" charset="-122"/>
              </a:rPr>
              <a:t>"</a:t>
            </a:r>
            <a:br>
              <a:rPr lang="en-US" altLang="zh-CN" sz="4000" b="1">
                <a:solidFill>
                  <a:srgbClr val="FF0000"/>
                </a:solidFill>
                <a:effectLst/>
                <a:latin typeface="黑体" panose="02010600030101010101" charset="-122"/>
                <a:ea typeface="黑体" panose="02010600030101010101" charset="-122"/>
              </a:rPr>
            </a:br>
            <a:endParaRPr lang="en-US" altLang="zh-CN" sz="4000" b="1" strike="noStrike" noProof="1">
              <a:solidFill>
                <a:srgbClr val="FF0000"/>
              </a:solidFill>
              <a:effectLst/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7651" name="文本框 27650"/>
          <p:cNvSpPr txBox="1"/>
          <p:nvPr/>
        </p:nvSpPr>
        <p:spPr>
          <a:xfrm>
            <a:off x="593725" y="1216660"/>
            <a:ext cx="11003915" cy="25298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20000"/>
              </a:spcBef>
            </a:pPr>
            <a:r>
              <a:rPr lang="zh-CN" altLang="en-US" sz="3200" dirty="0">
                <a:solidFill>
                  <a:srgbClr val="000099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    “</a:t>
            </a:r>
            <a:r>
              <a:rPr lang="zh-CN" altLang="en-US" sz="4000" b="1" dirty="0">
                <a:solidFill>
                  <a:srgbClr val="000099"/>
                </a:solidFill>
                <a:latin typeface="黑体" panose="02010600030101010101" charset="-122"/>
                <a:ea typeface="黑体" panose="02010600030101010101" charset="-122"/>
              </a:rPr>
              <a:t>吴下阿蒙”：原指三国时期吴国大将吕蒙。意思是说人没有学问的。现在多用在他人有了转变方面，凡学识大进，或地位从低下而攀高了，从穷困而至富有了，都可以用此成语。 </a:t>
            </a:r>
            <a:endParaRPr lang="zh-CN" altLang="en-US" sz="4000" b="1" dirty="0">
              <a:solidFill>
                <a:srgbClr val="000099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7652" name="文本框 27651"/>
          <p:cNvSpPr txBox="1"/>
          <p:nvPr/>
        </p:nvSpPr>
        <p:spPr>
          <a:xfrm>
            <a:off x="455930" y="4417695"/>
            <a:ext cx="11280140" cy="1310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20000"/>
              </a:spcBef>
            </a:pPr>
            <a:r>
              <a:rPr lang="zh-CN" altLang="en-US" sz="3200" dirty="0">
                <a:solidFill>
                  <a:srgbClr val="000099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    </a:t>
            </a:r>
            <a:r>
              <a:rPr lang="zh-CN" altLang="en-US" sz="4000" b="1" dirty="0">
                <a:solidFill>
                  <a:srgbClr val="000099"/>
                </a:solidFill>
                <a:latin typeface="黑体" panose="02010600030101010101" charset="-122"/>
                <a:ea typeface="黑体" panose="02010600030101010101" charset="-122"/>
              </a:rPr>
              <a:t>“刮目相待”：意思是用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新的眼光</a:t>
            </a:r>
            <a:r>
              <a:rPr lang="zh-CN" altLang="en-US" sz="4000" b="1" dirty="0">
                <a:solidFill>
                  <a:srgbClr val="000099"/>
                </a:solidFill>
                <a:latin typeface="黑体" panose="02010600030101010101" charset="-122"/>
                <a:ea typeface="黑体" panose="02010600030101010101" charset="-122"/>
              </a:rPr>
              <a:t>来看待。表示不要用老眼光看待别人，要估计到别人的进步。</a:t>
            </a:r>
            <a:endParaRPr lang="zh-CN" altLang="en-US" sz="4000" b="1" dirty="0">
              <a:solidFill>
                <a:srgbClr val="000099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p:transition spd="med">
    <p:checker dir="vert"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4" name="内容占位符 20482" descr="03046BBF"/>
          <p:cNvPicPr>
            <a:picLocks noGrp="1" noRot="1"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9261475" y="3202940"/>
            <a:ext cx="2347913" cy="3124200"/>
          </a:xfrm>
        </p:spPr>
      </p:pic>
      <p:sp>
        <p:nvSpPr>
          <p:cNvPr id="23554" name="文本占位符 23553"/>
          <p:cNvSpPr>
            <a:spLocks noGrp="1" noRot="1"/>
          </p:cNvSpPr>
          <p:nvPr/>
        </p:nvSpPr>
        <p:spPr>
          <a:xfrm>
            <a:off x="685800" y="186055"/>
            <a:ext cx="10819765" cy="56838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905" indent="-344805" fontAlgn="base">
              <a:lnSpc>
                <a:spcPct val="80000"/>
              </a:lnSpc>
              <a:buNone/>
            </a:pPr>
            <a:r>
              <a:rPr lang="zh-CN" altLang="en-US" sz="2400" b="1" strike="noStrike" noProof="1" dirty="0">
                <a:solidFill>
                  <a:srgbClr val="003300"/>
                </a:solidFill>
              </a:rPr>
              <a:t>  </a:t>
            </a:r>
            <a:r>
              <a:rPr lang="zh-CN" altLang="en-US" sz="2400" b="1" strike="noStrike" noProof="1" dirty="0">
                <a:solidFill>
                  <a:srgbClr val="0000CC"/>
                </a:solidFill>
              </a:rPr>
              <a:t>寒假作业</a:t>
            </a:r>
            <a:r>
              <a:rPr lang="zh-CN" altLang="en-US" sz="2400" b="1" strike="noStrike" noProof="1" dirty="0">
                <a:solidFill>
                  <a:srgbClr val="FF0000"/>
                </a:solidFill>
              </a:rPr>
              <a:t>用心                </a:t>
            </a:r>
            <a:r>
              <a:rPr lang="zh-CN" altLang="en-US" sz="2400" b="1" strike="noStrike" noProof="1" dirty="0">
                <a:solidFill>
                  <a:srgbClr val="0000CC"/>
                </a:solidFill>
              </a:rPr>
              <a:t>编成了</a:t>
            </a:r>
            <a:r>
              <a:rPr lang="en-US" altLang="zh-CN" sz="2400" b="1" u="sng" strike="noStrike" noProof="1" dirty="0">
                <a:solidFill>
                  <a:srgbClr val="0000CC"/>
                </a:solidFill>
              </a:rPr>
              <a:t>“</a:t>
            </a:r>
            <a:r>
              <a:rPr lang="zh-CN" altLang="en-US" sz="2400" b="1" u="sng" strike="noStrike" noProof="1" dirty="0">
                <a:solidFill>
                  <a:srgbClr val="0000CC"/>
                </a:solidFill>
              </a:rPr>
              <a:t>我的作文集</a:t>
            </a:r>
            <a:r>
              <a:rPr lang="en-US" altLang="zh-CN" sz="2400" b="1" u="sng" strike="noStrike" noProof="1" dirty="0">
                <a:solidFill>
                  <a:srgbClr val="0000CC"/>
                </a:solidFill>
              </a:rPr>
              <a:t>”</a:t>
            </a:r>
            <a:r>
              <a:rPr lang="zh-CN" altLang="en-US" sz="2400" b="1" strike="noStrike" noProof="1" dirty="0">
                <a:solidFill>
                  <a:srgbClr val="0000CC"/>
                </a:solidFill>
              </a:rPr>
              <a:t>，因而美观大方颜值高的</a:t>
            </a:r>
            <a:r>
              <a:rPr lang="zh-CN" altLang="en-US" sz="2400" b="1" dirty="0">
                <a:solidFill>
                  <a:srgbClr val="0000CC"/>
                </a:solidFill>
                <a:sym typeface="+mn-ea"/>
              </a:rPr>
              <a:t>同学：</a:t>
            </a:r>
            <a:endParaRPr lang="zh-CN" altLang="en-US" sz="2400" b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80000"/>
              </a:lnSpc>
              <a:buNone/>
            </a:pPr>
            <a:endParaRPr lang="zh-CN" altLang="en-US" sz="2400" b="1" strike="noStrike" noProof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80000"/>
              </a:lnSpc>
              <a:buNone/>
            </a:pPr>
            <a:r>
              <a:rPr lang="zh-CN" altLang="en-US" sz="2400" b="1" strike="noStrike" noProof="1" dirty="0">
                <a:solidFill>
                  <a:srgbClr val="0000CC"/>
                </a:solidFill>
                <a:sym typeface="+mn-ea"/>
              </a:rPr>
              <a:t>弋成尧、林楚欣、吴形而、陈俊蓉、朱兴宇、左舒木、钟浩扬、刘嘉、郑李裔</a:t>
            </a:r>
            <a:endParaRPr lang="zh-CN" altLang="en-US" sz="2400" b="1" strike="noStrike" noProof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80000"/>
              </a:lnSpc>
              <a:buNone/>
            </a:pPr>
            <a:r>
              <a:rPr lang="zh-CN" altLang="en-US" sz="2400" b="1" strike="noStrike" noProof="1" dirty="0">
                <a:solidFill>
                  <a:srgbClr val="0000CC"/>
                </a:solidFill>
                <a:sym typeface="+mn-ea"/>
              </a:rPr>
              <a:t>张家炜、王修博、黄涵、陈乐晴、林芷贝、黄正恒、俞昕晔、张菡、陈诗雨</a:t>
            </a:r>
            <a:endParaRPr lang="zh-CN" altLang="en-US" sz="2400" b="1" strike="noStrike" noProof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80000"/>
              </a:lnSpc>
              <a:buNone/>
            </a:pPr>
            <a:r>
              <a:rPr lang="zh-CN" altLang="en-US" sz="2400" b="1" strike="noStrike" noProof="1" dirty="0">
                <a:solidFill>
                  <a:srgbClr val="0000CC"/>
                </a:solidFill>
                <a:sym typeface="+mn-ea"/>
              </a:rPr>
              <a:t>黄昊昱、尹逸帆、</a:t>
            </a:r>
            <a:endParaRPr lang="zh-CN" altLang="en-US" sz="2400" b="1" strike="noStrike" noProof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80000"/>
              </a:lnSpc>
              <a:buNone/>
            </a:pPr>
            <a:endParaRPr lang="zh-CN" altLang="en-US" sz="2400" b="1" strike="noStrike" noProof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80000"/>
              </a:lnSpc>
              <a:buNone/>
            </a:pPr>
            <a:r>
              <a:rPr lang="zh-CN" altLang="en-US" sz="2400" b="1" strike="noStrike" noProof="1" dirty="0">
                <a:solidFill>
                  <a:srgbClr val="0000CC"/>
                </a:solidFill>
                <a:sym typeface="+mn-ea"/>
              </a:rPr>
              <a:t>谭雅荠、陈荟宜、张雅淇、严博闻、郭灼华、邱镜舟、郭语晨、</a:t>
            </a:r>
            <a:endParaRPr lang="zh-CN" altLang="en-US" sz="2400" b="1" strike="noStrike" noProof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80000"/>
              </a:lnSpc>
              <a:buNone/>
            </a:pPr>
            <a:r>
              <a:rPr lang="zh-CN" altLang="en-US" sz="2400" b="1" strike="noStrike" noProof="1" dirty="0">
                <a:solidFill>
                  <a:srgbClr val="0000CC"/>
                </a:solidFill>
                <a:sym typeface="+mn-ea"/>
              </a:rPr>
              <a:t>李昕蓉、曾煜林、何思锐、肖子烨、熊悦彤、刘承宪、周君颐</a:t>
            </a:r>
            <a:endParaRPr lang="zh-CN" altLang="en-US" sz="2400" b="1" strike="noStrike" noProof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80000"/>
              </a:lnSpc>
              <a:buNone/>
            </a:pPr>
            <a:endParaRPr lang="zh-CN" altLang="en-US" sz="2400" b="1" strike="noStrike" noProof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80000"/>
              </a:lnSpc>
              <a:buNone/>
            </a:pPr>
            <a:r>
              <a:rPr lang="zh-CN" altLang="en-US" sz="2400" b="1" strike="noStrike" noProof="1" dirty="0">
                <a:solidFill>
                  <a:srgbClr val="0000CC"/>
                </a:solidFill>
                <a:sym typeface="+mn-ea"/>
              </a:rPr>
              <a:t>王优瑄、叶雨茵、</a:t>
            </a:r>
            <a:r>
              <a:rPr lang="zh-CN" altLang="en-US" sz="2400" b="1" dirty="0">
                <a:solidFill>
                  <a:srgbClr val="0000CC"/>
                </a:solidFill>
                <a:sym typeface="+mn-ea"/>
              </a:rPr>
              <a:t>周蕊儿、韩榕、吴雨弘、陈泓菁</a:t>
            </a:r>
            <a:endParaRPr lang="zh-CN" altLang="en-US" sz="2400" b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80000"/>
              </a:lnSpc>
              <a:buNone/>
            </a:pPr>
            <a:endParaRPr lang="zh-CN" altLang="en-US" sz="2400" b="1" strike="noStrike" noProof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80000"/>
              </a:lnSpc>
              <a:buNone/>
            </a:pPr>
            <a:r>
              <a:rPr lang="zh-CN" altLang="en-US" sz="2400" b="1" strike="noStrike" noProof="1" dirty="0">
                <a:solidFill>
                  <a:srgbClr val="0000CC"/>
                </a:solidFill>
                <a:sym typeface="+mn-ea"/>
              </a:rPr>
              <a:t>陈泓菁刘承宪王浩宇周蕊儿</a:t>
            </a:r>
            <a:endParaRPr lang="zh-CN" altLang="en-US" sz="2400" b="1" strike="noStrike" noProof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80000"/>
              </a:lnSpc>
              <a:buNone/>
            </a:pPr>
            <a:r>
              <a:rPr lang="zh-CN" altLang="en-US" sz="2400" b="1" strike="noStrike" noProof="1" dirty="0">
                <a:solidFill>
                  <a:srgbClr val="0000CC"/>
                </a:solidFill>
                <a:sym typeface="+mn-ea"/>
              </a:rPr>
              <a:t>弋成尧钟浩扬吴形而陈浩妍侯汉林</a:t>
            </a:r>
            <a:endParaRPr lang="zh-CN" altLang="en-US" sz="2400" b="1" strike="noStrike" noProof="1" dirty="0">
              <a:solidFill>
                <a:srgbClr val="0000CC"/>
              </a:solidFill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140" y="-85090"/>
            <a:ext cx="1073150" cy="915035"/>
          </a:xfrm>
          <a:prstGeom prst="rect">
            <a:avLst/>
          </a:prstGeom>
        </p:spPr>
      </p:pic>
    </p:spTree>
  </p:cSld>
  <p:clrMapOvr>
    <a:masterClrMapping/>
  </p:clrMapOvr>
  <p:transition spd="med">
    <p:checker dir="vert"/>
    <p:sndAc>
      <p:stSnd>
        <p:snd r:embed="rId3" name="chimes.wav"/>
      </p:stSnd>
    </p:sndAc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4" name="内容占位符 20482" descr="03046BBF"/>
          <p:cNvPicPr>
            <a:picLocks noGrp="1" noRot="1"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9679940" y="3521075"/>
            <a:ext cx="2347913" cy="3124200"/>
          </a:xfrm>
        </p:spPr>
      </p:pic>
      <p:sp>
        <p:nvSpPr>
          <p:cNvPr id="23554" name="文本占位符 23553"/>
          <p:cNvSpPr>
            <a:spLocks noGrp="1" noRot="1"/>
          </p:cNvSpPr>
          <p:nvPr/>
        </p:nvSpPr>
        <p:spPr>
          <a:xfrm>
            <a:off x="686435" y="168910"/>
            <a:ext cx="10819765" cy="568388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905" indent="-344805" fontAlgn="base">
              <a:lnSpc>
                <a:spcPct val="80000"/>
              </a:lnSpc>
              <a:buNone/>
            </a:pPr>
            <a:r>
              <a:rPr lang="zh-CN" altLang="en-US" sz="2400" b="1" strike="noStrike" noProof="1" dirty="0">
                <a:solidFill>
                  <a:srgbClr val="003300"/>
                </a:solidFill>
              </a:rPr>
              <a:t>  </a:t>
            </a:r>
            <a:r>
              <a:rPr lang="zh-CN" altLang="en-US" sz="4000" b="1" strike="noStrike" noProof="1" dirty="0">
                <a:solidFill>
                  <a:srgbClr val="0000CC"/>
                </a:solidFill>
              </a:rPr>
              <a:t>作业</a:t>
            </a:r>
            <a:r>
              <a:rPr lang="zh-CN" altLang="en-US" sz="4000" b="1" strike="noStrike" noProof="1" dirty="0">
                <a:solidFill>
                  <a:srgbClr val="FF0000"/>
                </a:solidFill>
              </a:rPr>
              <a:t>用心        </a:t>
            </a:r>
            <a:r>
              <a:rPr lang="zh-CN" altLang="en-US" sz="4000" b="1" strike="noStrike" noProof="1" dirty="0">
                <a:solidFill>
                  <a:srgbClr val="0000CC"/>
                </a:solidFill>
              </a:rPr>
              <a:t>完成</a:t>
            </a:r>
            <a:r>
              <a:rPr lang="zh-CN" altLang="en-US" sz="4000" b="1" dirty="0">
                <a:solidFill>
                  <a:srgbClr val="0000CC"/>
                </a:solidFill>
                <a:sym typeface="+mn-ea"/>
              </a:rPr>
              <a:t>：</a:t>
            </a:r>
            <a:endParaRPr lang="zh-CN" altLang="en-US" sz="4000" b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80000"/>
              </a:lnSpc>
              <a:buNone/>
            </a:pPr>
            <a:endParaRPr lang="zh-CN" altLang="en-US" sz="4000" b="1" strike="noStrike" noProof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100000"/>
              </a:lnSpc>
              <a:buNone/>
            </a:pPr>
            <a:r>
              <a:rPr lang="zh-CN" altLang="en-US" sz="4400" b="1" strike="noStrike" noProof="1" dirty="0">
                <a:solidFill>
                  <a:srgbClr val="0000CC"/>
                </a:solidFill>
                <a:sym typeface="+mn-ea"/>
              </a:rPr>
              <a:t>一、先及时复习</a:t>
            </a:r>
            <a:endParaRPr lang="zh-CN" altLang="en-US" sz="4400" b="1" strike="noStrike" noProof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100000"/>
              </a:lnSpc>
              <a:buNone/>
            </a:pPr>
            <a:r>
              <a:rPr lang="zh-CN" altLang="en-US" sz="4400" b="1" strike="noStrike" noProof="1" dirty="0">
                <a:solidFill>
                  <a:srgbClr val="0000CC"/>
                </a:solidFill>
                <a:sym typeface="+mn-ea"/>
              </a:rPr>
              <a:t>二、后专注完成</a:t>
            </a:r>
            <a:endParaRPr lang="zh-CN" altLang="en-US" sz="4400" b="1" strike="noStrike" noProof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100000"/>
              </a:lnSpc>
              <a:buNone/>
            </a:pPr>
            <a:r>
              <a:rPr lang="zh-CN" altLang="en-US" sz="4400" b="1" strike="noStrike" noProof="1" dirty="0">
                <a:solidFill>
                  <a:srgbClr val="0000CC"/>
                </a:solidFill>
                <a:sym typeface="+mn-ea"/>
              </a:rPr>
              <a:t>三、订正答案，错误处，用红色笔订正，并理清思路或要点。</a:t>
            </a:r>
            <a:endParaRPr lang="zh-CN" altLang="en-US" sz="4400" b="1" strike="noStrike" noProof="1" dirty="0">
              <a:solidFill>
                <a:srgbClr val="0000CC"/>
              </a:solidFill>
              <a:sym typeface="+mn-ea"/>
            </a:endParaRPr>
          </a:p>
          <a:p>
            <a:pPr marL="1905" indent="-344805" fontAlgn="base">
              <a:lnSpc>
                <a:spcPct val="100000"/>
              </a:lnSpc>
              <a:buNone/>
            </a:pPr>
            <a:r>
              <a:rPr lang="zh-CN" altLang="en-US" sz="4400" b="1" strike="noStrike" noProof="1" dirty="0">
                <a:solidFill>
                  <a:srgbClr val="FF0000"/>
                </a:solidFill>
                <a:sym typeface="+mn-ea"/>
              </a:rPr>
              <a:t>留下思考的痕迹！</a:t>
            </a:r>
            <a:endParaRPr lang="zh-CN" altLang="en-US" sz="4400" b="1" strike="noStrike" noProof="1" dirty="0">
              <a:solidFill>
                <a:srgbClr val="FF0000"/>
              </a:solidFill>
              <a:sym typeface="+mn-ea"/>
            </a:endParaRPr>
          </a:p>
          <a:p>
            <a:pPr marL="1905" indent="-344805" fontAlgn="base">
              <a:lnSpc>
                <a:spcPct val="100000"/>
              </a:lnSpc>
              <a:buNone/>
            </a:pPr>
            <a:r>
              <a:rPr lang="zh-CN" altLang="en-US" sz="4400" b="1" strike="noStrike" noProof="1" dirty="0">
                <a:solidFill>
                  <a:srgbClr val="FF0000"/>
                </a:solidFill>
                <a:sym typeface="+mn-ea"/>
              </a:rPr>
              <a:t>校对参答，让思维碰撞，让思想交换！</a:t>
            </a:r>
            <a:endParaRPr lang="zh-CN" altLang="en-US" sz="4400" b="1" strike="noStrike" noProof="1" dirty="0">
              <a:solidFill>
                <a:srgbClr val="FF0000"/>
              </a:solidFill>
              <a:sym typeface="+mn-ea"/>
            </a:endParaRPr>
          </a:p>
          <a:p>
            <a:pPr marL="1905" indent="-344805" fontAlgn="base">
              <a:lnSpc>
                <a:spcPct val="100000"/>
              </a:lnSpc>
              <a:buNone/>
            </a:pPr>
            <a:endParaRPr lang="zh-CN" altLang="en-US" sz="4400" b="1" strike="noStrike" noProof="1" dirty="0">
              <a:solidFill>
                <a:srgbClr val="FF0000"/>
              </a:solidFill>
              <a:sym typeface="+mn-ea"/>
            </a:endParaRPr>
          </a:p>
          <a:p>
            <a:pPr marL="1905" indent="-344805" fontAlgn="base">
              <a:lnSpc>
                <a:spcPct val="80000"/>
              </a:lnSpc>
              <a:buNone/>
            </a:pPr>
            <a:endParaRPr lang="zh-CN" altLang="en-US" sz="2400" b="1" strike="noStrike" noProof="1" dirty="0">
              <a:solidFill>
                <a:srgbClr val="0000CC"/>
              </a:solidFill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6255" y="55245"/>
            <a:ext cx="774065" cy="836295"/>
          </a:xfrm>
          <a:prstGeom prst="rect">
            <a:avLst/>
          </a:prstGeom>
        </p:spPr>
      </p:pic>
    </p:spTree>
  </p:cSld>
  <p:clrMapOvr>
    <a:masterClrMapping/>
  </p:clrMapOvr>
  <p:transition spd="med">
    <p:checker dir="vert"/>
    <p:sndAc>
      <p:stSnd>
        <p:snd r:embed="rId3" name="chimes.wav"/>
      </p:stSnd>
    </p:sndAc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2837</Words>
  <Application>WPS 演示</Application>
  <PresentationFormat>宽屏</PresentationFormat>
  <Paragraphs>290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Arial</vt:lpstr>
      <vt:lpstr>宋体</vt:lpstr>
      <vt:lpstr>Wingdings</vt:lpstr>
      <vt:lpstr>黑体</vt:lpstr>
      <vt:lpstr>华文行楷</vt:lpstr>
      <vt:lpstr>华文新魏</vt:lpstr>
      <vt:lpstr>楷体_GB2312</vt:lpstr>
      <vt:lpstr>Calibri Light</vt:lpstr>
      <vt:lpstr>Calibri</vt:lpstr>
      <vt:lpstr>微软雅黑</vt:lpstr>
      <vt:lpstr>Tahoma</vt:lpstr>
      <vt:lpstr>Times New Roman</vt:lpstr>
      <vt:lpstr>隶书</vt:lpstr>
      <vt:lpstr>Office 主题</vt:lpstr>
      <vt:lpstr>新年吉祥，万事如意！</vt:lpstr>
      <vt:lpstr>PowerPoint 演示文稿</vt:lpstr>
      <vt:lpstr>PowerPoint 演示文稿</vt:lpstr>
      <vt:lpstr>PowerPoint 演示文稿</vt:lpstr>
      <vt:lpstr>PowerPoint 演示文稿</vt:lpstr>
      <vt:lpstr>自由诵读  《孙权劝学》</vt:lpstr>
      <vt:lpstr>PowerPoint 演示文稿</vt:lpstr>
      <vt:lpstr>PowerPoint 演示文稿</vt:lpstr>
      <vt:lpstr>吕蒙曾随周瑜、程普大破曹操于赤壁，后又袭破关羽，占领荆州，深受吴王孙权的信赖。</vt:lpstr>
      <vt:lpstr>       此人武艺高强，战功卓著，深受吴王孙权的信赖。可吕蒙有个毛病；不爱读书学习。孙权屡屡劝他多学点知识，可他每次都推三阻四的，还自以为自己一介武夫，读书有何用？这回，孙权又来劝他了，结果怎样呢？让我们来看《孙权劝学》一文。</vt:lpstr>
      <vt:lpstr>教学目标</vt:lpstr>
      <vt:lpstr>PowerPoint 演示文稿</vt:lpstr>
      <vt:lpstr>PowerPoint 演示文稿</vt:lpstr>
      <vt:lpstr>PowerPoint 演示文稿</vt:lpstr>
      <vt:lpstr>PowerPoint 演示文稿</vt:lpstr>
      <vt:lpstr>孙权劝学</vt:lpstr>
      <vt:lpstr>背诵文下注释！  看谁背得快？</vt:lpstr>
      <vt:lpstr>你发现了哪些文言现象？请梳理。  每一个计1分</vt:lpstr>
      <vt:lpstr>PowerPoint 演示文稿</vt:lpstr>
      <vt:lpstr>PowerPoint 演示文稿</vt:lpstr>
      <vt:lpstr>PowerPoint 演示文稿</vt:lpstr>
      <vt:lpstr>PowerPoint 演示文稿</vt:lpstr>
      <vt:lpstr>六、积累延伸</vt:lpstr>
      <vt:lpstr>PowerPoint 演示文稿</vt:lpstr>
      <vt:lpstr>变换方式，熟悉课文：</vt:lpstr>
      <vt:lpstr>再变换方式，熟悉课文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25</cp:revision>
  <dcterms:created xsi:type="dcterms:W3CDTF">2017-02-08T11:21:00Z</dcterms:created>
  <dcterms:modified xsi:type="dcterms:W3CDTF">2017-06-25T13:55:33Z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2052-10.1.0.6490</vt:lpwstr>
  </property>
</Properties>
</file>