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7" r:id="rId3"/>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B5F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1" Type="http://schemas.openxmlformats.org/officeDocument/2006/relationships/tableStyles" Target="tableStyles.xml"/><Relationship Id="rId50" Type="http://schemas.openxmlformats.org/officeDocument/2006/relationships/viewProps" Target="viewProps.xml"/><Relationship Id="rId5" Type="http://schemas.openxmlformats.org/officeDocument/2006/relationships/slide" Target="slides/slide2.xml"/><Relationship Id="rId49" Type="http://schemas.openxmlformats.org/officeDocument/2006/relationships/presProps" Target="presProps.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52227" name="备注占位符 2"/>
          <p:cNvSpPr>
            <a:spLocks noGrp="1" noChangeArrowheads="1"/>
          </p:cNvSpPr>
          <p:nvPr>
            <p:ph type="body" idx="4294967295"/>
          </p:nvPr>
        </p:nvSpPr>
        <p:spPr bwMode="auto">
          <a:noFill/>
        </p:spPr>
        <p:txBody>
          <a:bodyPr/>
          <a:lstStyle/>
          <a:p>
            <a:pPr eaLnBrk="1" hangingPunct="1">
              <a:spcBef>
                <a:spcPct val="0"/>
              </a:spcBef>
            </a:pPr>
            <a:endParaRPr lang="zh-CN" altLang="en-US"/>
          </a:p>
        </p:txBody>
      </p:sp>
      <p:sp>
        <p:nvSpPr>
          <p:cNvPr id="52228" name="灯片编号占位符 3"/>
          <p:cNvSpPr>
            <a:spLocks noGrp="1" noChangeArrowheads="1"/>
          </p:cNvSpPr>
          <p:nvPr>
            <p:ph type="sldNum" sz="quarter" idx="5"/>
          </p:nvPr>
        </p:nvSpPr>
        <p:spPr bwMode="auto">
          <a:noFill/>
          <a:ln>
            <a:miter lim="800000"/>
          </a:ln>
        </p:spPr>
        <p:txBody>
          <a:bodyPr/>
          <a:lstStyle/>
          <a:p>
            <a:pPr>
              <a:buFontTx/>
              <a:buNone/>
            </a:pPr>
            <a:fld id="{3E227647-9F63-4C9F-9DAB-8B84E14A95B3}" type="slidenum">
              <a:rPr lang="zh-CN" altLang="en-US" smtClean="0"/>
            </a:fld>
            <a:endParaRPr lang="zh-CN" altLang="en-US"/>
          </a:p>
        </p:txBody>
      </p:sp>
      <p:sp>
        <p:nvSpPr>
          <p:cNvPr id="52229" name="页脚占位符 4"/>
          <p:cNvSpPr>
            <a:spLocks noGrp="1" noChangeArrowheads="1"/>
          </p:cNvSpPr>
          <p:nvPr>
            <p:ph type="ftr" sz="quarter" idx="4"/>
          </p:nvPr>
        </p:nvSpPr>
        <p:spPr bwMode="auto">
          <a:noFill/>
          <a:ln>
            <a:miter lim="800000"/>
          </a:ln>
        </p:spPr>
        <p:txBody>
          <a:bodyPr wrap="square" numCol="1" anchorCtr="0" compatLnSpc="1"/>
          <a:lstStyle/>
          <a:p>
            <a:r>
              <a:rPr lang="zh-CN" altLang="en-US"/>
              <a:t>状元成才路</a:t>
            </a:r>
            <a:endParaRPr lang="zh-CN" altLang="en-US"/>
          </a:p>
        </p:txBody>
      </p:sp>
      <p:sp>
        <p:nvSpPr>
          <p:cNvPr id="52230" name="页眉占位符 5"/>
          <p:cNvSpPr>
            <a:spLocks noGrp="1" noChangeArrowheads="1"/>
          </p:cNvSpPr>
          <p:nvPr>
            <p:ph type="hdr" sz="quarter"/>
          </p:nvPr>
        </p:nvSpPr>
        <p:spPr bwMode="auto">
          <a:noFill/>
          <a:ln>
            <a:miter lim="800000"/>
          </a:ln>
        </p:spPr>
        <p:txBody>
          <a:bodyPr wrap="square" numCol="1" anchor="t" anchorCtr="0" compatLnSpc="1"/>
          <a:lstStyle/>
          <a:p>
            <a:r>
              <a:rPr lang="zh-CN" altLang="en-US"/>
              <a:t>状元成才路</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53251" name="备注占位符 2"/>
          <p:cNvSpPr>
            <a:spLocks noGrp="1" noChangeArrowheads="1"/>
          </p:cNvSpPr>
          <p:nvPr>
            <p:ph type="body" idx="4294967295"/>
          </p:nvPr>
        </p:nvSpPr>
        <p:spPr bwMode="auto">
          <a:noFill/>
        </p:spPr>
        <p:txBody>
          <a:bodyPr/>
          <a:lstStyle/>
          <a:p>
            <a:endParaRPr lang="zh-CN" altLang="en-US"/>
          </a:p>
        </p:txBody>
      </p:sp>
      <p:sp>
        <p:nvSpPr>
          <p:cNvPr id="53252" name="灯片编号占位符 3"/>
          <p:cNvSpPr>
            <a:spLocks noGrp="1" noChangeArrowheads="1"/>
          </p:cNvSpPr>
          <p:nvPr>
            <p:ph type="sldNum" sz="quarter" idx="5"/>
          </p:nvPr>
        </p:nvSpPr>
        <p:spPr bwMode="auto">
          <a:noFill/>
          <a:ln>
            <a:miter lim="800000"/>
          </a:ln>
        </p:spPr>
        <p:txBody>
          <a:bodyPr/>
          <a:lstStyle/>
          <a:p>
            <a:pPr>
              <a:buFontTx/>
              <a:buNone/>
            </a:pPr>
            <a:fld id="{61CF2249-8B59-4B19-A1B0-0F3717B218F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mc:Choice xmlns:p14="http://schemas.microsoft.com/office/powerpoint/2010/main" Requires="p14">
      <p:transition p14:dur="500"/>
    </mc:Choice>
    <mc:Fallback>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4" descr="https://ss0.bdstatic.com/70cFuHSh_Q1YnxGkpoWK1HF6hhy/it/u=344203889,397507901&amp;fm=26&amp;gp=0.jpg"/>
          <p:cNvPicPr>
            <a:picLocks noChangeAspect="1" noChangeArrowheads="1"/>
          </p:cNvPicPr>
          <p:nvPr/>
        </p:nvPicPr>
        <p:blipFill>
          <a:blip r:embed="rId1" cstate="print"/>
          <a:srcRect/>
          <a:stretch>
            <a:fillRect/>
          </a:stretch>
        </p:blipFill>
        <p:spPr bwMode="auto">
          <a:xfrm>
            <a:off x="2117" y="-2117"/>
            <a:ext cx="12189883" cy="6860117"/>
          </a:xfrm>
          <a:prstGeom prst="rect">
            <a:avLst/>
          </a:prstGeom>
          <a:noFill/>
          <a:ln w="9525">
            <a:noFill/>
            <a:miter lim="800000"/>
            <a:headEnd/>
            <a:tailEnd/>
          </a:ln>
        </p:spPr>
      </p:pic>
      <p:sp>
        <p:nvSpPr>
          <p:cNvPr id="12" name="TextBox 48"/>
          <p:cNvSpPr txBox="1"/>
          <p:nvPr/>
        </p:nvSpPr>
        <p:spPr>
          <a:xfrm>
            <a:off x="3191677" y="2084851"/>
            <a:ext cx="5808645" cy="1137285"/>
          </a:xfrm>
          <a:prstGeom prst="rect">
            <a:avLst/>
          </a:prstGeom>
          <a:noFill/>
          <a:ln w="19050">
            <a:solidFill>
              <a:schemeClr val="tx1"/>
            </a:solidFill>
          </a:ln>
          <a:effectLst>
            <a:softEdge rad="31750"/>
          </a:effectLst>
        </p:spPr>
        <p:txBody>
          <a:bodyPr lIns="91440" tIns="45720" rIns="91440" bIns="4572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buFontTx/>
              <a:buNone/>
              <a:defRPr/>
            </a:pPr>
            <a:r>
              <a:rPr lang="en-US" altLang="zh-CN" sz="6800" b="1" dirty="0" smtClean="0">
                <a:solidFill>
                  <a:srgbClr val="FF0000"/>
                </a:solidFill>
                <a:effectLst>
                  <a:outerShdw blurRad="38100" dist="38100" dir="2700000" algn="tl">
                    <a:srgbClr val="C0C0C0"/>
                  </a:outerShdw>
                </a:effectLst>
                <a:latin typeface="宋体" panose="02010600030101010101" pitchFamily="2" charset="-122"/>
                <a:cs typeface="Kaiti SC"/>
              </a:rPr>
              <a:t>17</a:t>
            </a:r>
            <a:r>
              <a:rPr lang="zh-CN" altLang="en-US" sz="6800" b="1" baseline="30000" dirty="0" smtClean="0">
                <a:solidFill>
                  <a:srgbClr val="FF0000"/>
                </a:solidFill>
                <a:effectLst>
                  <a:outerShdw blurRad="38100" dist="38100" dir="2700000" algn="tl">
                    <a:srgbClr val="C0C0C0"/>
                  </a:outerShdw>
                </a:effectLst>
                <a:latin typeface="宋体" panose="02010600030101010101" pitchFamily="2" charset="-122"/>
                <a:cs typeface="Kaiti SC"/>
              </a:rPr>
              <a:t>*</a:t>
            </a:r>
            <a:r>
              <a:rPr lang="en-US" altLang="zh-CN" sz="6800" b="1" dirty="0" smtClean="0">
                <a:solidFill>
                  <a:srgbClr val="FF0000"/>
                </a:solidFill>
                <a:effectLst>
                  <a:outerShdw blurRad="38100" dist="38100" dir="2700000" algn="tl">
                    <a:srgbClr val="C0C0C0"/>
                  </a:outerShdw>
                </a:effectLst>
                <a:latin typeface="宋体" panose="02010600030101010101" pitchFamily="2" charset="-122"/>
                <a:cs typeface="Kaiti SC"/>
              </a:rPr>
              <a:t>  </a:t>
            </a:r>
            <a:r>
              <a:rPr lang="zh-CN" altLang="en-US" sz="6800" b="1" dirty="0">
                <a:solidFill>
                  <a:srgbClr val="FF0000"/>
                </a:solidFill>
                <a:effectLst>
                  <a:outerShdw blurRad="38100" dist="38100" dir="2700000" algn="tl">
                    <a:srgbClr val="C0C0C0"/>
                  </a:outerShdw>
                </a:effectLst>
                <a:latin typeface="宋体" panose="02010600030101010101" pitchFamily="2" charset="-122"/>
                <a:cs typeface="Kaiti SC"/>
              </a:rPr>
              <a:t>昆明的雨</a:t>
            </a:r>
            <a:endParaRPr lang="zh-CN" altLang="en-US" sz="6800" b="1" dirty="0">
              <a:solidFill>
                <a:srgbClr val="FF0000"/>
              </a:solidFill>
              <a:effectLst>
                <a:outerShdw blurRad="38100" dist="38100" dir="2700000" algn="tl">
                  <a:srgbClr val="C0C0C0"/>
                </a:outerShdw>
              </a:effectLst>
              <a:latin typeface="宋体" panose="02010600030101010101" pitchFamily="2" charset="-122"/>
              <a:cs typeface="Kaiti SC"/>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4"/>
          <p:cNvSpPr txBox="1">
            <a:spLocks noChangeArrowheads="1"/>
          </p:cNvSpPr>
          <p:nvPr/>
        </p:nvSpPr>
        <p:spPr bwMode="auto">
          <a:xfrm>
            <a:off x="719667" y="1604433"/>
            <a:ext cx="10752667" cy="4234815"/>
          </a:xfrm>
          <a:prstGeom prst="rect">
            <a:avLst/>
          </a:prstGeom>
          <a:noFill/>
          <a:ln w="9525">
            <a:noFill/>
            <a:miter lim="800000"/>
          </a:ln>
        </p:spPr>
        <p:txBody>
          <a:bodyPr>
            <a:spAutoFit/>
          </a:bodyPr>
          <a:lstStyle/>
          <a:p>
            <a:pPr eaLnBrk="0" hangingPunct="0">
              <a:lnSpc>
                <a:spcPct val="120000"/>
              </a:lnSpc>
            </a:pPr>
            <a:r>
              <a:rPr lang="zh-CN" altLang="zh-CN" sz="3735" b="1">
                <a:latin typeface="楷体" panose="02010609060101010101" pitchFamily="49" charset="-122"/>
                <a:ea typeface="楷体" panose="02010609060101010101" pitchFamily="49" charset="-122"/>
              </a:rPr>
              <a:t>1.学会本课的重点词语</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理解课文内容</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品味文中语句。</a:t>
            </a:r>
            <a:endParaRPr lang="zh-CN" altLang="zh-CN" sz="3735" b="1">
              <a:latin typeface="楷体" panose="02010609060101010101" pitchFamily="49" charset="-122"/>
              <a:ea typeface="楷体" panose="02010609060101010101" pitchFamily="49" charset="-122"/>
            </a:endParaRPr>
          </a:p>
          <a:p>
            <a:pPr eaLnBrk="0" hangingPunct="0">
              <a:lnSpc>
                <a:spcPct val="120000"/>
              </a:lnSpc>
            </a:pPr>
            <a:r>
              <a:rPr lang="zh-CN" altLang="zh-CN" sz="3735" b="1">
                <a:latin typeface="楷体" panose="02010609060101010101" pitchFamily="49" charset="-122"/>
                <a:ea typeface="楷体" panose="02010609060101010101" pitchFamily="49" charset="-122"/>
              </a:rPr>
              <a:t>2.了解昆明的雨的特点</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体会作者对昆明的雨的思念之情。</a:t>
            </a:r>
            <a:endParaRPr lang="zh-CN" altLang="zh-CN" sz="3735" b="1">
              <a:latin typeface="楷体" panose="02010609060101010101" pitchFamily="49" charset="-122"/>
              <a:ea typeface="楷体" panose="02010609060101010101" pitchFamily="49" charset="-122"/>
            </a:endParaRPr>
          </a:p>
          <a:p>
            <a:pPr eaLnBrk="0" hangingPunct="0">
              <a:lnSpc>
                <a:spcPct val="120000"/>
              </a:lnSpc>
            </a:pPr>
            <a:r>
              <a:rPr lang="zh-CN" altLang="zh-CN" sz="3735" b="1">
                <a:latin typeface="楷体" panose="02010609060101010101" pitchFamily="49" charset="-122"/>
                <a:ea typeface="楷体" panose="02010609060101010101" pitchFamily="49" charset="-122"/>
              </a:rPr>
              <a:t>3.把握课文叙写景、事、物的线索</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体悟作者清新自然的语言风格。</a:t>
            </a:r>
            <a:endParaRPr lang="zh-CN" altLang="zh-CN" sz="3735" b="1">
              <a:latin typeface="楷体" panose="02010609060101010101" pitchFamily="49" charset="-122"/>
              <a:ea typeface="楷体" panose="02010609060101010101" pitchFamily="49" charset="-122"/>
            </a:endParaRPr>
          </a:p>
        </p:txBody>
      </p:sp>
      <p:grpSp>
        <p:nvGrpSpPr>
          <p:cNvPr id="5123" name="组合 5"/>
          <p:cNvGrpSpPr/>
          <p:nvPr/>
        </p:nvGrpSpPr>
        <p:grpSpPr bwMode="auto">
          <a:xfrm>
            <a:off x="239184" y="165100"/>
            <a:ext cx="2173816" cy="518583"/>
            <a:chOff x="160049" y="525491"/>
            <a:chExt cx="1629583" cy="389054"/>
          </a:xfrm>
        </p:grpSpPr>
        <p:pic>
          <p:nvPicPr>
            <p:cNvPr id="5128" name="图片 9"/>
            <p:cNvPicPr>
              <a:picLocks noChangeAspect="1"/>
            </p:cNvPicPr>
            <p:nvPr/>
          </p:nvPicPr>
          <p:blipFill>
            <a:blip r:embed="rId1" cstate="print"/>
            <a:srcRect/>
            <a:stretch>
              <a:fillRect/>
            </a:stretch>
          </p:blipFill>
          <p:spPr bwMode="auto">
            <a:xfrm>
              <a:off x="160049" y="536607"/>
              <a:ext cx="1629583" cy="377938"/>
            </a:xfrm>
            <a:prstGeom prst="rect">
              <a:avLst/>
            </a:prstGeom>
            <a:noFill/>
            <a:ln w="9525">
              <a:noFill/>
              <a:miter lim="800000"/>
              <a:headEnd/>
              <a:tailEnd/>
            </a:ln>
          </p:spPr>
        </p:pic>
        <p:sp>
          <p:nvSpPr>
            <p:cNvPr id="5129" name="文本框 11"/>
            <p:cNvSpPr txBox="1">
              <a:spLocks noChangeArrowheads="1"/>
            </p:cNvSpPr>
            <p:nvPr/>
          </p:nvSpPr>
          <p:spPr bwMode="auto">
            <a:xfrm>
              <a:off x="172162" y="525491"/>
              <a:ext cx="1231486" cy="376350"/>
            </a:xfrm>
            <a:prstGeom prst="rect">
              <a:avLst/>
            </a:prstGeom>
            <a:noFill/>
            <a:ln w="9525">
              <a:noFill/>
              <a:miter lim="800000"/>
            </a:ln>
          </p:spPr>
          <p:txBody>
            <a:bodyPr>
              <a:spAutoFit/>
            </a:bodyPr>
            <a:lstStyle/>
            <a:p>
              <a:pPr algn="ctr" eaLnBrk="0" hangingPunct="0"/>
              <a:r>
                <a:rPr lang="zh-CN" altLang="en-US" sz="2665">
                  <a:solidFill>
                    <a:schemeClr val="bg1"/>
                  </a:solidFill>
                  <a:latin typeface="黑体" panose="02010609060101010101" pitchFamily="49" charset="-122"/>
                  <a:ea typeface="黑体" panose="02010609060101010101" pitchFamily="49" charset="-122"/>
                </a:rPr>
                <a:t>第一课时</a:t>
              </a:r>
              <a:endParaRPr lang="zh-CN" altLang="en-US" sz="2665">
                <a:solidFill>
                  <a:schemeClr val="bg1"/>
                </a:solidFill>
                <a:latin typeface="黑体" panose="02010609060101010101" pitchFamily="49" charset="-122"/>
                <a:ea typeface="黑体" panose="02010609060101010101" pitchFamily="49" charset="-122"/>
              </a:endParaRPr>
            </a:p>
          </p:txBody>
        </p:sp>
      </p:grpSp>
      <p:grpSp>
        <p:nvGrpSpPr>
          <p:cNvPr id="5124" name="组合 11"/>
          <p:cNvGrpSpPr/>
          <p:nvPr/>
        </p:nvGrpSpPr>
        <p:grpSpPr bwMode="auto">
          <a:xfrm>
            <a:off x="-6351" y="740833"/>
            <a:ext cx="2675468" cy="666288"/>
            <a:chOff x="70" y="-63"/>
            <a:chExt cx="3161" cy="786"/>
          </a:xfrm>
        </p:grpSpPr>
        <p:sp>
          <p:nvSpPr>
            <p:cNvPr id="5125" name="文本框 6"/>
            <p:cNvSpPr txBox="1">
              <a:spLocks noChangeArrowheads="1"/>
            </p:cNvSpPr>
            <p:nvPr/>
          </p:nvSpPr>
          <p:spPr bwMode="auto">
            <a:xfrm>
              <a:off x="678" y="-63"/>
              <a:ext cx="2461"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学习目标</a:t>
              </a:r>
              <a:endParaRPr kumimoji="1" lang="zh-CN" altLang="en-US" sz="3735">
                <a:latin typeface="黑体" panose="02010609060101010101" pitchFamily="49" charset="-122"/>
                <a:ea typeface="黑体" panose="02010609060101010101" pitchFamily="49" charset="-122"/>
              </a:endParaRPr>
            </a:p>
          </p:txBody>
        </p:sp>
        <p:cxnSp>
          <p:nvCxnSpPr>
            <p:cNvPr id="16"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9" name="菱形 18"/>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7"/>
          <p:cNvSpPr>
            <a:spLocks noChangeArrowheads="1"/>
          </p:cNvSpPr>
          <p:nvPr/>
        </p:nvSpPr>
        <p:spPr bwMode="auto">
          <a:xfrm>
            <a:off x="527051" y="1906694"/>
            <a:ext cx="8352367" cy="3542030"/>
          </a:xfrm>
          <a:prstGeom prst="rect">
            <a:avLst/>
          </a:prstGeom>
          <a:noFill/>
          <a:ln w="9525">
            <a:noFill/>
            <a:miter lim="800000"/>
          </a:ln>
        </p:spPr>
        <p:txBody>
          <a:bodyPr anchor="ctr">
            <a:spAutoFit/>
          </a:bodyPr>
          <a:lstStyle/>
          <a:p>
            <a:pPr eaLnBrk="0" hangingPunct="0"/>
            <a:r>
              <a:rPr lang="zh-CN" altLang="zh-CN" sz="3735" b="1">
                <a:solidFill>
                  <a:srgbClr val="FF0000"/>
                </a:solidFill>
                <a:latin typeface="楷体" panose="02010609060101010101" pitchFamily="49" charset="-122"/>
                <a:ea typeface="楷体" panose="02010609060101010101" pitchFamily="49" charset="-122"/>
              </a:rPr>
              <a:t>汪曾祺</a:t>
            </a:r>
            <a:r>
              <a:rPr lang="zh-CN" altLang="en-US" sz="3735" b="1">
                <a:latin typeface="楷体" panose="02010609060101010101" pitchFamily="49" charset="-122"/>
                <a:ea typeface="楷体" panose="02010609060101010101" pitchFamily="49" charset="-122"/>
              </a:rPr>
              <a:t>（</a:t>
            </a:r>
            <a:r>
              <a:rPr lang="en-US" altLang="zh-CN" sz="3735" b="1">
                <a:latin typeface="楷体" panose="02010609060101010101" pitchFamily="49" charset="-122"/>
                <a:ea typeface="楷体" panose="02010609060101010101" pitchFamily="49" charset="-122"/>
              </a:rPr>
              <a:t>1920</a:t>
            </a:r>
            <a:r>
              <a:rPr lang="zh-CN" altLang="zh-CN" sz="3735" b="1">
                <a:latin typeface="楷体" panose="02010609060101010101" pitchFamily="49" charset="-122"/>
                <a:ea typeface="楷体" panose="02010609060101010101" pitchFamily="49" charset="-122"/>
              </a:rPr>
              <a:t>—</a:t>
            </a:r>
            <a:r>
              <a:rPr lang="en-US" altLang="zh-CN" sz="3735" b="1">
                <a:latin typeface="楷体" panose="02010609060101010101" pitchFamily="49" charset="-122"/>
                <a:ea typeface="楷体" panose="02010609060101010101" pitchFamily="49" charset="-122"/>
              </a:rPr>
              <a:t>1997</a:t>
            </a:r>
            <a:r>
              <a:rPr lang="zh-CN" altLang="en-US" sz="3735" b="1">
                <a:latin typeface="楷体" panose="02010609060101010101" pitchFamily="49" charset="-122"/>
                <a:ea typeface="楷体" panose="02010609060101010101" pitchFamily="49" charset="-122"/>
              </a:rPr>
              <a:t>）</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作家。江苏高邮人。代表作有小说《受戒》《大淖纪事》等</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小说集《邂逅集》《汪曾祺短篇小说选》《晚饭花集》</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散文集《蒲桥集》</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文论集《晚翠文谈》等。有</a:t>
            </a:r>
            <a:endParaRPr lang="en-US" altLang="zh-CN" sz="3735" b="1">
              <a:latin typeface="楷体" panose="02010609060101010101" pitchFamily="49" charset="-122"/>
              <a:ea typeface="楷体" panose="02010609060101010101" pitchFamily="49" charset="-122"/>
            </a:endParaRPr>
          </a:p>
          <a:p>
            <a:pPr eaLnBrk="0" hangingPunct="0"/>
            <a:r>
              <a:rPr lang="zh-CN" altLang="zh-CN" sz="3735" b="1">
                <a:latin typeface="楷体" panose="02010609060101010101" pitchFamily="49" charset="-122"/>
                <a:ea typeface="楷体" panose="02010609060101010101" pitchFamily="49" charset="-122"/>
              </a:rPr>
              <a:t>《汪曾祺全集》行世。</a:t>
            </a:r>
            <a:endParaRPr lang="zh-CN" altLang="zh-CN" sz="3735" b="1">
              <a:latin typeface="楷体" panose="02010609060101010101" pitchFamily="49" charset="-122"/>
              <a:ea typeface="楷体" panose="02010609060101010101" pitchFamily="49" charset="-122"/>
            </a:endParaRPr>
          </a:p>
        </p:txBody>
      </p:sp>
      <p:grpSp>
        <p:nvGrpSpPr>
          <p:cNvPr id="6147" name="组合 8"/>
          <p:cNvGrpSpPr/>
          <p:nvPr/>
        </p:nvGrpSpPr>
        <p:grpSpPr bwMode="auto">
          <a:xfrm>
            <a:off x="2117" y="42333"/>
            <a:ext cx="2675467" cy="666288"/>
            <a:chOff x="70" y="-63"/>
            <a:chExt cx="3161" cy="786"/>
          </a:xfrm>
        </p:grpSpPr>
        <p:sp>
          <p:nvSpPr>
            <p:cNvPr id="6155" name="文本框 6"/>
            <p:cNvSpPr txBox="1">
              <a:spLocks noChangeArrowheads="1"/>
            </p:cNvSpPr>
            <p:nvPr/>
          </p:nvSpPr>
          <p:spPr bwMode="auto">
            <a:xfrm>
              <a:off x="678" y="-63"/>
              <a:ext cx="2461"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知识备查</a:t>
              </a:r>
              <a:endParaRPr kumimoji="1" lang="zh-CN" altLang="en-US" sz="3735">
                <a:latin typeface="黑体" panose="02010609060101010101" pitchFamily="49" charset="-122"/>
                <a:ea typeface="黑体" panose="02010609060101010101" pitchFamily="49" charset="-122"/>
              </a:endParaRPr>
            </a:p>
          </p:txBody>
        </p:sp>
        <p:cxnSp>
          <p:nvCxnSpPr>
            <p:cNvPr id="12"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3" name="菱形 12"/>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grpSp>
        <p:nvGrpSpPr>
          <p:cNvPr id="6148" name="组合 1"/>
          <p:cNvGrpSpPr/>
          <p:nvPr/>
        </p:nvGrpSpPr>
        <p:grpSpPr bwMode="auto">
          <a:xfrm>
            <a:off x="4943264" y="646008"/>
            <a:ext cx="2324100" cy="651509"/>
            <a:chOff x="3405823" y="662306"/>
            <a:chExt cx="1743075" cy="488632"/>
          </a:xfrm>
        </p:grpSpPr>
        <p:sp>
          <p:nvSpPr>
            <p:cNvPr id="16" name="圆角矩形 15"/>
            <p:cNvSpPr/>
            <p:nvPr/>
          </p:nvSpPr>
          <p:spPr>
            <a:xfrm rot="555800">
              <a:off x="4675188" y="715963"/>
              <a:ext cx="442912" cy="419100"/>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7" name="圆角矩形 16"/>
            <p:cNvSpPr/>
            <p:nvPr/>
          </p:nvSpPr>
          <p:spPr>
            <a:xfrm rot="20470821">
              <a:off x="4270375" y="722313"/>
              <a:ext cx="442913" cy="420687"/>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8" name="圆角矩形 17"/>
            <p:cNvSpPr/>
            <p:nvPr/>
          </p:nvSpPr>
          <p:spPr>
            <a:xfrm rot="319204">
              <a:off x="3851275" y="722313"/>
              <a:ext cx="441325" cy="420687"/>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9" name="圆角矩形 18"/>
            <p:cNvSpPr/>
            <p:nvPr/>
          </p:nvSpPr>
          <p:spPr>
            <a:xfrm rot="21148334">
              <a:off x="3441700" y="730250"/>
              <a:ext cx="441325" cy="420688"/>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6154" name="矩形 1"/>
            <p:cNvSpPr>
              <a:spLocks noChangeArrowheads="1"/>
            </p:cNvSpPr>
            <p:nvPr/>
          </p:nvSpPr>
          <p:spPr bwMode="auto">
            <a:xfrm>
              <a:off x="3405823" y="662306"/>
              <a:ext cx="1743075" cy="481965"/>
            </a:xfrm>
            <a:prstGeom prst="rect">
              <a:avLst/>
            </a:prstGeom>
            <a:noFill/>
            <a:ln w="9525">
              <a:noFill/>
              <a:miter lim="800000"/>
            </a:ln>
          </p:spPr>
          <p:txBody>
            <a:bodyPr>
              <a:spAutoFit/>
            </a:bodyPr>
            <a:lstStyle/>
            <a:p>
              <a:pPr algn="dist" eaLnBrk="0" hangingPunct="0">
                <a:lnSpc>
                  <a:spcPts val="4300"/>
                </a:lnSpc>
              </a:pPr>
              <a:r>
                <a:rPr lang="zh-CN" altLang="en-US" sz="3735" b="1">
                  <a:solidFill>
                    <a:schemeClr val="bg1"/>
                  </a:solidFill>
                  <a:latin typeface="楷体" panose="02010609060101010101" pitchFamily="49" charset="-122"/>
                  <a:ea typeface="楷体" panose="02010609060101010101" pitchFamily="49" charset="-122"/>
                </a:rPr>
                <a:t>作者简介</a:t>
              </a:r>
              <a:endParaRPr lang="zh-CN" altLang="en-US" sz="3735" b="1">
                <a:solidFill>
                  <a:schemeClr val="bg1"/>
                </a:solidFill>
                <a:latin typeface="楷体" panose="02010609060101010101" pitchFamily="49" charset="-122"/>
                <a:ea typeface="楷体" panose="02010609060101010101" pitchFamily="49" charset="-122"/>
              </a:endParaRPr>
            </a:p>
          </p:txBody>
        </p:sp>
      </p:grpSp>
      <p:pic>
        <p:nvPicPr>
          <p:cNvPr id="6149" name="汪曾祺.jpg" descr="id:2147506902;FounderCES"/>
          <p:cNvPicPr>
            <a:picLocks noChangeAspect="1" noChangeArrowheads="1"/>
          </p:cNvPicPr>
          <p:nvPr/>
        </p:nvPicPr>
        <p:blipFill>
          <a:blip r:embed="rId1" cstate="print"/>
          <a:srcRect/>
          <a:stretch>
            <a:fillRect/>
          </a:stretch>
        </p:blipFill>
        <p:spPr bwMode="auto">
          <a:xfrm>
            <a:off x="9359900" y="1892300"/>
            <a:ext cx="2290233" cy="357081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0" name="组合 1"/>
          <p:cNvGrpSpPr/>
          <p:nvPr/>
        </p:nvGrpSpPr>
        <p:grpSpPr bwMode="auto">
          <a:xfrm>
            <a:off x="4933951" y="633307"/>
            <a:ext cx="2324100" cy="651510"/>
            <a:chOff x="3333750" y="662279"/>
            <a:chExt cx="1743075" cy="488430"/>
          </a:xfrm>
        </p:grpSpPr>
        <p:sp>
          <p:nvSpPr>
            <p:cNvPr id="20" name="圆角矩形 19"/>
            <p:cNvSpPr/>
            <p:nvPr/>
          </p:nvSpPr>
          <p:spPr>
            <a:xfrm rot="555800">
              <a:off x="4602162" y="715914"/>
              <a:ext cx="442913" cy="418926"/>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1" name="圆角矩形 20"/>
            <p:cNvSpPr/>
            <p:nvPr/>
          </p:nvSpPr>
          <p:spPr>
            <a:xfrm rot="20470821">
              <a:off x="4197350" y="722262"/>
              <a:ext cx="442912" cy="420513"/>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2" name="圆角矩形 21"/>
            <p:cNvSpPr/>
            <p:nvPr/>
          </p:nvSpPr>
          <p:spPr>
            <a:xfrm rot="319204">
              <a:off x="3778250" y="722262"/>
              <a:ext cx="441325" cy="420513"/>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3" name="圆角矩形 22"/>
            <p:cNvSpPr/>
            <p:nvPr/>
          </p:nvSpPr>
          <p:spPr>
            <a:xfrm rot="21148334">
              <a:off x="3368675" y="730195"/>
              <a:ext cx="441325" cy="420514"/>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7180" name="矩形 1"/>
            <p:cNvSpPr>
              <a:spLocks noChangeArrowheads="1"/>
            </p:cNvSpPr>
            <p:nvPr/>
          </p:nvSpPr>
          <p:spPr bwMode="auto">
            <a:xfrm>
              <a:off x="3333750" y="662279"/>
              <a:ext cx="1743075" cy="481765"/>
            </a:xfrm>
            <a:prstGeom prst="rect">
              <a:avLst/>
            </a:prstGeom>
            <a:noFill/>
            <a:ln w="9525">
              <a:noFill/>
              <a:miter lim="800000"/>
            </a:ln>
          </p:spPr>
          <p:txBody>
            <a:bodyPr>
              <a:spAutoFit/>
            </a:bodyPr>
            <a:lstStyle/>
            <a:p>
              <a:pPr algn="dist" eaLnBrk="0" hangingPunct="0">
                <a:lnSpc>
                  <a:spcPts val="4300"/>
                </a:lnSpc>
              </a:pPr>
              <a:r>
                <a:rPr lang="zh-CN" altLang="en-US" sz="3735" b="1">
                  <a:solidFill>
                    <a:schemeClr val="bg1"/>
                  </a:solidFill>
                  <a:latin typeface="楷体" panose="02010609060101010101" pitchFamily="49" charset="-122"/>
                  <a:ea typeface="楷体" panose="02010609060101010101" pitchFamily="49" charset="-122"/>
                </a:rPr>
                <a:t>写作背景</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7171" name="组合 8"/>
          <p:cNvGrpSpPr/>
          <p:nvPr/>
        </p:nvGrpSpPr>
        <p:grpSpPr bwMode="auto">
          <a:xfrm>
            <a:off x="2117" y="42333"/>
            <a:ext cx="2675467" cy="666288"/>
            <a:chOff x="70" y="-63"/>
            <a:chExt cx="3161" cy="786"/>
          </a:xfrm>
        </p:grpSpPr>
        <p:sp>
          <p:nvSpPr>
            <p:cNvPr id="7173" name="文本框 6"/>
            <p:cNvSpPr txBox="1">
              <a:spLocks noChangeArrowheads="1"/>
            </p:cNvSpPr>
            <p:nvPr/>
          </p:nvSpPr>
          <p:spPr bwMode="auto">
            <a:xfrm>
              <a:off x="678" y="-63"/>
              <a:ext cx="2461"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知识备查</a:t>
              </a:r>
              <a:endParaRPr kumimoji="1" lang="zh-CN" altLang="en-US" sz="3735">
                <a:latin typeface="黑体" panose="02010609060101010101" pitchFamily="49" charset="-122"/>
                <a:ea typeface="黑体" panose="02010609060101010101" pitchFamily="49" charset="-122"/>
              </a:endParaRPr>
            </a:p>
          </p:txBody>
        </p:sp>
        <p:cxnSp>
          <p:nvCxnSpPr>
            <p:cNvPr id="27"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8" name="菱形 27"/>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7172" name="矩形 1"/>
          <p:cNvSpPr>
            <a:spLocks noChangeArrowheads="1"/>
          </p:cNvSpPr>
          <p:nvPr/>
        </p:nvSpPr>
        <p:spPr bwMode="auto">
          <a:xfrm>
            <a:off x="719667" y="1589617"/>
            <a:ext cx="10752667" cy="4692650"/>
          </a:xfrm>
          <a:prstGeom prst="rect">
            <a:avLst/>
          </a:prstGeom>
          <a:noFill/>
          <a:ln w="9525">
            <a:noFill/>
            <a:miter lim="800000"/>
          </a:ln>
        </p:spPr>
        <p:txBody>
          <a:bodyPr>
            <a:spAutoFit/>
          </a:bodyPr>
          <a:lstStyle/>
          <a:p>
            <a:pPr eaLnBrk="0" hangingPunct="0"/>
            <a:r>
              <a:rPr lang="zh-CN" altLang="en-US" sz="3735" b="1">
                <a:solidFill>
                  <a:srgbClr val="000000"/>
                </a:solidFill>
                <a:latin typeface="楷体" panose="02010609060101010101" pitchFamily="49" charset="-122"/>
                <a:ea typeface="楷体" panose="02010609060101010101" pitchFamily="49" charset="-122"/>
              </a:rPr>
              <a:t>    本文选自</a:t>
            </a:r>
            <a:r>
              <a:rPr lang="en-US" altLang="zh-CN" sz="3735" b="1">
                <a:solidFill>
                  <a:srgbClr val="000000"/>
                </a:solidFill>
                <a:latin typeface="楷体" panose="02010609060101010101" pitchFamily="49" charset="-122"/>
                <a:ea typeface="楷体" panose="02010609060101010101" pitchFamily="49" charset="-122"/>
              </a:rPr>
              <a:t>《</a:t>
            </a:r>
            <a:r>
              <a:rPr lang="zh-CN" altLang="en-US" sz="3735" b="1">
                <a:solidFill>
                  <a:srgbClr val="000000"/>
                </a:solidFill>
                <a:latin typeface="楷体" panose="02010609060101010101" pitchFamily="49" charset="-122"/>
                <a:ea typeface="楷体" panose="02010609060101010101" pitchFamily="49" charset="-122"/>
              </a:rPr>
              <a:t>汪曾祺全集</a:t>
            </a:r>
            <a:r>
              <a:rPr lang="en-US" altLang="zh-CN" sz="3735" b="1">
                <a:solidFill>
                  <a:srgbClr val="000000"/>
                </a:solidFill>
                <a:latin typeface="楷体" panose="02010609060101010101" pitchFamily="49" charset="-122"/>
                <a:ea typeface="楷体" panose="02010609060101010101" pitchFamily="49" charset="-122"/>
              </a:rPr>
              <a:t>》</a:t>
            </a:r>
            <a:r>
              <a:rPr lang="zh-CN" altLang="en-US" sz="3735" b="1">
                <a:solidFill>
                  <a:srgbClr val="000000"/>
                </a:solidFill>
                <a:latin typeface="楷体" panose="02010609060101010101" pitchFamily="49" charset="-122"/>
                <a:ea typeface="楷体" panose="02010609060101010101" pitchFamily="49" charset="-122"/>
              </a:rPr>
              <a:t>第三卷（北京师范大学出版社</a:t>
            </a:r>
            <a:r>
              <a:rPr lang="en-US" altLang="zh-CN" sz="3735" b="1">
                <a:solidFill>
                  <a:srgbClr val="000000"/>
                </a:solidFill>
                <a:latin typeface="楷体" panose="02010609060101010101" pitchFamily="49" charset="-122"/>
                <a:ea typeface="楷体" panose="02010609060101010101" pitchFamily="49" charset="-122"/>
              </a:rPr>
              <a:t>1998</a:t>
            </a:r>
            <a:r>
              <a:rPr lang="zh-CN" altLang="en-US" sz="3735" b="1">
                <a:solidFill>
                  <a:srgbClr val="000000"/>
                </a:solidFill>
                <a:latin typeface="楷体" panose="02010609060101010101" pitchFamily="49" charset="-122"/>
                <a:ea typeface="楷体" panose="02010609060101010101" pitchFamily="49" charset="-122"/>
              </a:rPr>
              <a:t>年版）。略有改动。汪曾祺曾在昆明生活了</a:t>
            </a:r>
            <a:r>
              <a:rPr lang="en-US" altLang="zh-CN" sz="3735" b="1">
                <a:solidFill>
                  <a:srgbClr val="000000"/>
                </a:solidFill>
                <a:latin typeface="楷体" panose="02010609060101010101" pitchFamily="49" charset="-122"/>
                <a:ea typeface="楷体" panose="02010609060101010101" pitchFamily="49" charset="-122"/>
              </a:rPr>
              <a:t>7</a:t>
            </a:r>
            <a:r>
              <a:rPr lang="zh-CN" altLang="en-US" sz="3735" b="1">
                <a:solidFill>
                  <a:srgbClr val="000000"/>
                </a:solidFill>
                <a:latin typeface="楷体" panose="02010609060101010101" pitchFamily="49" charset="-122"/>
                <a:ea typeface="楷体" panose="02010609060101010101" pitchFamily="49" charset="-122"/>
              </a:rPr>
              <a:t>年，这是他一生中一个重要时期。他在昆明接受了良好的高等教育，结识了许多的师长和朋友，开始了文学创作之路。对于作者来说，昆明无异于他的第二故乡。</a:t>
            </a:r>
            <a:r>
              <a:rPr lang="en-US" altLang="zh-CN" sz="3735" b="1">
                <a:solidFill>
                  <a:srgbClr val="000000"/>
                </a:solidFill>
                <a:latin typeface="楷体" panose="02010609060101010101" pitchFamily="49" charset="-122"/>
                <a:ea typeface="楷体" panose="02010609060101010101" pitchFamily="49" charset="-122"/>
              </a:rPr>
              <a:t>《</a:t>
            </a:r>
            <a:r>
              <a:rPr lang="zh-CN" altLang="en-US" sz="3735" b="1">
                <a:solidFill>
                  <a:srgbClr val="000000"/>
                </a:solidFill>
                <a:latin typeface="楷体" panose="02010609060101010101" pitchFamily="49" charset="-122"/>
                <a:ea typeface="楷体" panose="02010609060101010101" pitchFamily="49" charset="-122"/>
              </a:rPr>
              <a:t>昆明的雨</a:t>
            </a:r>
            <a:r>
              <a:rPr lang="en-US" altLang="zh-CN" sz="3735" b="1">
                <a:solidFill>
                  <a:srgbClr val="000000"/>
                </a:solidFill>
                <a:latin typeface="楷体" panose="02010609060101010101" pitchFamily="49" charset="-122"/>
                <a:ea typeface="楷体" panose="02010609060101010101" pitchFamily="49" charset="-122"/>
              </a:rPr>
              <a:t>》</a:t>
            </a:r>
            <a:r>
              <a:rPr lang="zh-CN" altLang="en-US" sz="3735" b="1">
                <a:solidFill>
                  <a:srgbClr val="000000"/>
                </a:solidFill>
                <a:latin typeface="楷体" panose="02010609060101010101" pitchFamily="49" charset="-122"/>
                <a:ea typeface="楷体" panose="02010609060101010101" pitchFamily="49" charset="-122"/>
              </a:rPr>
              <a:t>是作者一系列回忆昆明往事的散文中的一篇，文章自然流畅，优美淡远。</a:t>
            </a:r>
            <a:endParaRPr lang="zh-CN" altLang="zh-CN" sz="3735">
              <a:solidFill>
                <a:srgbClr val="000000"/>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a:spLocks noChangeArrowheads="1"/>
          </p:cNvSpPr>
          <p:nvPr/>
        </p:nvSpPr>
        <p:spPr bwMode="auto">
          <a:xfrm>
            <a:off x="814917" y="2150533"/>
            <a:ext cx="1539240" cy="912495"/>
          </a:xfrm>
          <a:prstGeom prst="rect">
            <a:avLst/>
          </a:prstGeom>
          <a:noFill/>
          <a:ln w="9525">
            <a:noFill/>
            <a:miter lim="800000"/>
          </a:ln>
        </p:spPr>
        <p:txBody>
          <a:bodyPr wrap="none">
            <a:spAutoFit/>
          </a:bodyPr>
          <a:lstStyle/>
          <a:p>
            <a:pPr eaLnBrk="0" hangingPunct="0"/>
            <a:r>
              <a:rPr lang="zh-CN" altLang="en-US" sz="5335">
                <a:solidFill>
                  <a:srgbClr val="000000"/>
                </a:solidFill>
                <a:latin typeface="楷体" panose="02010609060101010101" pitchFamily="49" charset="-122"/>
                <a:ea typeface="楷体" panose="02010609060101010101" pitchFamily="49" charset="-122"/>
              </a:rPr>
              <a:t>青头</a:t>
            </a:r>
            <a:endParaRPr lang="zh-CN" altLang="en-US" sz="2400"/>
          </a:p>
        </p:txBody>
      </p:sp>
      <p:sp>
        <p:nvSpPr>
          <p:cNvPr id="8195" name="矩形 61"/>
          <p:cNvSpPr>
            <a:spLocks noChangeArrowheads="1"/>
          </p:cNvSpPr>
          <p:nvPr/>
        </p:nvSpPr>
        <p:spPr bwMode="auto">
          <a:xfrm>
            <a:off x="2108200" y="2150533"/>
            <a:ext cx="861060" cy="912495"/>
          </a:xfrm>
          <a:prstGeom prst="rect">
            <a:avLst/>
          </a:prstGeom>
          <a:noFill/>
          <a:ln w="9525">
            <a:noFill/>
            <a:miter lim="800000"/>
          </a:ln>
        </p:spPr>
        <p:txBody>
          <a:bodyPr wrap="none">
            <a:spAutoFit/>
          </a:bodyPr>
          <a:lstStyle/>
          <a:p>
            <a:pPr eaLnBrk="0" hangingPunct="0"/>
            <a:r>
              <a:rPr lang="zh-CN" altLang="en-US" sz="5335" u="sng">
                <a:solidFill>
                  <a:srgbClr val="FF0000"/>
                </a:solidFill>
                <a:latin typeface="楷体" panose="02010609060101010101" pitchFamily="49" charset="-122"/>
                <a:ea typeface="楷体" panose="02010609060101010101" pitchFamily="49" charset="-122"/>
              </a:rPr>
              <a:t>菌</a:t>
            </a:r>
            <a:endParaRPr lang="zh-CN" altLang="en-US" sz="2400" u="sng"/>
          </a:p>
        </p:txBody>
      </p:sp>
      <p:sp>
        <p:nvSpPr>
          <p:cNvPr id="8196" name="矩形 62"/>
          <p:cNvSpPr>
            <a:spLocks noChangeArrowheads="1"/>
          </p:cNvSpPr>
          <p:nvPr/>
        </p:nvSpPr>
        <p:spPr bwMode="auto">
          <a:xfrm>
            <a:off x="9340851" y="2150533"/>
            <a:ext cx="1539240" cy="912495"/>
          </a:xfrm>
          <a:prstGeom prst="rect">
            <a:avLst/>
          </a:prstGeom>
          <a:noFill/>
          <a:ln w="9525">
            <a:noFill/>
            <a:miter lim="800000"/>
          </a:ln>
        </p:spPr>
        <p:txBody>
          <a:bodyPr wrap="none">
            <a:spAutoFit/>
          </a:bodyPr>
          <a:lstStyle/>
          <a:p>
            <a:pPr eaLnBrk="0" hangingPunct="0"/>
            <a:r>
              <a:rPr lang="zh-CN" altLang="en-US" sz="5335" u="sng">
                <a:solidFill>
                  <a:srgbClr val="FF0000"/>
                </a:solidFill>
                <a:latin typeface="楷体" panose="02010609060101010101" pitchFamily="49" charset="-122"/>
                <a:ea typeface="楷体" panose="02010609060101010101" pitchFamily="49" charset="-122"/>
              </a:rPr>
              <a:t>辟邪</a:t>
            </a:r>
            <a:endParaRPr lang="zh-CN" altLang="en-US" sz="2400" u="sng"/>
          </a:p>
        </p:txBody>
      </p:sp>
      <p:sp>
        <p:nvSpPr>
          <p:cNvPr id="64" name="矩形 63"/>
          <p:cNvSpPr>
            <a:spLocks noChangeArrowheads="1"/>
          </p:cNvSpPr>
          <p:nvPr/>
        </p:nvSpPr>
        <p:spPr bwMode="auto">
          <a:xfrm>
            <a:off x="6589184" y="3782484"/>
            <a:ext cx="861060" cy="912495"/>
          </a:xfrm>
          <a:prstGeom prst="rect">
            <a:avLst/>
          </a:prstGeom>
          <a:noFill/>
          <a:ln w="9525">
            <a:noFill/>
            <a:miter lim="800000"/>
          </a:ln>
        </p:spPr>
        <p:txBody>
          <a:bodyPr wrap="none">
            <a:spAutoFit/>
          </a:bodyPr>
          <a:lstStyle/>
          <a:p>
            <a:pPr eaLnBrk="0" hangingPunct="0"/>
            <a:r>
              <a:rPr lang="zh-CN" altLang="en-US" sz="5335">
                <a:solidFill>
                  <a:srgbClr val="000000"/>
                </a:solidFill>
                <a:latin typeface="楷体" panose="02010609060101010101" pitchFamily="49" charset="-122"/>
                <a:ea typeface="楷体" panose="02010609060101010101" pitchFamily="49" charset="-122"/>
              </a:rPr>
              <a:t>八</a:t>
            </a:r>
            <a:endParaRPr lang="zh-CN" altLang="en-US" sz="2400"/>
          </a:p>
        </p:txBody>
      </p:sp>
      <p:sp>
        <p:nvSpPr>
          <p:cNvPr id="8198" name="矩形 67"/>
          <p:cNvSpPr>
            <a:spLocks noChangeArrowheads="1"/>
          </p:cNvSpPr>
          <p:nvPr/>
        </p:nvSpPr>
        <p:spPr bwMode="auto">
          <a:xfrm>
            <a:off x="7357533" y="3782484"/>
            <a:ext cx="861060" cy="912495"/>
          </a:xfrm>
          <a:prstGeom prst="rect">
            <a:avLst/>
          </a:prstGeom>
          <a:noFill/>
          <a:ln w="9525">
            <a:noFill/>
            <a:miter lim="800000"/>
          </a:ln>
        </p:spPr>
        <p:txBody>
          <a:bodyPr wrap="none">
            <a:spAutoFit/>
          </a:bodyPr>
          <a:lstStyle/>
          <a:p>
            <a:pPr eaLnBrk="0" hangingPunct="0"/>
            <a:r>
              <a:rPr lang="zh-CN" altLang="en-US" sz="5335" u="sng">
                <a:solidFill>
                  <a:srgbClr val="FF0000"/>
                </a:solidFill>
                <a:latin typeface="楷体" panose="02010609060101010101" pitchFamily="49" charset="-122"/>
                <a:ea typeface="楷体" panose="02010609060101010101" pitchFamily="49" charset="-122"/>
              </a:rPr>
              <a:t>卦</a:t>
            </a:r>
            <a:endParaRPr lang="zh-CN" altLang="en-US" sz="2400" u="sng"/>
          </a:p>
        </p:txBody>
      </p:sp>
      <p:sp>
        <p:nvSpPr>
          <p:cNvPr id="8199" name="矩形 69"/>
          <p:cNvSpPr>
            <a:spLocks noChangeArrowheads="1"/>
          </p:cNvSpPr>
          <p:nvPr/>
        </p:nvSpPr>
        <p:spPr bwMode="auto">
          <a:xfrm>
            <a:off x="6565900" y="5319184"/>
            <a:ext cx="1539240" cy="912495"/>
          </a:xfrm>
          <a:prstGeom prst="rect">
            <a:avLst/>
          </a:prstGeom>
          <a:noFill/>
          <a:ln w="9525">
            <a:noFill/>
            <a:miter lim="800000"/>
          </a:ln>
        </p:spPr>
        <p:txBody>
          <a:bodyPr wrap="none">
            <a:spAutoFit/>
          </a:bodyPr>
          <a:lstStyle/>
          <a:p>
            <a:pPr eaLnBrk="0" hangingPunct="0"/>
            <a:r>
              <a:rPr lang="zh-CN" altLang="en-US" sz="5335" u="sng">
                <a:solidFill>
                  <a:srgbClr val="FF0000"/>
                </a:solidFill>
                <a:latin typeface="楷体" panose="02010609060101010101" pitchFamily="49" charset="-122"/>
                <a:ea typeface="楷体" panose="02010609060101010101" pitchFamily="49" charset="-122"/>
              </a:rPr>
              <a:t>篱笆</a:t>
            </a:r>
            <a:endParaRPr lang="zh-CN" altLang="en-US" sz="2400" u="sng"/>
          </a:p>
        </p:txBody>
      </p:sp>
      <p:sp>
        <p:nvSpPr>
          <p:cNvPr id="8200" name="矩形 70"/>
          <p:cNvSpPr>
            <a:spLocks noChangeArrowheads="1"/>
          </p:cNvSpPr>
          <p:nvPr/>
        </p:nvSpPr>
        <p:spPr bwMode="auto">
          <a:xfrm>
            <a:off x="960967" y="3782484"/>
            <a:ext cx="861060" cy="912495"/>
          </a:xfrm>
          <a:prstGeom prst="rect">
            <a:avLst/>
          </a:prstGeom>
          <a:noFill/>
          <a:ln w="9525">
            <a:noFill/>
            <a:miter lim="800000"/>
          </a:ln>
        </p:spPr>
        <p:txBody>
          <a:bodyPr wrap="none">
            <a:spAutoFit/>
          </a:bodyPr>
          <a:lstStyle/>
          <a:p>
            <a:pPr eaLnBrk="0" hangingPunct="0"/>
            <a:r>
              <a:rPr lang="zh-CN" altLang="en-US" sz="5335" u="sng">
                <a:solidFill>
                  <a:srgbClr val="FF0000"/>
                </a:solidFill>
                <a:latin typeface="楷体" panose="02010609060101010101" pitchFamily="49" charset="-122"/>
                <a:ea typeface="楷体" panose="02010609060101010101" pitchFamily="49" charset="-122"/>
              </a:rPr>
              <a:t>蟹</a:t>
            </a:r>
            <a:endParaRPr lang="zh-CN" altLang="en-US" sz="2400" u="sng"/>
          </a:p>
        </p:txBody>
      </p:sp>
      <p:sp>
        <p:nvSpPr>
          <p:cNvPr id="73" name="矩形 72"/>
          <p:cNvSpPr>
            <a:spLocks noChangeArrowheads="1"/>
          </p:cNvSpPr>
          <p:nvPr/>
        </p:nvSpPr>
        <p:spPr bwMode="auto">
          <a:xfrm>
            <a:off x="1921933" y="3782484"/>
            <a:ext cx="861060" cy="912495"/>
          </a:xfrm>
          <a:prstGeom prst="rect">
            <a:avLst/>
          </a:prstGeom>
          <a:noFill/>
          <a:ln w="9525">
            <a:noFill/>
            <a:miter lim="800000"/>
          </a:ln>
        </p:spPr>
        <p:txBody>
          <a:bodyPr wrap="none">
            <a:spAutoFit/>
          </a:bodyPr>
          <a:lstStyle/>
          <a:p>
            <a:pPr eaLnBrk="0" hangingPunct="0"/>
            <a:r>
              <a:rPr lang="zh-CN" altLang="en-US" sz="5335">
                <a:solidFill>
                  <a:srgbClr val="000000"/>
                </a:solidFill>
                <a:latin typeface="楷体" panose="02010609060101010101" pitchFamily="49" charset="-122"/>
                <a:ea typeface="楷体" panose="02010609060101010101" pitchFamily="49" charset="-122"/>
              </a:rPr>
              <a:t>腿</a:t>
            </a:r>
            <a:endParaRPr lang="zh-CN" altLang="en-US" sz="2400"/>
          </a:p>
        </p:txBody>
      </p:sp>
      <p:sp>
        <p:nvSpPr>
          <p:cNvPr id="8202" name="矩形 73"/>
          <p:cNvSpPr>
            <a:spLocks noChangeArrowheads="1"/>
          </p:cNvSpPr>
          <p:nvPr/>
        </p:nvSpPr>
        <p:spPr bwMode="auto">
          <a:xfrm>
            <a:off x="6697133" y="2150533"/>
            <a:ext cx="1539240" cy="912495"/>
          </a:xfrm>
          <a:prstGeom prst="rect">
            <a:avLst/>
          </a:prstGeom>
          <a:noFill/>
          <a:ln w="9525">
            <a:noFill/>
            <a:miter lim="800000"/>
          </a:ln>
        </p:spPr>
        <p:txBody>
          <a:bodyPr wrap="none">
            <a:spAutoFit/>
          </a:bodyPr>
          <a:lstStyle/>
          <a:p>
            <a:pPr eaLnBrk="0" hangingPunct="0"/>
            <a:r>
              <a:rPr lang="zh-CN" altLang="en-US" sz="5335" u="sng">
                <a:solidFill>
                  <a:srgbClr val="FF0000"/>
                </a:solidFill>
                <a:latin typeface="楷体" panose="02010609060101010101" pitchFamily="49" charset="-122"/>
                <a:ea typeface="楷体" panose="02010609060101010101" pitchFamily="49" charset="-122"/>
              </a:rPr>
              <a:t>晕倒</a:t>
            </a:r>
            <a:endParaRPr lang="zh-CN" altLang="en-US" sz="2400" u="sng"/>
          </a:p>
        </p:txBody>
      </p:sp>
      <p:sp>
        <p:nvSpPr>
          <p:cNvPr id="75" name="矩形 74"/>
          <p:cNvSpPr>
            <a:spLocks noChangeArrowheads="1"/>
          </p:cNvSpPr>
          <p:nvPr/>
        </p:nvSpPr>
        <p:spPr bwMode="auto">
          <a:xfrm>
            <a:off x="8955617" y="5319184"/>
            <a:ext cx="861060" cy="912495"/>
          </a:xfrm>
          <a:prstGeom prst="rect">
            <a:avLst/>
          </a:prstGeom>
          <a:noFill/>
          <a:ln w="9525">
            <a:noFill/>
            <a:miter lim="800000"/>
          </a:ln>
        </p:spPr>
        <p:txBody>
          <a:bodyPr wrap="none">
            <a:spAutoFit/>
          </a:bodyPr>
          <a:lstStyle/>
          <a:p>
            <a:pPr eaLnBrk="0" hangingPunct="0"/>
            <a:r>
              <a:rPr lang="zh-CN" altLang="en-US" sz="5335">
                <a:solidFill>
                  <a:srgbClr val="000000"/>
                </a:solidFill>
                <a:latin typeface="楷体" panose="02010609060101010101" pitchFamily="49" charset="-122"/>
                <a:ea typeface="楷体" panose="02010609060101010101" pitchFamily="49" charset="-122"/>
              </a:rPr>
              <a:t>黄</a:t>
            </a:r>
            <a:endParaRPr lang="zh-CN" altLang="en-US" sz="2400"/>
          </a:p>
        </p:txBody>
      </p:sp>
      <p:sp>
        <p:nvSpPr>
          <p:cNvPr id="8204" name="矩形 76"/>
          <p:cNvSpPr>
            <a:spLocks noChangeArrowheads="1"/>
          </p:cNvSpPr>
          <p:nvPr/>
        </p:nvSpPr>
        <p:spPr bwMode="auto">
          <a:xfrm>
            <a:off x="9628717" y="5319184"/>
            <a:ext cx="861060" cy="912495"/>
          </a:xfrm>
          <a:prstGeom prst="rect">
            <a:avLst/>
          </a:prstGeom>
          <a:noFill/>
          <a:ln w="9525">
            <a:noFill/>
            <a:miter lim="800000"/>
          </a:ln>
        </p:spPr>
        <p:txBody>
          <a:bodyPr wrap="none">
            <a:spAutoFit/>
          </a:bodyPr>
          <a:lstStyle/>
          <a:p>
            <a:pPr eaLnBrk="0" hangingPunct="0"/>
            <a:r>
              <a:rPr lang="zh-CN" altLang="en-US" sz="5335" u="sng">
                <a:solidFill>
                  <a:srgbClr val="FF0000"/>
                </a:solidFill>
                <a:latin typeface="楷体" panose="02010609060101010101" pitchFamily="49" charset="-122"/>
                <a:ea typeface="楷体" panose="02010609060101010101" pitchFamily="49" charset="-122"/>
              </a:rPr>
              <a:t>焖</a:t>
            </a:r>
            <a:endParaRPr lang="zh-CN" altLang="en-US" sz="2400" u="sng"/>
          </a:p>
        </p:txBody>
      </p:sp>
      <p:sp>
        <p:nvSpPr>
          <p:cNvPr id="78" name="矩形 77"/>
          <p:cNvSpPr>
            <a:spLocks noChangeArrowheads="1"/>
          </p:cNvSpPr>
          <p:nvPr/>
        </p:nvSpPr>
        <p:spPr bwMode="auto">
          <a:xfrm>
            <a:off x="10492317" y="5319184"/>
            <a:ext cx="861060" cy="912495"/>
          </a:xfrm>
          <a:prstGeom prst="rect">
            <a:avLst/>
          </a:prstGeom>
          <a:noFill/>
          <a:ln w="9525">
            <a:noFill/>
            <a:miter lim="800000"/>
          </a:ln>
        </p:spPr>
        <p:txBody>
          <a:bodyPr wrap="none">
            <a:spAutoFit/>
          </a:bodyPr>
          <a:lstStyle/>
          <a:p>
            <a:pPr eaLnBrk="0" hangingPunct="0"/>
            <a:r>
              <a:rPr lang="zh-CN" altLang="en-US" sz="5335">
                <a:solidFill>
                  <a:srgbClr val="000000"/>
                </a:solidFill>
                <a:latin typeface="楷体" panose="02010609060101010101" pitchFamily="49" charset="-122"/>
                <a:ea typeface="楷体" panose="02010609060101010101" pitchFamily="49" charset="-122"/>
              </a:rPr>
              <a:t>鸡</a:t>
            </a:r>
            <a:endParaRPr lang="zh-CN" altLang="en-US" sz="2400"/>
          </a:p>
        </p:txBody>
      </p:sp>
      <p:sp>
        <p:nvSpPr>
          <p:cNvPr id="8206" name="矩形 78"/>
          <p:cNvSpPr>
            <a:spLocks noChangeArrowheads="1"/>
          </p:cNvSpPr>
          <p:nvPr/>
        </p:nvSpPr>
        <p:spPr bwMode="auto">
          <a:xfrm>
            <a:off x="8955617" y="3782484"/>
            <a:ext cx="861060" cy="912495"/>
          </a:xfrm>
          <a:prstGeom prst="rect">
            <a:avLst/>
          </a:prstGeom>
          <a:noFill/>
          <a:ln w="9525">
            <a:noFill/>
            <a:miter lim="800000"/>
          </a:ln>
        </p:spPr>
        <p:txBody>
          <a:bodyPr wrap="none">
            <a:spAutoFit/>
          </a:bodyPr>
          <a:lstStyle/>
          <a:p>
            <a:pPr eaLnBrk="0" hangingPunct="0"/>
            <a:r>
              <a:rPr lang="zh-CN" altLang="en-US" sz="5335" u="sng">
                <a:solidFill>
                  <a:srgbClr val="FF0000"/>
                </a:solidFill>
                <a:latin typeface="楷体" panose="02010609060101010101" pitchFamily="49" charset="-122"/>
                <a:ea typeface="楷体" panose="02010609060101010101" pitchFamily="49" charset="-122"/>
              </a:rPr>
              <a:t>蒜</a:t>
            </a:r>
            <a:endParaRPr lang="zh-CN" altLang="en-US" sz="2400" u="sng"/>
          </a:p>
        </p:txBody>
      </p:sp>
      <p:sp>
        <p:nvSpPr>
          <p:cNvPr id="8207" name="矩形 80"/>
          <p:cNvSpPr>
            <a:spLocks noChangeArrowheads="1"/>
          </p:cNvSpPr>
          <p:nvPr/>
        </p:nvSpPr>
        <p:spPr bwMode="auto">
          <a:xfrm>
            <a:off x="4059767" y="2150533"/>
            <a:ext cx="1539240" cy="912495"/>
          </a:xfrm>
          <a:prstGeom prst="rect">
            <a:avLst/>
          </a:prstGeom>
          <a:noFill/>
          <a:ln w="9525">
            <a:noFill/>
            <a:miter lim="800000"/>
          </a:ln>
        </p:spPr>
        <p:txBody>
          <a:bodyPr wrap="none">
            <a:spAutoFit/>
          </a:bodyPr>
          <a:lstStyle/>
          <a:p>
            <a:pPr eaLnBrk="0" hangingPunct="0"/>
            <a:r>
              <a:rPr lang="zh-CN" altLang="en-US" sz="5335" u="sng">
                <a:solidFill>
                  <a:srgbClr val="FF0000"/>
                </a:solidFill>
                <a:latin typeface="楷体" panose="02010609060101010101" pitchFamily="49" charset="-122"/>
                <a:ea typeface="楷体" panose="02010609060101010101" pitchFamily="49" charset="-122"/>
              </a:rPr>
              <a:t>缅甸</a:t>
            </a:r>
            <a:endParaRPr lang="zh-CN" altLang="en-US" sz="2400" u="sng"/>
          </a:p>
        </p:txBody>
      </p:sp>
      <p:sp>
        <p:nvSpPr>
          <p:cNvPr id="83" name="矩形 82"/>
          <p:cNvSpPr>
            <a:spLocks noChangeArrowheads="1"/>
          </p:cNvSpPr>
          <p:nvPr/>
        </p:nvSpPr>
        <p:spPr bwMode="auto">
          <a:xfrm>
            <a:off x="3962400" y="5319184"/>
            <a:ext cx="861060" cy="912495"/>
          </a:xfrm>
          <a:prstGeom prst="rect">
            <a:avLst/>
          </a:prstGeom>
          <a:noFill/>
          <a:ln w="9525">
            <a:noFill/>
            <a:miter lim="800000"/>
          </a:ln>
        </p:spPr>
        <p:txBody>
          <a:bodyPr wrap="none">
            <a:spAutoFit/>
          </a:bodyPr>
          <a:lstStyle/>
          <a:p>
            <a:pPr eaLnBrk="0" hangingPunct="0"/>
            <a:r>
              <a:rPr lang="zh-CN" altLang="en-US" sz="5335">
                <a:solidFill>
                  <a:srgbClr val="000000"/>
                </a:solidFill>
                <a:latin typeface="楷体" panose="02010609060101010101" pitchFamily="49" charset="-122"/>
                <a:ea typeface="楷体" panose="02010609060101010101" pitchFamily="49" charset="-122"/>
              </a:rPr>
              <a:t>鲜</a:t>
            </a:r>
            <a:endParaRPr lang="zh-CN" altLang="en-US" sz="2400"/>
          </a:p>
        </p:txBody>
      </p:sp>
      <p:sp>
        <p:nvSpPr>
          <p:cNvPr id="8209" name="矩形 83"/>
          <p:cNvSpPr>
            <a:spLocks noChangeArrowheads="1"/>
          </p:cNvSpPr>
          <p:nvPr/>
        </p:nvSpPr>
        <p:spPr bwMode="auto">
          <a:xfrm>
            <a:off x="4826000" y="5319184"/>
            <a:ext cx="861060" cy="912495"/>
          </a:xfrm>
          <a:prstGeom prst="rect">
            <a:avLst/>
          </a:prstGeom>
          <a:noFill/>
          <a:ln w="9525">
            <a:noFill/>
            <a:miter lim="800000"/>
          </a:ln>
        </p:spPr>
        <p:txBody>
          <a:bodyPr wrap="none">
            <a:spAutoFit/>
          </a:bodyPr>
          <a:lstStyle/>
          <a:p>
            <a:pPr eaLnBrk="0" hangingPunct="0"/>
            <a:r>
              <a:rPr lang="zh-CN" altLang="en-US" sz="5335" u="sng">
                <a:solidFill>
                  <a:srgbClr val="FF0000"/>
                </a:solidFill>
                <a:latin typeface="楷体" panose="02010609060101010101" pitchFamily="49" charset="-122"/>
                <a:ea typeface="楷体" panose="02010609060101010101" pitchFamily="49" charset="-122"/>
              </a:rPr>
              <a:t>腴</a:t>
            </a:r>
            <a:endParaRPr lang="zh-CN" altLang="en-US" sz="2400" u="sng"/>
          </a:p>
        </p:txBody>
      </p:sp>
      <p:sp>
        <p:nvSpPr>
          <p:cNvPr id="8210" name="矩形 84"/>
          <p:cNvSpPr>
            <a:spLocks noChangeArrowheads="1"/>
          </p:cNvSpPr>
          <p:nvPr/>
        </p:nvSpPr>
        <p:spPr bwMode="auto">
          <a:xfrm>
            <a:off x="10204451" y="3782484"/>
            <a:ext cx="861060" cy="912495"/>
          </a:xfrm>
          <a:prstGeom prst="rect">
            <a:avLst/>
          </a:prstGeom>
          <a:noFill/>
          <a:ln w="9525">
            <a:noFill/>
            <a:miter lim="800000"/>
          </a:ln>
        </p:spPr>
        <p:txBody>
          <a:bodyPr wrap="none">
            <a:spAutoFit/>
          </a:bodyPr>
          <a:lstStyle/>
          <a:p>
            <a:pPr eaLnBrk="0" hangingPunct="0"/>
            <a:r>
              <a:rPr lang="zh-CN" altLang="en-US" sz="5335" u="sng">
                <a:solidFill>
                  <a:srgbClr val="FF0000"/>
                </a:solidFill>
                <a:latin typeface="楷体" panose="02010609060101010101" pitchFamily="49" charset="-122"/>
                <a:ea typeface="楷体" panose="02010609060101010101" pitchFamily="49" charset="-122"/>
              </a:rPr>
              <a:t>碟</a:t>
            </a:r>
            <a:endParaRPr lang="zh-CN" altLang="en-US" sz="2400" u="sng"/>
          </a:p>
        </p:txBody>
      </p:sp>
      <p:sp>
        <p:nvSpPr>
          <p:cNvPr id="8211" name="矩形 86"/>
          <p:cNvSpPr>
            <a:spLocks noChangeArrowheads="1"/>
          </p:cNvSpPr>
          <p:nvPr/>
        </p:nvSpPr>
        <p:spPr bwMode="auto">
          <a:xfrm>
            <a:off x="954617" y="5319184"/>
            <a:ext cx="1539240" cy="912495"/>
          </a:xfrm>
          <a:prstGeom prst="rect">
            <a:avLst/>
          </a:prstGeom>
          <a:noFill/>
          <a:ln w="9525">
            <a:noFill/>
            <a:miter lim="800000"/>
          </a:ln>
        </p:spPr>
        <p:txBody>
          <a:bodyPr wrap="none">
            <a:spAutoFit/>
          </a:bodyPr>
          <a:lstStyle/>
          <a:p>
            <a:pPr eaLnBrk="0" hangingPunct="0"/>
            <a:r>
              <a:rPr lang="zh-CN" altLang="en-US" sz="5335" u="sng">
                <a:solidFill>
                  <a:srgbClr val="FF0000"/>
                </a:solidFill>
                <a:latin typeface="楷体" panose="02010609060101010101" pitchFamily="49" charset="-122"/>
                <a:ea typeface="楷体" panose="02010609060101010101" pitchFamily="49" charset="-122"/>
              </a:rPr>
              <a:t>饱涨</a:t>
            </a:r>
            <a:endParaRPr lang="zh-CN" altLang="en-US" sz="2400" u="sng"/>
          </a:p>
        </p:txBody>
      </p:sp>
      <p:sp>
        <p:nvSpPr>
          <p:cNvPr id="8212" name="矩形 88"/>
          <p:cNvSpPr>
            <a:spLocks noChangeArrowheads="1"/>
          </p:cNvSpPr>
          <p:nvPr/>
        </p:nvSpPr>
        <p:spPr bwMode="auto">
          <a:xfrm>
            <a:off x="3892551" y="3782484"/>
            <a:ext cx="861060" cy="912495"/>
          </a:xfrm>
          <a:prstGeom prst="rect">
            <a:avLst/>
          </a:prstGeom>
          <a:noFill/>
          <a:ln w="9525">
            <a:noFill/>
            <a:miter lim="800000"/>
          </a:ln>
        </p:spPr>
        <p:txBody>
          <a:bodyPr wrap="none">
            <a:spAutoFit/>
          </a:bodyPr>
          <a:lstStyle/>
          <a:p>
            <a:pPr eaLnBrk="0" hangingPunct="0"/>
            <a:r>
              <a:rPr lang="zh-CN" altLang="en-US" sz="5335" u="sng">
                <a:solidFill>
                  <a:srgbClr val="FF0000"/>
                </a:solidFill>
                <a:latin typeface="楷体" panose="02010609060101010101" pitchFamily="49" charset="-122"/>
                <a:ea typeface="楷体" panose="02010609060101010101" pitchFamily="49" charset="-122"/>
              </a:rPr>
              <a:t>淋</a:t>
            </a:r>
            <a:endParaRPr lang="zh-CN" altLang="en-US" sz="2400" u="sng"/>
          </a:p>
        </p:txBody>
      </p:sp>
      <p:sp>
        <p:nvSpPr>
          <p:cNvPr id="91" name="矩形 90"/>
          <p:cNvSpPr>
            <a:spLocks noChangeArrowheads="1"/>
          </p:cNvSpPr>
          <p:nvPr/>
        </p:nvSpPr>
        <p:spPr bwMode="auto">
          <a:xfrm>
            <a:off x="4730751" y="3782484"/>
            <a:ext cx="861060" cy="912495"/>
          </a:xfrm>
          <a:prstGeom prst="rect">
            <a:avLst/>
          </a:prstGeom>
          <a:noFill/>
          <a:ln w="9525">
            <a:noFill/>
            <a:miter lim="800000"/>
          </a:ln>
        </p:spPr>
        <p:txBody>
          <a:bodyPr wrap="none">
            <a:spAutoFit/>
          </a:bodyPr>
          <a:lstStyle/>
          <a:p>
            <a:pPr eaLnBrk="0" hangingPunct="0"/>
            <a:r>
              <a:rPr lang="zh-CN" altLang="en-US" sz="5335">
                <a:solidFill>
                  <a:srgbClr val="000000"/>
                </a:solidFill>
                <a:latin typeface="楷体" panose="02010609060101010101" pitchFamily="49" charset="-122"/>
                <a:ea typeface="楷体" panose="02010609060101010101" pitchFamily="49" charset="-122"/>
              </a:rPr>
              <a:t>湿</a:t>
            </a:r>
            <a:endParaRPr lang="zh-CN" altLang="en-US" sz="2400"/>
          </a:p>
        </p:txBody>
      </p:sp>
      <p:sp>
        <p:nvSpPr>
          <p:cNvPr id="95" name="矩形 94"/>
          <p:cNvSpPr>
            <a:spLocks noChangeArrowheads="1"/>
          </p:cNvSpPr>
          <p:nvPr/>
        </p:nvSpPr>
        <p:spPr bwMode="auto">
          <a:xfrm>
            <a:off x="2076451" y="1574800"/>
            <a:ext cx="932815" cy="666115"/>
          </a:xfrm>
          <a:prstGeom prst="rect">
            <a:avLst/>
          </a:prstGeom>
          <a:noFill/>
          <a:ln w="9525">
            <a:noFill/>
            <a:miter lim="800000"/>
          </a:ln>
        </p:spPr>
        <p:txBody>
          <a:bodyPr wrap="none">
            <a:spAutoFit/>
          </a:bodyPr>
          <a:lstStyle/>
          <a:p>
            <a:r>
              <a:rPr lang="en-US" altLang="zh-CN" sz="3735">
                <a:latin typeface="汉语拼音" panose="000B0604020202020204" pitchFamily="34" charset="0"/>
                <a:ea typeface="Arial Unicode MS" panose="02010600030101010101" pitchFamily="34" charset="-122"/>
                <a:cs typeface="汉语拼音" panose="000B0604020202020204" pitchFamily="34" charset="0"/>
              </a:rPr>
              <a:t>jūn</a:t>
            </a:r>
            <a:endParaRPr lang="zh-CN" altLang="en-US" sz="3735">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98" name="矩形 97"/>
          <p:cNvSpPr>
            <a:spLocks noChangeArrowheads="1"/>
          </p:cNvSpPr>
          <p:nvPr/>
        </p:nvSpPr>
        <p:spPr bwMode="auto">
          <a:xfrm>
            <a:off x="9404351" y="1574800"/>
            <a:ext cx="1470025" cy="666115"/>
          </a:xfrm>
          <a:prstGeom prst="rect">
            <a:avLst/>
          </a:prstGeom>
          <a:noFill/>
          <a:ln w="9525">
            <a:noFill/>
            <a:miter lim="800000"/>
          </a:ln>
        </p:spPr>
        <p:txBody>
          <a:bodyPr wrap="none">
            <a:spAutoFit/>
          </a:bodyPr>
          <a:lstStyle/>
          <a:p>
            <a:r>
              <a:rPr lang="en-US" altLang="zh-CN" sz="3735">
                <a:latin typeface="汉语拼音" panose="000B0604020202020204" pitchFamily="34" charset="0"/>
                <a:ea typeface="Arial Unicode MS" panose="02010600030101010101" pitchFamily="34" charset="-122"/>
                <a:cs typeface="汉语拼音" panose="000B0604020202020204" pitchFamily="34" charset="0"/>
              </a:rPr>
              <a:t>bì  xié</a:t>
            </a:r>
            <a:endParaRPr lang="zh-CN" altLang="en-US" sz="3735">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101" name="矩形 100"/>
          <p:cNvSpPr>
            <a:spLocks noChangeArrowheads="1"/>
          </p:cNvSpPr>
          <p:nvPr/>
        </p:nvSpPr>
        <p:spPr bwMode="auto">
          <a:xfrm>
            <a:off x="7294033" y="3255433"/>
            <a:ext cx="1017905" cy="666115"/>
          </a:xfrm>
          <a:prstGeom prst="rect">
            <a:avLst/>
          </a:prstGeom>
          <a:noFill/>
          <a:ln w="9525">
            <a:noFill/>
            <a:miter lim="800000"/>
          </a:ln>
        </p:spPr>
        <p:txBody>
          <a:bodyPr wrap="none">
            <a:spAutoFit/>
          </a:bodyPr>
          <a:lstStyle/>
          <a:p>
            <a:r>
              <a:rPr lang="en-US" altLang="zh-CN" sz="3735">
                <a:latin typeface="汉语拼音" panose="000B0604020202020204" pitchFamily="34" charset="0"/>
                <a:ea typeface="Arial Unicode MS" panose="02010600030101010101" pitchFamily="34" charset="-122"/>
                <a:cs typeface="汉语拼音" panose="000B0604020202020204" pitchFamily="34" charset="0"/>
              </a:rPr>
              <a:t>ɡuà</a:t>
            </a:r>
            <a:endParaRPr lang="en-US" altLang="zh-CN" sz="3735">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103" name="矩形 102"/>
          <p:cNvSpPr>
            <a:spLocks noChangeArrowheads="1"/>
          </p:cNvSpPr>
          <p:nvPr/>
        </p:nvSpPr>
        <p:spPr bwMode="auto">
          <a:xfrm>
            <a:off x="6853767" y="4838700"/>
            <a:ext cx="1257300" cy="666115"/>
          </a:xfrm>
          <a:prstGeom prst="rect">
            <a:avLst/>
          </a:prstGeom>
          <a:noFill/>
          <a:ln w="9525">
            <a:noFill/>
            <a:miter lim="800000"/>
          </a:ln>
        </p:spPr>
        <p:txBody>
          <a:bodyPr wrap="none">
            <a:spAutoFit/>
          </a:bodyPr>
          <a:lstStyle/>
          <a:p>
            <a:r>
              <a:rPr lang="en-US" altLang="zh-CN" sz="3735">
                <a:latin typeface="汉语拼音" panose="000B0604020202020204" pitchFamily="34" charset="0"/>
                <a:ea typeface="Arial Unicode MS" panose="02010600030101010101" pitchFamily="34" charset="-122"/>
                <a:cs typeface="汉语拼音" panose="000B0604020202020204" pitchFamily="34" charset="0"/>
              </a:rPr>
              <a:t>lí  bā</a:t>
            </a:r>
            <a:endParaRPr lang="zh-CN" altLang="en-US" sz="3735">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106" name="矩形 105"/>
          <p:cNvSpPr>
            <a:spLocks noChangeArrowheads="1"/>
          </p:cNvSpPr>
          <p:nvPr/>
        </p:nvSpPr>
        <p:spPr bwMode="auto">
          <a:xfrm>
            <a:off x="8955617" y="3255433"/>
            <a:ext cx="1223010" cy="666115"/>
          </a:xfrm>
          <a:prstGeom prst="rect">
            <a:avLst/>
          </a:prstGeom>
          <a:noFill/>
          <a:ln w="9525">
            <a:noFill/>
            <a:miter lim="800000"/>
          </a:ln>
        </p:spPr>
        <p:txBody>
          <a:bodyPr wrap="none">
            <a:spAutoFit/>
          </a:bodyPr>
          <a:lstStyle/>
          <a:p>
            <a:r>
              <a:rPr lang="en-US" altLang="zh-CN" sz="3735">
                <a:latin typeface="汉语拼音" panose="000B0604020202020204" pitchFamily="34" charset="0"/>
                <a:ea typeface="Arial Unicode MS" panose="02010600030101010101" pitchFamily="34" charset="-122"/>
                <a:cs typeface="汉语拼音" panose="000B0604020202020204" pitchFamily="34" charset="0"/>
              </a:rPr>
              <a:t>suàn</a:t>
            </a:r>
            <a:endParaRPr lang="zh-CN" altLang="en-US" sz="3735">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109" name="矩形 108"/>
          <p:cNvSpPr>
            <a:spLocks noChangeArrowheads="1"/>
          </p:cNvSpPr>
          <p:nvPr/>
        </p:nvSpPr>
        <p:spPr bwMode="auto">
          <a:xfrm>
            <a:off x="1058333" y="3255433"/>
            <a:ext cx="799465" cy="666115"/>
          </a:xfrm>
          <a:prstGeom prst="rect">
            <a:avLst/>
          </a:prstGeom>
          <a:noFill/>
          <a:ln w="9525">
            <a:noFill/>
            <a:miter lim="800000"/>
          </a:ln>
        </p:spPr>
        <p:txBody>
          <a:bodyPr wrap="none">
            <a:spAutoFit/>
          </a:bodyPr>
          <a:lstStyle/>
          <a:p>
            <a:r>
              <a:rPr lang="en-US" altLang="zh-CN" sz="3735">
                <a:latin typeface="汉语拼音" panose="000B0604020202020204" pitchFamily="34" charset="0"/>
                <a:ea typeface="Arial Unicode MS" panose="02010600030101010101" pitchFamily="34" charset="-122"/>
                <a:cs typeface="汉语拼音" panose="000B0604020202020204" pitchFamily="34" charset="0"/>
              </a:rPr>
              <a:t>xiè</a:t>
            </a:r>
            <a:endParaRPr lang="zh-CN" altLang="en-US" sz="3735">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110" name="矩形 109"/>
          <p:cNvSpPr>
            <a:spLocks noChangeArrowheads="1"/>
          </p:cNvSpPr>
          <p:nvPr/>
        </p:nvSpPr>
        <p:spPr bwMode="auto">
          <a:xfrm>
            <a:off x="3695700" y="1574800"/>
            <a:ext cx="2364740" cy="666115"/>
          </a:xfrm>
          <a:prstGeom prst="rect">
            <a:avLst/>
          </a:prstGeom>
          <a:noFill/>
          <a:ln w="9525">
            <a:noFill/>
            <a:miter lim="800000"/>
          </a:ln>
        </p:spPr>
        <p:txBody>
          <a:bodyPr wrap="none">
            <a:spAutoFit/>
          </a:bodyPr>
          <a:lstStyle/>
          <a:p>
            <a:r>
              <a:rPr lang="en-US" altLang="zh-CN" sz="3735">
                <a:latin typeface="汉语拼音" panose="000B0604020202020204" pitchFamily="34" charset="0"/>
                <a:ea typeface="Arial Unicode MS" panose="02010600030101010101" pitchFamily="34" charset="-122"/>
                <a:cs typeface="汉语拼音" panose="000B0604020202020204" pitchFamily="34" charset="0"/>
              </a:rPr>
              <a:t>miǎn diàn</a:t>
            </a:r>
            <a:endParaRPr lang="zh-CN" altLang="en-US" sz="3735">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111" name="矩形 110"/>
          <p:cNvSpPr>
            <a:spLocks noChangeArrowheads="1"/>
          </p:cNvSpPr>
          <p:nvPr/>
        </p:nvSpPr>
        <p:spPr bwMode="auto">
          <a:xfrm>
            <a:off x="10140951" y="3255433"/>
            <a:ext cx="815975" cy="666115"/>
          </a:xfrm>
          <a:prstGeom prst="rect">
            <a:avLst/>
          </a:prstGeom>
          <a:noFill/>
          <a:ln w="9525">
            <a:noFill/>
            <a:miter lim="800000"/>
          </a:ln>
        </p:spPr>
        <p:txBody>
          <a:bodyPr wrap="none">
            <a:spAutoFit/>
          </a:bodyPr>
          <a:lstStyle/>
          <a:p>
            <a:r>
              <a:rPr lang="en-US" altLang="zh-CN" sz="3735">
                <a:latin typeface="汉语拼音" panose="000B0604020202020204" pitchFamily="34" charset="0"/>
                <a:ea typeface="Arial Unicode MS" panose="02010600030101010101" pitchFamily="34" charset="-122"/>
                <a:cs typeface="汉语拼音" panose="000B0604020202020204" pitchFamily="34" charset="0"/>
              </a:rPr>
              <a:t>dié</a:t>
            </a:r>
            <a:endParaRPr lang="zh-CN" altLang="en-US" sz="3735">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112" name="矩形 111"/>
          <p:cNvSpPr>
            <a:spLocks noChangeArrowheads="1"/>
          </p:cNvSpPr>
          <p:nvPr/>
        </p:nvSpPr>
        <p:spPr bwMode="auto">
          <a:xfrm>
            <a:off x="4923367" y="4838700"/>
            <a:ext cx="732790" cy="666115"/>
          </a:xfrm>
          <a:prstGeom prst="rect">
            <a:avLst/>
          </a:prstGeom>
          <a:noFill/>
          <a:ln w="9525">
            <a:noFill/>
            <a:miter lim="800000"/>
          </a:ln>
        </p:spPr>
        <p:txBody>
          <a:bodyPr wrap="none">
            <a:spAutoFit/>
          </a:bodyPr>
          <a:lstStyle/>
          <a:p>
            <a:r>
              <a:rPr lang="en-US" altLang="zh-CN" sz="3735">
                <a:latin typeface="汉语拼音" panose="000B0604020202020204" pitchFamily="34" charset="0"/>
                <a:ea typeface="Arial Unicode MS" panose="02010600030101010101" pitchFamily="34" charset="-122"/>
                <a:cs typeface="汉语拼音" panose="000B0604020202020204" pitchFamily="34" charset="0"/>
              </a:rPr>
              <a:t>yú</a:t>
            </a:r>
            <a:endParaRPr lang="zh-CN" altLang="en-US" sz="3735">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114" name="矩形 113"/>
          <p:cNvSpPr>
            <a:spLocks noChangeArrowheads="1"/>
          </p:cNvSpPr>
          <p:nvPr/>
        </p:nvSpPr>
        <p:spPr bwMode="auto">
          <a:xfrm>
            <a:off x="666751" y="4838700"/>
            <a:ext cx="2495550" cy="666115"/>
          </a:xfrm>
          <a:prstGeom prst="rect">
            <a:avLst/>
          </a:prstGeom>
          <a:noFill/>
          <a:ln w="9525">
            <a:noFill/>
            <a:miter lim="800000"/>
          </a:ln>
        </p:spPr>
        <p:txBody>
          <a:bodyPr wrap="none">
            <a:spAutoFit/>
          </a:bodyPr>
          <a:lstStyle/>
          <a:p>
            <a:r>
              <a:rPr lang="en-US" altLang="zh-CN" sz="3735">
                <a:latin typeface="汉语拼音" panose="000B0604020202020204" pitchFamily="34" charset="0"/>
                <a:ea typeface="Arial Unicode MS" panose="02010600030101010101" pitchFamily="34" charset="-122"/>
                <a:cs typeface="汉语拼音" panose="000B0604020202020204" pitchFamily="34" charset="0"/>
              </a:rPr>
              <a:t>bǎo zhànɡ</a:t>
            </a:r>
            <a:endParaRPr lang="zh-CN" altLang="en-US" sz="3735">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115" name="矩形 114"/>
          <p:cNvSpPr>
            <a:spLocks noChangeArrowheads="1"/>
          </p:cNvSpPr>
          <p:nvPr/>
        </p:nvSpPr>
        <p:spPr bwMode="auto">
          <a:xfrm>
            <a:off x="3962400" y="3255433"/>
            <a:ext cx="686435" cy="666115"/>
          </a:xfrm>
          <a:prstGeom prst="rect">
            <a:avLst/>
          </a:prstGeom>
          <a:noFill/>
          <a:ln w="9525">
            <a:noFill/>
            <a:miter lim="800000"/>
          </a:ln>
        </p:spPr>
        <p:txBody>
          <a:bodyPr wrap="none">
            <a:spAutoFit/>
          </a:bodyPr>
          <a:lstStyle/>
          <a:p>
            <a:r>
              <a:rPr lang="en-US" altLang="zh-CN" sz="3735">
                <a:latin typeface="汉语拼音" panose="000B0604020202020204" pitchFamily="34" charset="0"/>
                <a:ea typeface="Arial Unicode MS" panose="02010600030101010101" pitchFamily="34" charset="-122"/>
                <a:cs typeface="汉语拼音" panose="000B0604020202020204" pitchFamily="34" charset="0"/>
              </a:rPr>
              <a:t>lín</a:t>
            </a:r>
            <a:endParaRPr lang="zh-CN" altLang="en-US" sz="3735">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116" name="矩形 115"/>
          <p:cNvSpPr>
            <a:spLocks noChangeArrowheads="1"/>
          </p:cNvSpPr>
          <p:nvPr/>
        </p:nvSpPr>
        <p:spPr bwMode="auto">
          <a:xfrm>
            <a:off x="6570133" y="1574800"/>
            <a:ext cx="1946910" cy="666115"/>
          </a:xfrm>
          <a:prstGeom prst="rect">
            <a:avLst/>
          </a:prstGeom>
          <a:noFill/>
          <a:ln w="9525">
            <a:noFill/>
            <a:miter lim="800000"/>
          </a:ln>
        </p:spPr>
        <p:txBody>
          <a:bodyPr wrap="none">
            <a:spAutoFit/>
          </a:bodyPr>
          <a:lstStyle/>
          <a:p>
            <a:r>
              <a:rPr lang="en-US" altLang="zh-CN" sz="3735">
                <a:latin typeface="汉语拼音" panose="000B0604020202020204" pitchFamily="34" charset="0"/>
                <a:ea typeface="Arial Unicode MS" panose="02010600030101010101" pitchFamily="34" charset="-122"/>
                <a:cs typeface="汉语拼音" panose="000B0604020202020204" pitchFamily="34" charset="0"/>
              </a:rPr>
              <a:t>yūn dǎo</a:t>
            </a:r>
            <a:endParaRPr lang="zh-CN" altLang="en-US" sz="3735">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117" name="矩形 116"/>
          <p:cNvSpPr>
            <a:spLocks noChangeArrowheads="1"/>
          </p:cNvSpPr>
          <p:nvPr/>
        </p:nvSpPr>
        <p:spPr bwMode="auto">
          <a:xfrm>
            <a:off x="9628717" y="4838700"/>
            <a:ext cx="1141095" cy="666115"/>
          </a:xfrm>
          <a:prstGeom prst="rect">
            <a:avLst/>
          </a:prstGeom>
          <a:noFill/>
          <a:ln w="9525">
            <a:noFill/>
            <a:miter lim="800000"/>
          </a:ln>
        </p:spPr>
        <p:txBody>
          <a:bodyPr wrap="none">
            <a:spAutoFit/>
          </a:bodyPr>
          <a:lstStyle/>
          <a:p>
            <a:r>
              <a:rPr lang="en-US" altLang="zh-CN" sz="3735">
                <a:latin typeface="汉语拼音" panose="000B0604020202020204" pitchFamily="34" charset="0"/>
                <a:ea typeface="Arial Unicode MS" panose="02010600030101010101" pitchFamily="34" charset="-122"/>
                <a:cs typeface="汉语拼音" panose="000B0604020202020204" pitchFamily="34" charset="0"/>
              </a:rPr>
              <a:t>mèn</a:t>
            </a:r>
            <a:endParaRPr lang="zh-CN" altLang="en-US" sz="3735">
              <a:latin typeface="汉语拼音" panose="000B0604020202020204" pitchFamily="34" charset="0"/>
              <a:ea typeface="Arial Unicode MS" panose="02010600030101010101" pitchFamily="34" charset="-122"/>
              <a:cs typeface="汉语拼音" panose="000B0604020202020204" pitchFamily="34" charset="0"/>
            </a:endParaRPr>
          </a:p>
        </p:txBody>
      </p:sp>
      <p:grpSp>
        <p:nvGrpSpPr>
          <p:cNvPr id="8227" name="组合 2"/>
          <p:cNvGrpSpPr/>
          <p:nvPr/>
        </p:nvGrpSpPr>
        <p:grpSpPr bwMode="auto">
          <a:xfrm>
            <a:off x="726017" y="901700"/>
            <a:ext cx="1996016" cy="648758"/>
            <a:chOff x="781050" y="719138"/>
            <a:chExt cx="1497013" cy="486568"/>
          </a:xfrm>
        </p:grpSpPr>
        <p:sp>
          <p:nvSpPr>
            <p:cNvPr id="46" name="圆角矩形 45"/>
            <p:cNvSpPr/>
            <p:nvPr/>
          </p:nvSpPr>
          <p:spPr>
            <a:xfrm rot="20326116">
              <a:off x="1746251" y="719138"/>
              <a:ext cx="442912" cy="420687"/>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47" name="圆角矩形 46"/>
            <p:cNvSpPr/>
            <p:nvPr/>
          </p:nvSpPr>
          <p:spPr>
            <a:xfrm rot="319204">
              <a:off x="1258887" y="722313"/>
              <a:ext cx="441325" cy="420687"/>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48" name="圆角矩形 47"/>
            <p:cNvSpPr/>
            <p:nvPr/>
          </p:nvSpPr>
          <p:spPr>
            <a:xfrm rot="21148334">
              <a:off x="787400" y="730251"/>
              <a:ext cx="441325" cy="420686"/>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8235" name="矩形 1"/>
            <p:cNvSpPr>
              <a:spLocks noChangeArrowheads="1"/>
            </p:cNvSpPr>
            <p:nvPr/>
          </p:nvSpPr>
          <p:spPr bwMode="auto">
            <a:xfrm>
              <a:off x="781050" y="723742"/>
              <a:ext cx="1497013" cy="481964"/>
            </a:xfrm>
            <a:prstGeom prst="rect">
              <a:avLst/>
            </a:prstGeom>
            <a:noFill/>
            <a:ln w="9525">
              <a:noFill/>
              <a:miter lim="800000"/>
            </a:ln>
          </p:spPr>
          <p:txBody>
            <a:bodyPr>
              <a:spAutoFit/>
            </a:bodyPr>
            <a:lstStyle/>
            <a:p>
              <a:pPr algn="dist" eaLnBrk="0" hangingPunct="0">
                <a:lnSpc>
                  <a:spcPts val="4300"/>
                </a:lnSpc>
              </a:pPr>
              <a:r>
                <a:rPr lang="zh-CN" altLang="en-US" sz="3735" b="1">
                  <a:solidFill>
                    <a:schemeClr val="bg1"/>
                  </a:solidFill>
                  <a:latin typeface="楷体" panose="02010609060101010101" pitchFamily="49" charset="-122"/>
                  <a:ea typeface="楷体" panose="02010609060101010101" pitchFamily="49" charset="-122"/>
                </a:rPr>
                <a:t>读一读</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8228" name="组合 55"/>
          <p:cNvGrpSpPr/>
          <p:nvPr/>
        </p:nvGrpSpPr>
        <p:grpSpPr bwMode="auto">
          <a:xfrm>
            <a:off x="-4233" y="-27517"/>
            <a:ext cx="2675467" cy="666289"/>
            <a:chOff x="70" y="-63"/>
            <a:chExt cx="3161" cy="786"/>
          </a:xfrm>
        </p:grpSpPr>
        <p:sp>
          <p:nvSpPr>
            <p:cNvPr id="8229" name="文本框 6"/>
            <p:cNvSpPr txBox="1">
              <a:spLocks noChangeArrowheads="1"/>
            </p:cNvSpPr>
            <p:nvPr/>
          </p:nvSpPr>
          <p:spPr bwMode="auto">
            <a:xfrm>
              <a:off x="678" y="-63"/>
              <a:ext cx="2461"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52"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53" name="菱形 52"/>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randombar(horizontal)">
                                      <p:cBhvr>
                                        <p:cTn id="7" dur="500"/>
                                        <p:tgtEl>
                                          <p:spTgt spid="9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randombar(horizontal)">
                                      <p:cBhvr>
                                        <p:cTn id="12" dur="500"/>
                                        <p:tgtEl>
                                          <p:spTgt spid="60"/>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0"/>
                                        </p:tgtEl>
                                        <p:attrNameLst>
                                          <p:attrName>style.visibility</p:attrName>
                                        </p:attrNameLst>
                                      </p:cBhvr>
                                      <p:to>
                                        <p:strVal val="visible"/>
                                      </p:to>
                                    </p:set>
                                    <p:animEffect transition="in" filter="randombar(horizontal)">
                                      <p:cBhvr>
                                        <p:cTn id="17" dur="500"/>
                                        <p:tgtEl>
                                          <p:spTgt spid="1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6"/>
                                        </p:tgtEl>
                                        <p:attrNameLst>
                                          <p:attrName>style.visibility</p:attrName>
                                        </p:attrNameLst>
                                      </p:cBhvr>
                                      <p:to>
                                        <p:strVal val="visible"/>
                                      </p:to>
                                    </p:set>
                                    <p:animEffect transition="in" filter="randombar(horizontal)">
                                      <p:cBhvr>
                                        <p:cTn id="22" dur="500"/>
                                        <p:tgtEl>
                                          <p:spTgt spid="11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8"/>
                                        </p:tgtEl>
                                        <p:attrNameLst>
                                          <p:attrName>style.visibility</p:attrName>
                                        </p:attrNameLst>
                                      </p:cBhvr>
                                      <p:to>
                                        <p:strVal val="visible"/>
                                      </p:to>
                                    </p:set>
                                    <p:animEffect transition="in" filter="randombar(horizontal)">
                                      <p:cBhvr>
                                        <p:cTn id="27" dur="500"/>
                                        <p:tgtEl>
                                          <p:spTgt spid="9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9"/>
                                        </p:tgtEl>
                                        <p:attrNameLst>
                                          <p:attrName>style.visibility</p:attrName>
                                        </p:attrNameLst>
                                      </p:cBhvr>
                                      <p:to>
                                        <p:strVal val="visible"/>
                                      </p:to>
                                    </p:set>
                                    <p:animEffect transition="in" filter="randombar(horizontal)">
                                      <p:cBhvr>
                                        <p:cTn id="32" dur="500"/>
                                        <p:tgtEl>
                                          <p:spTgt spid="10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randombar(horizontal)">
                                      <p:cBhvr>
                                        <p:cTn id="37" dur="500"/>
                                        <p:tgtEl>
                                          <p:spTgt spid="7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5"/>
                                        </p:tgtEl>
                                        <p:attrNameLst>
                                          <p:attrName>style.visibility</p:attrName>
                                        </p:attrNameLst>
                                      </p:cBhvr>
                                      <p:to>
                                        <p:strVal val="visible"/>
                                      </p:to>
                                    </p:set>
                                    <p:animEffect transition="in" filter="randombar(horizontal)">
                                      <p:cBhvr>
                                        <p:cTn id="42" dur="500"/>
                                        <p:tgtEl>
                                          <p:spTgt spid="115"/>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91"/>
                                        </p:tgtEl>
                                        <p:attrNameLst>
                                          <p:attrName>style.visibility</p:attrName>
                                        </p:attrNameLst>
                                      </p:cBhvr>
                                      <p:to>
                                        <p:strVal val="visible"/>
                                      </p:to>
                                    </p:set>
                                    <p:animEffect transition="in" filter="randombar(horizontal)">
                                      <p:cBhvr>
                                        <p:cTn id="47" dur="500"/>
                                        <p:tgtEl>
                                          <p:spTgt spid="91"/>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01"/>
                                        </p:tgtEl>
                                        <p:attrNameLst>
                                          <p:attrName>style.visibility</p:attrName>
                                        </p:attrNameLst>
                                      </p:cBhvr>
                                      <p:to>
                                        <p:strVal val="visible"/>
                                      </p:to>
                                    </p:set>
                                    <p:animEffect transition="in" filter="randombar(horizontal)">
                                      <p:cBhvr>
                                        <p:cTn id="52" dur="500"/>
                                        <p:tgtEl>
                                          <p:spTgt spid="101"/>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64"/>
                                        </p:tgtEl>
                                        <p:attrNameLst>
                                          <p:attrName>style.visibility</p:attrName>
                                        </p:attrNameLst>
                                      </p:cBhvr>
                                      <p:to>
                                        <p:strVal val="visible"/>
                                      </p:to>
                                    </p:set>
                                    <p:animEffect transition="in" filter="randombar(horizontal)">
                                      <p:cBhvr>
                                        <p:cTn id="57" dur="500"/>
                                        <p:tgtEl>
                                          <p:spTgt spid="64"/>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106"/>
                                        </p:tgtEl>
                                        <p:attrNameLst>
                                          <p:attrName>style.visibility</p:attrName>
                                        </p:attrNameLst>
                                      </p:cBhvr>
                                      <p:to>
                                        <p:strVal val="visible"/>
                                      </p:to>
                                    </p:set>
                                    <p:animEffect transition="in" filter="randombar(horizontal)">
                                      <p:cBhvr>
                                        <p:cTn id="62" dur="500"/>
                                        <p:tgtEl>
                                          <p:spTgt spid="106"/>
                                        </p:tgtEl>
                                      </p:cBhvr>
                                    </p:animEffect>
                                  </p:childTnLst>
                                </p:cTn>
                              </p:par>
                            </p:childTnLst>
                          </p:cTn>
                        </p:par>
                      </p:childTnLst>
                    </p:cTn>
                  </p:par>
                  <p:par>
                    <p:cTn id="63" fill="hold">
                      <p:stCondLst>
                        <p:cond delay="indefinite"/>
                      </p:stCondLst>
                      <p:childTnLst>
                        <p:par>
                          <p:cTn id="64" fill="hold">
                            <p:stCondLst>
                              <p:cond delay="0"/>
                            </p:stCondLst>
                            <p:childTnLst>
                              <p:par>
                                <p:cTn id="65" presetID="14" presetClass="entr" presetSubtype="10" fill="hold" grpId="0" nodeType="clickEffect">
                                  <p:stCondLst>
                                    <p:cond delay="0"/>
                                  </p:stCondLst>
                                  <p:childTnLst>
                                    <p:set>
                                      <p:cBhvr>
                                        <p:cTn id="66" dur="1" fill="hold">
                                          <p:stCondLst>
                                            <p:cond delay="0"/>
                                          </p:stCondLst>
                                        </p:cTn>
                                        <p:tgtEl>
                                          <p:spTgt spid="111"/>
                                        </p:tgtEl>
                                        <p:attrNameLst>
                                          <p:attrName>style.visibility</p:attrName>
                                        </p:attrNameLst>
                                      </p:cBhvr>
                                      <p:to>
                                        <p:strVal val="visible"/>
                                      </p:to>
                                    </p:set>
                                    <p:animEffect transition="in" filter="randombar(horizontal)">
                                      <p:cBhvr>
                                        <p:cTn id="67" dur="500"/>
                                        <p:tgtEl>
                                          <p:spTgt spid="111"/>
                                        </p:tgtEl>
                                      </p:cBhvr>
                                    </p:animEffect>
                                  </p:childTnLst>
                                </p:cTn>
                              </p:par>
                            </p:childTnLst>
                          </p:cTn>
                        </p:par>
                      </p:childTnLst>
                    </p:cTn>
                  </p:par>
                  <p:par>
                    <p:cTn id="68" fill="hold">
                      <p:stCondLst>
                        <p:cond delay="indefinite"/>
                      </p:stCondLst>
                      <p:childTnLst>
                        <p:par>
                          <p:cTn id="69" fill="hold">
                            <p:stCondLst>
                              <p:cond delay="0"/>
                            </p:stCondLst>
                            <p:childTnLst>
                              <p:par>
                                <p:cTn id="70" presetID="14" presetClass="entr" presetSubtype="10" fill="hold" grpId="0" nodeType="clickEffect">
                                  <p:stCondLst>
                                    <p:cond delay="0"/>
                                  </p:stCondLst>
                                  <p:childTnLst>
                                    <p:set>
                                      <p:cBhvr>
                                        <p:cTn id="71" dur="1" fill="hold">
                                          <p:stCondLst>
                                            <p:cond delay="0"/>
                                          </p:stCondLst>
                                        </p:cTn>
                                        <p:tgtEl>
                                          <p:spTgt spid="114"/>
                                        </p:tgtEl>
                                        <p:attrNameLst>
                                          <p:attrName>style.visibility</p:attrName>
                                        </p:attrNameLst>
                                      </p:cBhvr>
                                      <p:to>
                                        <p:strVal val="visible"/>
                                      </p:to>
                                    </p:set>
                                    <p:animEffect transition="in" filter="randombar(horizontal)">
                                      <p:cBhvr>
                                        <p:cTn id="72" dur="500"/>
                                        <p:tgtEl>
                                          <p:spTgt spid="114"/>
                                        </p:tgtEl>
                                      </p:cBhvr>
                                    </p:animEffect>
                                  </p:childTnLst>
                                </p:cTn>
                              </p:par>
                            </p:childTnLst>
                          </p:cTn>
                        </p:par>
                      </p:childTnLst>
                    </p:cTn>
                  </p:par>
                  <p:par>
                    <p:cTn id="73" fill="hold">
                      <p:stCondLst>
                        <p:cond delay="indefinite"/>
                      </p:stCondLst>
                      <p:childTnLst>
                        <p:par>
                          <p:cTn id="74" fill="hold">
                            <p:stCondLst>
                              <p:cond delay="0"/>
                            </p:stCondLst>
                            <p:childTnLst>
                              <p:par>
                                <p:cTn id="75" presetID="14" presetClass="entr" presetSubtype="10" fill="hold" grpId="0" nodeType="clickEffect">
                                  <p:stCondLst>
                                    <p:cond delay="0"/>
                                  </p:stCondLst>
                                  <p:childTnLst>
                                    <p:set>
                                      <p:cBhvr>
                                        <p:cTn id="76" dur="1" fill="hold">
                                          <p:stCondLst>
                                            <p:cond delay="0"/>
                                          </p:stCondLst>
                                        </p:cTn>
                                        <p:tgtEl>
                                          <p:spTgt spid="112"/>
                                        </p:tgtEl>
                                        <p:attrNameLst>
                                          <p:attrName>style.visibility</p:attrName>
                                        </p:attrNameLst>
                                      </p:cBhvr>
                                      <p:to>
                                        <p:strVal val="visible"/>
                                      </p:to>
                                    </p:set>
                                    <p:animEffect transition="in" filter="randombar(horizontal)">
                                      <p:cBhvr>
                                        <p:cTn id="77" dur="500"/>
                                        <p:tgtEl>
                                          <p:spTgt spid="112"/>
                                        </p:tgtEl>
                                      </p:cBhvr>
                                    </p:animEffect>
                                  </p:childTnLst>
                                </p:cTn>
                              </p:par>
                            </p:childTnLst>
                          </p:cTn>
                        </p:par>
                      </p:childTnLst>
                    </p:cTn>
                  </p:par>
                  <p:par>
                    <p:cTn id="78" fill="hold">
                      <p:stCondLst>
                        <p:cond delay="indefinite"/>
                      </p:stCondLst>
                      <p:childTnLst>
                        <p:par>
                          <p:cTn id="79" fill="hold">
                            <p:stCondLst>
                              <p:cond delay="0"/>
                            </p:stCondLst>
                            <p:childTnLst>
                              <p:par>
                                <p:cTn id="80" presetID="14" presetClass="entr" presetSubtype="10" fill="hold" grpId="0" nodeType="clickEffect">
                                  <p:stCondLst>
                                    <p:cond delay="0"/>
                                  </p:stCondLst>
                                  <p:childTnLst>
                                    <p:set>
                                      <p:cBhvr>
                                        <p:cTn id="81" dur="1" fill="hold">
                                          <p:stCondLst>
                                            <p:cond delay="0"/>
                                          </p:stCondLst>
                                        </p:cTn>
                                        <p:tgtEl>
                                          <p:spTgt spid="83"/>
                                        </p:tgtEl>
                                        <p:attrNameLst>
                                          <p:attrName>style.visibility</p:attrName>
                                        </p:attrNameLst>
                                      </p:cBhvr>
                                      <p:to>
                                        <p:strVal val="visible"/>
                                      </p:to>
                                    </p:set>
                                    <p:animEffect transition="in" filter="randombar(horizontal)">
                                      <p:cBhvr>
                                        <p:cTn id="82" dur="500"/>
                                        <p:tgtEl>
                                          <p:spTgt spid="83"/>
                                        </p:tgtEl>
                                      </p:cBhvr>
                                    </p:animEffect>
                                  </p:childTnLst>
                                </p:cTn>
                              </p:par>
                            </p:childTnLst>
                          </p:cTn>
                        </p:par>
                      </p:childTnLst>
                    </p:cTn>
                  </p:par>
                  <p:par>
                    <p:cTn id="83" fill="hold">
                      <p:stCondLst>
                        <p:cond delay="indefinite"/>
                      </p:stCondLst>
                      <p:childTnLst>
                        <p:par>
                          <p:cTn id="84" fill="hold">
                            <p:stCondLst>
                              <p:cond delay="0"/>
                            </p:stCondLst>
                            <p:childTnLst>
                              <p:par>
                                <p:cTn id="85" presetID="14" presetClass="entr" presetSubtype="10" fill="hold" grpId="0" nodeType="clickEffect">
                                  <p:stCondLst>
                                    <p:cond delay="0"/>
                                  </p:stCondLst>
                                  <p:childTnLst>
                                    <p:set>
                                      <p:cBhvr>
                                        <p:cTn id="86" dur="1" fill="hold">
                                          <p:stCondLst>
                                            <p:cond delay="0"/>
                                          </p:stCondLst>
                                        </p:cTn>
                                        <p:tgtEl>
                                          <p:spTgt spid="103"/>
                                        </p:tgtEl>
                                        <p:attrNameLst>
                                          <p:attrName>style.visibility</p:attrName>
                                        </p:attrNameLst>
                                      </p:cBhvr>
                                      <p:to>
                                        <p:strVal val="visible"/>
                                      </p:to>
                                    </p:set>
                                    <p:animEffect transition="in" filter="randombar(horizontal)">
                                      <p:cBhvr>
                                        <p:cTn id="87" dur="500"/>
                                        <p:tgtEl>
                                          <p:spTgt spid="103"/>
                                        </p:tgtEl>
                                      </p:cBhvr>
                                    </p:animEffect>
                                  </p:childTnLst>
                                </p:cTn>
                              </p:par>
                            </p:childTnLst>
                          </p:cTn>
                        </p:par>
                      </p:childTnLst>
                    </p:cTn>
                  </p:par>
                  <p:par>
                    <p:cTn id="88" fill="hold">
                      <p:stCondLst>
                        <p:cond delay="indefinite"/>
                      </p:stCondLst>
                      <p:childTnLst>
                        <p:par>
                          <p:cTn id="89" fill="hold">
                            <p:stCondLst>
                              <p:cond delay="0"/>
                            </p:stCondLst>
                            <p:childTnLst>
                              <p:par>
                                <p:cTn id="90" presetID="14" presetClass="entr" presetSubtype="10" fill="hold" grpId="0" nodeType="clickEffect">
                                  <p:stCondLst>
                                    <p:cond delay="0"/>
                                  </p:stCondLst>
                                  <p:childTnLst>
                                    <p:set>
                                      <p:cBhvr>
                                        <p:cTn id="91" dur="1" fill="hold">
                                          <p:stCondLst>
                                            <p:cond delay="0"/>
                                          </p:stCondLst>
                                        </p:cTn>
                                        <p:tgtEl>
                                          <p:spTgt spid="117"/>
                                        </p:tgtEl>
                                        <p:attrNameLst>
                                          <p:attrName>style.visibility</p:attrName>
                                        </p:attrNameLst>
                                      </p:cBhvr>
                                      <p:to>
                                        <p:strVal val="visible"/>
                                      </p:to>
                                    </p:set>
                                    <p:animEffect transition="in" filter="randombar(horizontal)">
                                      <p:cBhvr>
                                        <p:cTn id="92" dur="500"/>
                                        <p:tgtEl>
                                          <p:spTgt spid="117"/>
                                        </p:tgtEl>
                                      </p:cBhvr>
                                    </p:animEffect>
                                  </p:childTnLst>
                                </p:cTn>
                              </p:par>
                            </p:childTnLst>
                          </p:cTn>
                        </p:par>
                      </p:childTnLst>
                    </p:cTn>
                  </p:par>
                  <p:par>
                    <p:cTn id="93" fill="hold">
                      <p:stCondLst>
                        <p:cond delay="indefinite"/>
                      </p:stCondLst>
                      <p:childTnLst>
                        <p:par>
                          <p:cTn id="94" fill="hold">
                            <p:stCondLst>
                              <p:cond delay="0"/>
                            </p:stCondLst>
                            <p:childTnLst>
                              <p:par>
                                <p:cTn id="95" presetID="14" presetClass="entr" presetSubtype="10" fill="hold" grpId="0" nodeType="clickEffect">
                                  <p:stCondLst>
                                    <p:cond delay="0"/>
                                  </p:stCondLst>
                                  <p:childTnLst>
                                    <p:set>
                                      <p:cBhvr>
                                        <p:cTn id="96" dur="1" fill="hold">
                                          <p:stCondLst>
                                            <p:cond delay="0"/>
                                          </p:stCondLst>
                                        </p:cTn>
                                        <p:tgtEl>
                                          <p:spTgt spid="75"/>
                                        </p:tgtEl>
                                        <p:attrNameLst>
                                          <p:attrName>style.visibility</p:attrName>
                                        </p:attrNameLst>
                                      </p:cBhvr>
                                      <p:to>
                                        <p:strVal val="visible"/>
                                      </p:to>
                                    </p:set>
                                    <p:animEffect transition="in" filter="randombar(horizontal)">
                                      <p:cBhvr>
                                        <p:cTn id="97" dur="500"/>
                                        <p:tgtEl>
                                          <p:spTgt spid="75"/>
                                        </p:tgtEl>
                                      </p:cBhvr>
                                    </p:animEffect>
                                  </p:childTnLst>
                                </p:cTn>
                              </p:par>
                            </p:childTnLst>
                          </p:cTn>
                        </p:par>
                      </p:childTnLst>
                    </p:cTn>
                  </p:par>
                  <p:par>
                    <p:cTn id="98" fill="hold">
                      <p:stCondLst>
                        <p:cond delay="indefinite"/>
                      </p:stCondLst>
                      <p:childTnLst>
                        <p:par>
                          <p:cTn id="99" fill="hold">
                            <p:stCondLst>
                              <p:cond delay="0"/>
                            </p:stCondLst>
                            <p:childTnLst>
                              <p:par>
                                <p:cTn id="100" presetID="14" presetClass="entr" presetSubtype="10" fill="hold" grpId="0" nodeType="clickEffect">
                                  <p:stCondLst>
                                    <p:cond delay="0"/>
                                  </p:stCondLst>
                                  <p:childTnLst>
                                    <p:set>
                                      <p:cBhvr>
                                        <p:cTn id="101" dur="1" fill="hold">
                                          <p:stCondLst>
                                            <p:cond delay="0"/>
                                          </p:stCondLst>
                                        </p:cTn>
                                        <p:tgtEl>
                                          <p:spTgt spid="78"/>
                                        </p:tgtEl>
                                        <p:attrNameLst>
                                          <p:attrName>style.visibility</p:attrName>
                                        </p:attrNameLst>
                                      </p:cBhvr>
                                      <p:to>
                                        <p:strVal val="visible"/>
                                      </p:to>
                                    </p:set>
                                    <p:animEffect transition="in" filter="randombar(horizontal)">
                                      <p:cBhvr>
                                        <p:cTn id="102"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4" grpId="0"/>
      <p:bldP spid="73" grpId="0"/>
      <p:bldP spid="75" grpId="0"/>
      <p:bldP spid="78" grpId="0"/>
      <p:bldP spid="83" grpId="0"/>
      <p:bldP spid="91" grpId="0"/>
      <p:bldP spid="95" grpId="0"/>
      <p:bldP spid="98" grpId="0"/>
      <p:bldP spid="101" grpId="0"/>
      <p:bldP spid="103" grpId="0"/>
      <p:bldP spid="106" grpId="0"/>
      <p:bldP spid="109" grpId="0"/>
      <p:bldP spid="110" grpId="0"/>
      <p:bldP spid="111" grpId="0"/>
      <p:bldP spid="112" grpId="0"/>
      <p:bldP spid="114" grpId="0"/>
      <p:bldP spid="115" grpId="0"/>
      <p:bldP spid="116" grpId="0"/>
      <p:bldP spid="1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28"/>
          <p:cNvSpPr>
            <a:spLocks noChangeArrowheads="1"/>
          </p:cNvSpPr>
          <p:nvPr/>
        </p:nvSpPr>
        <p:spPr bwMode="auto">
          <a:xfrm>
            <a:off x="1488440" y="2468033"/>
            <a:ext cx="6219613" cy="2183765"/>
          </a:xfrm>
          <a:prstGeom prst="rect">
            <a:avLst/>
          </a:prstGeom>
          <a:noFill/>
          <a:ln w="9525">
            <a:noFill/>
            <a:miter lim="800000"/>
          </a:ln>
        </p:spPr>
        <p:txBody>
          <a:bodyPr wrap="square">
            <a:spAutoFit/>
          </a:bodyPr>
          <a:lstStyle/>
          <a:p>
            <a:pPr>
              <a:lnSpc>
                <a:spcPct val="170000"/>
              </a:lnSpc>
            </a:pPr>
            <a:r>
              <a:rPr lang="zh-CN" altLang="en-US" sz="4000" b="1">
                <a:latin typeface="楷体" panose="02010609060101010101" pitchFamily="49" charset="-122"/>
                <a:ea typeface="楷体" panose="02010609060101010101" pitchFamily="49" charset="-122"/>
              </a:rPr>
              <a:t>（     ）圈养</a:t>
            </a:r>
            <a:endParaRPr lang="zh-CN" altLang="en-US" sz="4000" b="1">
              <a:latin typeface="楷体" panose="02010609060101010101" pitchFamily="49" charset="-122"/>
              <a:ea typeface="楷体" panose="02010609060101010101" pitchFamily="49" charset="-122"/>
            </a:endParaRPr>
          </a:p>
          <a:p>
            <a:pPr>
              <a:lnSpc>
                <a:spcPct val="170000"/>
              </a:lnSpc>
            </a:pPr>
            <a:r>
              <a:rPr lang="zh-CN" altLang="en-US" sz="4000" b="1">
                <a:latin typeface="楷体" panose="02010609060101010101" pitchFamily="49" charset="-122"/>
                <a:ea typeface="楷体" panose="02010609060101010101" pitchFamily="49" charset="-122"/>
              </a:rPr>
              <a:t>（     ）圈子</a:t>
            </a:r>
            <a:endParaRPr lang="zh-CN" altLang="en-US" sz="4000" b="1">
              <a:latin typeface="楷体" panose="02010609060101010101" pitchFamily="49" charset="-122"/>
              <a:ea typeface="楷体" panose="02010609060101010101" pitchFamily="49" charset="-122"/>
            </a:endParaRPr>
          </a:p>
        </p:txBody>
      </p:sp>
      <p:sp>
        <p:nvSpPr>
          <p:cNvPr id="9219" name="矩形 29"/>
          <p:cNvSpPr>
            <a:spLocks noChangeArrowheads="1"/>
          </p:cNvSpPr>
          <p:nvPr/>
        </p:nvSpPr>
        <p:spPr bwMode="auto">
          <a:xfrm>
            <a:off x="624417" y="3141133"/>
            <a:ext cx="693420" cy="1014730"/>
          </a:xfrm>
          <a:prstGeom prst="rect">
            <a:avLst/>
          </a:prstGeom>
          <a:noFill/>
          <a:ln w="9525">
            <a:noFill/>
            <a:miter lim="800000"/>
          </a:ln>
        </p:spPr>
        <p:txBody>
          <a:bodyPr wrap="none">
            <a:spAutoFit/>
          </a:bodyPr>
          <a:lstStyle/>
          <a:p>
            <a:pPr>
              <a:lnSpc>
                <a:spcPct val="150000"/>
              </a:lnSpc>
            </a:pPr>
            <a:r>
              <a:rPr lang="zh-CN" altLang="en-US" sz="4000" b="1">
                <a:latin typeface="楷体" panose="02010609060101010101" pitchFamily="49" charset="-122"/>
                <a:ea typeface="楷体" panose="02010609060101010101" pitchFamily="49" charset="-122"/>
              </a:rPr>
              <a:t>圈</a:t>
            </a:r>
            <a:endParaRPr lang="zh-CN" altLang="en-US" sz="4000" b="1">
              <a:latin typeface="楷体" panose="02010609060101010101" pitchFamily="49" charset="-122"/>
              <a:ea typeface="楷体" panose="02010609060101010101" pitchFamily="49" charset="-122"/>
            </a:endParaRPr>
          </a:p>
        </p:txBody>
      </p:sp>
      <p:sp>
        <p:nvSpPr>
          <p:cNvPr id="31" name="左大括号 30"/>
          <p:cNvSpPr/>
          <p:nvPr/>
        </p:nvSpPr>
        <p:spPr>
          <a:xfrm>
            <a:off x="1390651" y="3045884"/>
            <a:ext cx="306916" cy="1022349"/>
          </a:xfrm>
          <a:prstGeom prst="leftBrace">
            <a:avLst>
              <a:gd name="adj1" fmla="val 53292"/>
              <a:gd name="adj2" fmla="val 50000"/>
            </a:avLst>
          </a:prstGeom>
          <a:noFill/>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buFontTx/>
              <a:buNone/>
              <a:defRPr/>
            </a:pPr>
            <a:endParaRPr lang="zh-CN" altLang="en-US" sz="4265">
              <a:solidFill>
                <a:srgbClr val="FF0000"/>
              </a:solidFill>
            </a:endParaRPr>
          </a:p>
        </p:txBody>
      </p:sp>
      <p:sp>
        <p:nvSpPr>
          <p:cNvPr id="32" name="矩形 31"/>
          <p:cNvSpPr>
            <a:spLocks noChangeArrowheads="1"/>
          </p:cNvSpPr>
          <p:nvPr/>
        </p:nvSpPr>
        <p:spPr bwMode="auto">
          <a:xfrm>
            <a:off x="2201335" y="2660651"/>
            <a:ext cx="1327149" cy="666115"/>
          </a:xfrm>
          <a:prstGeom prst="rect">
            <a:avLst/>
          </a:prstGeom>
          <a:noFill/>
          <a:ln w="9525">
            <a:noFill/>
            <a:miter lim="800000"/>
          </a:ln>
        </p:spPr>
        <p:txBody>
          <a:bodyPr>
            <a:spAutoFit/>
          </a:bodyPr>
          <a:lstStyle/>
          <a:p>
            <a:r>
              <a:rPr lang="en-US" altLang="zh-CN" sz="3735">
                <a:solidFill>
                  <a:srgbClr val="FF0000"/>
                </a:solidFill>
                <a:latin typeface="汉语拼音" panose="000B0604020202020204" pitchFamily="34" charset="0"/>
                <a:ea typeface="Arial Unicode MS" panose="02010600030101010101" pitchFamily="34" charset="-122"/>
                <a:cs typeface="汉语拼音" panose="000B0604020202020204" pitchFamily="34" charset="0"/>
              </a:rPr>
              <a:t>juàn</a:t>
            </a:r>
            <a:endParaRPr lang="en-US" altLang="zh-CN" sz="3735">
              <a:solidFill>
                <a:srgbClr val="FF0000"/>
              </a:solidFill>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33" name="矩形 32"/>
          <p:cNvSpPr>
            <a:spLocks noChangeArrowheads="1"/>
          </p:cNvSpPr>
          <p:nvPr/>
        </p:nvSpPr>
        <p:spPr bwMode="auto">
          <a:xfrm>
            <a:off x="2158153" y="3795607"/>
            <a:ext cx="1369484" cy="666115"/>
          </a:xfrm>
          <a:prstGeom prst="rect">
            <a:avLst/>
          </a:prstGeom>
          <a:noFill/>
          <a:ln w="9525">
            <a:noFill/>
            <a:miter lim="800000"/>
          </a:ln>
        </p:spPr>
        <p:txBody>
          <a:bodyPr>
            <a:spAutoFit/>
          </a:bodyPr>
          <a:lstStyle/>
          <a:p>
            <a:r>
              <a:rPr lang="en-US" altLang="zh-CN" sz="3735">
                <a:solidFill>
                  <a:srgbClr val="FF0000"/>
                </a:solidFill>
                <a:latin typeface="汉语拼音" panose="000B0604020202020204" pitchFamily="34" charset="0"/>
                <a:ea typeface="Arial Unicode MS" panose="02010600030101010101" pitchFamily="34" charset="-122"/>
                <a:cs typeface="汉语拼音" panose="000B0604020202020204" pitchFamily="34" charset="0"/>
              </a:rPr>
              <a:t>quān</a:t>
            </a:r>
            <a:endParaRPr lang="en-US" altLang="zh-CN" sz="3735">
              <a:solidFill>
                <a:srgbClr val="FF0000"/>
              </a:solidFill>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9223" name="矩形 33"/>
          <p:cNvSpPr>
            <a:spLocks noChangeArrowheads="1"/>
          </p:cNvSpPr>
          <p:nvPr/>
        </p:nvSpPr>
        <p:spPr bwMode="auto">
          <a:xfrm>
            <a:off x="6864351" y="1411817"/>
            <a:ext cx="3763433" cy="2183765"/>
          </a:xfrm>
          <a:prstGeom prst="rect">
            <a:avLst/>
          </a:prstGeom>
          <a:noFill/>
          <a:ln w="9525">
            <a:noFill/>
            <a:miter lim="800000"/>
          </a:ln>
        </p:spPr>
        <p:txBody>
          <a:bodyPr>
            <a:spAutoFit/>
          </a:bodyPr>
          <a:lstStyle/>
          <a:p>
            <a:pPr>
              <a:lnSpc>
                <a:spcPct val="170000"/>
              </a:lnSpc>
            </a:pPr>
            <a:r>
              <a:rPr lang="zh-CN" altLang="en-US" sz="4000" b="1">
                <a:latin typeface="楷体" panose="02010609060101010101" pitchFamily="49" charset="-122"/>
                <a:ea typeface="楷体" panose="02010609060101010101" pitchFamily="49" charset="-122"/>
              </a:rPr>
              <a:t>（     ）晕倒（     ）红晕</a:t>
            </a:r>
            <a:endParaRPr lang="zh-CN" altLang="en-US" sz="4000" b="1">
              <a:latin typeface="楷体" panose="02010609060101010101" pitchFamily="49" charset="-122"/>
              <a:ea typeface="楷体" panose="02010609060101010101" pitchFamily="49" charset="-122"/>
            </a:endParaRPr>
          </a:p>
        </p:txBody>
      </p:sp>
      <p:sp>
        <p:nvSpPr>
          <p:cNvPr id="9224" name="矩形 34"/>
          <p:cNvSpPr>
            <a:spLocks noChangeArrowheads="1"/>
          </p:cNvSpPr>
          <p:nvPr/>
        </p:nvSpPr>
        <p:spPr bwMode="auto">
          <a:xfrm>
            <a:off x="5971117" y="1940984"/>
            <a:ext cx="693420" cy="1014730"/>
          </a:xfrm>
          <a:prstGeom prst="rect">
            <a:avLst/>
          </a:prstGeom>
          <a:noFill/>
          <a:ln w="9525">
            <a:noFill/>
            <a:miter lim="800000"/>
          </a:ln>
        </p:spPr>
        <p:txBody>
          <a:bodyPr wrap="none">
            <a:spAutoFit/>
          </a:bodyPr>
          <a:lstStyle/>
          <a:p>
            <a:pPr>
              <a:lnSpc>
                <a:spcPct val="150000"/>
              </a:lnSpc>
            </a:pPr>
            <a:r>
              <a:rPr lang="zh-CN" altLang="en-US" sz="4000" b="1">
                <a:latin typeface="楷体" panose="02010609060101010101" pitchFamily="49" charset="-122"/>
                <a:ea typeface="楷体" panose="02010609060101010101" pitchFamily="49" charset="-122"/>
              </a:rPr>
              <a:t>晕</a:t>
            </a:r>
            <a:endParaRPr lang="zh-CN" altLang="en-US" sz="4000" b="1">
              <a:latin typeface="楷体" panose="02010609060101010101" pitchFamily="49" charset="-122"/>
              <a:ea typeface="楷体" panose="02010609060101010101" pitchFamily="49" charset="-122"/>
            </a:endParaRPr>
          </a:p>
        </p:txBody>
      </p:sp>
      <p:sp>
        <p:nvSpPr>
          <p:cNvPr id="36" name="左大括号 35"/>
          <p:cNvSpPr/>
          <p:nvPr/>
        </p:nvSpPr>
        <p:spPr>
          <a:xfrm>
            <a:off x="6731000" y="1856317"/>
            <a:ext cx="264584" cy="1325033"/>
          </a:xfrm>
          <a:prstGeom prst="leftBrace">
            <a:avLst>
              <a:gd name="adj1" fmla="val 41685"/>
              <a:gd name="adj2" fmla="val 50000"/>
            </a:avLst>
          </a:prstGeom>
          <a:noFill/>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buFontTx/>
              <a:buNone/>
              <a:defRPr/>
            </a:pPr>
            <a:endParaRPr lang="zh-CN" altLang="en-US" sz="2665"/>
          </a:p>
        </p:txBody>
      </p:sp>
      <p:sp>
        <p:nvSpPr>
          <p:cNvPr id="37" name="矩形 36"/>
          <p:cNvSpPr>
            <a:spLocks noChangeArrowheads="1"/>
          </p:cNvSpPr>
          <p:nvPr/>
        </p:nvSpPr>
        <p:spPr bwMode="auto">
          <a:xfrm>
            <a:off x="7670800" y="1553633"/>
            <a:ext cx="1305984" cy="666115"/>
          </a:xfrm>
          <a:prstGeom prst="rect">
            <a:avLst/>
          </a:prstGeom>
          <a:noFill/>
          <a:ln w="9525">
            <a:noFill/>
            <a:miter lim="800000"/>
          </a:ln>
        </p:spPr>
        <p:txBody>
          <a:bodyPr>
            <a:spAutoFit/>
          </a:bodyPr>
          <a:lstStyle/>
          <a:p>
            <a:r>
              <a:rPr lang="en-US" altLang="zh-CN" sz="3735">
                <a:solidFill>
                  <a:srgbClr val="FF0000"/>
                </a:solidFill>
                <a:latin typeface="汉语拼音" panose="000B0604020202020204" pitchFamily="34" charset="0"/>
                <a:ea typeface="Arial Unicode MS" panose="02010600030101010101" pitchFamily="34" charset="-122"/>
                <a:cs typeface="汉语拼音" panose="000B0604020202020204" pitchFamily="34" charset="0"/>
              </a:rPr>
              <a:t>yūn</a:t>
            </a:r>
            <a:endParaRPr lang="en-US" altLang="zh-CN" sz="3735">
              <a:solidFill>
                <a:srgbClr val="FF0000"/>
              </a:solidFill>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38" name="矩形 37"/>
          <p:cNvSpPr>
            <a:spLocks noChangeArrowheads="1"/>
          </p:cNvSpPr>
          <p:nvPr/>
        </p:nvSpPr>
        <p:spPr bwMode="auto">
          <a:xfrm>
            <a:off x="7702551" y="2628900"/>
            <a:ext cx="1464733" cy="666115"/>
          </a:xfrm>
          <a:prstGeom prst="rect">
            <a:avLst/>
          </a:prstGeom>
          <a:noFill/>
          <a:ln w="9525">
            <a:noFill/>
            <a:miter lim="800000"/>
          </a:ln>
        </p:spPr>
        <p:txBody>
          <a:bodyPr>
            <a:spAutoFit/>
          </a:bodyPr>
          <a:lstStyle/>
          <a:p>
            <a:r>
              <a:rPr lang="en-US" altLang="zh-CN" sz="3735">
                <a:solidFill>
                  <a:srgbClr val="FF0000"/>
                </a:solidFill>
                <a:latin typeface="汉语拼音" panose="000B0604020202020204" pitchFamily="34" charset="0"/>
                <a:ea typeface="Arial Unicode MS" panose="02010600030101010101" pitchFamily="34" charset="-122"/>
                <a:cs typeface="汉语拼音" panose="000B0604020202020204" pitchFamily="34" charset="0"/>
              </a:rPr>
              <a:t>yùn</a:t>
            </a:r>
            <a:endParaRPr lang="zh-CN" altLang="en-US" sz="3735">
              <a:solidFill>
                <a:srgbClr val="FF0000"/>
              </a:solidFill>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9228" name="矩形 38"/>
          <p:cNvSpPr>
            <a:spLocks noChangeArrowheads="1"/>
          </p:cNvSpPr>
          <p:nvPr/>
        </p:nvSpPr>
        <p:spPr bwMode="auto">
          <a:xfrm>
            <a:off x="6769100" y="4102100"/>
            <a:ext cx="5022851" cy="2183765"/>
          </a:xfrm>
          <a:prstGeom prst="rect">
            <a:avLst/>
          </a:prstGeom>
          <a:noFill/>
          <a:ln w="9525">
            <a:noFill/>
            <a:miter lim="800000"/>
          </a:ln>
        </p:spPr>
        <p:txBody>
          <a:bodyPr>
            <a:spAutoFit/>
          </a:bodyPr>
          <a:lstStyle/>
          <a:p>
            <a:pPr>
              <a:lnSpc>
                <a:spcPct val="170000"/>
              </a:lnSpc>
            </a:pPr>
            <a:r>
              <a:rPr lang="zh-CN" altLang="en-US" sz="4000" b="1">
                <a:latin typeface="楷体" panose="02010609060101010101" pitchFamily="49" charset="-122"/>
                <a:ea typeface="楷体" panose="02010609060101010101" pitchFamily="49" charset="-122"/>
              </a:rPr>
              <a:t>（      ）细菌</a:t>
            </a:r>
            <a:endParaRPr lang="zh-CN" altLang="en-US" sz="4000" b="1">
              <a:latin typeface="楷体" panose="02010609060101010101" pitchFamily="49" charset="-122"/>
              <a:ea typeface="楷体" panose="02010609060101010101" pitchFamily="49" charset="-122"/>
            </a:endParaRPr>
          </a:p>
          <a:p>
            <a:pPr>
              <a:lnSpc>
                <a:spcPct val="170000"/>
              </a:lnSpc>
            </a:pPr>
            <a:r>
              <a:rPr lang="zh-CN" altLang="en-US" sz="4000" b="1">
                <a:latin typeface="楷体" panose="02010609060101010101" pitchFamily="49" charset="-122"/>
                <a:ea typeface="楷体" panose="02010609060101010101" pitchFamily="49" charset="-122"/>
              </a:rPr>
              <a:t>（      ）菌子</a:t>
            </a:r>
            <a:endParaRPr lang="zh-CN" altLang="en-US" sz="4000" b="1">
              <a:latin typeface="楷体" panose="02010609060101010101" pitchFamily="49" charset="-122"/>
              <a:ea typeface="楷体" panose="02010609060101010101" pitchFamily="49" charset="-122"/>
            </a:endParaRPr>
          </a:p>
        </p:txBody>
      </p:sp>
      <p:sp>
        <p:nvSpPr>
          <p:cNvPr id="9229" name="矩形 39"/>
          <p:cNvSpPr>
            <a:spLocks noChangeArrowheads="1"/>
          </p:cNvSpPr>
          <p:nvPr/>
        </p:nvSpPr>
        <p:spPr bwMode="auto">
          <a:xfrm>
            <a:off x="5926667" y="4631267"/>
            <a:ext cx="693420" cy="1014730"/>
          </a:xfrm>
          <a:prstGeom prst="rect">
            <a:avLst/>
          </a:prstGeom>
          <a:noFill/>
          <a:ln w="9525">
            <a:noFill/>
            <a:miter lim="800000"/>
          </a:ln>
        </p:spPr>
        <p:txBody>
          <a:bodyPr wrap="none">
            <a:spAutoFit/>
          </a:bodyPr>
          <a:lstStyle/>
          <a:p>
            <a:pPr>
              <a:lnSpc>
                <a:spcPct val="150000"/>
              </a:lnSpc>
            </a:pPr>
            <a:r>
              <a:rPr lang="zh-CN" altLang="en-US" sz="4000" b="1">
                <a:latin typeface="楷体" panose="02010609060101010101" pitchFamily="49" charset="-122"/>
                <a:ea typeface="楷体" panose="02010609060101010101" pitchFamily="49" charset="-122"/>
              </a:rPr>
              <a:t>菌</a:t>
            </a:r>
            <a:endParaRPr lang="zh-CN" altLang="en-US" sz="4000" b="1">
              <a:latin typeface="楷体" panose="02010609060101010101" pitchFamily="49" charset="-122"/>
              <a:ea typeface="楷体" panose="02010609060101010101" pitchFamily="49" charset="-122"/>
            </a:endParaRPr>
          </a:p>
        </p:txBody>
      </p:sp>
      <p:sp>
        <p:nvSpPr>
          <p:cNvPr id="41" name="左大括号 40"/>
          <p:cNvSpPr/>
          <p:nvPr/>
        </p:nvSpPr>
        <p:spPr>
          <a:xfrm>
            <a:off x="6582833" y="4663017"/>
            <a:ext cx="328084" cy="1022349"/>
          </a:xfrm>
          <a:prstGeom prst="leftBrace">
            <a:avLst>
              <a:gd name="adj1" fmla="val 39877"/>
              <a:gd name="adj2" fmla="val 50000"/>
            </a:avLst>
          </a:prstGeom>
          <a:noFill/>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buFontTx/>
              <a:buNone/>
              <a:defRPr/>
            </a:pPr>
            <a:endParaRPr lang="zh-CN" altLang="en-US" sz="4265">
              <a:solidFill>
                <a:srgbClr val="FF0000"/>
              </a:solidFill>
            </a:endParaRPr>
          </a:p>
        </p:txBody>
      </p:sp>
      <p:sp>
        <p:nvSpPr>
          <p:cNvPr id="42" name="矩形 41"/>
          <p:cNvSpPr>
            <a:spLocks noChangeArrowheads="1"/>
          </p:cNvSpPr>
          <p:nvPr/>
        </p:nvSpPr>
        <p:spPr bwMode="auto">
          <a:xfrm>
            <a:off x="7706784" y="4277784"/>
            <a:ext cx="1172633" cy="666115"/>
          </a:xfrm>
          <a:prstGeom prst="rect">
            <a:avLst/>
          </a:prstGeom>
          <a:noFill/>
          <a:ln w="9525">
            <a:noFill/>
            <a:miter lim="800000"/>
          </a:ln>
        </p:spPr>
        <p:txBody>
          <a:bodyPr>
            <a:spAutoFit/>
          </a:bodyPr>
          <a:lstStyle/>
          <a:p>
            <a:r>
              <a:rPr lang="en-US" altLang="zh-CN" sz="3735">
                <a:solidFill>
                  <a:srgbClr val="FF0000"/>
                </a:solidFill>
                <a:latin typeface="汉语拼音" panose="000B0604020202020204" pitchFamily="34" charset="0"/>
                <a:ea typeface="Arial Unicode MS" panose="02010600030101010101" pitchFamily="34" charset="-122"/>
                <a:cs typeface="汉语拼音" panose="000B0604020202020204" pitchFamily="34" charset="0"/>
              </a:rPr>
              <a:t>jūn</a:t>
            </a:r>
            <a:endParaRPr lang="zh-CN" altLang="en-US" sz="3735">
              <a:solidFill>
                <a:srgbClr val="FF0000"/>
              </a:solidFill>
              <a:latin typeface="汉语拼音" panose="000B0604020202020204" pitchFamily="34" charset="0"/>
              <a:ea typeface="Arial Unicode MS" panose="02010600030101010101" pitchFamily="34" charset="-122"/>
              <a:cs typeface="汉语拼音" panose="000B0604020202020204" pitchFamily="34" charset="0"/>
            </a:endParaRPr>
          </a:p>
        </p:txBody>
      </p:sp>
      <p:sp>
        <p:nvSpPr>
          <p:cNvPr id="43" name="矩形 42"/>
          <p:cNvSpPr>
            <a:spLocks noChangeArrowheads="1"/>
          </p:cNvSpPr>
          <p:nvPr/>
        </p:nvSpPr>
        <p:spPr bwMode="auto">
          <a:xfrm>
            <a:off x="7679267" y="5400699"/>
            <a:ext cx="1043517" cy="666115"/>
          </a:xfrm>
          <a:prstGeom prst="rect">
            <a:avLst/>
          </a:prstGeom>
          <a:noFill/>
          <a:ln w="9525">
            <a:noFill/>
            <a:miter lim="800000"/>
          </a:ln>
        </p:spPr>
        <p:txBody>
          <a:bodyPr>
            <a:spAutoFit/>
          </a:bodyPr>
          <a:lstStyle/>
          <a:p>
            <a:r>
              <a:rPr lang="en-US" altLang="zh-CN" sz="3735" dirty="0" err="1">
                <a:solidFill>
                  <a:srgbClr val="FF0000"/>
                </a:solidFill>
                <a:latin typeface="汉语拼音" panose="000B0604020202020204" pitchFamily="34" charset="0"/>
                <a:ea typeface="Arial Unicode MS" panose="02010600030101010101" pitchFamily="34" charset="-122"/>
                <a:cs typeface="汉语拼音" panose="000B0604020202020204" pitchFamily="34" charset="0"/>
              </a:rPr>
              <a:t>jùn</a:t>
            </a:r>
            <a:endParaRPr lang="zh-CN" altLang="en-US" sz="3735" dirty="0">
              <a:solidFill>
                <a:srgbClr val="FF0000"/>
              </a:solidFill>
              <a:latin typeface="汉语拼音" panose="000B0604020202020204" pitchFamily="34" charset="0"/>
              <a:ea typeface="Arial Unicode MS" panose="02010600030101010101" pitchFamily="34" charset="-122"/>
              <a:cs typeface="汉语拼音" panose="000B0604020202020204" pitchFamily="34" charset="0"/>
            </a:endParaRPr>
          </a:p>
        </p:txBody>
      </p:sp>
      <p:grpSp>
        <p:nvGrpSpPr>
          <p:cNvPr id="9233" name="组合 2"/>
          <p:cNvGrpSpPr/>
          <p:nvPr/>
        </p:nvGrpSpPr>
        <p:grpSpPr bwMode="auto">
          <a:xfrm>
            <a:off x="689823" y="850053"/>
            <a:ext cx="1996016" cy="642620"/>
            <a:chOff x="753904" y="680306"/>
            <a:chExt cx="1497013" cy="481397"/>
          </a:xfrm>
        </p:grpSpPr>
        <p:sp>
          <p:nvSpPr>
            <p:cNvPr id="27" name="圆角矩形 26"/>
            <p:cNvSpPr/>
            <p:nvPr/>
          </p:nvSpPr>
          <p:spPr>
            <a:xfrm rot="20326116">
              <a:off x="1746251" y="718996"/>
              <a:ext cx="442912" cy="420192"/>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8" name="圆角矩形 27"/>
            <p:cNvSpPr/>
            <p:nvPr/>
          </p:nvSpPr>
          <p:spPr>
            <a:xfrm rot="319204">
              <a:off x="1258887" y="722167"/>
              <a:ext cx="441325" cy="420192"/>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44" name="圆角矩形 43"/>
            <p:cNvSpPr/>
            <p:nvPr/>
          </p:nvSpPr>
          <p:spPr>
            <a:xfrm rot="21148334">
              <a:off x="787400" y="730096"/>
              <a:ext cx="441325" cy="420191"/>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9241" name="矩形 1"/>
            <p:cNvSpPr>
              <a:spLocks noChangeArrowheads="1"/>
            </p:cNvSpPr>
            <p:nvPr/>
          </p:nvSpPr>
          <p:spPr bwMode="auto">
            <a:xfrm>
              <a:off x="753904" y="680306"/>
              <a:ext cx="1497013" cy="481397"/>
            </a:xfrm>
            <a:prstGeom prst="rect">
              <a:avLst/>
            </a:prstGeom>
            <a:noFill/>
            <a:ln w="9525">
              <a:noFill/>
              <a:miter lim="800000"/>
            </a:ln>
          </p:spPr>
          <p:txBody>
            <a:bodyPr>
              <a:spAutoFit/>
            </a:bodyPr>
            <a:lstStyle/>
            <a:p>
              <a:pPr algn="dist" eaLnBrk="0" hangingPunct="0">
                <a:lnSpc>
                  <a:spcPts val="4300"/>
                </a:lnSpc>
              </a:pPr>
              <a:r>
                <a:rPr lang="zh-CN" altLang="en-US" sz="3735" b="1">
                  <a:solidFill>
                    <a:schemeClr val="bg1"/>
                  </a:solidFill>
                  <a:latin typeface="楷体" panose="02010609060101010101" pitchFamily="49" charset="-122"/>
                  <a:ea typeface="楷体" panose="02010609060101010101" pitchFamily="49" charset="-122"/>
                </a:rPr>
                <a:t>多音字</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9234" name="组合 55"/>
          <p:cNvGrpSpPr/>
          <p:nvPr/>
        </p:nvGrpSpPr>
        <p:grpSpPr bwMode="auto">
          <a:xfrm>
            <a:off x="-4233" y="-27517"/>
            <a:ext cx="2675467" cy="666289"/>
            <a:chOff x="70" y="-63"/>
            <a:chExt cx="3161" cy="786"/>
          </a:xfrm>
        </p:grpSpPr>
        <p:sp>
          <p:nvSpPr>
            <p:cNvPr id="9235" name="文本框 6"/>
            <p:cNvSpPr txBox="1">
              <a:spLocks noChangeArrowheads="1"/>
            </p:cNvSpPr>
            <p:nvPr/>
          </p:nvSpPr>
          <p:spPr bwMode="auto">
            <a:xfrm>
              <a:off x="678" y="-63"/>
              <a:ext cx="2461"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48"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49" name="菱形 48"/>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randombar(horizontal)">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randombar(horizontal)">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randombar(horizontal)">
                                      <p:cBhvr>
                                        <p:cTn id="17" dur="500"/>
                                        <p:tgtEl>
                                          <p:spTgt spid="3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randombar(horizontal)">
                                      <p:cBhvr>
                                        <p:cTn id="22" dur="500"/>
                                        <p:tgtEl>
                                          <p:spTgt spid="3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randombar(horizontal)">
                                      <p:cBhvr>
                                        <p:cTn id="27" dur="500"/>
                                        <p:tgtEl>
                                          <p:spTgt spid="4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randombar(horizontal)">
                                      <p:cBhvr>
                                        <p:cTn id="3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7" grpId="0"/>
      <p:bldP spid="38" grpId="0"/>
      <p:bldP spid="42" grpId="0"/>
      <p:bldP spid="4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1"/>
          <p:cNvSpPr txBox="1">
            <a:spLocks noChangeArrowheads="1"/>
          </p:cNvSpPr>
          <p:nvPr/>
        </p:nvSpPr>
        <p:spPr bwMode="auto">
          <a:xfrm>
            <a:off x="1102784" y="2084917"/>
            <a:ext cx="4897967" cy="748030"/>
          </a:xfrm>
          <a:prstGeom prst="rect">
            <a:avLst/>
          </a:prstGeom>
          <a:noFill/>
          <a:ln w="9525">
            <a:noFill/>
            <a:miter lim="800000"/>
          </a:ln>
        </p:spPr>
        <p:txBody>
          <a:bodyPr>
            <a:spAutoFit/>
          </a:bodyPr>
          <a:lstStyle/>
          <a:p>
            <a:pPr eaLnBrk="0" hangingPunct="0"/>
            <a:r>
              <a:rPr lang="en-US" altLang="zh-CN" sz="3735">
                <a:solidFill>
                  <a:srgbClr val="000000"/>
                </a:solidFill>
                <a:latin typeface="汉语拼音" panose="000B0604020202020204" pitchFamily="34" charset="0"/>
                <a:ea typeface="楷体" panose="02010609060101010101" pitchFamily="49" charset="-122"/>
                <a:cs typeface="汉语拼音" panose="000B0604020202020204" pitchFamily="34" charset="0"/>
              </a:rPr>
              <a:t>guàng</a:t>
            </a:r>
            <a:r>
              <a:rPr lang="zh-CN" altLang="en-US" sz="4265" b="1">
                <a:solidFill>
                  <a:srgbClr val="000000"/>
                </a:solidFill>
                <a:latin typeface="楷体" panose="02010609060101010101" pitchFamily="49" charset="-122"/>
                <a:ea typeface="楷体" panose="02010609060101010101" pitchFamily="49" charset="-122"/>
                <a:cs typeface="汉语拼音" panose="000B0604020202020204" pitchFamily="34" charset="0"/>
              </a:rPr>
              <a:t>（    ）街</a:t>
            </a:r>
            <a:endParaRPr lang="zh-CN" altLang="en-US" sz="4265" b="1">
              <a:solidFill>
                <a:srgbClr val="000000"/>
              </a:solidFill>
              <a:latin typeface="楷体" panose="02010609060101010101" pitchFamily="49" charset="-122"/>
              <a:ea typeface="楷体" panose="02010609060101010101" pitchFamily="49" charset="-122"/>
              <a:cs typeface="汉语拼音" panose="000B0604020202020204" pitchFamily="34" charset="0"/>
            </a:endParaRPr>
          </a:p>
        </p:txBody>
      </p:sp>
      <p:sp>
        <p:nvSpPr>
          <p:cNvPr id="10243" name="TextBox 3"/>
          <p:cNvSpPr txBox="1">
            <a:spLocks noChangeArrowheads="1"/>
          </p:cNvSpPr>
          <p:nvPr/>
        </p:nvSpPr>
        <p:spPr bwMode="auto">
          <a:xfrm>
            <a:off x="6758517" y="2084917"/>
            <a:ext cx="3852545" cy="748030"/>
          </a:xfrm>
          <a:prstGeom prst="rect">
            <a:avLst/>
          </a:prstGeom>
          <a:noFill/>
          <a:ln w="9525">
            <a:noFill/>
            <a:miter lim="800000"/>
          </a:ln>
        </p:spPr>
        <p:txBody>
          <a:bodyPr wrap="none">
            <a:spAutoFit/>
          </a:bodyPr>
          <a:lstStyle/>
          <a:p>
            <a:pPr eaLnBrk="0" hangingPunct="0"/>
            <a:r>
              <a:rPr lang="en-US" altLang="zh-CN" sz="3735">
                <a:solidFill>
                  <a:srgbClr val="000000"/>
                </a:solidFill>
                <a:latin typeface="汉语拼音" panose="000B0604020202020204" pitchFamily="34" charset="0"/>
                <a:ea typeface="楷体" panose="02010609060101010101" pitchFamily="49" charset="-122"/>
                <a:cs typeface="汉语拼音" panose="000B0604020202020204" pitchFamily="34" charset="0"/>
              </a:rPr>
              <a:t>yòu </a:t>
            </a:r>
            <a:r>
              <a:rPr lang="zh-CN" altLang="en-US" sz="4265" b="1">
                <a:solidFill>
                  <a:srgbClr val="000000"/>
                </a:solidFill>
                <a:latin typeface="楷体" panose="02010609060101010101" pitchFamily="49" charset="-122"/>
                <a:ea typeface="楷体" panose="02010609060101010101" pitchFamily="49" charset="-122"/>
                <a:cs typeface="汉语拼音" panose="000B0604020202020204" pitchFamily="34" charset="0"/>
              </a:rPr>
              <a:t>（</a:t>
            </a:r>
            <a:r>
              <a:rPr lang="zh-CN" altLang="en-US" sz="4265" b="1">
                <a:solidFill>
                  <a:srgbClr val="FF0000"/>
                </a:solidFill>
                <a:latin typeface="楷体" panose="02010609060101010101" pitchFamily="49" charset="-122"/>
                <a:ea typeface="楷体" panose="02010609060101010101" pitchFamily="49" charset="-122"/>
                <a:cs typeface="汉语拼音" panose="000B0604020202020204" pitchFamily="34" charset="0"/>
              </a:rPr>
              <a:t>    </a:t>
            </a:r>
            <a:r>
              <a:rPr lang="zh-CN" altLang="en-US" sz="4265" b="1">
                <a:solidFill>
                  <a:srgbClr val="000000"/>
                </a:solidFill>
                <a:latin typeface="楷体" panose="02010609060101010101" pitchFamily="49" charset="-122"/>
                <a:ea typeface="楷体" panose="02010609060101010101" pitchFamily="49" charset="-122"/>
                <a:cs typeface="汉语拼音" panose="000B0604020202020204" pitchFamily="34" charset="0"/>
              </a:rPr>
              <a:t>）彩</a:t>
            </a:r>
            <a:endParaRPr lang="zh-CN" altLang="en-US" sz="4265" b="1">
              <a:solidFill>
                <a:srgbClr val="000000"/>
              </a:solidFill>
              <a:latin typeface="楷体" panose="02010609060101010101" pitchFamily="49" charset="-122"/>
              <a:ea typeface="楷体" panose="02010609060101010101" pitchFamily="49" charset="-122"/>
              <a:cs typeface="汉语拼音" panose="000B0604020202020204" pitchFamily="34" charset="0"/>
            </a:endParaRPr>
          </a:p>
        </p:txBody>
      </p:sp>
      <p:sp>
        <p:nvSpPr>
          <p:cNvPr id="10244" name="TextBox 4"/>
          <p:cNvSpPr txBox="1">
            <a:spLocks noChangeArrowheads="1"/>
          </p:cNvSpPr>
          <p:nvPr/>
        </p:nvSpPr>
        <p:spPr bwMode="auto">
          <a:xfrm>
            <a:off x="6758517" y="3246967"/>
            <a:ext cx="3715385" cy="748030"/>
          </a:xfrm>
          <a:prstGeom prst="rect">
            <a:avLst/>
          </a:prstGeom>
          <a:noFill/>
          <a:ln w="9525">
            <a:noFill/>
            <a:miter lim="800000"/>
          </a:ln>
        </p:spPr>
        <p:txBody>
          <a:bodyPr wrap="none">
            <a:spAutoFit/>
          </a:bodyPr>
          <a:lstStyle/>
          <a:p>
            <a:pPr eaLnBrk="0" hangingPunct="0"/>
            <a:r>
              <a:rPr lang="en-US" altLang="zh-CN" sz="3735">
                <a:solidFill>
                  <a:srgbClr val="000000"/>
                </a:solidFill>
                <a:latin typeface="汉语拼音" panose="000B0604020202020204" pitchFamily="34" charset="0"/>
                <a:ea typeface="楷体" panose="02010609060101010101" pitchFamily="49" charset="-122"/>
                <a:cs typeface="汉语拼音" panose="000B0604020202020204" pitchFamily="34" charset="0"/>
              </a:rPr>
              <a:t>yóu</a:t>
            </a:r>
            <a:r>
              <a:rPr lang="zh-CN" altLang="en-US" sz="4265" b="1">
                <a:solidFill>
                  <a:srgbClr val="000000"/>
                </a:solidFill>
                <a:latin typeface="楷体" panose="02010609060101010101" pitchFamily="49" charset="-122"/>
                <a:ea typeface="楷体" panose="02010609060101010101" pitchFamily="49" charset="-122"/>
                <a:cs typeface="汉语拼音" panose="000B0604020202020204" pitchFamily="34" charset="0"/>
              </a:rPr>
              <a:t>（</a:t>
            </a:r>
            <a:r>
              <a:rPr lang="zh-CN" altLang="en-US" sz="4265" b="1">
                <a:solidFill>
                  <a:srgbClr val="FF0000"/>
                </a:solidFill>
                <a:latin typeface="楷体" panose="02010609060101010101" pitchFamily="49" charset="-122"/>
                <a:ea typeface="楷体" panose="02010609060101010101" pitchFamily="49" charset="-122"/>
                <a:cs typeface="汉语拼音" panose="000B0604020202020204" pitchFamily="34" charset="0"/>
              </a:rPr>
              <a:t>    </a:t>
            </a:r>
            <a:r>
              <a:rPr lang="zh-CN" altLang="en-US" sz="4265" b="1">
                <a:solidFill>
                  <a:srgbClr val="000000"/>
                </a:solidFill>
                <a:latin typeface="楷体" panose="02010609060101010101" pitchFamily="49" charset="-122"/>
                <a:ea typeface="楷体" panose="02010609060101010101" pitchFamily="49" charset="-122"/>
                <a:cs typeface="汉语拼音" panose="000B0604020202020204" pitchFamily="34" charset="0"/>
              </a:rPr>
              <a:t>）局</a:t>
            </a:r>
            <a:endParaRPr lang="zh-CN" altLang="en-US" sz="4265" b="1">
              <a:solidFill>
                <a:srgbClr val="000000"/>
              </a:solidFill>
              <a:latin typeface="楷体" panose="02010609060101010101" pitchFamily="49" charset="-122"/>
              <a:ea typeface="楷体" panose="02010609060101010101" pitchFamily="49" charset="-122"/>
              <a:cs typeface="汉语拼音" panose="000B0604020202020204" pitchFamily="34" charset="0"/>
            </a:endParaRPr>
          </a:p>
        </p:txBody>
      </p:sp>
      <p:sp>
        <p:nvSpPr>
          <p:cNvPr id="14" name="TextBox 13"/>
          <p:cNvSpPr txBox="1">
            <a:spLocks noChangeArrowheads="1"/>
          </p:cNvSpPr>
          <p:nvPr/>
        </p:nvSpPr>
        <p:spPr bwMode="auto">
          <a:xfrm>
            <a:off x="3091888" y="2084917"/>
            <a:ext cx="727710" cy="748030"/>
          </a:xfrm>
          <a:prstGeom prst="rect">
            <a:avLst/>
          </a:prstGeom>
          <a:noFill/>
          <a:ln w="9525">
            <a:noFill/>
            <a:miter lim="800000"/>
          </a:ln>
        </p:spPr>
        <p:txBody>
          <a:bodyPr wrap="none">
            <a:spAutoFit/>
          </a:bodyPr>
          <a:lstStyle/>
          <a:p>
            <a:r>
              <a:rPr lang="zh-CN" altLang="en-US" sz="4265" b="1">
                <a:solidFill>
                  <a:srgbClr val="FF0000"/>
                </a:solidFill>
                <a:latin typeface="楷体" panose="02010609060101010101" pitchFamily="49" charset="-122"/>
                <a:ea typeface="楷体" panose="02010609060101010101" pitchFamily="49" charset="-122"/>
              </a:rPr>
              <a:t>逛</a:t>
            </a:r>
            <a:endParaRPr lang="zh-CN" altLang="en-US" sz="4265" b="1">
              <a:solidFill>
                <a:srgbClr val="FF0000"/>
              </a:solidFill>
              <a:latin typeface="楷体" panose="02010609060101010101" pitchFamily="49" charset="-122"/>
              <a:ea typeface="楷体" panose="02010609060101010101" pitchFamily="49" charset="-122"/>
            </a:endParaRPr>
          </a:p>
        </p:txBody>
      </p:sp>
      <p:sp>
        <p:nvSpPr>
          <p:cNvPr id="10246" name="TextBox 9"/>
          <p:cNvSpPr txBox="1">
            <a:spLocks noChangeArrowheads="1"/>
          </p:cNvSpPr>
          <p:nvPr/>
        </p:nvSpPr>
        <p:spPr bwMode="auto">
          <a:xfrm>
            <a:off x="1102784" y="3236384"/>
            <a:ext cx="4607983" cy="748030"/>
          </a:xfrm>
          <a:prstGeom prst="rect">
            <a:avLst/>
          </a:prstGeom>
          <a:noFill/>
          <a:ln w="9525">
            <a:noFill/>
            <a:miter lim="800000"/>
          </a:ln>
        </p:spPr>
        <p:txBody>
          <a:bodyPr>
            <a:spAutoFit/>
          </a:bodyPr>
          <a:lstStyle/>
          <a:p>
            <a:pPr eaLnBrk="0" hangingPunct="0"/>
            <a:r>
              <a:rPr lang="en-US" altLang="zh-CN" sz="3735">
                <a:latin typeface="汉语拼音" panose="000B0604020202020204" pitchFamily="34" charset="0"/>
                <a:ea typeface="黑体" panose="02010609060101010101" pitchFamily="49" charset="-122"/>
                <a:cs typeface="汉语拼音" panose="000B0604020202020204" pitchFamily="34" charset="0"/>
              </a:rPr>
              <a:t>ku</a:t>
            </a:r>
            <a:r>
              <a:rPr lang="en-US" altLang="zh-CN" sz="3735">
                <a:solidFill>
                  <a:srgbClr val="000000"/>
                </a:solidFill>
                <a:latin typeface="汉语拼音" panose="000B0604020202020204" pitchFamily="34" charset="0"/>
                <a:ea typeface="楷体" panose="02010609060101010101" pitchFamily="49" charset="-122"/>
                <a:cs typeface="汉语拼音" panose="000B0604020202020204" pitchFamily="34" charset="0"/>
              </a:rPr>
              <a:t>ā</a:t>
            </a:r>
            <a:r>
              <a:rPr lang="en-US" altLang="zh-CN" sz="3735">
                <a:latin typeface="汉语拼音" panose="000B0604020202020204" pitchFamily="34" charset="0"/>
                <a:ea typeface="黑体" panose="02010609060101010101" pitchFamily="49" charset="-122"/>
                <a:cs typeface="汉语拼音" panose="000B0604020202020204" pitchFamily="34" charset="0"/>
              </a:rPr>
              <a:t>ng</a:t>
            </a:r>
            <a:r>
              <a:rPr lang="zh-CN" altLang="en-US" sz="4265" b="1">
                <a:solidFill>
                  <a:srgbClr val="000000"/>
                </a:solidFill>
                <a:latin typeface="楷体" panose="02010609060101010101" pitchFamily="49" charset="-122"/>
                <a:ea typeface="楷体" panose="02010609060101010101" pitchFamily="49" charset="-122"/>
              </a:rPr>
              <a:t>（    ）骗</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19" name="TextBox 18"/>
          <p:cNvSpPr txBox="1">
            <a:spLocks noChangeArrowheads="1"/>
          </p:cNvSpPr>
          <p:nvPr/>
        </p:nvSpPr>
        <p:spPr bwMode="auto">
          <a:xfrm>
            <a:off x="3091888" y="3236384"/>
            <a:ext cx="727710" cy="748030"/>
          </a:xfrm>
          <a:prstGeom prst="rect">
            <a:avLst/>
          </a:prstGeom>
          <a:noFill/>
          <a:ln w="9525">
            <a:noFill/>
            <a:miter lim="800000"/>
          </a:ln>
        </p:spPr>
        <p:txBody>
          <a:bodyPr wrap="none">
            <a:spAutoFit/>
          </a:bodyPr>
          <a:lstStyle/>
          <a:p>
            <a:r>
              <a:rPr lang="zh-CN" altLang="en-US" sz="4265" b="1">
                <a:solidFill>
                  <a:srgbClr val="FF0000"/>
                </a:solidFill>
                <a:latin typeface="楷体" panose="02010609060101010101" pitchFamily="49" charset="-122"/>
                <a:ea typeface="楷体" panose="02010609060101010101" pitchFamily="49" charset="-122"/>
              </a:rPr>
              <a:t>诳</a:t>
            </a:r>
            <a:endParaRPr lang="zh-CN" altLang="en-US" sz="4265" b="1">
              <a:solidFill>
                <a:srgbClr val="FF0000"/>
              </a:solidFill>
              <a:latin typeface="楷体" panose="02010609060101010101" pitchFamily="49" charset="-122"/>
              <a:ea typeface="楷体" panose="02010609060101010101" pitchFamily="49" charset="-122"/>
            </a:endParaRPr>
          </a:p>
        </p:txBody>
      </p:sp>
      <p:sp>
        <p:nvSpPr>
          <p:cNvPr id="22" name="左大括号 21"/>
          <p:cNvSpPr/>
          <p:nvPr/>
        </p:nvSpPr>
        <p:spPr>
          <a:xfrm>
            <a:off x="817033" y="2565400"/>
            <a:ext cx="364067" cy="2207684"/>
          </a:xfrm>
          <a:prstGeom prst="leftBrace">
            <a:avLst>
              <a:gd name="adj1" fmla="val 31792"/>
              <a:gd name="adj2" fmla="val 50000"/>
            </a:avLst>
          </a:prstGeom>
          <a:noFill/>
          <a:ln w="15875" cap="flat" cmpd="sng" algn="ctr">
            <a:solidFill>
              <a:sysClr val="windowText" lastClr="000000"/>
            </a:solidFill>
            <a:prstDash val="solid"/>
          </a:ln>
          <a:effectLst/>
        </p:spPr>
        <p:txBody>
          <a:bodyPr anchor="ctr"/>
          <a:lstStyle/>
          <a:p>
            <a:pPr algn="ctr" fontAlgn="auto">
              <a:spcBef>
                <a:spcPts val="0"/>
              </a:spcBef>
              <a:spcAft>
                <a:spcPts val="0"/>
              </a:spcAft>
              <a:defRPr/>
            </a:pPr>
            <a:endParaRPr lang="zh-CN" altLang="en-US" sz="4265" kern="0">
              <a:solidFill>
                <a:prstClr val="black"/>
              </a:solidFill>
              <a:latin typeface="楷体" panose="02010609060101010101" pitchFamily="49" charset="-122"/>
              <a:ea typeface="楷体" panose="02010609060101010101" pitchFamily="49" charset="-122"/>
            </a:endParaRPr>
          </a:p>
        </p:txBody>
      </p:sp>
      <p:sp>
        <p:nvSpPr>
          <p:cNvPr id="23" name="左大括号 22"/>
          <p:cNvSpPr/>
          <p:nvPr/>
        </p:nvSpPr>
        <p:spPr>
          <a:xfrm>
            <a:off x="6426200" y="2423584"/>
            <a:ext cx="332317" cy="2637367"/>
          </a:xfrm>
          <a:prstGeom prst="leftBrace">
            <a:avLst>
              <a:gd name="adj1" fmla="val 31792"/>
              <a:gd name="adj2" fmla="val 50000"/>
            </a:avLst>
          </a:prstGeom>
          <a:noFill/>
          <a:ln w="15875" cap="flat" cmpd="sng" algn="ctr">
            <a:solidFill>
              <a:sysClr val="windowText" lastClr="000000"/>
            </a:solidFill>
            <a:prstDash val="solid"/>
          </a:ln>
          <a:effectLst/>
        </p:spPr>
        <p:txBody>
          <a:bodyPr anchor="ctr"/>
          <a:lstStyle/>
          <a:p>
            <a:pPr algn="ctr" fontAlgn="auto">
              <a:spcBef>
                <a:spcPts val="0"/>
              </a:spcBef>
              <a:spcAft>
                <a:spcPts val="0"/>
              </a:spcAft>
              <a:defRPr/>
            </a:pPr>
            <a:endParaRPr lang="zh-CN" altLang="en-US" sz="4265" kern="0">
              <a:solidFill>
                <a:prstClr val="black"/>
              </a:solidFill>
              <a:latin typeface="楷体" panose="02010609060101010101" pitchFamily="49" charset="-122"/>
              <a:ea typeface="楷体" panose="02010609060101010101" pitchFamily="49" charset="-122"/>
            </a:endParaRPr>
          </a:p>
        </p:txBody>
      </p:sp>
      <p:sp>
        <p:nvSpPr>
          <p:cNvPr id="10250" name="TextBox 9"/>
          <p:cNvSpPr txBox="1">
            <a:spLocks noChangeArrowheads="1"/>
          </p:cNvSpPr>
          <p:nvPr/>
        </p:nvSpPr>
        <p:spPr bwMode="auto">
          <a:xfrm>
            <a:off x="1102784" y="4292600"/>
            <a:ext cx="4705349" cy="748030"/>
          </a:xfrm>
          <a:prstGeom prst="rect">
            <a:avLst/>
          </a:prstGeom>
          <a:noFill/>
          <a:ln w="9525">
            <a:noFill/>
            <a:miter lim="800000"/>
          </a:ln>
        </p:spPr>
        <p:txBody>
          <a:bodyPr>
            <a:spAutoFit/>
          </a:bodyPr>
          <a:lstStyle/>
          <a:p>
            <a:pPr eaLnBrk="0" hangingPunct="0"/>
            <a:r>
              <a:rPr lang="en-US" altLang="zh-CN" sz="3735">
                <a:latin typeface="汉语拼音" panose="000B0604020202020204" pitchFamily="34" charset="0"/>
                <a:ea typeface="黑体" panose="02010609060101010101" pitchFamily="49" charset="-122"/>
                <a:cs typeface="汉语拼音" panose="000B0604020202020204" pitchFamily="34" charset="0"/>
              </a:rPr>
              <a:t>kuáng</a:t>
            </a:r>
            <a:r>
              <a:rPr lang="zh-CN" altLang="en-US" sz="4265" b="1">
                <a:solidFill>
                  <a:srgbClr val="000000"/>
                </a:solidFill>
                <a:latin typeface="楷体" panose="02010609060101010101" pitchFamily="49" charset="-122"/>
                <a:ea typeface="楷体" panose="02010609060101010101" pitchFamily="49" charset="-122"/>
                <a:cs typeface="汉语拼音" panose="000B0604020202020204" pitchFamily="34" charset="0"/>
              </a:rPr>
              <a:t>（    ）妄</a:t>
            </a:r>
            <a:endParaRPr lang="zh-CN" altLang="en-US" sz="4265" b="1">
              <a:solidFill>
                <a:srgbClr val="000000"/>
              </a:solidFill>
              <a:latin typeface="楷体" panose="02010609060101010101" pitchFamily="49" charset="-122"/>
              <a:ea typeface="楷体" panose="02010609060101010101" pitchFamily="49" charset="-122"/>
              <a:cs typeface="汉语拼音" panose="000B0604020202020204" pitchFamily="34" charset="0"/>
            </a:endParaRPr>
          </a:p>
        </p:txBody>
      </p:sp>
      <p:sp>
        <p:nvSpPr>
          <p:cNvPr id="10251" name="TextBox 9"/>
          <p:cNvSpPr txBox="1">
            <a:spLocks noChangeArrowheads="1"/>
          </p:cNvSpPr>
          <p:nvPr/>
        </p:nvSpPr>
        <p:spPr bwMode="auto">
          <a:xfrm>
            <a:off x="6758517" y="4389967"/>
            <a:ext cx="4233333" cy="748030"/>
          </a:xfrm>
          <a:prstGeom prst="rect">
            <a:avLst/>
          </a:prstGeom>
          <a:noFill/>
          <a:ln w="9525">
            <a:noFill/>
            <a:miter lim="800000"/>
          </a:ln>
        </p:spPr>
        <p:txBody>
          <a:bodyPr>
            <a:spAutoFit/>
          </a:bodyPr>
          <a:lstStyle/>
          <a:p>
            <a:pPr eaLnBrk="0" hangingPunct="0"/>
            <a:r>
              <a:rPr lang="en-US" altLang="zh-CN" sz="3735">
                <a:latin typeface="汉语拼音" panose="000B0604020202020204" pitchFamily="34" charset="0"/>
                <a:ea typeface="黑体" panose="02010609060101010101" pitchFamily="49" charset="-122"/>
                <a:cs typeface="汉语拼音" panose="000B0604020202020204" pitchFamily="34" charset="0"/>
              </a:rPr>
              <a:t>yòu</a:t>
            </a:r>
            <a:r>
              <a:rPr lang="zh-CN" altLang="en-US" sz="4265" b="1">
                <a:solidFill>
                  <a:srgbClr val="000000"/>
                </a:solidFill>
                <a:latin typeface="楷体" panose="02010609060101010101" pitchFamily="49" charset="-122"/>
                <a:ea typeface="楷体" panose="02010609060101010101" pitchFamily="49" charset="-122"/>
                <a:cs typeface="汉语拼音" panose="000B0604020202020204" pitchFamily="34" charset="0"/>
              </a:rPr>
              <a:t>（    ）子</a:t>
            </a:r>
            <a:endParaRPr lang="zh-CN" altLang="en-US" sz="4265" b="1">
              <a:solidFill>
                <a:srgbClr val="000000"/>
              </a:solidFill>
              <a:latin typeface="楷体" panose="02010609060101010101" pitchFamily="49" charset="-122"/>
              <a:ea typeface="楷体" panose="02010609060101010101" pitchFamily="49" charset="-122"/>
              <a:cs typeface="汉语拼音" panose="000B0604020202020204" pitchFamily="34" charset="0"/>
            </a:endParaRPr>
          </a:p>
        </p:txBody>
      </p:sp>
      <p:sp>
        <p:nvSpPr>
          <p:cNvPr id="37" name="TextBox 36"/>
          <p:cNvSpPr txBox="1">
            <a:spLocks noChangeArrowheads="1"/>
          </p:cNvSpPr>
          <p:nvPr/>
        </p:nvSpPr>
        <p:spPr bwMode="auto">
          <a:xfrm>
            <a:off x="3091888" y="4292600"/>
            <a:ext cx="727710" cy="748030"/>
          </a:xfrm>
          <a:prstGeom prst="rect">
            <a:avLst/>
          </a:prstGeom>
          <a:noFill/>
          <a:ln w="9525">
            <a:noFill/>
            <a:miter lim="800000"/>
          </a:ln>
        </p:spPr>
        <p:txBody>
          <a:bodyPr wrap="none">
            <a:spAutoFit/>
          </a:bodyPr>
          <a:lstStyle/>
          <a:p>
            <a:r>
              <a:rPr lang="zh-CN" altLang="en-US" sz="4265" b="1">
                <a:solidFill>
                  <a:srgbClr val="FF0000"/>
                </a:solidFill>
                <a:latin typeface="楷体" panose="02010609060101010101" pitchFamily="49" charset="-122"/>
                <a:ea typeface="楷体" panose="02010609060101010101" pitchFamily="49" charset="-122"/>
              </a:rPr>
              <a:t>狂</a:t>
            </a:r>
            <a:endParaRPr lang="zh-CN" altLang="en-US" sz="4265" b="1">
              <a:solidFill>
                <a:srgbClr val="FF0000"/>
              </a:solidFill>
              <a:latin typeface="楷体" panose="02010609060101010101" pitchFamily="49" charset="-122"/>
              <a:ea typeface="楷体" panose="02010609060101010101" pitchFamily="49" charset="-122"/>
            </a:endParaRPr>
          </a:p>
        </p:txBody>
      </p:sp>
      <p:sp>
        <p:nvSpPr>
          <p:cNvPr id="39" name="矩形 38"/>
          <p:cNvSpPr>
            <a:spLocks noChangeArrowheads="1"/>
          </p:cNvSpPr>
          <p:nvPr/>
        </p:nvSpPr>
        <p:spPr bwMode="auto">
          <a:xfrm>
            <a:off x="8346017" y="3236384"/>
            <a:ext cx="727710" cy="748030"/>
          </a:xfrm>
          <a:prstGeom prst="rect">
            <a:avLst/>
          </a:prstGeom>
          <a:noFill/>
          <a:ln w="9525">
            <a:noFill/>
            <a:miter lim="800000"/>
          </a:ln>
        </p:spPr>
        <p:txBody>
          <a:bodyPr wrap="none">
            <a:spAutoFit/>
          </a:bodyPr>
          <a:lstStyle/>
          <a:p>
            <a:r>
              <a:rPr lang="zh-CN" altLang="en-US" sz="4265" b="1">
                <a:solidFill>
                  <a:srgbClr val="FF0000"/>
                </a:solidFill>
                <a:latin typeface="楷体" panose="02010609060101010101" pitchFamily="49" charset="-122"/>
                <a:ea typeface="楷体" panose="02010609060101010101" pitchFamily="49" charset="-122"/>
              </a:rPr>
              <a:t>邮</a:t>
            </a:r>
            <a:endParaRPr lang="zh-CN" altLang="en-US" sz="4265" b="1">
              <a:solidFill>
                <a:srgbClr val="FF0000"/>
              </a:solidFill>
              <a:latin typeface="楷体" panose="02010609060101010101" pitchFamily="49" charset="-122"/>
              <a:ea typeface="楷体" panose="02010609060101010101" pitchFamily="49" charset="-122"/>
            </a:endParaRPr>
          </a:p>
        </p:txBody>
      </p:sp>
      <p:sp>
        <p:nvSpPr>
          <p:cNvPr id="40" name="矩形 39"/>
          <p:cNvSpPr>
            <a:spLocks noChangeArrowheads="1"/>
          </p:cNvSpPr>
          <p:nvPr/>
        </p:nvSpPr>
        <p:spPr bwMode="auto">
          <a:xfrm>
            <a:off x="8346017" y="2084917"/>
            <a:ext cx="727710" cy="748030"/>
          </a:xfrm>
          <a:prstGeom prst="rect">
            <a:avLst/>
          </a:prstGeom>
          <a:noFill/>
          <a:ln w="9525">
            <a:noFill/>
            <a:miter lim="800000"/>
          </a:ln>
        </p:spPr>
        <p:txBody>
          <a:bodyPr wrap="none">
            <a:spAutoFit/>
          </a:bodyPr>
          <a:lstStyle/>
          <a:p>
            <a:r>
              <a:rPr lang="zh-CN" altLang="en-US" sz="4265" b="1">
                <a:solidFill>
                  <a:srgbClr val="FF0000"/>
                </a:solidFill>
                <a:latin typeface="楷体" panose="02010609060101010101" pitchFamily="49" charset="-122"/>
                <a:ea typeface="楷体" panose="02010609060101010101" pitchFamily="49" charset="-122"/>
              </a:rPr>
              <a:t>釉</a:t>
            </a:r>
            <a:endParaRPr lang="zh-CN" altLang="en-US" sz="4265" b="1">
              <a:solidFill>
                <a:srgbClr val="FF0000"/>
              </a:solidFill>
              <a:latin typeface="楷体" panose="02010609060101010101" pitchFamily="49" charset="-122"/>
              <a:ea typeface="楷体" panose="02010609060101010101" pitchFamily="49" charset="-122"/>
            </a:endParaRPr>
          </a:p>
        </p:txBody>
      </p:sp>
      <p:sp>
        <p:nvSpPr>
          <p:cNvPr id="25" name="矩形 24"/>
          <p:cNvSpPr>
            <a:spLocks noChangeArrowheads="1"/>
          </p:cNvSpPr>
          <p:nvPr/>
        </p:nvSpPr>
        <p:spPr bwMode="auto">
          <a:xfrm>
            <a:off x="8257117" y="4389967"/>
            <a:ext cx="727710" cy="748030"/>
          </a:xfrm>
          <a:prstGeom prst="rect">
            <a:avLst/>
          </a:prstGeom>
          <a:noFill/>
          <a:ln w="9525">
            <a:noFill/>
            <a:miter lim="800000"/>
          </a:ln>
        </p:spPr>
        <p:txBody>
          <a:bodyPr wrap="none">
            <a:spAutoFit/>
          </a:bodyPr>
          <a:lstStyle/>
          <a:p>
            <a:r>
              <a:rPr lang="zh-CN" altLang="en-US" sz="4265" b="1">
                <a:solidFill>
                  <a:srgbClr val="FF0000"/>
                </a:solidFill>
                <a:latin typeface="楷体" panose="02010609060101010101" pitchFamily="49" charset="-122"/>
                <a:ea typeface="楷体" panose="02010609060101010101" pitchFamily="49" charset="-122"/>
              </a:rPr>
              <a:t>柚</a:t>
            </a:r>
            <a:endParaRPr lang="zh-CN" altLang="en-US" sz="4265" b="1">
              <a:solidFill>
                <a:srgbClr val="FF0000"/>
              </a:solidFill>
              <a:latin typeface="楷体" panose="02010609060101010101" pitchFamily="49" charset="-122"/>
              <a:ea typeface="楷体" panose="02010609060101010101" pitchFamily="49" charset="-122"/>
            </a:endParaRPr>
          </a:p>
        </p:txBody>
      </p:sp>
      <p:grpSp>
        <p:nvGrpSpPr>
          <p:cNvPr id="10256" name="组合 2"/>
          <p:cNvGrpSpPr/>
          <p:nvPr/>
        </p:nvGrpSpPr>
        <p:grpSpPr bwMode="auto">
          <a:xfrm>
            <a:off x="700617" y="850053"/>
            <a:ext cx="1996016" cy="642620"/>
            <a:chOff x="762000" y="680306"/>
            <a:chExt cx="1497013" cy="481397"/>
          </a:xfrm>
        </p:grpSpPr>
        <p:sp>
          <p:nvSpPr>
            <p:cNvPr id="26" name="圆角矩形 25"/>
            <p:cNvSpPr/>
            <p:nvPr/>
          </p:nvSpPr>
          <p:spPr>
            <a:xfrm rot="20326116">
              <a:off x="1746251" y="718996"/>
              <a:ext cx="442912" cy="420192"/>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7" name="圆角矩形 26"/>
            <p:cNvSpPr/>
            <p:nvPr/>
          </p:nvSpPr>
          <p:spPr>
            <a:xfrm rot="319204">
              <a:off x="1258887" y="722167"/>
              <a:ext cx="441325" cy="420192"/>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8" name="圆角矩形 27"/>
            <p:cNvSpPr/>
            <p:nvPr/>
          </p:nvSpPr>
          <p:spPr>
            <a:xfrm rot="21148334">
              <a:off x="787400" y="730096"/>
              <a:ext cx="441325" cy="420191"/>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0264" name="矩形 1"/>
            <p:cNvSpPr>
              <a:spLocks noChangeArrowheads="1"/>
            </p:cNvSpPr>
            <p:nvPr/>
          </p:nvSpPr>
          <p:spPr bwMode="auto">
            <a:xfrm>
              <a:off x="762000" y="680306"/>
              <a:ext cx="1497013" cy="481397"/>
            </a:xfrm>
            <a:prstGeom prst="rect">
              <a:avLst/>
            </a:prstGeom>
            <a:noFill/>
            <a:ln w="9525">
              <a:noFill/>
              <a:miter lim="800000"/>
            </a:ln>
          </p:spPr>
          <p:txBody>
            <a:bodyPr>
              <a:spAutoFit/>
            </a:bodyPr>
            <a:lstStyle/>
            <a:p>
              <a:pPr algn="dist" eaLnBrk="0" hangingPunct="0">
                <a:lnSpc>
                  <a:spcPts val="4300"/>
                </a:lnSpc>
              </a:pPr>
              <a:r>
                <a:rPr lang="zh-CN" altLang="en-US" sz="3735" b="1">
                  <a:solidFill>
                    <a:schemeClr val="bg1"/>
                  </a:solidFill>
                  <a:latin typeface="楷体" panose="02010609060101010101" pitchFamily="49" charset="-122"/>
                  <a:ea typeface="楷体" panose="02010609060101010101" pitchFamily="49" charset="-122"/>
                </a:rPr>
                <a:t>形近字</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10257" name="组合 55"/>
          <p:cNvGrpSpPr/>
          <p:nvPr/>
        </p:nvGrpSpPr>
        <p:grpSpPr bwMode="auto">
          <a:xfrm>
            <a:off x="-4233" y="-27517"/>
            <a:ext cx="2675467" cy="666289"/>
            <a:chOff x="70" y="-63"/>
            <a:chExt cx="3161" cy="786"/>
          </a:xfrm>
        </p:grpSpPr>
        <p:sp>
          <p:nvSpPr>
            <p:cNvPr id="10258" name="文本框 6"/>
            <p:cNvSpPr txBox="1">
              <a:spLocks noChangeArrowheads="1"/>
            </p:cNvSpPr>
            <p:nvPr/>
          </p:nvSpPr>
          <p:spPr bwMode="auto">
            <a:xfrm>
              <a:off x="678" y="-63"/>
              <a:ext cx="2461"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32"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33" name="菱形 32"/>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ppt_x"/>
                                          </p:val>
                                        </p:tav>
                                        <p:tav tm="100000">
                                          <p:val>
                                            <p:strVal val="#ppt_x"/>
                                          </p:val>
                                        </p:tav>
                                      </p:tavLst>
                                    </p:anim>
                                    <p:anim calcmode="lin" valueType="num">
                                      <p:cBhvr additive="base">
                                        <p:cTn id="20"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9" grpId="0"/>
      <p:bldP spid="37" grpId="0"/>
      <p:bldP spid="39" grpId="0"/>
      <p:bldP spid="40"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17"/>
          <p:cNvSpPr>
            <a:spLocks noChangeArrowheads="1"/>
          </p:cNvSpPr>
          <p:nvPr/>
        </p:nvSpPr>
        <p:spPr bwMode="auto">
          <a:xfrm>
            <a:off x="719667" y="1595967"/>
            <a:ext cx="2092325" cy="666115"/>
          </a:xfrm>
          <a:prstGeom prst="rect">
            <a:avLst/>
          </a:prstGeom>
          <a:noFill/>
          <a:ln w="9525">
            <a:noFill/>
            <a:miter lim="800000"/>
          </a:ln>
        </p:spPr>
        <p:txBody>
          <a:bodyPr wrap="none">
            <a:spAutoFit/>
          </a:bodyPr>
          <a:lstStyle/>
          <a:p>
            <a:pPr eaLnBrk="0" hangingPunct="0"/>
            <a:r>
              <a:rPr lang="zh-CN" altLang="zh-CN" sz="3735" b="1">
                <a:solidFill>
                  <a:srgbClr val="FF0000"/>
                </a:solidFill>
                <a:latin typeface="楷体" panose="02010609060101010101" pitchFamily="49" charset="-122"/>
                <a:ea typeface="楷体" panose="02010609060101010101" pitchFamily="49" charset="-122"/>
              </a:rPr>
              <a:t>辟</a:t>
            </a:r>
            <a:r>
              <a:rPr lang="en-US" altLang="zh-CN" sz="3735" b="1">
                <a:solidFill>
                  <a:srgbClr val="FF0000"/>
                </a:solidFill>
                <a:latin typeface="楷体" panose="02010609060101010101" pitchFamily="49" charset="-122"/>
                <a:ea typeface="楷体" panose="02010609060101010101" pitchFamily="49" charset="-122"/>
              </a:rPr>
              <a:t>  </a:t>
            </a:r>
            <a:r>
              <a:rPr lang="zh-CN" altLang="zh-CN" sz="3735" b="1">
                <a:solidFill>
                  <a:srgbClr val="FF0000"/>
                </a:solidFill>
                <a:latin typeface="楷体" panose="02010609060101010101" pitchFamily="49" charset="-122"/>
                <a:ea typeface="楷体" panose="02010609060101010101" pitchFamily="49" charset="-122"/>
              </a:rPr>
              <a:t>邪</a:t>
            </a:r>
            <a:r>
              <a:rPr lang="zh-CN" altLang="en-US" sz="3735" b="1">
                <a:solidFill>
                  <a:srgbClr val="FF0000"/>
                </a:solidFill>
                <a:latin typeface="楷体" panose="02010609060101010101" pitchFamily="49" charset="-122"/>
                <a:ea typeface="楷体" panose="02010609060101010101" pitchFamily="49" charset="-122"/>
              </a:rPr>
              <a:t>：</a:t>
            </a:r>
            <a:endParaRPr lang="zh-CN" altLang="en-US" sz="3735" b="1">
              <a:solidFill>
                <a:srgbClr val="FF0000"/>
              </a:solidFill>
              <a:latin typeface="楷体" panose="02010609060101010101" pitchFamily="49" charset="-122"/>
              <a:ea typeface="楷体" panose="02010609060101010101" pitchFamily="49" charset="-122"/>
            </a:endParaRPr>
          </a:p>
        </p:txBody>
      </p:sp>
      <p:sp>
        <p:nvSpPr>
          <p:cNvPr id="19" name="矩形 18"/>
          <p:cNvSpPr>
            <a:spLocks noChangeArrowheads="1"/>
          </p:cNvSpPr>
          <p:nvPr/>
        </p:nvSpPr>
        <p:spPr bwMode="auto">
          <a:xfrm>
            <a:off x="2639484" y="1595967"/>
            <a:ext cx="4129616" cy="666115"/>
          </a:xfrm>
          <a:prstGeom prst="rect">
            <a:avLst/>
          </a:prstGeom>
          <a:noFill/>
          <a:ln w="9525">
            <a:noFill/>
            <a:miter lim="800000"/>
          </a:ln>
        </p:spPr>
        <p:txBody>
          <a:bodyPr>
            <a:spAutoFit/>
          </a:bodyPr>
          <a:lstStyle/>
          <a:p>
            <a:pPr eaLnBrk="0" hangingPunct="0"/>
            <a:r>
              <a:rPr lang="zh-CN" altLang="zh-CN" sz="3735" b="1">
                <a:solidFill>
                  <a:srgbClr val="000000"/>
                </a:solidFill>
                <a:latin typeface="楷体" panose="02010609060101010101" pitchFamily="49" charset="-122"/>
                <a:ea typeface="楷体" panose="02010609060101010101" pitchFamily="49" charset="-122"/>
              </a:rPr>
              <a:t>避免或驱除邪祟。</a:t>
            </a:r>
            <a:endParaRPr lang="zh-CN" altLang="en-US" sz="3735" b="1">
              <a:latin typeface="楷体" panose="02010609060101010101" pitchFamily="49" charset="-122"/>
              <a:ea typeface="楷体" panose="02010609060101010101" pitchFamily="49" charset="-122"/>
            </a:endParaRPr>
          </a:p>
        </p:txBody>
      </p:sp>
      <p:sp>
        <p:nvSpPr>
          <p:cNvPr id="11268" name="矩形 19"/>
          <p:cNvSpPr>
            <a:spLocks noChangeArrowheads="1"/>
          </p:cNvSpPr>
          <p:nvPr/>
        </p:nvSpPr>
        <p:spPr bwMode="auto">
          <a:xfrm>
            <a:off x="6565900" y="1595967"/>
            <a:ext cx="2092325" cy="666115"/>
          </a:xfrm>
          <a:prstGeom prst="rect">
            <a:avLst/>
          </a:prstGeom>
          <a:noFill/>
          <a:ln w="9525">
            <a:noFill/>
            <a:miter lim="800000"/>
          </a:ln>
        </p:spPr>
        <p:txBody>
          <a:bodyPr wrap="none">
            <a:spAutoFit/>
          </a:bodyPr>
          <a:lstStyle/>
          <a:p>
            <a:pPr eaLnBrk="0" hangingPunct="0"/>
            <a:r>
              <a:rPr lang="zh-CN" altLang="en-US" sz="3735" b="1">
                <a:solidFill>
                  <a:srgbClr val="FF0000"/>
                </a:solidFill>
                <a:latin typeface="楷体" panose="02010609060101010101" pitchFamily="49" charset="-122"/>
                <a:ea typeface="楷体" panose="02010609060101010101" pitchFamily="49" charset="-122"/>
              </a:rPr>
              <a:t>名  贵：</a:t>
            </a:r>
            <a:endParaRPr lang="zh-CN" altLang="en-US" sz="3735" b="1">
              <a:solidFill>
                <a:srgbClr val="FF0000"/>
              </a:solidFill>
              <a:latin typeface="楷体" panose="02010609060101010101" pitchFamily="49" charset="-122"/>
              <a:ea typeface="楷体" panose="02010609060101010101" pitchFamily="49" charset="-122"/>
            </a:endParaRPr>
          </a:p>
        </p:txBody>
      </p:sp>
      <p:sp>
        <p:nvSpPr>
          <p:cNvPr id="21" name="矩形 20"/>
          <p:cNvSpPr>
            <a:spLocks noChangeArrowheads="1"/>
          </p:cNvSpPr>
          <p:nvPr/>
        </p:nvSpPr>
        <p:spPr bwMode="auto">
          <a:xfrm>
            <a:off x="8485717" y="1595967"/>
            <a:ext cx="3850216" cy="666115"/>
          </a:xfrm>
          <a:prstGeom prst="rect">
            <a:avLst/>
          </a:prstGeom>
          <a:noFill/>
          <a:ln w="9525">
            <a:noFill/>
            <a:miter lim="800000"/>
          </a:ln>
        </p:spPr>
        <p:txBody>
          <a:bodyPr>
            <a:spAutoFit/>
          </a:bodyPr>
          <a:lstStyle/>
          <a:p>
            <a:pPr eaLnBrk="0" hangingPunct="0"/>
            <a:r>
              <a:rPr lang="zh-CN" altLang="en-US" sz="3735" b="1">
                <a:solidFill>
                  <a:srgbClr val="000000"/>
                </a:solidFill>
                <a:latin typeface="楷体" panose="02010609060101010101" pitchFamily="49" charset="-122"/>
                <a:ea typeface="楷体" panose="02010609060101010101" pitchFamily="49" charset="-122"/>
              </a:rPr>
              <a:t>著名而且珍贵</a:t>
            </a:r>
            <a:r>
              <a:rPr lang="zh-CN" altLang="zh-CN" sz="3735" b="1">
                <a:latin typeface="楷体" panose="02010609060101010101" pitchFamily="49" charset="-122"/>
                <a:ea typeface="楷体" panose="02010609060101010101" pitchFamily="49" charset="-122"/>
              </a:rPr>
              <a:t>。</a:t>
            </a:r>
            <a:endParaRPr lang="zh-CN" altLang="en-US" sz="3735" b="1">
              <a:latin typeface="楷体" panose="02010609060101010101" pitchFamily="49" charset="-122"/>
              <a:ea typeface="楷体" panose="02010609060101010101" pitchFamily="49" charset="-122"/>
            </a:endParaRPr>
          </a:p>
        </p:txBody>
      </p:sp>
      <p:sp>
        <p:nvSpPr>
          <p:cNvPr id="11270" name="矩形 21"/>
          <p:cNvSpPr>
            <a:spLocks noChangeArrowheads="1"/>
          </p:cNvSpPr>
          <p:nvPr/>
        </p:nvSpPr>
        <p:spPr bwMode="auto">
          <a:xfrm>
            <a:off x="719667" y="2404533"/>
            <a:ext cx="2092325" cy="666115"/>
          </a:xfrm>
          <a:prstGeom prst="rect">
            <a:avLst/>
          </a:prstGeom>
          <a:noFill/>
          <a:ln w="9525">
            <a:noFill/>
            <a:miter lim="800000"/>
          </a:ln>
        </p:spPr>
        <p:txBody>
          <a:bodyPr wrap="none">
            <a:spAutoFit/>
          </a:bodyPr>
          <a:lstStyle/>
          <a:p>
            <a:pPr eaLnBrk="0" hangingPunct="0"/>
            <a:r>
              <a:rPr lang="zh-CN" altLang="en-US" sz="3735" b="1">
                <a:solidFill>
                  <a:srgbClr val="FF0000"/>
                </a:solidFill>
                <a:latin typeface="楷体" panose="02010609060101010101" pitchFamily="49" charset="-122"/>
                <a:ea typeface="楷体" panose="02010609060101010101" pitchFamily="49" charset="-122"/>
              </a:rPr>
              <a:t>鲜  腴：</a:t>
            </a:r>
            <a:endParaRPr lang="zh-CN" altLang="en-US" sz="3735" b="1">
              <a:solidFill>
                <a:srgbClr val="FF0000"/>
              </a:solidFill>
              <a:latin typeface="楷体" panose="02010609060101010101" pitchFamily="49" charset="-122"/>
              <a:ea typeface="楷体" panose="02010609060101010101" pitchFamily="49" charset="-122"/>
            </a:endParaRPr>
          </a:p>
        </p:txBody>
      </p:sp>
      <p:sp>
        <p:nvSpPr>
          <p:cNvPr id="23" name="矩形 22"/>
          <p:cNvSpPr>
            <a:spLocks noChangeArrowheads="1"/>
          </p:cNvSpPr>
          <p:nvPr/>
        </p:nvSpPr>
        <p:spPr bwMode="auto">
          <a:xfrm>
            <a:off x="2639484" y="2404533"/>
            <a:ext cx="3177116" cy="666115"/>
          </a:xfrm>
          <a:prstGeom prst="rect">
            <a:avLst/>
          </a:prstGeom>
          <a:noFill/>
          <a:ln w="9525">
            <a:noFill/>
            <a:miter lim="800000"/>
          </a:ln>
        </p:spPr>
        <p:txBody>
          <a:bodyPr>
            <a:spAutoFit/>
          </a:bodyPr>
          <a:lstStyle/>
          <a:p>
            <a:pPr eaLnBrk="0" hangingPunct="0"/>
            <a:r>
              <a:rPr lang="zh-CN" altLang="en-US" sz="3735" b="1">
                <a:solidFill>
                  <a:srgbClr val="000000"/>
                </a:solidFill>
                <a:latin typeface="楷体" panose="02010609060101010101" pitchFamily="49" charset="-122"/>
                <a:ea typeface="楷体" panose="02010609060101010101" pitchFamily="49" charset="-122"/>
              </a:rPr>
              <a:t>新鲜肥美。</a:t>
            </a:r>
            <a:endParaRPr lang="zh-CN" altLang="en-US" sz="3735" b="1">
              <a:latin typeface="楷体" panose="02010609060101010101" pitchFamily="49" charset="-122"/>
              <a:ea typeface="楷体" panose="02010609060101010101" pitchFamily="49" charset="-122"/>
            </a:endParaRPr>
          </a:p>
        </p:txBody>
      </p:sp>
      <p:sp>
        <p:nvSpPr>
          <p:cNvPr id="11272" name="矩形 23"/>
          <p:cNvSpPr>
            <a:spLocks noChangeArrowheads="1"/>
          </p:cNvSpPr>
          <p:nvPr/>
        </p:nvSpPr>
        <p:spPr bwMode="auto">
          <a:xfrm>
            <a:off x="6565900" y="2463800"/>
            <a:ext cx="2092325" cy="666115"/>
          </a:xfrm>
          <a:prstGeom prst="rect">
            <a:avLst/>
          </a:prstGeom>
          <a:noFill/>
          <a:ln w="9525">
            <a:noFill/>
            <a:miter lim="800000"/>
          </a:ln>
        </p:spPr>
        <p:txBody>
          <a:bodyPr wrap="none">
            <a:spAutoFit/>
          </a:bodyPr>
          <a:lstStyle/>
          <a:p>
            <a:pPr eaLnBrk="0" hangingPunct="0"/>
            <a:r>
              <a:rPr lang="zh-CN" altLang="en-US" sz="3735" b="1">
                <a:solidFill>
                  <a:srgbClr val="FF0000"/>
                </a:solidFill>
                <a:latin typeface="楷体" panose="02010609060101010101" pitchFamily="49" charset="-122"/>
                <a:ea typeface="楷体" panose="02010609060101010101" pitchFamily="49" charset="-122"/>
              </a:rPr>
              <a:t>方  比：</a:t>
            </a:r>
            <a:endParaRPr lang="zh-CN" altLang="en-US" sz="3735" b="1">
              <a:solidFill>
                <a:srgbClr val="FF0000"/>
              </a:solidFill>
              <a:latin typeface="楷体" panose="02010609060101010101" pitchFamily="49" charset="-122"/>
              <a:ea typeface="楷体" panose="02010609060101010101" pitchFamily="49" charset="-122"/>
            </a:endParaRPr>
          </a:p>
        </p:txBody>
      </p:sp>
      <p:sp>
        <p:nvSpPr>
          <p:cNvPr id="25" name="矩形 24"/>
          <p:cNvSpPr>
            <a:spLocks noChangeArrowheads="1"/>
          </p:cNvSpPr>
          <p:nvPr/>
        </p:nvSpPr>
        <p:spPr bwMode="auto">
          <a:xfrm>
            <a:off x="8485717" y="2465917"/>
            <a:ext cx="4032249" cy="666115"/>
          </a:xfrm>
          <a:prstGeom prst="rect">
            <a:avLst/>
          </a:prstGeom>
          <a:noFill/>
          <a:ln w="9525">
            <a:noFill/>
            <a:miter lim="800000"/>
          </a:ln>
        </p:spPr>
        <p:txBody>
          <a:bodyPr>
            <a:spAutoFit/>
          </a:bodyPr>
          <a:lstStyle/>
          <a:p>
            <a:pPr eaLnBrk="0" hangingPunct="0"/>
            <a:r>
              <a:rPr lang="zh-CN" altLang="en-US" sz="3735" b="1">
                <a:solidFill>
                  <a:srgbClr val="000000"/>
                </a:solidFill>
                <a:latin typeface="楷体" panose="02010609060101010101" pitchFamily="49" charset="-122"/>
                <a:ea typeface="楷体" panose="02010609060101010101" pitchFamily="49" charset="-122"/>
              </a:rPr>
              <a:t>比较，比得上。</a:t>
            </a:r>
            <a:endParaRPr lang="zh-CN" altLang="en-US" sz="3735" b="1">
              <a:latin typeface="楷体" panose="02010609060101010101" pitchFamily="49" charset="-122"/>
              <a:ea typeface="楷体" panose="02010609060101010101" pitchFamily="49" charset="-122"/>
            </a:endParaRPr>
          </a:p>
        </p:txBody>
      </p:sp>
      <p:sp>
        <p:nvSpPr>
          <p:cNvPr id="11274" name="矩形 25"/>
          <p:cNvSpPr>
            <a:spLocks noChangeArrowheads="1"/>
          </p:cNvSpPr>
          <p:nvPr/>
        </p:nvSpPr>
        <p:spPr bwMode="auto">
          <a:xfrm>
            <a:off x="719667" y="3210984"/>
            <a:ext cx="2090420" cy="666115"/>
          </a:xfrm>
          <a:prstGeom prst="rect">
            <a:avLst/>
          </a:prstGeom>
          <a:noFill/>
          <a:ln w="9525">
            <a:noFill/>
            <a:miter lim="800000"/>
          </a:ln>
        </p:spPr>
        <p:txBody>
          <a:bodyPr wrap="none">
            <a:spAutoFit/>
          </a:bodyPr>
          <a:lstStyle/>
          <a:p>
            <a:pPr eaLnBrk="0" hangingPunct="0"/>
            <a:r>
              <a:rPr lang="zh-CN" altLang="en-US" sz="3735" b="1">
                <a:solidFill>
                  <a:srgbClr val="FF0000"/>
                </a:solidFill>
                <a:latin typeface="楷体" panose="02010609060101010101" pitchFamily="49" charset="-122"/>
                <a:ea typeface="楷体" panose="02010609060101010101" pitchFamily="49" charset="-122"/>
              </a:rPr>
              <a:t>密匝匝：</a:t>
            </a:r>
            <a:endParaRPr lang="zh-CN" altLang="en-US" sz="3735" b="1">
              <a:solidFill>
                <a:srgbClr val="FF0000"/>
              </a:solidFill>
              <a:latin typeface="楷体" panose="02010609060101010101" pitchFamily="49" charset="-122"/>
              <a:ea typeface="楷体" panose="02010609060101010101" pitchFamily="49" charset="-122"/>
            </a:endParaRPr>
          </a:p>
        </p:txBody>
      </p:sp>
      <p:sp>
        <p:nvSpPr>
          <p:cNvPr id="27" name="矩形 26"/>
          <p:cNvSpPr>
            <a:spLocks noChangeArrowheads="1"/>
          </p:cNvSpPr>
          <p:nvPr/>
        </p:nvSpPr>
        <p:spPr bwMode="auto">
          <a:xfrm>
            <a:off x="2639484" y="3210984"/>
            <a:ext cx="4897967" cy="666115"/>
          </a:xfrm>
          <a:prstGeom prst="rect">
            <a:avLst/>
          </a:prstGeom>
          <a:noFill/>
          <a:ln w="9525">
            <a:noFill/>
            <a:miter lim="800000"/>
          </a:ln>
        </p:spPr>
        <p:txBody>
          <a:bodyPr>
            <a:spAutoFit/>
          </a:bodyPr>
          <a:lstStyle/>
          <a:p>
            <a:pPr eaLnBrk="0" hangingPunct="0"/>
            <a:r>
              <a:rPr lang="zh-CN" altLang="en-US" sz="3735" b="1">
                <a:solidFill>
                  <a:srgbClr val="000000"/>
                </a:solidFill>
                <a:latin typeface="楷体" panose="02010609060101010101" pitchFamily="49" charset="-122"/>
                <a:ea typeface="楷体" panose="02010609060101010101" pitchFamily="49" charset="-122"/>
              </a:rPr>
              <a:t>非常浓密的样子。</a:t>
            </a:r>
            <a:endParaRPr lang="zh-CN" altLang="en-US" sz="3735" b="1">
              <a:latin typeface="楷体" panose="02010609060101010101" pitchFamily="49" charset="-122"/>
              <a:ea typeface="楷体" panose="02010609060101010101" pitchFamily="49" charset="-122"/>
            </a:endParaRPr>
          </a:p>
        </p:txBody>
      </p:sp>
      <p:sp>
        <p:nvSpPr>
          <p:cNvPr id="11276" name="矩形 25"/>
          <p:cNvSpPr>
            <a:spLocks noChangeArrowheads="1"/>
          </p:cNvSpPr>
          <p:nvPr/>
        </p:nvSpPr>
        <p:spPr bwMode="auto">
          <a:xfrm>
            <a:off x="6565900" y="3333751"/>
            <a:ext cx="2092325" cy="666115"/>
          </a:xfrm>
          <a:prstGeom prst="rect">
            <a:avLst/>
          </a:prstGeom>
          <a:noFill/>
          <a:ln w="9525">
            <a:noFill/>
            <a:miter lim="800000"/>
          </a:ln>
        </p:spPr>
        <p:txBody>
          <a:bodyPr wrap="none">
            <a:spAutoFit/>
          </a:bodyPr>
          <a:lstStyle/>
          <a:p>
            <a:pPr eaLnBrk="0" hangingPunct="0"/>
            <a:r>
              <a:rPr lang="zh-CN" altLang="en-US" sz="3735" b="1">
                <a:solidFill>
                  <a:srgbClr val="FF0000"/>
                </a:solidFill>
                <a:latin typeface="楷体" panose="02010609060101010101" pitchFamily="49" charset="-122"/>
                <a:ea typeface="楷体" panose="02010609060101010101" pitchFamily="49" charset="-122"/>
              </a:rPr>
              <a:t>情  味：</a:t>
            </a:r>
            <a:endParaRPr lang="zh-CN" altLang="en-US" sz="3735" b="1">
              <a:solidFill>
                <a:srgbClr val="FF0000"/>
              </a:solidFill>
              <a:latin typeface="楷体" panose="02010609060101010101" pitchFamily="49" charset="-122"/>
              <a:ea typeface="楷体" panose="02010609060101010101" pitchFamily="49" charset="-122"/>
            </a:endParaRPr>
          </a:p>
        </p:txBody>
      </p:sp>
      <p:sp>
        <p:nvSpPr>
          <p:cNvPr id="28" name="矩形 27"/>
          <p:cNvSpPr>
            <a:spLocks noChangeArrowheads="1"/>
          </p:cNvSpPr>
          <p:nvPr/>
        </p:nvSpPr>
        <p:spPr bwMode="auto">
          <a:xfrm>
            <a:off x="8485717" y="3333751"/>
            <a:ext cx="3044190" cy="666115"/>
          </a:xfrm>
          <a:prstGeom prst="rect">
            <a:avLst/>
          </a:prstGeom>
          <a:noFill/>
          <a:ln w="9525">
            <a:noFill/>
            <a:miter lim="800000"/>
          </a:ln>
        </p:spPr>
        <p:txBody>
          <a:bodyPr wrap="none">
            <a:spAutoFit/>
          </a:bodyPr>
          <a:lstStyle/>
          <a:p>
            <a:pPr eaLnBrk="0" hangingPunct="0"/>
            <a:r>
              <a:rPr lang="zh-CN" altLang="en-US" sz="3735" b="1">
                <a:solidFill>
                  <a:srgbClr val="000000"/>
                </a:solidFill>
                <a:latin typeface="楷体" panose="02010609060101010101" pitchFamily="49" charset="-122"/>
                <a:ea typeface="楷体" panose="02010609060101010101" pitchFamily="49" charset="-122"/>
              </a:rPr>
              <a:t>情调，意味。</a:t>
            </a:r>
            <a:endParaRPr lang="zh-CN" altLang="en-US" sz="3735" b="1">
              <a:solidFill>
                <a:srgbClr val="000000"/>
              </a:solidFill>
              <a:latin typeface="楷体" panose="02010609060101010101" pitchFamily="49" charset="-122"/>
              <a:ea typeface="楷体" panose="02010609060101010101" pitchFamily="49" charset="-122"/>
            </a:endParaRPr>
          </a:p>
        </p:txBody>
      </p:sp>
      <p:grpSp>
        <p:nvGrpSpPr>
          <p:cNvPr id="11278" name="组合 1"/>
          <p:cNvGrpSpPr/>
          <p:nvPr/>
        </p:nvGrpSpPr>
        <p:grpSpPr bwMode="auto">
          <a:xfrm>
            <a:off x="4933316" y="730039"/>
            <a:ext cx="2324100" cy="652145"/>
            <a:chOff x="3406299" y="661829"/>
            <a:chExt cx="1743075" cy="489109"/>
          </a:xfrm>
        </p:grpSpPr>
        <p:sp>
          <p:nvSpPr>
            <p:cNvPr id="26" name="圆角矩形 25"/>
            <p:cNvSpPr/>
            <p:nvPr/>
          </p:nvSpPr>
          <p:spPr>
            <a:xfrm rot="555800">
              <a:off x="4675187" y="715963"/>
              <a:ext cx="442913" cy="419100"/>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9" name="圆角矩形 28"/>
            <p:cNvSpPr/>
            <p:nvPr/>
          </p:nvSpPr>
          <p:spPr>
            <a:xfrm rot="20470821">
              <a:off x="4270375" y="722313"/>
              <a:ext cx="442912" cy="420687"/>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30" name="圆角矩形 29"/>
            <p:cNvSpPr/>
            <p:nvPr/>
          </p:nvSpPr>
          <p:spPr>
            <a:xfrm rot="319204">
              <a:off x="3851275" y="722313"/>
              <a:ext cx="441325" cy="420687"/>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31" name="圆角矩形 30"/>
            <p:cNvSpPr/>
            <p:nvPr/>
          </p:nvSpPr>
          <p:spPr>
            <a:xfrm rot="21148334">
              <a:off x="3441700" y="730250"/>
              <a:ext cx="441325" cy="420688"/>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1291" name="矩形 1"/>
            <p:cNvSpPr>
              <a:spLocks noChangeArrowheads="1"/>
            </p:cNvSpPr>
            <p:nvPr/>
          </p:nvSpPr>
          <p:spPr bwMode="auto">
            <a:xfrm>
              <a:off x="3406299" y="661829"/>
              <a:ext cx="1743075" cy="481965"/>
            </a:xfrm>
            <a:prstGeom prst="rect">
              <a:avLst/>
            </a:prstGeom>
            <a:noFill/>
            <a:ln w="9525">
              <a:noFill/>
              <a:miter lim="800000"/>
            </a:ln>
          </p:spPr>
          <p:txBody>
            <a:bodyPr>
              <a:spAutoFit/>
            </a:bodyPr>
            <a:lstStyle/>
            <a:p>
              <a:pPr algn="dist" eaLnBrk="0" hangingPunct="0">
                <a:lnSpc>
                  <a:spcPts val="4300"/>
                </a:lnSpc>
              </a:pPr>
              <a:r>
                <a:rPr lang="zh-CN" altLang="en-US" sz="3735" b="1">
                  <a:solidFill>
                    <a:schemeClr val="bg1"/>
                  </a:solidFill>
                  <a:latin typeface="楷体" panose="02010609060101010101" pitchFamily="49" charset="-122"/>
                  <a:ea typeface="楷体" panose="02010609060101010101" pitchFamily="49" charset="-122"/>
                </a:rPr>
                <a:t>词语解释</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11279" name="组合 55"/>
          <p:cNvGrpSpPr/>
          <p:nvPr/>
        </p:nvGrpSpPr>
        <p:grpSpPr bwMode="auto">
          <a:xfrm>
            <a:off x="-4233" y="-27517"/>
            <a:ext cx="2675467" cy="666289"/>
            <a:chOff x="70" y="-63"/>
            <a:chExt cx="3161" cy="786"/>
          </a:xfrm>
        </p:grpSpPr>
        <p:sp>
          <p:nvSpPr>
            <p:cNvPr id="11284" name="文本框 6"/>
            <p:cNvSpPr txBox="1">
              <a:spLocks noChangeArrowheads="1"/>
            </p:cNvSpPr>
            <p:nvPr/>
          </p:nvSpPr>
          <p:spPr bwMode="auto">
            <a:xfrm>
              <a:off x="678" y="-63"/>
              <a:ext cx="2461"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35"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36" name="菱形 35"/>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1280" name="矩形 11"/>
          <p:cNvSpPr>
            <a:spLocks noChangeArrowheads="1"/>
          </p:cNvSpPr>
          <p:nvPr/>
        </p:nvSpPr>
        <p:spPr bwMode="auto">
          <a:xfrm>
            <a:off x="719667" y="4296833"/>
            <a:ext cx="2567305" cy="666115"/>
          </a:xfrm>
          <a:prstGeom prst="rect">
            <a:avLst/>
          </a:prstGeom>
          <a:noFill/>
          <a:ln w="9525">
            <a:noFill/>
            <a:miter lim="800000"/>
          </a:ln>
        </p:spPr>
        <p:txBody>
          <a:bodyPr wrap="none">
            <a:spAutoFit/>
          </a:bodyPr>
          <a:lstStyle/>
          <a:p>
            <a:pPr eaLnBrk="0" hangingPunct="0"/>
            <a:r>
              <a:rPr lang="zh-CN" altLang="zh-CN" sz="3735" b="1">
                <a:solidFill>
                  <a:srgbClr val="FF0000"/>
                </a:solidFill>
                <a:latin typeface="楷体" panose="02010609060101010101" pitchFamily="49" charset="-122"/>
                <a:ea typeface="楷体" panose="02010609060101010101" pitchFamily="49" charset="-122"/>
              </a:rPr>
              <a:t>张目结舌</a:t>
            </a:r>
            <a:r>
              <a:rPr lang="zh-CN" altLang="en-US" sz="3735" b="1">
                <a:solidFill>
                  <a:srgbClr val="FF0000"/>
                </a:solidFill>
                <a:latin typeface="楷体" panose="02010609060101010101" pitchFamily="49" charset="-122"/>
                <a:ea typeface="楷体" panose="02010609060101010101" pitchFamily="49" charset="-122"/>
              </a:rPr>
              <a:t>：</a:t>
            </a:r>
            <a:endParaRPr lang="zh-CN" altLang="en-US" sz="3735" b="1">
              <a:solidFill>
                <a:srgbClr val="FF0000"/>
              </a:solidFill>
              <a:latin typeface="楷体" panose="02010609060101010101" pitchFamily="49" charset="-122"/>
              <a:ea typeface="楷体" panose="02010609060101010101" pitchFamily="49" charset="-122"/>
            </a:endParaRPr>
          </a:p>
        </p:txBody>
      </p:sp>
      <p:sp>
        <p:nvSpPr>
          <p:cNvPr id="38" name="矩形 12"/>
          <p:cNvSpPr>
            <a:spLocks noChangeArrowheads="1"/>
          </p:cNvSpPr>
          <p:nvPr/>
        </p:nvSpPr>
        <p:spPr bwMode="auto">
          <a:xfrm>
            <a:off x="3282951" y="4197351"/>
            <a:ext cx="8574616" cy="1241425"/>
          </a:xfrm>
          <a:prstGeom prst="rect">
            <a:avLst/>
          </a:prstGeom>
          <a:noFill/>
          <a:ln w="9525">
            <a:noFill/>
            <a:miter lim="800000"/>
          </a:ln>
        </p:spPr>
        <p:txBody>
          <a:bodyPr>
            <a:spAutoFit/>
          </a:bodyPr>
          <a:lstStyle/>
          <a:p>
            <a:pPr eaLnBrk="0" hangingPunct="0"/>
            <a:r>
              <a:rPr lang="zh-CN" altLang="zh-CN" sz="3735" b="1">
                <a:latin typeface="楷体" panose="02010609060101010101" pitchFamily="49" charset="-122"/>
                <a:ea typeface="楷体" panose="02010609060101010101" pitchFamily="49" charset="-122"/>
              </a:rPr>
              <a:t>瞪着眼睛说不出话来。形容窘困或惊呆的样子。</a:t>
            </a:r>
            <a:endParaRPr lang="zh-CN" altLang="en-US" sz="3735" b="1">
              <a:latin typeface="楷体" panose="02010609060101010101" pitchFamily="49" charset="-122"/>
              <a:ea typeface="楷体" panose="02010609060101010101" pitchFamily="49" charset="-122"/>
            </a:endParaRPr>
          </a:p>
        </p:txBody>
      </p:sp>
      <p:sp>
        <p:nvSpPr>
          <p:cNvPr id="11282" name="矩形 13"/>
          <p:cNvSpPr>
            <a:spLocks noChangeArrowheads="1"/>
          </p:cNvSpPr>
          <p:nvPr/>
        </p:nvSpPr>
        <p:spPr bwMode="auto">
          <a:xfrm>
            <a:off x="719667" y="5321300"/>
            <a:ext cx="2766484" cy="666115"/>
          </a:xfrm>
          <a:prstGeom prst="rect">
            <a:avLst/>
          </a:prstGeom>
          <a:noFill/>
          <a:ln w="9525">
            <a:noFill/>
            <a:miter lim="800000"/>
          </a:ln>
        </p:spPr>
        <p:txBody>
          <a:bodyPr>
            <a:spAutoFit/>
          </a:bodyPr>
          <a:lstStyle/>
          <a:p>
            <a:pPr eaLnBrk="0" hangingPunct="0"/>
            <a:r>
              <a:rPr lang="zh-CN" altLang="zh-CN" sz="3735" b="1">
                <a:solidFill>
                  <a:srgbClr val="FF0000"/>
                </a:solidFill>
                <a:latin typeface="楷体" panose="02010609060101010101" pitchFamily="49" charset="-122"/>
                <a:ea typeface="楷体" panose="02010609060101010101" pitchFamily="49" charset="-122"/>
              </a:rPr>
              <a:t>连绵不断</a:t>
            </a:r>
            <a:r>
              <a:rPr lang="zh-CN" altLang="en-US" sz="3735" b="1">
                <a:solidFill>
                  <a:srgbClr val="FF0000"/>
                </a:solidFill>
                <a:latin typeface="楷体" panose="02010609060101010101" pitchFamily="49" charset="-122"/>
                <a:ea typeface="楷体" panose="02010609060101010101" pitchFamily="49" charset="-122"/>
              </a:rPr>
              <a:t>：</a:t>
            </a:r>
            <a:endParaRPr lang="zh-CN" altLang="en-US" sz="3735" b="1">
              <a:solidFill>
                <a:srgbClr val="FF0000"/>
              </a:solidFill>
              <a:latin typeface="楷体" panose="02010609060101010101" pitchFamily="49" charset="-122"/>
              <a:ea typeface="楷体" panose="02010609060101010101" pitchFamily="49" charset="-122"/>
            </a:endParaRPr>
          </a:p>
        </p:txBody>
      </p:sp>
      <p:sp>
        <p:nvSpPr>
          <p:cNvPr id="40" name="矩形 14"/>
          <p:cNvSpPr>
            <a:spLocks noChangeArrowheads="1"/>
          </p:cNvSpPr>
          <p:nvPr/>
        </p:nvSpPr>
        <p:spPr bwMode="auto">
          <a:xfrm>
            <a:off x="3282951" y="5325533"/>
            <a:ext cx="8574616" cy="1241425"/>
          </a:xfrm>
          <a:prstGeom prst="rect">
            <a:avLst/>
          </a:prstGeom>
          <a:noFill/>
          <a:ln w="9525">
            <a:noFill/>
            <a:miter lim="800000"/>
          </a:ln>
        </p:spPr>
        <p:txBody>
          <a:bodyPr>
            <a:spAutoFit/>
          </a:bodyPr>
          <a:lstStyle/>
          <a:p>
            <a:pPr eaLnBrk="0" hangingPunct="0"/>
            <a:r>
              <a:rPr lang="zh-CN" altLang="zh-CN" sz="3735" b="1">
                <a:latin typeface="楷体" panose="02010609060101010101" pitchFamily="49" charset="-122"/>
                <a:ea typeface="楷体" panose="02010609060101010101" pitchFamily="49" charset="-122"/>
              </a:rPr>
              <a:t>形容连续不止</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从不中断。连绵</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连续不断的样子。</a:t>
            </a:r>
            <a:endParaRPr lang="zh-CN" altLang="en-US" sz="3735" b="1">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P spid="23" grpId="0"/>
      <p:bldP spid="25" grpId="0"/>
      <p:bldP spid="27" grpId="0"/>
      <p:bldP spid="28" grpId="0"/>
      <p:bldP spid="38" grpId="0"/>
      <p:bldP spid="4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本框 1"/>
          <p:cNvSpPr txBox="1">
            <a:spLocks noChangeArrowheads="1"/>
          </p:cNvSpPr>
          <p:nvPr/>
        </p:nvSpPr>
        <p:spPr bwMode="auto">
          <a:xfrm>
            <a:off x="1727200" y="1028700"/>
            <a:ext cx="9197340" cy="666115"/>
          </a:xfrm>
          <a:prstGeom prst="rect">
            <a:avLst/>
          </a:prstGeom>
          <a:noFill/>
          <a:ln w="9525">
            <a:noFill/>
            <a:miter lim="800000"/>
          </a:ln>
        </p:spPr>
        <p:txBody>
          <a:bodyPr wrap="square">
            <a:spAutoFit/>
          </a:bodyPr>
          <a:lstStyle/>
          <a:p>
            <a:r>
              <a:rPr lang="zh-CN" altLang="en-US" sz="3735" b="1">
                <a:latin typeface="宋体" panose="02010600030101010101" pitchFamily="2" charset="-122"/>
              </a:rPr>
              <a:t>通读课文，说说昆明的雨有怎样的特点。</a:t>
            </a:r>
            <a:endParaRPr lang="zh-CN" altLang="en-US" sz="3735" b="1">
              <a:latin typeface="宋体" panose="02010600030101010101" pitchFamily="2" charset="-122"/>
            </a:endParaRPr>
          </a:p>
        </p:txBody>
      </p:sp>
      <p:grpSp>
        <p:nvGrpSpPr>
          <p:cNvPr id="12291" name="组合 15"/>
          <p:cNvGrpSpPr/>
          <p:nvPr/>
        </p:nvGrpSpPr>
        <p:grpSpPr bwMode="auto">
          <a:xfrm>
            <a:off x="59267" y="-52917"/>
            <a:ext cx="2675467" cy="665959"/>
            <a:chOff x="70" y="-63"/>
            <a:chExt cx="3160" cy="788"/>
          </a:xfrm>
        </p:grpSpPr>
        <p:sp>
          <p:nvSpPr>
            <p:cNvPr id="12295" name="文本框 6"/>
            <p:cNvSpPr txBox="1">
              <a:spLocks noChangeArrowheads="1"/>
            </p:cNvSpPr>
            <p:nvPr/>
          </p:nvSpPr>
          <p:spPr bwMode="auto">
            <a:xfrm>
              <a:off x="678" y="-63"/>
              <a:ext cx="2460" cy="788"/>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2" name="矩形 1"/>
          <p:cNvSpPr/>
          <p:nvPr/>
        </p:nvSpPr>
        <p:spPr>
          <a:xfrm>
            <a:off x="1397000" y="2544233"/>
            <a:ext cx="3162300" cy="2392045"/>
          </a:xfrm>
          <a:prstGeom prst="rect">
            <a:avLst/>
          </a:prstGeom>
          <a:solidFill>
            <a:schemeClr val="accent2">
              <a:lumMod val="60000"/>
              <a:lumOff val="40000"/>
            </a:schemeClr>
          </a:solidFill>
        </p:spPr>
        <p:txBody>
          <a:bodyPr>
            <a:spAutoFit/>
          </a:bodyPr>
          <a:lstStyle/>
          <a:p>
            <a:pPr algn="ctr">
              <a:defRPr/>
            </a:pPr>
            <a:r>
              <a:rPr lang="zh-CN" altLang="en-US" sz="3735" b="1" dirty="0">
                <a:solidFill>
                  <a:prstClr val="black"/>
                </a:solidFill>
                <a:latin typeface="楷体" panose="02010609060101010101" pitchFamily="49" charset="-122"/>
                <a:ea typeface="楷体" panose="02010609060101010101" pitchFamily="49" charset="-122"/>
              </a:rPr>
              <a:t>雨季长</a:t>
            </a:r>
            <a:endParaRPr lang="en-US" altLang="zh-CN" sz="3735" b="1" dirty="0">
              <a:solidFill>
                <a:prstClr val="black"/>
              </a:solidFill>
              <a:latin typeface="楷体" panose="02010609060101010101" pitchFamily="49" charset="-122"/>
              <a:ea typeface="楷体" panose="02010609060101010101" pitchFamily="49" charset="-122"/>
            </a:endParaRPr>
          </a:p>
          <a:p>
            <a:pPr algn="ctr">
              <a:defRPr/>
            </a:pPr>
            <a:r>
              <a:rPr lang="zh-CN" altLang="en-US" sz="3735" b="1" dirty="0">
                <a:solidFill>
                  <a:prstClr val="black"/>
                </a:solidFill>
                <a:latin typeface="楷体" panose="02010609060101010101" pitchFamily="49" charset="-122"/>
                <a:ea typeface="楷体" panose="02010609060101010101" pitchFamily="49" charset="-122"/>
              </a:rPr>
              <a:t>但不使人厌烦不使人气闷</a:t>
            </a:r>
            <a:endParaRPr lang="en-US" altLang="zh-CN" sz="3735" b="1" dirty="0">
              <a:solidFill>
                <a:prstClr val="black"/>
              </a:solidFill>
              <a:latin typeface="楷体" panose="02010609060101010101" pitchFamily="49" charset="-122"/>
              <a:ea typeface="楷体" panose="02010609060101010101" pitchFamily="49" charset="-122"/>
            </a:endParaRPr>
          </a:p>
          <a:p>
            <a:pPr algn="ctr">
              <a:defRPr/>
            </a:pPr>
            <a:r>
              <a:rPr lang="zh-CN" altLang="en-US" sz="3735" b="1" dirty="0">
                <a:solidFill>
                  <a:prstClr val="black"/>
                </a:solidFill>
                <a:latin typeface="楷体" panose="02010609060101010101" pitchFamily="49" charset="-122"/>
                <a:ea typeface="楷体" panose="02010609060101010101" pitchFamily="49" charset="-122"/>
              </a:rPr>
              <a:t>人很舒服</a:t>
            </a:r>
            <a:endParaRPr lang="zh-CN" altLang="en-US" sz="3735" b="1" dirty="0">
              <a:solidFill>
                <a:prstClr val="black"/>
              </a:solidFill>
              <a:latin typeface="楷体" panose="02010609060101010101" pitchFamily="49" charset="-122"/>
              <a:ea typeface="楷体" panose="02010609060101010101" pitchFamily="49" charset="-122"/>
            </a:endParaRPr>
          </a:p>
        </p:txBody>
      </p:sp>
      <p:sp>
        <p:nvSpPr>
          <p:cNvPr id="3" name="矩形 2"/>
          <p:cNvSpPr/>
          <p:nvPr/>
        </p:nvSpPr>
        <p:spPr>
          <a:xfrm>
            <a:off x="5903384" y="2808817"/>
            <a:ext cx="2305049" cy="1816735"/>
          </a:xfrm>
          <a:prstGeom prst="rect">
            <a:avLst/>
          </a:prstGeom>
          <a:solidFill>
            <a:schemeClr val="accent5">
              <a:lumMod val="40000"/>
              <a:lumOff val="60000"/>
            </a:schemeClr>
          </a:solidFill>
        </p:spPr>
        <p:txBody>
          <a:bodyPr>
            <a:spAutoFit/>
          </a:bodyPr>
          <a:lstStyle/>
          <a:p>
            <a:pPr algn="ctr">
              <a:defRPr/>
            </a:pPr>
            <a:r>
              <a:rPr lang="zh-CN" altLang="en-US" sz="3735" b="1" dirty="0">
                <a:solidFill>
                  <a:prstClr val="black"/>
                </a:solidFill>
                <a:latin typeface="楷体" panose="02010609060101010101" pitchFamily="49" charset="-122"/>
                <a:ea typeface="楷体" panose="02010609060101010101" pitchFamily="49" charset="-122"/>
              </a:rPr>
              <a:t>明亮</a:t>
            </a:r>
            <a:endParaRPr lang="en-US" altLang="zh-CN" sz="3735" b="1" dirty="0">
              <a:solidFill>
                <a:prstClr val="black"/>
              </a:solidFill>
              <a:latin typeface="楷体" panose="02010609060101010101" pitchFamily="49" charset="-122"/>
              <a:ea typeface="楷体" panose="02010609060101010101" pitchFamily="49" charset="-122"/>
            </a:endParaRPr>
          </a:p>
          <a:p>
            <a:pPr algn="ctr">
              <a:defRPr/>
            </a:pPr>
            <a:r>
              <a:rPr lang="zh-CN" altLang="en-US" sz="3735" b="1" dirty="0">
                <a:solidFill>
                  <a:prstClr val="black"/>
                </a:solidFill>
                <a:latin typeface="楷体" panose="02010609060101010101" pitchFamily="49" charset="-122"/>
                <a:ea typeface="楷体" panose="02010609060101010101" pitchFamily="49" charset="-122"/>
              </a:rPr>
              <a:t>丰满</a:t>
            </a:r>
            <a:endParaRPr lang="en-US" altLang="zh-CN" sz="3735" b="1" dirty="0">
              <a:solidFill>
                <a:prstClr val="black"/>
              </a:solidFill>
              <a:latin typeface="楷体" panose="02010609060101010101" pitchFamily="49" charset="-122"/>
              <a:ea typeface="楷体" panose="02010609060101010101" pitchFamily="49" charset="-122"/>
            </a:endParaRPr>
          </a:p>
          <a:p>
            <a:pPr algn="ctr">
              <a:defRPr/>
            </a:pPr>
            <a:r>
              <a:rPr lang="zh-CN" altLang="en-US" sz="3735" b="1" dirty="0">
                <a:solidFill>
                  <a:prstClr val="black"/>
                </a:solidFill>
                <a:latin typeface="楷体" panose="02010609060101010101" pitchFamily="49" charset="-122"/>
                <a:ea typeface="楷体" panose="02010609060101010101" pitchFamily="49" charset="-122"/>
              </a:rPr>
              <a:t>使人动情</a:t>
            </a:r>
            <a:endParaRPr lang="zh-CN" altLang="en-US" sz="3735" b="1" dirty="0">
              <a:solidFill>
                <a:prstClr val="black"/>
              </a:solidFill>
              <a:latin typeface="楷体" panose="02010609060101010101" pitchFamily="49" charset="-122"/>
              <a:ea typeface="楷体" panose="02010609060101010101" pitchFamily="49" charset="-122"/>
            </a:endParaRPr>
          </a:p>
        </p:txBody>
      </p:sp>
      <p:sp>
        <p:nvSpPr>
          <p:cNvPr id="4" name="矩形 3"/>
          <p:cNvSpPr/>
          <p:nvPr/>
        </p:nvSpPr>
        <p:spPr>
          <a:xfrm>
            <a:off x="9304867" y="3251200"/>
            <a:ext cx="1136650" cy="666115"/>
          </a:xfrm>
          <a:prstGeom prst="rect">
            <a:avLst/>
          </a:prstGeom>
          <a:solidFill>
            <a:schemeClr val="accent6">
              <a:lumMod val="60000"/>
              <a:lumOff val="40000"/>
            </a:schemeClr>
          </a:solidFill>
        </p:spPr>
        <p:txBody>
          <a:bodyPr wrap="none">
            <a:spAutoFit/>
          </a:bodyPr>
          <a:lstStyle/>
          <a:p>
            <a:pPr>
              <a:defRPr/>
            </a:pPr>
            <a:r>
              <a:rPr lang="zh-CN" altLang="en-US" sz="3735" b="1" dirty="0">
                <a:solidFill>
                  <a:prstClr val="black"/>
                </a:solidFill>
                <a:latin typeface="楷体" panose="02010609060101010101" pitchFamily="49" charset="-122"/>
                <a:ea typeface="楷体" panose="02010609060101010101" pitchFamily="49" charset="-122"/>
              </a:rPr>
              <a:t>浓绿</a:t>
            </a:r>
            <a:endParaRPr lang="zh-CN" altLang="en-US" sz="2400" dirty="0">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2"/>
          <p:cNvSpPr>
            <a:spLocks noChangeArrowheads="1"/>
          </p:cNvSpPr>
          <p:nvPr/>
        </p:nvSpPr>
        <p:spPr bwMode="auto">
          <a:xfrm>
            <a:off x="840317" y="2438400"/>
            <a:ext cx="10511367" cy="2680335"/>
          </a:xfrm>
          <a:prstGeom prst="rect">
            <a:avLst/>
          </a:prstGeom>
          <a:noFill/>
          <a:ln w="9525">
            <a:noFill/>
            <a:miter lim="800000"/>
          </a:ln>
        </p:spPr>
        <p:txBody>
          <a:bodyPr>
            <a:spAutoFit/>
          </a:bodyPr>
          <a:lstStyle/>
          <a:p>
            <a:pPr algn="ctr">
              <a:lnSpc>
                <a:spcPct val="150000"/>
              </a:lnSpc>
            </a:pPr>
            <a:r>
              <a:rPr lang="zh-CN" altLang="en-US" sz="3735" b="1">
                <a:solidFill>
                  <a:srgbClr val="FF0000"/>
                </a:solidFill>
                <a:latin typeface="楷体" panose="02010609060101010101" pitchFamily="49" charset="-122"/>
                <a:ea typeface="楷体" panose="02010609060101010101" pitchFamily="49" charset="-122"/>
              </a:rPr>
              <a:t>仙人掌、各种菌子、杨梅、卖杨梅的女孩子、</a:t>
            </a:r>
            <a:r>
              <a:rPr lang="zh-CN" altLang="en-US" sz="3730" b="1">
                <a:solidFill>
                  <a:srgbClr val="FF0000"/>
                </a:solidFill>
                <a:latin typeface="楷体" panose="02010609060101010101" pitchFamily="49" charset="-122"/>
                <a:ea typeface="楷体" panose="02010609060101010101" pitchFamily="49" charset="-122"/>
                <a:sym typeface="+mn-ea"/>
              </a:rPr>
              <a:t>房东母女和</a:t>
            </a:r>
            <a:r>
              <a:rPr lang="zh-CN" altLang="en-US" sz="3735" b="1">
                <a:solidFill>
                  <a:srgbClr val="FF0000"/>
                </a:solidFill>
                <a:latin typeface="楷体" panose="02010609060101010101" pitchFamily="49" charset="-122"/>
                <a:ea typeface="楷体" panose="02010609060101010101" pitchFamily="49" charset="-122"/>
              </a:rPr>
              <a:t>缅桂花、木香花、为宁坤作画、与德熙去小酒馆</a:t>
            </a:r>
            <a:endParaRPr lang="zh-CN" altLang="en-US" sz="3735" b="1">
              <a:solidFill>
                <a:srgbClr val="FF0000"/>
              </a:solidFill>
              <a:latin typeface="楷体" panose="02010609060101010101" pitchFamily="49" charset="-122"/>
              <a:ea typeface="楷体" panose="02010609060101010101" pitchFamily="49" charset="-122"/>
            </a:endParaRPr>
          </a:p>
        </p:txBody>
      </p:sp>
      <p:sp>
        <p:nvSpPr>
          <p:cNvPr id="13315" name="矩形 4"/>
          <p:cNvSpPr>
            <a:spLocks noChangeArrowheads="1"/>
          </p:cNvSpPr>
          <p:nvPr/>
        </p:nvSpPr>
        <p:spPr bwMode="auto">
          <a:xfrm>
            <a:off x="912284" y="1005417"/>
            <a:ext cx="10367433" cy="1241425"/>
          </a:xfrm>
          <a:prstGeom prst="rect">
            <a:avLst/>
          </a:prstGeom>
          <a:noFill/>
          <a:ln w="9525">
            <a:noFill/>
            <a:miter lim="800000"/>
          </a:ln>
        </p:spPr>
        <p:txBody>
          <a:bodyPr>
            <a:spAutoFit/>
          </a:bodyPr>
          <a:lstStyle/>
          <a:p>
            <a:r>
              <a:rPr lang="zh-CN" altLang="en-US" sz="3735" b="1">
                <a:solidFill>
                  <a:srgbClr val="000000"/>
                </a:solidFill>
                <a:latin typeface="宋体" panose="02010600030101010101" pitchFamily="2" charset="-122"/>
              </a:rPr>
              <a:t>    文章除了写雨，还写了些什么？这些与“昆明的雨”有什么关系？ </a:t>
            </a:r>
            <a:endParaRPr lang="zh-CN" altLang="en-US" sz="3735" b="1">
              <a:solidFill>
                <a:srgbClr val="000000"/>
              </a:solidFill>
              <a:latin typeface="宋体" panose="02010600030101010101" pitchFamily="2" charset="-122"/>
            </a:endParaRPr>
          </a:p>
        </p:txBody>
      </p:sp>
      <p:grpSp>
        <p:nvGrpSpPr>
          <p:cNvPr id="13316" name="组合 15"/>
          <p:cNvGrpSpPr/>
          <p:nvPr/>
        </p:nvGrpSpPr>
        <p:grpSpPr bwMode="auto">
          <a:xfrm>
            <a:off x="59267" y="-52917"/>
            <a:ext cx="2675467" cy="665959"/>
            <a:chOff x="70" y="-63"/>
            <a:chExt cx="3160" cy="788"/>
          </a:xfrm>
        </p:grpSpPr>
        <p:sp>
          <p:nvSpPr>
            <p:cNvPr id="13318" name="文本框 6"/>
            <p:cNvSpPr txBox="1">
              <a:spLocks noChangeArrowheads="1"/>
            </p:cNvSpPr>
            <p:nvPr/>
          </p:nvSpPr>
          <p:spPr bwMode="auto">
            <a:xfrm>
              <a:off x="678" y="-63"/>
              <a:ext cx="2460" cy="788"/>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6"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7" name="菱形 6"/>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2" name="矩形 1"/>
          <p:cNvSpPr/>
          <p:nvPr/>
        </p:nvSpPr>
        <p:spPr>
          <a:xfrm>
            <a:off x="2014432" y="5306907"/>
            <a:ext cx="8399780" cy="954405"/>
          </a:xfrm>
          <a:prstGeom prst="rect">
            <a:avLst/>
          </a:prstGeom>
          <a:solidFill>
            <a:schemeClr val="accent5">
              <a:lumMod val="40000"/>
              <a:lumOff val="60000"/>
            </a:schemeClr>
          </a:solidFill>
        </p:spPr>
        <p:txBody>
          <a:bodyPr wrap="square">
            <a:spAutoFit/>
          </a:bodyPr>
          <a:lstStyle/>
          <a:p>
            <a:pPr>
              <a:lnSpc>
                <a:spcPct val="150000"/>
              </a:lnSpc>
              <a:defRPr/>
            </a:pPr>
            <a:r>
              <a:rPr lang="zh-CN" altLang="en-US" sz="3735" b="1" dirty="0">
                <a:solidFill>
                  <a:prstClr val="black"/>
                </a:solidFill>
                <a:latin typeface="楷体" panose="02010609060101010101" pitchFamily="49" charset="-122"/>
                <a:ea typeface="楷体" panose="02010609060101010101" pitchFamily="49" charset="-122"/>
              </a:rPr>
              <a:t>这些人、事、物都是昆明雨季特有的。 </a:t>
            </a:r>
            <a:endParaRPr lang="zh-CN" altLang="en-US" sz="3735"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randombar(horizontal)">
                                      <p:cBhvr>
                                        <p:cTn id="7" dur="500"/>
                                        <p:tgtEl>
                                          <p:spTgt spid="1331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2"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组合 15"/>
          <p:cNvGrpSpPr/>
          <p:nvPr/>
        </p:nvGrpSpPr>
        <p:grpSpPr bwMode="auto">
          <a:xfrm>
            <a:off x="59267" y="-52917"/>
            <a:ext cx="2675467" cy="665959"/>
            <a:chOff x="70" y="-63"/>
            <a:chExt cx="3160" cy="788"/>
          </a:xfrm>
        </p:grpSpPr>
        <p:sp>
          <p:nvSpPr>
            <p:cNvPr id="14343" name="文本框 6"/>
            <p:cNvSpPr txBox="1">
              <a:spLocks noChangeArrowheads="1"/>
            </p:cNvSpPr>
            <p:nvPr/>
          </p:nvSpPr>
          <p:spPr bwMode="auto">
            <a:xfrm>
              <a:off x="678" y="-63"/>
              <a:ext cx="2460" cy="788"/>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5"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6" name="菱形 5"/>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grpSp>
        <p:nvGrpSpPr>
          <p:cNvPr id="14339" name="组合 7"/>
          <p:cNvGrpSpPr/>
          <p:nvPr/>
        </p:nvGrpSpPr>
        <p:grpSpPr bwMode="auto">
          <a:xfrm>
            <a:off x="1007533" y="1873251"/>
            <a:ext cx="10648951" cy="2899833"/>
            <a:chOff x="827088" y="973832"/>
            <a:chExt cx="7986712" cy="2174181"/>
          </a:xfrm>
        </p:grpSpPr>
        <p:pic>
          <p:nvPicPr>
            <p:cNvPr id="14340" name="图片 1"/>
            <p:cNvPicPr>
              <a:picLocks noChangeAspect="1"/>
            </p:cNvPicPr>
            <p:nvPr/>
          </p:nvPicPr>
          <p:blipFill>
            <a:blip r:embed="rId1" cstate="print"/>
            <a:srcRect/>
            <a:stretch>
              <a:fillRect/>
            </a:stretch>
          </p:blipFill>
          <p:spPr bwMode="auto">
            <a:xfrm>
              <a:off x="827088" y="1565275"/>
              <a:ext cx="1104900" cy="1582738"/>
            </a:xfrm>
            <a:prstGeom prst="rect">
              <a:avLst/>
            </a:prstGeom>
            <a:noFill/>
            <a:ln w="9525">
              <a:noFill/>
              <a:miter lim="800000"/>
              <a:headEnd/>
              <a:tailEnd/>
            </a:ln>
          </p:spPr>
        </p:pic>
        <p:pic>
          <p:nvPicPr>
            <p:cNvPr id="14341" name="圆角矩形 14"/>
            <p:cNvPicPr>
              <a:picLocks noChangeArrowheads="1"/>
            </p:cNvPicPr>
            <p:nvPr/>
          </p:nvPicPr>
          <p:blipFill>
            <a:blip r:embed="rId2" cstate="print"/>
            <a:srcRect/>
            <a:stretch>
              <a:fillRect/>
            </a:stretch>
          </p:blipFill>
          <p:spPr bwMode="auto">
            <a:xfrm>
              <a:off x="1435100" y="973832"/>
              <a:ext cx="7378700" cy="1022102"/>
            </a:xfrm>
            <a:prstGeom prst="rect">
              <a:avLst/>
            </a:prstGeom>
            <a:noFill/>
            <a:ln w="9525">
              <a:noFill/>
              <a:miter lim="800000"/>
              <a:headEnd/>
              <a:tailEnd/>
            </a:ln>
          </p:spPr>
        </p:pic>
        <p:sp>
          <p:nvSpPr>
            <p:cNvPr id="14342" name="矩形 14"/>
            <p:cNvSpPr>
              <a:spLocks noChangeArrowheads="1"/>
            </p:cNvSpPr>
            <p:nvPr/>
          </p:nvSpPr>
          <p:spPr bwMode="auto">
            <a:xfrm>
              <a:off x="2324894" y="1117600"/>
              <a:ext cx="6120680" cy="586077"/>
            </a:xfrm>
            <a:prstGeom prst="rect">
              <a:avLst/>
            </a:prstGeom>
            <a:noFill/>
            <a:ln w="9525">
              <a:noFill/>
              <a:miter lim="800000"/>
            </a:ln>
          </p:spPr>
          <p:txBody>
            <a:bodyPr>
              <a:spAutoFit/>
            </a:bodyPr>
            <a:lstStyle/>
            <a:p>
              <a:pPr>
                <a:lnSpc>
                  <a:spcPct val="120000"/>
                </a:lnSpc>
              </a:pPr>
              <a:r>
                <a:rPr lang="zh-CN" altLang="en-US" sz="3735">
                  <a:solidFill>
                    <a:srgbClr val="A96A00"/>
                  </a:solidFill>
                  <a:latin typeface="黑体" panose="02010609060101010101" pitchFamily="49" charset="-122"/>
                  <a:ea typeface="黑体" panose="02010609060101010101" pitchFamily="49" charset="-122"/>
                </a:rPr>
                <a:t>作者是如何描写这些人、事、物的？</a:t>
              </a:r>
              <a:endParaRPr lang="zh-CN" altLang="en-US" sz="3735">
                <a:solidFill>
                  <a:srgbClr val="A96A00"/>
                </a:solidFill>
                <a:latin typeface="黑体" panose="02010609060101010101" pitchFamily="49" charset="-122"/>
                <a:ea typeface="黑体" panose="02010609060101010101" pitchFamily="49" charset="-122"/>
              </a:endParaRPr>
            </a:p>
          </p:txBody>
        </p:sp>
      </p:gr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矩形 2"/>
          <p:cNvSpPr>
            <a:spLocks noChangeArrowheads="1"/>
          </p:cNvSpPr>
          <p:nvPr/>
        </p:nvSpPr>
        <p:spPr bwMode="auto">
          <a:xfrm>
            <a:off x="1775884" y="4066117"/>
            <a:ext cx="8640233" cy="666115"/>
          </a:xfrm>
          <a:prstGeom prst="rect">
            <a:avLst/>
          </a:prstGeom>
          <a:solidFill>
            <a:schemeClr val="accent5">
              <a:lumMod val="40000"/>
              <a:lumOff val="60000"/>
            </a:schemeClr>
          </a:solid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3735" b="1" dirty="0">
                <a:latin typeface="楷体" panose="02010609060101010101" pitchFamily="49" charset="-122"/>
                <a:ea typeface="楷体" panose="02010609060101010101" pitchFamily="49" charset="-122"/>
              </a:rPr>
              <a:t>“倒挂着还能开花”说明昆明雨水之多。</a:t>
            </a:r>
            <a:endParaRPr lang="zh-CN" altLang="en-US" sz="3735" b="1" dirty="0">
              <a:latin typeface="楷体" panose="02010609060101010101" pitchFamily="49" charset="-122"/>
              <a:ea typeface="楷体" panose="02010609060101010101" pitchFamily="49" charset="-122"/>
            </a:endParaRPr>
          </a:p>
        </p:txBody>
      </p:sp>
      <p:grpSp>
        <p:nvGrpSpPr>
          <p:cNvPr id="15363" name="组合 15"/>
          <p:cNvGrpSpPr/>
          <p:nvPr/>
        </p:nvGrpSpPr>
        <p:grpSpPr bwMode="auto">
          <a:xfrm>
            <a:off x="59267" y="-52917"/>
            <a:ext cx="2675467" cy="665959"/>
            <a:chOff x="70" y="-63"/>
            <a:chExt cx="3160" cy="788"/>
          </a:xfrm>
        </p:grpSpPr>
        <p:sp>
          <p:nvSpPr>
            <p:cNvPr id="15367" name="文本框 6"/>
            <p:cNvSpPr txBox="1">
              <a:spLocks noChangeArrowheads="1"/>
            </p:cNvSpPr>
            <p:nvPr/>
          </p:nvSpPr>
          <p:spPr bwMode="auto">
            <a:xfrm>
              <a:off x="678" y="-63"/>
              <a:ext cx="2460" cy="788"/>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5"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6" name="菱形 5"/>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5364" name="矩形 1"/>
          <p:cNvSpPr>
            <a:spLocks noChangeArrowheads="1"/>
          </p:cNvSpPr>
          <p:nvPr/>
        </p:nvSpPr>
        <p:spPr bwMode="auto">
          <a:xfrm>
            <a:off x="599017" y="696384"/>
            <a:ext cx="1607820" cy="666115"/>
          </a:xfrm>
          <a:prstGeom prst="rect">
            <a:avLst/>
          </a:prstGeom>
          <a:noFill/>
          <a:ln w="9525">
            <a:noFill/>
            <a:miter lim="800000"/>
          </a:ln>
        </p:spPr>
        <p:txBody>
          <a:bodyPr wrap="none">
            <a:spAutoFit/>
          </a:bodyPr>
          <a:lstStyle/>
          <a:p>
            <a:r>
              <a:rPr lang="zh-CN" altLang="en-US" sz="3735">
                <a:solidFill>
                  <a:srgbClr val="FF0000"/>
                </a:solidFill>
                <a:latin typeface="黑体" panose="02010609060101010101" pitchFamily="49" charset="-122"/>
                <a:ea typeface="黑体" panose="02010609060101010101" pitchFamily="49" charset="-122"/>
              </a:rPr>
              <a:t>仙人掌</a:t>
            </a:r>
            <a:endParaRPr lang="en-US" altLang="zh-CN" sz="3735">
              <a:solidFill>
                <a:srgbClr val="FF0000"/>
              </a:solidFill>
              <a:latin typeface="黑体" panose="02010609060101010101" pitchFamily="49" charset="-122"/>
              <a:ea typeface="黑体" panose="02010609060101010101" pitchFamily="49" charset="-122"/>
            </a:endParaRPr>
          </a:p>
        </p:txBody>
      </p:sp>
      <p:sp>
        <p:nvSpPr>
          <p:cNvPr id="15365" name="矩形 6"/>
          <p:cNvSpPr>
            <a:spLocks noChangeArrowheads="1"/>
          </p:cNvSpPr>
          <p:nvPr/>
        </p:nvSpPr>
        <p:spPr bwMode="auto">
          <a:xfrm>
            <a:off x="690033" y="1604433"/>
            <a:ext cx="10811933" cy="1241425"/>
          </a:xfrm>
          <a:prstGeom prst="rect">
            <a:avLst/>
          </a:prstGeom>
          <a:noFill/>
          <a:ln w="9525">
            <a:noFill/>
            <a:miter lim="800000"/>
          </a:ln>
        </p:spPr>
        <p:txBody>
          <a:bodyPr>
            <a:spAutoFit/>
          </a:bodyPr>
          <a:lstStyle/>
          <a:p>
            <a:r>
              <a:rPr lang="zh-CN" altLang="en-US" sz="3735" b="1">
                <a:solidFill>
                  <a:srgbClr val="000000"/>
                </a:solidFill>
              </a:rPr>
              <a:t>    仙人掌有什么特点？“倒挂着还能开花”说明了什么？</a:t>
            </a:r>
            <a:endParaRPr lang="en-US" altLang="zh-CN" sz="3735" b="1">
              <a:solidFill>
                <a:srgbClr val="000000"/>
              </a:solidFill>
            </a:endParaRPr>
          </a:p>
        </p:txBody>
      </p:sp>
      <p:sp>
        <p:nvSpPr>
          <p:cNvPr id="15366" name="矩形 7"/>
          <p:cNvSpPr>
            <a:spLocks noChangeArrowheads="1"/>
          </p:cNvSpPr>
          <p:nvPr/>
        </p:nvSpPr>
        <p:spPr bwMode="auto">
          <a:xfrm>
            <a:off x="5492751" y="3045884"/>
            <a:ext cx="1136650" cy="666115"/>
          </a:xfrm>
          <a:prstGeom prst="rect">
            <a:avLst/>
          </a:prstGeom>
          <a:noFill/>
          <a:ln w="9525">
            <a:noFill/>
            <a:miter lim="800000"/>
          </a:ln>
        </p:spPr>
        <p:txBody>
          <a:bodyPr wrap="none">
            <a:spAutoFit/>
          </a:bodyPr>
          <a:lstStyle/>
          <a:p>
            <a:r>
              <a:rPr lang="zh-CN" altLang="en-US" sz="3735" b="1">
                <a:solidFill>
                  <a:srgbClr val="0000FF"/>
                </a:solidFill>
                <a:latin typeface="楷体" panose="02010609060101010101" pitchFamily="49" charset="-122"/>
                <a:ea typeface="楷体" panose="02010609060101010101" pitchFamily="49" charset="-122"/>
              </a:rPr>
              <a:t>肥大</a:t>
            </a:r>
            <a:endParaRPr lang="zh-CN" altLang="en-US" sz="2400">
              <a:solidFill>
                <a:srgbClr val="0000FF"/>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5366"/>
                                        </p:tgtEl>
                                        <p:attrNameLst>
                                          <p:attrName>style.visibility</p:attrName>
                                        </p:attrNameLst>
                                      </p:cBhvr>
                                      <p:to>
                                        <p:strVal val="visible"/>
                                      </p:to>
                                    </p:set>
                                    <p:animEffect transition="in" filter="randombar(horizontal)">
                                      <p:cBhvr>
                                        <p:cTn id="7" dur="500"/>
                                        <p:tgtEl>
                                          <p:spTgt spid="1536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randombar(horizontal)">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ldLvl="0" animBg="1"/>
      <p:bldP spid="1536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矩形 1"/>
          <p:cNvSpPr>
            <a:spLocks noChangeArrowheads="1"/>
          </p:cNvSpPr>
          <p:nvPr/>
        </p:nvSpPr>
        <p:spPr bwMode="auto">
          <a:xfrm>
            <a:off x="480484" y="1246717"/>
            <a:ext cx="11231033" cy="1076325"/>
          </a:xfrm>
          <a:prstGeom prst="rect">
            <a:avLst/>
          </a:prstGeom>
          <a:noFill/>
          <a:ln w="9525">
            <a:noFill/>
            <a:miter lim="800000"/>
          </a:ln>
        </p:spPr>
        <p:txBody>
          <a:bodyPr>
            <a:spAutoFit/>
          </a:bodyPr>
          <a:lstStyle/>
          <a:p>
            <a:pPr eaLnBrk="0" hangingPunct="0"/>
            <a:r>
              <a:rPr lang="zh-CN" altLang="en-US" sz="3200" b="1">
                <a:latin typeface="宋体" panose="02010600030101010101" pitchFamily="2" charset="-122"/>
              </a:rPr>
              <a:t>    作者从哪几个方面写昆明的菌子？字里行间流露出作者怎样的情感？</a:t>
            </a:r>
            <a:endParaRPr lang="zh-CN" altLang="en-US" sz="3200" b="1">
              <a:latin typeface="宋体" panose="02010600030101010101" pitchFamily="2" charset="-122"/>
            </a:endParaRPr>
          </a:p>
        </p:txBody>
      </p:sp>
      <p:sp>
        <p:nvSpPr>
          <p:cNvPr id="4" name="矩形 3"/>
          <p:cNvSpPr/>
          <p:nvPr/>
        </p:nvSpPr>
        <p:spPr>
          <a:xfrm>
            <a:off x="789517" y="2353733"/>
            <a:ext cx="1407795" cy="583565"/>
          </a:xfrm>
          <a:prstGeom prst="rect">
            <a:avLst/>
          </a:prstGeom>
          <a:solidFill>
            <a:schemeClr val="accent2">
              <a:lumMod val="60000"/>
              <a:lumOff val="4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pPr eaLnBrk="0" hangingPunct="0">
              <a:buFontTx/>
              <a:buNone/>
              <a:defRPr/>
            </a:pPr>
            <a:r>
              <a:rPr lang="zh-CN" altLang="en-US" sz="3200" b="1" dirty="0">
                <a:solidFill>
                  <a:prstClr val="black"/>
                </a:solidFill>
                <a:latin typeface="楷体" panose="02010609060101010101" pitchFamily="49" charset="-122"/>
                <a:ea typeface="楷体" panose="02010609060101010101" pitchFamily="49" charset="-122"/>
              </a:rPr>
              <a:t>种类多</a:t>
            </a:r>
            <a:endParaRPr lang="zh-CN" altLang="en-US" sz="3200" b="1" dirty="0">
              <a:latin typeface="楷体" panose="02010609060101010101" pitchFamily="49" charset="-122"/>
              <a:ea typeface="楷体" panose="02010609060101010101" pitchFamily="49" charset="-122"/>
            </a:endParaRPr>
          </a:p>
        </p:txBody>
      </p:sp>
      <p:sp>
        <p:nvSpPr>
          <p:cNvPr id="5" name="矩形 4"/>
          <p:cNvSpPr/>
          <p:nvPr/>
        </p:nvSpPr>
        <p:spPr>
          <a:xfrm>
            <a:off x="3390900" y="2353733"/>
            <a:ext cx="1407795" cy="583565"/>
          </a:xfrm>
          <a:prstGeom prst="rect">
            <a:avLst/>
          </a:prstGeom>
          <a:solidFill>
            <a:schemeClr val="accent2">
              <a:lumMod val="60000"/>
              <a:lumOff val="4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pPr eaLnBrk="0" hangingPunct="0">
              <a:buFontTx/>
              <a:buNone/>
              <a:defRPr/>
            </a:pPr>
            <a:r>
              <a:rPr lang="zh-CN" altLang="en-US" sz="3200" b="1" dirty="0">
                <a:solidFill>
                  <a:prstClr val="black"/>
                </a:solidFill>
                <a:latin typeface="楷体" panose="02010609060101010101" pitchFamily="49" charset="-122"/>
                <a:ea typeface="楷体" panose="02010609060101010101" pitchFamily="49" charset="-122"/>
              </a:rPr>
              <a:t>数量多</a:t>
            </a:r>
            <a:endParaRPr lang="zh-CN" altLang="en-US" sz="3200" b="1" dirty="0">
              <a:latin typeface="楷体" panose="02010609060101010101" pitchFamily="49" charset="-122"/>
              <a:ea typeface="楷体" panose="02010609060101010101" pitchFamily="49" charset="-122"/>
            </a:endParaRPr>
          </a:p>
        </p:txBody>
      </p:sp>
      <p:sp>
        <p:nvSpPr>
          <p:cNvPr id="7" name="矩形 6"/>
          <p:cNvSpPr>
            <a:spLocks noChangeArrowheads="1"/>
          </p:cNvSpPr>
          <p:nvPr/>
        </p:nvSpPr>
        <p:spPr bwMode="auto">
          <a:xfrm>
            <a:off x="431800" y="3524251"/>
            <a:ext cx="2491317" cy="1732915"/>
          </a:xfrm>
          <a:prstGeom prst="rect">
            <a:avLst/>
          </a:prstGeom>
          <a:noFill/>
          <a:ln w="9525">
            <a:noFill/>
            <a:miter lim="800000"/>
          </a:ln>
        </p:spPr>
        <p:txBody>
          <a:bodyPr>
            <a:spAutoFit/>
          </a:bodyPr>
          <a:lstStyle/>
          <a:p>
            <a:pPr eaLnBrk="0" hangingPunct="0"/>
            <a:r>
              <a:rPr lang="zh-CN" altLang="en-US" sz="2665" b="1">
                <a:solidFill>
                  <a:srgbClr val="0000FF"/>
                </a:solidFill>
                <a:latin typeface="楷体" panose="02010609060101010101" pitchFamily="49" charset="-122"/>
                <a:ea typeface="楷体" panose="02010609060101010101" pitchFamily="49" charset="-122"/>
              </a:rPr>
              <a:t>牛肝菌、青头菌、鸡枞菌、干巴菌、鸡油菌等</a:t>
            </a:r>
            <a:endParaRPr lang="zh-CN" altLang="en-US" sz="2665" b="1">
              <a:solidFill>
                <a:srgbClr val="0000FF"/>
              </a:solidFill>
              <a:latin typeface="楷体" panose="02010609060101010101" pitchFamily="49" charset="-122"/>
              <a:ea typeface="楷体" panose="02010609060101010101" pitchFamily="49" charset="-122"/>
            </a:endParaRPr>
          </a:p>
        </p:txBody>
      </p:sp>
      <p:sp>
        <p:nvSpPr>
          <p:cNvPr id="8" name="矩形 7"/>
          <p:cNvSpPr>
            <a:spLocks noChangeArrowheads="1"/>
          </p:cNvSpPr>
          <p:nvPr/>
        </p:nvSpPr>
        <p:spPr bwMode="auto">
          <a:xfrm>
            <a:off x="2927351" y="3524251"/>
            <a:ext cx="2880783" cy="2143125"/>
          </a:xfrm>
          <a:prstGeom prst="rect">
            <a:avLst/>
          </a:prstGeom>
          <a:noFill/>
          <a:ln w="9525">
            <a:noFill/>
            <a:miter lim="800000"/>
          </a:ln>
        </p:spPr>
        <p:txBody>
          <a:bodyPr>
            <a:spAutoFit/>
          </a:bodyPr>
          <a:lstStyle/>
          <a:p>
            <a:pPr eaLnBrk="0" hangingPunct="0"/>
            <a:r>
              <a:rPr lang="zh-CN" altLang="en-US" sz="2665" b="1">
                <a:solidFill>
                  <a:srgbClr val="0000FF"/>
                </a:solidFill>
                <a:latin typeface="楷体" panose="02010609060101010101" pitchFamily="49" charset="-122"/>
                <a:ea typeface="楷体" panose="02010609060101010101" pitchFamily="49" charset="-122"/>
              </a:rPr>
              <a:t>“家家饭馆卖”</a:t>
            </a:r>
            <a:endParaRPr lang="en-US" altLang="zh-CN" sz="2665" b="1">
              <a:solidFill>
                <a:srgbClr val="0000FF"/>
              </a:solidFill>
              <a:latin typeface="楷体" panose="02010609060101010101" pitchFamily="49" charset="-122"/>
              <a:ea typeface="楷体" panose="02010609060101010101" pitchFamily="49" charset="-122"/>
            </a:endParaRPr>
          </a:p>
          <a:p>
            <a:pPr eaLnBrk="0" hangingPunct="0"/>
            <a:r>
              <a:rPr lang="zh-CN" altLang="en-US" sz="2665" b="1">
                <a:solidFill>
                  <a:srgbClr val="0000FF"/>
                </a:solidFill>
                <a:latin typeface="楷体" panose="02010609060101010101" pitchFamily="49" charset="-122"/>
                <a:ea typeface="楷体" panose="02010609060101010101" pitchFamily="49" charset="-122"/>
              </a:rPr>
              <a:t>“连西南联大食堂的桌子上都可以有一碗”，鸡枞菌随处可见</a:t>
            </a:r>
            <a:endParaRPr lang="zh-CN" altLang="en-US" sz="2665" b="1">
              <a:solidFill>
                <a:srgbClr val="0000FF"/>
              </a:solidFill>
              <a:latin typeface="楷体" panose="02010609060101010101" pitchFamily="49" charset="-122"/>
              <a:ea typeface="楷体" panose="02010609060101010101" pitchFamily="49" charset="-122"/>
            </a:endParaRPr>
          </a:p>
        </p:txBody>
      </p:sp>
      <p:sp>
        <p:nvSpPr>
          <p:cNvPr id="14" name="右箭头 13"/>
          <p:cNvSpPr/>
          <p:nvPr/>
        </p:nvSpPr>
        <p:spPr>
          <a:xfrm rot="5400000">
            <a:off x="1283296" y="3018896"/>
            <a:ext cx="504395" cy="480053"/>
          </a:xfrm>
          <a:prstGeom prst="rightArrow">
            <a:avLst/>
          </a:prstGeom>
          <a:grpFill/>
          <a:ln>
            <a:solidFill>
              <a:schemeClr val="tx1"/>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buFontTx/>
              <a:buNone/>
              <a:defRPr/>
            </a:pPr>
            <a:endParaRPr lang="zh-CN" altLang="en-US" sz="2400"/>
          </a:p>
        </p:txBody>
      </p:sp>
      <p:grpSp>
        <p:nvGrpSpPr>
          <p:cNvPr id="16392" name="组合 15"/>
          <p:cNvGrpSpPr/>
          <p:nvPr/>
        </p:nvGrpSpPr>
        <p:grpSpPr bwMode="auto">
          <a:xfrm>
            <a:off x="59267" y="-52917"/>
            <a:ext cx="2675467" cy="665959"/>
            <a:chOff x="70" y="-63"/>
            <a:chExt cx="3160" cy="788"/>
          </a:xfrm>
        </p:grpSpPr>
        <p:sp>
          <p:nvSpPr>
            <p:cNvPr id="16402" name="文本框 6"/>
            <p:cNvSpPr txBox="1">
              <a:spLocks noChangeArrowheads="1"/>
            </p:cNvSpPr>
            <p:nvPr/>
          </p:nvSpPr>
          <p:spPr bwMode="auto">
            <a:xfrm>
              <a:off x="678" y="-63"/>
              <a:ext cx="2460" cy="788"/>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25"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6" name="菱形 25"/>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6393" name="矩形 26"/>
          <p:cNvSpPr>
            <a:spLocks noChangeArrowheads="1"/>
          </p:cNvSpPr>
          <p:nvPr/>
        </p:nvSpPr>
        <p:spPr bwMode="auto">
          <a:xfrm>
            <a:off x="599017" y="696384"/>
            <a:ext cx="2379133" cy="666115"/>
          </a:xfrm>
          <a:prstGeom prst="rect">
            <a:avLst/>
          </a:prstGeom>
          <a:noFill/>
          <a:ln w="9525">
            <a:noFill/>
            <a:miter lim="800000"/>
          </a:ln>
        </p:spPr>
        <p:txBody>
          <a:bodyPr>
            <a:spAutoFit/>
          </a:bodyPr>
          <a:lstStyle/>
          <a:p>
            <a:r>
              <a:rPr lang="zh-CN" altLang="en-US" sz="3735">
                <a:solidFill>
                  <a:srgbClr val="FF0000"/>
                </a:solidFill>
                <a:latin typeface="黑体" panose="02010609060101010101" pitchFamily="49" charset="-122"/>
                <a:ea typeface="黑体" panose="02010609060101010101" pitchFamily="49" charset="-122"/>
              </a:rPr>
              <a:t>各种菌子</a:t>
            </a:r>
            <a:endParaRPr lang="en-US" altLang="zh-CN" sz="3735">
              <a:solidFill>
                <a:srgbClr val="FF0000"/>
              </a:solidFill>
              <a:latin typeface="黑体" panose="02010609060101010101" pitchFamily="49" charset="-122"/>
              <a:ea typeface="黑体" panose="02010609060101010101" pitchFamily="49" charset="-122"/>
            </a:endParaRPr>
          </a:p>
        </p:txBody>
      </p:sp>
      <p:sp>
        <p:nvSpPr>
          <p:cNvPr id="28" name="矩形 27"/>
          <p:cNvSpPr>
            <a:spLocks noChangeArrowheads="1"/>
          </p:cNvSpPr>
          <p:nvPr/>
        </p:nvSpPr>
        <p:spPr bwMode="auto">
          <a:xfrm>
            <a:off x="5799667" y="3524251"/>
            <a:ext cx="3079751" cy="2143125"/>
          </a:xfrm>
          <a:prstGeom prst="rect">
            <a:avLst/>
          </a:prstGeom>
          <a:noFill/>
          <a:ln w="9525">
            <a:noFill/>
            <a:miter lim="800000"/>
          </a:ln>
        </p:spPr>
        <p:txBody>
          <a:bodyPr>
            <a:spAutoFit/>
          </a:bodyPr>
          <a:lstStyle/>
          <a:p>
            <a:pPr eaLnBrk="0" hangingPunct="0"/>
            <a:r>
              <a:rPr lang="zh-CN" altLang="en-US" sz="2665" b="1">
                <a:solidFill>
                  <a:srgbClr val="0000FF"/>
                </a:solidFill>
                <a:latin typeface="楷体" panose="02010609060101010101" pitchFamily="49" charset="-122"/>
                <a:ea typeface="楷体" panose="02010609060101010101" pitchFamily="49" charset="-122"/>
              </a:rPr>
              <a:t>牛肝菌滑嫩鲜香；鸡枞菌味道鲜浓，无可方比；干巴菌“入口便会使你张目结舌” </a:t>
            </a:r>
            <a:endParaRPr lang="zh-CN" altLang="en-US" sz="2665" b="1">
              <a:solidFill>
                <a:srgbClr val="0000FF"/>
              </a:solidFill>
              <a:latin typeface="楷体" panose="02010609060101010101" pitchFamily="49" charset="-122"/>
              <a:ea typeface="楷体" panose="02010609060101010101" pitchFamily="49" charset="-122"/>
            </a:endParaRPr>
          </a:p>
        </p:txBody>
      </p:sp>
      <p:sp>
        <p:nvSpPr>
          <p:cNvPr id="29" name="矩形 28"/>
          <p:cNvSpPr/>
          <p:nvPr/>
        </p:nvSpPr>
        <p:spPr>
          <a:xfrm>
            <a:off x="5992284" y="2353733"/>
            <a:ext cx="1816100" cy="583565"/>
          </a:xfrm>
          <a:prstGeom prst="rect">
            <a:avLst/>
          </a:prstGeom>
          <a:solidFill>
            <a:schemeClr val="accent2">
              <a:lumMod val="60000"/>
              <a:lumOff val="4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pPr eaLnBrk="0" hangingPunct="0">
              <a:buFontTx/>
              <a:buNone/>
              <a:defRPr/>
            </a:pPr>
            <a:r>
              <a:rPr lang="zh-CN" altLang="en-US" sz="3200" b="1" dirty="0">
                <a:solidFill>
                  <a:prstClr val="black"/>
                </a:solidFill>
                <a:latin typeface="楷体" panose="02010609060101010101" pitchFamily="49" charset="-122"/>
                <a:ea typeface="楷体" panose="02010609060101010101" pitchFamily="49" charset="-122"/>
              </a:rPr>
              <a:t>味道鲜美</a:t>
            </a:r>
            <a:endParaRPr lang="zh-CN" altLang="en-US" sz="3200" b="1" dirty="0">
              <a:latin typeface="楷体" panose="02010609060101010101" pitchFamily="49" charset="-122"/>
              <a:ea typeface="楷体" panose="02010609060101010101" pitchFamily="49" charset="-122"/>
            </a:endParaRPr>
          </a:p>
        </p:txBody>
      </p:sp>
      <p:sp>
        <p:nvSpPr>
          <p:cNvPr id="30" name="矩形 29"/>
          <p:cNvSpPr/>
          <p:nvPr/>
        </p:nvSpPr>
        <p:spPr>
          <a:xfrm>
            <a:off x="9072033" y="2353733"/>
            <a:ext cx="1816100" cy="583565"/>
          </a:xfrm>
          <a:prstGeom prst="rect">
            <a:avLst/>
          </a:prstGeom>
          <a:solidFill>
            <a:schemeClr val="accent2">
              <a:lumMod val="60000"/>
              <a:lumOff val="4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pPr eaLnBrk="0" hangingPunct="0">
              <a:buFontTx/>
              <a:buNone/>
              <a:defRPr/>
            </a:pPr>
            <a:r>
              <a:rPr lang="zh-CN" altLang="en-US" sz="3200" b="1" dirty="0">
                <a:solidFill>
                  <a:prstClr val="black"/>
                </a:solidFill>
                <a:latin typeface="楷体" panose="02010609060101010101" pitchFamily="49" charset="-122"/>
                <a:ea typeface="楷体" panose="02010609060101010101" pitchFamily="49" charset="-122"/>
              </a:rPr>
              <a:t>色泽诱人</a:t>
            </a:r>
            <a:endParaRPr lang="zh-CN" altLang="en-US" sz="3200" b="1" dirty="0">
              <a:latin typeface="楷体" panose="02010609060101010101" pitchFamily="49" charset="-122"/>
              <a:ea typeface="楷体" panose="02010609060101010101" pitchFamily="49" charset="-122"/>
            </a:endParaRPr>
          </a:p>
        </p:txBody>
      </p:sp>
      <p:sp>
        <p:nvSpPr>
          <p:cNvPr id="31" name="矩形 30"/>
          <p:cNvSpPr>
            <a:spLocks noChangeArrowheads="1"/>
          </p:cNvSpPr>
          <p:nvPr/>
        </p:nvSpPr>
        <p:spPr bwMode="auto">
          <a:xfrm>
            <a:off x="8794751" y="3524251"/>
            <a:ext cx="3158067" cy="1732915"/>
          </a:xfrm>
          <a:prstGeom prst="rect">
            <a:avLst/>
          </a:prstGeom>
          <a:noFill/>
          <a:ln w="9525">
            <a:noFill/>
            <a:miter lim="800000"/>
          </a:ln>
        </p:spPr>
        <p:txBody>
          <a:bodyPr>
            <a:spAutoFit/>
          </a:bodyPr>
          <a:lstStyle/>
          <a:p>
            <a:pPr eaLnBrk="0" hangingPunct="0"/>
            <a:r>
              <a:rPr lang="zh-CN" altLang="en-US" sz="2665" b="1">
                <a:solidFill>
                  <a:srgbClr val="0000FF"/>
                </a:solidFill>
                <a:latin typeface="楷体" panose="02010609060101010101" pitchFamily="49" charset="-122"/>
                <a:ea typeface="楷体" panose="02010609060101010101" pitchFamily="49" charset="-122"/>
              </a:rPr>
              <a:t>青头菌炒熟了也还是浅绿色的，格调高；鸡油菌颜色浅黄，做菜时配色用 </a:t>
            </a:r>
            <a:endParaRPr lang="zh-CN" altLang="en-US" sz="2665" b="1">
              <a:solidFill>
                <a:srgbClr val="0000FF"/>
              </a:solidFill>
              <a:latin typeface="楷体" panose="02010609060101010101" pitchFamily="49" charset="-122"/>
              <a:ea typeface="楷体" panose="02010609060101010101" pitchFamily="49" charset="-122"/>
            </a:endParaRPr>
          </a:p>
        </p:txBody>
      </p:sp>
      <p:sp>
        <p:nvSpPr>
          <p:cNvPr id="39" name="矩形 38"/>
          <p:cNvSpPr>
            <a:spLocks noChangeArrowheads="1"/>
          </p:cNvSpPr>
          <p:nvPr/>
        </p:nvSpPr>
        <p:spPr bwMode="auto">
          <a:xfrm>
            <a:off x="334433" y="5695951"/>
            <a:ext cx="11233151" cy="911860"/>
          </a:xfrm>
          <a:prstGeom prst="rect">
            <a:avLst/>
          </a:prstGeom>
          <a:solidFill>
            <a:schemeClr val="accent5">
              <a:lumMod val="40000"/>
              <a:lumOff val="60000"/>
            </a:schemeClr>
          </a:solid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defRPr/>
            </a:pPr>
            <a:r>
              <a:rPr lang="zh-CN" altLang="en-US" sz="2665" b="1" dirty="0">
                <a:latin typeface="楷体" panose="02010609060101010101" pitchFamily="49" charset="-122"/>
                <a:ea typeface="楷体" panose="02010609060101010101" pitchFamily="49" charset="-122"/>
              </a:rPr>
              <a:t>    作者娓娓道来，在自然平淡的叙述中流露作者对</a:t>
            </a:r>
            <a:r>
              <a:rPr lang="zh-CN" altLang="en-US" sz="2665" b="1" dirty="0">
                <a:solidFill>
                  <a:srgbClr val="FF0000"/>
                </a:solidFill>
                <a:latin typeface="楷体" panose="02010609060101010101" pitchFamily="49" charset="-122"/>
                <a:ea typeface="楷体" panose="02010609060101010101" pitchFamily="49" charset="-122"/>
              </a:rPr>
              <a:t>昆明雨的喜爱，对昔日生活的怀念。</a:t>
            </a:r>
            <a:endParaRPr lang="zh-CN" altLang="en-US" sz="2665" b="1" dirty="0">
              <a:solidFill>
                <a:srgbClr val="FF0000"/>
              </a:solidFill>
              <a:latin typeface="楷体" panose="02010609060101010101" pitchFamily="49" charset="-122"/>
              <a:ea typeface="楷体" panose="02010609060101010101" pitchFamily="49" charset="-122"/>
            </a:endParaRPr>
          </a:p>
        </p:txBody>
      </p:sp>
      <p:sp>
        <p:nvSpPr>
          <p:cNvPr id="41" name="右箭头 40"/>
          <p:cNvSpPr/>
          <p:nvPr/>
        </p:nvSpPr>
        <p:spPr>
          <a:xfrm rot="5400000">
            <a:off x="3898504" y="3018896"/>
            <a:ext cx="504395" cy="480053"/>
          </a:xfrm>
          <a:prstGeom prst="rightArrow">
            <a:avLst/>
          </a:prstGeom>
          <a:grpFill/>
          <a:ln>
            <a:solidFill>
              <a:schemeClr val="tx1"/>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buFontTx/>
              <a:buNone/>
              <a:defRPr/>
            </a:pPr>
            <a:endParaRPr lang="zh-CN" altLang="en-US" sz="2400"/>
          </a:p>
        </p:txBody>
      </p:sp>
      <p:sp>
        <p:nvSpPr>
          <p:cNvPr id="42" name="右箭头 41"/>
          <p:cNvSpPr/>
          <p:nvPr/>
        </p:nvSpPr>
        <p:spPr>
          <a:xfrm rot="5400000">
            <a:off x="6688573" y="3018896"/>
            <a:ext cx="504395" cy="480053"/>
          </a:xfrm>
          <a:prstGeom prst="rightArrow">
            <a:avLst/>
          </a:prstGeom>
          <a:grpFill/>
          <a:ln>
            <a:solidFill>
              <a:schemeClr val="tx1"/>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buFontTx/>
              <a:buNone/>
              <a:defRPr/>
            </a:pPr>
            <a:endParaRPr lang="zh-CN" altLang="en-US" sz="2400"/>
          </a:p>
        </p:txBody>
      </p:sp>
      <p:sp>
        <p:nvSpPr>
          <p:cNvPr id="43" name="右箭头 42"/>
          <p:cNvSpPr/>
          <p:nvPr/>
        </p:nvSpPr>
        <p:spPr>
          <a:xfrm rot="5400000">
            <a:off x="9768256" y="3018896"/>
            <a:ext cx="504395" cy="480053"/>
          </a:xfrm>
          <a:prstGeom prst="rightArrow">
            <a:avLst/>
          </a:prstGeom>
          <a:grpFill/>
          <a:ln>
            <a:solidFill>
              <a:schemeClr val="tx1"/>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buFontTx/>
              <a:buNone/>
              <a:defRPr/>
            </a:pP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randombar(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randombar(horizontal)">
                                      <p:cBhvr>
                                        <p:cTn id="27" dur="500"/>
                                        <p:tgtEl>
                                          <p:spTgt spid="4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randombar(horizontal)">
                                      <p:cBhvr>
                                        <p:cTn id="37" dur="500"/>
                                        <p:tgtEl>
                                          <p:spTgt spid="2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randombar(horizontal)">
                                      <p:cBhvr>
                                        <p:cTn id="42" dur="500"/>
                                        <p:tgtEl>
                                          <p:spTgt spid="4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randombar(horizontal)">
                                      <p:cBhvr>
                                        <p:cTn id="47" dur="500"/>
                                        <p:tgtEl>
                                          <p:spTgt spid="28"/>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randombar(horizontal)">
                                      <p:cBhvr>
                                        <p:cTn id="52" dur="500"/>
                                        <p:tgtEl>
                                          <p:spTgt spid="30"/>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nodeType="click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randombar(horizontal)">
                                      <p:cBhvr>
                                        <p:cTn id="57" dur="500"/>
                                        <p:tgtEl>
                                          <p:spTgt spid="43"/>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randombar(horizontal)">
                                      <p:cBhvr>
                                        <p:cTn id="62" dur="500"/>
                                        <p:tgtEl>
                                          <p:spTgt spid="31"/>
                                        </p:tgtEl>
                                      </p:cBhvr>
                                    </p:animEffect>
                                  </p:childTnLst>
                                </p:cTn>
                              </p:par>
                            </p:childTnLst>
                          </p:cTn>
                        </p:par>
                      </p:childTnLst>
                    </p:cTn>
                  </p:par>
                  <p:par>
                    <p:cTn id="63" fill="hold">
                      <p:stCondLst>
                        <p:cond delay="indefinite"/>
                      </p:stCondLst>
                      <p:childTnLst>
                        <p:par>
                          <p:cTn id="64" fill="hold">
                            <p:stCondLst>
                              <p:cond delay="0"/>
                            </p:stCondLst>
                            <p:childTnLst>
                              <p:par>
                                <p:cTn id="65" presetID="14" presetClass="entr" presetSubtype="10" fill="hold" grpId="0" nodeType="click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randombar(horizontal)">
                                      <p:cBhvr>
                                        <p:cTn id="6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7" grpId="0"/>
      <p:bldP spid="8" grpId="0"/>
      <p:bldP spid="28" grpId="0"/>
      <p:bldP spid="29" grpId="0" bldLvl="0" animBg="1"/>
      <p:bldP spid="30" grpId="0" bldLvl="0" animBg="1"/>
      <p:bldP spid="31" grpId="0"/>
      <p:bldP spid="39"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矩形 1"/>
          <p:cNvSpPr>
            <a:spLocks noChangeArrowheads="1"/>
          </p:cNvSpPr>
          <p:nvPr/>
        </p:nvSpPr>
        <p:spPr bwMode="auto">
          <a:xfrm>
            <a:off x="658284" y="4004733"/>
            <a:ext cx="10875433" cy="1241425"/>
          </a:xfrm>
          <a:prstGeom prst="rect">
            <a:avLst/>
          </a:prstGeom>
          <a:solidFill>
            <a:schemeClr val="accent5">
              <a:lumMod val="40000"/>
              <a:lumOff val="60000"/>
            </a:schemeClr>
          </a:solid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3735" b="1" dirty="0">
                <a:latin typeface="楷体" panose="02010609060101010101" pitchFamily="49" charset="-122"/>
                <a:ea typeface="楷体" panose="02010609060101010101" pitchFamily="49" charset="-122"/>
              </a:rPr>
              <a:t>    采用</a:t>
            </a:r>
            <a:r>
              <a:rPr lang="zh-CN" altLang="en-US" sz="3735" b="1" dirty="0">
                <a:solidFill>
                  <a:srgbClr val="FF0000"/>
                </a:solidFill>
                <a:latin typeface="楷体" panose="02010609060101010101" pitchFamily="49" charset="-122"/>
                <a:ea typeface="楷体" panose="02010609060101010101" pitchFamily="49" charset="-122"/>
              </a:rPr>
              <a:t>对比</a:t>
            </a:r>
            <a:r>
              <a:rPr lang="zh-CN" altLang="en-US" sz="3735" b="1" dirty="0">
                <a:latin typeface="楷体" panose="02010609060101010101" pitchFamily="49" charset="-122"/>
                <a:ea typeface="楷体" panose="02010609060101010101" pitchFamily="49" charset="-122"/>
              </a:rPr>
              <a:t>的手法突出“火炭梅”的味道之美，表现了作者的</a:t>
            </a:r>
            <a:r>
              <a:rPr lang="zh-CN" altLang="en-US" sz="3735" b="1" dirty="0">
                <a:solidFill>
                  <a:srgbClr val="FF0000"/>
                </a:solidFill>
                <a:latin typeface="楷体" panose="02010609060101010101" pitchFamily="49" charset="-122"/>
                <a:ea typeface="楷体" panose="02010609060101010101" pitchFamily="49" charset="-122"/>
              </a:rPr>
              <a:t>喜爱之情</a:t>
            </a:r>
            <a:r>
              <a:rPr lang="zh-CN" altLang="en-US" sz="3735" b="1" dirty="0">
                <a:latin typeface="楷体" panose="02010609060101010101" pitchFamily="49" charset="-122"/>
                <a:ea typeface="楷体" panose="02010609060101010101" pitchFamily="49" charset="-122"/>
              </a:rPr>
              <a:t>。</a:t>
            </a:r>
            <a:endParaRPr lang="zh-CN" altLang="en-US" sz="3735" b="1" dirty="0">
              <a:latin typeface="楷体" panose="02010609060101010101" pitchFamily="49" charset="-122"/>
              <a:ea typeface="楷体" panose="02010609060101010101" pitchFamily="49" charset="-122"/>
            </a:endParaRPr>
          </a:p>
        </p:txBody>
      </p:sp>
      <p:grpSp>
        <p:nvGrpSpPr>
          <p:cNvPr id="17411" name="组合 15"/>
          <p:cNvGrpSpPr/>
          <p:nvPr/>
        </p:nvGrpSpPr>
        <p:grpSpPr bwMode="auto">
          <a:xfrm>
            <a:off x="59267" y="-52917"/>
            <a:ext cx="2675467" cy="665959"/>
            <a:chOff x="70" y="-63"/>
            <a:chExt cx="3160" cy="788"/>
          </a:xfrm>
        </p:grpSpPr>
        <p:sp>
          <p:nvSpPr>
            <p:cNvPr id="17415" name="文本框 6"/>
            <p:cNvSpPr txBox="1">
              <a:spLocks noChangeArrowheads="1"/>
            </p:cNvSpPr>
            <p:nvPr/>
          </p:nvSpPr>
          <p:spPr bwMode="auto">
            <a:xfrm>
              <a:off x="678" y="-63"/>
              <a:ext cx="2460" cy="788"/>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5"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6" name="菱形 5"/>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7412" name="矩形 6"/>
          <p:cNvSpPr>
            <a:spLocks noChangeArrowheads="1"/>
          </p:cNvSpPr>
          <p:nvPr/>
        </p:nvSpPr>
        <p:spPr bwMode="auto">
          <a:xfrm>
            <a:off x="599017" y="696384"/>
            <a:ext cx="1132840" cy="666115"/>
          </a:xfrm>
          <a:prstGeom prst="rect">
            <a:avLst/>
          </a:prstGeom>
          <a:noFill/>
          <a:ln w="9525">
            <a:noFill/>
            <a:miter lim="800000"/>
          </a:ln>
        </p:spPr>
        <p:txBody>
          <a:bodyPr wrap="none">
            <a:spAutoFit/>
          </a:bodyPr>
          <a:lstStyle/>
          <a:p>
            <a:r>
              <a:rPr lang="zh-CN" altLang="en-US" sz="3735">
                <a:solidFill>
                  <a:srgbClr val="FF0000"/>
                </a:solidFill>
                <a:latin typeface="黑体" panose="02010609060101010101" pitchFamily="49" charset="-122"/>
                <a:ea typeface="黑体" panose="02010609060101010101" pitchFamily="49" charset="-122"/>
              </a:rPr>
              <a:t>杨梅</a:t>
            </a:r>
            <a:endParaRPr lang="en-US" altLang="zh-CN" sz="3735">
              <a:solidFill>
                <a:srgbClr val="FF0000"/>
              </a:solidFill>
              <a:latin typeface="黑体" panose="02010609060101010101" pitchFamily="49" charset="-122"/>
              <a:ea typeface="黑体" panose="02010609060101010101" pitchFamily="49" charset="-122"/>
            </a:endParaRPr>
          </a:p>
        </p:txBody>
      </p:sp>
      <p:sp>
        <p:nvSpPr>
          <p:cNvPr id="17413" name="矩形 1"/>
          <p:cNvSpPr>
            <a:spLocks noChangeArrowheads="1"/>
          </p:cNvSpPr>
          <p:nvPr/>
        </p:nvSpPr>
        <p:spPr bwMode="auto">
          <a:xfrm>
            <a:off x="658284" y="1509184"/>
            <a:ext cx="10875433" cy="1241425"/>
          </a:xfrm>
          <a:prstGeom prst="rect">
            <a:avLst/>
          </a:prstGeom>
          <a:noFill/>
          <a:ln w="9525">
            <a:noFill/>
            <a:miter lim="800000"/>
          </a:ln>
        </p:spPr>
        <p:txBody>
          <a:bodyPr>
            <a:spAutoFit/>
          </a:bodyPr>
          <a:lstStyle/>
          <a:p>
            <a:r>
              <a:rPr lang="zh-CN" altLang="en-US" sz="3735" b="1">
                <a:solidFill>
                  <a:srgbClr val="000000"/>
                </a:solidFill>
                <a:latin typeface="宋体" panose="02010600030101010101" pitchFamily="2" charset="-122"/>
              </a:rPr>
              <a:t>    杨梅有什么特点？写杨梅味道的时候采用了什么手法？表达了作者怎样的情感？</a:t>
            </a:r>
            <a:endParaRPr lang="en-US" altLang="zh-CN" sz="3735" b="1">
              <a:solidFill>
                <a:srgbClr val="000000"/>
              </a:solidFill>
              <a:latin typeface="宋体" panose="02010600030101010101" pitchFamily="2" charset="-122"/>
            </a:endParaRPr>
          </a:p>
        </p:txBody>
      </p:sp>
      <p:sp>
        <p:nvSpPr>
          <p:cNvPr id="17414" name="矩形 7"/>
          <p:cNvSpPr>
            <a:spLocks noChangeArrowheads="1"/>
          </p:cNvSpPr>
          <p:nvPr/>
        </p:nvSpPr>
        <p:spPr bwMode="auto">
          <a:xfrm>
            <a:off x="3807884" y="2878667"/>
            <a:ext cx="4474845" cy="666115"/>
          </a:xfrm>
          <a:prstGeom prst="rect">
            <a:avLst/>
          </a:prstGeom>
          <a:noFill/>
          <a:ln w="9525">
            <a:noFill/>
            <a:miter lim="800000"/>
          </a:ln>
        </p:spPr>
        <p:txBody>
          <a:bodyPr wrap="none">
            <a:spAutoFit/>
          </a:bodyPr>
          <a:lstStyle/>
          <a:p>
            <a:r>
              <a:rPr lang="zh-CN" altLang="en-US" sz="3735" b="1" dirty="0">
                <a:solidFill>
                  <a:srgbClr val="0000FF"/>
                </a:solidFill>
                <a:latin typeface="楷体" panose="02010609060101010101" pitchFamily="49" charset="-122"/>
                <a:ea typeface="楷体" panose="02010609060101010101" pitchFamily="49" charset="-122"/>
              </a:rPr>
              <a:t>个头大，颜色黑红。</a:t>
            </a:r>
            <a:endParaRPr lang="en-US" altLang="zh-CN" sz="3735" b="1" dirty="0">
              <a:solidFill>
                <a:srgbClr val="0000FF"/>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7414"/>
                                        </p:tgtEl>
                                        <p:attrNameLst>
                                          <p:attrName>style.visibility</p:attrName>
                                        </p:attrNameLst>
                                      </p:cBhvr>
                                      <p:to>
                                        <p:strVal val="visible"/>
                                      </p:to>
                                    </p:set>
                                    <p:animEffect transition="in" filter="randombar(horizontal)">
                                      <p:cBhvr>
                                        <p:cTn id="7" dur="500"/>
                                        <p:tgtEl>
                                          <p:spTgt spid="1741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9458"/>
                                        </p:tgtEl>
                                        <p:attrNameLst>
                                          <p:attrName>style.visibility</p:attrName>
                                        </p:attrNameLst>
                                      </p:cBhvr>
                                      <p:to>
                                        <p:strVal val="visible"/>
                                      </p:to>
                                    </p:set>
                                    <p:animEffect transition="in" filter="randombar(horizontal)">
                                      <p:cBhvr>
                                        <p:cTn id="12" dur="5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bldLvl="0" animBg="1"/>
      <p:bldP spid="174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组合 15"/>
          <p:cNvGrpSpPr/>
          <p:nvPr/>
        </p:nvGrpSpPr>
        <p:grpSpPr bwMode="auto">
          <a:xfrm>
            <a:off x="59267" y="-52917"/>
            <a:ext cx="2675467" cy="665959"/>
            <a:chOff x="70" y="-63"/>
            <a:chExt cx="3160" cy="788"/>
          </a:xfrm>
        </p:grpSpPr>
        <p:sp>
          <p:nvSpPr>
            <p:cNvPr id="18452" name="文本框 6"/>
            <p:cNvSpPr txBox="1">
              <a:spLocks noChangeArrowheads="1"/>
            </p:cNvSpPr>
            <p:nvPr/>
          </p:nvSpPr>
          <p:spPr bwMode="auto">
            <a:xfrm>
              <a:off x="678" y="-63"/>
              <a:ext cx="2460" cy="788"/>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5"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6" name="菱形 5"/>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8435" name="矩形 6"/>
          <p:cNvSpPr>
            <a:spLocks noChangeArrowheads="1"/>
          </p:cNvSpPr>
          <p:nvPr/>
        </p:nvSpPr>
        <p:spPr bwMode="auto">
          <a:xfrm>
            <a:off x="599017" y="696384"/>
            <a:ext cx="4457700" cy="666115"/>
          </a:xfrm>
          <a:prstGeom prst="rect">
            <a:avLst/>
          </a:prstGeom>
          <a:noFill/>
          <a:ln w="9525">
            <a:noFill/>
            <a:miter lim="800000"/>
          </a:ln>
        </p:spPr>
        <p:txBody>
          <a:bodyPr wrap="none">
            <a:spAutoFit/>
          </a:bodyPr>
          <a:lstStyle/>
          <a:p>
            <a:r>
              <a:rPr lang="zh-CN" altLang="en-US" sz="3735">
                <a:solidFill>
                  <a:srgbClr val="FF0000"/>
                </a:solidFill>
                <a:latin typeface="黑体" panose="02010609060101010101" pitchFamily="49" charset="-122"/>
                <a:ea typeface="黑体" panose="02010609060101010101" pitchFamily="49" charset="-122"/>
              </a:rPr>
              <a:t>卖杨梅的苗族女孩子</a:t>
            </a:r>
            <a:endParaRPr lang="zh-CN" altLang="en-US" sz="3735">
              <a:solidFill>
                <a:srgbClr val="FF0000"/>
              </a:solidFill>
              <a:latin typeface="黑体" panose="02010609060101010101" pitchFamily="49" charset="-122"/>
              <a:ea typeface="黑体" panose="02010609060101010101" pitchFamily="49" charset="-122"/>
            </a:endParaRPr>
          </a:p>
        </p:txBody>
      </p:sp>
      <p:sp>
        <p:nvSpPr>
          <p:cNvPr id="18436" name="矩形 1"/>
          <p:cNvSpPr>
            <a:spLocks noChangeArrowheads="1"/>
          </p:cNvSpPr>
          <p:nvPr/>
        </p:nvSpPr>
        <p:spPr bwMode="auto">
          <a:xfrm>
            <a:off x="599017" y="1678517"/>
            <a:ext cx="10873316" cy="1816735"/>
          </a:xfrm>
          <a:prstGeom prst="rect">
            <a:avLst/>
          </a:prstGeom>
          <a:noFill/>
          <a:ln w="9525">
            <a:noFill/>
            <a:miter lim="800000"/>
          </a:ln>
        </p:spPr>
        <p:txBody>
          <a:bodyPr>
            <a:spAutoFit/>
          </a:bodyPr>
          <a:lstStyle/>
          <a:p>
            <a:r>
              <a:rPr lang="zh-CN" altLang="en-US" sz="3735" b="1">
                <a:solidFill>
                  <a:srgbClr val="000000"/>
                </a:solidFill>
                <a:latin typeface="宋体" panose="02010600030101010101" pitchFamily="2" charset="-122"/>
              </a:rPr>
              <a:t>    作者用了哪些描写方法写出了怎样的苗族女孩子？为什么要描写她们？这段描写表达了作者怎样的感情？</a:t>
            </a:r>
            <a:endParaRPr lang="en-US" altLang="zh-CN" sz="3735" b="1">
              <a:solidFill>
                <a:srgbClr val="000000"/>
              </a:solidFill>
              <a:latin typeface="宋体" panose="02010600030101010101" pitchFamily="2" charset="-122"/>
            </a:endParaRPr>
          </a:p>
        </p:txBody>
      </p:sp>
      <p:grpSp>
        <p:nvGrpSpPr>
          <p:cNvPr id="18437" name="组合 9"/>
          <p:cNvGrpSpPr/>
          <p:nvPr/>
        </p:nvGrpSpPr>
        <p:grpSpPr bwMode="auto">
          <a:xfrm>
            <a:off x="3344333" y="3778251"/>
            <a:ext cx="2341033" cy="2338916"/>
            <a:chOff x="2555776" y="2990460"/>
            <a:chExt cx="1440160" cy="1440160"/>
          </a:xfrm>
        </p:grpSpPr>
        <p:sp>
          <p:nvSpPr>
            <p:cNvPr id="8" name="椭圆 7"/>
            <p:cNvSpPr/>
            <p:nvPr/>
          </p:nvSpPr>
          <p:spPr>
            <a:xfrm>
              <a:off x="2555776" y="2990460"/>
              <a:ext cx="1440160" cy="1440160"/>
            </a:xfrm>
            <a:prstGeom prst="ellipse">
              <a:avLst/>
            </a:prstGeom>
            <a:solidFill>
              <a:schemeClr val="accent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b="1" dirty="0">
                <a:solidFill>
                  <a:schemeClr val="tx1"/>
                </a:solidFill>
                <a:latin typeface="楷体" panose="02010609060101010101" pitchFamily="49" charset="-122"/>
                <a:ea typeface="楷体" panose="02010609060101010101" pitchFamily="49" charset="-122"/>
              </a:endParaRPr>
            </a:p>
          </p:txBody>
        </p:sp>
        <p:sp>
          <p:nvSpPr>
            <p:cNvPr id="18451" name="TextBox 8"/>
            <p:cNvSpPr txBox="1">
              <a:spLocks noChangeArrowheads="1"/>
            </p:cNvSpPr>
            <p:nvPr/>
          </p:nvSpPr>
          <p:spPr bwMode="auto">
            <a:xfrm>
              <a:off x="2718116" y="3297350"/>
              <a:ext cx="1115479" cy="965755"/>
            </a:xfrm>
            <a:prstGeom prst="rect">
              <a:avLst/>
            </a:prstGeom>
            <a:noFill/>
            <a:ln w="9525">
              <a:noFill/>
              <a:miter lim="800000"/>
            </a:ln>
          </p:spPr>
          <p:txBody>
            <a:bodyPr>
              <a:spAutoFit/>
            </a:bodyPr>
            <a:lstStyle/>
            <a:p>
              <a:pPr algn="ctr"/>
              <a:r>
                <a:rPr lang="zh-CN" altLang="en-US" sz="3200" b="1">
                  <a:solidFill>
                    <a:srgbClr val="000000"/>
                  </a:solidFill>
                  <a:latin typeface="楷体" panose="02010609060101010101" pitchFamily="49" charset="-122"/>
                  <a:ea typeface="楷体" panose="02010609060101010101" pitchFamily="49" charset="-122"/>
                </a:rPr>
                <a:t>娇美的苗族女孩子</a:t>
              </a:r>
              <a:endParaRPr lang="zh-CN" altLang="en-US" sz="3200" b="1">
                <a:solidFill>
                  <a:srgbClr val="000000"/>
                </a:solidFill>
                <a:latin typeface="楷体" panose="02010609060101010101" pitchFamily="49" charset="-122"/>
                <a:ea typeface="楷体" panose="02010609060101010101" pitchFamily="49" charset="-122"/>
              </a:endParaRPr>
            </a:p>
          </p:txBody>
        </p:sp>
      </p:grpSp>
      <p:sp>
        <p:nvSpPr>
          <p:cNvPr id="11" name="矩形 10"/>
          <p:cNvSpPr/>
          <p:nvPr/>
        </p:nvSpPr>
        <p:spPr>
          <a:xfrm>
            <a:off x="596900" y="3970867"/>
            <a:ext cx="1902884" cy="1568450"/>
          </a:xfrm>
          <a:prstGeom prst="rect">
            <a:avLst/>
          </a:prstGeom>
          <a:solidFill>
            <a:schemeClr val="accent5">
              <a:lumMod val="20000"/>
              <a:lumOff val="80000"/>
            </a:schemeClr>
          </a:solidFill>
        </p:spPr>
        <p:txBody>
          <a:bodyPr>
            <a:spAutoFit/>
          </a:bodyPr>
          <a:lstStyle/>
          <a:p>
            <a:pPr>
              <a:defRPr/>
            </a:pPr>
            <a:r>
              <a:rPr lang="zh-CN" altLang="en-US" sz="3200" b="1" dirty="0">
                <a:solidFill>
                  <a:prstClr val="black"/>
                </a:solidFill>
                <a:latin typeface="楷体" panose="02010609060101010101" pitchFamily="49" charset="-122"/>
                <a:ea typeface="楷体" panose="02010609060101010101" pitchFamily="49" charset="-122"/>
              </a:rPr>
              <a:t>外貌描写</a:t>
            </a:r>
            <a:endParaRPr lang="en-US" altLang="zh-CN" sz="3200" b="1" dirty="0">
              <a:solidFill>
                <a:prstClr val="black"/>
              </a:solidFill>
              <a:latin typeface="楷体" panose="02010609060101010101" pitchFamily="49" charset="-122"/>
              <a:ea typeface="楷体" panose="02010609060101010101" pitchFamily="49" charset="-122"/>
            </a:endParaRPr>
          </a:p>
          <a:p>
            <a:pPr>
              <a:defRPr/>
            </a:pPr>
            <a:r>
              <a:rPr lang="zh-CN" altLang="en-US" sz="3200" b="1" dirty="0">
                <a:solidFill>
                  <a:prstClr val="black"/>
                </a:solidFill>
                <a:latin typeface="楷体" panose="02010609060101010101" pitchFamily="49" charset="-122"/>
                <a:ea typeface="楷体" panose="02010609060101010101" pitchFamily="49" charset="-122"/>
              </a:rPr>
              <a:t>语言描写</a:t>
            </a:r>
            <a:endParaRPr lang="en-US" altLang="zh-CN" sz="3200" b="1" dirty="0">
              <a:solidFill>
                <a:prstClr val="black"/>
              </a:solidFill>
              <a:latin typeface="楷体" panose="02010609060101010101" pitchFamily="49" charset="-122"/>
              <a:ea typeface="楷体" panose="02010609060101010101" pitchFamily="49" charset="-122"/>
            </a:endParaRPr>
          </a:p>
          <a:p>
            <a:pPr>
              <a:defRPr/>
            </a:pPr>
            <a:r>
              <a:rPr lang="zh-CN" altLang="en-US" sz="3200" b="1" dirty="0">
                <a:solidFill>
                  <a:prstClr val="black"/>
                </a:solidFill>
                <a:latin typeface="楷体" panose="02010609060101010101" pitchFamily="49" charset="-122"/>
                <a:ea typeface="楷体" panose="02010609060101010101" pitchFamily="49" charset="-122"/>
              </a:rPr>
              <a:t>动作描写</a:t>
            </a:r>
            <a:endParaRPr lang="zh-CN" altLang="en-US" sz="3200" dirty="0">
              <a:latin typeface="楷体" panose="02010609060101010101" pitchFamily="49" charset="-122"/>
              <a:ea typeface="楷体" panose="02010609060101010101" pitchFamily="49" charset="-122"/>
            </a:endParaRPr>
          </a:p>
        </p:txBody>
      </p:sp>
      <p:grpSp>
        <p:nvGrpSpPr>
          <p:cNvPr id="3" name="组合 2"/>
          <p:cNvGrpSpPr/>
          <p:nvPr/>
        </p:nvGrpSpPr>
        <p:grpSpPr bwMode="auto">
          <a:xfrm>
            <a:off x="5875867" y="4066117"/>
            <a:ext cx="673100" cy="1568451"/>
            <a:chOff x="4406900" y="3049588"/>
            <a:chExt cx="504825" cy="1176338"/>
          </a:xfrm>
        </p:grpSpPr>
        <p:sp>
          <p:nvSpPr>
            <p:cNvPr id="14" name="右箭头 13"/>
            <p:cNvSpPr/>
            <p:nvPr/>
          </p:nvSpPr>
          <p:spPr>
            <a:xfrm>
              <a:off x="4479443" y="3447415"/>
              <a:ext cx="378296" cy="360040"/>
            </a:xfrm>
            <a:prstGeom prst="rightArrow">
              <a:avLst/>
            </a:prstGeom>
            <a:grpFill/>
            <a:ln>
              <a:solidFill>
                <a:schemeClr val="tx1"/>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buFontTx/>
                <a:buNone/>
                <a:defRPr/>
              </a:pPr>
              <a:endParaRPr lang="zh-CN" altLang="en-US" sz="2400"/>
            </a:p>
          </p:txBody>
        </p:sp>
        <p:sp>
          <p:nvSpPr>
            <p:cNvPr id="18449" name="TextBox 11"/>
            <p:cNvSpPr txBox="1">
              <a:spLocks noChangeArrowheads="1"/>
            </p:cNvSpPr>
            <p:nvPr/>
          </p:nvSpPr>
          <p:spPr bwMode="auto">
            <a:xfrm>
              <a:off x="4406900" y="3049588"/>
              <a:ext cx="504825" cy="1176338"/>
            </a:xfrm>
            <a:prstGeom prst="rect">
              <a:avLst/>
            </a:prstGeom>
            <a:noFill/>
            <a:ln w="9525">
              <a:noFill/>
              <a:miter lim="800000"/>
            </a:ln>
          </p:spPr>
          <p:txBody>
            <a:bodyPr>
              <a:spAutoFit/>
            </a:bodyPr>
            <a:lstStyle/>
            <a:p>
              <a:r>
                <a:rPr lang="zh-CN" altLang="en-US" sz="3200" b="1">
                  <a:solidFill>
                    <a:srgbClr val="FF0000"/>
                  </a:solidFill>
                  <a:latin typeface="楷体" panose="02010609060101010101" pitchFamily="49" charset="-122"/>
                  <a:ea typeface="楷体" panose="02010609060101010101" pitchFamily="49" charset="-122"/>
                </a:rPr>
                <a:t>衬</a:t>
              </a:r>
              <a:endParaRPr lang="en-US" altLang="zh-CN" sz="3200" b="1">
                <a:solidFill>
                  <a:srgbClr val="FF0000"/>
                </a:solidFill>
                <a:latin typeface="楷体" panose="02010609060101010101" pitchFamily="49" charset="-122"/>
                <a:ea typeface="楷体" panose="02010609060101010101" pitchFamily="49" charset="-122"/>
              </a:endParaRPr>
            </a:p>
            <a:p>
              <a:endParaRPr lang="en-US" altLang="zh-CN" sz="3200" b="1">
                <a:solidFill>
                  <a:srgbClr val="FF0000"/>
                </a:solidFill>
                <a:latin typeface="楷体" panose="02010609060101010101" pitchFamily="49" charset="-122"/>
                <a:ea typeface="楷体" panose="02010609060101010101" pitchFamily="49" charset="-122"/>
              </a:endParaRPr>
            </a:p>
            <a:p>
              <a:r>
                <a:rPr lang="zh-CN" altLang="en-US" sz="3200" b="1">
                  <a:solidFill>
                    <a:srgbClr val="FF0000"/>
                  </a:solidFill>
                  <a:latin typeface="楷体" panose="02010609060101010101" pitchFamily="49" charset="-122"/>
                  <a:ea typeface="楷体" panose="02010609060101010101" pitchFamily="49" charset="-122"/>
                </a:rPr>
                <a:t>托</a:t>
              </a:r>
              <a:endParaRPr lang="zh-CN" altLang="en-US" sz="3200" b="1">
                <a:solidFill>
                  <a:srgbClr val="FF0000"/>
                </a:solidFill>
                <a:latin typeface="楷体" panose="02010609060101010101" pitchFamily="49" charset="-122"/>
                <a:ea typeface="楷体" panose="02010609060101010101" pitchFamily="49" charset="-122"/>
              </a:endParaRPr>
            </a:p>
          </p:txBody>
        </p:sp>
      </p:grpSp>
      <p:sp>
        <p:nvSpPr>
          <p:cNvPr id="15" name="矩形 14"/>
          <p:cNvSpPr/>
          <p:nvPr/>
        </p:nvSpPr>
        <p:spPr>
          <a:xfrm>
            <a:off x="6769100" y="4301067"/>
            <a:ext cx="1974851" cy="1076325"/>
          </a:xfrm>
          <a:prstGeom prst="rect">
            <a:avLst/>
          </a:prstGeom>
          <a:solidFill>
            <a:schemeClr val="accent5">
              <a:lumMod val="40000"/>
              <a:lumOff val="60000"/>
            </a:schemeClr>
          </a:solidFill>
        </p:spPr>
        <p:txBody>
          <a:bodyPr>
            <a:spAutoFit/>
          </a:bodyPr>
          <a:lstStyle/>
          <a:p>
            <a:pPr algn="ctr">
              <a:defRPr/>
            </a:pPr>
            <a:r>
              <a:rPr lang="zh-CN" altLang="en-US" sz="3200" b="1" dirty="0">
                <a:solidFill>
                  <a:prstClr val="black"/>
                </a:solidFill>
                <a:latin typeface="楷体" panose="02010609060101010101" pitchFamily="49" charset="-122"/>
                <a:ea typeface="楷体" panose="02010609060101010101" pitchFamily="49" charset="-122"/>
              </a:rPr>
              <a:t>昆明雨季的柔美</a:t>
            </a:r>
            <a:endParaRPr lang="zh-CN" altLang="en-US" sz="3200" dirty="0">
              <a:latin typeface="楷体" panose="02010609060101010101" pitchFamily="49" charset="-122"/>
              <a:ea typeface="楷体" panose="02010609060101010101" pitchFamily="49" charset="-122"/>
            </a:endParaRPr>
          </a:p>
        </p:txBody>
      </p:sp>
      <p:grpSp>
        <p:nvGrpSpPr>
          <p:cNvPr id="4" name="组合 3"/>
          <p:cNvGrpSpPr/>
          <p:nvPr/>
        </p:nvGrpSpPr>
        <p:grpSpPr bwMode="auto">
          <a:xfrm>
            <a:off x="9031817" y="4095751"/>
            <a:ext cx="670983" cy="1568451"/>
            <a:chOff x="6773863" y="3071813"/>
            <a:chExt cx="503237" cy="1176338"/>
          </a:xfrm>
        </p:grpSpPr>
        <p:sp>
          <p:nvSpPr>
            <p:cNvPr id="17" name="右箭头 16"/>
            <p:cNvSpPr/>
            <p:nvPr/>
          </p:nvSpPr>
          <p:spPr>
            <a:xfrm>
              <a:off x="6845742" y="3469570"/>
              <a:ext cx="378296" cy="360040"/>
            </a:xfrm>
            <a:prstGeom prst="rightArrow">
              <a:avLst/>
            </a:prstGeom>
            <a:grpFill/>
            <a:ln>
              <a:solidFill>
                <a:schemeClr val="tx1"/>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buFontTx/>
                <a:buNone/>
                <a:defRPr/>
              </a:pPr>
              <a:endParaRPr lang="zh-CN" altLang="en-US" sz="2400"/>
            </a:p>
          </p:txBody>
        </p:sp>
        <p:sp>
          <p:nvSpPr>
            <p:cNvPr id="18447" name="TextBox 17"/>
            <p:cNvSpPr txBox="1">
              <a:spLocks noChangeArrowheads="1"/>
            </p:cNvSpPr>
            <p:nvPr/>
          </p:nvSpPr>
          <p:spPr bwMode="auto">
            <a:xfrm>
              <a:off x="6773863" y="3071813"/>
              <a:ext cx="503237" cy="1176338"/>
            </a:xfrm>
            <a:prstGeom prst="rect">
              <a:avLst/>
            </a:prstGeom>
            <a:noFill/>
            <a:ln w="9525">
              <a:noFill/>
              <a:miter lim="800000"/>
            </a:ln>
          </p:spPr>
          <p:txBody>
            <a:bodyPr>
              <a:spAutoFit/>
            </a:bodyPr>
            <a:lstStyle/>
            <a:p>
              <a:r>
                <a:rPr lang="zh-CN" altLang="en-US" sz="3200" b="1">
                  <a:solidFill>
                    <a:srgbClr val="FF0000"/>
                  </a:solidFill>
                  <a:latin typeface="楷体" panose="02010609060101010101" pitchFamily="49" charset="-122"/>
                  <a:ea typeface="楷体" panose="02010609060101010101" pitchFamily="49" charset="-122"/>
                </a:rPr>
                <a:t>抒</a:t>
              </a:r>
              <a:endParaRPr lang="en-US" altLang="zh-CN" sz="3200" b="1">
                <a:solidFill>
                  <a:srgbClr val="FF0000"/>
                </a:solidFill>
                <a:latin typeface="楷体" panose="02010609060101010101" pitchFamily="49" charset="-122"/>
                <a:ea typeface="楷体" panose="02010609060101010101" pitchFamily="49" charset="-122"/>
              </a:endParaRPr>
            </a:p>
            <a:p>
              <a:endParaRPr lang="en-US" altLang="zh-CN" sz="3200" b="1">
                <a:solidFill>
                  <a:srgbClr val="FF0000"/>
                </a:solidFill>
                <a:latin typeface="楷体" panose="02010609060101010101" pitchFamily="49" charset="-122"/>
                <a:ea typeface="楷体" panose="02010609060101010101" pitchFamily="49" charset="-122"/>
              </a:endParaRPr>
            </a:p>
            <a:p>
              <a:r>
                <a:rPr lang="zh-CN" altLang="en-US" sz="3200" b="1">
                  <a:solidFill>
                    <a:srgbClr val="FF0000"/>
                  </a:solidFill>
                  <a:latin typeface="楷体" panose="02010609060101010101" pitchFamily="49" charset="-122"/>
                  <a:ea typeface="楷体" panose="02010609060101010101" pitchFamily="49" charset="-122"/>
                </a:rPr>
                <a:t>发</a:t>
              </a:r>
              <a:endParaRPr lang="zh-CN" altLang="en-US" sz="3200" b="1">
                <a:solidFill>
                  <a:srgbClr val="FF0000"/>
                </a:solidFill>
                <a:latin typeface="楷体" panose="02010609060101010101" pitchFamily="49" charset="-122"/>
                <a:ea typeface="楷体" panose="02010609060101010101" pitchFamily="49" charset="-122"/>
              </a:endParaRPr>
            </a:p>
          </p:txBody>
        </p:sp>
      </p:grpSp>
      <p:sp>
        <p:nvSpPr>
          <p:cNvPr id="19" name="矩形 18"/>
          <p:cNvSpPr/>
          <p:nvPr/>
        </p:nvSpPr>
        <p:spPr>
          <a:xfrm>
            <a:off x="9867900" y="3970867"/>
            <a:ext cx="1974851" cy="1568450"/>
          </a:xfrm>
          <a:prstGeom prst="rect">
            <a:avLst/>
          </a:prstGeom>
          <a:solidFill>
            <a:schemeClr val="accent6">
              <a:lumMod val="40000"/>
              <a:lumOff val="60000"/>
            </a:schemeClr>
          </a:solidFill>
        </p:spPr>
        <p:txBody>
          <a:bodyPr>
            <a:spAutoFit/>
          </a:bodyPr>
          <a:lstStyle/>
          <a:p>
            <a:pPr algn="ctr">
              <a:defRPr/>
            </a:pPr>
            <a:r>
              <a:rPr lang="zh-CN" altLang="en-US" sz="3200" b="1" dirty="0">
                <a:solidFill>
                  <a:prstClr val="black"/>
                </a:solidFill>
                <a:latin typeface="楷体" panose="02010609060101010101" pitchFamily="49" charset="-122"/>
                <a:ea typeface="楷体" panose="02010609060101010101" pitchFamily="49" charset="-122"/>
              </a:rPr>
              <a:t>作者对昆明的雨的喜爱</a:t>
            </a:r>
            <a:endParaRPr lang="zh-CN" altLang="en-US" sz="3200" dirty="0">
              <a:latin typeface="楷体" panose="02010609060101010101" pitchFamily="49" charset="-122"/>
              <a:ea typeface="楷体" panose="02010609060101010101" pitchFamily="49" charset="-122"/>
            </a:endParaRPr>
          </a:p>
        </p:txBody>
      </p:sp>
      <p:grpSp>
        <p:nvGrpSpPr>
          <p:cNvPr id="2" name="组合 1"/>
          <p:cNvGrpSpPr/>
          <p:nvPr/>
        </p:nvGrpSpPr>
        <p:grpSpPr bwMode="auto">
          <a:xfrm>
            <a:off x="2588684" y="3970867"/>
            <a:ext cx="673100" cy="1568451"/>
            <a:chOff x="1941513" y="2978150"/>
            <a:chExt cx="504825" cy="1176338"/>
          </a:xfrm>
        </p:grpSpPr>
        <p:sp>
          <p:nvSpPr>
            <p:cNvPr id="13" name="右箭头 12"/>
            <p:cNvSpPr/>
            <p:nvPr/>
          </p:nvSpPr>
          <p:spPr>
            <a:xfrm>
              <a:off x="2012916" y="3409466"/>
              <a:ext cx="378296" cy="360040"/>
            </a:xfrm>
            <a:prstGeom prst="rightArrow">
              <a:avLst/>
            </a:prstGeom>
            <a:grpFill/>
            <a:ln>
              <a:solidFill>
                <a:schemeClr val="tx1"/>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buFontTx/>
                <a:buNone/>
                <a:defRPr/>
              </a:pPr>
              <a:endParaRPr lang="zh-CN" altLang="en-US" sz="2400"/>
            </a:p>
          </p:txBody>
        </p:sp>
        <p:sp>
          <p:nvSpPr>
            <p:cNvPr id="18445" name="TextBox 19"/>
            <p:cNvSpPr txBox="1">
              <a:spLocks noChangeArrowheads="1"/>
            </p:cNvSpPr>
            <p:nvPr/>
          </p:nvSpPr>
          <p:spPr bwMode="auto">
            <a:xfrm>
              <a:off x="1941513" y="2978150"/>
              <a:ext cx="504825" cy="1176338"/>
            </a:xfrm>
            <a:prstGeom prst="rect">
              <a:avLst/>
            </a:prstGeom>
            <a:noFill/>
            <a:ln w="9525">
              <a:noFill/>
              <a:miter lim="800000"/>
            </a:ln>
          </p:spPr>
          <p:txBody>
            <a:bodyPr>
              <a:spAutoFit/>
            </a:bodyPr>
            <a:lstStyle/>
            <a:p>
              <a:r>
                <a:rPr lang="zh-CN" altLang="en-US" sz="3200" b="1">
                  <a:solidFill>
                    <a:srgbClr val="FF0000"/>
                  </a:solidFill>
                  <a:latin typeface="楷体" panose="02010609060101010101" pitchFamily="49" charset="-122"/>
                  <a:ea typeface="楷体" panose="02010609060101010101" pitchFamily="49" charset="-122"/>
                </a:rPr>
                <a:t>描</a:t>
              </a:r>
              <a:endParaRPr lang="en-US" altLang="zh-CN" sz="3200" b="1">
                <a:solidFill>
                  <a:srgbClr val="FF0000"/>
                </a:solidFill>
                <a:latin typeface="楷体" panose="02010609060101010101" pitchFamily="49" charset="-122"/>
                <a:ea typeface="楷体" panose="02010609060101010101" pitchFamily="49" charset="-122"/>
              </a:endParaRPr>
            </a:p>
            <a:p>
              <a:endParaRPr lang="en-US" altLang="zh-CN" sz="3200" b="1">
                <a:solidFill>
                  <a:srgbClr val="FF0000"/>
                </a:solidFill>
                <a:latin typeface="楷体" panose="02010609060101010101" pitchFamily="49" charset="-122"/>
                <a:ea typeface="楷体" panose="02010609060101010101" pitchFamily="49" charset="-122"/>
              </a:endParaRPr>
            </a:p>
            <a:p>
              <a:r>
                <a:rPr lang="zh-CN" altLang="en-US" sz="3200" b="1">
                  <a:solidFill>
                    <a:srgbClr val="FF0000"/>
                  </a:solidFill>
                  <a:latin typeface="楷体" panose="02010609060101010101" pitchFamily="49" charset="-122"/>
                  <a:ea typeface="楷体" panose="02010609060101010101" pitchFamily="49" charset="-122"/>
                </a:rPr>
                <a:t>写</a:t>
              </a:r>
              <a:endParaRPr lang="zh-CN" altLang="en-US" sz="3200" b="1">
                <a:solidFill>
                  <a:srgbClr val="FF0000"/>
                </a:solidFill>
                <a:latin typeface="楷体" panose="02010609060101010101" pitchFamily="49" charset="-122"/>
                <a:ea typeface="楷体" panose="02010609060101010101"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8437"/>
                                        </p:tgtEl>
                                        <p:attrNameLst>
                                          <p:attrName>style.visibility</p:attrName>
                                        </p:attrNameLst>
                                      </p:cBhvr>
                                      <p:to>
                                        <p:strVal val="visible"/>
                                      </p:to>
                                    </p:set>
                                    <p:animEffect transition="in" filter="randombar(horizontal)">
                                      <p:cBhvr>
                                        <p:cTn id="17" dur="500"/>
                                        <p:tgtEl>
                                          <p:spTgt spid="1843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randombar(horizontal)">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randombar(horizontal)">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5" grpId="0" bldLvl="0" animBg="1"/>
      <p:bldP spid="19"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组合 15"/>
          <p:cNvGrpSpPr/>
          <p:nvPr/>
        </p:nvGrpSpPr>
        <p:grpSpPr bwMode="auto">
          <a:xfrm>
            <a:off x="59267" y="-52917"/>
            <a:ext cx="2675467" cy="665959"/>
            <a:chOff x="70" y="-63"/>
            <a:chExt cx="3160" cy="788"/>
          </a:xfrm>
        </p:grpSpPr>
        <p:sp>
          <p:nvSpPr>
            <p:cNvPr id="19463" name="文本框 6"/>
            <p:cNvSpPr txBox="1">
              <a:spLocks noChangeArrowheads="1"/>
            </p:cNvSpPr>
            <p:nvPr/>
          </p:nvSpPr>
          <p:spPr bwMode="auto">
            <a:xfrm>
              <a:off x="678" y="-63"/>
              <a:ext cx="2460" cy="788"/>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5"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6" name="菱形 5"/>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9459" name="矩形 6"/>
          <p:cNvSpPr>
            <a:spLocks noChangeArrowheads="1"/>
          </p:cNvSpPr>
          <p:nvPr/>
        </p:nvSpPr>
        <p:spPr bwMode="auto">
          <a:xfrm>
            <a:off x="599017" y="696384"/>
            <a:ext cx="3507740" cy="666115"/>
          </a:xfrm>
          <a:prstGeom prst="rect">
            <a:avLst/>
          </a:prstGeom>
          <a:noFill/>
          <a:ln w="9525">
            <a:noFill/>
            <a:miter lim="800000"/>
          </a:ln>
        </p:spPr>
        <p:txBody>
          <a:bodyPr wrap="none">
            <a:spAutoFit/>
          </a:bodyPr>
          <a:lstStyle/>
          <a:p>
            <a:r>
              <a:rPr lang="zh-CN" altLang="en-US" sz="3735">
                <a:solidFill>
                  <a:srgbClr val="FF0000"/>
                </a:solidFill>
                <a:latin typeface="黑体" panose="02010609060101010101" pitchFamily="49" charset="-122"/>
                <a:ea typeface="黑体" panose="02010609060101010101" pitchFamily="49" charset="-122"/>
              </a:rPr>
              <a:t>缅桂花和木香花</a:t>
            </a:r>
            <a:endParaRPr lang="zh-CN" altLang="en-US" sz="3735">
              <a:solidFill>
                <a:srgbClr val="FF0000"/>
              </a:solidFill>
              <a:latin typeface="黑体" panose="02010609060101010101" pitchFamily="49" charset="-122"/>
              <a:ea typeface="黑体" panose="02010609060101010101" pitchFamily="49" charset="-122"/>
            </a:endParaRPr>
          </a:p>
        </p:txBody>
      </p:sp>
      <p:sp>
        <p:nvSpPr>
          <p:cNvPr id="19460" name="矩形 1"/>
          <p:cNvSpPr>
            <a:spLocks noChangeArrowheads="1"/>
          </p:cNvSpPr>
          <p:nvPr/>
        </p:nvSpPr>
        <p:spPr bwMode="auto">
          <a:xfrm>
            <a:off x="611717" y="1676400"/>
            <a:ext cx="10968567" cy="1241425"/>
          </a:xfrm>
          <a:prstGeom prst="rect">
            <a:avLst/>
          </a:prstGeom>
          <a:noFill/>
          <a:ln w="9525">
            <a:noFill/>
            <a:miter lim="800000"/>
          </a:ln>
        </p:spPr>
        <p:txBody>
          <a:bodyPr>
            <a:spAutoFit/>
          </a:bodyPr>
          <a:lstStyle/>
          <a:p>
            <a:r>
              <a:rPr lang="zh-CN" altLang="en-US" sz="3735" b="1">
                <a:solidFill>
                  <a:srgbClr val="000000"/>
                </a:solidFill>
                <a:latin typeface="宋体" panose="02010600030101010101" pitchFamily="2" charset="-122"/>
              </a:rPr>
              <a:t>    缅桂花和木香花有什么共同的特点？通过描写，表达了作者怎样的思想情感？ </a:t>
            </a:r>
            <a:endParaRPr lang="en-US" altLang="zh-CN" sz="3735" b="1">
              <a:solidFill>
                <a:srgbClr val="000000"/>
              </a:solidFill>
              <a:latin typeface="宋体" panose="02010600030101010101" pitchFamily="2" charset="-122"/>
            </a:endParaRPr>
          </a:p>
        </p:txBody>
      </p:sp>
      <p:sp>
        <p:nvSpPr>
          <p:cNvPr id="9" name="矩形 1"/>
          <p:cNvSpPr>
            <a:spLocks noChangeArrowheads="1"/>
          </p:cNvSpPr>
          <p:nvPr/>
        </p:nvSpPr>
        <p:spPr bwMode="auto">
          <a:xfrm>
            <a:off x="658284" y="4364567"/>
            <a:ext cx="10875433" cy="666115"/>
          </a:xfrm>
          <a:prstGeom prst="rect">
            <a:avLst/>
          </a:prstGeom>
          <a:solidFill>
            <a:schemeClr val="accent5">
              <a:lumMod val="40000"/>
              <a:lumOff val="60000"/>
            </a:schemeClr>
          </a:solid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3735" b="1" dirty="0">
                <a:latin typeface="楷体" panose="02010609060101010101" pitchFamily="49" charset="-122"/>
                <a:ea typeface="楷体" panose="02010609060101010101" pitchFamily="49" charset="-122"/>
              </a:rPr>
              <a:t>表达了作者对昆明的雨的喜爱和赞美。</a:t>
            </a:r>
            <a:endParaRPr lang="zh-CN" altLang="en-US" sz="3735" b="1" dirty="0">
              <a:latin typeface="楷体" panose="02010609060101010101" pitchFamily="49" charset="-122"/>
              <a:ea typeface="楷体" panose="02010609060101010101" pitchFamily="49" charset="-122"/>
            </a:endParaRPr>
          </a:p>
        </p:txBody>
      </p:sp>
      <p:sp>
        <p:nvSpPr>
          <p:cNvPr id="19462" name="矩形 9"/>
          <p:cNvSpPr>
            <a:spLocks noChangeArrowheads="1"/>
          </p:cNvSpPr>
          <p:nvPr/>
        </p:nvSpPr>
        <p:spPr bwMode="auto">
          <a:xfrm>
            <a:off x="5492751" y="3236384"/>
            <a:ext cx="1136650" cy="666115"/>
          </a:xfrm>
          <a:prstGeom prst="rect">
            <a:avLst/>
          </a:prstGeom>
          <a:noFill/>
          <a:ln w="9525">
            <a:noFill/>
            <a:miter lim="800000"/>
          </a:ln>
        </p:spPr>
        <p:txBody>
          <a:bodyPr wrap="none">
            <a:spAutoFit/>
          </a:bodyPr>
          <a:lstStyle/>
          <a:p>
            <a:r>
              <a:rPr lang="zh-CN" altLang="en-US" sz="3735" b="1">
                <a:solidFill>
                  <a:srgbClr val="0000FF"/>
                </a:solidFill>
                <a:latin typeface="楷体" panose="02010609060101010101" pitchFamily="49" charset="-122"/>
                <a:ea typeface="楷体" panose="02010609060101010101" pitchFamily="49" charset="-122"/>
              </a:rPr>
              <a:t>茂盛</a:t>
            </a:r>
            <a:endParaRPr lang="en-US" altLang="zh-CN" sz="3735" b="1">
              <a:solidFill>
                <a:srgbClr val="0000FF"/>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9462"/>
                                        </p:tgtEl>
                                        <p:attrNameLst>
                                          <p:attrName>style.visibility</p:attrName>
                                        </p:attrNameLst>
                                      </p:cBhvr>
                                      <p:to>
                                        <p:strVal val="visible"/>
                                      </p:to>
                                    </p:set>
                                    <p:animEffect transition="in" filter="randombar(horizontal)">
                                      <p:cBhvr>
                                        <p:cTn id="7" dur="500"/>
                                        <p:tgtEl>
                                          <p:spTgt spid="1946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946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矩形 1"/>
          <p:cNvSpPr>
            <a:spLocks noChangeArrowheads="1"/>
          </p:cNvSpPr>
          <p:nvPr/>
        </p:nvSpPr>
        <p:spPr bwMode="auto">
          <a:xfrm>
            <a:off x="814917" y="3119967"/>
            <a:ext cx="10657416" cy="2393315"/>
          </a:xfrm>
          <a:prstGeom prst="rect">
            <a:avLst/>
          </a:prstGeom>
          <a:noFill/>
          <a:ln w="9525">
            <a:noFill/>
            <a:miter lim="800000"/>
          </a:ln>
        </p:spPr>
        <p:txBody>
          <a:bodyPr>
            <a:spAutoFit/>
          </a:bodyPr>
          <a:lstStyle/>
          <a:p>
            <a:pPr algn="ctr">
              <a:lnSpc>
                <a:spcPct val="200000"/>
              </a:lnSpc>
            </a:pPr>
            <a:r>
              <a:rPr lang="zh-CN" altLang="en-US" sz="3735" b="1"/>
              <a:t> </a:t>
            </a:r>
            <a:r>
              <a:rPr lang="zh-CN" altLang="en-US" sz="3735" b="1">
                <a:solidFill>
                  <a:srgbClr val="FF0000"/>
                </a:solidFill>
                <a:latin typeface="楷体" panose="02010609060101010101" pitchFamily="49" charset="-122"/>
                <a:ea typeface="楷体" panose="02010609060101010101" pitchFamily="49" charset="-122"/>
              </a:rPr>
              <a:t>雨引起的一点儿淡淡的乡愁</a:t>
            </a:r>
            <a:endParaRPr lang="en-US" altLang="zh-CN" sz="3735" b="1">
              <a:solidFill>
                <a:srgbClr val="FF0000"/>
              </a:solidFill>
              <a:latin typeface="楷体" panose="02010609060101010101" pitchFamily="49" charset="-122"/>
              <a:ea typeface="楷体" panose="02010609060101010101" pitchFamily="49" charset="-122"/>
            </a:endParaRPr>
          </a:p>
          <a:p>
            <a:pPr algn="ctr">
              <a:lnSpc>
                <a:spcPct val="200000"/>
              </a:lnSpc>
            </a:pPr>
            <a:r>
              <a:rPr lang="zh-CN" altLang="en-US" sz="3735" b="1">
                <a:solidFill>
                  <a:srgbClr val="0000FF"/>
                </a:solidFill>
                <a:latin typeface="楷体" panose="02010609060101010101" pitchFamily="49" charset="-122"/>
                <a:ea typeface="楷体" panose="02010609060101010101" pitchFamily="49" charset="-122"/>
              </a:rPr>
              <a:t>雨中的美景让人陶醉而产生的</a:t>
            </a:r>
            <a:r>
              <a:rPr lang="zh-CN" altLang="en-US" sz="3735" b="1">
                <a:solidFill>
                  <a:srgbClr val="FF0000"/>
                </a:solidFill>
                <a:latin typeface="楷体" panose="02010609060101010101" pitchFamily="49" charset="-122"/>
                <a:ea typeface="楷体" panose="02010609060101010101" pitchFamily="49" charset="-122"/>
              </a:rPr>
              <a:t>闲适和恬淡之感</a:t>
            </a:r>
            <a:r>
              <a:rPr lang="zh-CN" altLang="en-US" sz="3735" b="1">
                <a:solidFill>
                  <a:srgbClr val="0000FF"/>
                </a:solidFill>
                <a:latin typeface="楷体" panose="02010609060101010101" pitchFamily="49" charset="-122"/>
                <a:ea typeface="楷体" panose="02010609060101010101" pitchFamily="49" charset="-122"/>
              </a:rPr>
              <a:t> </a:t>
            </a:r>
            <a:endParaRPr lang="zh-CN" altLang="en-US" sz="3735" b="1">
              <a:solidFill>
                <a:srgbClr val="0000FF"/>
              </a:solidFill>
              <a:latin typeface="楷体" panose="02010609060101010101" pitchFamily="49" charset="-122"/>
              <a:ea typeface="楷体" panose="02010609060101010101" pitchFamily="49" charset="-122"/>
            </a:endParaRPr>
          </a:p>
        </p:txBody>
      </p:sp>
      <p:grpSp>
        <p:nvGrpSpPr>
          <p:cNvPr id="20483" name="组合 15"/>
          <p:cNvGrpSpPr/>
          <p:nvPr/>
        </p:nvGrpSpPr>
        <p:grpSpPr bwMode="auto">
          <a:xfrm>
            <a:off x="59267" y="-52917"/>
            <a:ext cx="2675467" cy="665959"/>
            <a:chOff x="70" y="-63"/>
            <a:chExt cx="3160" cy="788"/>
          </a:xfrm>
        </p:grpSpPr>
        <p:sp>
          <p:nvSpPr>
            <p:cNvPr id="20486" name="文本框 6"/>
            <p:cNvSpPr txBox="1">
              <a:spLocks noChangeArrowheads="1"/>
            </p:cNvSpPr>
            <p:nvPr/>
          </p:nvSpPr>
          <p:spPr bwMode="auto">
            <a:xfrm>
              <a:off x="678" y="-63"/>
              <a:ext cx="2460" cy="788"/>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5"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6" name="菱形 5"/>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20484" name="矩形 6"/>
          <p:cNvSpPr>
            <a:spLocks noChangeArrowheads="1"/>
          </p:cNvSpPr>
          <p:nvPr/>
        </p:nvSpPr>
        <p:spPr bwMode="auto">
          <a:xfrm>
            <a:off x="599017" y="696384"/>
            <a:ext cx="3507740" cy="666115"/>
          </a:xfrm>
          <a:prstGeom prst="rect">
            <a:avLst/>
          </a:prstGeom>
          <a:noFill/>
          <a:ln w="9525">
            <a:noFill/>
            <a:miter lim="800000"/>
          </a:ln>
        </p:spPr>
        <p:txBody>
          <a:bodyPr wrap="none">
            <a:spAutoFit/>
          </a:bodyPr>
          <a:lstStyle/>
          <a:p>
            <a:r>
              <a:rPr lang="zh-CN" altLang="en-US" sz="3735">
                <a:solidFill>
                  <a:srgbClr val="FF0000"/>
                </a:solidFill>
                <a:latin typeface="黑体" panose="02010609060101010101" pitchFamily="49" charset="-122"/>
                <a:ea typeface="黑体" panose="02010609060101010101" pitchFamily="49" charset="-122"/>
              </a:rPr>
              <a:t>与德熙去小酒馆</a:t>
            </a:r>
            <a:endParaRPr lang="zh-CN" altLang="en-US" sz="3735">
              <a:solidFill>
                <a:srgbClr val="FF0000"/>
              </a:solidFill>
              <a:latin typeface="黑体" panose="02010609060101010101" pitchFamily="49" charset="-122"/>
              <a:ea typeface="黑体" panose="02010609060101010101" pitchFamily="49" charset="-122"/>
            </a:endParaRPr>
          </a:p>
        </p:txBody>
      </p:sp>
      <p:sp>
        <p:nvSpPr>
          <p:cNvPr id="20485" name="矩形 1"/>
          <p:cNvSpPr>
            <a:spLocks noChangeArrowheads="1"/>
          </p:cNvSpPr>
          <p:nvPr/>
        </p:nvSpPr>
        <p:spPr bwMode="auto">
          <a:xfrm>
            <a:off x="467784" y="1797051"/>
            <a:ext cx="11256433" cy="1241425"/>
          </a:xfrm>
          <a:prstGeom prst="rect">
            <a:avLst/>
          </a:prstGeom>
          <a:noFill/>
          <a:ln w="9525">
            <a:noFill/>
            <a:miter lim="800000"/>
          </a:ln>
        </p:spPr>
        <p:txBody>
          <a:bodyPr>
            <a:spAutoFit/>
          </a:bodyPr>
          <a:lstStyle/>
          <a:p>
            <a:r>
              <a:rPr lang="zh-CN" altLang="en-US" sz="3735" b="1">
                <a:solidFill>
                  <a:srgbClr val="000000"/>
                </a:solidFill>
                <a:latin typeface="宋体" panose="02010600030101010101" pitchFamily="2" charset="-122"/>
              </a:rPr>
              <a:t>    “四十年后，我还忘不了那天的情味。”那天，“我”和德熙去小酒馆喝酒有怎样的情味？</a:t>
            </a:r>
            <a:endParaRPr lang="en-US" altLang="zh-CN" sz="3735" b="1">
              <a:solidFill>
                <a:srgbClr val="000000"/>
              </a:solidFill>
              <a:latin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0482">
                                            <p:txEl>
                                              <p:pRg st="0" end="0"/>
                                            </p:txEl>
                                          </p:spTgt>
                                        </p:tgtEl>
                                        <p:attrNameLst>
                                          <p:attrName>style.visibility</p:attrName>
                                        </p:attrNameLst>
                                      </p:cBhvr>
                                      <p:to>
                                        <p:strVal val="visible"/>
                                      </p:to>
                                    </p:set>
                                    <p:animEffect transition="in" filter="randombar(horizontal)">
                                      <p:cBhvr>
                                        <p:cTn id="7" dur="500"/>
                                        <p:tgtEl>
                                          <p:spTgt spid="2048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0482">
                                            <p:txEl>
                                              <p:pRg st="1" end="1"/>
                                            </p:txEl>
                                          </p:spTgt>
                                        </p:tgtEl>
                                        <p:attrNameLst>
                                          <p:attrName>style.visibility</p:attrName>
                                        </p:attrNameLst>
                                      </p:cBhvr>
                                      <p:to>
                                        <p:strVal val="visible"/>
                                      </p:to>
                                    </p:set>
                                    <p:animEffect transition="in" filter="randombar(horizontal)">
                                      <p:cBhvr>
                                        <p:cTn id="12" dur="500"/>
                                        <p:tgtEl>
                                          <p:spTgt spid="2048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矩形 2"/>
          <p:cNvSpPr>
            <a:spLocks noChangeArrowheads="1"/>
          </p:cNvSpPr>
          <p:nvPr/>
        </p:nvSpPr>
        <p:spPr bwMode="auto">
          <a:xfrm>
            <a:off x="694267" y="1005417"/>
            <a:ext cx="10803467" cy="1241425"/>
          </a:xfrm>
          <a:prstGeom prst="rect">
            <a:avLst/>
          </a:prstGeom>
          <a:noFill/>
          <a:ln w="9525">
            <a:noFill/>
            <a:miter lim="800000"/>
          </a:ln>
        </p:spPr>
        <p:txBody>
          <a:bodyPr>
            <a:spAutoFit/>
          </a:bodyPr>
          <a:lstStyle/>
          <a:p>
            <a:r>
              <a:rPr lang="zh-CN" altLang="en-US" sz="3735" b="1">
                <a:latin typeface="宋体" panose="02010600030101010101" pitchFamily="2" charset="-122"/>
              </a:rPr>
              <a:t>    作者在文中描写的人、事、物十分多，这样描写是否杂乱无章法呢？请谈谈你的理解。</a:t>
            </a:r>
            <a:endParaRPr lang="zh-CN" altLang="en-US" sz="3735" b="1">
              <a:latin typeface="宋体" panose="02010600030101010101" pitchFamily="2" charset="-122"/>
            </a:endParaRPr>
          </a:p>
        </p:txBody>
      </p:sp>
      <p:sp>
        <p:nvSpPr>
          <p:cNvPr id="21507" name="矩形 3"/>
          <p:cNvSpPr>
            <a:spLocks noChangeArrowheads="1"/>
          </p:cNvSpPr>
          <p:nvPr/>
        </p:nvSpPr>
        <p:spPr bwMode="auto">
          <a:xfrm>
            <a:off x="694267" y="2641600"/>
            <a:ext cx="10970684" cy="2966720"/>
          </a:xfrm>
          <a:prstGeom prst="rect">
            <a:avLst/>
          </a:prstGeom>
          <a:noFill/>
          <a:ln w="9525">
            <a:noFill/>
            <a:miter lim="800000"/>
          </a:ln>
        </p:spPr>
        <p:txBody>
          <a:bodyPr>
            <a:spAutoFit/>
          </a:bodyPr>
          <a:lstStyle/>
          <a:p>
            <a:r>
              <a:rPr lang="zh-CN" altLang="en-US" sz="3735" b="1">
                <a:latin typeface="楷体" panose="02010609060101010101" pitchFamily="49" charset="-122"/>
                <a:ea typeface="楷体" panose="02010609060101010101" pitchFamily="49" charset="-122"/>
              </a:rPr>
              <a:t>    作者在文中用了一种</a:t>
            </a:r>
            <a:r>
              <a:rPr lang="zh-CN" altLang="en-US" sz="3735" b="1">
                <a:solidFill>
                  <a:srgbClr val="FF0000"/>
                </a:solidFill>
                <a:latin typeface="楷体" panose="02010609060101010101" pitchFamily="49" charset="-122"/>
                <a:ea typeface="楷体" panose="02010609060101010101" pitchFamily="49" charset="-122"/>
              </a:rPr>
              <a:t>怀旧与珍视的情愫贯穿全文</a:t>
            </a:r>
            <a:r>
              <a:rPr lang="zh-CN" altLang="en-US" sz="3735" b="1">
                <a:latin typeface="楷体" panose="02010609060101010101" pitchFamily="49" charset="-122"/>
                <a:ea typeface="楷体" panose="02010609060101010101" pitchFamily="49" charset="-122"/>
              </a:rPr>
              <a:t>，课文以“昆明的雨”为话题，围绕“雨”穿插各个回忆的画面，表达</a:t>
            </a:r>
            <a:r>
              <a:rPr lang="zh-CN" altLang="en-US" sz="3735" b="1">
                <a:solidFill>
                  <a:srgbClr val="FF0000"/>
                </a:solidFill>
                <a:latin typeface="楷体" panose="02010609060101010101" pitchFamily="49" charset="-122"/>
                <a:ea typeface="楷体" panose="02010609060101010101" pitchFamily="49" charset="-122"/>
              </a:rPr>
              <a:t>自己对昆明那段岁月的怀念之情</a:t>
            </a:r>
            <a:r>
              <a:rPr lang="zh-CN" altLang="en-US" sz="3735" b="1">
                <a:latin typeface="楷体" panose="02010609060101010101" pitchFamily="49" charset="-122"/>
                <a:ea typeface="楷体" panose="02010609060101010101" pitchFamily="49" charset="-122"/>
              </a:rPr>
              <a:t>。因此，文章中所叙人、事、物虽然较多，但是并不杂乱，而是围绕作者的情感构成一个整体。</a:t>
            </a:r>
            <a:endParaRPr lang="zh-CN" altLang="en-US" sz="3735" b="1">
              <a:latin typeface="楷体" panose="02010609060101010101" pitchFamily="49" charset="-122"/>
              <a:ea typeface="楷体" panose="02010609060101010101" pitchFamily="49" charset="-122"/>
            </a:endParaRPr>
          </a:p>
        </p:txBody>
      </p:sp>
      <p:grpSp>
        <p:nvGrpSpPr>
          <p:cNvPr id="21508" name="组合 15"/>
          <p:cNvGrpSpPr/>
          <p:nvPr/>
        </p:nvGrpSpPr>
        <p:grpSpPr bwMode="auto">
          <a:xfrm>
            <a:off x="59267" y="-52917"/>
            <a:ext cx="2675467" cy="665959"/>
            <a:chOff x="70" y="-63"/>
            <a:chExt cx="3160" cy="788"/>
          </a:xfrm>
        </p:grpSpPr>
        <p:sp>
          <p:nvSpPr>
            <p:cNvPr id="21509" name="文本框 6"/>
            <p:cNvSpPr txBox="1">
              <a:spLocks noChangeArrowheads="1"/>
            </p:cNvSpPr>
            <p:nvPr/>
          </p:nvSpPr>
          <p:spPr bwMode="auto">
            <a:xfrm>
              <a:off x="678" y="-63"/>
              <a:ext cx="2460" cy="788"/>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6"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7" name="菱形 6"/>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randombar(horizontal)">
                                      <p:cBhvr>
                                        <p:cTn id="7" dur="5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1"/>
          <p:cNvSpPr txBox="1">
            <a:spLocks noChangeArrowheads="1"/>
          </p:cNvSpPr>
          <p:nvPr/>
        </p:nvSpPr>
        <p:spPr bwMode="auto">
          <a:xfrm>
            <a:off x="1392767" y="1968500"/>
            <a:ext cx="9406467" cy="2680335"/>
          </a:xfrm>
          <a:prstGeom prst="rect">
            <a:avLst/>
          </a:prstGeom>
          <a:noFill/>
          <a:ln w="9525">
            <a:noFill/>
            <a:miter lim="800000"/>
          </a:ln>
        </p:spPr>
        <p:txBody>
          <a:bodyPr>
            <a:spAutoFit/>
          </a:bodyPr>
          <a:lstStyle/>
          <a:p>
            <a:pPr>
              <a:lnSpc>
                <a:spcPct val="150000"/>
              </a:lnSpc>
            </a:pPr>
            <a:r>
              <a:rPr lang="zh-CN" altLang="en-US" sz="3735" b="1">
                <a:latin typeface="楷体" panose="02010609060101010101" pitchFamily="49" charset="-122"/>
                <a:ea typeface="楷体" panose="02010609060101010101" pitchFamily="49" charset="-122"/>
              </a:rPr>
              <a:t>    上节课，我们梳理了课文的思路。这节课，我们一起走进课文，体会汪曾祺先生独特的语言魅力。</a:t>
            </a:r>
            <a:endParaRPr lang="zh-CN" altLang="en-US" sz="3735" b="1">
              <a:latin typeface="楷体" panose="02010609060101010101" pitchFamily="49" charset="-122"/>
              <a:ea typeface="楷体" panose="02010609060101010101" pitchFamily="49" charset="-122"/>
            </a:endParaRPr>
          </a:p>
        </p:txBody>
      </p:sp>
      <p:grpSp>
        <p:nvGrpSpPr>
          <p:cNvPr id="22531" name="组合 5"/>
          <p:cNvGrpSpPr/>
          <p:nvPr/>
        </p:nvGrpSpPr>
        <p:grpSpPr bwMode="auto">
          <a:xfrm>
            <a:off x="239184" y="165100"/>
            <a:ext cx="2173816" cy="518583"/>
            <a:chOff x="160049" y="525491"/>
            <a:chExt cx="1629583" cy="389054"/>
          </a:xfrm>
        </p:grpSpPr>
        <p:pic>
          <p:nvPicPr>
            <p:cNvPr id="22532" name="图片 2"/>
            <p:cNvPicPr>
              <a:picLocks noChangeAspect="1"/>
            </p:cNvPicPr>
            <p:nvPr/>
          </p:nvPicPr>
          <p:blipFill>
            <a:blip r:embed="rId1" cstate="print"/>
            <a:srcRect/>
            <a:stretch>
              <a:fillRect/>
            </a:stretch>
          </p:blipFill>
          <p:spPr bwMode="auto">
            <a:xfrm>
              <a:off x="160049" y="536607"/>
              <a:ext cx="1629583" cy="377938"/>
            </a:xfrm>
            <a:prstGeom prst="rect">
              <a:avLst/>
            </a:prstGeom>
            <a:noFill/>
            <a:ln w="9525">
              <a:noFill/>
              <a:miter lim="800000"/>
              <a:headEnd/>
              <a:tailEnd/>
            </a:ln>
          </p:spPr>
        </p:pic>
        <p:sp>
          <p:nvSpPr>
            <p:cNvPr id="22533" name="文本框 11"/>
            <p:cNvSpPr txBox="1">
              <a:spLocks noChangeArrowheads="1"/>
            </p:cNvSpPr>
            <p:nvPr/>
          </p:nvSpPr>
          <p:spPr bwMode="auto">
            <a:xfrm>
              <a:off x="172162" y="525491"/>
              <a:ext cx="1231486" cy="376350"/>
            </a:xfrm>
            <a:prstGeom prst="rect">
              <a:avLst/>
            </a:prstGeom>
            <a:noFill/>
            <a:ln w="9525">
              <a:noFill/>
              <a:miter lim="800000"/>
            </a:ln>
          </p:spPr>
          <p:txBody>
            <a:bodyPr>
              <a:spAutoFit/>
            </a:bodyPr>
            <a:lstStyle/>
            <a:p>
              <a:pPr algn="ctr" eaLnBrk="0" hangingPunct="0"/>
              <a:r>
                <a:rPr lang="zh-CN" altLang="en-US" sz="2665">
                  <a:solidFill>
                    <a:srgbClr val="FFFFFF"/>
                  </a:solidFill>
                  <a:latin typeface="黑体" panose="02010609060101010101" pitchFamily="49" charset="-122"/>
                  <a:ea typeface="黑体" panose="02010609060101010101" pitchFamily="49" charset="-122"/>
                </a:rPr>
                <a:t>第二课时</a:t>
              </a:r>
              <a:endParaRPr lang="zh-CN" altLang="en-US" sz="2665">
                <a:solidFill>
                  <a:srgbClr val="FFFFFF"/>
                </a:solidFill>
                <a:latin typeface="黑体" panose="02010609060101010101" pitchFamily="49" charset="-122"/>
                <a:ea typeface="黑体" panose="02010609060101010101" pitchFamily="49" charset="-122"/>
              </a:endParaRPr>
            </a:p>
          </p:txBody>
        </p:sp>
      </p:gr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组合 7"/>
          <p:cNvGrpSpPr/>
          <p:nvPr/>
        </p:nvGrpSpPr>
        <p:grpSpPr bwMode="auto">
          <a:xfrm>
            <a:off x="38100" y="-4233"/>
            <a:ext cx="2675467" cy="665885"/>
            <a:chOff x="70" y="-63"/>
            <a:chExt cx="3160" cy="786"/>
          </a:xfrm>
        </p:grpSpPr>
        <p:sp>
          <p:nvSpPr>
            <p:cNvPr id="23559" name="文本框 6"/>
            <p:cNvSpPr txBox="1">
              <a:spLocks noChangeArrowheads="1"/>
            </p:cNvSpPr>
            <p:nvPr/>
          </p:nvSpPr>
          <p:spPr bwMode="auto">
            <a:xfrm>
              <a:off x="678" y="-63"/>
              <a:ext cx="2460"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5"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6" name="菱形 5"/>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grpSp>
        <p:nvGrpSpPr>
          <p:cNvPr id="23555" name="组合 7"/>
          <p:cNvGrpSpPr/>
          <p:nvPr/>
        </p:nvGrpSpPr>
        <p:grpSpPr bwMode="auto">
          <a:xfrm>
            <a:off x="1007533" y="1809751"/>
            <a:ext cx="10585451" cy="2963333"/>
            <a:chOff x="827088" y="926221"/>
            <a:chExt cx="7939087" cy="2221792"/>
          </a:xfrm>
        </p:grpSpPr>
        <p:pic>
          <p:nvPicPr>
            <p:cNvPr id="23556" name="图片 1"/>
            <p:cNvPicPr>
              <a:picLocks noChangeAspect="1"/>
            </p:cNvPicPr>
            <p:nvPr/>
          </p:nvPicPr>
          <p:blipFill>
            <a:blip r:embed="rId1" cstate="print"/>
            <a:srcRect/>
            <a:stretch>
              <a:fillRect/>
            </a:stretch>
          </p:blipFill>
          <p:spPr bwMode="auto">
            <a:xfrm>
              <a:off x="827088" y="1565275"/>
              <a:ext cx="1104900" cy="1582738"/>
            </a:xfrm>
            <a:prstGeom prst="rect">
              <a:avLst/>
            </a:prstGeom>
            <a:noFill/>
            <a:ln w="9525">
              <a:noFill/>
              <a:miter lim="800000"/>
              <a:headEnd/>
              <a:tailEnd/>
            </a:ln>
          </p:spPr>
        </p:pic>
        <p:pic>
          <p:nvPicPr>
            <p:cNvPr id="23557" name="圆角矩形 14"/>
            <p:cNvPicPr>
              <a:picLocks noChangeArrowheads="1"/>
            </p:cNvPicPr>
            <p:nvPr/>
          </p:nvPicPr>
          <p:blipFill>
            <a:blip r:embed="rId2" cstate="print"/>
            <a:srcRect/>
            <a:stretch>
              <a:fillRect/>
            </a:stretch>
          </p:blipFill>
          <p:spPr bwMode="auto">
            <a:xfrm>
              <a:off x="1387475" y="926221"/>
              <a:ext cx="7378700" cy="2174181"/>
            </a:xfrm>
            <a:prstGeom prst="rect">
              <a:avLst/>
            </a:prstGeom>
            <a:noFill/>
            <a:ln w="9525">
              <a:noFill/>
              <a:miter lim="800000"/>
              <a:headEnd/>
              <a:tailEnd/>
            </a:ln>
          </p:spPr>
        </p:pic>
        <p:sp>
          <p:nvSpPr>
            <p:cNvPr id="23558" name="矩形 14"/>
            <p:cNvSpPr>
              <a:spLocks noChangeArrowheads="1"/>
            </p:cNvSpPr>
            <p:nvPr/>
          </p:nvSpPr>
          <p:spPr bwMode="auto">
            <a:xfrm>
              <a:off x="2324894" y="1117600"/>
              <a:ext cx="6120680" cy="1621591"/>
            </a:xfrm>
            <a:prstGeom prst="rect">
              <a:avLst/>
            </a:prstGeom>
            <a:noFill/>
            <a:ln w="9525">
              <a:noFill/>
              <a:miter lim="800000"/>
            </a:ln>
          </p:spPr>
          <p:txBody>
            <a:bodyPr>
              <a:spAutoFit/>
            </a:bodyPr>
            <a:lstStyle/>
            <a:p>
              <a:pPr>
                <a:lnSpc>
                  <a:spcPct val="120000"/>
                </a:lnSpc>
              </a:pPr>
              <a:r>
                <a:rPr lang="zh-CN" altLang="en-US" sz="3735">
                  <a:solidFill>
                    <a:srgbClr val="A96A00"/>
                  </a:solidFill>
                  <a:latin typeface="黑体" panose="02010609060101010101" pitchFamily="49" charset="-122"/>
                  <a:ea typeface="黑体" panose="02010609060101010101" pitchFamily="49" charset="-122"/>
                </a:rPr>
                <a:t>    汪曾祺散文的语言直白而平和，流利而自然，简洁而富有韵味，并富于生活气息。请找出几处细细品味。</a:t>
              </a:r>
              <a:endParaRPr lang="zh-CN" altLang="en-US" sz="3735">
                <a:solidFill>
                  <a:srgbClr val="A96A00"/>
                </a:solidFill>
                <a:latin typeface="黑体" panose="02010609060101010101" pitchFamily="49" charset="-122"/>
                <a:ea typeface="黑体" panose="02010609060101010101" pitchFamily="49" charset="-122"/>
              </a:endParaRPr>
            </a:p>
          </p:txBody>
        </p:sp>
      </p:gr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组合 7"/>
          <p:cNvGrpSpPr/>
          <p:nvPr/>
        </p:nvGrpSpPr>
        <p:grpSpPr bwMode="auto">
          <a:xfrm>
            <a:off x="38100" y="-4233"/>
            <a:ext cx="2675467" cy="665885"/>
            <a:chOff x="70" y="-63"/>
            <a:chExt cx="3160" cy="786"/>
          </a:xfrm>
        </p:grpSpPr>
        <p:sp>
          <p:nvSpPr>
            <p:cNvPr id="24581" name="文本框 6"/>
            <p:cNvSpPr txBox="1">
              <a:spLocks noChangeArrowheads="1"/>
            </p:cNvSpPr>
            <p:nvPr/>
          </p:nvSpPr>
          <p:spPr bwMode="auto">
            <a:xfrm>
              <a:off x="678" y="-63"/>
              <a:ext cx="2460"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1"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2" name="菱形 11"/>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24579" name="矩形 1"/>
          <p:cNvSpPr>
            <a:spLocks noChangeArrowheads="1"/>
          </p:cNvSpPr>
          <p:nvPr/>
        </p:nvSpPr>
        <p:spPr bwMode="auto">
          <a:xfrm>
            <a:off x="478367" y="1485900"/>
            <a:ext cx="11235267" cy="1816735"/>
          </a:xfrm>
          <a:prstGeom prst="rect">
            <a:avLst/>
          </a:prstGeom>
          <a:noFill/>
          <a:ln w="9525">
            <a:noFill/>
            <a:miter lim="800000"/>
          </a:ln>
        </p:spPr>
        <p:txBody>
          <a:bodyPr>
            <a:spAutoFit/>
          </a:bodyPr>
          <a:lstStyle/>
          <a:p>
            <a:r>
              <a:rPr lang="zh-CN" altLang="en-US" sz="3735" b="1">
                <a:solidFill>
                  <a:srgbClr val="000000"/>
                </a:solidFill>
                <a:latin typeface="楷体" panose="02010609060101010101" pitchFamily="49" charset="-122"/>
                <a:ea typeface="楷体" panose="02010609060101010101" pitchFamily="49" charset="-122"/>
              </a:rPr>
              <a:t>    因为是下下停停，停停下下，不是连绵不断，下起来没完，而且并不使人气闷。我觉得昆明雨季气压不低，人很舒服。</a:t>
            </a:r>
            <a:endParaRPr lang="en-US" altLang="zh-CN" sz="3735" b="1">
              <a:solidFill>
                <a:srgbClr val="000000"/>
              </a:solidFill>
              <a:latin typeface="楷体" panose="02010609060101010101" pitchFamily="49" charset="-122"/>
              <a:ea typeface="楷体" panose="02010609060101010101" pitchFamily="49" charset="-122"/>
            </a:endParaRPr>
          </a:p>
        </p:txBody>
      </p:sp>
      <p:sp>
        <p:nvSpPr>
          <p:cNvPr id="9" name="圆角矩形标注 8"/>
          <p:cNvSpPr/>
          <p:nvPr/>
        </p:nvSpPr>
        <p:spPr>
          <a:xfrm>
            <a:off x="552451" y="3812117"/>
            <a:ext cx="11161183" cy="1634067"/>
          </a:xfrm>
          <a:prstGeom prst="wedgeRoundRectCallout">
            <a:avLst>
              <a:gd name="adj1" fmla="val 18533"/>
              <a:gd name="adj2" fmla="val -47675"/>
              <a:gd name="adj3" fmla="val 16667"/>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935" dirty="0">
                <a:solidFill>
                  <a:srgbClr val="0000FF"/>
                </a:solidFill>
                <a:latin typeface="黑体" panose="02010609060101010101" pitchFamily="49" charset="-122"/>
                <a:ea typeface="黑体" panose="02010609060101010101" pitchFamily="49" charset="-122"/>
              </a:rPr>
              <a:t>    有如大白话一般，没有任何秀丽华彩之处，但是直白平淡之中有一种拉家常的风格，让人感到亲切，这正是种</a:t>
            </a:r>
            <a:r>
              <a:rPr lang="zh-CN" altLang="en-US" sz="2935" dirty="0">
                <a:solidFill>
                  <a:srgbClr val="FF0000"/>
                </a:solidFill>
                <a:latin typeface="黑体" panose="02010609060101010101" pitchFamily="49" charset="-122"/>
                <a:ea typeface="黑体" panose="02010609060101010101" pitchFamily="49" charset="-122"/>
              </a:rPr>
              <a:t>返璞归真</a:t>
            </a:r>
            <a:r>
              <a:rPr lang="zh-CN" altLang="en-US" sz="2935" dirty="0">
                <a:solidFill>
                  <a:srgbClr val="0000FF"/>
                </a:solidFill>
                <a:latin typeface="黑体" panose="02010609060101010101" pitchFamily="49" charset="-122"/>
                <a:ea typeface="黑体" panose="02010609060101010101" pitchFamily="49" charset="-122"/>
              </a:rPr>
              <a:t>的语言风格。</a:t>
            </a:r>
            <a:endParaRPr lang="zh-CN" altLang="en-US" sz="2935" dirty="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2" name="组合 7"/>
          <p:cNvGrpSpPr/>
          <p:nvPr/>
        </p:nvGrpSpPr>
        <p:grpSpPr bwMode="auto">
          <a:xfrm>
            <a:off x="38100" y="-4233"/>
            <a:ext cx="2675467" cy="665885"/>
            <a:chOff x="70" y="-63"/>
            <a:chExt cx="3160" cy="786"/>
          </a:xfrm>
        </p:grpSpPr>
        <p:sp>
          <p:nvSpPr>
            <p:cNvPr id="25605" name="文本框 6"/>
            <p:cNvSpPr txBox="1">
              <a:spLocks noChangeArrowheads="1"/>
            </p:cNvSpPr>
            <p:nvPr/>
          </p:nvSpPr>
          <p:spPr bwMode="auto">
            <a:xfrm>
              <a:off x="678" y="-63"/>
              <a:ext cx="2460"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5"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6" name="菱形 5"/>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25603" name="矩形 1"/>
          <p:cNvSpPr>
            <a:spLocks noChangeArrowheads="1"/>
          </p:cNvSpPr>
          <p:nvPr/>
        </p:nvSpPr>
        <p:spPr bwMode="auto">
          <a:xfrm>
            <a:off x="624417" y="1200151"/>
            <a:ext cx="10943167" cy="2392045"/>
          </a:xfrm>
          <a:prstGeom prst="rect">
            <a:avLst/>
          </a:prstGeom>
          <a:noFill/>
          <a:ln w="9525">
            <a:noFill/>
            <a:miter lim="800000"/>
          </a:ln>
        </p:spPr>
        <p:txBody>
          <a:bodyPr>
            <a:spAutoFit/>
          </a:bodyPr>
          <a:lstStyle/>
          <a:p>
            <a:r>
              <a:rPr lang="zh-CN" altLang="en-US" sz="3735" b="1">
                <a:solidFill>
                  <a:srgbClr val="000000"/>
                </a:solidFill>
                <a:latin typeface="楷体" panose="02010609060101010101" pitchFamily="49" charset="-122"/>
                <a:ea typeface="楷体" panose="02010609060101010101" pitchFamily="49" charset="-122"/>
              </a:rPr>
              <a:t>    昆明的雨季是</a:t>
            </a:r>
            <a:r>
              <a:rPr lang="zh-CN" altLang="en-US" sz="3735" b="1" u="sng">
                <a:solidFill>
                  <a:srgbClr val="FF0000"/>
                </a:solidFill>
                <a:latin typeface="楷体" panose="02010609060101010101" pitchFamily="49" charset="-122"/>
                <a:ea typeface="楷体" panose="02010609060101010101" pitchFamily="49" charset="-122"/>
              </a:rPr>
              <a:t>明亮的、丰满的</a:t>
            </a:r>
            <a:r>
              <a:rPr lang="zh-CN" altLang="en-US" sz="3735" b="1">
                <a:solidFill>
                  <a:srgbClr val="000000"/>
                </a:solidFill>
                <a:latin typeface="楷体" panose="02010609060101010101" pitchFamily="49" charset="-122"/>
                <a:ea typeface="楷体" panose="02010609060101010101" pitchFamily="49" charset="-122"/>
              </a:rPr>
              <a:t>，使人动情的。城春草木深，孟夏草木长。昆明的雨季，是浓绿的。草木的枝叶里的水分都到了</a:t>
            </a:r>
            <a:r>
              <a:rPr lang="zh-CN" altLang="en-US" sz="3735" b="1" u="sng">
                <a:solidFill>
                  <a:srgbClr val="FF0000"/>
                </a:solidFill>
                <a:latin typeface="楷体" panose="02010609060101010101" pitchFamily="49" charset="-122"/>
                <a:ea typeface="楷体" panose="02010609060101010101" pitchFamily="49" charset="-122"/>
              </a:rPr>
              <a:t>饱和状态</a:t>
            </a:r>
            <a:r>
              <a:rPr lang="zh-CN" altLang="en-US" sz="3735" b="1">
                <a:solidFill>
                  <a:srgbClr val="000000"/>
                </a:solidFill>
                <a:latin typeface="楷体" panose="02010609060101010101" pitchFamily="49" charset="-122"/>
                <a:ea typeface="楷体" panose="02010609060101010101" pitchFamily="49" charset="-122"/>
              </a:rPr>
              <a:t>，显示出</a:t>
            </a:r>
            <a:r>
              <a:rPr lang="zh-CN" altLang="en-US" sz="3735" b="1" u="sng">
                <a:solidFill>
                  <a:srgbClr val="FF0000"/>
                </a:solidFill>
                <a:latin typeface="楷体" panose="02010609060101010101" pitchFamily="49" charset="-122"/>
                <a:ea typeface="楷体" panose="02010609060101010101" pitchFamily="49" charset="-122"/>
              </a:rPr>
              <a:t>过分的、近于夸张的</a:t>
            </a:r>
            <a:r>
              <a:rPr lang="zh-CN" altLang="en-US" sz="3735" b="1">
                <a:solidFill>
                  <a:srgbClr val="000000"/>
                </a:solidFill>
                <a:latin typeface="楷体" panose="02010609060101010101" pitchFamily="49" charset="-122"/>
                <a:ea typeface="楷体" panose="02010609060101010101" pitchFamily="49" charset="-122"/>
              </a:rPr>
              <a:t>旺盛。</a:t>
            </a:r>
            <a:endParaRPr lang="en-US" altLang="zh-CN" sz="3735" b="1">
              <a:solidFill>
                <a:srgbClr val="000000"/>
              </a:solidFill>
              <a:latin typeface="楷体" panose="02010609060101010101" pitchFamily="49" charset="-122"/>
              <a:ea typeface="楷体" panose="02010609060101010101" pitchFamily="49" charset="-122"/>
            </a:endParaRPr>
          </a:p>
        </p:txBody>
      </p:sp>
      <p:sp>
        <p:nvSpPr>
          <p:cNvPr id="9" name="圆角矩形标注 8"/>
          <p:cNvSpPr/>
          <p:nvPr/>
        </p:nvSpPr>
        <p:spPr>
          <a:xfrm>
            <a:off x="719667" y="4197351"/>
            <a:ext cx="10847917" cy="1151467"/>
          </a:xfrm>
          <a:prstGeom prst="wedgeRoundRectCallout">
            <a:avLst>
              <a:gd name="adj1" fmla="val 18533"/>
              <a:gd name="adj2" fmla="val -47675"/>
              <a:gd name="adj3" fmla="val 16667"/>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CN" altLang="en-US" sz="2935" dirty="0">
                <a:solidFill>
                  <a:srgbClr val="0000FF"/>
                </a:solidFill>
                <a:latin typeface="黑体" panose="02010609060101010101" pitchFamily="49" charset="-122"/>
                <a:ea typeface="黑体" panose="02010609060101010101" pitchFamily="49" charset="-122"/>
              </a:rPr>
              <a:t>    画线字引导读者发挥联想和想象，与秀丽华彩的语言相比，更易让人直接感受事物的形象。</a:t>
            </a:r>
            <a:endParaRPr lang="zh-CN" altLang="en-US" sz="2935" dirty="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组合 7"/>
          <p:cNvGrpSpPr/>
          <p:nvPr/>
        </p:nvGrpSpPr>
        <p:grpSpPr bwMode="auto">
          <a:xfrm>
            <a:off x="38100" y="-4233"/>
            <a:ext cx="2675467" cy="665885"/>
            <a:chOff x="70" y="-63"/>
            <a:chExt cx="3160" cy="786"/>
          </a:xfrm>
        </p:grpSpPr>
        <p:sp>
          <p:nvSpPr>
            <p:cNvPr id="26629" name="文本框 6"/>
            <p:cNvSpPr txBox="1">
              <a:spLocks noChangeArrowheads="1"/>
            </p:cNvSpPr>
            <p:nvPr/>
          </p:nvSpPr>
          <p:spPr bwMode="auto">
            <a:xfrm>
              <a:off x="678" y="-63"/>
              <a:ext cx="2460"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5"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6" name="菱形 5"/>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26627" name="矩形 1"/>
          <p:cNvSpPr>
            <a:spLocks noChangeArrowheads="1"/>
          </p:cNvSpPr>
          <p:nvPr/>
        </p:nvSpPr>
        <p:spPr bwMode="auto">
          <a:xfrm>
            <a:off x="719667" y="1676400"/>
            <a:ext cx="10945284" cy="1241425"/>
          </a:xfrm>
          <a:prstGeom prst="rect">
            <a:avLst/>
          </a:prstGeom>
          <a:noFill/>
          <a:ln w="9525">
            <a:noFill/>
            <a:miter lim="800000"/>
          </a:ln>
        </p:spPr>
        <p:txBody>
          <a:bodyPr>
            <a:spAutoFit/>
          </a:bodyPr>
          <a:lstStyle/>
          <a:p>
            <a:r>
              <a:rPr lang="zh-CN" altLang="en-US" sz="3735" b="1">
                <a:solidFill>
                  <a:srgbClr val="000000"/>
                </a:solidFill>
                <a:latin typeface="楷体" panose="02010609060101010101" pitchFamily="49" charset="-122"/>
                <a:ea typeface="楷体" panose="02010609060101010101" pitchFamily="49" charset="-122"/>
              </a:rPr>
              <a:t>    带着雨珠的缅桂花使我的心软软的，不是怀人，不是思乡。</a:t>
            </a:r>
            <a:endParaRPr lang="en-US" altLang="zh-CN" sz="3735" b="1">
              <a:solidFill>
                <a:srgbClr val="000000"/>
              </a:solidFill>
              <a:latin typeface="楷体" panose="02010609060101010101" pitchFamily="49" charset="-122"/>
              <a:ea typeface="楷体" panose="02010609060101010101" pitchFamily="49" charset="-122"/>
            </a:endParaRPr>
          </a:p>
        </p:txBody>
      </p:sp>
      <p:sp>
        <p:nvSpPr>
          <p:cNvPr id="8" name="圆角矩形标注 7"/>
          <p:cNvSpPr/>
          <p:nvPr/>
        </p:nvSpPr>
        <p:spPr>
          <a:xfrm>
            <a:off x="670984" y="3716867"/>
            <a:ext cx="10850033" cy="673100"/>
          </a:xfrm>
          <a:prstGeom prst="wedgeRoundRectCallout">
            <a:avLst>
              <a:gd name="adj1" fmla="val 18533"/>
              <a:gd name="adj2" fmla="val -47675"/>
              <a:gd name="adj3" fmla="val 16667"/>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935" dirty="0">
                <a:solidFill>
                  <a:srgbClr val="0000FF"/>
                </a:solidFill>
                <a:latin typeface="黑体" panose="02010609060101010101" pitchFamily="49" charset="-122"/>
                <a:ea typeface="黑体" panose="02010609060101010101" pitchFamily="49" charset="-122"/>
              </a:rPr>
              <a:t>这句话说一半，留一半，富有余味。</a:t>
            </a:r>
            <a:endParaRPr lang="zh-CN" altLang="en-US" sz="2935" dirty="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文本框 103"/>
          <p:cNvSpPr txBox="1">
            <a:spLocks noChangeArrowheads="1"/>
          </p:cNvSpPr>
          <p:nvPr/>
        </p:nvSpPr>
        <p:spPr bwMode="auto">
          <a:xfrm>
            <a:off x="711200" y="1066800"/>
            <a:ext cx="10769600" cy="1241425"/>
          </a:xfrm>
          <a:prstGeom prst="rect">
            <a:avLst/>
          </a:prstGeom>
          <a:noFill/>
          <a:ln w="9525">
            <a:noFill/>
            <a:miter lim="800000"/>
          </a:ln>
        </p:spPr>
        <p:txBody>
          <a:bodyPr>
            <a:spAutoFit/>
          </a:bodyPr>
          <a:lstStyle/>
          <a:p>
            <a:r>
              <a:rPr lang="en-US" altLang="zh-CN" sz="3735" b="1">
                <a:latin typeface="宋体" panose="02010600030101010101" pitchFamily="2" charset="-122"/>
              </a:rPr>
              <a:t>    </a:t>
            </a:r>
            <a:r>
              <a:rPr lang="zh-CN" altLang="zh-CN" sz="3735" b="1">
                <a:latin typeface="宋体" panose="02010600030101010101" pitchFamily="2" charset="-122"/>
              </a:rPr>
              <a:t>本文的题目为《昆明的雨》</a:t>
            </a:r>
            <a:r>
              <a:rPr lang="zh-CN" altLang="en-US" sz="3735" b="1">
                <a:latin typeface="宋体" panose="02010600030101010101" pitchFamily="2" charset="-122"/>
              </a:rPr>
              <a:t>，为什么</a:t>
            </a:r>
            <a:r>
              <a:rPr lang="zh-CN" altLang="zh-CN" sz="3735" b="1">
                <a:latin typeface="宋体" panose="02010600030101010101" pitchFamily="2" charset="-122"/>
              </a:rPr>
              <a:t>文章开篇却从给宁坤的画写起</a:t>
            </a:r>
            <a:r>
              <a:rPr lang="zh-CN" altLang="en-US" sz="3735" b="1">
                <a:latin typeface="宋体" panose="02010600030101010101" pitchFamily="2" charset="-122"/>
              </a:rPr>
              <a:t>？</a:t>
            </a:r>
            <a:endParaRPr lang="zh-CN" altLang="en-US" sz="3735" b="1">
              <a:latin typeface="宋体" panose="02010600030101010101" pitchFamily="2" charset="-122"/>
            </a:endParaRPr>
          </a:p>
        </p:txBody>
      </p:sp>
      <p:sp>
        <p:nvSpPr>
          <p:cNvPr id="2" name="文本框 1"/>
          <p:cNvSpPr txBox="1">
            <a:spLocks noChangeArrowheads="1"/>
          </p:cNvSpPr>
          <p:nvPr/>
        </p:nvSpPr>
        <p:spPr bwMode="auto">
          <a:xfrm>
            <a:off x="789517" y="2806700"/>
            <a:ext cx="10875433" cy="2392045"/>
          </a:xfrm>
          <a:prstGeom prst="rect">
            <a:avLst/>
          </a:prstGeom>
          <a:noFill/>
          <a:ln w="9525">
            <a:noFill/>
            <a:miter lim="800000"/>
          </a:ln>
        </p:spPr>
        <p:txBody>
          <a:bodyPr>
            <a:spAutoFit/>
          </a:bodyPr>
          <a:lstStyle/>
          <a:p>
            <a:r>
              <a:rPr lang="en-US" altLang="zh-CN" sz="3735" b="1">
                <a:solidFill>
                  <a:srgbClr val="000000"/>
                </a:solidFill>
                <a:latin typeface="楷体" panose="02010609060101010101" pitchFamily="49" charset="-122"/>
                <a:ea typeface="楷体" panose="02010609060101010101" pitchFamily="49" charset="-122"/>
              </a:rPr>
              <a:t>A.</a:t>
            </a:r>
            <a:r>
              <a:rPr lang="zh-CN" altLang="zh-CN" sz="3735" b="1">
                <a:solidFill>
                  <a:srgbClr val="000000"/>
                </a:solidFill>
                <a:latin typeface="楷体" panose="02010609060101010101" pitchFamily="49" charset="-122"/>
                <a:ea typeface="楷体" panose="02010609060101010101" pitchFamily="49" charset="-122"/>
              </a:rPr>
              <a:t>所画的是昆明雨季特有的现象与产物</a:t>
            </a:r>
            <a:r>
              <a:rPr lang="zh-CN" altLang="en-US" sz="3735" b="1">
                <a:solidFill>
                  <a:srgbClr val="000000"/>
                </a:solidFill>
                <a:latin typeface="楷体" panose="02010609060101010101" pitchFamily="49" charset="-122"/>
                <a:ea typeface="楷体" panose="02010609060101010101" pitchFamily="49" charset="-122"/>
              </a:rPr>
              <a:t>，</a:t>
            </a:r>
            <a:r>
              <a:rPr lang="zh-CN" altLang="zh-CN" sz="3735" b="1">
                <a:solidFill>
                  <a:srgbClr val="FF0000"/>
                </a:solidFill>
                <a:latin typeface="楷体" panose="02010609060101010101" pitchFamily="49" charset="-122"/>
                <a:ea typeface="楷体" panose="02010609060101010101" pitchFamily="49" charset="-122"/>
              </a:rPr>
              <a:t>突出了昆明多雨的特点。</a:t>
            </a:r>
            <a:endParaRPr lang="en-US" altLang="zh-CN" sz="3735" b="1">
              <a:solidFill>
                <a:srgbClr val="FF0000"/>
              </a:solidFill>
              <a:latin typeface="楷体" panose="02010609060101010101" pitchFamily="49" charset="-122"/>
              <a:ea typeface="楷体" panose="02010609060101010101" pitchFamily="49" charset="-122"/>
            </a:endParaRPr>
          </a:p>
          <a:p>
            <a:r>
              <a:rPr lang="en-US" altLang="zh-CN" sz="3735" b="1">
                <a:solidFill>
                  <a:srgbClr val="000000"/>
                </a:solidFill>
                <a:latin typeface="楷体" panose="02010609060101010101" pitchFamily="49" charset="-122"/>
                <a:ea typeface="楷体" panose="02010609060101010101" pitchFamily="49" charset="-122"/>
              </a:rPr>
              <a:t>B.</a:t>
            </a:r>
            <a:r>
              <a:rPr lang="zh-CN" altLang="zh-CN" sz="3735" b="1">
                <a:solidFill>
                  <a:srgbClr val="FF0000"/>
                </a:solidFill>
                <a:latin typeface="楷体" panose="02010609060101010101" pitchFamily="49" charset="-122"/>
                <a:ea typeface="楷体" panose="02010609060101010101" pitchFamily="49" charset="-122"/>
              </a:rPr>
              <a:t>为下文做铺垫</a:t>
            </a:r>
            <a:r>
              <a:rPr lang="zh-CN" altLang="en-US" sz="3735" b="1">
                <a:solidFill>
                  <a:srgbClr val="FF0000"/>
                </a:solidFill>
                <a:latin typeface="楷体" panose="02010609060101010101" pitchFamily="49" charset="-122"/>
                <a:ea typeface="楷体" panose="02010609060101010101" pitchFamily="49" charset="-122"/>
              </a:rPr>
              <a:t>，</a:t>
            </a:r>
            <a:r>
              <a:rPr lang="zh-CN" altLang="zh-CN" sz="3735" b="1">
                <a:solidFill>
                  <a:srgbClr val="000000"/>
                </a:solidFill>
                <a:latin typeface="楷体" panose="02010609060101010101" pitchFamily="49" charset="-122"/>
                <a:ea typeface="楷体" panose="02010609060101010101" pitchFamily="49" charset="-122"/>
              </a:rPr>
              <a:t>引出下文对“昆明的雨”的描述。</a:t>
            </a:r>
            <a:endParaRPr lang="en-US" altLang="zh-CN" sz="3735" b="1">
              <a:solidFill>
                <a:srgbClr val="000000"/>
              </a:solidFill>
              <a:latin typeface="楷体" panose="02010609060101010101" pitchFamily="49" charset="-122"/>
              <a:ea typeface="楷体" panose="02010609060101010101" pitchFamily="49" charset="-122"/>
            </a:endParaRPr>
          </a:p>
          <a:p>
            <a:r>
              <a:rPr lang="en-US" altLang="zh-CN" sz="3735" b="1">
                <a:solidFill>
                  <a:srgbClr val="000000"/>
                </a:solidFill>
                <a:latin typeface="楷体" panose="02010609060101010101" pitchFamily="49" charset="-122"/>
                <a:ea typeface="楷体" panose="02010609060101010101" pitchFamily="49" charset="-122"/>
              </a:rPr>
              <a:t>C.</a:t>
            </a:r>
            <a:r>
              <a:rPr lang="zh-CN" altLang="zh-CN" sz="3735" b="1">
                <a:solidFill>
                  <a:srgbClr val="FF0000"/>
                </a:solidFill>
                <a:latin typeface="楷体" panose="02010609060101010101" pitchFamily="49" charset="-122"/>
                <a:ea typeface="楷体" panose="02010609060101010101" pitchFamily="49" charset="-122"/>
              </a:rPr>
              <a:t>吸引读者</a:t>
            </a:r>
            <a:r>
              <a:rPr lang="zh-CN" altLang="en-US" sz="3735" b="1">
                <a:solidFill>
                  <a:srgbClr val="FF0000"/>
                </a:solidFill>
                <a:latin typeface="楷体" panose="02010609060101010101" pitchFamily="49" charset="-122"/>
                <a:ea typeface="楷体" panose="02010609060101010101" pitchFamily="49" charset="-122"/>
              </a:rPr>
              <a:t>，</a:t>
            </a:r>
            <a:r>
              <a:rPr lang="zh-CN" altLang="zh-CN" sz="3735" b="1">
                <a:solidFill>
                  <a:srgbClr val="FF0000"/>
                </a:solidFill>
                <a:latin typeface="楷体" panose="02010609060101010101" pitchFamily="49" charset="-122"/>
                <a:ea typeface="楷体" panose="02010609060101010101" pitchFamily="49" charset="-122"/>
              </a:rPr>
              <a:t>激发读者的阅读兴趣。</a:t>
            </a:r>
            <a:endParaRPr lang="zh-CN" altLang="zh-CN" sz="3735" b="1">
              <a:solidFill>
                <a:srgbClr val="FF0000"/>
              </a:solidFill>
              <a:latin typeface="楷体" panose="02010609060101010101" pitchFamily="49" charset="-122"/>
              <a:ea typeface="楷体" panose="02010609060101010101" pitchFamily="49" charset="-122"/>
            </a:endParaRPr>
          </a:p>
        </p:txBody>
      </p:sp>
      <p:grpSp>
        <p:nvGrpSpPr>
          <p:cNvPr id="27652" name="组合 7"/>
          <p:cNvGrpSpPr/>
          <p:nvPr/>
        </p:nvGrpSpPr>
        <p:grpSpPr bwMode="auto">
          <a:xfrm>
            <a:off x="38100" y="-4233"/>
            <a:ext cx="2675467" cy="665885"/>
            <a:chOff x="70" y="-63"/>
            <a:chExt cx="3160" cy="786"/>
          </a:xfrm>
        </p:grpSpPr>
        <p:sp>
          <p:nvSpPr>
            <p:cNvPr id="27653" name="文本框 6"/>
            <p:cNvSpPr txBox="1">
              <a:spLocks noChangeArrowheads="1"/>
            </p:cNvSpPr>
            <p:nvPr/>
          </p:nvSpPr>
          <p:spPr bwMode="auto">
            <a:xfrm>
              <a:off x="678" y="-63"/>
              <a:ext cx="2460"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4"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5" name="菱形 14"/>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组合 7"/>
          <p:cNvGrpSpPr/>
          <p:nvPr/>
        </p:nvGrpSpPr>
        <p:grpSpPr bwMode="auto">
          <a:xfrm>
            <a:off x="38100" y="-4233"/>
            <a:ext cx="2675467" cy="665885"/>
            <a:chOff x="70" y="-63"/>
            <a:chExt cx="3160" cy="786"/>
          </a:xfrm>
        </p:grpSpPr>
        <p:sp>
          <p:nvSpPr>
            <p:cNvPr id="28679" name="文本框 6"/>
            <p:cNvSpPr txBox="1">
              <a:spLocks noChangeArrowheads="1"/>
            </p:cNvSpPr>
            <p:nvPr/>
          </p:nvSpPr>
          <p:spPr bwMode="auto">
            <a:xfrm>
              <a:off x="678" y="-63"/>
              <a:ext cx="2460"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4"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5" name="菱形 4"/>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grpSp>
        <p:nvGrpSpPr>
          <p:cNvPr id="28675" name="组合 7"/>
          <p:cNvGrpSpPr/>
          <p:nvPr/>
        </p:nvGrpSpPr>
        <p:grpSpPr bwMode="auto">
          <a:xfrm>
            <a:off x="1007533" y="1809751"/>
            <a:ext cx="10585451" cy="2963333"/>
            <a:chOff x="827088" y="926222"/>
            <a:chExt cx="7939087" cy="2221791"/>
          </a:xfrm>
        </p:grpSpPr>
        <p:pic>
          <p:nvPicPr>
            <p:cNvPr id="28676" name="图片 1"/>
            <p:cNvPicPr>
              <a:picLocks noChangeAspect="1"/>
            </p:cNvPicPr>
            <p:nvPr/>
          </p:nvPicPr>
          <p:blipFill>
            <a:blip r:embed="rId1" cstate="print"/>
            <a:srcRect/>
            <a:stretch>
              <a:fillRect/>
            </a:stretch>
          </p:blipFill>
          <p:spPr bwMode="auto">
            <a:xfrm>
              <a:off x="827088" y="1565275"/>
              <a:ext cx="1104900" cy="1582738"/>
            </a:xfrm>
            <a:prstGeom prst="rect">
              <a:avLst/>
            </a:prstGeom>
            <a:noFill/>
            <a:ln w="9525">
              <a:noFill/>
              <a:miter lim="800000"/>
              <a:headEnd/>
              <a:tailEnd/>
            </a:ln>
          </p:spPr>
        </p:pic>
        <p:pic>
          <p:nvPicPr>
            <p:cNvPr id="28677" name="圆角矩形 14"/>
            <p:cNvPicPr>
              <a:picLocks noChangeArrowheads="1"/>
            </p:cNvPicPr>
            <p:nvPr/>
          </p:nvPicPr>
          <p:blipFill>
            <a:blip r:embed="rId2" cstate="print"/>
            <a:srcRect/>
            <a:stretch>
              <a:fillRect/>
            </a:stretch>
          </p:blipFill>
          <p:spPr bwMode="auto">
            <a:xfrm>
              <a:off x="1387475" y="926222"/>
              <a:ext cx="7378700" cy="1645961"/>
            </a:xfrm>
            <a:prstGeom prst="rect">
              <a:avLst/>
            </a:prstGeom>
            <a:noFill/>
            <a:ln w="9525">
              <a:noFill/>
              <a:miter lim="800000"/>
              <a:headEnd/>
              <a:tailEnd/>
            </a:ln>
          </p:spPr>
        </p:pic>
        <p:sp>
          <p:nvSpPr>
            <p:cNvPr id="28678" name="矩形 14"/>
            <p:cNvSpPr>
              <a:spLocks noChangeArrowheads="1"/>
            </p:cNvSpPr>
            <p:nvPr/>
          </p:nvSpPr>
          <p:spPr bwMode="auto">
            <a:xfrm>
              <a:off x="2324894" y="1117600"/>
              <a:ext cx="6120680" cy="1104071"/>
            </a:xfrm>
            <a:prstGeom prst="rect">
              <a:avLst/>
            </a:prstGeom>
            <a:noFill/>
            <a:ln w="9525">
              <a:noFill/>
              <a:miter lim="800000"/>
            </a:ln>
          </p:spPr>
          <p:txBody>
            <a:bodyPr>
              <a:spAutoFit/>
            </a:bodyPr>
            <a:lstStyle/>
            <a:p>
              <a:pPr>
                <a:lnSpc>
                  <a:spcPct val="120000"/>
                </a:lnSpc>
              </a:pPr>
              <a:r>
                <a:rPr lang="zh-CN" altLang="en-US" sz="3735">
                  <a:solidFill>
                    <a:srgbClr val="A96A00"/>
                  </a:solidFill>
                  <a:latin typeface="黑体" panose="02010609060101010101" pitchFamily="49" charset="-122"/>
                  <a:ea typeface="黑体" panose="02010609060101010101" pitchFamily="49" charset="-122"/>
                </a:rPr>
                <a:t>    文中“我想念昆明的雨”出现了几次？这句话在文中起了什么作用？</a:t>
              </a:r>
              <a:endParaRPr lang="zh-CN" altLang="en-US" sz="3735">
                <a:solidFill>
                  <a:srgbClr val="A96A00"/>
                </a:solidFill>
                <a:latin typeface="黑体" panose="02010609060101010101" pitchFamily="49" charset="-122"/>
                <a:ea typeface="黑体" panose="02010609060101010101" pitchFamily="49" charset="-122"/>
              </a:endParaRPr>
            </a:p>
          </p:txBody>
        </p:sp>
      </p:gr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a:spLocks noChangeArrowheads="1"/>
          </p:cNvSpPr>
          <p:nvPr/>
        </p:nvSpPr>
        <p:spPr bwMode="auto">
          <a:xfrm>
            <a:off x="5135033" y="3913717"/>
            <a:ext cx="6261100" cy="1691640"/>
          </a:xfrm>
          <a:prstGeom prst="rect">
            <a:avLst/>
          </a:prstGeom>
          <a:noFill/>
          <a:ln w="9525">
            <a:noFill/>
            <a:miter lim="800000"/>
          </a:ln>
        </p:spPr>
        <p:txBody>
          <a:bodyPr>
            <a:spAutoFit/>
          </a:bodyPr>
          <a:lstStyle/>
          <a:p>
            <a:r>
              <a:rPr lang="zh-CN" altLang="en-US" sz="3465" b="1">
                <a:latin typeface="楷体" panose="02010609060101010101" pitchFamily="49" charset="-122"/>
                <a:ea typeface="楷体" panose="02010609060101010101" pitchFamily="49" charset="-122"/>
              </a:rPr>
              <a:t>这个独立成段的句子</a:t>
            </a:r>
            <a:r>
              <a:rPr lang="zh-CN" altLang="en-US" sz="3465" b="1">
                <a:solidFill>
                  <a:srgbClr val="FF0000"/>
                </a:solidFill>
                <a:latin typeface="楷体" panose="02010609060101010101" pitchFamily="49" charset="-122"/>
                <a:ea typeface="楷体" panose="02010609060101010101" pitchFamily="49" charset="-122"/>
              </a:rPr>
              <a:t>承接上文</a:t>
            </a:r>
            <a:r>
              <a:rPr lang="zh-CN" altLang="en-US" sz="3465" b="1">
                <a:latin typeface="楷体" panose="02010609060101010101" pitchFamily="49" charset="-122"/>
                <a:ea typeface="楷体" panose="02010609060101010101" pitchFamily="49" charset="-122"/>
              </a:rPr>
              <a:t>的画面介绍，</a:t>
            </a:r>
            <a:r>
              <a:rPr lang="zh-CN" altLang="en-US" sz="3465" b="1">
                <a:solidFill>
                  <a:srgbClr val="FF0000"/>
                </a:solidFill>
                <a:latin typeface="楷体" panose="02010609060101010101" pitchFamily="49" charset="-122"/>
                <a:ea typeface="楷体" panose="02010609060101010101" pitchFamily="49" charset="-122"/>
              </a:rPr>
              <a:t>引出下文</a:t>
            </a:r>
            <a:r>
              <a:rPr lang="zh-CN" altLang="en-US" sz="3465" b="1">
                <a:latin typeface="楷体" panose="02010609060101010101" pitchFamily="49" charset="-122"/>
                <a:ea typeface="楷体" panose="02010609060101010101" pitchFamily="49" charset="-122"/>
              </a:rPr>
              <a:t>“我想念昆明的雨”的缘由的抒写。</a:t>
            </a:r>
            <a:endParaRPr lang="zh-CN" altLang="en-US" sz="3465" b="1">
              <a:latin typeface="楷体" panose="02010609060101010101" pitchFamily="49" charset="-122"/>
              <a:ea typeface="楷体" panose="02010609060101010101" pitchFamily="49" charset="-122"/>
            </a:endParaRPr>
          </a:p>
        </p:txBody>
      </p:sp>
      <p:grpSp>
        <p:nvGrpSpPr>
          <p:cNvPr id="29699" name="组合 7"/>
          <p:cNvGrpSpPr/>
          <p:nvPr/>
        </p:nvGrpSpPr>
        <p:grpSpPr bwMode="auto">
          <a:xfrm>
            <a:off x="38100" y="-4233"/>
            <a:ext cx="2675467" cy="665885"/>
            <a:chOff x="70" y="-63"/>
            <a:chExt cx="3160" cy="786"/>
          </a:xfrm>
        </p:grpSpPr>
        <p:sp>
          <p:nvSpPr>
            <p:cNvPr id="29706" name="文本框 6"/>
            <p:cNvSpPr txBox="1">
              <a:spLocks noChangeArrowheads="1"/>
            </p:cNvSpPr>
            <p:nvPr/>
          </p:nvSpPr>
          <p:spPr bwMode="auto">
            <a:xfrm>
              <a:off x="678" y="-63"/>
              <a:ext cx="2460"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29700" name="TextBox 1"/>
          <p:cNvSpPr txBox="1">
            <a:spLocks noChangeArrowheads="1"/>
          </p:cNvSpPr>
          <p:nvPr/>
        </p:nvSpPr>
        <p:spPr bwMode="auto">
          <a:xfrm>
            <a:off x="719667" y="811107"/>
            <a:ext cx="3848100" cy="666115"/>
          </a:xfrm>
          <a:prstGeom prst="rect">
            <a:avLst/>
          </a:prstGeom>
          <a:noFill/>
          <a:ln w="9525">
            <a:noFill/>
            <a:miter lim="800000"/>
          </a:ln>
        </p:spPr>
        <p:txBody>
          <a:bodyPr wrap="square">
            <a:spAutoFit/>
          </a:bodyPr>
          <a:lstStyle/>
          <a:p>
            <a:r>
              <a:rPr lang="zh-CN" altLang="en-US" sz="3735">
                <a:solidFill>
                  <a:srgbClr val="FF0000"/>
                </a:solidFill>
                <a:latin typeface="黑体" panose="02010609060101010101" pitchFamily="49" charset="-122"/>
                <a:ea typeface="黑体" panose="02010609060101010101" pitchFamily="49" charset="-122"/>
              </a:rPr>
              <a:t>出现了</a:t>
            </a:r>
            <a:r>
              <a:rPr lang="en-US" altLang="zh-CN" sz="3735">
                <a:solidFill>
                  <a:srgbClr val="FF0000"/>
                </a:solidFill>
                <a:latin typeface="黑体" panose="02010609060101010101" pitchFamily="49" charset="-122"/>
                <a:ea typeface="黑体" panose="02010609060101010101" pitchFamily="49" charset="-122"/>
              </a:rPr>
              <a:t>2</a:t>
            </a:r>
            <a:r>
              <a:rPr lang="zh-CN" altLang="en-US" sz="3735">
                <a:solidFill>
                  <a:srgbClr val="FF0000"/>
                </a:solidFill>
                <a:latin typeface="黑体" panose="02010609060101010101" pitchFamily="49" charset="-122"/>
                <a:ea typeface="黑体" panose="02010609060101010101" pitchFamily="49" charset="-122"/>
              </a:rPr>
              <a:t>次。</a:t>
            </a:r>
            <a:endParaRPr lang="zh-CN" altLang="en-US" sz="3735">
              <a:solidFill>
                <a:srgbClr val="FF0000"/>
              </a:solidFill>
              <a:latin typeface="黑体" panose="02010609060101010101" pitchFamily="49" charset="-122"/>
              <a:ea typeface="黑体" panose="02010609060101010101" pitchFamily="49" charset="-122"/>
            </a:endParaRPr>
          </a:p>
        </p:txBody>
      </p:sp>
      <p:sp>
        <p:nvSpPr>
          <p:cNvPr id="4" name="矩形 3"/>
          <p:cNvSpPr/>
          <p:nvPr/>
        </p:nvSpPr>
        <p:spPr>
          <a:xfrm>
            <a:off x="912284" y="3107267"/>
            <a:ext cx="1631949" cy="1158240"/>
          </a:xfrm>
          <a:prstGeom prst="rect">
            <a:avLst/>
          </a:prstGeom>
          <a:solidFill>
            <a:schemeClr val="accent2">
              <a:lumMod val="60000"/>
              <a:lumOff val="40000"/>
            </a:schemeClr>
          </a:solidFill>
        </p:spPr>
        <p:txBody>
          <a:bodyPr>
            <a:spAutoFit/>
          </a:bodyPr>
          <a:lstStyle/>
          <a:p>
            <a:pPr algn="ctr">
              <a:defRPr/>
            </a:pPr>
            <a:r>
              <a:rPr lang="zh-CN" altLang="en-US" sz="3465" b="1" dirty="0">
                <a:latin typeface="楷体" panose="02010609060101010101" pitchFamily="49" charset="-122"/>
                <a:ea typeface="楷体" panose="02010609060101010101" pitchFamily="49" charset="-122"/>
              </a:rPr>
              <a:t>第</a:t>
            </a:r>
            <a:r>
              <a:rPr lang="en-US" altLang="zh-CN" sz="3465" b="1" dirty="0">
                <a:latin typeface="楷体" panose="02010609060101010101" pitchFamily="49" charset="-122"/>
                <a:ea typeface="楷体" panose="02010609060101010101" pitchFamily="49" charset="-122"/>
              </a:rPr>
              <a:t>1</a:t>
            </a:r>
            <a:r>
              <a:rPr lang="zh-CN" altLang="en-US" sz="3465" b="1" dirty="0">
                <a:latin typeface="楷体" panose="02010609060101010101" pitchFamily="49" charset="-122"/>
                <a:ea typeface="楷体" panose="02010609060101010101" pitchFamily="49" charset="-122"/>
              </a:rPr>
              <a:t>次</a:t>
            </a:r>
            <a:endParaRPr lang="en-US" altLang="zh-CN" sz="3465" b="1" dirty="0">
              <a:latin typeface="楷体" panose="02010609060101010101" pitchFamily="49" charset="-122"/>
              <a:ea typeface="楷体" panose="02010609060101010101" pitchFamily="49" charset="-122"/>
            </a:endParaRPr>
          </a:p>
          <a:p>
            <a:pPr algn="ctr">
              <a:defRPr/>
            </a:pPr>
            <a:r>
              <a:rPr lang="zh-CN" altLang="en-US" sz="3465" b="1" dirty="0">
                <a:latin typeface="楷体" panose="02010609060101010101" pitchFamily="49" charset="-122"/>
                <a:ea typeface="楷体" panose="02010609060101010101" pitchFamily="49" charset="-122"/>
              </a:rPr>
              <a:t>第2段</a:t>
            </a:r>
            <a:endParaRPr lang="zh-CN" altLang="en-US" sz="3465" dirty="0"/>
          </a:p>
        </p:txBody>
      </p:sp>
      <p:sp>
        <p:nvSpPr>
          <p:cNvPr id="5" name="矩形 4"/>
          <p:cNvSpPr>
            <a:spLocks noChangeArrowheads="1"/>
          </p:cNvSpPr>
          <p:nvPr/>
        </p:nvSpPr>
        <p:spPr bwMode="auto">
          <a:xfrm>
            <a:off x="5135033" y="2114551"/>
            <a:ext cx="6261100" cy="1158240"/>
          </a:xfrm>
          <a:prstGeom prst="rect">
            <a:avLst/>
          </a:prstGeom>
          <a:noFill/>
          <a:ln w="9525">
            <a:noFill/>
            <a:miter lim="800000"/>
          </a:ln>
        </p:spPr>
        <p:txBody>
          <a:bodyPr>
            <a:spAutoFit/>
          </a:bodyPr>
          <a:lstStyle/>
          <a:p>
            <a:r>
              <a:rPr lang="zh-CN" altLang="en-US" sz="3465" b="1">
                <a:solidFill>
                  <a:srgbClr val="FF0000"/>
                </a:solidFill>
                <a:latin typeface="楷体" panose="02010609060101010101" pitchFamily="49" charset="-122"/>
                <a:ea typeface="楷体" panose="02010609060101010101" pitchFamily="49" charset="-122"/>
              </a:rPr>
              <a:t>点明了文章的中心</a:t>
            </a:r>
            <a:r>
              <a:rPr lang="zh-CN" altLang="en-US" sz="3465" b="1">
                <a:solidFill>
                  <a:srgbClr val="000000"/>
                </a:solidFill>
                <a:latin typeface="楷体" panose="02010609060101010101" pitchFamily="49" charset="-122"/>
                <a:ea typeface="楷体" panose="02010609060101010101" pitchFamily="49" charset="-122"/>
              </a:rPr>
              <a:t>，表达了作者对昆明雨季深切的怀念之情。</a:t>
            </a:r>
            <a:endParaRPr lang="en-US" altLang="zh-CN" sz="3465" b="1">
              <a:solidFill>
                <a:srgbClr val="000000"/>
              </a:solidFill>
              <a:latin typeface="楷体" panose="02010609060101010101" pitchFamily="49" charset="-122"/>
              <a:ea typeface="楷体" panose="02010609060101010101" pitchFamily="49" charset="-122"/>
            </a:endParaRPr>
          </a:p>
        </p:txBody>
      </p:sp>
      <p:sp>
        <p:nvSpPr>
          <p:cNvPr id="12" name="左大括号 11"/>
          <p:cNvSpPr/>
          <p:nvPr/>
        </p:nvSpPr>
        <p:spPr>
          <a:xfrm>
            <a:off x="2734733" y="2123017"/>
            <a:ext cx="385233" cy="3168649"/>
          </a:xfrm>
          <a:prstGeom prst="leftBrace">
            <a:avLst>
              <a:gd name="adj1" fmla="val 100927"/>
              <a:gd name="adj2"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3465"/>
          </a:p>
        </p:txBody>
      </p:sp>
      <p:sp>
        <p:nvSpPr>
          <p:cNvPr id="6" name="矩形 5"/>
          <p:cNvSpPr/>
          <p:nvPr/>
        </p:nvSpPr>
        <p:spPr>
          <a:xfrm>
            <a:off x="3312584" y="2319867"/>
            <a:ext cx="1510665" cy="624840"/>
          </a:xfrm>
          <a:prstGeom prst="rect">
            <a:avLst/>
          </a:prstGeom>
          <a:solidFill>
            <a:schemeClr val="accent5">
              <a:lumMod val="40000"/>
              <a:lumOff val="60000"/>
            </a:schemeClr>
          </a:solidFill>
        </p:spPr>
        <p:txBody>
          <a:bodyPr wrap="none">
            <a:spAutoFit/>
          </a:bodyPr>
          <a:lstStyle/>
          <a:p>
            <a:pPr>
              <a:defRPr/>
            </a:pPr>
            <a:r>
              <a:rPr lang="zh-CN" altLang="en-US" sz="3465" b="1" dirty="0">
                <a:solidFill>
                  <a:prstClr val="black"/>
                </a:solidFill>
                <a:latin typeface="楷体" panose="02010609060101010101" pitchFamily="49" charset="-122"/>
                <a:ea typeface="楷体" panose="02010609060101010101" pitchFamily="49" charset="-122"/>
              </a:rPr>
              <a:t>内容上</a:t>
            </a:r>
            <a:endParaRPr lang="zh-CN" altLang="en-US" sz="3465" dirty="0"/>
          </a:p>
        </p:txBody>
      </p:sp>
      <p:sp>
        <p:nvSpPr>
          <p:cNvPr id="13" name="矩形 12"/>
          <p:cNvSpPr/>
          <p:nvPr/>
        </p:nvSpPr>
        <p:spPr>
          <a:xfrm>
            <a:off x="3335867" y="4392084"/>
            <a:ext cx="1510665" cy="624840"/>
          </a:xfrm>
          <a:prstGeom prst="rect">
            <a:avLst/>
          </a:prstGeom>
          <a:solidFill>
            <a:schemeClr val="accent5">
              <a:lumMod val="40000"/>
              <a:lumOff val="60000"/>
            </a:schemeClr>
          </a:solidFill>
        </p:spPr>
        <p:txBody>
          <a:bodyPr wrap="none">
            <a:spAutoFit/>
          </a:bodyPr>
          <a:lstStyle/>
          <a:p>
            <a:pPr>
              <a:defRPr/>
            </a:pPr>
            <a:r>
              <a:rPr lang="zh-CN" altLang="en-US" sz="3465" b="1" dirty="0">
                <a:solidFill>
                  <a:prstClr val="black"/>
                </a:solidFill>
                <a:latin typeface="楷体" panose="02010609060101010101" pitchFamily="49" charset="-122"/>
                <a:ea typeface="楷体" panose="02010609060101010101" pitchFamily="49" charset="-122"/>
              </a:rPr>
              <a:t>结构上</a:t>
            </a:r>
            <a:endParaRPr lang="zh-CN" altLang="en-US" sz="3465" dirty="0"/>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组合 7"/>
          <p:cNvGrpSpPr/>
          <p:nvPr/>
        </p:nvGrpSpPr>
        <p:grpSpPr bwMode="auto">
          <a:xfrm>
            <a:off x="38100" y="-4233"/>
            <a:ext cx="2675467" cy="665885"/>
            <a:chOff x="70" y="-63"/>
            <a:chExt cx="3160" cy="786"/>
          </a:xfrm>
        </p:grpSpPr>
        <p:sp>
          <p:nvSpPr>
            <p:cNvPr id="30729" name="文本框 6"/>
            <p:cNvSpPr txBox="1">
              <a:spLocks noChangeArrowheads="1"/>
            </p:cNvSpPr>
            <p:nvPr/>
          </p:nvSpPr>
          <p:spPr bwMode="auto">
            <a:xfrm>
              <a:off x="678" y="-63"/>
              <a:ext cx="2460"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6" name="文本框 2"/>
          <p:cNvSpPr txBox="1">
            <a:spLocks noChangeArrowheads="1"/>
          </p:cNvSpPr>
          <p:nvPr/>
        </p:nvSpPr>
        <p:spPr bwMode="auto">
          <a:xfrm>
            <a:off x="5232400" y="3856567"/>
            <a:ext cx="6258984" cy="1158240"/>
          </a:xfrm>
          <a:prstGeom prst="rect">
            <a:avLst/>
          </a:prstGeom>
          <a:noFill/>
          <a:ln w="9525">
            <a:noFill/>
            <a:miter lim="800000"/>
          </a:ln>
        </p:spPr>
        <p:txBody>
          <a:bodyPr>
            <a:spAutoFit/>
          </a:bodyPr>
          <a:lstStyle/>
          <a:p>
            <a:r>
              <a:rPr lang="zh-CN" altLang="en-US" sz="3465" b="1">
                <a:solidFill>
                  <a:srgbClr val="FF0000"/>
                </a:solidFill>
                <a:latin typeface="楷体" panose="02010609060101010101" pitchFamily="49" charset="-122"/>
                <a:ea typeface="楷体" panose="02010609060101010101" pitchFamily="49" charset="-122"/>
              </a:rPr>
              <a:t>照应第</a:t>
            </a:r>
            <a:r>
              <a:rPr lang="en-US" altLang="zh-CN" sz="3465" b="1">
                <a:solidFill>
                  <a:srgbClr val="FF0000"/>
                </a:solidFill>
                <a:latin typeface="楷体" panose="02010609060101010101" pitchFamily="49" charset="-122"/>
                <a:ea typeface="楷体" panose="02010609060101010101" pitchFamily="49" charset="-122"/>
              </a:rPr>
              <a:t>2</a:t>
            </a:r>
            <a:r>
              <a:rPr lang="zh-CN" altLang="en-US" sz="3465" b="1">
                <a:solidFill>
                  <a:srgbClr val="FF0000"/>
                </a:solidFill>
                <a:latin typeface="楷体" panose="02010609060101010101" pitchFamily="49" charset="-122"/>
                <a:ea typeface="楷体" panose="02010609060101010101" pitchFamily="49" charset="-122"/>
              </a:rPr>
              <a:t>自然段，</a:t>
            </a:r>
            <a:r>
              <a:rPr lang="zh-CN" altLang="en-US" sz="3465" b="1">
                <a:solidFill>
                  <a:srgbClr val="0B5FD1"/>
                </a:solidFill>
                <a:latin typeface="楷体" panose="02010609060101010101" pitchFamily="49" charset="-122"/>
                <a:ea typeface="楷体" panose="02010609060101010101" pitchFamily="49" charset="-122"/>
              </a:rPr>
              <a:t>收束全文，使结构显得完整。</a:t>
            </a:r>
            <a:endParaRPr lang="zh-CN" altLang="en-US" sz="3465" b="1">
              <a:solidFill>
                <a:srgbClr val="0B5FD1"/>
              </a:solidFill>
              <a:latin typeface="楷体" panose="02010609060101010101" pitchFamily="49" charset="-122"/>
              <a:ea typeface="楷体" panose="02010609060101010101" pitchFamily="49" charset="-122"/>
            </a:endParaRPr>
          </a:p>
        </p:txBody>
      </p:sp>
      <p:sp>
        <p:nvSpPr>
          <p:cNvPr id="17" name="矩形 16"/>
          <p:cNvSpPr/>
          <p:nvPr/>
        </p:nvSpPr>
        <p:spPr>
          <a:xfrm>
            <a:off x="1007533" y="2819400"/>
            <a:ext cx="1631951" cy="1158240"/>
          </a:xfrm>
          <a:prstGeom prst="rect">
            <a:avLst/>
          </a:prstGeom>
          <a:solidFill>
            <a:schemeClr val="accent2">
              <a:lumMod val="60000"/>
              <a:lumOff val="40000"/>
            </a:schemeClr>
          </a:solidFill>
        </p:spPr>
        <p:txBody>
          <a:bodyPr>
            <a:spAutoFit/>
          </a:bodyPr>
          <a:lstStyle/>
          <a:p>
            <a:pPr algn="ctr">
              <a:defRPr/>
            </a:pPr>
            <a:r>
              <a:rPr lang="zh-CN" altLang="en-US" sz="3465" b="1" dirty="0">
                <a:latin typeface="楷体" panose="02010609060101010101" pitchFamily="49" charset="-122"/>
                <a:ea typeface="楷体" panose="02010609060101010101" pitchFamily="49" charset="-122"/>
              </a:rPr>
              <a:t>第</a:t>
            </a:r>
            <a:r>
              <a:rPr lang="en-US" altLang="zh-CN" sz="3465" b="1" dirty="0">
                <a:latin typeface="楷体" panose="02010609060101010101" pitchFamily="49" charset="-122"/>
                <a:ea typeface="楷体" panose="02010609060101010101" pitchFamily="49" charset="-122"/>
              </a:rPr>
              <a:t>2</a:t>
            </a:r>
            <a:r>
              <a:rPr lang="zh-CN" altLang="en-US" sz="3465" b="1" dirty="0">
                <a:latin typeface="楷体" panose="02010609060101010101" pitchFamily="49" charset="-122"/>
                <a:ea typeface="楷体" panose="02010609060101010101" pitchFamily="49" charset="-122"/>
              </a:rPr>
              <a:t>次</a:t>
            </a:r>
            <a:endParaRPr lang="en-US" altLang="zh-CN" sz="3465" b="1" dirty="0">
              <a:latin typeface="楷体" panose="02010609060101010101" pitchFamily="49" charset="-122"/>
              <a:ea typeface="楷体" panose="02010609060101010101" pitchFamily="49" charset="-122"/>
            </a:endParaRPr>
          </a:p>
          <a:p>
            <a:pPr algn="ctr">
              <a:defRPr/>
            </a:pPr>
            <a:r>
              <a:rPr lang="zh-CN" altLang="en-US" sz="3465" b="1" dirty="0">
                <a:latin typeface="楷体" panose="02010609060101010101" pitchFamily="49" charset="-122"/>
                <a:ea typeface="楷体" panose="02010609060101010101" pitchFamily="49" charset="-122"/>
              </a:rPr>
              <a:t>第</a:t>
            </a:r>
            <a:r>
              <a:rPr lang="en-US" altLang="zh-CN" sz="3465" b="1" dirty="0">
                <a:latin typeface="楷体" panose="02010609060101010101" pitchFamily="49" charset="-122"/>
                <a:ea typeface="楷体" panose="02010609060101010101" pitchFamily="49" charset="-122"/>
              </a:rPr>
              <a:t>11</a:t>
            </a:r>
            <a:r>
              <a:rPr lang="zh-CN" altLang="en-US" sz="3465" b="1" dirty="0">
                <a:latin typeface="楷体" panose="02010609060101010101" pitchFamily="49" charset="-122"/>
                <a:ea typeface="楷体" panose="02010609060101010101" pitchFamily="49" charset="-122"/>
              </a:rPr>
              <a:t>段</a:t>
            </a:r>
            <a:endParaRPr lang="zh-CN" altLang="en-US" sz="3465" dirty="0"/>
          </a:p>
        </p:txBody>
      </p:sp>
      <p:sp>
        <p:nvSpPr>
          <p:cNvPr id="18" name="矩形 17"/>
          <p:cNvSpPr>
            <a:spLocks noChangeArrowheads="1"/>
          </p:cNvSpPr>
          <p:nvPr/>
        </p:nvSpPr>
        <p:spPr bwMode="auto">
          <a:xfrm>
            <a:off x="5232400" y="1778000"/>
            <a:ext cx="6258984" cy="1158240"/>
          </a:xfrm>
          <a:prstGeom prst="rect">
            <a:avLst/>
          </a:prstGeom>
          <a:noFill/>
          <a:ln w="9525">
            <a:noFill/>
            <a:miter lim="800000"/>
          </a:ln>
        </p:spPr>
        <p:txBody>
          <a:bodyPr>
            <a:spAutoFit/>
          </a:bodyPr>
          <a:lstStyle/>
          <a:p>
            <a:r>
              <a:rPr lang="zh-CN" altLang="en-US" sz="3465" b="1">
                <a:solidFill>
                  <a:srgbClr val="FF0000"/>
                </a:solidFill>
                <a:latin typeface="楷体" panose="02010609060101010101" pitchFamily="49" charset="-122"/>
                <a:ea typeface="楷体" panose="02010609060101010101" pitchFamily="49" charset="-122"/>
              </a:rPr>
              <a:t>深化主题</a:t>
            </a:r>
            <a:r>
              <a:rPr lang="zh-CN" altLang="en-US" sz="3465" b="1">
                <a:solidFill>
                  <a:srgbClr val="000000"/>
                </a:solidFill>
                <a:latin typeface="楷体" panose="02010609060101010101" pitchFamily="49" charset="-122"/>
                <a:ea typeface="楷体" panose="02010609060101010101" pitchFamily="49" charset="-122"/>
              </a:rPr>
              <a:t>，表达了作者对“昆明的雨”的怀念之情。</a:t>
            </a:r>
            <a:endParaRPr lang="en-US" altLang="zh-CN" sz="3465" b="1">
              <a:solidFill>
                <a:srgbClr val="000000"/>
              </a:solidFill>
              <a:latin typeface="楷体" panose="02010609060101010101" pitchFamily="49" charset="-122"/>
              <a:ea typeface="楷体" panose="02010609060101010101" pitchFamily="49" charset="-122"/>
            </a:endParaRPr>
          </a:p>
        </p:txBody>
      </p:sp>
      <p:sp>
        <p:nvSpPr>
          <p:cNvPr id="19" name="左大括号 18"/>
          <p:cNvSpPr/>
          <p:nvPr/>
        </p:nvSpPr>
        <p:spPr>
          <a:xfrm>
            <a:off x="2832100" y="1835151"/>
            <a:ext cx="385233" cy="3168649"/>
          </a:xfrm>
          <a:prstGeom prst="leftBrace">
            <a:avLst>
              <a:gd name="adj1" fmla="val 100927"/>
              <a:gd name="adj2"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3465"/>
          </a:p>
        </p:txBody>
      </p:sp>
      <p:sp>
        <p:nvSpPr>
          <p:cNvPr id="20" name="矩形 19"/>
          <p:cNvSpPr/>
          <p:nvPr/>
        </p:nvSpPr>
        <p:spPr>
          <a:xfrm>
            <a:off x="3407833" y="2044700"/>
            <a:ext cx="1510665" cy="624840"/>
          </a:xfrm>
          <a:prstGeom prst="rect">
            <a:avLst/>
          </a:prstGeom>
          <a:solidFill>
            <a:schemeClr val="accent5">
              <a:lumMod val="40000"/>
              <a:lumOff val="60000"/>
            </a:schemeClr>
          </a:solidFill>
        </p:spPr>
        <p:txBody>
          <a:bodyPr wrap="none">
            <a:spAutoFit/>
          </a:bodyPr>
          <a:lstStyle/>
          <a:p>
            <a:pPr>
              <a:defRPr/>
            </a:pPr>
            <a:r>
              <a:rPr lang="zh-CN" altLang="en-US" sz="3465" b="1" dirty="0">
                <a:solidFill>
                  <a:prstClr val="black"/>
                </a:solidFill>
                <a:latin typeface="楷体" panose="02010609060101010101" pitchFamily="49" charset="-122"/>
                <a:ea typeface="楷体" panose="02010609060101010101" pitchFamily="49" charset="-122"/>
              </a:rPr>
              <a:t>内容上</a:t>
            </a:r>
            <a:endParaRPr lang="zh-CN" altLang="en-US" sz="3465" dirty="0"/>
          </a:p>
        </p:txBody>
      </p:sp>
      <p:sp>
        <p:nvSpPr>
          <p:cNvPr id="21" name="矩形 20"/>
          <p:cNvSpPr/>
          <p:nvPr/>
        </p:nvSpPr>
        <p:spPr>
          <a:xfrm>
            <a:off x="3433233" y="4116917"/>
            <a:ext cx="1510665" cy="624840"/>
          </a:xfrm>
          <a:prstGeom prst="rect">
            <a:avLst/>
          </a:prstGeom>
          <a:solidFill>
            <a:schemeClr val="accent5">
              <a:lumMod val="40000"/>
              <a:lumOff val="60000"/>
            </a:schemeClr>
          </a:solidFill>
        </p:spPr>
        <p:txBody>
          <a:bodyPr wrap="none">
            <a:spAutoFit/>
          </a:bodyPr>
          <a:lstStyle/>
          <a:p>
            <a:pPr>
              <a:defRPr/>
            </a:pPr>
            <a:r>
              <a:rPr lang="zh-CN" altLang="en-US" sz="3465" b="1" dirty="0">
                <a:solidFill>
                  <a:prstClr val="black"/>
                </a:solidFill>
                <a:latin typeface="楷体" panose="02010609060101010101" pitchFamily="49" charset="-122"/>
                <a:ea typeface="楷体" panose="02010609060101010101" pitchFamily="49" charset="-122"/>
              </a:rPr>
              <a:t>结构上</a:t>
            </a:r>
            <a:endParaRPr lang="zh-CN" altLang="en-US" sz="3465" dirty="0"/>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矩形 1"/>
          <p:cNvSpPr>
            <a:spLocks noChangeArrowheads="1"/>
          </p:cNvSpPr>
          <p:nvPr/>
        </p:nvSpPr>
        <p:spPr bwMode="auto">
          <a:xfrm>
            <a:off x="431800" y="927100"/>
            <a:ext cx="11330517" cy="2061210"/>
          </a:xfrm>
          <a:prstGeom prst="rect">
            <a:avLst/>
          </a:prstGeom>
          <a:noFill/>
          <a:ln w="9525">
            <a:noFill/>
            <a:miter lim="800000"/>
          </a:ln>
        </p:spPr>
        <p:txBody>
          <a:bodyPr>
            <a:spAutoFit/>
          </a:bodyPr>
          <a:lstStyle/>
          <a:p>
            <a:pPr eaLnBrk="0" hangingPunct="0"/>
            <a:r>
              <a:rPr lang="en-US" altLang="zh-CN" sz="3200" b="1">
                <a:solidFill>
                  <a:srgbClr val="000000"/>
                </a:solidFill>
                <a:latin typeface="宋体" panose="02010600030101010101" pitchFamily="2" charset="-122"/>
              </a:rPr>
              <a:t>    </a:t>
            </a:r>
            <a:r>
              <a:rPr lang="zh-CN" altLang="zh-CN" sz="3200" b="1">
                <a:solidFill>
                  <a:srgbClr val="000000"/>
                </a:solidFill>
                <a:latin typeface="宋体" panose="02010600030101010101" pitchFamily="2" charset="-122"/>
              </a:rPr>
              <a:t>本文能对读者产生强大的艺术感染力</a:t>
            </a:r>
            <a:r>
              <a:rPr lang="zh-CN" altLang="en-US" sz="3200" b="1">
                <a:solidFill>
                  <a:srgbClr val="000000"/>
                </a:solidFill>
                <a:latin typeface="宋体" panose="02010600030101010101" pitchFamily="2" charset="-122"/>
              </a:rPr>
              <a:t>，</a:t>
            </a:r>
            <a:r>
              <a:rPr lang="zh-CN" altLang="zh-CN" sz="3200" b="1">
                <a:solidFill>
                  <a:srgbClr val="000000"/>
                </a:solidFill>
                <a:latin typeface="宋体" panose="02010600030101010101" pitchFamily="2" charset="-122"/>
              </a:rPr>
              <a:t>就在于作者对“凡人小事”的审视</a:t>
            </a:r>
            <a:r>
              <a:rPr lang="zh-CN" altLang="en-US" sz="3200" b="1">
                <a:solidFill>
                  <a:srgbClr val="000000"/>
                </a:solidFill>
                <a:latin typeface="宋体" panose="02010600030101010101" pitchFamily="2" charset="-122"/>
              </a:rPr>
              <a:t>，</a:t>
            </a:r>
            <a:r>
              <a:rPr lang="zh-CN" altLang="zh-CN" sz="3200" b="1">
                <a:solidFill>
                  <a:srgbClr val="000000"/>
                </a:solidFill>
                <a:latin typeface="宋体" panose="02010600030101010101" pitchFamily="2" charset="-122"/>
              </a:rPr>
              <a:t>用“以小见大”的视角</a:t>
            </a:r>
            <a:r>
              <a:rPr lang="zh-CN" altLang="en-US" sz="3200" b="1">
                <a:solidFill>
                  <a:srgbClr val="000000"/>
                </a:solidFill>
                <a:latin typeface="宋体" panose="02010600030101010101" pitchFamily="2" charset="-122"/>
              </a:rPr>
              <a:t>，</a:t>
            </a:r>
            <a:r>
              <a:rPr lang="zh-CN" altLang="zh-CN" sz="3200" b="1">
                <a:solidFill>
                  <a:srgbClr val="000000"/>
                </a:solidFill>
                <a:latin typeface="宋体" panose="02010600030101010101" pitchFamily="2" charset="-122"/>
              </a:rPr>
              <a:t>折射出了一位老人浓烈如火的情怀。结合文章</a:t>
            </a:r>
            <a:r>
              <a:rPr lang="zh-CN" altLang="en-US" sz="3200" b="1">
                <a:solidFill>
                  <a:srgbClr val="000000"/>
                </a:solidFill>
                <a:latin typeface="宋体" panose="02010600030101010101" pitchFamily="2" charset="-122"/>
              </a:rPr>
              <a:t>，</a:t>
            </a:r>
            <a:r>
              <a:rPr lang="zh-CN" altLang="zh-CN" sz="3200" b="1">
                <a:solidFill>
                  <a:srgbClr val="000000"/>
                </a:solidFill>
                <a:latin typeface="宋体" panose="02010600030101010101" pitchFamily="2" charset="-122"/>
              </a:rPr>
              <a:t>试</a:t>
            </a:r>
            <a:r>
              <a:rPr lang="zh-CN" altLang="en-US" sz="3200" b="1">
                <a:solidFill>
                  <a:srgbClr val="000000"/>
                </a:solidFill>
                <a:latin typeface="宋体" panose="02010600030101010101" pitchFamily="2" charset="-122"/>
              </a:rPr>
              <a:t>分析</a:t>
            </a:r>
            <a:r>
              <a:rPr lang="zh-CN" altLang="zh-CN" sz="3200" b="1">
                <a:solidFill>
                  <a:srgbClr val="000000"/>
                </a:solidFill>
                <a:latin typeface="宋体" panose="02010600030101010101" pitchFamily="2" charset="-122"/>
              </a:rPr>
              <a:t> “以小见大”的</a:t>
            </a:r>
            <a:r>
              <a:rPr lang="zh-CN" altLang="en-US" sz="3200" b="1">
                <a:solidFill>
                  <a:srgbClr val="000000"/>
                </a:solidFill>
                <a:latin typeface="宋体" panose="02010600030101010101" pitchFamily="2" charset="-122"/>
              </a:rPr>
              <a:t>写作手法</a:t>
            </a:r>
            <a:r>
              <a:rPr lang="zh-CN" altLang="zh-CN" sz="3200" b="1">
                <a:solidFill>
                  <a:srgbClr val="000000"/>
                </a:solidFill>
                <a:latin typeface="宋体" panose="02010600030101010101" pitchFamily="2" charset="-122"/>
              </a:rPr>
              <a:t>。</a:t>
            </a:r>
            <a:endParaRPr lang="zh-CN" altLang="en-US" sz="3200" b="1">
              <a:solidFill>
                <a:srgbClr val="000000"/>
              </a:solidFill>
              <a:latin typeface="宋体" panose="02010600030101010101" pitchFamily="2" charset="-122"/>
            </a:endParaRPr>
          </a:p>
        </p:txBody>
      </p:sp>
      <p:grpSp>
        <p:nvGrpSpPr>
          <p:cNvPr id="31747" name="组合 7"/>
          <p:cNvGrpSpPr/>
          <p:nvPr/>
        </p:nvGrpSpPr>
        <p:grpSpPr bwMode="auto">
          <a:xfrm>
            <a:off x="38100" y="-4233"/>
            <a:ext cx="2675467" cy="665885"/>
            <a:chOff x="70" y="-63"/>
            <a:chExt cx="3160" cy="786"/>
          </a:xfrm>
        </p:grpSpPr>
        <p:sp>
          <p:nvSpPr>
            <p:cNvPr id="31749" name="文本框 6"/>
            <p:cNvSpPr txBox="1">
              <a:spLocks noChangeArrowheads="1"/>
            </p:cNvSpPr>
            <p:nvPr/>
          </p:nvSpPr>
          <p:spPr bwMode="auto">
            <a:xfrm>
              <a:off x="678" y="-63"/>
              <a:ext cx="2460"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7" name="矩形 6"/>
          <p:cNvSpPr>
            <a:spLocks noChangeArrowheads="1"/>
          </p:cNvSpPr>
          <p:nvPr/>
        </p:nvSpPr>
        <p:spPr bwMode="auto">
          <a:xfrm>
            <a:off x="383117" y="3115733"/>
            <a:ext cx="11425767" cy="3046095"/>
          </a:xfrm>
          <a:prstGeom prst="rect">
            <a:avLst/>
          </a:prstGeom>
          <a:noFill/>
          <a:ln w="9525">
            <a:noFill/>
            <a:miter lim="800000"/>
          </a:ln>
        </p:spPr>
        <p:txBody>
          <a:bodyPr>
            <a:spAutoFit/>
          </a:bodyPr>
          <a:lstStyle/>
          <a:p>
            <a:pPr eaLnBrk="0" hangingPunct="0"/>
            <a:r>
              <a:rPr lang="en-US" altLang="zh-CN" sz="3200" b="1">
                <a:solidFill>
                  <a:srgbClr val="0000FF"/>
                </a:solidFill>
                <a:latin typeface="楷体" panose="02010609060101010101" pitchFamily="49" charset="-122"/>
                <a:ea typeface="楷体" panose="02010609060101010101" pitchFamily="49" charset="-122"/>
              </a:rPr>
              <a:t>    </a:t>
            </a:r>
            <a:r>
              <a:rPr lang="zh-CN" altLang="zh-CN" sz="3200" b="1">
                <a:solidFill>
                  <a:srgbClr val="0000FF"/>
                </a:solidFill>
                <a:latin typeface="楷体" panose="02010609060101010101" pitchFamily="49" charset="-122"/>
                <a:ea typeface="楷体" panose="02010609060101010101" pitchFamily="49" charset="-122"/>
              </a:rPr>
              <a:t>作者对昆明的爱是深沉的</a:t>
            </a:r>
            <a:r>
              <a:rPr lang="zh-CN" altLang="en-US" sz="3200" b="1">
                <a:solidFill>
                  <a:srgbClr val="0000FF"/>
                </a:solidFill>
                <a:latin typeface="楷体" panose="02010609060101010101" pitchFamily="49" charset="-122"/>
                <a:ea typeface="楷体" panose="02010609060101010101" pitchFamily="49" charset="-122"/>
              </a:rPr>
              <a:t>，</a:t>
            </a:r>
            <a:r>
              <a:rPr lang="zh-CN" altLang="zh-CN" sz="3200" b="1">
                <a:solidFill>
                  <a:srgbClr val="0000FF"/>
                </a:solidFill>
                <a:latin typeface="楷体" panose="02010609060101010101" pitchFamily="49" charset="-122"/>
                <a:ea typeface="楷体" panose="02010609060101010101" pitchFamily="49" charset="-122"/>
              </a:rPr>
              <a:t>寄托感情的载体越小</a:t>
            </a:r>
            <a:r>
              <a:rPr lang="zh-CN" altLang="en-US" sz="3200" b="1">
                <a:solidFill>
                  <a:srgbClr val="0000FF"/>
                </a:solidFill>
                <a:latin typeface="楷体" panose="02010609060101010101" pitchFamily="49" charset="-122"/>
                <a:ea typeface="楷体" panose="02010609060101010101" pitchFamily="49" charset="-122"/>
              </a:rPr>
              <a:t>，</a:t>
            </a:r>
            <a:r>
              <a:rPr lang="zh-CN" altLang="zh-CN" sz="3200" b="1">
                <a:solidFill>
                  <a:srgbClr val="0000FF"/>
                </a:solidFill>
                <a:latin typeface="楷体" panose="02010609060101010101" pitchFamily="49" charset="-122"/>
                <a:ea typeface="楷体" panose="02010609060101010101" pitchFamily="49" charset="-122"/>
              </a:rPr>
              <a:t>越显得爱得醇厚。仙人掌</a:t>
            </a:r>
            <a:r>
              <a:rPr lang="zh-CN" altLang="en-US" sz="3200" b="1">
                <a:solidFill>
                  <a:srgbClr val="0000FF"/>
                </a:solidFill>
                <a:latin typeface="楷体" panose="02010609060101010101" pitchFamily="49" charset="-122"/>
                <a:ea typeface="楷体" panose="02010609060101010101" pitchFamily="49" charset="-122"/>
              </a:rPr>
              <a:t>，</a:t>
            </a:r>
            <a:r>
              <a:rPr lang="zh-CN" altLang="zh-CN" sz="3200" b="1">
                <a:solidFill>
                  <a:srgbClr val="0000FF"/>
                </a:solidFill>
                <a:latin typeface="楷体" panose="02010609060101010101" pitchFamily="49" charset="-122"/>
                <a:ea typeface="楷体" panose="02010609060101010101" pitchFamily="49" charset="-122"/>
              </a:rPr>
              <a:t>青头菌、牛肝菌等各类菌子</a:t>
            </a:r>
            <a:r>
              <a:rPr lang="zh-CN" altLang="en-US" sz="3200" b="1">
                <a:solidFill>
                  <a:srgbClr val="0000FF"/>
                </a:solidFill>
                <a:latin typeface="楷体" panose="02010609060101010101" pitchFamily="49" charset="-122"/>
                <a:ea typeface="楷体" panose="02010609060101010101" pitchFamily="49" charset="-122"/>
              </a:rPr>
              <a:t>，</a:t>
            </a:r>
            <a:r>
              <a:rPr lang="zh-CN" altLang="zh-CN" sz="3200" b="1">
                <a:solidFill>
                  <a:srgbClr val="0000FF"/>
                </a:solidFill>
                <a:latin typeface="楷体" panose="02010609060101010101" pitchFamily="49" charset="-122"/>
                <a:ea typeface="楷体" panose="02010609060101010101" pitchFamily="49" charset="-122"/>
              </a:rPr>
              <a:t>杨梅</a:t>
            </a:r>
            <a:r>
              <a:rPr lang="zh-CN" altLang="en-US" sz="3200" b="1">
                <a:solidFill>
                  <a:srgbClr val="0000FF"/>
                </a:solidFill>
                <a:latin typeface="楷体" panose="02010609060101010101" pitchFamily="49" charset="-122"/>
                <a:ea typeface="楷体" panose="02010609060101010101" pitchFamily="49" charset="-122"/>
              </a:rPr>
              <a:t>，</a:t>
            </a:r>
            <a:r>
              <a:rPr lang="zh-CN" altLang="zh-CN" sz="3200" b="1">
                <a:solidFill>
                  <a:srgbClr val="0000FF"/>
                </a:solidFill>
                <a:latin typeface="楷体" panose="02010609060101010101" pitchFamily="49" charset="-122"/>
                <a:ea typeface="楷体" panose="02010609060101010101" pitchFamily="49" charset="-122"/>
              </a:rPr>
              <a:t>缅桂花等</a:t>
            </a:r>
            <a:r>
              <a:rPr lang="zh-CN" altLang="en-US" sz="3200" b="1">
                <a:solidFill>
                  <a:srgbClr val="0000FF"/>
                </a:solidFill>
                <a:latin typeface="楷体" panose="02010609060101010101" pitchFamily="49" charset="-122"/>
                <a:ea typeface="楷体" panose="02010609060101010101" pitchFamily="49" charset="-122"/>
              </a:rPr>
              <a:t>，</a:t>
            </a:r>
            <a:r>
              <a:rPr lang="zh-CN" altLang="zh-CN" sz="3200" b="1">
                <a:solidFill>
                  <a:srgbClr val="0000FF"/>
                </a:solidFill>
                <a:latin typeface="楷体" panose="02010609060101010101" pitchFamily="49" charset="-122"/>
                <a:ea typeface="楷体" panose="02010609060101010101" pitchFamily="49" charset="-122"/>
              </a:rPr>
              <a:t>作为承载感情的载体</a:t>
            </a:r>
            <a:r>
              <a:rPr lang="zh-CN" altLang="en-US" sz="3200" b="1">
                <a:solidFill>
                  <a:srgbClr val="0000FF"/>
                </a:solidFill>
                <a:latin typeface="楷体" panose="02010609060101010101" pitchFamily="49" charset="-122"/>
                <a:ea typeface="楷体" panose="02010609060101010101" pitchFamily="49" charset="-122"/>
              </a:rPr>
              <a:t>，</a:t>
            </a:r>
            <a:r>
              <a:rPr lang="zh-CN" altLang="zh-CN" sz="3200" b="1">
                <a:solidFill>
                  <a:srgbClr val="0000FF"/>
                </a:solidFill>
                <a:latin typeface="楷体" panose="02010609060101010101" pitchFamily="49" charset="-122"/>
                <a:ea typeface="楷体" panose="02010609060101010101" pitchFamily="49" charset="-122"/>
              </a:rPr>
              <a:t>都具有非凡的意义</a:t>
            </a:r>
            <a:r>
              <a:rPr lang="zh-CN" altLang="en-US" sz="3200" b="1">
                <a:solidFill>
                  <a:srgbClr val="0000FF"/>
                </a:solidFill>
                <a:latin typeface="楷体" panose="02010609060101010101" pitchFamily="49" charset="-122"/>
                <a:ea typeface="楷体" panose="02010609060101010101" pitchFamily="49" charset="-122"/>
              </a:rPr>
              <a:t>，</a:t>
            </a:r>
            <a:r>
              <a:rPr lang="zh-CN" altLang="zh-CN" sz="3200" b="1">
                <a:solidFill>
                  <a:srgbClr val="0000FF"/>
                </a:solidFill>
                <a:latin typeface="楷体" panose="02010609060101010101" pitchFamily="49" charset="-122"/>
                <a:ea typeface="楷体" panose="02010609060101010101" pitchFamily="49" charset="-122"/>
              </a:rPr>
              <a:t>它们共同昭示了汪曾祺散文的“凡人小事”之美</a:t>
            </a:r>
            <a:r>
              <a:rPr lang="zh-CN" altLang="en-US" sz="3200" b="1">
                <a:solidFill>
                  <a:srgbClr val="0000FF"/>
                </a:solidFill>
                <a:latin typeface="楷体" panose="02010609060101010101" pitchFamily="49" charset="-122"/>
                <a:ea typeface="楷体" panose="02010609060101010101" pitchFamily="49" charset="-122"/>
              </a:rPr>
              <a:t>，</a:t>
            </a:r>
            <a:r>
              <a:rPr lang="zh-CN" altLang="zh-CN" sz="3200" b="1">
                <a:solidFill>
                  <a:srgbClr val="0000FF"/>
                </a:solidFill>
                <a:latin typeface="楷体" panose="02010609060101010101" pitchFamily="49" charset="-122"/>
                <a:ea typeface="楷体" panose="02010609060101010101" pitchFamily="49" charset="-122"/>
              </a:rPr>
              <a:t>彰显</a:t>
            </a:r>
            <a:r>
              <a:rPr lang="zh-CN" altLang="en-US" sz="3200" b="1">
                <a:solidFill>
                  <a:srgbClr val="0000FF"/>
                </a:solidFill>
                <a:latin typeface="楷体" panose="02010609060101010101" pitchFamily="49" charset="-122"/>
                <a:ea typeface="楷体" panose="02010609060101010101" pitchFamily="49" charset="-122"/>
              </a:rPr>
              <a:t>了</a:t>
            </a:r>
            <a:r>
              <a:rPr lang="zh-CN" altLang="zh-CN" sz="3200" b="1">
                <a:solidFill>
                  <a:srgbClr val="0000FF"/>
                </a:solidFill>
                <a:latin typeface="楷体" panose="02010609060101010101" pitchFamily="49" charset="-122"/>
                <a:ea typeface="楷体" panose="02010609060101010101" pitchFamily="49" charset="-122"/>
              </a:rPr>
              <a:t>作者对昆明、对生活的热爱。生活的美存在于身边的一草一木中</a:t>
            </a:r>
            <a:r>
              <a:rPr lang="zh-CN" altLang="en-US" sz="3200" b="1">
                <a:solidFill>
                  <a:srgbClr val="0000FF"/>
                </a:solidFill>
                <a:latin typeface="楷体" panose="02010609060101010101" pitchFamily="49" charset="-122"/>
                <a:ea typeface="楷体" panose="02010609060101010101" pitchFamily="49" charset="-122"/>
              </a:rPr>
              <a:t>，</a:t>
            </a:r>
            <a:r>
              <a:rPr lang="zh-CN" altLang="zh-CN" sz="3200" b="1">
                <a:solidFill>
                  <a:srgbClr val="0000FF"/>
                </a:solidFill>
                <a:latin typeface="楷体" panose="02010609060101010101" pitchFamily="49" charset="-122"/>
                <a:ea typeface="楷体" panose="02010609060101010101" pitchFamily="49" charset="-122"/>
              </a:rPr>
              <a:t>作者用善于发现美的眼睛捕捉到了它们</a:t>
            </a:r>
            <a:r>
              <a:rPr lang="zh-CN" altLang="en-US" sz="3200" b="1">
                <a:solidFill>
                  <a:srgbClr val="0000FF"/>
                </a:solidFill>
                <a:latin typeface="楷体" panose="02010609060101010101" pitchFamily="49" charset="-122"/>
                <a:ea typeface="楷体" panose="02010609060101010101" pitchFamily="49" charset="-122"/>
              </a:rPr>
              <a:t>，</a:t>
            </a:r>
            <a:r>
              <a:rPr lang="zh-CN" altLang="zh-CN" sz="3200" b="1">
                <a:solidFill>
                  <a:srgbClr val="0000FF"/>
                </a:solidFill>
                <a:latin typeface="楷体" panose="02010609060101010101" pitchFamily="49" charset="-122"/>
                <a:ea typeface="楷体" panose="02010609060101010101" pitchFamily="49" charset="-122"/>
              </a:rPr>
              <a:t>然后携来入文</a:t>
            </a:r>
            <a:r>
              <a:rPr lang="zh-CN" altLang="en-US" sz="3200" b="1">
                <a:solidFill>
                  <a:srgbClr val="0000FF"/>
                </a:solidFill>
                <a:latin typeface="楷体" panose="02010609060101010101" pitchFamily="49" charset="-122"/>
                <a:ea typeface="楷体" panose="02010609060101010101" pitchFamily="49" charset="-122"/>
              </a:rPr>
              <a:t>，</a:t>
            </a:r>
            <a:r>
              <a:rPr lang="zh-CN" altLang="zh-CN" sz="3200" b="1">
                <a:solidFill>
                  <a:srgbClr val="0000FF"/>
                </a:solidFill>
                <a:latin typeface="楷体" panose="02010609060101010101" pitchFamily="49" charset="-122"/>
                <a:ea typeface="楷体" panose="02010609060101010101" pitchFamily="49" charset="-122"/>
              </a:rPr>
              <a:t>遂成美文。</a:t>
            </a:r>
            <a:endParaRPr lang="zh-CN" altLang="zh-CN" sz="3200" b="1">
              <a:solidFill>
                <a:srgbClr val="0000FF"/>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Box 1"/>
          <p:cNvSpPr txBox="1">
            <a:spLocks noChangeArrowheads="1"/>
          </p:cNvSpPr>
          <p:nvPr/>
        </p:nvSpPr>
        <p:spPr bwMode="auto">
          <a:xfrm>
            <a:off x="624417" y="886884"/>
            <a:ext cx="10943167" cy="583565"/>
          </a:xfrm>
          <a:prstGeom prst="rect">
            <a:avLst/>
          </a:prstGeom>
          <a:noFill/>
          <a:ln w="9525">
            <a:noFill/>
            <a:miter lim="800000"/>
          </a:ln>
        </p:spPr>
        <p:txBody>
          <a:bodyPr>
            <a:spAutoFit/>
          </a:bodyPr>
          <a:lstStyle/>
          <a:p>
            <a:r>
              <a:rPr lang="zh-CN" altLang="en-US" sz="3200" b="1">
                <a:latin typeface="宋体" panose="02010600030101010101" pitchFamily="2" charset="-122"/>
              </a:rPr>
              <a:t>对比阅读：刘湛秋的</a:t>
            </a:r>
            <a:r>
              <a:rPr lang="en-US" altLang="zh-CN" sz="3200" b="1">
                <a:latin typeface="宋体" panose="02010600030101010101" pitchFamily="2" charset="-122"/>
              </a:rPr>
              <a:t>《</a:t>
            </a:r>
            <a:r>
              <a:rPr lang="zh-CN" altLang="en-US" sz="3200" b="1">
                <a:latin typeface="宋体" panose="02010600030101010101" pitchFamily="2" charset="-122"/>
              </a:rPr>
              <a:t>雨的四季</a:t>
            </a:r>
            <a:r>
              <a:rPr lang="en-US" altLang="zh-CN" sz="3200" b="1">
                <a:latin typeface="宋体" panose="02010600030101010101" pitchFamily="2" charset="-122"/>
              </a:rPr>
              <a:t>》</a:t>
            </a:r>
            <a:r>
              <a:rPr lang="zh-CN" altLang="en-US" sz="3200" b="1">
                <a:latin typeface="宋体" panose="02010600030101010101" pitchFamily="2" charset="-122"/>
              </a:rPr>
              <a:t>与汪曾祺的</a:t>
            </a:r>
            <a:r>
              <a:rPr lang="en-US" altLang="zh-CN" sz="3200" b="1">
                <a:latin typeface="宋体" panose="02010600030101010101" pitchFamily="2" charset="-122"/>
              </a:rPr>
              <a:t>《</a:t>
            </a:r>
            <a:r>
              <a:rPr lang="zh-CN" altLang="en-US" sz="3200" b="1">
                <a:latin typeface="宋体" panose="02010600030101010101" pitchFamily="2" charset="-122"/>
              </a:rPr>
              <a:t>昆明的雨</a:t>
            </a:r>
            <a:r>
              <a:rPr lang="en-US" altLang="zh-CN" sz="3200" b="1">
                <a:latin typeface="宋体" panose="02010600030101010101" pitchFamily="2" charset="-122"/>
              </a:rPr>
              <a:t>》</a:t>
            </a:r>
            <a:endParaRPr lang="zh-CN" altLang="en-US" sz="3200" b="1">
              <a:latin typeface="宋体" panose="02010600030101010101" pitchFamily="2" charset="-122"/>
            </a:endParaRPr>
          </a:p>
        </p:txBody>
      </p:sp>
      <p:sp>
        <p:nvSpPr>
          <p:cNvPr id="31747" name="矩形 2"/>
          <p:cNvSpPr>
            <a:spLocks noChangeArrowheads="1"/>
          </p:cNvSpPr>
          <p:nvPr/>
        </p:nvSpPr>
        <p:spPr bwMode="auto">
          <a:xfrm>
            <a:off x="719667" y="3232151"/>
            <a:ext cx="10945284" cy="3046095"/>
          </a:xfrm>
          <a:prstGeom prst="rect">
            <a:avLst/>
          </a:prstGeom>
          <a:solidFill>
            <a:schemeClr val="accent5">
              <a:lumMod val="40000"/>
              <a:lumOff val="60000"/>
            </a:schemeClr>
          </a:solid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3200" b="1" dirty="0">
                <a:latin typeface="楷体" panose="02010609060101010101" pitchFamily="49" charset="-122"/>
                <a:ea typeface="楷体" panose="02010609060101010101" pitchFamily="49" charset="-122"/>
              </a:rPr>
              <a:t>不同点：从内容来看，</a:t>
            </a:r>
            <a:r>
              <a:rPr lang="en-US" altLang="zh-CN" sz="3200" b="1" dirty="0">
                <a:latin typeface="楷体" panose="02010609060101010101" pitchFamily="49" charset="-122"/>
                <a:ea typeface="楷体" panose="02010609060101010101" pitchFamily="49" charset="-122"/>
              </a:rPr>
              <a:t>《</a:t>
            </a:r>
            <a:r>
              <a:rPr lang="zh-CN" altLang="en-US" sz="3200" b="1" dirty="0">
                <a:latin typeface="楷体" panose="02010609060101010101" pitchFamily="49" charset="-122"/>
                <a:ea typeface="楷体" panose="02010609060101010101" pitchFamily="49" charset="-122"/>
              </a:rPr>
              <a:t>雨的四季</a:t>
            </a:r>
            <a:r>
              <a:rPr lang="en-US" altLang="zh-CN" sz="3200" b="1" dirty="0">
                <a:latin typeface="楷体" panose="02010609060101010101" pitchFamily="49" charset="-122"/>
                <a:ea typeface="楷体" panose="02010609060101010101" pitchFamily="49" charset="-122"/>
              </a:rPr>
              <a:t>》</a:t>
            </a:r>
            <a:r>
              <a:rPr lang="zh-CN" altLang="en-US" sz="3200" b="1" dirty="0">
                <a:latin typeface="楷体" panose="02010609060101010101" pitchFamily="49" charset="-122"/>
                <a:ea typeface="楷体" panose="02010609060101010101" pitchFamily="49" charset="-122"/>
              </a:rPr>
              <a:t>偏于写人的感受中的自然，较少具体写人的活动；</a:t>
            </a:r>
            <a:r>
              <a:rPr lang="en-US" altLang="zh-CN" sz="3200" b="1" dirty="0">
                <a:latin typeface="楷体" panose="02010609060101010101" pitchFamily="49" charset="-122"/>
                <a:ea typeface="楷体" panose="02010609060101010101" pitchFamily="49" charset="-122"/>
              </a:rPr>
              <a:t>《</a:t>
            </a:r>
            <a:r>
              <a:rPr lang="zh-CN" altLang="en-US" sz="3200" b="1" dirty="0">
                <a:latin typeface="楷体" panose="02010609060101010101" pitchFamily="49" charset="-122"/>
                <a:ea typeface="楷体" panose="02010609060101010101" pitchFamily="49" charset="-122"/>
              </a:rPr>
              <a:t>昆明的雨</a:t>
            </a:r>
            <a:r>
              <a:rPr lang="en-US" altLang="zh-CN" sz="3200" b="1" dirty="0">
                <a:latin typeface="楷体" panose="02010609060101010101" pitchFamily="49" charset="-122"/>
                <a:ea typeface="楷体" panose="02010609060101010101" pitchFamily="49" charset="-122"/>
              </a:rPr>
              <a:t>》</a:t>
            </a:r>
            <a:r>
              <a:rPr lang="zh-CN" altLang="en-US" sz="3200" b="1" dirty="0">
                <a:latin typeface="楷体" panose="02010609060101010101" pitchFamily="49" charset="-122"/>
                <a:ea typeface="楷体" panose="02010609060101010101" pitchFamily="49" charset="-122"/>
              </a:rPr>
              <a:t>则写了不少具体的人的活动，并将其与对自然的描写结合起来。</a:t>
            </a:r>
            <a:endParaRPr lang="en-US" altLang="zh-CN" sz="3200" b="1" dirty="0">
              <a:latin typeface="楷体" panose="02010609060101010101" pitchFamily="49" charset="-122"/>
              <a:ea typeface="楷体" panose="02010609060101010101" pitchFamily="49" charset="-122"/>
            </a:endParaRPr>
          </a:p>
          <a:p>
            <a:pPr eaLnBrk="1" hangingPunct="1">
              <a:defRPr/>
            </a:pPr>
            <a:r>
              <a:rPr lang="zh-CN" altLang="en-US" sz="3200" b="1" dirty="0">
                <a:latin typeface="楷体" panose="02010609060101010101" pitchFamily="49" charset="-122"/>
                <a:ea typeface="楷体" panose="02010609060101010101" pitchFamily="49" charset="-122"/>
              </a:rPr>
              <a:t>从语言来看，刘湛秋是诗人，其散文诗意盎然，句句像诗；汪曾祺的散文如话家常，表现出一种平淡而悠远的意境，这是历经人世沧桑之后的恬淡风格。</a:t>
            </a:r>
            <a:endParaRPr lang="zh-CN" altLang="en-US" sz="3200" b="1" dirty="0">
              <a:latin typeface="楷体" panose="02010609060101010101" pitchFamily="49" charset="-122"/>
              <a:ea typeface="楷体" panose="02010609060101010101" pitchFamily="49" charset="-122"/>
            </a:endParaRPr>
          </a:p>
        </p:txBody>
      </p:sp>
      <p:grpSp>
        <p:nvGrpSpPr>
          <p:cNvPr id="32772" name="组合 7"/>
          <p:cNvGrpSpPr/>
          <p:nvPr/>
        </p:nvGrpSpPr>
        <p:grpSpPr bwMode="auto">
          <a:xfrm>
            <a:off x="38100" y="-4233"/>
            <a:ext cx="2675467" cy="665885"/>
            <a:chOff x="70" y="-63"/>
            <a:chExt cx="3160" cy="786"/>
          </a:xfrm>
        </p:grpSpPr>
        <p:sp>
          <p:nvSpPr>
            <p:cNvPr id="32774" name="文本框 6"/>
            <p:cNvSpPr txBox="1">
              <a:spLocks noChangeArrowheads="1"/>
            </p:cNvSpPr>
            <p:nvPr/>
          </p:nvSpPr>
          <p:spPr bwMode="auto">
            <a:xfrm>
              <a:off x="678" y="-63"/>
              <a:ext cx="2460"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6"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7" name="菱形 6"/>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2" name="矩形 1"/>
          <p:cNvSpPr/>
          <p:nvPr/>
        </p:nvSpPr>
        <p:spPr>
          <a:xfrm>
            <a:off x="719667" y="1790700"/>
            <a:ext cx="10945284" cy="1076325"/>
          </a:xfrm>
          <a:prstGeom prst="rect">
            <a:avLst/>
          </a:prstGeom>
          <a:solidFill>
            <a:schemeClr val="accent2">
              <a:lumMod val="40000"/>
              <a:lumOff val="60000"/>
            </a:schemeClr>
          </a:solidFill>
        </p:spPr>
        <p:txBody>
          <a:bodyPr>
            <a:spAutoFit/>
          </a:bodyPr>
          <a:lstStyle/>
          <a:p>
            <a:pPr>
              <a:defRPr/>
            </a:pPr>
            <a:r>
              <a:rPr lang="zh-CN" altLang="en-US" sz="3200" b="1" dirty="0">
                <a:solidFill>
                  <a:prstClr val="black"/>
                </a:solidFill>
                <a:latin typeface="楷体" panose="02010609060101010101" pitchFamily="49" charset="-122"/>
                <a:ea typeface="楷体" panose="02010609060101010101" pitchFamily="49" charset="-122"/>
              </a:rPr>
              <a:t>相似点：以情感为线索，串联起所描写的景和物；作者都有很高的艺术才华，表现了丰富的人文内涵。</a:t>
            </a:r>
            <a:endParaRPr lang="en-US" altLang="zh-CN" sz="32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1747"/>
                                        </p:tgtEl>
                                        <p:attrNameLst>
                                          <p:attrName>style.visibility</p:attrName>
                                        </p:attrNameLst>
                                      </p:cBhvr>
                                      <p:to>
                                        <p:strVal val="visible"/>
                                      </p:to>
                                    </p:set>
                                    <p:animEffect transition="in" filter="randombar(horizontal)">
                                      <p:cBhvr>
                                        <p:cTn id="12" dur="500"/>
                                        <p:tgtEl>
                                          <p:spTgt spid="317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ldLvl="0" animBg="1"/>
      <p:bldP spid="2" grpId="0" bldLvl="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Box 5"/>
          <p:cNvSpPr txBox="1">
            <a:spLocks noChangeArrowheads="1"/>
          </p:cNvSpPr>
          <p:nvPr/>
        </p:nvSpPr>
        <p:spPr bwMode="auto">
          <a:xfrm>
            <a:off x="622300" y="1797051"/>
            <a:ext cx="10947400" cy="3543300"/>
          </a:xfrm>
          <a:prstGeom prst="rect">
            <a:avLst/>
          </a:prstGeom>
          <a:noFill/>
          <a:ln w="9525">
            <a:noFill/>
            <a:miter lim="800000"/>
          </a:ln>
        </p:spPr>
        <p:txBody>
          <a:bodyPr>
            <a:spAutoFit/>
          </a:bodyPr>
          <a:lstStyle/>
          <a:p>
            <a:pPr eaLnBrk="0" hangingPunct="0">
              <a:lnSpc>
                <a:spcPct val="150000"/>
              </a:lnSpc>
            </a:pPr>
            <a:r>
              <a:rPr lang="zh-CN" altLang="en-US" sz="3735" b="1">
                <a:latin typeface="楷体" panose="02010609060101010101" pitchFamily="49" charset="-122"/>
                <a:ea typeface="楷体" panose="02010609060101010101" pitchFamily="49" charset="-122"/>
              </a:rPr>
              <a:t>    文章描写了昆明的雨中仙人掌、菌子、杨梅、缅桂花以及印象深刻的人和事，</a:t>
            </a:r>
            <a:r>
              <a:rPr lang="zh-CN" altLang="en-US" sz="3735" b="1">
                <a:solidFill>
                  <a:srgbClr val="FF0000"/>
                </a:solidFill>
                <a:latin typeface="楷体" panose="02010609060101010101" pitchFamily="49" charset="-122"/>
                <a:ea typeface="楷体" panose="02010609060101010101" pitchFamily="49" charset="-122"/>
              </a:rPr>
              <a:t>表达了作者对昆明的雨的喜爱与怀念，以及对宁静、恬淡生活的留恋之情。</a:t>
            </a:r>
            <a:endParaRPr lang="zh-CN" altLang="en-US" sz="3735" b="1">
              <a:solidFill>
                <a:srgbClr val="FF0000"/>
              </a:solidFill>
              <a:latin typeface="楷体" panose="02010609060101010101" pitchFamily="49" charset="-122"/>
              <a:ea typeface="楷体" panose="02010609060101010101" pitchFamily="49" charset="-122"/>
            </a:endParaRPr>
          </a:p>
        </p:txBody>
      </p:sp>
      <p:grpSp>
        <p:nvGrpSpPr>
          <p:cNvPr id="33795" name="组合 1"/>
          <p:cNvGrpSpPr/>
          <p:nvPr/>
        </p:nvGrpSpPr>
        <p:grpSpPr bwMode="auto">
          <a:xfrm>
            <a:off x="4933951" y="907205"/>
            <a:ext cx="2324100" cy="642619"/>
            <a:chOff x="3333750" y="680307"/>
            <a:chExt cx="1743075" cy="481397"/>
          </a:xfrm>
        </p:grpSpPr>
        <p:sp>
          <p:nvSpPr>
            <p:cNvPr id="14" name="圆角矩形 13"/>
            <p:cNvSpPr/>
            <p:nvPr/>
          </p:nvSpPr>
          <p:spPr>
            <a:xfrm rot="555800">
              <a:off x="4602162" y="715825"/>
              <a:ext cx="442913" cy="418606"/>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5" name="圆角矩形 14"/>
            <p:cNvSpPr/>
            <p:nvPr/>
          </p:nvSpPr>
          <p:spPr>
            <a:xfrm rot="20470821">
              <a:off x="4197350" y="722167"/>
              <a:ext cx="442912" cy="420192"/>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6" name="圆角矩形 15"/>
            <p:cNvSpPr/>
            <p:nvPr/>
          </p:nvSpPr>
          <p:spPr>
            <a:xfrm rot="319204">
              <a:off x="3778250" y="722167"/>
              <a:ext cx="441325" cy="420192"/>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7" name="圆角矩形 16"/>
            <p:cNvSpPr/>
            <p:nvPr/>
          </p:nvSpPr>
          <p:spPr>
            <a:xfrm rot="21148334">
              <a:off x="3368675" y="730095"/>
              <a:ext cx="441325" cy="420193"/>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33804" name="矩形 1"/>
            <p:cNvSpPr>
              <a:spLocks noChangeArrowheads="1"/>
            </p:cNvSpPr>
            <p:nvPr/>
          </p:nvSpPr>
          <p:spPr bwMode="auto">
            <a:xfrm>
              <a:off x="3333750" y="680307"/>
              <a:ext cx="1743075" cy="481397"/>
            </a:xfrm>
            <a:prstGeom prst="rect">
              <a:avLst/>
            </a:prstGeom>
            <a:noFill/>
            <a:ln w="9525">
              <a:noFill/>
              <a:miter lim="800000"/>
            </a:ln>
          </p:spPr>
          <p:txBody>
            <a:bodyPr>
              <a:spAutoFit/>
            </a:bodyPr>
            <a:lstStyle/>
            <a:p>
              <a:pPr algn="dist" eaLnBrk="0" hangingPunct="0">
                <a:lnSpc>
                  <a:spcPts val="4300"/>
                </a:lnSpc>
              </a:pPr>
              <a:r>
                <a:rPr lang="zh-CN" altLang="en-US" sz="3735" b="1">
                  <a:solidFill>
                    <a:schemeClr val="bg1"/>
                  </a:solidFill>
                  <a:latin typeface="楷体" panose="02010609060101010101" pitchFamily="49" charset="-122"/>
                  <a:ea typeface="楷体" panose="02010609060101010101" pitchFamily="49" charset="-122"/>
                </a:rPr>
                <a:t>概括主题</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33796" name="组合 13"/>
          <p:cNvGrpSpPr/>
          <p:nvPr/>
        </p:nvGrpSpPr>
        <p:grpSpPr bwMode="auto">
          <a:xfrm>
            <a:off x="38100" y="-27517"/>
            <a:ext cx="2675467" cy="665885"/>
            <a:chOff x="70" y="-63"/>
            <a:chExt cx="3160" cy="786"/>
          </a:xfrm>
        </p:grpSpPr>
        <p:sp>
          <p:nvSpPr>
            <p:cNvPr id="33797" name="文本框 6"/>
            <p:cNvSpPr txBox="1">
              <a:spLocks noChangeArrowheads="1"/>
            </p:cNvSpPr>
            <p:nvPr/>
          </p:nvSpPr>
          <p:spPr bwMode="auto">
            <a:xfrm>
              <a:off x="678" y="-63"/>
              <a:ext cx="2460"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课堂小结</a:t>
              </a:r>
              <a:endParaRPr kumimoji="1" lang="zh-CN" altLang="en-US" sz="3735">
                <a:latin typeface="黑体" panose="02010609060101010101" pitchFamily="49" charset="-122"/>
                <a:ea typeface="黑体" panose="02010609060101010101" pitchFamily="49" charset="-122"/>
              </a:endParaRPr>
            </a:p>
          </p:txBody>
        </p:sp>
        <p:cxnSp>
          <p:nvCxnSpPr>
            <p:cNvPr id="26"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7" name="菱形 26"/>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组合 2"/>
          <p:cNvGrpSpPr/>
          <p:nvPr/>
        </p:nvGrpSpPr>
        <p:grpSpPr bwMode="auto">
          <a:xfrm>
            <a:off x="4933951" y="954618"/>
            <a:ext cx="2324100" cy="649181"/>
            <a:chOff x="3333750" y="715825"/>
            <a:chExt cx="1743075" cy="486312"/>
          </a:xfrm>
        </p:grpSpPr>
        <p:sp>
          <p:nvSpPr>
            <p:cNvPr id="15" name="圆角矩形 14"/>
            <p:cNvSpPr/>
            <p:nvPr/>
          </p:nvSpPr>
          <p:spPr>
            <a:xfrm rot="555800">
              <a:off x="4602162" y="715825"/>
              <a:ext cx="442913" cy="418606"/>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6" name="圆角矩形 15"/>
            <p:cNvSpPr/>
            <p:nvPr/>
          </p:nvSpPr>
          <p:spPr>
            <a:xfrm rot="20470821">
              <a:off x="4197350" y="722167"/>
              <a:ext cx="442912" cy="420192"/>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7" name="圆角矩形 16"/>
            <p:cNvSpPr/>
            <p:nvPr/>
          </p:nvSpPr>
          <p:spPr>
            <a:xfrm rot="319204">
              <a:off x="3778250" y="722167"/>
              <a:ext cx="441325" cy="420192"/>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8" name="圆角矩形 17"/>
            <p:cNvSpPr/>
            <p:nvPr/>
          </p:nvSpPr>
          <p:spPr>
            <a:xfrm rot="21148334">
              <a:off x="3368675" y="730095"/>
              <a:ext cx="441325" cy="420193"/>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34828" name="矩形 1"/>
            <p:cNvSpPr>
              <a:spLocks noChangeArrowheads="1"/>
            </p:cNvSpPr>
            <p:nvPr/>
          </p:nvSpPr>
          <p:spPr bwMode="auto">
            <a:xfrm>
              <a:off x="3333750" y="720740"/>
              <a:ext cx="1743075" cy="481397"/>
            </a:xfrm>
            <a:prstGeom prst="rect">
              <a:avLst/>
            </a:prstGeom>
            <a:noFill/>
            <a:ln w="9525">
              <a:noFill/>
              <a:miter lim="800000"/>
            </a:ln>
          </p:spPr>
          <p:txBody>
            <a:bodyPr>
              <a:spAutoFit/>
            </a:bodyPr>
            <a:lstStyle/>
            <a:p>
              <a:pPr algn="dist" eaLnBrk="0" hangingPunct="0">
                <a:lnSpc>
                  <a:spcPts val="4300"/>
                </a:lnSpc>
              </a:pPr>
              <a:r>
                <a:rPr lang="zh-CN" altLang="en-US" sz="3735" b="1">
                  <a:solidFill>
                    <a:schemeClr val="bg1"/>
                  </a:solidFill>
                  <a:latin typeface="楷体" panose="02010609060101010101" pitchFamily="49" charset="-122"/>
                  <a:ea typeface="楷体" panose="02010609060101010101" pitchFamily="49" charset="-122"/>
                </a:rPr>
                <a:t>学后感悟</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34819" name="组合 13"/>
          <p:cNvGrpSpPr/>
          <p:nvPr/>
        </p:nvGrpSpPr>
        <p:grpSpPr bwMode="auto">
          <a:xfrm>
            <a:off x="38100" y="-27517"/>
            <a:ext cx="2675467" cy="665885"/>
            <a:chOff x="70" y="-63"/>
            <a:chExt cx="3160" cy="786"/>
          </a:xfrm>
        </p:grpSpPr>
        <p:sp>
          <p:nvSpPr>
            <p:cNvPr id="34821" name="文本框 6"/>
            <p:cNvSpPr txBox="1">
              <a:spLocks noChangeArrowheads="1"/>
            </p:cNvSpPr>
            <p:nvPr/>
          </p:nvSpPr>
          <p:spPr bwMode="auto">
            <a:xfrm>
              <a:off x="678" y="-63"/>
              <a:ext cx="2460"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课堂小结</a:t>
              </a:r>
              <a:endParaRPr kumimoji="1" lang="zh-CN" altLang="en-US" sz="3735">
                <a:latin typeface="黑体" panose="02010609060101010101" pitchFamily="49" charset="-122"/>
                <a:ea typeface="黑体" panose="02010609060101010101" pitchFamily="49" charset="-122"/>
              </a:endParaRPr>
            </a:p>
          </p:txBody>
        </p:sp>
        <p:cxnSp>
          <p:nvCxnSpPr>
            <p:cNvPr id="26"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7" name="菱形 26"/>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34820" name="矩形 1"/>
          <p:cNvSpPr>
            <a:spLocks noChangeArrowheads="1"/>
          </p:cNvSpPr>
          <p:nvPr/>
        </p:nvSpPr>
        <p:spPr bwMode="auto">
          <a:xfrm>
            <a:off x="670984" y="1890184"/>
            <a:ext cx="10850033" cy="4117340"/>
          </a:xfrm>
          <a:prstGeom prst="rect">
            <a:avLst/>
          </a:prstGeom>
          <a:noFill/>
          <a:ln w="9525">
            <a:noFill/>
            <a:miter lim="800000"/>
          </a:ln>
        </p:spPr>
        <p:txBody>
          <a:bodyPr>
            <a:spAutoFit/>
          </a:bodyPr>
          <a:lstStyle/>
          <a:p>
            <a:r>
              <a:rPr lang="zh-CN" altLang="en-US" sz="3735" b="1">
                <a:latin typeface="楷体" panose="02010609060101010101" pitchFamily="49" charset="-122"/>
                <a:ea typeface="楷体" panose="02010609060101010101" pitchFamily="49" charset="-122"/>
              </a:rPr>
              <a:t>    汪曾祺的文章告诉我们，平凡的生活就是美。法国雕塑家罗丹曾说：“生活中不是缺少美，而是缺少发现美的眼睛。”</a:t>
            </a:r>
            <a:r>
              <a:rPr lang="zh-CN" altLang="zh-CN" sz="3735" b="1">
                <a:latin typeface="楷体" panose="02010609060101010101" pitchFamily="49" charset="-122"/>
                <a:ea typeface="楷体" panose="02010609060101010101" pitchFamily="49" charset="-122"/>
              </a:rPr>
              <a:t>父母给予我们关爱</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我们回报父母以感恩</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老师给予我们知识</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我们回报老师以刻苦</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同学给予我们友情</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我们回报同学以互助……这都是生活中的美。美就在我们身边</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我们时刻享受着美</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我们更应该释放美。</a:t>
            </a:r>
            <a:endParaRPr lang="zh-CN" altLang="en-US" sz="3735" b="1">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4"/>
          <p:cNvSpPr txBox="1">
            <a:spLocks noChangeArrowheads="1"/>
          </p:cNvSpPr>
          <p:nvPr/>
        </p:nvSpPr>
        <p:spPr bwMode="auto">
          <a:xfrm>
            <a:off x="431800" y="1790700"/>
            <a:ext cx="11233151" cy="3543300"/>
          </a:xfrm>
          <a:prstGeom prst="rect">
            <a:avLst/>
          </a:prstGeom>
          <a:noFill/>
          <a:ln w="9525">
            <a:noFill/>
            <a:miter lim="800000"/>
          </a:ln>
        </p:spPr>
        <p:txBody>
          <a:bodyPr>
            <a:spAutoFit/>
          </a:bodyPr>
          <a:lstStyle/>
          <a:p>
            <a:pPr eaLnBrk="0" hangingPunct="0">
              <a:lnSpc>
                <a:spcPct val="150000"/>
              </a:lnSpc>
            </a:pPr>
            <a:r>
              <a:rPr lang="zh-CN" altLang="en-US" sz="3735" b="1" dirty="0">
                <a:latin typeface="楷体" panose="02010609060101010101" pitchFamily="49" charset="-122"/>
                <a:ea typeface="楷体" panose="02010609060101010101" pitchFamily="49" charset="-122"/>
              </a:rPr>
              <a:t>    课文由朋友之托写起，引发对昆明雨季及相关事物的回忆，层次分明，一一道来，过渡承转很自然，有直接抒情的语句“我想念昆明的雨”，前后照应，结构紧凑完整。</a:t>
            </a:r>
            <a:endParaRPr lang="zh-CN" altLang="en-US" sz="3735" b="1" dirty="0">
              <a:solidFill>
                <a:srgbClr val="0000FF"/>
              </a:solidFill>
              <a:latin typeface="楷体" panose="02010609060101010101" pitchFamily="49" charset="-122"/>
              <a:ea typeface="楷体" panose="02010609060101010101" pitchFamily="49" charset="-122"/>
            </a:endParaRPr>
          </a:p>
        </p:txBody>
      </p:sp>
      <p:sp>
        <p:nvSpPr>
          <p:cNvPr id="35843" name="矩形 2"/>
          <p:cNvSpPr>
            <a:spLocks noChangeArrowheads="1"/>
          </p:cNvSpPr>
          <p:nvPr/>
        </p:nvSpPr>
        <p:spPr bwMode="auto">
          <a:xfrm>
            <a:off x="624417" y="836084"/>
            <a:ext cx="7859183" cy="666115"/>
          </a:xfrm>
          <a:prstGeom prst="rect">
            <a:avLst/>
          </a:prstGeom>
          <a:noFill/>
          <a:ln w="9525">
            <a:noFill/>
            <a:miter lim="800000"/>
          </a:ln>
        </p:spPr>
        <p:txBody>
          <a:bodyPr>
            <a:spAutoFit/>
          </a:bodyPr>
          <a:lstStyle/>
          <a:p>
            <a:pPr eaLnBrk="0" hangingPunct="0"/>
            <a:r>
              <a:rPr lang="zh-CN" altLang="en-US" sz="3735">
                <a:solidFill>
                  <a:srgbClr val="FF0000"/>
                </a:solidFill>
                <a:latin typeface="黑体" panose="02010609060101010101" pitchFamily="49" charset="-122"/>
                <a:ea typeface="黑体" panose="02010609060101010101" pitchFamily="49" charset="-122"/>
              </a:rPr>
              <a:t>❶条理清晰，结构完整。 </a:t>
            </a:r>
            <a:endParaRPr lang="zh-CN" altLang="en-US" sz="3735">
              <a:solidFill>
                <a:srgbClr val="FF0000"/>
              </a:solidFill>
              <a:latin typeface="黑体" panose="02010609060101010101" pitchFamily="49" charset="-122"/>
              <a:ea typeface="黑体" panose="02010609060101010101" pitchFamily="49" charset="-122"/>
            </a:endParaRPr>
          </a:p>
        </p:txBody>
      </p:sp>
      <p:grpSp>
        <p:nvGrpSpPr>
          <p:cNvPr id="35844" name="组合 8"/>
          <p:cNvGrpSpPr/>
          <p:nvPr/>
        </p:nvGrpSpPr>
        <p:grpSpPr bwMode="auto">
          <a:xfrm>
            <a:off x="46567" y="-27517"/>
            <a:ext cx="2677584" cy="666289"/>
            <a:chOff x="70" y="-63"/>
            <a:chExt cx="3161" cy="786"/>
          </a:xfrm>
        </p:grpSpPr>
        <p:sp>
          <p:nvSpPr>
            <p:cNvPr id="35845" name="文本框 6"/>
            <p:cNvSpPr txBox="1">
              <a:spLocks noChangeArrowheads="1"/>
            </p:cNvSpPr>
            <p:nvPr/>
          </p:nvSpPr>
          <p:spPr bwMode="auto">
            <a:xfrm>
              <a:off x="678" y="-63"/>
              <a:ext cx="2459"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写作特色</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3" name="菱形 12"/>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矩形 2"/>
          <p:cNvSpPr>
            <a:spLocks noChangeArrowheads="1"/>
          </p:cNvSpPr>
          <p:nvPr/>
        </p:nvSpPr>
        <p:spPr bwMode="auto">
          <a:xfrm>
            <a:off x="527051" y="836084"/>
            <a:ext cx="9683749" cy="666115"/>
          </a:xfrm>
          <a:prstGeom prst="rect">
            <a:avLst/>
          </a:prstGeom>
          <a:noFill/>
          <a:ln w="9525">
            <a:noFill/>
            <a:miter lim="800000"/>
          </a:ln>
        </p:spPr>
        <p:txBody>
          <a:bodyPr>
            <a:spAutoFit/>
          </a:bodyPr>
          <a:lstStyle/>
          <a:p>
            <a:pPr eaLnBrk="0" hangingPunct="0"/>
            <a:r>
              <a:rPr lang="zh-CN" altLang="en-US" sz="3735">
                <a:solidFill>
                  <a:srgbClr val="FF0000"/>
                </a:solidFill>
                <a:latin typeface="黑体" panose="02010609060101010101" pitchFamily="49" charset="-122"/>
                <a:ea typeface="黑体" panose="02010609060101010101" pitchFamily="49" charset="-122"/>
              </a:rPr>
              <a:t>❷</a:t>
            </a:r>
            <a:r>
              <a:rPr lang="zh-CN" altLang="zh-CN" sz="3735">
                <a:solidFill>
                  <a:srgbClr val="FF0000"/>
                </a:solidFill>
                <a:latin typeface="黑体" panose="02010609060101010101" pitchFamily="49" charset="-122"/>
                <a:ea typeface="黑体" panose="02010609060101010101" pitchFamily="49" charset="-122"/>
              </a:rPr>
              <a:t>既有古汉语的点缀</a:t>
            </a:r>
            <a:r>
              <a:rPr lang="zh-CN" altLang="en-US" sz="3735">
                <a:solidFill>
                  <a:srgbClr val="FF0000"/>
                </a:solidFill>
                <a:latin typeface="黑体" panose="02010609060101010101" pitchFamily="49" charset="-122"/>
                <a:ea typeface="黑体" panose="02010609060101010101" pitchFamily="49" charset="-122"/>
              </a:rPr>
              <a:t>，</a:t>
            </a:r>
            <a:r>
              <a:rPr lang="zh-CN" altLang="zh-CN" sz="3735">
                <a:solidFill>
                  <a:srgbClr val="FF0000"/>
                </a:solidFill>
                <a:latin typeface="黑体" panose="02010609060101010101" pitchFamily="49" charset="-122"/>
                <a:ea typeface="黑体" panose="02010609060101010101" pitchFamily="49" charset="-122"/>
              </a:rPr>
              <a:t>又具有典雅之美。</a:t>
            </a:r>
            <a:endParaRPr lang="en-US" altLang="zh-CN" sz="3735">
              <a:solidFill>
                <a:srgbClr val="FF0000"/>
              </a:solidFill>
              <a:latin typeface="黑体" panose="02010609060101010101" pitchFamily="49" charset="-122"/>
              <a:ea typeface="黑体" panose="02010609060101010101" pitchFamily="49" charset="-122"/>
            </a:endParaRPr>
          </a:p>
        </p:txBody>
      </p:sp>
      <p:sp>
        <p:nvSpPr>
          <p:cNvPr id="8" name="TextBox 1"/>
          <p:cNvSpPr txBox="1">
            <a:spLocks noChangeArrowheads="1"/>
          </p:cNvSpPr>
          <p:nvPr/>
        </p:nvSpPr>
        <p:spPr bwMode="auto">
          <a:xfrm>
            <a:off x="383117" y="1892300"/>
            <a:ext cx="11425767" cy="4076700"/>
          </a:xfrm>
          <a:prstGeom prst="rect">
            <a:avLst/>
          </a:prstGeom>
          <a:noFill/>
          <a:ln w="9525">
            <a:noFill/>
            <a:miter lim="800000"/>
          </a:ln>
        </p:spPr>
        <p:txBody>
          <a:bodyPr>
            <a:spAutoFit/>
          </a:bodyPr>
          <a:lstStyle/>
          <a:p>
            <a:pPr eaLnBrk="0" hangingPunct="0">
              <a:lnSpc>
                <a:spcPct val="120000"/>
              </a:lnSpc>
            </a:pPr>
            <a:r>
              <a:rPr lang="en-US" altLang="zh-CN" sz="3600" b="1" dirty="0">
                <a:latin typeface="楷体" panose="02010609060101010101" pitchFamily="49" charset="-122"/>
                <a:ea typeface="楷体" panose="02010609060101010101" pitchFamily="49" charset="-122"/>
              </a:rPr>
              <a:t>    </a:t>
            </a:r>
            <a:r>
              <a:rPr lang="zh-CN" altLang="zh-CN" sz="3600" b="1" dirty="0">
                <a:latin typeface="楷体" panose="02010609060101010101" pitchFamily="49" charset="-122"/>
                <a:ea typeface="楷体" panose="02010609060101010101" pitchFamily="49" charset="-122"/>
              </a:rPr>
              <a:t>“昆明的雨季是明亮的、丰满的</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使人动情的。城春草木深</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孟夏草木长。昆明的雨季</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是浓绿的。草木的枝叶里的水分都到了饱和状态</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显示出过分的、近于夸张的旺盛。”在这里</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典雅的文言词语与极质朴的口语相映成趣</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让我们不由得佩服作者居然能将极雅与极俗的两种语言和谐地结合到一处。</a:t>
            </a:r>
            <a:endParaRPr lang="zh-CN" altLang="en-US" sz="3600" b="1" dirty="0">
              <a:solidFill>
                <a:srgbClr val="0000FF"/>
              </a:solidFill>
              <a:latin typeface="楷体" panose="02010609060101010101" pitchFamily="49" charset="-122"/>
              <a:ea typeface="楷体" panose="02010609060101010101" pitchFamily="49" charset="-122"/>
            </a:endParaRPr>
          </a:p>
        </p:txBody>
      </p:sp>
      <p:grpSp>
        <p:nvGrpSpPr>
          <p:cNvPr id="36868" name="组合 8"/>
          <p:cNvGrpSpPr/>
          <p:nvPr/>
        </p:nvGrpSpPr>
        <p:grpSpPr bwMode="auto">
          <a:xfrm>
            <a:off x="46567" y="-27517"/>
            <a:ext cx="2677584" cy="666289"/>
            <a:chOff x="70" y="-63"/>
            <a:chExt cx="3161" cy="786"/>
          </a:xfrm>
        </p:grpSpPr>
        <p:sp>
          <p:nvSpPr>
            <p:cNvPr id="36869" name="文本框 6"/>
            <p:cNvSpPr txBox="1">
              <a:spLocks noChangeArrowheads="1"/>
            </p:cNvSpPr>
            <p:nvPr/>
          </p:nvSpPr>
          <p:spPr bwMode="auto">
            <a:xfrm>
              <a:off x="678" y="-63"/>
              <a:ext cx="2459"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写作特色</a:t>
              </a:r>
              <a:endParaRPr kumimoji="1" lang="zh-CN" altLang="en-US" sz="3735">
                <a:latin typeface="黑体" panose="02010609060101010101" pitchFamily="49" charset="-122"/>
                <a:ea typeface="黑体" panose="02010609060101010101" pitchFamily="49" charset="-122"/>
              </a:endParaRPr>
            </a:p>
          </p:txBody>
        </p:sp>
        <p:cxnSp>
          <p:nvCxnSpPr>
            <p:cNvPr id="13"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4" name="菱形 13"/>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Box 6"/>
          <p:cNvSpPr txBox="1">
            <a:spLocks noChangeArrowheads="1"/>
          </p:cNvSpPr>
          <p:nvPr/>
        </p:nvSpPr>
        <p:spPr bwMode="auto">
          <a:xfrm>
            <a:off x="1011767" y="1699684"/>
            <a:ext cx="666751" cy="2392045"/>
          </a:xfrm>
          <a:prstGeom prst="rect">
            <a:avLst/>
          </a:prstGeom>
          <a:noFill/>
          <a:ln w="9525">
            <a:noFill/>
            <a:miter lim="800000"/>
          </a:ln>
        </p:spPr>
        <p:txBody>
          <a:bodyPr>
            <a:spAutoFit/>
          </a:bodyPr>
          <a:lstStyle/>
          <a:p>
            <a:r>
              <a:rPr lang="zh-CN" altLang="en-US" sz="3735">
                <a:solidFill>
                  <a:srgbClr val="FF0000"/>
                </a:solidFill>
                <a:latin typeface="黑体" panose="02010609060101010101" pitchFamily="49" charset="-122"/>
                <a:ea typeface="黑体" panose="02010609060101010101" pitchFamily="49" charset="-122"/>
              </a:rPr>
              <a:t>昆明的雨</a:t>
            </a:r>
            <a:endParaRPr lang="zh-CN" altLang="en-US" sz="3735">
              <a:solidFill>
                <a:srgbClr val="FF0000"/>
              </a:solidFill>
              <a:latin typeface="黑体" panose="02010609060101010101" pitchFamily="49" charset="-122"/>
              <a:ea typeface="黑体" panose="02010609060101010101" pitchFamily="49" charset="-122"/>
            </a:endParaRPr>
          </a:p>
        </p:txBody>
      </p:sp>
      <p:sp>
        <p:nvSpPr>
          <p:cNvPr id="8" name="左大括号 7"/>
          <p:cNvSpPr/>
          <p:nvPr/>
        </p:nvSpPr>
        <p:spPr>
          <a:xfrm>
            <a:off x="1871133" y="1022351"/>
            <a:ext cx="385233" cy="4635500"/>
          </a:xfrm>
          <a:prstGeom prst="leftBrace">
            <a:avLst>
              <a:gd name="adj1" fmla="val 100927"/>
              <a:gd name="adj2"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400"/>
          </a:p>
        </p:txBody>
      </p:sp>
      <p:sp>
        <p:nvSpPr>
          <p:cNvPr id="36868" name="TextBox 8"/>
          <p:cNvSpPr txBox="1">
            <a:spLocks noChangeArrowheads="1"/>
          </p:cNvSpPr>
          <p:nvPr/>
        </p:nvSpPr>
        <p:spPr bwMode="auto">
          <a:xfrm>
            <a:off x="2256367" y="2438400"/>
            <a:ext cx="2305051" cy="1241425"/>
          </a:xfrm>
          <a:prstGeom prst="rect">
            <a:avLst/>
          </a:prstGeom>
          <a:noFill/>
          <a:ln w="9525">
            <a:noFill/>
            <a:miter lim="800000"/>
          </a:ln>
        </p:spPr>
        <p:txBody>
          <a:bodyPr>
            <a:spAutoFit/>
          </a:bodyPr>
          <a:lstStyle/>
          <a:p>
            <a:r>
              <a:rPr lang="zh-CN" altLang="en-US" sz="3735" b="1">
                <a:solidFill>
                  <a:srgbClr val="0000FF"/>
                </a:solidFill>
                <a:latin typeface="楷体" panose="02010609060101010101" pitchFamily="49" charset="-122"/>
                <a:ea typeface="楷体" panose="02010609060101010101" pitchFamily="49" charset="-122"/>
              </a:rPr>
              <a:t>昆明的雨的特点</a:t>
            </a:r>
            <a:endParaRPr lang="zh-CN" altLang="en-US" sz="3735" b="1">
              <a:solidFill>
                <a:srgbClr val="0000FF"/>
              </a:solidFill>
              <a:latin typeface="楷体" panose="02010609060101010101" pitchFamily="49" charset="-122"/>
              <a:ea typeface="楷体" panose="02010609060101010101" pitchFamily="49" charset="-122"/>
            </a:endParaRPr>
          </a:p>
        </p:txBody>
      </p:sp>
      <p:grpSp>
        <p:nvGrpSpPr>
          <p:cNvPr id="3" name="组合 2"/>
          <p:cNvGrpSpPr/>
          <p:nvPr/>
        </p:nvGrpSpPr>
        <p:grpSpPr bwMode="auto">
          <a:xfrm>
            <a:off x="5232400" y="1841500"/>
            <a:ext cx="1344084" cy="2243063"/>
            <a:chOff x="3923977" y="1380728"/>
            <a:chExt cx="1008063" cy="1682369"/>
          </a:xfrm>
        </p:grpSpPr>
        <p:sp>
          <p:nvSpPr>
            <p:cNvPr id="37905" name="TextBox 9"/>
            <p:cNvSpPr txBox="1">
              <a:spLocks noChangeArrowheads="1"/>
            </p:cNvSpPr>
            <p:nvPr/>
          </p:nvSpPr>
          <p:spPr bwMode="auto">
            <a:xfrm>
              <a:off x="3923977" y="1380728"/>
              <a:ext cx="1008062" cy="499608"/>
            </a:xfrm>
            <a:prstGeom prst="rect">
              <a:avLst/>
            </a:prstGeom>
            <a:noFill/>
            <a:ln w="9525">
              <a:noFill/>
              <a:miter lim="800000"/>
            </a:ln>
          </p:spPr>
          <p:txBody>
            <a:bodyPr>
              <a:spAutoFit/>
            </a:bodyPr>
            <a:lstStyle/>
            <a:p>
              <a:r>
                <a:rPr lang="zh-CN" altLang="en-US" sz="3735" b="1">
                  <a:latin typeface="楷体" panose="02010609060101010101" pitchFamily="49" charset="-122"/>
                  <a:ea typeface="楷体" panose="02010609060101010101" pitchFamily="49" charset="-122"/>
                </a:rPr>
                <a:t>明亮</a:t>
              </a:r>
              <a:endParaRPr lang="zh-CN" altLang="en-US" sz="3735" b="1">
                <a:latin typeface="楷体" panose="02010609060101010101" pitchFamily="49" charset="-122"/>
                <a:ea typeface="楷体" panose="02010609060101010101" pitchFamily="49" charset="-122"/>
              </a:endParaRPr>
            </a:p>
          </p:txBody>
        </p:sp>
        <p:sp>
          <p:nvSpPr>
            <p:cNvPr id="37906" name="TextBox 10"/>
            <p:cNvSpPr txBox="1">
              <a:spLocks noChangeArrowheads="1"/>
            </p:cNvSpPr>
            <p:nvPr/>
          </p:nvSpPr>
          <p:spPr bwMode="auto">
            <a:xfrm>
              <a:off x="3923977" y="2563489"/>
              <a:ext cx="1008063" cy="499608"/>
            </a:xfrm>
            <a:prstGeom prst="rect">
              <a:avLst/>
            </a:prstGeom>
            <a:noFill/>
            <a:ln w="9525">
              <a:noFill/>
              <a:miter lim="800000"/>
            </a:ln>
          </p:spPr>
          <p:txBody>
            <a:bodyPr>
              <a:spAutoFit/>
            </a:bodyPr>
            <a:lstStyle/>
            <a:p>
              <a:r>
                <a:rPr lang="zh-CN" altLang="en-US" sz="3735" b="1">
                  <a:latin typeface="楷体" panose="02010609060101010101" pitchFamily="49" charset="-122"/>
                  <a:ea typeface="楷体" panose="02010609060101010101" pitchFamily="49" charset="-122"/>
                </a:rPr>
                <a:t>旺盛</a:t>
              </a:r>
              <a:endParaRPr lang="zh-CN" altLang="en-US" sz="3735" b="1">
                <a:latin typeface="楷体" panose="02010609060101010101" pitchFamily="49" charset="-122"/>
                <a:ea typeface="楷体" panose="02010609060101010101" pitchFamily="49" charset="-122"/>
              </a:endParaRPr>
            </a:p>
          </p:txBody>
        </p:sp>
        <p:sp>
          <p:nvSpPr>
            <p:cNvPr id="37907" name="TextBox 11"/>
            <p:cNvSpPr txBox="1">
              <a:spLocks noChangeArrowheads="1"/>
            </p:cNvSpPr>
            <p:nvPr/>
          </p:nvSpPr>
          <p:spPr bwMode="auto">
            <a:xfrm>
              <a:off x="3923977" y="1972109"/>
              <a:ext cx="1008062" cy="499608"/>
            </a:xfrm>
            <a:prstGeom prst="rect">
              <a:avLst/>
            </a:prstGeom>
            <a:noFill/>
            <a:ln w="9525">
              <a:noFill/>
              <a:miter lim="800000"/>
            </a:ln>
          </p:spPr>
          <p:txBody>
            <a:bodyPr>
              <a:spAutoFit/>
            </a:bodyPr>
            <a:lstStyle/>
            <a:p>
              <a:r>
                <a:rPr lang="zh-CN" altLang="en-US" sz="3735" b="1">
                  <a:latin typeface="楷体" panose="02010609060101010101" pitchFamily="49" charset="-122"/>
                  <a:ea typeface="楷体" panose="02010609060101010101" pitchFamily="49" charset="-122"/>
                </a:rPr>
                <a:t>丰满</a:t>
              </a:r>
              <a:endParaRPr lang="zh-CN" altLang="en-US" sz="3735" b="1">
                <a:latin typeface="楷体" panose="02010609060101010101" pitchFamily="49" charset="-122"/>
                <a:ea typeface="楷体" panose="02010609060101010101" pitchFamily="49" charset="-122"/>
              </a:endParaRPr>
            </a:p>
          </p:txBody>
        </p:sp>
      </p:grpSp>
      <p:sp>
        <p:nvSpPr>
          <p:cNvPr id="36872" name="TextBox 12"/>
          <p:cNvSpPr txBox="1">
            <a:spLocks noChangeArrowheads="1"/>
          </p:cNvSpPr>
          <p:nvPr/>
        </p:nvSpPr>
        <p:spPr bwMode="auto">
          <a:xfrm>
            <a:off x="2256367" y="4290484"/>
            <a:ext cx="2305051" cy="1816735"/>
          </a:xfrm>
          <a:prstGeom prst="rect">
            <a:avLst/>
          </a:prstGeom>
          <a:noFill/>
          <a:ln w="9525">
            <a:noFill/>
            <a:miter lim="800000"/>
          </a:ln>
        </p:spPr>
        <p:txBody>
          <a:bodyPr>
            <a:spAutoFit/>
          </a:bodyPr>
          <a:lstStyle/>
          <a:p>
            <a:r>
              <a:rPr lang="zh-CN" altLang="en-US" sz="3735" b="1">
                <a:solidFill>
                  <a:srgbClr val="0000FF"/>
                </a:solidFill>
                <a:latin typeface="楷体" panose="02010609060101010101" pitchFamily="49" charset="-122"/>
                <a:ea typeface="楷体" panose="02010609060101010101" pitchFamily="49" charset="-122"/>
              </a:rPr>
              <a:t>与雨有关的人、事、物</a:t>
            </a:r>
            <a:endParaRPr lang="zh-CN" altLang="en-US" sz="3735" b="1">
              <a:solidFill>
                <a:srgbClr val="0000FF"/>
              </a:solidFill>
              <a:latin typeface="楷体" panose="02010609060101010101" pitchFamily="49" charset="-122"/>
              <a:ea typeface="楷体" panose="02010609060101010101" pitchFamily="49" charset="-122"/>
            </a:endParaRPr>
          </a:p>
        </p:txBody>
      </p:sp>
      <p:sp>
        <p:nvSpPr>
          <p:cNvPr id="36873" name="TextBox 13"/>
          <p:cNvSpPr txBox="1">
            <a:spLocks noChangeArrowheads="1"/>
          </p:cNvSpPr>
          <p:nvPr/>
        </p:nvSpPr>
        <p:spPr bwMode="auto">
          <a:xfrm>
            <a:off x="2472267" y="734484"/>
            <a:ext cx="5350933" cy="666115"/>
          </a:xfrm>
          <a:prstGeom prst="rect">
            <a:avLst/>
          </a:prstGeom>
          <a:noFill/>
          <a:ln w="9525">
            <a:noFill/>
            <a:miter lim="800000"/>
          </a:ln>
        </p:spPr>
        <p:txBody>
          <a:bodyPr>
            <a:spAutoFit/>
          </a:bodyPr>
          <a:lstStyle/>
          <a:p>
            <a:r>
              <a:rPr lang="zh-CN" altLang="en-US" sz="3735" b="1">
                <a:solidFill>
                  <a:srgbClr val="0000FF"/>
                </a:solidFill>
                <a:latin typeface="楷体" panose="02010609060101010101" pitchFamily="49" charset="-122"/>
                <a:ea typeface="楷体" panose="02010609060101010101" pitchFamily="49" charset="-122"/>
              </a:rPr>
              <a:t>总写</a:t>
            </a:r>
            <a:r>
              <a:rPr lang="en-US" altLang="zh-CN" sz="3735" b="1">
                <a:solidFill>
                  <a:srgbClr val="0000FF"/>
                </a:solidFill>
                <a:latin typeface="楷体" panose="02010609060101010101" pitchFamily="49" charset="-122"/>
                <a:ea typeface="楷体" panose="02010609060101010101" pitchFamily="49" charset="-122"/>
              </a:rPr>
              <a:t>——</a:t>
            </a:r>
            <a:r>
              <a:rPr lang="zh-CN" altLang="en-US" sz="3735" b="1">
                <a:solidFill>
                  <a:srgbClr val="0000FF"/>
                </a:solidFill>
                <a:latin typeface="楷体" panose="02010609060101010101" pitchFamily="49" charset="-122"/>
                <a:ea typeface="楷体" panose="02010609060101010101" pitchFamily="49" charset="-122"/>
              </a:rPr>
              <a:t>怀念昆明的雨</a:t>
            </a:r>
            <a:endParaRPr lang="zh-CN" altLang="en-US" sz="3735" b="1">
              <a:solidFill>
                <a:srgbClr val="0000FF"/>
              </a:solidFill>
              <a:latin typeface="楷体" panose="02010609060101010101" pitchFamily="49" charset="-122"/>
              <a:ea typeface="楷体" panose="02010609060101010101" pitchFamily="49" charset="-122"/>
            </a:endParaRPr>
          </a:p>
        </p:txBody>
      </p:sp>
      <p:sp>
        <p:nvSpPr>
          <p:cNvPr id="36878" name="TextBox 18"/>
          <p:cNvSpPr txBox="1">
            <a:spLocks noChangeArrowheads="1"/>
          </p:cNvSpPr>
          <p:nvPr/>
        </p:nvSpPr>
        <p:spPr bwMode="auto">
          <a:xfrm>
            <a:off x="9359900" y="2370667"/>
            <a:ext cx="1824567" cy="1816735"/>
          </a:xfrm>
          <a:prstGeom prst="rect">
            <a:avLst/>
          </a:prstGeom>
          <a:noFill/>
          <a:ln w="9525">
            <a:noFill/>
            <a:miter lim="800000"/>
          </a:ln>
        </p:spPr>
        <p:txBody>
          <a:bodyPr>
            <a:spAutoFit/>
          </a:bodyPr>
          <a:lstStyle/>
          <a:p>
            <a:r>
              <a:rPr lang="zh-CN" altLang="en-US" sz="3735" b="1">
                <a:latin typeface="楷体" panose="02010609060101010101" pitchFamily="49" charset="-122"/>
                <a:ea typeface="楷体" panose="02010609060101010101" pitchFamily="49" charset="-122"/>
              </a:rPr>
              <a:t>对昆明的怀念、喜爱</a:t>
            </a:r>
            <a:endParaRPr lang="zh-CN" altLang="en-US" sz="3735" b="1">
              <a:latin typeface="楷体" panose="02010609060101010101" pitchFamily="49" charset="-122"/>
              <a:ea typeface="楷体" panose="02010609060101010101" pitchFamily="49" charset="-122"/>
            </a:endParaRPr>
          </a:p>
        </p:txBody>
      </p:sp>
      <p:grpSp>
        <p:nvGrpSpPr>
          <p:cNvPr id="37897" name="组合 35"/>
          <p:cNvGrpSpPr/>
          <p:nvPr/>
        </p:nvGrpSpPr>
        <p:grpSpPr bwMode="auto">
          <a:xfrm>
            <a:off x="59267" y="-27517"/>
            <a:ext cx="2675467" cy="666289"/>
            <a:chOff x="70" y="-63"/>
            <a:chExt cx="3161" cy="786"/>
          </a:xfrm>
        </p:grpSpPr>
        <p:sp>
          <p:nvSpPr>
            <p:cNvPr id="37902" name="文本框 6"/>
            <p:cNvSpPr txBox="1">
              <a:spLocks noChangeArrowheads="1"/>
            </p:cNvSpPr>
            <p:nvPr/>
          </p:nvSpPr>
          <p:spPr bwMode="auto">
            <a:xfrm>
              <a:off x="678" y="-63"/>
              <a:ext cx="2461"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板书设计</a:t>
              </a:r>
              <a:endParaRPr kumimoji="1" lang="zh-CN" altLang="en-US" sz="3735">
                <a:latin typeface="黑体" panose="02010609060101010101" pitchFamily="49" charset="-122"/>
                <a:ea typeface="黑体" panose="02010609060101010101" pitchFamily="49" charset="-122"/>
              </a:endParaRPr>
            </a:p>
          </p:txBody>
        </p:sp>
        <p:cxnSp>
          <p:nvCxnSpPr>
            <p:cNvPr id="22"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3" name="菱形 22"/>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28" name="左大括号 27"/>
          <p:cNvSpPr/>
          <p:nvPr/>
        </p:nvSpPr>
        <p:spPr>
          <a:xfrm rot="10800000">
            <a:off x="8879416" y="1054099"/>
            <a:ext cx="385233" cy="5447241"/>
          </a:xfrm>
          <a:prstGeom prst="leftBrace">
            <a:avLst>
              <a:gd name="adj1" fmla="val 100927"/>
              <a:gd name="adj2"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400"/>
          </a:p>
        </p:txBody>
      </p:sp>
      <p:sp>
        <p:nvSpPr>
          <p:cNvPr id="29" name="左大括号 28"/>
          <p:cNvSpPr/>
          <p:nvPr/>
        </p:nvSpPr>
        <p:spPr>
          <a:xfrm>
            <a:off x="4694767" y="2008717"/>
            <a:ext cx="385233" cy="2051049"/>
          </a:xfrm>
          <a:prstGeom prst="leftBrace">
            <a:avLst>
              <a:gd name="adj1" fmla="val 100927"/>
              <a:gd name="adj2"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400"/>
          </a:p>
        </p:txBody>
      </p:sp>
      <p:sp>
        <p:nvSpPr>
          <p:cNvPr id="30" name="左大括号 29"/>
          <p:cNvSpPr/>
          <p:nvPr/>
        </p:nvSpPr>
        <p:spPr>
          <a:xfrm>
            <a:off x="4677833" y="4353984"/>
            <a:ext cx="385233" cy="2051049"/>
          </a:xfrm>
          <a:prstGeom prst="leftBrace">
            <a:avLst>
              <a:gd name="adj1" fmla="val 100927"/>
              <a:gd name="adj2"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400"/>
          </a:p>
        </p:txBody>
      </p:sp>
      <p:sp>
        <p:nvSpPr>
          <p:cNvPr id="2" name="矩形 1"/>
          <p:cNvSpPr>
            <a:spLocks noChangeArrowheads="1"/>
          </p:cNvSpPr>
          <p:nvPr/>
        </p:nvSpPr>
        <p:spPr bwMode="auto">
          <a:xfrm>
            <a:off x="5039784" y="4108451"/>
            <a:ext cx="3729567" cy="2553335"/>
          </a:xfrm>
          <a:prstGeom prst="rect">
            <a:avLst/>
          </a:prstGeom>
          <a:noFill/>
          <a:ln w="9525">
            <a:noFill/>
            <a:miter lim="800000"/>
          </a:ln>
        </p:spPr>
        <p:txBody>
          <a:bodyPr>
            <a:spAutoFit/>
          </a:bodyPr>
          <a:lstStyle/>
          <a:p>
            <a:r>
              <a:rPr lang="zh-CN" altLang="en-US" sz="3200" b="1">
                <a:latin typeface="楷体" panose="02010609060101010101" pitchFamily="49" charset="-122"/>
                <a:ea typeface="楷体" panose="02010609060101010101" pitchFamily="49" charset="-122"/>
              </a:rPr>
              <a:t>仙人掌、各种菌子、杨梅、买杨梅的女孩子、缅桂花和木香花、为宁坤作画、与德熙去小酒馆</a:t>
            </a:r>
            <a:endParaRPr lang="zh-CN" altLang="en-US" sz="3200" b="1">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矩形 35"/>
          <p:cNvSpPr>
            <a:spLocks noChangeArrowheads="1"/>
          </p:cNvSpPr>
          <p:nvPr/>
        </p:nvSpPr>
        <p:spPr bwMode="auto">
          <a:xfrm>
            <a:off x="527051" y="905933"/>
            <a:ext cx="9408583" cy="666115"/>
          </a:xfrm>
          <a:prstGeom prst="rect">
            <a:avLst/>
          </a:prstGeom>
          <a:noFill/>
          <a:ln w="9525">
            <a:noFill/>
            <a:miter lim="800000"/>
          </a:ln>
        </p:spPr>
        <p:txBody>
          <a:bodyPr>
            <a:spAutoFit/>
          </a:bodyPr>
          <a:lstStyle/>
          <a:p>
            <a:pPr eaLnBrk="0" hangingPunct="0"/>
            <a:r>
              <a:rPr lang="en-US" altLang="zh-CN" sz="3735" b="1" dirty="0">
                <a:latin typeface="宋体" panose="02010600030101010101" pitchFamily="2" charset="-122"/>
              </a:rPr>
              <a:t>1.</a:t>
            </a:r>
            <a:r>
              <a:rPr lang="zh-CN" altLang="zh-CN" sz="3735" b="1" dirty="0">
                <a:latin typeface="宋体" panose="02010600030101010101" pitchFamily="2" charset="-122"/>
              </a:rPr>
              <a:t>下列</a:t>
            </a:r>
            <a:r>
              <a:rPr lang="zh-CN" altLang="en-US" sz="3735" b="1" dirty="0">
                <a:latin typeface="宋体" panose="02010600030101010101" pitchFamily="2" charset="-122"/>
              </a:rPr>
              <a:t>画线</a:t>
            </a:r>
            <a:r>
              <a:rPr lang="zh-CN" altLang="zh-CN" sz="3735" b="1" dirty="0">
                <a:latin typeface="宋体" panose="02010600030101010101" pitchFamily="2" charset="-122"/>
              </a:rPr>
              <a:t>字的注音有误的一项是</a:t>
            </a:r>
            <a:r>
              <a:rPr lang="zh-CN" altLang="en-US" sz="3735" b="1" dirty="0">
                <a:latin typeface="宋体" panose="02010600030101010101" pitchFamily="2" charset="-122"/>
              </a:rPr>
              <a:t>（</a:t>
            </a:r>
            <a:r>
              <a:rPr lang="zh-CN" altLang="zh-CN" sz="3735" b="1" dirty="0">
                <a:latin typeface="宋体" panose="02010600030101010101" pitchFamily="2" charset="-122"/>
              </a:rPr>
              <a:t>　　</a:t>
            </a:r>
            <a:r>
              <a:rPr lang="zh-CN" altLang="en-US" sz="3735" b="1" dirty="0">
                <a:latin typeface="宋体" panose="02010600030101010101" pitchFamily="2" charset="-122"/>
              </a:rPr>
              <a:t>）</a:t>
            </a:r>
            <a:endParaRPr lang="zh-CN" altLang="zh-CN" sz="3735" b="1" dirty="0">
              <a:latin typeface="宋体" panose="02010600030101010101" pitchFamily="2" charset="-122"/>
            </a:endParaRPr>
          </a:p>
        </p:txBody>
      </p:sp>
      <p:sp>
        <p:nvSpPr>
          <p:cNvPr id="38915" name="矩形 15"/>
          <p:cNvSpPr>
            <a:spLocks noChangeArrowheads="1"/>
          </p:cNvSpPr>
          <p:nvPr/>
        </p:nvSpPr>
        <p:spPr bwMode="auto">
          <a:xfrm>
            <a:off x="719667" y="1989667"/>
            <a:ext cx="11040533" cy="3543300"/>
          </a:xfrm>
          <a:prstGeom prst="rect">
            <a:avLst/>
          </a:prstGeom>
          <a:noFill/>
          <a:ln w="9525">
            <a:noFill/>
            <a:miter lim="800000"/>
          </a:ln>
        </p:spPr>
        <p:txBody>
          <a:bodyPr>
            <a:spAutoFit/>
          </a:bodyPr>
          <a:lstStyle/>
          <a:p>
            <a:pPr eaLnBrk="0" hangingPunct="0">
              <a:lnSpc>
                <a:spcPct val="150000"/>
              </a:lnSpc>
            </a:pPr>
            <a:r>
              <a:rPr lang="en-US" altLang="zh-CN" sz="3735" b="1">
                <a:latin typeface="楷体" panose="02010609060101010101" pitchFamily="49" charset="-122"/>
                <a:ea typeface="楷体" panose="02010609060101010101" pitchFamily="49" charset="-122"/>
              </a:rPr>
              <a:t>A.</a:t>
            </a:r>
            <a:r>
              <a:rPr lang="zh-CN" altLang="zh-CN" sz="3735" b="1">
                <a:latin typeface="楷体" panose="02010609060101010101" pitchFamily="49" charset="-122"/>
                <a:ea typeface="楷体" panose="02010609060101010101" pitchFamily="49" charset="-122"/>
              </a:rPr>
              <a:t>牛肝</a:t>
            </a:r>
            <a:r>
              <a:rPr lang="zh-CN" altLang="zh-CN" sz="3735" b="1" u="sng">
                <a:latin typeface="楷体" panose="02010609060101010101" pitchFamily="49" charset="-122"/>
                <a:ea typeface="楷体" panose="02010609060101010101" pitchFamily="49" charset="-122"/>
              </a:rPr>
              <a:t>菌</a:t>
            </a:r>
            <a:r>
              <a:rPr lang="zh-CN" altLang="en-US" sz="3735" b="1">
                <a:latin typeface="楷体" panose="02010609060101010101" pitchFamily="49" charset="-122"/>
                <a:ea typeface="楷体" panose="02010609060101010101" pitchFamily="49" charset="-122"/>
              </a:rPr>
              <a:t>（</a:t>
            </a:r>
            <a:r>
              <a:rPr lang="en-US" altLang="zh-CN" sz="3735">
                <a:latin typeface="汉语拼音" panose="000B0604020202020204" pitchFamily="34" charset="0"/>
                <a:ea typeface="楷体" panose="02010609060101010101" pitchFamily="49" charset="-122"/>
                <a:cs typeface="汉语拼音" panose="000B0604020202020204" pitchFamily="34" charset="0"/>
              </a:rPr>
              <a:t>jūn</a:t>
            </a:r>
            <a:r>
              <a:rPr lang="zh-CN" altLang="en-US" sz="3735" b="1">
                <a:latin typeface="楷体" panose="02010609060101010101" pitchFamily="49" charset="-122"/>
                <a:ea typeface="楷体" panose="02010609060101010101" pitchFamily="49" charset="-122"/>
              </a:rPr>
              <a:t>）</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辟</a:t>
            </a:r>
            <a:r>
              <a:rPr lang="zh-CN" altLang="zh-CN" sz="3735" b="1" u="sng">
                <a:latin typeface="楷体" panose="02010609060101010101" pitchFamily="49" charset="-122"/>
                <a:ea typeface="楷体" panose="02010609060101010101" pitchFamily="49" charset="-122"/>
              </a:rPr>
              <a:t>邪</a:t>
            </a:r>
            <a:r>
              <a:rPr lang="zh-CN" altLang="en-US" sz="3735" b="1">
                <a:latin typeface="楷体" panose="02010609060101010101" pitchFamily="49" charset="-122"/>
                <a:ea typeface="楷体" panose="02010609060101010101" pitchFamily="49" charset="-122"/>
              </a:rPr>
              <a:t>（</a:t>
            </a:r>
            <a:r>
              <a:rPr lang="en-US" altLang="zh-CN" sz="3735">
                <a:latin typeface="汉语拼音" panose="000B0604020202020204" pitchFamily="34" charset="0"/>
                <a:ea typeface="楷体" panose="02010609060101010101" pitchFamily="49" charset="-122"/>
                <a:cs typeface="汉语拼音" panose="000B0604020202020204" pitchFamily="34" charset="0"/>
              </a:rPr>
              <a:t>xié</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　</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鲜</a:t>
            </a:r>
            <a:r>
              <a:rPr lang="zh-CN" altLang="zh-CN" sz="3735" b="1" u="sng">
                <a:latin typeface="楷体" panose="02010609060101010101" pitchFamily="49" charset="-122"/>
                <a:ea typeface="楷体" panose="02010609060101010101" pitchFamily="49" charset="-122"/>
              </a:rPr>
              <a:t>腴</a:t>
            </a:r>
            <a:r>
              <a:rPr lang="zh-CN" altLang="en-US" sz="3735" b="1">
                <a:latin typeface="楷体" panose="02010609060101010101" pitchFamily="49" charset="-122"/>
                <a:ea typeface="楷体" panose="02010609060101010101" pitchFamily="49" charset="-122"/>
              </a:rPr>
              <a:t>（</a:t>
            </a:r>
            <a:r>
              <a:rPr lang="en-US" altLang="zh-CN" sz="3735">
                <a:latin typeface="汉语拼音" panose="000B0604020202020204" pitchFamily="34" charset="0"/>
                <a:ea typeface="楷体" panose="02010609060101010101" pitchFamily="49" charset="-122"/>
              </a:rPr>
              <a:t>yú</a:t>
            </a:r>
            <a:r>
              <a:rPr lang="zh-CN" altLang="en-US" sz="3735" b="1">
                <a:latin typeface="楷体" panose="02010609060101010101" pitchFamily="49" charset="-122"/>
                <a:ea typeface="楷体" panose="02010609060101010101" pitchFamily="49" charset="-122"/>
              </a:rPr>
              <a:t>）</a:t>
            </a:r>
            <a:endParaRPr lang="zh-CN" altLang="zh-CN" sz="3735" b="1">
              <a:latin typeface="楷体" panose="02010609060101010101" pitchFamily="49" charset="-122"/>
              <a:ea typeface="楷体" panose="02010609060101010101" pitchFamily="49" charset="-122"/>
            </a:endParaRPr>
          </a:p>
          <a:p>
            <a:pPr eaLnBrk="0" hangingPunct="0">
              <a:lnSpc>
                <a:spcPct val="150000"/>
              </a:lnSpc>
            </a:pPr>
            <a:r>
              <a:rPr lang="en-US" altLang="zh-CN" sz="3735" b="1">
                <a:latin typeface="楷体" panose="02010609060101010101" pitchFamily="49" charset="-122"/>
                <a:ea typeface="楷体" panose="02010609060101010101" pitchFamily="49" charset="-122"/>
              </a:rPr>
              <a:t>B.</a:t>
            </a:r>
            <a:r>
              <a:rPr lang="zh-CN" altLang="zh-CN" sz="3735" b="1">
                <a:latin typeface="楷体" panose="02010609060101010101" pitchFamily="49" charset="-122"/>
                <a:ea typeface="楷体" panose="02010609060101010101" pitchFamily="49" charset="-122"/>
              </a:rPr>
              <a:t>篱</a:t>
            </a:r>
            <a:r>
              <a:rPr lang="zh-CN" altLang="zh-CN" sz="3735" b="1" u="sng">
                <a:latin typeface="楷体" panose="02010609060101010101" pitchFamily="49" charset="-122"/>
                <a:ea typeface="楷体" panose="02010609060101010101" pitchFamily="49" charset="-122"/>
              </a:rPr>
              <a:t>笆</a:t>
            </a:r>
            <a:r>
              <a:rPr lang="zh-CN" altLang="en-US" sz="3735" b="1">
                <a:latin typeface="楷体" panose="02010609060101010101" pitchFamily="49" charset="-122"/>
                <a:ea typeface="楷体" panose="02010609060101010101" pitchFamily="49" charset="-122"/>
              </a:rPr>
              <a:t>（</a:t>
            </a:r>
            <a:r>
              <a:rPr lang="en-US" altLang="zh-CN" sz="3735">
                <a:latin typeface="汉语拼音" panose="000B0604020202020204" pitchFamily="34" charset="0"/>
                <a:ea typeface="楷体" panose="02010609060101010101" pitchFamily="49" charset="-122"/>
              </a:rPr>
              <a:t>ba</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　</a:t>
            </a:r>
            <a:r>
              <a:rPr lang="en-US" altLang="zh-CN" sz="3735" b="1">
                <a:latin typeface="楷体" panose="02010609060101010101" pitchFamily="49" charset="-122"/>
                <a:ea typeface="楷体" panose="02010609060101010101" pitchFamily="49" charset="-122"/>
              </a:rPr>
              <a:t>  </a:t>
            </a:r>
            <a:r>
              <a:rPr lang="zh-CN" altLang="zh-CN" sz="3735" b="1" u="sng">
                <a:latin typeface="楷体" panose="02010609060101010101" pitchFamily="49" charset="-122"/>
                <a:ea typeface="楷体" panose="02010609060101010101" pitchFamily="49" charset="-122"/>
              </a:rPr>
              <a:t>吆</a:t>
            </a:r>
            <a:r>
              <a:rPr lang="zh-CN" altLang="zh-CN" sz="3735" b="1">
                <a:latin typeface="楷体" panose="02010609060101010101" pitchFamily="49" charset="-122"/>
                <a:ea typeface="楷体" panose="02010609060101010101" pitchFamily="49" charset="-122"/>
              </a:rPr>
              <a:t>喝</a:t>
            </a:r>
            <a:r>
              <a:rPr lang="zh-CN" altLang="en-US" sz="3735" b="1">
                <a:latin typeface="楷体" panose="02010609060101010101" pitchFamily="49" charset="-122"/>
                <a:ea typeface="楷体" panose="02010609060101010101" pitchFamily="49" charset="-122"/>
              </a:rPr>
              <a:t>（</a:t>
            </a:r>
            <a:r>
              <a:rPr lang="en-US" altLang="zh-CN" sz="3735">
                <a:latin typeface="汉语拼音" panose="000B0604020202020204" pitchFamily="34" charset="0"/>
                <a:ea typeface="楷体" panose="02010609060101010101" pitchFamily="49" charset="-122"/>
              </a:rPr>
              <a:t>yāo</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　</a:t>
            </a:r>
            <a:r>
              <a:rPr lang="en-US" altLang="zh-CN" sz="3735" b="1">
                <a:latin typeface="楷体" panose="02010609060101010101" pitchFamily="49" charset="-122"/>
                <a:ea typeface="楷体" panose="02010609060101010101" pitchFamily="49" charset="-122"/>
              </a:rPr>
              <a:t> </a:t>
            </a:r>
            <a:r>
              <a:rPr lang="zh-CN" altLang="en-US" sz="3735" b="1">
                <a:latin typeface="楷体" panose="02010609060101010101" pitchFamily="49" charset="-122"/>
                <a:ea typeface="楷体" panose="02010609060101010101" pitchFamily="49" charset="-122"/>
              </a:rPr>
              <a:t>鸡</a:t>
            </a:r>
            <a:r>
              <a:rPr lang="zh-CN" altLang="en-US" sz="3735" b="1" u="sng">
                <a:latin typeface="楷体" panose="02010609060101010101" pitchFamily="49" charset="-122"/>
                <a:ea typeface="楷体" panose="02010609060101010101" pitchFamily="49" charset="-122"/>
              </a:rPr>
              <a:t>  </a:t>
            </a:r>
            <a:r>
              <a:rPr lang="zh-CN" altLang="en-US" sz="3735" b="1">
                <a:latin typeface="楷体" panose="02010609060101010101" pitchFamily="49" charset="-122"/>
                <a:ea typeface="楷体" panose="02010609060101010101" pitchFamily="49" charset="-122"/>
              </a:rPr>
              <a:t>（</a:t>
            </a:r>
            <a:r>
              <a:rPr lang="en-US" altLang="zh-CN" sz="3735">
                <a:latin typeface="汉语拼音" panose="000B0604020202020204" pitchFamily="34" charset="0"/>
                <a:ea typeface="楷体" panose="02010609060101010101" pitchFamily="49" charset="-122"/>
              </a:rPr>
              <a:t>cōng</a:t>
            </a:r>
            <a:r>
              <a:rPr lang="zh-CN" altLang="en-US" sz="3735" b="1">
                <a:latin typeface="楷体" panose="02010609060101010101" pitchFamily="49" charset="-122"/>
                <a:ea typeface="楷体" panose="02010609060101010101" pitchFamily="49" charset="-122"/>
              </a:rPr>
              <a:t>）</a:t>
            </a:r>
            <a:r>
              <a:rPr lang="en-US" altLang="zh-CN" sz="3735" b="1">
                <a:latin typeface="楷体" panose="02010609060101010101" pitchFamily="49" charset="-122"/>
                <a:ea typeface="楷体" panose="02010609060101010101" pitchFamily="49" charset="-122"/>
              </a:rPr>
              <a:t> </a:t>
            </a:r>
            <a:endParaRPr lang="zh-CN" altLang="zh-CN" sz="3735" b="1">
              <a:latin typeface="楷体" panose="02010609060101010101" pitchFamily="49" charset="-122"/>
              <a:ea typeface="楷体" panose="02010609060101010101" pitchFamily="49" charset="-122"/>
            </a:endParaRPr>
          </a:p>
          <a:p>
            <a:pPr eaLnBrk="0" hangingPunct="0">
              <a:lnSpc>
                <a:spcPct val="150000"/>
              </a:lnSpc>
            </a:pPr>
            <a:r>
              <a:rPr lang="en-US" altLang="zh-CN" sz="3735" b="1">
                <a:latin typeface="楷体" panose="02010609060101010101" pitchFamily="49" charset="-122"/>
                <a:ea typeface="楷体" panose="02010609060101010101" pitchFamily="49" charset="-122"/>
              </a:rPr>
              <a:t>C.</a:t>
            </a:r>
            <a:r>
              <a:rPr lang="zh-CN" altLang="zh-CN" sz="3735" b="1" u="sng">
                <a:latin typeface="楷体" panose="02010609060101010101" pitchFamily="49" charset="-122"/>
                <a:ea typeface="楷体" panose="02010609060101010101" pitchFamily="49" charset="-122"/>
              </a:rPr>
              <a:t>扳</a:t>
            </a:r>
            <a:r>
              <a:rPr lang="zh-CN" altLang="zh-CN" sz="3735" b="1">
                <a:latin typeface="楷体" panose="02010609060101010101" pitchFamily="49" charset="-122"/>
                <a:ea typeface="楷体" panose="02010609060101010101" pitchFamily="49" charset="-122"/>
              </a:rPr>
              <a:t>尖</a:t>
            </a:r>
            <a:r>
              <a:rPr lang="zh-CN" altLang="en-US" sz="3735" b="1">
                <a:latin typeface="楷体" panose="02010609060101010101" pitchFamily="49" charset="-122"/>
                <a:ea typeface="楷体" panose="02010609060101010101" pitchFamily="49" charset="-122"/>
              </a:rPr>
              <a:t>（</a:t>
            </a:r>
            <a:r>
              <a:rPr lang="en-US" altLang="zh-CN" sz="3735">
                <a:latin typeface="汉语拼音" panose="000B0604020202020204" pitchFamily="34" charset="0"/>
                <a:ea typeface="楷体" panose="02010609060101010101" pitchFamily="49" charset="-122"/>
              </a:rPr>
              <a:t>bān</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　</a:t>
            </a:r>
            <a:r>
              <a:rPr lang="en-US" altLang="zh-CN" sz="3735" b="1">
                <a:latin typeface="楷体" panose="02010609060101010101" pitchFamily="49" charset="-122"/>
                <a:ea typeface="楷体" panose="02010609060101010101" pitchFamily="49" charset="-122"/>
              </a:rPr>
              <a:t> </a:t>
            </a:r>
            <a:r>
              <a:rPr lang="zh-CN" altLang="zh-CN" sz="3735" b="1" u="sng">
                <a:latin typeface="楷体" panose="02010609060101010101" pitchFamily="49" charset="-122"/>
                <a:ea typeface="楷体" panose="02010609060101010101" pitchFamily="49" charset="-122"/>
              </a:rPr>
              <a:t>缅</a:t>
            </a:r>
            <a:r>
              <a:rPr lang="zh-CN" altLang="zh-CN" sz="3735" b="1">
                <a:latin typeface="楷体" panose="02010609060101010101" pitchFamily="49" charset="-122"/>
                <a:ea typeface="楷体" panose="02010609060101010101" pitchFamily="49" charset="-122"/>
              </a:rPr>
              <a:t>甸</a:t>
            </a:r>
            <a:r>
              <a:rPr lang="zh-CN" altLang="en-US" sz="3735" b="1">
                <a:latin typeface="楷体" panose="02010609060101010101" pitchFamily="49" charset="-122"/>
                <a:ea typeface="楷体" panose="02010609060101010101" pitchFamily="49" charset="-122"/>
              </a:rPr>
              <a:t>（</a:t>
            </a:r>
            <a:r>
              <a:rPr lang="en-US" altLang="zh-CN" sz="3735">
                <a:latin typeface="汉语拼音" panose="000B0604020202020204" pitchFamily="34" charset="0"/>
                <a:ea typeface="楷体" panose="02010609060101010101" pitchFamily="49" charset="-122"/>
              </a:rPr>
              <a:t>miǎn</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　绿</a:t>
            </a:r>
            <a:r>
              <a:rPr lang="zh-CN" altLang="zh-CN" sz="3735" b="1" u="sng">
                <a:latin typeface="楷体" panose="02010609060101010101" pitchFamily="49" charset="-122"/>
                <a:ea typeface="楷体" panose="02010609060101010101" pitchFamily="49" charset="-122"/>
              </a:rPr>
              <a:t>釉</a:t>
            </a:r>
            <a:r>
              <a:rPr lang="zh-CN" altLang="en-US" sz="3735" b="1">
                <a:latin typeface="楷体" panose="02010609060101010101" pitchFamily="49" charset="-122"/>
                <a:ea typeface="楷体" panose="02010609060101010101" pitchFamily="49" charset="-122"/>
              </a:rPr>
              <a:t>（</a:t>
            </a:r>
            <a:r>
              <a:rPr lang="en-US" altLang="zh-CN" sz="3735">
                <a:latin typeface="汉语拼音" panose="000B0604020202020204" pitchFamily="34" charset="0"/>
                <a:ea typeface="楷体" panose="02010609060101010101" pitchFamily="49" charset="-122"/>
              </a:rPr>
              <a:t>yòu</a:t>
            </a:r>
            <a:r>
              <a:rPr lang="zh-CN" altLang="en-US" sz="3735" b="1">
                <a:latin typeface="楷体" panose="02010609060101010101" pitchFamily="49" charset="-122"/>
                <a:ea typeface="楷体" panose="02010609060101010101" pitchFamily="49" charset="-122"/>
              </a:rPr>
              <a:t>）</a:t>
            </a:r>
            <a:endParaRPr lang="zh-CN" altLang="zh-CN" sz="3735" b="1">
              <a:latin typeface="楷体" panose="02010609060101010101" pitchFamily="49" charset="-122"/>
              <a:ea typeface="楷体" panose="02010609060101010101" pitchFamily="49" charset="-122"/>
            </a:endParaRPr>
          </a:p>
          <a:p>
            <a:pPr eaLnBrk="0" hangingPunct="0">
              <a:lnSpc>
                <a:spcPct val="150000"/>
              </a:lnSpc>
            </a:pPr>
            <a:r>
              <a:rPr lang="en-US" altLang="zh-CN" sz="3735" b="1">
                <a:latin typeface="楷体" panose="02010609060101010101" pitchFamily="49" charset="-122"/>
                <a:ea typeface="楷体" panose="02010609060101010101" pitchFamily="49" charset="-122"/>
              </a:rPr>
              <a:t>D.</a:t>
            </a:r>
            <a:r>
              <a:rPr lang="zh-CN" altLang="zh-CN" sz="3735" b="1" u="sng">
                <a:latin typeface="楷体" panose="02010609060101010101" pitchFamily="49" charset="-122"/>
                <a:ea typeface="楷体" panose="02010609060101010101" pitchFamily="49" charset="-122"/>
              </a:rPr>
              <a:t>炽</a:t>
            </a:r>
            <a:r>
              <a:rPr lang="zh-CN" altLang="zh-CN" sz="3735" b="1">
                <a:latin typeface="楷体" panose="02010609060101010101" pitchFamily="49" charset="-122"/>
                <a:ea typeface="楷体" panose="02010609060101010101" pitchFamily="49" charset="-122"/>
              </a:rPr>
              <a:t>红</a:t>
            </a:r>
            <a:r>
              <a:rPr lang="zh-CN" altLang="en-US" sz="3735" b="1">
                <a:latin typeface="楷体" panose="02010609060101010101" pitchFamily="49" charset="-122"/>
                <a:ea typeface="楷体" panose="02010609060101010101" pitchFamily="49" charset="-122"/>
              </a:rPr>
              <a:t>（</a:t>
            </a:r>
            <a:r>
              <a:rPr lang="en-US" altLang="zh-CN" sz="3735">
                <a:latin typeface="汉语拼音" panose="000B0604020202020204" pitchFamily="34" charset="0"/>
                <a:ea typeface="楷体" panose="02010609060101010101" pitchFamily="49" charset="-122"/>
              </a:rPr>
              <a:t>chì</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　</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卜</a:t>
            </a:r>
            <a:r>
              <a:rPr lang="zh-CN" altLang="zh-CN" sz="3735" b="1" u="sng">
                <a:latin typeface="楷体" panose="02010609060101010101" pitchFamily="49" charset="-122"/>
                <a:ea typeface="楷体" panose="02010609060101010101" pitchFamily="49" charset="-122"/>
              </a:rPr>
              <a:t>卦</a:t>
            </a:r>
            <a:r>
              <a:rPr lang="zh-CN" altLang="en-US" sz="3735" b="1">
                <a:latin typeface="楷体" panose="02010609060101010101" pitchFamily="49" charset="-122"/>
                <a:ea typeface="楷体" panose="02010609060101010101" pitchFamily="49" charset="-122"/>
              </a:rPr>
              <a:t>（</a:t>
            </a:r>
            <a:r>
              <a:rPr lang="en-US" altLang="zh-CN" sz="3735">
                <a:latin typeface="汉语拼音" panose="000B0604020202020204" pitchFamily="34" charset="0"/>
                <a:ea typeface="楷体" panose="02010609060101010101" pitchFamily="49" charset="-122"/>
              </a:rPr>
              <a:t>guà</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　</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密</a:t>
            </a:r>
            <a:r>
              <a:rPr lang="zh-CN" altLang="zh-CN" sz="3735" b="1" u="sng">
                <a:latin typeface="楷体" panose="02010609060101010101" pitchFamily="49" charset="-122"/>
                <a:ea typeface="楷体" panose="02010609060101010101" pitchFamily="49" charset="-122"/>
              </a:rPr>
              <a:t>匝匝</a:t>
            </a:r>
            <a:r>
              <a:rPr lang="zh-CN" altLang="en-US" sz="3735" b="1">
                <a:latin typeface="楷体" panose="02010609060101010101" pitchFamily="49" charset="-122"/>
                <a:ea typeface="楷体" panose="02010609060101010101" pitchFamily="49" charset="-122"/>
              </a:rPr>
              <a:t>（</a:t>
            </a:r>
            <a:r>
              <a:rPr lang="en-US" altLang="zh-CN" sz="3735">
                <a:latin typeface="汉语拼音" panose="000B0604020202020204" pitchFamily="34" charset="0"/>
                <a:ea typeface="楷体" panose="02010609060101010101" pitchFamily="49" charset="-122"/>
              </a:rPr>
              <a:t>zā</a:t>
            </a:r>
            <a:r>
              <a:rPr lang="zh-CN" altLang="en-US" sz="3735" b="1">
                <a:latin typeface="楷体" panose="02010609060101010101" pitchFamily="49" charset="-122"/>
                <a:ea typeface="楷体" panose="02010609060101010101" pitchFamily="49" charset="-122"/>
              </a:rPr>
              <a:t>）</a:t>
            </a:r>
            <a:endParaRPr lang="zh-CN" altLang="zh-CN" sz="3735" b="1">
              <a:latin typeface="楷体" panose="02010609060101010101" pitchFamily="49" charset="-122"/>
              <a:ea typeface="楷体" panose="02010609060101010101" pitchFamily="49" charset="-122"/>
            </a:endParaRPr>
          </a:p>
        </p:txBody>
      </p:sp>
      <p:sp>
        <p:nvSpPr>
          <p:cNvPr id="17" name="TextBox 16"/>
          <p:cNvSpPr txBox="1">
            <a:spLocks noChangeArrowheads="1"/>
          </p:cNvSpPr>
          <p:nvPr/>
        </p:nvSpPr>
        <p:spPr bwMode="auto">
          <a:xfrm>
            <a:off x="8591551" y="905933"/>
            <a:ext cx="575733" cy="666115"/>
          </a:xfrm>
          <a:prstGeom prst="rect">
            <a:avLst/>
          </a:prstGeom>
          <a:noFill/>
          <a:ln w="9525">
            <a:noFill/>
            <a:miter lim="800000"/>
          </a:ln>
        </p:spPr>
        <p:txBody>
          <a:bodyPr>
            <a:spAutoFit/>
          </a:bodyPr>
          <a:lstStyle/>
          <a:p>
            <a:pPr eaLnBrk="0" hangingPunct="0"/>
            <a:r>
              <a:rPr lang="en-US" altLang="zh-CN" sz="3735">
                <a:solidFill>
                  <a:srgbClr val="FF0000"/>
                </a:solidFill>
                <a:latin typeface="黑体" panose="02010609060101010101" pitchFamily="49" charset="-122"/>
                <a:ea typeface="黑体" panose="02010609060101010101" pitchFamily="49" charset="-122"/>
              </a:rPr>
              <a:t>B</a:t>
            </a:r>
            <a:endParaRPr lang="zh-CN" altLang="en-US" sz="3735">
              <a:solidFill>
                <a:srgbClr val="FF0000"/>
              </a:solidFill>
              <a:latin typeface="黑体" panose="02010609060101010101" pitchFamily="49" charset="-122"/>
              <a:ea typeface="黑体" panose="02010609060101010101" pitchFamily="49" charset="-122"/>
            </a:endParaRPr>
          </a:p>
        </p:txBody>
      </p:sp>
      <p:grpSp>
        <p:nvGrpSpPr>
          <p:cNvPr id="38917" name="组合 15"/>
          <p:cNvGrpSpPr/>
          <p:nvPr/>
        </p:nvGrpSpPr>
        <p:grpSpPr bwMode="auto">
          <a:xfrm>
            <a:off x="46567" y="-27517"/>
            <a:ext cx="2677584" cy="666289"/>
            <a:chOff x="70" y="-63"/>
            <a:chExt cx="3161" cy="786"/>
          </a:xfrm>
        </p:grpSpPr>
        <p:sp>
          <p:nvSpPr>
            <p:cNvPr id="38919" name="文本框 6"/>
            <p:cNvSpPr txBox="1">
              <a:spLocks noChangeArrowheads="1"/>
            </p:cNvSpPr>
            <p:nvPr/>
          </p:nvSpPr>
          <p:spPr bwMode="auto">
            <a:xfrm>
              <a:off x="678" y="-63"/>
              <a:ext cx="2459"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课堂检测</a:t>
              </a:r>
              <a:endParaRPr kumimoji="1" lang="zh-CN" altLang="en-US" sz="3735">
                <a:latin typeface="黑体" panose="02010609060101010101" pitchFamily="49" charset="-122"/>
                <a:ea typeface="黑体" panose="02010609060101010101" pitchFamily="49" charset="-122"/>
              </a:endParaRPr>
            </a:p>
          </p:txBody>
        </p:sp>
        <p:cxnSp>
          <p:nvCxnSpPr>
            <p:cNvPr id="13"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4" name="菱形 13"/>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pic>
        <p:nvPicPr>
          <p:cNvPr id="38918" name="Picture 11"/>
          <p:cNvPicPr>
            <a:picLocks noChangeAspect="1" noChangeArrowheads="1"/>
          </p:cNvPicPr>
          <p:nvPr/>
        </p:nvPicPr>
        <p:blipFill>
          <a:blip r:embed="rId1" cstate="print"/>
          <a:srcRect/>
          <a:stretch>
            <a:fillRect/>
          </a:stretch>
        </p:blipFill>
        <p:spPr bwMode="auto">
          <a:xfrm>
            <a:off x="8457761" y="3098905"/>
            <a:ext cx="459895" cy="43680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矩形 14"/>
          <p:cNvSpPr>
            <a:spLocks noChangeArrowheads="1"/>
          </p:cNvSpPr>
          <p:nvPr/>
        </p:nvSpPr>
        <p:spPr bwMode="auto">
          <a:xfrm>
            <a:off x="715433" y="897467"/>
            <a:ext cx="8837084" cy="666115"/>
          </a:xfrm>
          <a:prstGeom prst="rect">
            <a:avLst/>
          </a:prstGeom>
          <a:noFill/>
          <a:ln w="9525">
            <a:noFill/>
            <a:miter lim="800000"/>
          </a:ln>
        </p:spPr>
        <p:txBody>
          <a:bodyPr>
            <a:spAutoFit/>
          </a:bodyPr>
          <a:lstStyle/>
          <a:p>
            <a:pPr eaLnBrk="0" hangingPunct="0"/>
            <a:r>
              <a:rPr lang="en-US" altLang="zh-CN" sz="3735" b="1">
                <a:solidFill>
                  <a:srgbClr val="0D0D0D"/>
                </a:solidFill>
                <a:latin typeface="宋体" panose="02010600030101010101" pitchFamily="2" charset="-122"/>
              </a:rPr>
              <a:t>2.</a:t>
            </a:r>
            <a:r>
              <a:rPr lang="zh-CN" altLang="zh-CN" sz="3735" b="1">
                <a:latin typeface="宋体" panose="02010600030101010101" pitchFamily="2" charset="-122"/>
              </a:rPr>
              <a:t>下列词语中有错别字的一项是</a:t>
            </a:r>
            <a:r>
              <a:rPr lang="zh-CN" altLang="en-US" sz="3735" b="1">
                <a:latin typeface="宋体" panose="02010600030101010101" pitchFamily="2" charset="-122"/>
              </a:rPr>
              <a:t>（</a:t>
            </a:r>
            <a:r>
              <a:rPr lang="zh-CN" altLang="zh-CN" sz="3735" b="1">
                <a:latin typeface="宋体" panose="02010600030101010101" pitchFamily="2" charset="-122"/>
              </a:rPr>
              <a:t>　　</a:t>
            </a:r>
            <a:r>
              <a:rPr lang="zh-CN" altLang="en-US" sz="3735" b="1">
                <a:latin typeface="宋体" panose="02010600030101010101" pitchFamily="2" charset="-122"/>
              </a:rPr>
              <a:t>）</a:t>
            </a:r>
            <a:endParaRPr lang="zh-CN" altLang="zh-CN" sz="3735" b="1">
              <a:latin typeface="宋体" panose="02010600030101010101" pitchFamily="2" charset="-122"/>
            </a:endParaRPr>
          </a:p>
        </p:txBody>
      </p:sp>
      <p:sp>
        <p:nvSpPr>
          <p:cNvPr id="39939" name="矩形 9"/>
          <p:cNvSpPr>
            <a:spLocks noChangeArrowheads="1"/>
          </p:cNvSpPr>
          <p:nvPr/>
        </p:nvSpPr>
        <p:spPr bwMode="auto">
          <a:xfrm>
            <a:off x="719667" y="1818217"/>
            <a:ext cx="9503833" cy="3543300"/>
          </a:xfrm>
          <a:prstGeom prst="rect">
            <a:avLst/>
          </a:prstGeom>
          <a:noFill/>
          <a:ln w="9525">
            <a:noFill/>
            <a:miter lim="800000"/>
          </a:ln>
        </p:spPr>
        <p:txBody>
          <a:bodyPr>
            <a:spAutoFit/>
          </a:bodyPr>
          <a:lstStyle/>
          <a:p>
            <a:pPr eaLnBrk="0" hangingPunct="0">
              <a:lnSpc>
                <a:spcPct val="150000"/>
              </a:lnSpc>
            </a:pPr>
            <a:r>
              <a:rPr lang="en-US" altLang="zh-CN" sz="3735" b="1">
                <a:latin typeface="楷体" panose="02010609060101010101" pitchFamily="49" charset="-122"/>
                <a:ea typeface="楷体" panose="02010609060101010101" pitchFamily="49" charset="-122"/>
              </a:rPr>
              <a:t>A.</a:t>
            </a:r>
            <a:r>
              <a:rPr lang="zh-CN" altLang="zh-CN" sz="3735" b="1">
                <a:latin typeface="楷体" panose="02010609060101010101" pitchFamily="49" charset="-122"/>
                <a:ea typeface="楷体" panose="02010609060101010101" pitchFamily="49" charset="-122"/>
              </a:rPr>
              <a:t>暮年　</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沉甸甸　</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连绵不断　</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冥思遐想</a:t>
            </a:r>
            <a:endParaRPr lang="zh-CN" altLang="zh-CN" sz="3735" b="1">
              <a:latin typeface="楷体" panose="02010609060101010101" pitchFamily="49" charset="-122"/>
              <a:ea typeface="楷体" panose="02010609060101010101" pitchFamily="49" charset="-122"/>
            </a:endParaRPr>
          </a:p>
          <a:p>
            <a:pPr eaLnBrk="0" hangingPunct="0">
              <a:lnSpc>
                <a:spcPct val="150000"/>
              </a:lnSpc>
            </a:pPr>
            <a:r>
              <a:rPr lang="en-US" altLang="zh-CN" sz="3735" b="1">
                <a:latin typeface="楷体" panose="02010609060101010101" pitchFamily="49" charset="-122"/>
                <a:ea typeface="楷体" panose="02010609060101010101" pitchFamily="49" charset="-122"/>
              </a:rPr>
              <a:t>B.</a:t>
            </a:r>
            <a:r>
              <a:rPr lang="zh-CN" altLang="zh-CN" sz="3735" b="1">
                <a:latin typeface="楷体" panose="02010609060101010101" pitchFamily="49" charset="-122"/>
                <a:ea typeface="楷体" panose="02010609060101010101" pitchFamily="49" charset="-122"/>
              </a:rPr>
              <a:t>吆喝　</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密匝匝　</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一反既往　</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豁然贯通</a:t>
            </a:r>
            <a:endParaRPr lang="zh-CN" altLang="zh-CN" sz="3735" b="1">
              <a:latin typeface="楷体" panose="02010609060101010101" pitchFamily="49" charset="-122"/>
              <a:ea typeface="楷体" panose="02010609060101010101" pitchFamily="49" charset="-122"/>
            </a:endParaRPr>
          </a:p>
          <a:p>
            <a:pPr eaLnBrk="0" hangingPunct="0">
              <a:lnSpc>
                <a:spcPct val="150000"/>
              </a:lnSpc>
            </a:pPr>
            <a:r>
              <a:rPr lang="en-US" altLang="zh-CN" sz="3735" b="1">
                <a:latin typeface="楷体" panose="02010609060101010101" pitchFamily="49" charset="-122"/>
                <a:ea typeface="楷体" panose="02010609060101010101" pitchFamily="49" charset="-122"/>
              </a:rPr>
              <a:t>C.</a:t>
            </a:r>
            <a:r>
              <a:rPr lang="zh-CN" altLang="zh-CN" sz="3735" b="1">
                <a:latin typeface="楷体" panose="02010609060101010101" pitchFamily="49" charset="-122"/>
                <a:ea typeface="楷体" panose="02010609060101010101" pitchFamily="49" charset="-122"/>
              </a:rPr>
              <a:t>鲜腴　</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颤巍巍　</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更胜一筹　</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狂妄自大</a:t>
            </a:r>
            <a:endParaRPr lang="zh-CN" altLang="zh-CN" sz="3735" b="1">
              <a:latin typeface="楷体" panose="02010609060101010101" pitchFamily="49" charset="-122"/>
              <a:ea typeface="楷体" panose="02010609060101010101" pitchFamily="49" charset="-122"/>
            </a:endParaRPr>
          </a:p>
          <a:p>
            <a:pPr eaLnBrk="0" hangingPunct="0">
              <a:lnSpc>
                <a:spcPct val="150000"/>
              </a:lnSpc>
            </a:pPr>
            <a:r>
              <a:rPr lang="en-US" altLang="zh-CN" sz="3735" b="1">
                <a:latin typeface="楷体" panose="02010609060101010101" pitchFamily="49" charset="-122"/>
                <a:ea typeface="楷体" panose="02010609060101010101" pitchFamily="49" charset="-122"/>
              </a:rPr>
              <a:t>D.</a:t>
            </a:r>
            <a:r>
              <a:rPr lang="zh-CN" altLang="zh-CN" sz="3735" b="1">
                <a:latin typeface="楷体" panose="02010609060101010101" pitchFamily="49" charset="-122"/>
                <a:ea typeface="楷体" panose="02010609060101010101" pitchFamily="49" charset="-122"/>
              </a:rPr>
              <a:t>辟邪　</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文绉绉　</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重峦叠障　</a:t>
            </a:r>
            <a:r>
              <a:rPr lang="en-US" altLang="zh-CN" sz="3735" b="1">
                <a:latin typeface="楷体" panose="02010609060101010101" pitchFamily="49" charset="-122"/>
                <a:ea typeface="楷体" panose="02010609060101010101" pitchFamily="49" charset="-122"/>
              </a:rPr>
              <a:t> </a:t>
            </a:r>
            <a:r>
              <a:rPr lang="zh-CN" altLang="zh-CN" sz="3735" b="1">
                <a:latin typeface="楷体" panose="02010609060101010101" pitchFamily="49" charset="-122"/>
                <a:ea typeface="楷体" panose="02010609060101010101" pitchFamily="49" charset="-122"/>
              </a:rPr>
              <a:t>张目结舌</a:t>
            </a:r>
            <a:endParaRPr lang="zh-CN" altLang="zh-CN" sz="3735" b="1">
              <a:latin typeface="楷体" panose="02010609060101010101" pitchFamily="49" charset="-122"/>
              <a:ea typeface="楷体" panose="02010609060101010101" pitchFamily="49" charset="-122"/>
            </a:endParaRPr>
          </a:p>
        </p:txBody>
      </p:sp>
      <p:sp>
        <p:nvSpPr>
          <p:cNvPr id="13" name="TextBox 12"/>
          <p:cNvSpPr txBox="1">
            <a:spLocks noChangeArrowheads="1"/>
          </p:cNvSpPr>
          <p:nvPr/>
        </p:nvSpPr>
        <p:spPr bwMode="auto">
          <a:xfrm>
            <a:off x="8362951" y="933451"/>
            <a:ext cx="768349" cy="666115"/>
          </a:xfrm>
          <a:prstGeom prst="rect">
            <a:avLst/>
          </a:prstGeom>
          <a:noFill/>
          <a:ln w="9525">
            <a:noFill/>
            <a:miter lim="800000"/>
          </a:ln>
        </p:spPr>
        <p:txBody>
          <a:bodyPr>
            <a:spAutoFit/>
          </a:bodyPr>
          <a:lstStyle/>
          <a:p>
            <a:pPr eaLnBrk="0" hangingPunct="0"/>
            <a:r>
              <a:rPr lang="en-US" altLang="zh-CN" sz="3735">
                <a:solidFill>
                  <a:srgbClr val="FF0000"/>
                </a:solidFill>
              </a:rPr>
              <a:t>D</a:t>
            </a:r>
            <a:endParaRPr lang="zh-CN" altLang="en-US" sz="3735">
              <a:solidFill>
                <a:srgbClr val="FF0000"/>
              </a:solidFill>
            </a:endParaRPr>
          </a:p>
        </p:txBody>
      </p:sp>
      <p:grpSp>
        <p:nvGrpSpPr>
          <p:cNvPr id="39941" name="组合 15"/>
          <p:cNvGrpSpPr/>
          <p:nvPr/>
        </p:nvGrpSpPr>
        <p:grpSpPr bwMode="auto">
          <a:xfrm>
            <a:off x="46567" y="-27517"/>
            <a:ext cx="2677584" cy="666289"/>
            <a:chOff x="70" y="-63"/>
            <a:chExt cx="3161" cy="786"/>
          </a:xfrm>
        </p:grpSpPr>
        <p:sp>
          <p:nvSpPr>
            <p:cNvPr id="39942" name="文本框 6"/>
            <p:cNvSpPr txBox="1">
              <a:spLocks noChangeArrowheads="1"/>
            </p:cNvSpPr>
            <p:nvPr/>
          </p:nvSpPr>
          <p:spPr bwMode="auto">
            <a:xfrm>
              <a:off x="678" y="-63"/>
              <a:ext cx="2459"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课堂检测</a:t>
              </a:r>
              <a:endParaRPr kumimoji="1" lang="zh-CN" altLang="en-US" sz="3735">
                <a:latin typeface="黑体" panose="02010609060101010101" pitchFamily="49" charset="-122"/>
                <a:ea typeface="黑体" panose="02010609060101010101" pitchFamily="49" charset="-122"/>
              </a:endParaRPr>
            </a:p>
          </p:txBody>
        </p:sp>
        <p:cxnSp>
          <p:nvCxnSpPr>
            <p:cNvPr id="14"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5" name="菱形 14"/>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矩形 1"/>
          <p:cNvSpPr>
            <a:spLocks noChangeArrowheads="1"/>
          </p:cNvSpPr>
          <p:nvPr/>
        </p:nvSpPr>
        <p:spPr bwMode="auto">
          <a:xfrm>
            <a:off x="694267" y="836084"/>
            <a:ext cx="8858251" cy="666115"/>
          </a:xfrm>
          <a:prstGeom prst="rect">
            <a:avLst/>
          </a:prstGeom>
          <a:noFill/>
          <a:ln w="9525">
            <a:noFill/>
            <a:miter lim="800000"/>
          </a:ln>
        </p:spPr>
        <p:txBody>
          <a:bodyPr>
            <a:spAutoFit/>
          </a:bodyPr>
          <a:lstStyle/>
          <a:p>
            <a:pPr eaLnBrk="0" hangingPunct="0"/>
            <a:r>
              <a:rPr lang="en-US" altLang="zh-CN" sz="3735" b="1">
                <a:latin typeface="宋体" panose="02010600030101010101" pitchFamily="2" charset="-122"/>
              </a:rPr>
              <a:t>3.</a:t>
            </a:r>
            <a:r>
              <a:rPr lang="zh-CN" altLang="zh-CN" sz="3735" b="1">
                <a:latin typeface="宋体" panose="02010600030101010101" pitchFamily="2" charset="-122"/>
              </a:rPr>
              <a:t>下列语句中没有语病的一句是</a:t>
            </a:r>
            <a:r>
              <a:rPr lang="zh-CN" altLang="en-US" sz="3735" b="1">
                <a:latin typeface="宋体" panose="02010600030101010101" pitchFamily="2" charset="-122"/>
              </a:rPr>
              <a:t>（</a:t>
            </a:r>
            <a:r>
              <a:rPr lang="zh-CN" altLang="zh-CN" sz="3735" b="1">
                <a:latin typeface="宋体" panose="02010600030101010101" pitchFamily="2" charset="-122"/>
              </a:rPr>
              <a:t>　　</a:t>
            </a:r>
            <a:r>
              <a:rPr lang="zh-CN" altLang="en-US" sz="3735" b="1">
                <a:latin typeface="宋体" panose="02010600030101010101" pitchFamily="2" charset="-122"/>
              </a:rPr>
              <a:t>）</a:t>
            </a:r>
            <a:endParaRPr lang="zh-CN" altLang="zh-CN" sz="3735" b="1">
              <a:latin typeface="宋体" panose="02010600030101010101" pitchFamily="2" charset="-122"/>
            </a:endParaRPr>
          </a:p>
        </p:txBody>
      </p:sp>
      <p:sp>
        <p:nvSpPr>
          <p:cNvPr id="10" name="矩形 9"/>
          <p:cNvSpPr>
            <a:spLocks noChangeArrowheads="1"/>
          </p:cNvSpPr>
          <p:nvPr/>
        </p:nvSpPr>
        <p:spPr bwMode="auto">
          <a:xfrm>
            <a:off x="8191500" y="861484"/>
            <a:ext cx="436245" cy="666115"/>
          </a:xfrm>
          <a:prstGeom prst="rect">
            <a:avLst/>
          </a:prstGeom>
          <a:noFill/>
          <a:ln w="9525">
            <a:noFill/>
            <a:miter lim="800000"/>
          </a:ln>
        </p:spPr>
        <p:txBody>
          <a:bodyPr wrap="none">
            <a:spAutoFit/>
          </a:bodyPr>
          <a:lstStyle/>
          <a:p>
            <a:pPr eaLnBrk="0" hangingPunct="0"/>
            <a:r>
              <a:rPr lang="en-US" altLang="zh-CN" sz="3735">
                <a:solidFill>
                  <a:srgbClr val="FF0000"/>
                </a:solidFill>
              </a:rPr>
              <a:t>C</a:t>
            </a:r>
            <a:endParaRPr lang="zh-CN" altLang="en-US" sz="2400">
              <a:solidFill>
                <a:srgbClr val="FF0000"/>
              </a:solidFill>
            </a:endParaRPr>
          </a:p>
        </p:txBody>
      </p:sp>
      <p:sp>
        <p:nvSpPr>
          <p:cNvPr id="40964" name="矩形 12"/>
          <p:cNvSpPr>
            <a:spLocks noChangeArrowheads="1"/>
          </p:cNvSpPr>
          <p:nvPr/>
        </p:nvSpPr>
        <p:spPr bwMode="auto">
          <a:xfrm>
            <a:off x="719667" y="1797051"/>
            <a:ext cx="10945284" cy="4359275"/>
          </a:xfrm>
          <a:prstGeom prst="rect">
            <a:avLst/>
          </a:prstGeom>
          <a:noFill/>
          <a:ln w="9525">
            <a:noFill/>
            <a:miter lim="800000"/>
          </a:ln>
        </p:spPr>
        <p:txBody>
          <a:bodyPr>
            <a:spAutoFit/>
          </a:bodyPr>
          <a:lstStyle/>
          <a:p>
            <a:pPr eaLnBrk="0" hangingPunct="0"/>
            <a:r>
              <a:rPr lang="en-US" altLang="zh-CN" sz="3465" b="1">
                <a:latin typeface="楷体" panose="02010609060101010101" pitchFamily="49" charset="-122"/>
                <a:ea typeface="楷体" panose="02010609060101010101" pitchFamily="49" charset="-122"/>
              </a:rPr>
              <a:t>A.5</a:t>
            </a:r>
            <a:r>
              <a:rPr lang="zh-CN" altLang="zh-CN" sz="3465" b="1">
                <a:latin typeface="楷体" panose="02010609060101010101" pitchFamily="49" charset="-122"/>
                <a:ea typeface="楷体" panose="02010609060101010101" pitchFamily="49" charset="-122"/>
              </a:rPr>
              <a:t>月</a:t>
            </a:r>
            <a:r>
              <a:rPr lang="en-US" altLang="zh-CN" sz="3465" b="1">
                <a:latin typeface="楷体" panose="02010609060101010101" pitchFamily="49" charset="-122"/>
                <a:ea typeface="楷体" panose="02010609060101010101" pitchFamily="49" charset="-122"/>
              </a:rPr>
              <a:t>10</a:t>
            </a:r>
            <a:r>
              <a:rPr lang="zh-CN" altLang="zh-CN" sz="3465" b="1">
                <a:latin typeface="楷体" panose="02010609060101010101" pitchFamily="49" charset="-122"/>
                <a:ea typeface="楷体" panose="02010609060101010101" pitchFamily="49" charset="-122"/>
              </a:rPr>
              <a:t>日</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大约一百名左右的青年志愿者在橘子洲参加了绿色骑行活动。</a:t>
            </a:r>
            <a:endParaRPr lang="zh-CN" altLang="zh-CN" sz="3465" b="1">
              <a:latin typeface="楷体" panose="02010609060101010101" pitchFamily="49" charset="-122"/>
              <a:ea typeface="楷体" panose="02010609060101010101" pitchFamily="49" charset="-122"/>
            </a:endParaRPr>
          </a:p>
          <a:p>
            <a:pPr eaLnBrk="0" hangingPunct="0"/>
            <a:r>
              <a:rPr lang="en-US" altLang="zh-CN" sz="3465" b="1">
                <a:latin typeface="楷体" panose="02010609060101010101" pitchFamily="49" charset="-122"/>
                <a:ea typeface="楷体" panose="02010609060101010101" pitchFamily="49" charset="-122"/>
              </a:rPr>
              <a:t>B.</a:t>
            </a:r>
            <a:r>
              <a:rPr lang="zh-CN" altLang="zh-CN" sz="3465" b="1">
                <a:latin typeface="楷体" panose="02010609060101010101" pitchFamily="49" charset="-122"/>
                <a:ea typeface="楷体" panose="02010609060101010101" pitchFamily="49" charset="-122"/>
              </a:rPr>
              <a:t>在暑假的户外活动中</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同学们要注意安全</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防止不要发生意外事故。</a:t>
            </a:r>
            <a:endParaRPr lang="zh-CN" altLang="zh-CN" sz="3465" b="1">
              <a:latin typeface="楷体" panose="02010609060101010101" pitchFamily="49" charset="-122"/>
              <a:ea typeface="楷体" panose="02010609060101010101" pitchFamily="49" charset="-122"/>
            </a:endParaRPr>
          </a:p>
          <a:p>
            <a:pPr eaLnBrk="0" hangingPunct="0"/>
            <a:r>
              <a:rPr lang="en-US" altLang="zh-CN" sz="3465" b="1">
                <a:latin typeface="楷体" panose="02010609060101010101" pitchFamily="49" charset="-122"/>
                <a:ea typeface="楷体" panose="02010609060101010101" pitchFamily="49" charset="-122"/>
              </a:rPr>
              <a:t>C.</a:t>
            </a:r>
            <a:r>
              <a:rPr lang="zh-CN" altLang="zh-CN" sz="3465" b="1">
                <a:latin typeface="楷体" panose="02010609060101010101" pitchFamily="49" charset="-122"/>
                <a:ea typeface="楷体" panose="02010609060101010101" pitchFamily="49" charset="-122"/>
              </a:rPr>
              <a:t>密匝匝的细碎的绿叶</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数不清的半开的白花和饱涨的花骨朵</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都被雨水淋得湿透了。</a:t>
            </a:r>
            <a:endParaRPr lang="zh-CN" altLang="zh-CN" sz="3465" b="1">
              <a:latin typeface="楷体" panose="02010609060101010101" pitchFamily="49" charset="-122"/>
              <a:ea typeface="楷体" panose="02010609060101010101" pitchFamily="49" charset="-122"/>
            </a:endParaRPr>
          </a:p>
          <a:p>
            <a:pPr eaLnBrk="0" hangingPunct="0"/>
            <a:r>
              <a:rPr lang="en-US" altLang="zh-CN" sz="3465" b="1">
                <a:latin typeface="楷体" panose="02010609060101010101" pitchFamily="49" charset="-122"/>
                <a:ea typeface="楷体" panose="02010609060101010101" pitchFamily="49" charset="-122"/>
              </a:rPr>
              <a:t>D.</a:t>
            </a:r>
            <a:r>
              <a:rPr lang="zh-CN" altLang="zh-CN" sz="3465" b="1">
                <a:latin typeface="楷体" panose="02010609060101010101" pitchFamily="49" charset="-122"/>
                <a:ea typeface="楷体" panose="02010609060101010101" pitchFamily="49" charset="-122"/>
              </a:rPr>
              <a:t>将建设美丽乡村和打造文化景区相结合</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既能改善农村居住环境</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又能发扬文化旅游产业。</a:t>
            </a:r>
            <a:endParaRPr lang="zh-CN" altLang="zh-CN" sz="3465" b="1">
              <a:latin typeface="楷体" panose="02010609060101010101" pitchFamily="49" charset="-122"/>
              <a:ea typeface="楷体" panose="02010609060101010101" pitchFamily="49" charset="-122"/>
            </a:endParaRPr>
          </a:p>
        </p:txBody>
      </p:sp>
      <p:grpSp>
        <p:nvGrpSpPr>
          <p:cNvPr id="40965" name="组合 15"/>
          <p:cNvGrpSpPr/>
          <p:nvPr/>
        </p:nvGrpSpPr>
        <p:grpSpPr bwMode="auto">
          <a:xfrm>
            <a:off x="46567" y="-27517"/>
            <a:ext cx="2677584" cy="666289"/>
            <a:chOff x="70" y="-63"/>
            <a:chExt cx="3161" cy="786"/>
          </a:xfrm>
        </p:grpSpPr>
        <p:sp>
          <p:nvSpPr>
            <p:cNvPr id="40966" name="文本框 6"/>
            <p:cNvSpPr txBox="1">
              <a:spLocks noChangeArrowheads="1"/>
            </p:cNvSpPr>
            <p:nvPr/>
          </p:nvSpPr>
          <p:spPr bwMode="auto">
            <a:xfrm>
              <a:off x="678" y="-63"/>
              <a:ext cx="2459"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课堂检测</a:t>
              </a:r>
              <a:endParaRPr kumimoji="1" lang="zh-CN" altLang="en-US" sz="3735">
                <a:latin typeface="黑体" panose="02010609060101010101" pitchFamily="49" charset="-122"/>
                <a:ea typeface="黑体" panose="02010609060101010101" pitchFamily="49" charset="-122"/>
              </a:endParaRPr>
            </a:p>
          </p:txBody>
        </p:sp>
        <p:cxnSp>
          <p:nvCxnSpPr>
            <p:cNvPr id="14"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5" name="菱形 14"/>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Box 5"/>
          <p:cNvSpPr txBox="1">
            <a:spLocks noChangeArrowheads="1"/>
          </p:cNvSpPr>
          <p:nvPr/>
        </p:nvSpPr>
        <p:spPr bwMode="auto">
          <a:xfrm>
            <a:off x="622300" y="1289051"/>
            <a:ext cx="11235267" cy="5302885"/>
          </a:xfrm>
          <a:prstGeom prst="rect">
            <a:avLst/>
          </a:prstGeom>
          <a:noFill/>
          <a:ln w="9525">
            <a:noFill/>
            <a:miter lim="800000"/>
          </a:ln>
        </p:spPr>
        <p:txBody>
          <a:bodyPr>
            <a:spAutoFit/>
          </a:bodyPr>
          <a:lstStyle/>
          <a:p>
            <a:pPr algn="ctr" eaLnBrk="0" hangingPunct="0"/>
            <a:r>
              <a:rPr lang="zh-CN" altLang="zh-CN" sz="3465">
                <a:latin typeface="黑体" panose="02010609060101010101" pitchFamily="49" charset="-122"/>
                <a:ea typeface="黑体" panose="02010609060101010101" pitchFamily="49" charset="-122"/>
              </a:rPr>
              <a:t>枯萎的蒲公英</a:t>
            </a:r>
            <a:endParaRPr lang="zh-CN" altLang="zh-CN" sz="3465">
              <a:latin typeface="黑体" panose="02010609060101010101" pitchFamily="49" charset="-122"/>
              <a:ea typeface="黑体" panose="02010609060101010101" pitchFamily="49" charset="-122"/>
            </a:endParaRPr>
          </a:p>
          <a:p>
            <a:pPr algn="ctr" eaLnBrk="0" hangingPunct="0"/>
            <a:r>
              <a:rPr lang="zh-CN" altLang="zh-CN" sz="2665" b="1">
                <a:latin typeface="宋体" panose="02010600030101010101" pitchFamily="2" charset="-122"/>
              </a:rPr>
              <a:t>叶　子</a:t>
            </a:r>
            <a:endParaRPr lang="zh-CN" altLang="zh-CN" sz="2665" b="1">
              <a:latin typeface="宋体" panose="02010600030101010101" pitchFamily="2" charset="-122"/>
            </a:endParaRPr>
          </a:p>
          <a:p>
            <a:pPr eaLnBrk="0" hangingPunct="0"/>
            <a:r>
              <a:rPr lang="en-US" altLang="zh-CN" sz="3465" b="1">
                <a:latin typeface="楷体" panose="02010609060101010101" pitchFamily="49" charset="-122"/>
                <a:ea typeface="楷体" panose="02010609060101010101" pitchFamily="49" charset="-122"/>
              </a:rPr>
              <a:t>    ①</a:t>
            </a:r>
            <a:r>
              <a:rPr lang="zh-CN" altLang="zh-CN" sz="3465" b="1">
                <a:latin typeface="楷体" panose="02010609060101010101" pitchFamily="49" charset="-122"/>
                <a:ea typeface="楷体" panose="02010609060101010101" pitchFamily="49" charset="-122"/>
              </a:rPr>
              <a:t>冬日的午后</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阳光虽也明亮</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但触一触还是有着沁骨的凉。冬以它的冷漠</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裹挟尽百花的艳影</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留一地斑驳的枯黄。我不由得竖起大衣的领子。蓦地</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一株蒲公英出现在我的视野里。 </a:t>
            </a:r>
            <a:endParaRPr lang="zh-CN" altLang="zh-CN" sz="3465" b="1">
              <a:latin typeface="楷体" panose="02010609060101010101" pitchFamily="49" charset="-122"/>
              <a:ea typeface="楷体" panose="02010609060101010101" pitchFamily="49" charset="-122"/>
            </a:endParaRPr>
          </a:p>
          <a:p>
            <a:pPr eaLnBrk="0" hangingPunct="0"/>
            <a:r>
              <a:rPr lang="en-US" altLang="zh-CN" sz="3465" b="1">
                <a:latin typeface="楷体" panose="02010609060101010101" pitchFamily="49" charset="-122"/>
                <a:ea typeface="楷体" panose="02010609060101010101" pitchFamily="49" charset="-122"/>
              </a:rPr>
              <a:t>    ②</a:t>
            </a:r>
            <a:r>
              <a:rPr lang="zh-CN" altLang="zh-CN" sz="3465" b="1">
                <a:latin typeface="楷体" panose="02010609060101010101" pitchFamily="49" charset="-122"/>
                <a:ea typeface="楷体" panose="02010609060101010101" pitchFamily="49" charset="-122"/>
              </a:rPr>
              <a:t>那是一株怎样的蒲公英</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叶子的边缘已露出萎黄的老态</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但还是透着铁一般的绿。</a:t>
            </a:r>
            <a:r>
              <a:rPr lang="zh-CN" altLang="zh-CN" sz="3465" b="1" u="sng">
                <a:latin typeface="楷体" panose="02010609060101010101" pitchFamily="49" charset="-122"/>
                <a:ea typeface="楷体" panose="02010609060101010101" pitchFamily="49" charset="-122"/>
              </a:rPr>
              <a:t>叶子们努力地贴向地面</a:t>
            </a:r>
            <a:r>
              <a:rPr lang="zh-CN" altLang="en-US" sz="3465" b="1" u="sng">
                <a:latin typeface="楷体" panose="02010609060101010101" pitchFamily="49" charset="-122"/>
                <a:ea typeface="楷体" panose="02010609060101010101" pitchFamily="49" charset="-122"/>
              </a:rPr>
              <a:t>，</a:t>
            </a:r>
            <a:r>
              <a:rPr lang="zh-CN" altLang="zh-CN" sz="3465" b="1" u="sng">
                <a:latin typeface="楷体" panose="02010609060101010101" pitchFamily="49" charset="-122"/>
                <a:ea typeface="楷体" panose="02010609060101010101" pitchFamily="49" charset="-122"/>
              </a:rPr>
              <a:t>那是一种力量爆发前</a:t>
            </a:r>
            <a:r>
              <a:rPr lang="zh-CN" altLang="en-US" sz="3465" b="1" u="sng">
                <a:latin typeface="楷体" panose="02010609060101010101" pitchFamily="49" charset="-122"/>
                <a:ea typeface="楷体" panose="02010609060101010101" pitchFamily="49" charset="-122"/>
              </a:rPr>
              <a:t>，</a:t>
            </a:r>
            <a:r>
              <a:rPr lang="zh-CN" altLang="zh-CN" sz="3465" b="1" u="sng">
                <a:latin typeface="楷体" panose="02010609060101010101" pitchFamily="49" charset="-122"/>
                <a:ea typeface="楷体" panose="02010609060101010101" pitchFamily="49" charset="-122"/>
              </a:rPr>
              <a:t>手脚触地的姿势</a:t>
            </a:r>
            <a:r>
              <a:rPr lang="zh-CN" altLang="zh-CN" sz="3465" b="1">
                <a:latin typeface="楷体" panose="02010609060101010101" pitchFamily="49" charset="-122"/>
                <a:ea typeface="楷体" panose="02010609060101010101" pitchFamily="49" charset="-122"/>
              </a:rPr>
              <a:t>。也是呢</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霜一次又一次地从天而降</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树叶渐渐飞去</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草茎慢慢</a:t>
            </a:r>
            <a:r>
              <a:rPr lang="zh-CN" altLang="en-US" sz="3465" b="1">
                <a:latin typeface="楷体" panose="02010609060101010101" pitchFamily="49" charset="-122"/>
                <a:ea typeface="楷体" panose="02010609060101010101" pitchFamily="49" charset="-122"/>
              </a:rPr>
              <a:t>垂</a:t>
            </a:r>
            <a:endParaRPr lang="zh-CN" altLang="en-US" sz="3465" b="1">
              <a:solidFill>
                <a:srgbClr val="000000"/>
              </a:solidFill>
              <a:latin typeface="楷体" panose="02010609060101010101" pitchFamily="49" charset="-122"/>
              <a:ea typeface="楷体" panose="02010609060101010101" pitchFamily="49" charset="-122"/>
            </a:endParaRPr>
          </a:p>
        </p:txBody>
      </p:sp>
      <p:grpSp>
        <p:nvGrpSpPr>
          <p:cNvPr id="41987" name="组合 1"/>
          <p:cNvGrpSpPr/>
          <p:nvPr/>
        </p:nvGrpSpPr>
        <p:grpSpPr bwMode="auto">
          <a:xfrm>
            <a:off x="4933951" y="620607"/>
            <a:ext cx="2324100" cy="651510"/>
            <a:chOff x="3333750" y="619525"/>
            <a:chExt cx="1743075" cy="489262"/>
          </a:xfrm>
        </p:grpSpPr>
        <p:sp>
          <p:nvSpPr>
            <p:cNvPr id="14" name="圆角矩形 13"/>
            <p:cNvSpPr/>
            <p:nvPr/>
          </p:nvSpPr>
          <p:spPr>
            <a:xfrm rot="555800">
              <a:off x="4602162" y="673251"/>
              <a:ext cx="442913" cy="419640"/>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solidFill>
                  <a:prstClr val="black"/>
                </a:solidFill>
              </a:endParaRPr>
            </a:p>
          </p:txBody>
        </p:sp>
        <p:sp>
          <p:nvSpPr>
            <p:cNvPr id="15" name="圆角矩形 14"/>
            <p:cNvSpPr/>
            <p:nvPr/>
          </p:nvSpPr>
          <p:spPr>
            <a:xfrm rot="20470821">
              <a:off x="4197350" y="679610"/>
              <a:ext cx="442912" cy="421229"/>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solidFill>
                  <a:prstClr val="black"/>
                </a:solidFill>
              </a:endParaRPr>
            </a:p>
          </p:txBody>
        </p:sp>
        <p:sp>
          <p:nvSpPr>
            <p:cNvPr id="16" name="圆角矩形 15"/>
            <p:cNvSpPr/>
            <p:nvPr/>
          </p:nvSpPr>
          <p:spPr>
            <a:xfrm rot="319204">
              <a:off x="3778250" y="679610"/>
              <a:ext cx="441325" cy="421229"/>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solidFill>
                  <a:prstClr val="black"/>
                </a:solidFill>
              </a:endParaRPr>
            </a:p>
          </p:txBody>
        </p:sp>
        <p:sp>
          <p:nvSpPr>
            <p:cNvPr id="17" name="圆角矩形 16"/>
            <p:cNvSpPr/>
            <p:nvPr/>
          </p:nvSpPr>
          <p:spPr>
            <a:xfrm rot="21148334">
              <a:off x="3368675" y="687557"/>
              <a:ext cx="441325" cy="421230"/>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solidFill>
                  <a:prstClr val="black"/>
                </a:solidFill>
              </a:endParaRPr>
            </a:p>
          </p:txBody>
        </p:sp>
        <p:sp>
          <p:nvSpPr>
            <p:cNvPr id="41996" name="矩形 1"/>
            <p:cNvSpPr>
              <a:spLocks noChangeArrowheads="1"/>
            </p:cNvSpPr>
            <p:nvPr/>
          </p:nvSpPr>
          <p:spPr bwMode="auto">
            <a:xfrm>
              <a:off x="3333750" y="619525"/>
              <a:ext cx="1743075" cy="482586"/>
            </a:xfrm>
            <a:prstGeom prst="rect">
              <a:avLst/>
            </a:prstGeom>
            <a:noFill/>
            <a:ln w="9525">
              <a:noFill/>
              <a:miter lim="800000"/>
            </a:ln>
          </p:spPr>
          <p:txBody>
            <a:bodyPr>
              <a:spAutoFit/>
            </a:bodyPr>
            <a:lstStyle/>
            <a:p>
              <a:pPr algn="dist" eaLnBrk="0" hangingPunct="0">
                <a:lnSpc>
                  <a:spcPts val="4300"/>
                </a:lnSpc>
              </a:pPr>
              <a:r>
                <a:rPr lang="zh-CN" altLang="en-US" sz="3735" b="1">
                  <a:solidFill>
                    <a:srgbClr val="FFFFFF"/>
                  </a:solidFill>
                  <a:latin typeface="楷体" panose="02010609060101010101" pitchFamily="49" charset="-122"/>
                  <a:ea typeface="楷体" panose="02010609060101010101" pitchFamily="49" charset="-122"/>
                </a:rPr>
                <a:t>拓展阅读</a:t>
              </a:r>
              <a:endParaRPr lang="zh-CN" altLang="en-US" sz="3735" b="1">
                <a:solidFill>
                  <a:srgbClr val="FFFFFF"/>
                </a:solidFill>
                <a:latin typeface="楷体" panose="02010609060101010101" pitchFamily="49" charset="-122"/>
                <a:ea typeface="楷体" panose="02010609060101010101" pitchFamily="49" charset="-122"/>
              </a:endParaRPr>
            </a:p>
          </p:txBody>
        </p:sp>
      </p:grpSp>
      <p:grpSp>
        <p:nvGrpSpPr>
          <p:cNvPr id="41988" name="组合 12"/>
          <p:cNvGrpSpPr/>
          <p:nvPr/>
        </p:nvGrpSpPr>
        <p:grpSpPr bwMode="auto">
          <a:xfrm>
            <a:off x="46567" y="-27517"/>
            <a:ext cx="2677584" cy="666289"/>
            <a:chOff x="70" y="-63"/>
            <a:chExt cx="3161" cy="786"/>
          </a:xfrm>
        </p:grpSpPr>
        <p:sp>
          <p:nvSpPr>
            <p:cNvPr id="41989" name="文本框 6"/>
            <p:cNvSpPr txBox="1">
              <a:spLocks noChangeArrowheads="1"/>
            </p:cNvSpPr>
            <p:nvPr/>
          </p:nvSpPr>
          <p:spPr bwMode="auto">
            <a:xfrm>
              <a:off x="678" y="-63"/>
              <a:ext cx="2459"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拓展探究</a:t>
              </a:r>
              <a:endParaRPr kumimoji="1" lang="zh-CN" altLang="en-US" sz="3735">
                <a:latin typeface="黑体" panose="02010609060101010101" pitchFamily="49" charset="-122"/>
                <a:ea typeface="黑体" panose="02010609060101010101" pitchFamily="49" charset="-122"/>
              </a:endParaRPr>
            </a:p>
          </p:txBody>
        </p:sp>
        <p:cxnSp>
          <p:nvCxnSpPr>
            <p:cNvPr id="21"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2" name="菱形 21"/>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矩形 1"/>
          <p:cNvSpPr>
            <a:spLocks noChangeArrowheads="1"/>
          </p:cNvSpPr>
          <p:nvPr/>
        </p:nvSpPr>
        <p:spPr bwMode="auto">
          <a:xfrm>
            <a:off x="431800" y="927100"/>
            <a:ext cx="11328400" cy="5426075"/>
          </a:xfrm>
          <a:prstGeom prst="rect">
            <a:avLst/>
          </a:prstGeom>
          <a:noFill/>
          <a:ln w="9525">
            <a:noFill/>
            <a:miter lim="800000"/>
          </a:ln>
        </p:spPr>
        <p:txBody>
          <a:bodyPr>
            <a:spAutoFit/>
          </a:bodyPr>
          <a:lstStyle/>
          <a:p>
            <a:pPr eaLnBrk="0" hangingPunct="0"/>
            <a:r>
              <a:rPr lang="zh-CN" altLang="en-US" sz="3465" b="1" dirty="0">
                <a:latin typeface="楷体" panose="02010609060101010101" pitchFamily="49" charset="-122"/>
                <a:ea typeface="楷体" panose="02010609060101010101" pitchFamily="49" charset="-122"/>
              </a:rPr>
              <a:t>下头来。生命的“红灯”，已经在不远处，正一点点逼近自己，那就用尽全部的力，贴向地面，贴向地面</a:t>
            </a:r>
            <a:r>
              <a:rPr lang="en-US" altLang="zh-CN" sz="3465" b="1" dirty="0">
                <a:latin typeface="楷体" panose="02010609060101010101" pitchFamily="49" charset="-122"/>
                <a:ea typeface="楷体" panose="02010609060101010101" pitchFamily="49" charset="-122"/>
              </a:rPr>
              <a:t>……</a:t>
            </a:r>
            <a:r>
              <a:rPr lang="zh-CN" altLang="en-US" sz="3465" b="1" dirty="0">
                <a:latin typeface="楷体" panose="02010609060101010101" pitchFamily="49" charset="-122"/>
                <a:ea typeface="楷体" panose="02010609060101010101" pitchFamily="49" charset="-122"/>
              </a:rPr>
              <a:t>这就是蒲公英最聪明最刚强也最负责任的举动。它们明白，要想延续久远，就不能把头昂得太高，这样才能把最沉实的爱，尽可能多地传递给儿女。 </a:t>
            </a:r>
            <a:endParaRPr lang="zh-CN" altLang="en-US" sz="3465" b="1" dirty="0">
              <a:latin typeface="楷体" panose="02010609060101010101" pitchFamily="49" charset="-122"/>
              <a:ea typeface="楷体" panose="02010609060101010101" pitchFamily="49" charset="-122"/>
            </a:endParaRPr>
          </a:p>
          <a:p>
            <a:pPr eaLnBrk="0" hangingPunct="0"/>
            <a:r>
              <a:rPr lang="zh-CN" altLang="en-US" sz="3465" b="1" dirty="0">
                <a:latin typeface="楷体" panose="02010609060101010101" pitchFamily="49" charset="-122"/>
                <a:ea typeface="楷体" panose="02010609060101010101" pitchFamily="49" charset="-122"/>
              </a:rPr>
              <a:t>     </a:t>
            </a:r>
            <a:r>
              <a:rPr lang="zh-CN" altLang="en-US" sz="3465" b="1" dirty="0" smtClean="0">
                <a:latin typeface="楷体" panose="02010609060101010101" pitchFamily="49" charset="-122"/>
                <a:ea typeface="楷体" panose="02010609060101010101" pitchFamily="49" charset="-122"/>
              </a:rPr>
              <a:t> </a:t>
            </a:r>
            <a:r>
              <a:rPr lang="en-US" altLang="zh-CN" sz="3465" b="1" dirty="0" smtClean="0">
                <a:latin typeface="楷体" panose="02010609060101010101" pitchFamily="49" charset="-122"/>
                <a:ea typeface="楷体" panose="02010609060101010101" pitchFamily="49" charset="-122"/>
              </a:rPr>
              <a:t>③</a:t>
            </a:r>
            <a:r>
              <a:rPr lang="zh-CN" altLang="zh-CN" sz="3465" b="1" dirty="0">
                <a:latin typeface="楷体" panose="02010609060101010101" pitchFamily="49" charset="-122"/>
                <a:ea typeface="楷体" panose="02010609060101010101" pitchFamily="49" charset="-122"/>
              </a:rPr>
              <a:t>我的心不由得疼了一下</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这像极了我的母亲。 </a:t>
            </a:r>
            <a:endParaRPr lang="zh-CN" altLang="zh-CN" sz="3465" b="1" dirty="0">
              <a:latin typeface="楷体" panose="02010609060101010101" pitchFamily="49" charset="-122"/>
              <a:ea typeface="楷体" panose="02010609060101010101" pitchFamily="49" charset="-122"/>
            </a:endParaRPr>
          </a:p>
          <a:p>
            <a:pPr eaLnBrk="0" hangingPunct="0"/>
            <a:r>
              <a:rPr lang="en-US" altLang="zh-CN" sz="3465" b="1" dirty="0">
                <a:latin typeface="楷体" panose="02010609060101010101" pitchFamily="49" charset="-122"/>
                <a:ea typeface="楷体" panose="02010609060101010101" pitchFamily="49" charset="-122"/>
              </a:rPr>
              <a:t>   </a:t>
            </a:r>
            <a:r>
              <a:rPr lang="en-US" altLang="zh-CN" sz="3465" b="1" dirty="0" smtClean="0">
                <a:latin typeface="楷体" panose="02010609060101010101" pitchFamily="49" charset="-122"/>
                <a:ea typeface="楷体" panose="02010609060101010101" pitchFamily="49" charset="-122"/>
              </a:rPr>
              <a:t> ④</a:t>
            </a:r>
            <a:r>
              <a:rPr lang="zh-CN" altLang="zh-CN" sz="3465" b="1" dirty="0">
                <a:latin typeface="楷体" panose="02010609060101010101" pitchFamily="49" charset="-122"/>
                <a:ea typeface="楷体" panose="02010609060101010101" pitchFamily="49" charset="-122"/>
              </a:rPr>
              <a:t>去年的这个时节</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冬阳阻不住东奔西跑的北风</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正如我阻不住我八十岁老母的脚。她在楼下</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为我寻挖着蒲公英。“经霜的婆婆丁</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蒲公英的俗号</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能消炎败火</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你这嗓子</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应该吃点。” </a:t>
            </a:r>
            <a:endParaRPr lang="zh-CN" altLang="zh-CN" sz="3465" b="1" dirty="0">
              <a:latin typeface="楷体" panose="02010609060101010101" pitchFamily="49" charset="-122"/>
              <a:ea typeface="楷体" panose="02010609060101010101" pitchFamily="49" charset="-122"/>
            </a:endParaRPr>
          </a:p>
        </p:txBody>
      </p:sp>
      <p:grpSp>
        <p:nvGrpSpPr>
          <p:cNvPr id="43011" name="组合 12"/>
          <p:cNvGrpSpPr/>
          <p:nvPr/>
        </p:nvGrpSpPr>
        <p:grpSpPr bwMode="auto">
          <a:xfrm>
            <a:off x="46567" y="-27517"/>
            <a:ext cx="2677584" cy="666289"/>
            <a:chOff x="70" y="-63"/>
            <a:chExt cx="3161" cy="786"/>
          </a:xfrm>
        </p:grpSpPr>
        <p:sp>
          <p:nvSpPr>
            <p:cNvPr id="43012" name="文本框 6"/>
            <p:cNvSpPr txBox="1">
              <a:spLocks noChangeArrowheads="1"/>
            </p:cNvSpPr>
            <p:nvPr/>
          </p:nvSpPr>
          <p:spPr bwMode="auto">
            <a:xfrm>
              <a:off x="678" y="-63"/>
              <a:ext cx="2459"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拓展探究</a:t>
              </a:r>
              <a:endParaRPr kumimoji="1" lang="zh-CN" altLang="en-US" sz="3735">
                <a:latin typeface="黑体" panose="02010609060101010101" pitchFamily="49" charset="-122"/>
                <a:ea typeface="黑体" panose="02010609060101010101" pitchFamily="49" charset="-122"/>
              </a:endParaRPr>
            </a:p>
          </p:txBody>
        </p:sp>
        <p:cxnSp>
          <p:nvCxnSpPr>
            <p:cNvPr id="14"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5" name="菱形 14"/>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矩形 1"/>
          <p:cNvSpPr>
            <a:spLocks noChangeArrowheads="1"/>
          </p:cNvSpPr>
          <p:nvPr/>
        </p:nvSpPr>
        <p:spPr bwMode="auto">
          <a:xfrm>
            <a:off x="624417" y="702733"/>
            <a:ext cx="11040533" cy="5959475"/>
          </a:xfrm>
          <a:prstGeom prst="rect">
            <a:avLst/>
          </a:prstGeom>
          <a:noFill/>
          <a:ln w="9525">
            <a:noFill/>
            <a:miter lim="800000"/>
          </a:ln>
        </p:spPr>
        <p:txBody>
          <a:bodyPr>
            <a:spAutoFit/>
          </a:bodyPr>
          <a:lstStyle/>
          <a:p>
            <a:r>
              <a:rPr lang="en-US" altLang="zh-CN" sz="3465" b="1">
                <a:solidFill>
                  <a:srgbClr val="000000"/>
                </a:solidFill>
                <a:latin typeface="楷体" panose="02010609060101010101" pitchFamily="49" charset="-122"/>
                <a:ea typeface="楷体" panose="02010609060101010101" pitchFamily="49" charset="-122"/>
              </a:rPr>
              <a:t>    ⑤</a:t>
            </a:r>
            <a:r>
              <a:rPr lang="zh-CN" altLang="zh-CN" sz="3465" b="1">
                <a:solidFill>
                  <a:srgbClr val="000000"/>
                </a:solidFill>
                <a:latin typeface="楷体" panose="02010609060101010101" pitchFamily="49" charset="-122"/>
                <a:ea typeface="楷体" panose="02010609060101010101" pitchFamily="49" charset="-122"/>
              </a:rPr>
              <a:t>她半弓着腰</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在衰草连片的枯黄里</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神情专注地寻找那一小簇一小簇的绿。她时不时地弓腰</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用那曾经丰腴饱满而至今肉皮松弛的手</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极其小心地翻捡着枯黄的草</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似乎蒲公英长着脚</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一不小心</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受了惊吓</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就会跑掉了似的。母亲的脚步</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已失去了早年的利落</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有些蹒跚。那是一双怎样的脚啊</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为了让孩子们正常地进入学校</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她携夫带子</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脚板直探向千里外陌生的异乡</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为了一家老小能吃上饭</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她不分白天和夜晚</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不惧严寒和冰霜</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用那细小的绣花针</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绣出蟒袍上那呼之欲出的龙的模样</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再用一双脚板</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驱北风</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走冰路</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登火车</a:t>
            </a:r>
            <a:r>
              <a:rPr lang="zh-CN" altLang="en-US" sz="3465" b="1">
                <a:solidFill>
                  <a:srgbClr val="000000"/>
                </a:solidFill>
                <a:latin typeface="楷体" panose="02010609060101010101" pitchFamily="49" charset="-122"/>
                <a:ea typeface="楷体" panose="02010609060101010101" pitchFamily="49" charset="-122"/>
              </a:rPr>
              <a:t>，</a:t>
            </a:r>
            <a:r>
              <a:rPr lang="zh-CN" altLang="zh-CN" sz="3465" b="1">
                <a:solidFill>
                  <a:srgbClr val="000000"/>
                </a:solidFill>
                <a:latin typeface="楷体" panose="02010609060101010101" pitchFamily="49" charset="-122"/>
                <a:ea typeface="楷体" panose="02010609060101010101" pitchFamily="49" charset="-122"/>
              </a:rPr>
              <a:t>为一家换回不很丰裕的口粮。</a:t>
            </a:r>
            <a:endParaRPr lang="zh-CN" altLang="zh-CN" sz="3465" b="1">
              <a:solidFill>
                <a:srgbClr val="000000"/>
              </a:solidFill>
              <a:latin typeface="楷体" panose="02010609060101010101" pitchFamily="49" charset="-122"/>
              <a:ea typeface="楷体" panose="02010609060101010101" pitchFamily="49" charset="-122"/>
            </a:endParaRPr>
          </a:p>
        </p:txBody>
      </p:sp>
      <p:grpSp>
        <p:nvGrpSpPr>
          <p:cNvPr id="44035" name="组合 12"/>
          <p:cNvGrpSpPr/>
          <p:nvPr/>
        </p:nvGrpSpPr>
        <p:grpSpPr bwMode="auto">
          <a:xfrm>
            <a:off x="46567" y="-27517"/>
            <a:ext cx="2677584" cy="666289"/>
            <a:chOff x="70" y="-63"/>
            <a:chExt cx="3161" cy="786"/>
          </a:xfrm>
        </p:grpSpPr>
        <p:sp>
          <p:nvSpPr>
            <p:cNvPr id="44036" name="文本框 6"/>
            <p:cNvSpPr txBox="1">
              <a:spLocks noChangeArrowheads="1"/>
            </p:cNvSpPr>
            <p:nvPr/>
          </p:nvSpPr>
          <p:spPr bwMode="auto">
            <a:xfrm>
              <a:off x="678" y="-63"/>
              <a:ext cx="2459"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拓展探究</a:t>
              </a:r>
              <a:endParaRPr kumimoji="1" lang="zh-CN" altLang="en-US" sz="3735">
                <a:latin typeface="黑体" panose="02010609060101010101" pitchFamily="49" charset="-122"/>
                <a:ea typeface="黑体" panose="02010609060101010101" pitchFamily="49" charset="-122"/>
              </a:endParaRPr>
            </a:p>
          </p:txBody>
        </p:sp>
        <p:cxnSp>
          <p:nvCxnSpPr>
            <p:cNvPr id="5"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6" name="菱形 5"/>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矩形 1"/>
          <p:cNvSpPr>
            <a:spLocks noChangeArrowheads="1"/>
          </p:cNvSpPr>
          <p:nvPr/>
        </p:nvSpPr>
        <p:spPr bwMode="auto">
          <a:xfrm>
            <a:off x="431800" y="766233"/>
            <a:ext cx="11328400" cy="5426075"/>
          </a:xfrm>
          <a:prstGeom prst="rect">
            <a:avLst/>
          </a:prstGeom>
          <a:noFill/>
          <a:ln w="9525">
            <a:noFill/>
            <a:miter lim="800000"/>
          </a:ln>
        </p:spPr>
        <p:txBody>
          <a:bodyPr>
            <a:spAutoFit/>
          </a:bodyPr>
          <a:lstStyle/>
          <a:p>
            <a:pPr eaLnBrk="0" hangingPunct="0"/>
            <a:r>
              <a:rPr lang="en-US" altLang="zh-CN" sz="3465" b="1">
                <a:latin typeface="楷体" panose="02010609060101010101" pitchFamily="49" charset="-122"/>
                <a:ea typeface="楷体" panose="02010609060101010101" pitchFamily="49" charset="-122"/>
              </a:rPr>
              <a:t>    ⑥</a:t>
            </a:r>
            <a:r>
              <a:rPr lang="zh-CN" altLang="zh-CN" sz="3465" b="1" u="sng">
                <a:latin typeface="楷体" panose="02010609060101010101" pitchFamily="49" charset="-122"/>
                <a:ea typeface="楷体" panose="02010609060101010101" pitchFamily="49" charset="-122"/>
              </a:rPr>
              <a:t>风</a:t>
            </a:r>
            <a:r>
              <a:rPr lang="zh-CN" altLang="en-US" sz="3465" b="1" u="sng">
                <a:latin typeface="楷体" panose="02010609060101010101" pitchFamily="49" charset="-122"/>
                <a:ea typeface="楷体" panose="02010609060101010101" pitchFamily="49" charset="-122"/>
              </a:rPr>
              <a:t>，</a:t>
            </a:r>
            <a:r>
              <a:rPr lang="zh-CN" altLang="zh-CN" sz="3465" b="1" u="sng">
                <a:latin typeface="楷体" panose="02010609060101010101" pitchFamily="49" charset="-122"/>
                <a:ea typeface="楷体" panose="02010609060101010101" pitchFamily="49" charset="-122"/>
              </a:rPr>
              <a:t>不时掀起母亲的白发</a:t>
            </a:r>
            <a:r>
              <a:rPr lang="zh-CN" altLang="en-US" sz="3465" b="1" u="sng">
                <a:latin typeface="楷体" panose="02010609060101010101" pitchFamily="49" charset="-122"/>
                <a:ea typeface="楷体" panose="02010609060101010101" pitchFamily="49" charset="-122"/>
              </a:rPr>
              <a:t>，</a:t>
            </a:r>
            <a:r>
              <a:rPr lang="zh-CN" altLang="zh-CN" sz="3465" b="1" u="sng">
                <a:latin typeface="楷体" panose="02010609060101010101" pitchFamily="49" charset="-122"/>
                <a:ea typeface="楷体" panose="02010609060101010101" pitchFamily="49" charset="-122"/>
              </a:rPr>
              <a:t>就像掀动一团绒绒的、洁白的蒲公英的种子</a:t>
            </a:r>
            <a:r>
              <a:rPr lang="zh-CN" altLang="zh-CN" sz="3465" b="1">
                <a:latin typeface="楷体" panose="02010609060101010101" pitchFamily="49" charset="-122"/>
                <a:ea typeface="楷体" panose="02010609060101010101" pitchFamily="49" charset="-122"/>
              </a:rPr>
              <a:t>。它是想探寻那丝丝缕缕里</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藏着多少生活的艰辛</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那就去问问太阳和月亮</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几十年晨昏的默默相伴</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它们如何把一个面如花、发如墨的纤纤女子</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伴成了眼已花、头覆雪的颤颤老妪</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探询那长长短短里</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浸着多少爱意的疲累</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那就去问问星辰</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千千万万次的斗转星移</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如何刻录下一个个儿女渐渐长大的足迹</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还有母亲的血泪和汗滴。</a:t>
            </a:r>
            <a:endParaRPr lang="en-US" altLang="zh-CN" sz="3465" b="1">
              <a:latin typeface="楷体" panose="02010609060101010101" pitchFamily="49" charset="-122"/>
              <a:ea typeface="楷体" panose="02010609060101010101" pitchFamily="49" charset="-122"/>
            </a:endParaRPr>
          </a:p>
          <a:p>
            <a:pPr eaLnBrk="0" hangingPunct="0"/>
            <a:r>
              <a:rPr lang="en-US" altLang="zh-CN" sz="3465" b="1">
                <a:latin typeface="楷体" panose="02010609060101010101" pitchFamily="49" charset="-122"/>
                <a:ea typeface="楷体" panose="02010609060101010101" pitchFamily="49" charset="-122"/>
              </a:rPr>
              <a:t>    </a:t>
            </a:r>
            <a:r>
              <a:rPr lang="zh-CN" altLang="en-US" sz="3465" b="1">
                <a:latin typeface="楷体" panose="02010609060101010101" pitchFamily="49" charset="-122"/>
                <a:ea typeface="楷体" panose="02010609060101010101" pitchFamily="49" charset="-122"/>
              </a:rPr>
              <a:t>⑦渐次地，她的儿女乘着她那用善良、勤苦织成的爱的伞，找到自己生根发芽的一片片土地。她的脚，不怎么</a:t>
            </a:r>
            <a:endParaRPr lang="zh-CN" altLang="zh-CN" sz="3465" b="1">
              <a:latin typeface="楷体" panose="02010609060101010101" pitchFamily="49" charset="-122"/>
              <a:ea typeface="楷体" panose="02010609060101010101" pitchFamily="49" charset="-122"/>
            </a:endParaRPr>
          </a:p>
        </p:txBody>
      </p:sp>
      <p:grpSp>
        <p:nvGrpSpPr>
          <p:cNvPr id="45059" name="组合 12"/>
          <p:cNvGrpSpPr/>
          <p:nvPr/>
        </p:nvGrpSpPr>
        <p:grpSpPr bwMode="auto">
          <a:xfrm>
            <a:off x="46567" y="-27517"/>
            <a:ext cx="2677584" cy="666289"/>
            <a:chOff x="70" y="-63"/>
            <a:chExt cx="3161" cy="786"/>
          </a:xfrm>
        </p:grpSpPr>
        <p:sp>
          <p:nvSpPr>
            <p:cNvPr id="45060" name="文本框 6"/>
            <p:cNvSpPr txBox="1">
              <a:spLocks noChangeArrowheads="1"/>
            </p:cNvSpPr>
            <p:nvPr/>
          </p:nvSpPr>
          <p:spPr bwMode="auto">
            <a:xfrm>
              <a:off x="678" y="-63"/>
              <a:ext cx="2459"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拓展探究</a:t>
              </a:r>
              <a:endParaRPr kumimoji="1" lang="zh-CN" altLang="en-US" sz="3735">
                <a:latin typeface="黑体" panose="02010609060101010101" pitchFamily="49" charset="-122"/>
                <a:ea typeface="黑体" panose="02010609060101010101" pitchFamily="49" charset="-122"/>
              </a:endParaRPr>
            </a:p>
          </p:txBody>
        </p:sp>
        <p:cxnSp>
          <p:nvCxnSpPr>
            <p:cNvPr id="8"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9" name="菱形 8"/>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矩形 1"/>
          <p:cNvSpPr>
            <a:spLocks noChangeArrowheads="1"/>
          </p:cNvSpPr>
          <p:nvPr/>
        </p:nvSpPr>
        <p:spPr bwMode="auto">
          <a:xfrm>
            <a:off x="431800" y="836084"/>
            <a:ext cx="11521017" cy="5426075"/>
          </a:xfrm>
          <a:prstGeom prst="rect">
            <a:avLst/>
          </a:prstGeom>
          <a:noFill/>
          <a:ln w="9525">
            <a:noFill/>
            <a:miter lim="800000"/>
          </a:ln>
        </p:spPr>
        <p:txBody>
          <a:bodyPr>
            <a:spAutoFit/>
          </a:bodyPr>
          <a:lstStyle/>
          <a:p>
            <a:pPr eaLnBrk="0" hangingPunct="0"/>
            <a:r>
              <a:rPr lang="zh-CN" altLang="en-US" sz="3465" b="1">
                <a:latin typeface="楷体" panose="02010609060101010101" pitchFamily="49" charset="-122"/>
                <a:ea typeface="楷体" panose="02010609060101010101" pitchFamily="49" charset="-122"/>
              </a:rPr>
              <a:t>好用了</a:t>
            </a:r>
            <a:r>
              <a:rPr lang="en-US" altLang="zh-CN" sz="3465" b="1">
                <a:latin typeface="楷体" panose="02010609060101010101" pitchFamily="49" charset="-122"/>
                <a:ea typeface="楷体" panose="02010609060101010101" pitchFamily="49" charset="-122"/>
              </a:rPr>
              <a:t>——</a:t>
            </a:r>
            <a:r>
              <a:rPr lang="zh-CN" altLang="en-US" sz="3465" b="1">
                <a:latin typeface="楷体" panose="02010609060101010101" pitchFamily="49" charset="-122"/>
                <a:ea typeface="楷体" panose="02010609060101010101" pitchFamily="49" charset="-122"/>
              </a:rPr>
              <a:t>移动缓慢，脚步蹒跚，但她的心，还是不断地牵挂，就像那天，风在楼下，母亲在楼下。 </a:t>
            </a:r>
            <a:endParaRPr lang="zh-CN" altLang="en-US" sz="3465" b="1">
              <a:latin typeface="楷体" panose="02010609060101010101" pitchFamily="49" charset="-122"/>
              <a:ea typeface="楷体" panose="02010609060101010101" pitchFamily="49" charset="-122"/>
            </a:endParaRPr>
          </a:p>
          <a:p>
            <a:pPr eaLnBrk="0" hangingPunct="0"/>
            <a:r>
              <a:rPr lang="en-US" altLang="zh-CN" sz="3465" b="1">
                <a:latin typeface="楷体" panose="02010609060101010101" pitchFamily="49" charset="-122"/>
                <a:ea typeface="楷体" panose="02010609060101010101" pitchFamily="49" charset="-122"/>
              </a:rPr>
              <a:t>    ⑧</a:t>
            </a:r>
            <a:r>
              <a:rPr lang="zh-CN" altLang="zh-CN" sz="3465" b="1">
                <a:latin typeface="楷体" panose="02010609060101010101" pitchFamily="49" charset="-122"/>
                <a:ea typeface="楷体" panose="02010609060101010101" pitchFamily="49" charset="-122"/>
              </a:rPr>
              <a:t>如今</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母亲已去</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留一株蒲公英在这冬日里与我面对。我伏下身</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看着那泛黄的叶片</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眼里情不自禁地盈满了泪。我伸出手指</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沿着叶脉轻抚</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与它对话。你知道你碰到了我心底最柔软的角落</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它在疼吗</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在我疼惜的泪光里</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我看到你透着如铁的刚强与坚毅</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打着爱的“旗</a:t>
            </a:r>
            <a:endParaRPr lang="en-US" altLang="zh-CN" sz="3465" b="1">
              <a:latin typeface="楷体" panose="02010609060101010101" pitchFamily="49" charset="-122"/>
              <a:ea typeface="楷体" panose="02010609060101010101" pitchFamily="49" charset="-122"/>
            </a:endParaRPr>
          </a:p>
          <a:p>
            <a:pPr eaLnBrk="0" hangingPunct="0"/>
            <a:r>
              <a:rPr lang="zh-CN" altLang="zh-CN" sz="3465" b="1">
                <a:latin typeface="楷体" panose="02010609060101010101" pitchFamily="49" charset="-122"/>
                <a:ea typeface="楷体" panose="02010609060101010101" pitchFamily="49" charset="-122"/>
              </a:rPr>
              <a:t>语”</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温暖着我层层叠叠的孤寂。</a:t>
            </a:r>
            <a:endParaRPr lang="zh-CN" altLang="zh-CN" sz="3465" b="1">
              <a:latin typeface="楷体" panose="02010609060101010101" pitchFamily="49" charset="-122"/>
              <a:ea typeface="楷体" panose="02010609060101010101" pitchFamily="49" charset="-122"/>
            </a:endParaRPr>
          </a:p>
          <a:p>
            <a:pPr eaLnBrk="0" hangingPunct="0"/>
            <a:r>
              <a:rPr lang="en-US" altLang="zh-CN" sz="3465" b="1">
                <a:latin typeface="楷体" panose="02010609060101010101" pitchFamily="49" charset="-122"/>
                <a:ea typeface="楷体" panose="02010609060101010101" pitchFamily="49" charset="-122"/>
              </a:rPr>
              <a:t>    ⑨</a:t>
            </a:r>
            <a:r>
              <a:rPr lang="zh-CN" altLang="zh-CN" sz="3465" b="1">
                <a:latin typeface="楷体" panose="02010609060101010101" pitchFamily="49" charset="-122"/>
                <a:ea typeface="楷体" panose="02010609060101010101" pitchFamily="49" charset="-122"/>
              </a:rPr>
              <a:t>一阵风吹过</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蒲公英的叶子触碰着我的手指</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散着阳光融融的暖意</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如轻柔的爱抚</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久久不去。</a:t>
            </a:r>
            <a:r>
              <a:rPr lang="zh-CN" altLang="en-US" sz="3465" b="1">
                <a:latin typeface="楷体" panose="02010609060101010101" pitchFamily="49" charset="-122"/>
                <a:ea typeface="楷体" panose="02010609060101010101" pitchFamily="49" charset="-122"/>
              </a:rPr>
              <a:t>（</a:t>
            </a:r>
            <a:r>
              <a:rPr lang="zh-CN" altLang="zh-CN" sz="3465" b="1">
                <a:latin typeface="楷体" panose="02010609060101010101" pitchFamily="49" charset="-122"/>
                <a:ea typeface="楷体" panose="02010609060101010101" pitchFamily="49" charset="-122"/>
              </a:rPr>
              <a:t>有删改</a:t>
            </a:r>
            <a:r>
              <a:rPr lang="zh-CN" altLang="en-US" sz="3465" b="1">
                <a:latin typeface="楷体" panose="02010609060101010101" pitchFamily="49" charset="-122"/>
                <a:ea typeface="楷体" panose="02010609060101010101" pitchFamily="49" charset="-122"/>
              </a:rPr>
              <a:t>）</a:t>
            </a:r>
            <a:endParaRPr lang="zh-CN" altLang="zh-CN" sz="3465" b="1">
              <a:latin typeface="楷体" panose="02010609060101010101" pitchFamily="49" charset="-122"/>
              <a:ea typeface="楷体" panose="02010609060101010101" pitchFamily="49" charset="-122"/>
            </a:endParaRPr>
          </a:p>
        </p:txBody>
      </p:sp>
      <p:grpSp>
        <p:nvGrpSpPr>
          <p:cNvPr id="46083" name="组合 12"/>
          <p:cNvGrpSpPr/>
          <p:nvPr/>
        </p:nvGrpSpPr>
        <p:grpSpPr bwMode="auto">
          <a:xfrm>
            <a:off x="46567" y="-27517"/>
            <a:ext cx="2677584" cy="666289"/>
            <a:chOff x="70" y="-63"/>
            <a:chExt cx="3161" cy="786"/>
          </a:xfrm>
        </p:grpSpPr>
        <p:sp>
          <p:nvSpPr>
            <p:cNvPr id="46084" name="文本框 6"/>
            <p:cNvSpPr txBox="1">
              <a:spLocks noChangeArrowheads="1"/>
            </p:cNvSpPr>
            <p:nvPr/>
          </p:nvSpPr>
          <p:spPr bwMode="auto">
            <a:xfrm>
              <a:off x="678" y="-63"/>
              <a:ext cx="2459"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拓展探究</a:t>
              </a:r>
              <a:endParaRPr kumimoji="1" lang="zh-CN" altLang="en-US" sz="3735">
                <a:latin typeface="黑体" panose="02010609060101010101" pitchFamily="49" charset="-122"/>
                <a:ea typeface="黑体" panose="02010609060101010101" pitchFamily="49" charset="-122"/>
              </a:endParaRPr>
            </a:p>
          </p:txBody>
        </p:sp>
        <p:cxnSp>
          <p:nvCxnSpPr>
            <p:cNvPr id="9"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0" name="菱形 9"/>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矩形 6"/>
          <p:cNvSpPr>
            <a:spLocks noChangeArrowheads="1"/>
          </p:cNvSpPr>
          <p:nvPr/>
        </p:nvSpPr>
        <p:spPr bwMode="auto">
          <a:xfrm>
            <a:off x="480484" y="825500"/>
            <a:ext cx="11231033" cy="5267960"/>
          </a:xfrm>
          <a:prstGeom prst="rect">
            <a:avLst/>
          </a:prstGeom>
          <a:noFill/>
          <a:ln w="9525">
            <a:noFill/>
            <a:miter lim="800000"/>
          </a:ln>
        </p:spPr>
        <p:txBody>
          <a:bodyPr>
            <a:spAutoFit/>
          </a:bodyPr>
          <a:lstStyle/>
          <a:p>
            <a:pPr eaLnBrk="0" hangingPunct="0"/>
            <a:r>
              <a:rPr lang="en-US" altLang="zh-CN" sz="3735" b="1" dirty="0">
                <a:latin typeface="宋体" panose="02010600030101010101" pitchFamily="2" charset="-122"/>
              </a:rPr>
              <a:t>1.</a:t>
            </a:r>
            <a:r>
              <a:rPr lang="zh-CN" altLang="zh-CN" sz="3735" b="1" dirty="0">
                <a:latin typeface="宋体" panose="02010600030101010101" pitchFamily="2" charset="-122"/>
              </a:rPr>
              <a:t>文章第</a:t>
            </a:r>
            <a:r>
              <a:rPr lang="en-US" altLang="zh-CN" sz="3735" b="1" dirty="0">
                <a:latin typeface="宋体" panose="02010600030101010101" pitchFamily="2" charset="-122"/>
              </a:rPr>
              <a:t>②</a:t>
            </a:r>
            <a:r>
              <a:rPr lang="zh-CN" altLang="zh-CN" sz="3735" b="1" dirty="0">
                <a:latin typeface="宋体" panose="02010600030101010101" pitchFamily="2" charset="-122"/>
              </a:rPr>
              <a:t>段的描写突出了蒲公英</a:t>
            </a:r>
            <a:r>
              <a:rPr lang="zh-CN" altLang="zh-CN" sz="3735" b="1" u="sng" dirty="0">
                <a:latin typeface="宋体" panose="02010600030101010101" pitchFamily="2" charset="-122"/>
              </a:rPr>
              <a:t>　　　</a:t>
            </a:r>
            <a:r>
              <a:rPr lang="zh-CN" altLang="zh-CN" sz="3735" b="1" dirty="0">
                <a:latin typeface="宋体" panose="02010600030101010101" pitchFamily="2" charset="-122"/>
              </a:rPr>
              <a:t>的特点。</a:t>
            </a:r>
            <a:r>
              <a:rPr lang="en-US" altLang="zh-CN" sz="3735" b="1" dirty="0">
                <a:latin typeface="宋体" panose="02010600030101010101" pitchFamily="2" charset="-122"/>
              </a:rPr>
              <a:t> </a:t>
            </a:r>
            <a:endParaRPr lang="zh-CN" altLang="zh-CN" sz="3735" b="1" dirty="0">
              <a:latin typeface="宋体" panose="02010600030101010101" pitchFamily="2" charset="-122"/>
            </a:endParaRPr>
          </a:p>
          <a:p>
            <a:pPr eaLnBrk="0" hangingPunct="0"/>
            <a:r>
              <a:rPr lang="en-US" altLang="zh-CN" sz="3735" b="1" dirty="0">
                <a:latin typeface="宋体" panose="02010600030101010101" pitchFamily="2" charset="-122"/>
              </a:rPr>
              <a:t>2.</a:t>
            </a:r>
            <a:r>
              <a:rPr lang="zh-CN" altLang="zh-CN" sz="3735" b="1" dirty="0">
                <a:latin typeface="宋体" panose="02010600030101010101" pitchFamily="2" charset="-122"/>
              </a:rPr>
              <a:t>文章两次提到“我”的心“疼”</a:t>
            </a:r>
            <a:r>
              <a:rPr lang="zh-CN" altLang="en-US" sz="3735" b="1" dirty="0">
                <a:latin typeface="宋体" panose="02010600030101010101" pitchFamily="2" charset="-122"/>
              </a:rPr>
              <a:t>，</a:t>
            </a:r>
            <a:r>
              <a:rPr lang="zh-CN" altLang="zh-CN" sz="3735" b="1" dirty="0">
                <a:latin typeface="宋体" panose="02010600030101010101" pitchFamily="2" charset="-122"/>
              </a:rPr>
              <a:t>结合全文说一说“我的心”为什么“疼”。</a:t>
            </a:r>
            <a:endParaRPr lang="zh-CN" altLang="zh-CN" sz="3735" b="1" dirty="0">
              <a:latin typeface="宋体" panose="02010600030101010101" pitchFamily="2" charset="-122"/>
            </a:endParaRPr>
          </a:p>
          <a:p>
            <a:pPr eaLnBrk="0" hangingPunct="0"/>
            <a:r>
              <a:rPr lang="en-US" altLang="zh-CN" sz="3735" b="1" dirty="0">
                <a:latin typeface="宋体" panose="02010600030101010101" pitchFamily="2" charset="-122"/>
              </a:rPr>
              <a:t>3.</a:t>
            </a:r>
            <a:r>
              <a:rPr lang="zh-CN" altLang="zh-CN" sz="3735" b="1" dirty="0">
                <a:latin typeface="宋体" panose="02010600030101010101" pitchFamily="2" charset="-122"/>
              </a:rPr>
              <a:t>请从修辞手法的角度赏析文中画线的两个句子。</a:t>
            </a:r>
            <a:endParaRPr lang="zh-CN" altLang="zh-CN" sz="3735" b="1" dirty="0">
              <a:latin typeface="宋体" panose="02010600030101010101" pitchFamily="2" charset="-122"/>
            </a:endParaRPr>
          </a:p>
          <a:p>
            <a:pPr eaLnBrk="0" hangingPunct="0"/>
            <a:r>
              <a:rPr lang="en-US" altLang="zh-CN" sz="3735" b="1" dirty="0">
                <a:latin typeface="楷体" panose="02010609060101010101" pitchFamily="49" charset="-122"/>
                <a:ea typeface="楷体" panose="02010609060101010101" pitchFamily="49" charset="-122"/>
              </a:rPr>
              <a:t>①</a:t>
            </a:r>
            <a:r>
              <a:rPr lang="zh-CN" altLang="zh-CN" sz="3735" b="1" dirty="0">
                <a:latin typeface="楷体" panose="02010609060101010101" pitchFamily="49" charset="-122"/>
                <a:ea typeface="楷体" panose="02010609060101010101" pitchFamily="49" charset="-122"/>
              </a:rPr>
              <a:t>叶子们努力地贴向地面</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那是一种力量爆发前</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手脚触地的姿势。</a:t>
            </a:r>
            <a:endParaRPr lang="zh-CN" altLang="zh-CN" sz="3735" b="1" dirty="0">
              <a:latin typeface="楷体" panose="02010609060101010101" pitchFamily="49" charset="-122"/>
              <a:ea typeface="楷体" panose="02010609060101010101" pitchFamily="49" charset="-122"/>
            </a:endParaRPr>
          </a:p>
          <a:p>
            <a:pPr eaLnBrk="0" hangingPunct="0"/>
            <a:r>
              <a:rPr lang="en-US" altLang="zh-CN" sz="3735" b="1" dirty="0">
                <a:latin typeface="楷体" panose="02010609060101010101" pitchFamily="49" charset="-122"/>
                <a:ea typeface="楷体" panose="02010609060101010101" pitchFamily="49" charset="-122"/>
              </a:rPr>
              <a:t>②</a:t>
            </a:r>
            <a:r>
              <a:rPr lang="zh-CN" altLang="zh-CN" sz="3735" b="1" dirty="0">
                <a:latin typeface="楷体" panose="02010609060101010101" pitchFamily="49" charset="-122"/>
                <a:ea typeface="楷体" panose="02010609060101010101" pitchFamily="49" charset="-122"/>
              </a:rPr>
              <a:t>风</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不时掀起母亲的白发</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就像掀动一团绒绒的、洁白的蒲公英的种子。</a:t>
            </a:r>
            <a:endParaRPr lang="zh-CN" altLang="zh-CN" sz="3735" b="1" dirty="0">
              <a:latin typeface="楷体" panose="02010609060101010101" pitchFamily="49" charset="-122"/>
              <a:ea typeface="楷体" panose="02010609060101010101" pitchFamily="49" charset="-122"/>
            </a:endParaRPr>
          </a:p>
          <a:p>
            <a:pPr eaLnBrk="0" hangingPunct="0"/>
            <a:r>
              <a:rPr lang="en-US" altLang="zh-CN" sz="3735" b="1" dirty="0">
                <a:latin typeface="宋体" panose="02010600030101010101" pitchFamily="2" charset="-122"/>
              </a:rPr>
              <a:t>4.</a:t>
            </a:r>
            <a:r>
              <a:rPr lang="zh-CN" altLang="zh-CN" sz="3735" b="1" dirty="0">
                <a:latin typeface="宋体" panose="02010600030101010101" pitchFamily="2" charset="-122"/>
              </a:rPr>
              <a:t>试分析文章最后两段在全文中的作用。</a:t>
            </a:r>
            <a:endParaRPr lang="zh-CN" altLang="en-US" sz="3735" b="1" dirty="0">
              <a:latin typeface="宋体" panose="02010600030101010101" pitchFamily="2" charset="-122"/>
            </a:endParaRPr>
          </a:p>
        </p:txBody>
      </p:sp>
      <p:grpSp>
        <p:nvGrpSpPr>
          <p:cNvPr id="47107" name="组合 12"/>
          <p:cNvGrpSpPr/>
          <p:nvPr/>
        </p:nvGrpSpPr>
        <p:grpSpPr bwMode="auto">
          <a:xfrm>
            <a:off x="46567" y="-27517"/>
            <a:ext cx="2677584" cy="666289"/>
            <a:chOff x="70" y="-63"/>
            <a:chExt cx="3161" cy="786"/>
          </a:xfrm>
        </p:grpSpPr>
        <p:sp>
          <p:nvSpPr>
            <p:cNvPr id="47108" name="文本框 6"/>
            <p:cNvSpPr txBox="1">
              <a:spLocks noChangeArrowheads="1"/>
            </p:cNvSpPr>
            <p:nvPr/>
          </p:nvSpPr>
          <p:spPr bwMode="auto">
            <a:xfrm>
              <a:off x="678" y="-63"/>
              <a:ext cx="2459"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拓展探究</a:t>
              </a:r>
              <a:endParaRPr kumimoji="1" lang="zh-CN" altLang="en-US" sz="3735">
                <a:latin typeface="黑体" panose="02010609060101010101" pitchFamily="49" charset="-122"/>
                <a:ea typeface="黑体" panose="02010609060101010101" pitchFamily="49" charset="-122"/>
              </a:endParaRPr>
            </a:p>
          </p:txBody>
        </p:sp>
        <p:cxnSp>
          <p:nvCxnSpPr>
            <p:cNvPr id="8"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9" name="菱形 8"/>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
          <p:cNvSpPr>
            <a:spLocks noChangeArrowheads="1"/>
          </p:cNvSpPr>
          <p:nvPr/>
        </p:nvSpPr>
        <p:spPr bwMode="auto">
          <a:xfrm>
            <a:off x="431800" y="1058333"/>
            <a:ext cx="11521017" cy="5507990"/>
          </a:xfrm>
          <a:prstGeom prst="rect">
            <a:avLst/>
          </a:prstGeom>
          <a:noFill/>
          <a:ln w="9525">
            <a:noFill/>
            <a:miter lim="800000"/>
          </a:ln>
        </p:spPr>
        <p:txBody>
          <a:bodyPr>
            <a:spAutoFit/>
          </a:bodyPr>
          <a:lstStyle/>
          <a:p>
            <a:pPr eaLnBrk="0" hangingPunct="0"/>
            <a:r>
              <a:rPr lang="en-US" altLang="zh-CN" sz="3200" b="1" dirty="0">
                <a:latin typeface="楷体" panose="02010609060101010101" pitchFamily="49" charset="-122"/>
                <a:ea typeface="楷体" panose="02010609060101010101" pitchFamily="49" charset="-122"/>
              </a:rPr>
              <a:t>1.</a:t>
            </a:r>
            <a:r>
              <a:rPr lang="zh-CN" altLang="zh-CN" sz="3200" b="1" dirty="0">
                <a:latin typeface="楷体" panose="02010609060101010101" pitchFamily="49" charset="-122"/>
                <a:ea typeface="楷体" panose="02010609060101010101" pitchFamily="49" charset="-122"/>
              </a:rPr>
              <a:t>刚强坚毅</a:t>
            </a:r>
            <a:r>
              <a:rPr lang="zh-CN" altLang="en-US" sz="3200" b="1" dirty="0">
                <a:latin typeface="楷体" panose="02010609060101010101" pitchFamily="49" charset="-122"/>
                <a:ea typeface="楷体" panose="02010609060101010101" pitchFamily="49" charset="-122"/>
              </a:rPr>
              <a:t>（</a:t>
            </a:r>
            <a:r>
              <a:rPr lang="zh-CN" altLang="zh-CN" sz="3200" b="1" dirty="0">
                <a:latin typeface="楷体" panose="02010609060101010101" pitchFamily="49" charset="-122"/>
                <a:ea typeface="楷体" panose="02010609060101010101" pitchFamily="49" charset="-122"/>
              </a:rPr>
              <a:t>生命力顽强</a:t>
            </a:r>
            <a:r>
              <a:rPr lang="zh-CN" altLang="en-US" sz="3200" b="1" dirty="0">
                <a:latin typeface="楷体" panose="02010609060101010101" pitchFamily="49" charset="-122"/>
                <a:ea typeface="楷体" panose="02010609060101010101" pitchFamily="49" charset="-122"/>
              </a:rPr>
              <a:t>）</a:t>
            </a:r>
            <a:r>
              <a:rPr lang="zh-CN" altLang="zh-CN" sz="3200" b="1" dirty="0">
                <a:latin typeface="楷体" panose="02010609060101010101" pitchFamily="49" charset="-122"/>
                <a:ea typeface="楷体" panose="02010609060101010101" pitchFamily="49" charset="-122"/>
              </a:rPr>
              <a:t>　</a:t>
            </a:r>
            <a:endParaRPr lang="zh-CN" altLang="zh-CN" sz="3200" b="1" dirty="0">
              <a:latin typeface="楷体" panose="02010609060101010101" pitchFamily="49" charset="-122"/>
              <a:ea typeface="楷体" panose="02010609060101010101" pitchFamily="49" charset="-122"/>
            </a:endParaRPr>
          </a:p>
          <a:p>
            <a:pPr eaLnBrk="0" hangingPunct="0"/>
            <a:r>
              <a:rPr lang="en-US" altLang="zh-CN" sz="3200" b="1" dirty="0">
                <a:latin typeface="楷体" panose="02010609060101010101" pitchFamily="49" charset="-122"/>
                <a:ea typeface="楷体" panose="02010609060101010101" pitchFamily="49" charset="-122"/>
              </a:rPr>
              <a:t>2.①</a:t>
            </a:r>
            <a:r>
              <a:rPr lang="zh-CN" altLang="zh-CN" sz="3200" b="1" dirty="0">
                <a:latin typeface="楷体" panose="02010609060101010101" pitchFamily="49" charset="-122"/>
                <a:ea typeface="楷体" panose="02010609060101010101" pitchFamily="49" charset="-122"/>
              </a:rPr>
              <a:t>为母亲付出的艰辛而心疼</a:t>
            </a:r>
            <a:r>
              <a:rPr lang="zh-CN" altLang="en-US" sz="3200" b="1" dirty="0">
                <a:latin typeface="楷体" panose="02010609060101010101" pitchFamily="49" charset="-122"/>
                <a:ea typeface="楷体" panose="02010609060101010101" pitchFamily="49" charset="-122"/>
              </a:rPr>
              <a:t>；</a:t>
            </a:r>
            <a:r>
              <a:rPr lang="en-US" altLang="zh-CN" sz="3200" b="1" dirty="0">
                <a:latin typeface="楷体" panose="02010609060101010101" pitchFamily="49" charset="-122"/>
                <a:ea typeface="楷体" panose="02010609060101010101" pitchFamily="49" charset="-122"/>
              </a:rPr>
              <a:t>②</a:t>
            </a:r>
            <a:r>
              <a:rPr lang="zh-CN" altLang="zh-CN" sz="3200" b="1" dirty="0">
                <a:latin typeface="楷体" panose="02010609060101010101" pitchFamily="49" charset="-122"/>
                <a:ea typeface="楷体" panose="02010609060101010101" pitchFamily="49" charset="-122"/>
              </a:rPr>
              <a:t>为蒲公英尚在、母亲已逝而心疼。</a:t>
            </a:r>
            <a:endParaRPr lang="zh-CN" altLang="zh-CN" sz="3200" b="1" dirty="0">
              <a:latin typeface="楷体" panose="02010609060101010101" pitchFamily="49" charset="-122"/>
              <a:ea typeface="楷体" panose="02010609060101010101" pitchFamily="49" charset="-122"/>
            </a:endParaRPr>
          </a:p>
          <a:p>
            <a:pPr eaLnBrk="0" hangingPunct="0"/>
            <a:r>
              <a:rPr lang="en-US" altLang="zh-CN" sz="3200" b="1" dirty="0">
                <a:latin typeface="楷体" panose="02010609060101010101" pitchFamily="49" charset="-122"/>
                <a:ea typeface="楷体" panose="02010609060101010101" pitchFamily="49" charset="-122"/>
              </a:rPr>
              <a:t>3.①</a:t>
            </a:r>
            <a:r>
              <a:rPr lang="zh-CN" altLang="zh-CN" sz="3200" b="1" dirty="0">
                <a:latin typeface="楷体" panose="02010609060101010101" pitchFamily="49" charset="-122"/>
                <a:ea typeface="楷体" panose="02010609060101010101" pitchFamily="49" charset="-122"/>
              </a:rPr>
              <a:t>这句话运用拟人的修辞手法</a:t>
            </a:r>
            <a:r>
              <a:rPr lang="zh-CN" altLang="en-US" sz="3200" b="1" dirty="0">
                <a:latin typeface="楷体" panose="02010609060101010101" pitchFamily="49" charset="-122"/>
                <a:ea typeface="楷体" panose="02010609060101010101" pitchFamily="49" charset="-122"/>
              </a:rPr>
              <a:t>，</a:t>
            </a:r>
            <a:r>
              <a:rPr lang="zh-CN" altLang="zh-CN" sz="3200" b="1" dirty="0">
                <a:latin typeface="楷体" panose="02010609060101010101" pitchFamily="49" charset="-122"/>
                <a:ea typeface="楷体" panose="02010609060101010101" pitchFamily="49" charset="-122"/>
              </a:rPr>
              <a:t>通过“努力”“力量”“手脚”等人格化的词语</a:t>
            </a:r>
            <a:r>
              <a:rPr lang="zh-CN" altLang="en-US" sz="3200" b="1" dirty="0">
                <a:latin typeface="楷体" panose="02010609060101010101" pitchFamily="49" charset="-122"/>
                <a:ea typeface="楷体" panose="02010609060101010101" pitchFamily="49" charset="-122"/>
              </a:rPr>
              <a:t>，</a:t>
            </a:r>
            <a:r>
              <a:rPr lang="zh-CN" altLang="zh-CN" sz="3200" b="1" dirty="0">
                <a:latin typeface="楷体" panose="02010609060101010101" pitchFamily="49" charset="-122"/>
                <a:ea typeface="楷体" panose="02010609060101010101" pitchFamily="49" charset="-122"/>
              </a:rPr>
              <a:t>将蒲公英紧贴地面、努力生长的状态鲜活地表现了出来。</a:t>
            </a:r>
            <a:r>
              <a:rPr lang="en-US" altLang="zh-CN" sz="3200" b="1" dirty="0">
                <a:latin typeface="楷体" panose="02010609060101010101" pitchFamily="49" charset="-122"/>
                <a:ea typeface="楷体" panose="02010609060101010101" pitchFamily="49" charset="-122"/>
              </a:rPr>
              <a:t>②</a:t>
            </a:r>
            <a:r>
              <a:rPr lang="zh-CN" altLang="zh-CN" sz="3200" b="1" dirty="0">
                <a:latin typeface="楷体" panose="02010609060101010101" pitchFamily="49" charset="-122"/>
                <a:ea typeface="楷体" panose="02010609060101010101" pitchFamily="49" charset="-122"/>
              </a:rPr>
              <a:t>这句话运用比喻的修辞手法</a:t>
            </a:r>
            <a:r>
              <a:rPr lang="zh-CN" altLang="en-US" sz="3200" b="1" dirty="0">
                <a:latin typeface="楷体" panose="02010609060101010101" pitchFamily="49" charset="-122"/>
                <a:ea typeface="楷体" panose="02010609060101010101" pitchFamily="49" charset="-122"/>
              </a:rPr>
              <a:t>，</a:t>
            </a:r>
            <a:r>
              <a:rPr lang="zh-CN" altLang="zh-CN" sz="3200" b="1" dirty="0">
                <a:latin typeface="楷体" panose="02010609060101010101" pitchFamily="49" charset="-122"/>
                <a:ea typeface="楷体" panose="02010609060101010101" pitchFamily="49" charset="-122"/>
              </a:rPr>
              <a:t>将母亲的白发比作一团绒绒的、洁白的蒲公英的种子</a:t>
            </a:r>
            <a:r>
              <a:rPr lang="zh-CN" altLang="en-US" sz="3200" b="1" dirty="0">
                <a:latin typeface="楷体" panose="02010609060101010101" pitchFamily="49" charset="-122"/>
                <a:ea typeface="楷体" panose="02010609060101010101" pitchFamily="49" charset="-122"/>
              </a:rPr>
              <a:t>，</a:t>
            </a:r>
            <a:r>
              <a:rPr lang="zh-CN" altLang="zh-CN" sz="3200" b="1" dirty="0">
                <a:latin typeface="楷体" panose="02010609060101010101" pitchFamily="49" charset="-122"/>
                <a:ea typeface="楷体" panose="02010609060101010101" pitchFamily="49" charset="-122"/>
              </a:rPr>
              <a:t>生动形象地写出了母亲头发的白</a:t>
            </a:r>
            <a:r>
              <a:rPr lang="zh-CN" altLang="en-US" sz="3200" b="1" dirty="0">
                <a:latin typeface="楷体" panose="02010609060101010101" pitchFamily="49" charset="-122"/>
                <a:ea typeface="楷体" panose="02010609060101010101" pitchFamily="49" charset="-122"/>
              </a:rPr>
              <a:t>，</a:t>
            </a:r>
            <a:r>
              <a:rPr lang="zh-CN" altLang="zh-CN" sz="3200" b="1" dirty="0">
                <a:latin typeface="楷体" panose="02010609060101010101" pitchFamily="49" charset="-122"/>
                <a:ea typeface="楷体" panose="02010609060101010101" pitchFamily="49" charset="-122"/>
              </a:rPr>
              <a:t>突出了母亲为子女的辛勤付出。　</a:t>
            </a:r>
            <a:endParaRPr lang="zh-CN" altLang="zh-CN" sz="3200" b="1" dirty="0">
              <a:latin typeface="楷体" panose="02010609060101010101" pitchFamily="49" charset="-122"/>
              <a:ea typeface="楷体" panose="02010609060101010101" pitchFamily="49" charset="-122"/>
            </a:endParaRPr>
          </a:p>
          <a:p>
            <a:pPr eaLnBrk="0" hangingPunct="0"/>
            <a:r>
              <a:rPr lang="en-US" altLang="zh-CN" sz="3200" b="1" dirty="0">
                <a:latin typeface="楷体" panose="02010609060101010101" pitchFamily="49" charset="-122"/>
                <a:ea typeface="楷体" panose="02010609060101010101" pitchFamily="49" charset="-122"/>
              </a:rPr>
              <a:t>4.①</a:t>
            </a:r>
            <a:r>
              <a:rPr lang="zh-CN" altLang="zh-CN" sz="3200" b="1" dirty="0">
                <a:latin typeface="楷体" panose="02010609060101010101" pitchFamily="49" charset="-122"/>
                <a:ea typeface="楷体" panose="02010609060101010101" pitchFamily="49" charset="-122"/>
              </a:rPr>
              <a:t>由联想回到现实</a:t>
            </a:r>
            <a:r>
              <a:rPr lang="zh-CN" altLang="en-US" sz="3200" b="1" dirty="0">
                <a:latin typeface="楷体" panose="02010609060101010101" pitchFamily="49" charset="-122"/>
                <a:ea typeface="楷体" panose="02010609060101010101" pitchFamily="49" charset="-122"/>
              </a:rPr>
              <a:t>，</a:t>
            </a:r>
            <a:r>
              <a:rPr lang="zh-CN" altLang="zh-CN" sz="3200" b="1" dirty="0">
                <a:latin typeface="楷体" panose="02010609060101010101" pitchFamily="49" charset="-122"/>
                <a:ea typeface="楷体" panose="02010609060101010101" pitchFamily="49" charset="-122"/>
              </a:rPr>
              <a:t>在结构上与开头照应</a:t>
            </a:r>
            <a:r>
              <a:rPr lang="zh-CN" altLang="en-US" sz="3200" b="1" dirty="0">
                <a:latin typeface="楷体" panose="02010609060101010101" pitchFamily="49" charset="-122"/>
                <a:ea typeface="楷体" panose="02010609060101010101" pitchFamily="49" charset="-122"/>
              </a:rPr>
              <a:t>；</a:t>
            </a:r>
            <a:r>
              <a:rPr lang="en-US" altLang="zh-CN" sz="3200" b="1" dirty="0">
                <a:latin typeface="楷体" panose="02010609060101010101" pitchFamily="49" charset="-122"/>
                <a:ea typeface="楷体" panose="02010609060101010101" pitchFamily="49" charset="-122"/>
              </a:rPr>
              <a:t>②</a:t>
            </a:r>
            <a:r>
              <a:rPr lang="zh-CN" altLang="zh-CN" sz="3200" b="1" dirty="0">
                <a:latin typeface="楷体" panose="02010609060101010101" pitchFamily="49" charset="-122"/>
                <a:ea typeface="楷体" panose="02010609060101010101" pitchFamily="49" charset="-122"/>
              </a:rPr>
              <a:t>深化主题</a:t>
            </a:r>
            <a:r>
              <a:rPr lang="zh-CN" altLang="en-US" sz="3200" b="1" dirty="0">
                <a:latin typeface="楷体" panose="02010609060101010101" pitchFamily="49" charset="-122"/>
                <a:ea typeface="楷体" panose="02010609060101010101" pitchFamily="49" charset="-122"/>
              </a:rPr>
              <a:t>，</a:t>
            </a:r>
            <a:r>
              <a:rPr lang="zh-CN" altLang="zh-CN" sz="3200" b="1" dirty="0">
                <a:latin typeface="楷体" panose="02010609060101010101" pitchFamily="49" charset="-122"/>
                <a:ea typeface="楷体" panose="02010609060101010101" pitchFamily="49" charset="-122"/>
              </a:rPr>
              <a:t>赞美母亲刚强坚毅、无私奉献的品质</a:t>
            </a:r>
            <a:r>
              <a:rPr lang="zh-CN" altLang="en-US" sz="3200" b="1" dirty="0">
                <a:latin typeface="楷体" panose="02010609060101010101" pitchFamily="49" charset="-122"/>
                <a:ea typeface="楷体" panose="02010609060101010101" pitchFamily="49" charset="-122"/>
              </a:rPr>
              <a:t>；</a:t>
            </a:r>
            <a:r>
              <a:rPr lang="en-US" altLang="zh-CN" sz="3200" b="1" dirty="0">
                <a:latin typeface="楷体" panose="02010609060101010101" pitchFamily="49" charset="-122"/>
                <a:ea typeface="楷体" panose="02010609060101010101" pitchFamily="49" charset="-122"/>
              </a:rPr>
              <a:t>③</a:t>
            </a:r>
            <a:r>
              <a:rPr lang="zh-CN" altLang="zh-CN" sz="3200" b="1" dirty="0">
                <a:latin typeface="楷体" panose="02010609060101010101" pitchFamily="49" charset="-122"/>
                <a:ea typeface="楷体" panose="02010609060101010101" pitchFamily="49" charset="-122"/>
              </a:rPr>
              <a:t>表达对母亲深深的思念之情。</a:t>
            </a:r>
            <a:endParaRPr lang="zh-CN" altLang="zh-CN" sz="3200" b="1" dirty="0">
              <a:latin typeface="楷体" panose="02010609060101010101" pitchFamily="49" charset="-122"/>
              <a:ea typeface="楷体" panose="02010609060101010101" pitchFamily="49" charset="-122"/>
            </a:endParaRPr>
          </a:p>
        </p:txBody>
      </p:sp>
      <p:sp>
        <p:nvSpPr>
          <p:cNvPr id="48131" name="TextBox 2"/>
          <p:cNvSpPr txBox="1">
            <a:spLocks noChangeArrowheads="1"/>
          </p:cNvSpPr>
          <p:nvPr/>
        </p:nvSpPr>
        <p:spPr bwMode="auto">
          <a:xfrm>
            <a:off x="635000" y="660400"/>
            <a:ext cx="2017184" cy="501650"/>
          </a:xfrm>
          <a:prstGeom prst="rect">
            <a:avLst/>
          </a:prstGeom>
          <a:noFill/>
          <a:ln w="9525">
            <a:noFill/>
            <a:miter lim="800000"/>
          </a:ln>
        </p:spPr>
        <p:txBody>
          <a:bodyPr>
            <a:spAutoFit/>
          </a:bodyPr>
          <a:lstStyle/>
          <a:p>
            <a:pPr eaLnBrk="0" hangingPunct="0"/>
            <a:r>
              <a:rPr lang="zh-CN" altLang="en-US" sz="2665">
                <a:solidFill>
                  <a:srgbClr val="FF0000"/>
                </a:solidFill>
                <a:latin typeface="黑体" panose="02010609060101010101" pitchFamily="49" charset="-122"/>
                <a:ea typeface="黑体" panose="02010609060101010101" pitchFamily="49" charset="-122"/>
              </a:rPr>
              <a:t>参考答案：</a:t>
            </a:r>
            <a:endParaRPr lang="zh-CN" altLang="en-US" sz="2665">
              <a:solidFill>
                <a:srgbClr val="FF0000"/>
              </a:solidFill>
              <a:latin typeface="黑体" panose="02010609060101010101" pitchFamily="49" charset="-122"/>
              <a:ea typeface="黑体" panose="02010609060101010101" pitchFamily="49" charset="-122"/>
            </a:endParaRPr>
          </a:p>
        </p:txBody>
      </p:sp>
      <p:grpSp>
        <p:nvGrpSpPr>
          <p:cNvPr id="48132" name="组合 12"/>
          <p:cNvGrpSpPr/>
          <p:nvPr/>
        </p:nvGrpSpPr>
        <p:grpSpPr bwMode="auto">
          <a:xfrm>
            <a:off x="46567" y="-27517"/>
            <a:ext cx="2677584" cy="666289"/>
            <a:chOff x="70" y="-63"/>
            <a:chExt cx="3161" cy="786"/>
          </a:xfrm>
        </p:grpSpPr>
        <p:sp>
          <p:nvSpPr>
            <p:cNvPr id="48133" name="文本框 6"/>
            <p:cNvSpPr txBox="1">
              <a:spLocks noChangeArrowheads="1"/>
            </p:cNvSpPr>
            <p:nvPr/>
          </p:nvSpPr>
          <p:spPr bwMode="auto">
            <a:xfrm>
              <a:off x="678" y="-63"/>
              <a:ext cx="2459" cy="786"/>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拓展探究</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3" name="菱形 12"/>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1"/>
          <p:cNvSpPr txBox="1">
            <a:spLocks noChangeArrowheads="1"/>
          </p:cNvSpPr>
          <p:nvPr/>
        </p:nvSpPr>
        <p:spPr bwMode="auto">
          <a:xfrm>
            <a:off x="719667" y="1585384"/>
            <a:ext cx="10847917" cy="2680335"/>
          </a:xfrm>
          <a:prstGeom prst="rect">
            <a:avLst/>
          </a:prstGeom>
          <a:noFill/>
          <a:ln w="9525">
            <a:noFill/>
            <a:miter lim="800000"/>
          </a:ln>
        </p:spPr>
        <p:txBody>
          <a:bodyPr>
            <a:spAutoFit/>
          </a:bodyPr>
          <a:lstStyle/>
          <a:p>
            <a:pPr>
              <a:lnSpc>
                <a:spcPct val="150000"/>
              </a:lnSpc>
            </a:pPr>
            <a:r>
              <a:rPr lang="zh-CN" altLang="en-US" sz="3735" b="1" dirty="0">
                <a:latin typeface="楷体" panose="02010609060101010101" pitchFamily="49" charset="-122"/>
                <a:ea typeface="楷体" panose="02010609060101010101" pitchFamily="49" charset="-122"/>
              </a:rPr>
              <a:t>    你家乡的雨是什么样子的？和昆明的雨相比，有哪些特别之处？</a:t>
            </a:r>
            <a:endParaRPr lang="en-US" altLang="zh-CN" sz="3735" b="1" dirty="0">
              <a:latin typeface="楷体" panose="02010609060101010101" pitchFamily="49" charset="-122"/>
              <a:ea typeface="楷体" panose="02010609060101010101" pitchFamily="49" charset="-122"/>
            </a:endParaRPr>
          </a:p>
          <a:p>
            <a:pPr>
              <a:lnSpc>
                <a:spcPct val="150000"/>
              </a:lnSpc>
            </a:pPr>
            <a:r>
              <a:rPr lang="zh-CN" altLang="en-US" sz="3735" b="1" dirty="0">
                <a:latin typeface="楷体" panose="02010609060101010101" pitchFamily="49" charset="-122"/>
                <a:ea typeface="楷体" panose="02010609060101010101" pitchFamily="49" charset="-122"/>
              </a:rPr>
              <a:t>    </a:t>
            </a:r>
            <a:r>
              <a:rPr lang="zh-CN" altLang="en-US" sz="3735" b="1" dirty="0">
                <a:latin typeface="宋体" panose="02010600030101010101" pitchFamily="2" charset="-122"/>
              </a:rPr>
              <a:t>请以“家乡的雨”为题，写一篇写景散文。</a:t>
            </a:r>
            <a:endParaRPr lang="zh-CN" altLang="en-US" sz="3735" b="1" dirty="0">
              <a:latin typeface="宋体" panose="02010600030101010101" pitchFamily="2" charset="-122"/>
            </a:endParaRPr>
          </a:p>
        </p:txBody>
      </p:sp>
      <p:grpSp>
        <p:nvGrpSpPr>
          <p:cNvPr id="49155" name="组合 12"/>
          <p:cNvGrpSpPr/>
          <p:nvPr/>
        </p:nvGrpSpPr>
        <p:grpSpPr bwMode="auto">
          <a:xfrm>
            <a:off x="46567" y="-27517"/>
            <a:ext cx="2677584" cy="666250"/>
            <a:chOff x="70" y="-63"/>
            <a:chExt cx="3161" cy="785"/>
          </a:xfrm>
        </p:grpSpPr>
        <p:sp>
          <p:nvSpPr>
            <p:cNvPr id="49156" name="文本框 6"/>
            <p:cNvSpPr txBox="1">
              <a:spLocks noChangeArrowheads="1"/>
            </p:cNvSpPr>
            <p:nvPr/>
          </p:nvSpPr>
          <p:spPr bwMode="auto">
            <a:xfrm>
              <a:off x="678" y="-63"/>
              <a:ext cx="2459" cy="785"/>
            </a:xfrm>
            <a:prstGeom prst="rect">
              <a:avLst/>
            </a:prstGeom>
            <a:noFill/>
            <a:ln w="9525">
              <a:noFill/>
              <a:miter lim="800000"/>
            </a:ln>
          </p:spPr>
          <p:txBody>
            <a:bodyPr wrap="none">
              <a:spAutoFit/>
            </a:bodyPr>
            <a:lstStyle/>
            <a:p>
              <a:r>
                <a:rPr kumimoji="1" lang="zh-CN" altLang="en-US" sz="3735">
                  <a:latin typeface="黑体" panose="02010609060101010101" pitchFamily="49" charset="-122"/>
                  <a:ea typeface="黑体" panose="02010609060101010101" pitchFamily="49" charset="-122"/>
                </a:rPr>
                <a:t>课下作业</a:t>
              </a:r>
              <a:endParaRPr kumimoji="1" lang="zh-CN" altLang="en-US" sz="3735">
                <a:latin typeface="黑体" panose="02010609060101010101" pitchFamily="49" charset="-122"/>
                <a:ea typeface="黑体" panose="02010609060101010101" pitchFamily="49" charset="-122"/>
              </a:endParaRPr>
            </a:p>
          </p:txBody>
        </p:sp>
        <p:cxnSp>
          <p:nvCxnSpPr>
            <p:cNvPr id="9" name="直线连接符 9"/>
            <p:cNvCxnSpPr/>
            <p:nvPr/>
          </p:nvCxnSpPr>
          <p:spPr>
            <a:xfrm>
              <a:off x="70" y="700"/>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0" name="菱形 9"/>
            <p:cNvSpPr/>
            <p:nvPr/>
          </p:nvSpPr>
          <p:spPr>
            <a:xfrm>
              <a:off x="125" y="149"/>
              <a:ext cx="552" cy="551"/>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5535</Words>
  <Application>WPS 演示</Application>
  <PresentationFormat>宽屏</PresentationFormat>
  <Paragraphs>523</Paragraphs>
  <Slides>45</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45</vt:i4>
      </vt:variant>
    </vt:vector>
  </HeadingPairs>
  <TitlesOfParts>
    <vt:vector size="59" baseType="lpstr">
      <vt:lpstr>Arial</vt:lpstr>
      <vt:lpstr>宋体</vt:lpstr>
      <vt:lpstr>Wingdings</vt:lpstr>
      <vt:lpstr>Kaiti SC</vt:lpstr>
      <vt:lpstr>楷体</vt:lpstr>
      <vt:lpstr>黑体</vt:lpstr>
      <vt:lpstr>汉语拼音</vt:lpstr>
      <vt:lpstr>Arial Unicode MS</vt:lpstr>
      <vt:lpstr>微软雅黑</vt:lpstr>
      <vt:lpstr>Arial Unicode MS</vt:lpstr>
      <vt:lpstr>Calibri Light</vt:lpstr>
      <vt:lpstr>Calibri</vt:lpstr>
      <vt:lpstr>Segoe Print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9</cp:revision>
  <dcterms:created xsi:type="dcterms:W3CDTF">2021-11-12T08:38:00Z</dcterms:created>
  <dcterms:modified xsi:type="dcterms:W3CDTF">2021-11-17T01:12:39Z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2052-10.8.2.7027</vt:lpwstr>
  </property>
</Properties>
</file>