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45"/>
  </p:notesMasterIdLst>
  <p:sldIdLst>
    <p:sldId id="296" r:id="rId5"/>
    <p:sldId id="297" r:id="rId6"/>
    <p:sldId id="298" r:id="rId7"/>
    <p:sldId id="267" r:id="rId8"/>
    <p:sldId id="257" r:id="rId9"/>
    <p:sldId id="295" r:id="rId10"/>
    <p:sldId id="269" r:id="rId11"/>
    <p:sldId id="494" r:id="rId12"/>
    <p:sldId id="284" r:id="rId13"/>
    <p:sldId id="270" r:id="rId14"/>
    <p:sldId id="299" r:id="rId15"/>
    <p:sldId id="498" r:id="rId16"/>
    <p:sldId id="497" r:id="rId17"/>
    <p:sldId id="495" r:id="rId18"/>
    <p:sldId id="274" r:id="rId19"/>
    <p:sldId id="275" r:id="rId20"/>
    <p:sldId id="271" r:id="rId21"/>
    <p:sldId id="279" r:id="rId22"/>
    <p:sldId id="500" r:id="rId23"/>
    <p:sldId id="280" r:id="rId24"/>
    <p:sldId id="501" r:id="rId25"/>
    <p:sldId id="505" r:id="rId26"/>
    <p:sldId id="502" r:id="rId27"/>
    <p:sldId id="261" r:id="rId28"/>
    <p:sldId id="504" r:id="rId29"/>
    <p:sldId id="292" r:id="rId30"/>
    <p:sldId id="286" r:id="rId31"/>
    <p:sldId id="472" r:id="rId32"/>
    <p:sldId id="281" r:id="rId33"/>
    <p:sldId id="282" r:id="rId34"/>
    <p:sldId id="287" r:id="rId35"/>
    <p:sldId id="289" r:id="rId36"/>
    <p:sldId id="300" r:id="rId37"/>
    <p:sldId id="301" r:id="rId38"/>
    <p:sldId id="302" r:id="rId39"/>
    <p:sldId id="294" r:id="rId40"/>
    <p:sldId id="312" r:id="rId41"/>
    <p:sldId id="290" r:id="rId42"/>
    <p:sldId id="262" r:id="rId43"/>
    <p:sldId id="268" r:id="rId4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73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8B9A8-929C-44F4-A9CD-5E66F0FEC037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13AC7F-6DA3-44B9-9296-795CF143A3F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856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418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880E5-A65F-4282-8350-482AAF427F4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763704"/>
      </p:ext>
    </p:extLst>
  </p:cSld>
  <p:clrMapOvr>
    <a:masterClrMapping/>
  </p:clrMapOvr>
  <p:transition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7082B-D42C-4EC8-98FB-410BACADE5D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967415"/>
      </p:ext>
    </p:extLst>
  </p:cSld>
  <p:clrMapOvr>
    <a:masterClrMapping/>
  </p:clrMapOvr>
  <p:transition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E67DB-7A34-4E86-945D-D9EB38390EA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151445"/>
      </p:ext>
    </p:extLst>
  </p:cSld>
  <p:clrMapOvr>
    <a:masterClrMapping/>
  </p:clrMapOvr>
  <p:transition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B90BA-AA28-42A2-9C3F-AA322E5B3809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424108"/>
      </p:ext>
    </p:extLst>
  </p:cSld>
  <p:clrMapOvr>
    <a:masterClrMapping/>
  </p:clrMapOvr>
  <p:transition>
    <p:push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9C3CE-983A-4651-8541-D8F602951161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680924"/>
      </p:ext>
    </p:extLst>
  </p:cSld>
  <p:clrMapOvr>
    <a:masterClrMapping/>
  </p:clrMapOvr>
  <p:transition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4156B-8B57-4023-A6A5-B73EAB6E31D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374192"/>
      </p:ext>
    </p:extLst>
  </p:cSld>
  <p:clrMapOvr>
    <a:masterClrMapping/>
  </p:clrMapOvr>
  <p:transition>
    <p:push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16279-3845-47B4-A79D-A00895B921B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755046"/>
      </p:ext>
    </p:extLst>
  </p:cSld>
  <p:clrMapOvr>
    <a:masterClrMapping/>
  </p:clrMapOvr>
  <p:transition>
    <p:push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012EC-F269-4449-BF66-1740838689D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82505"/>
      </p:ext>
    </p:extLst>
  </p:cSld>
  <p:clrMapOvr>
    <a:masterClrMapping/>
  </p:clrMapOvr>
  <p:transition>
    <p:push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A7F88-A237-4D1B-9273-3BB070705C5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806842"/>
      </p:ext>
    </p:extLst>
  </p:cSld>
  <p:clrMapOvr>
    <a:masterClrMapping/>
  </p:clrMapOvr>
  <p:transition>
    <p:push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D1C58-5713-4814-8BA4-A0DD20B6C8F1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53217"/>
      </p:ext>
    </p:extLst>
  </p:cSld>
  <p:clrMapOvr>
    <a:masterClrMapping/>
  </p:clrMapOvr>
  <p:transition>
    <p:push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0AC3A-C631-43F0-BA59-24C9048B77E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886447"/>
      </p:ext>
    </p:extLst>
  </p:cSld>
  <p:clrMapOvr>
    <a:masterClrMapping/>
  </p:clrMapOvr>
  <p:transition>
    <p:push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64CF36-3879-EEE3-8B95-FFB296494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DC72B45-B825-7F2C-1619-D20B127864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1D3279-4AE8-BF30-EAEB-52279872E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375B67-79C3-258D-1006-613162336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28E3E0D-63D4-41B4-54DB-57AE6872E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675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A90B70-8492-EA9E-4290-79C8CE08B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AA1CFBF-F341-84B6-BB57-A6B1FA5A4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754038-90EF-75AF-7C94-69BC47A4C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4EE7FD9-1045-D31D-C318-AD538E08D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ED817B-F76C-E972-B05E-DBF16CA76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6901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EE2787-15F8-50E1-134E-8D35E4655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4A9B480-751B-F394-E3BA-C8153DBEEF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0018159-1A0D-4660-0EC6-89D1EA127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4F17243-66F8-BA36-A5D8-3EE6FE0A4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14D7A5-98A4-BFC7-B7CE-83145DC7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85530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772971-0DB5-45FC-E0FC-242687C53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939CD19-8B07-7C8B-C8E3-6190C4C52C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F59D31C-2136-325D-6B0F-8601D8E952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96B42DB-A953-FC4C-6E6E-91D34F275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0C95EBD-86E9-426F-6869-AF4B1A40F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407C2BC-F092-41D9-3437-91265F0A7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4341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A2C72D1-CE47-8545-F470-5F1F082BF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FCFC8DF-2B7D-3C00-23A5-1B0CB91E7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7791DDC-4803-FE03-74B9-9386F3E98E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EE139EA-0E43-E4FC-D629-F60E6CADC5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36FDA29-62B1-A97C-64D2-28ED7FB3CA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F60A0B3-CF82-893A-B772-E93513D67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86D9D61-6A13-5DA8-46B4-3484A0B46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8914DE9-5922-1E60-64ED-405257F05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398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A12473-991B-52B2-556B-1BD228EC9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729E063-6BF6-2EB9-B907-B9A8E0F74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D5CA918-839C-FB28-4B45-80EE7E01B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57ECCF6-BC43-B513-1BD2-91984B64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6928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32D6C9F-AE17-CB7A-81AE-CA2503BEA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3CFB46E-CD5D-9272-621C-A988CF6CC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B747717-2B89-1841-EEDE-12471C13B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4077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44FAFD-4FF0-6E03-331A-502F26E02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A9DFBC-1C5E-7E76-7E06-E772D8A21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50FF574-368C-3FE1-B817-A10F72962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FD226C8-BE9A-F443-ED39-49D907DB7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04A5A4-6174-F0F6-337D-16C94FCD1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CD35D09-F5F2-64D5-799B-5CD85347D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0472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FF39AA-807D-D584-C4EA-4C39EAA65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5E733A4-3DFC-6D4A-4F5C-5C6C7427EE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DEE0396-9573-9BF6-652B-1A404E16D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33FF055-34CF-2FE4-90DD-67A239C3A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1EE7CD8-11E9-EC80-DB15-586B00C6C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9879B93-8750-F7B1-7603-468EB35B5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2432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0BB8E16-47A9-A642-77BA-60A40B2F3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9CE463E-CDD3-C30D-3C10-E3485304B2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08797E5-BE4E-E9AC-90E2-A148A462C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6827232-A0EB-CA87-6FBC-9EDFFD3F3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8D1C1C-93EC-4F76-64DA-52CF7F157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4908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5ECB9D4-EFC5-515F-0E83-6909B445AC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FE48BED-699B-4909-03EF-7696CAA49E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9A8EB9C-8387-F350-6887-3D5554106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490F31-48D8-0658-3D20-D33B9D733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9248C2-BA1E-E9A2-42D3-DEF5DD5D5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3981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2130429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9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8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6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73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2"/>
            <a:ext cx="7772400" cy="1362075"/>
          </a:xfrm>
        </p:spPr>
        <p:txBody>
          <a:bodyPr anchor="t"/>
          <a:lstStyle>
            <a:lvl1pPr algn="l">
              <a:defRPr sz="4051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25">
                <a:solidFill>
                  <a:schemeClr val="tx1">
                    <a:tint val="75000"/>
                  </a:schemeClr>
                </a:solidFill>
              </a:defRPr>
            </a:lvl1pPr>
            <a:lvl2pPr marL="4572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522" indent="0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3pPr>
            <a:lvl4pPr marL="1371783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4pPr>
            <a:lvl5pPr marL="1829044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5pPr>
            <a:lvl6pPr marL="2286305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6pPr>
            <a:lvl7pPr marL="2743566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7pPr>
            <a:lvl8pPr marL="3200827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8pPr>
            <a:lvl9pPr marL="3658088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05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50"/>
            </a:lvl1pPr>
            <a:lvl2pPr>
              <a:defRPr sz="240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50"/>
            </a:lvl1pPr>
            <a:lvl2pPr>
              <a:defRPr sz="240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79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61" indent="0">
              <a:buNone/>
              <a:defRPr sz="2025" b="1"/>
            </a:lvl2pPr>
            <a:lvl3pPr marL="914522" indent="0">
              <a:buNone/>
              <a:defRPr sz="1800" b="1"/>
            </a:lvl3pPr>
            <a:lvl4pPr marL="1371783" indent="0">
              <a:buNone/>
              <a:defRPr sz="1650" b="1"/>
            </a:lvl4pPr>
            <a:lvl5pPr marL="1829044" indent="0">
              <a:buNone/>
              <a:defRPr sz="1650" b="1"/>
            </a:lvl5pPr>
            <a:lvl6pPr marL="2286305" indent="0">
              <a:buNone/>
              <a:defRPr sz="1650" b="1"/>
            </a:lvl6pPr>
            <a:lvl7pPr marL="2743566" indent="0">
              <a:buNone/>
              <a:defRPr sz="1650" b="1"/>
            </a:lvl7pPr>
            <a:lvl8pPr marL="3200827" indent="0">
              <a:buNone/>
              <a:defRPr sz="1650" b="1"/>
            </a:lvl8pPr>
            <a:lvl9pPr marL="3658088" indent="0">
              <a:buNone/>
              <a:defRPr sz="165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25"/>
            </a:lvl2pPr>
            <a:lvl3pPr>
              <a:defRPr sz="1800"/>
            </a:lvl3pPr>
            <a:lvl4pPr>
              <a:defRPr sz="1650"/>
            </a:lvl4pPr>
            <a:lvl5pPr>
              <a:defRPr sz="1650"/>
            </a:lvl5pPr>
            <a:lvl6pPr>
              <a:defRPr sz="1650"/>
            </a:lvl6pPr>
            <a:lvl7pPr>
              <a:defRPr sz="1650"/>
            </a:lvl7pPr>
            <a:lvl8pPr>
              <a:defRPr sz="1650"/>
            </a:lvl8pPr>
            <a:lvl9pPr>
              <a:defRPr sz="16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535114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61" indent="0">
              <a:buNone/>
              <a:defRPr sz="2025" b="1"/>
            </a:lvl2pPr>
            <a:lvl3pPr marL="914522" indent="0">
              <a:buNone/>
              <a:defRPr sz="1800" b="1"/>
            </a:lvl3pPr>
            <a:lvl4pPr marL="1371783" indent="0">
              <a:buNone/>
              <a:defRPr sz="1650" b="1"/>
            </a:lvl4pPr>
            <a:lvl5pPr marL="1829044" indent="0">
              <a:buNone/>
              <a:defRPr sz="1650" b="1"/>
            </a:lvl5pPr>
            <a:lvl6pPr marL="2286305" indent="0">
              <a:buNone/>
              <a:defRPr sz="1650" b="1"/>
            </a:lvl6pPr>
            <a:lvl7pPr marL="2743566" indent="0">
              <a:buNone/>
              <a:defRPr sz="1650" b="1"/>
            </a:lvl7pPr>
            <a:lvl8pPr marL="3200827" indent="0">
              <a:buNone/>
              <a:defRPr sz="1650" b="1"/>
            </a:lvl8pPr>
            <a:lvl9pPr marL="3658088" indent="0">
              <a:buNone/>
              <a:defRPr sz="165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25"/>
            </a:lvl2pPr>
            <a:lvl3pPr>
              <a:defRPr sz="1800"/>
            </a:lvl3pPr>
            <a:lvl4pPr>
              <a:defRPr sz="1650"/>
            </a:lvl4pPr>
            <a:lvl5pPr>
              <a:defRPr sz="1650"/>
            </a:lvl5pPr>
            <a:lvl6pPr>
              <a:defRPr sz="1650"/>
            </a:lvl6pPr>
            <a:lvl7pPr>
              <a:defRPr sz="1650"/>
            </a:lvl7pPr>
            <a:lvl8pPr>
              <a:defRPr sz="1650"/>
            </a:lvl8pPr>
            <a:lvl9pPr>
              <a:defRPr sz="16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73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14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854725" y="1031258"/>
            <a:ext cx="7434551" cy="4289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6" tIns="34293" rIns="68586" bIns="34293" rtlCol="0" anchor="ctr"/>
          <a:lstStyle/>
          <a:p>
            <a:pPr marL="0" marR="0" lvl="0" indent="0" algn="ctr" defTabSz="6858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4425043" y="6451899"/>
            <a:ext cx="293917" cy="2201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6" tIns="34293" rIns="68586" bIns="34293" rtlCol="0" anchor="ctr"/>
          <a:lstStyle/>
          <a:p>
            <a:pPr marL="0" marR="0" lvl="0" indent="0" algn="ctr" defTabSz="6858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3505200" y="6396227"/>
            <a:ext cx="2133600" cy="365125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31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695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1"/>
          </a:xfrm>
        </p:spPr>
        <p:txBody>
          <a:bodyPr anchor="b"/>
          <a:lstStyle>
            <a:lvl1pPr algn="l">
              <a:defRPr sz="202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25"/>
            </a:lvl1pPr>
            <a:lvl2pPr>
              <a:defRPr sz="2850"/>
            </a:lvl2pPr>
            <a:lvl3pPr>
              <a:defRPr sz="2400"/>
            </a:lvl3pPr>
            <a:lvl4pPr>
              <a:defRPr sz="2025"/>
            </a:lvl4pPr>
            <a:lvl5pPr>
              <a:defRPr sz="2025"/>
            </a:lvl5pPr>
            <a:lvl6pPr>
              <a:defRPr sz="2025"/>
            </a:lvl6pPr>
            <a:lvl7pPr>
              <a:defRPr sz="2025"/>
            </a:lvl7pPr>
            <a:lvl8pPr>
              <a:defRPr sz="2025"/>
            </a:lvl8pPr>
            <a:lvl9pPr>
              <a:defRPr sz="20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5"/>
            <a:ext cx="3008313" cy="4691063"/>
          </a:xfrm>
        </p:spPr>
        <p:txBody>
          <a:bodyPr/>
          <a:lstStyle>
            <a:lvl1pPr marL="0" indent="0">
              <a:buNone/>
              <a:defRPr sz="1425"/>
            </a:lvl1pPr>
            <a:lvl2pPr marL="457261" indent="0">
              <a:buNone/>
              <a:defRPr sz="1200"/>
            </a:lvl2pPr>
            <a:lvl3pPr marL="914522" indent="0">
              <a:buNone/>
              <a:defRPr sz="1050"/>
            </a:lvl3pPr>
            <a:lvl4pPr marL="1371783" indent="0">
              <a:buNone/>
              <a:defRPr sz="900"/>
            </a:lvl4pPr>
            <a:lvl5pPr marL="1829044" indent="0">
              <a:buNone/>
              <a:defRPr sz="900"/>
            </a:lvl5pPr>
            <a:lvl6pPr marL="2286305" indent="0">
              <a:buNone/>
              <a:defRPr sz="900"/>
            </a:lvl6pPr>
            <a:lvl7pPr marL="2743566" indent="0">
              <a:buNone/>
              <a:defRPr sz="900"/>
            </a:lvl7pPr>
            <a:lvl8pPr marL="3200827" indent="0">
              <a:buNone/>
              <a:defRPr sz="900"/>
            </a:lvl8pPr>
            <a:lvl9pPr marL="3658088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00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2"/>
            <a:ext cx="5486400" cy="566739"/>
          </a:xfrm>
        </p:spPr>
        <p:txBody>
          <a:bodyPr anchor="b"/>
          <a:lstStyle>
            <a:lvl1pPr algn="l">
              <a:defRPr sz="202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4114800"/>
          </a:xfrm>
        </p:spPr>
        <p:txBody>
          <a:bodyPr/>
          <a:lstStyle>
            <a:lvl1pPr marL="0" indent="0">
              <a:buNone/>
              <a:defRPr sz="3225"/>
            </a:lvl1pPr>
            <a:lvl2pPr marL="457261" indent="0">
              <a:buNone/>
              <a:defRPr sz="2850"/>
            </a:lvl2pPr>
            <a:lvl3pPr marL="914522" indent="0">
              <a:buNone/>
              <a:defRPr sz="2400"/>
            </a:lvl3pPr>
            <a:lvl4pPr marL="1371783" indent="0">
              <a:buNone/>
              <a:defRPr sz="2025"/>
            </a:lvl4pPr>
            <a:lvl5pPr marL="1829044" indent="0">
              <a:buNone/>
              <a:defRPr sz="2025"/>
            </a:lvl5pPr>
            <a:lvl6pPr marL="2286305" indent="0">
              <a:buNone/>
              <a:defRPr sz="2025"/>
            </a:lvl6pPr>
            <a:lvl7pPr marL="2743566" indent="0">
              <a:buNone/>
              <a:defRPr sz="2025"/>
            </a:lvl7pPr>
            <a:lvl8pPr marL="3200827" indent="0">
              <a:buNone/>
              <a:defRPr sz="2025"/>
            </a:lvl8pPr>
            <a:lvl9pPr marL="3658088" indent="0">
              <a:buNone/>
              <a:defRPr sz="2025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425"/>
            </a:lvl1pPr>
            <a:lvl2pPr marL="457261" indent="0">
              <a:buNone/>
              <a:defRPr sz="1200"/>
            </a:lvl2pPr>
            <a:lvl3pPr marL="914522" indent="0">
              <a:buNone/>
              <a:defRPr sz="1050"/>
            </a:lvl3pPr>
            <a:lvl4pPr marL="1371783" indent="0">
              <a:buNone/>
              <a:defRPr sz="900"/>
            </a:lvl4pPr>
            <a:lvl5pPr marL="1829044" indent="0">
              <a:buNone/>
              <a:defRPr sz="900"/>
            </a:lvl5pPr>
            <a:lvl6pPr marL="2286305" indent="0">
              <a:buNone/>
              <a:defRPr sz="900"/>
            </a:lvl6pPr>
            <a:lvl7pPr marL="2743566" indent="0">
              <a:buNone/>
              <a:defRPr sz="900"/>
            </a:lvl7pPr>
            <a:lvl8pPr marL="3200827" indent="0">
              <a:buNone/>
              <a:defRPr sz="900"/>
            </a:lvl8pPr>
            <a:lvl9pPr marL="3658088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10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04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81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735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AE2529-CEF2-4EA4-8D2A-44D547A48D14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66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A6E53CC-6A40-A064-4327-250C069B3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DF5142A-1367-CFFC-AE7F-57A571E37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D72A3D-F100-60C9-1612-4C4988EEBE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E92DC-9100-4C90-B415-C3187A959F3F}" type="datetimeFigureOut">
              <a:rPr lang="zh-CN" altLang="en-US" smtClean="0"/>
              <a:t>2022/10/10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1B20644-B29F-190E-DB5B-180080D64C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799E7B2-EA33-830A-D2D6-03890962F1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2A0BD-59E7-4726-AA4F-4A7364B17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219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10/10/2022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3"/>
            <a:ext cx="28956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718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ftr="0" dt="0"/>
  <p:txStyles>
    <p:titleStyle>
      <a:lvl1pPr algn="ctr" defTabSz="914522" rtl="0" eaLnBrk="1" latinLnBrk="0" hangingPunct="1">
        <a:spcBef>
          <a:spcPct val="0"/>
        </a:spcBef>
        <a:buNone/>
        <a:defRPr sz="44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46" indent="-342946" algn="l" defTabSz="914522" rtl="0" eaLnBrk="1" latinLnBrk="0" hangingPunct="1">
        <a:spcBef>
          <a:spcPct val="20000"/>
        </a:spcBef>
        <a:buFont typeface="Arial" panose="020B0604020202020204" pitchFamily="34" charset="0"/>
        <a:buChar char="•"/>
        <a:defRPr sz="3225" kern="1200">
          <a:solidFill>
            <a:schemeClr val="tx1"/>
          </a:solidFill>
          <a:latin typeface="+mn-lt"/>
          <a:ea typeface="+mn-ea"/>
          <a:cs typeface="+mn-cs"/>
        </a:defRPr>
      </a:lvl1pPr>
      <a:lvl2pPr marL="743049" indent="-285788" algn="l" defTabSz="914522" rtl="0" eaLnBrk="1" latinLnBrk="0" hangingPunct="1">
        <a:spcBef>
          <a:spcPct val="20000"/>
        </a:spcBef>
        <a:buFont typeface="Arial" panose="020B0604020202020204" pitchFamily="34" charset="0"/>
        <a:buChar char="–"/>
        <a:defRPr sz="2850" kern="1200">
          <a:solidFill>
            <a:schemeClr val="tx1"/>
          </a:solidFill>
          <a:latin typeface="+mn-lt"/>
          <a:ea typeface="+mn-ea"/>
          <a:cs typeface="+mn-cs"/>
        </a:defRPr>
      </a:lvl2pPr>
      <a:lvl3pPr marL="1143152" indent="-228630" algn="l" defTabSz="914522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413" indent="-228630" algn="l" defTabSz="914522" rtl="0" eaLnBrk="1" latinLnBrk="0" hangingPunct="1">
        <a:spcBef>
          <a:spcPct val="20000"/>
        </a:spcBef>
        <a:buFont typeface="Arial" panose="020B0604020202020204" pitchFamily="34" charset="0"/>
        <a:buChar char="–"/>
        <a:defRPr sz="2025" kern="1200">
          <a:solidFill>
            <a:schemeClr val="tx1"/>
          </a:solidFill>
          <a:latin typeface="+mn-lt"/>
          <a:ea typeface="+mn-ea"/>
          <a:cs typeface="+mn-cs"/>
        </a:defRPr>
      </a:lvl4pPr>
      <a:lvl5pPr marL="2057674" indent="-228630" algn="l" defTabSz="914522" rtl="0" eaLnBrk="1" latinLnBrk="0" hangingPunct="1">
        <a:spcBef>
          <a:spcPct val="20000"/>
        </a:spcBef>
        <a:buFont typeface="Arial" panose="020B0604020202020204" pitchFamily="34" charset="0"/>
        <a:buChar char="»"/>
        <a:defRPr sz="2025" kern="1200">
          <a:solidFill>
            <a:schemeClr val="tx1"/>
          </a:solidFill>
          <a:latin typeface="+mn-lt"/>
          <a:ea typeface="+mn-ea"/>
          <a:cs typeface="+mn-cs"/>
        </a:defRPr>
      </a:lvl5pPr>
      <a:lvl6pPr marL="2514935" indent="-228630" algn="l" defTabSz="91452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6pPr>
      <a:lvl7pPr marL="2972196" indent="-228630" algn="l" defTabSz="91452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7pPr>
      <a:lvl8pPr marL="3429457" indent="-228630" algn="l" defTabSz="91452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8pPr>
      <a:lvl9pPr marL="3886718" indent="-228630" algn="l" defTabSz="914522" rtl="0" eaLnBrk="1" latinLnBrk="0" hangingPunct="1">
        <a:spcBef>
          <a:spcPct val="20000"/>
        </a:spcBef>
        <a:buFont typeface="Arial" panose="020B0604020202020204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61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522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83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044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305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566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827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088" algn="l" defTabSz="9145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2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baike.baidu.com/view/61891.htm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7%8E%8B%E8%92%99/441" TargetMode="External"/><Relationship Id="rId2" Type="http://schemas.openxmlformats.org/officeDocument/2006/relationships/hyperlink" Target="https://baike.baidu.com/item/%E9%9F%A9%E5%B0%91%E5%8A%9F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25105;&#30340;&#20844;&#24320;&#35838;&#19982;&#35762;&#24231;&#27719;&#24635;\&#25105;&#30340;&#20844;&#24320;&#35838;\2016&#24180;9&#26376;13&#26085;&#24191;&#19996;&#30465;&#37096;&#32534;&#25945;&#26448;&#22521;&#35757;&#30740;&#35752;&#20250;&#65306;&#12298;&#31179;&#22825;&#30340;&#24576;&#24565;&#12299;\&#31163;&#24320;&#20320;&#30340;&#37027;&#19968;&#22825;&#65288;&#23567;&#25552;&#29748;&#26354;&#65289;.mp3" TargetMode="External"/><Relationship Id="rId4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I:\&#38414;&#32500;&#25991;%20-%20&#27597;&#20146;.mp3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7171" name="内容占位符 2"/>
          <p:cNvSpPr>
            <a:spLocks noGrp="1"/>
          </p:cNvSpPr>
          <p:nvPr>
            <p:ph idx="1"/>
          </p:nvPr>
        </p:nvSpPr>
        <p:spPr>
          <a:xfrm>
            <a:off x="428625" y="1857375"/>
            <a:ext cx="8229600" cy="4525963"/>
          </a:xfrm>
        </p:spPr>
        <p:txBody>
          <a:bodyPr/>
          <a:lstStyle/>
          <a:p>
            <a:pPr eaLnBrk="1" hangingPunct="1"/>
            <a:r>
              <a:rPr lang="en-US" altLang="zh-CN" sz="3600" b="1" dirty="0">
                <a:solidFill>
                  <a:srgbClr val="0000CC"/>
                </a:solidFill>
              </a:rPr>
              <a:t>      21</a:t>
            </a:r>
            <a:r>
              <a:rPr lang="zh-CN" altLang="en-US" sz="3600" b="1" dirty="0">
                <a:solidFill>
                  <a:srgbClr val="0000CC"/>
                </a:solidFill>
              </a:rPr>
              <a:t>岁的时候，风华正茂的他突然犯了重病，重病使他高位截瘫。也就是在那一年，他的母亲也去世了，这么多年来，儿子一直用文字表达对母亲的感受。</a:t>
            </a:r>
            <a:endParaRPr lang="en-US" altLang="zh-CN" sz="36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675360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我坐在小公园安静的树林里，闭上眼睛，想，上帝为什么早早的召母亲回去呢？很久很久，迷迷糊糊的我听见了回答：‘她心里太苦了，上帝看她受不住，就召她回去了。’睁开眼睛，看见风正从树林里穿过。”</a:t>
            </a:r>
          </a:p>
          <a:p>
            <a:pPr eaLnBrk="1" hangingPunct="1">
              <a:defRPr/>
            </a:pP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——《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合欢树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</a:p>
          <a:p>
            <a:pPr eaLnBrk="1" hangingPunct="1">
              <a:defRPr/>
            </a:pPr>
            <a:endParaRPr lang="en-US" altLang="zh-CN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0774587"/>
      </p:ext>
    </p:extLst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内容占位符 2"/>
          <p:cNvSpPr>
            <a:spLocks noGrp="1"/>
          </p:cNvSpPr>
          <p:nvPr>
            <p:ph idx="1"/>
          </p:nvPr>
        </p:nvSpPr>
        <p:spPr>
          <a:xfrm>
            <a:off x="2753519" y="404664"/>
            <a:ext cx="6390481" cy="4525962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1951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—2010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日），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1951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年出生于北京，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1967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年毕业于清华大学附属中学，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1969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年去延安一带插队。因双腿瘫痪于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1972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年回到北京。后来又患肾病并发展到尿毒症，需要靠透析维持生命。自称是“职业是生病，业余在写作”。史铁生创作的散文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我与地坛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鼓励了无数的人。</a:t>
            </a:r>
            <a:r>
              <a:rPr lang="en-US" altLang="zh-CN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2002</a:t>
            </a:r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年获华语文学传媒大奖年度杰出成就奖。</a:t>
            </a:r>
          </a:p>
        </p:txBody>
      </p:sp>
      <p:sp>
        <p:nvSpPr>
          <p:cNvPr id="12291" name="Text Box 3"/>
          <p:cNvSpPr>
            <a:spLocks noGrp="1" noChangeArrowheads="1"/>
          </p:cNvSpPr>
          <p:nvPr>
            <p:ph type="title"/>
          </p:nvPr>
        </p:nvSpPr>
        <p:spPr>
          <a:xfrm>
            <a:off x="-2412776" y="332656"/>
            <a:ext cx="8229600" cy="708025"/>
          </a:xfrm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史铁生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行楷" pitchFamily="2" charset="-122"/>
            </a:endParaRPr>
          </a:p>
        </p:txBody>
      </p:sp>
      <p:pic>
        <p:nvPicPr>
          <p:cNvPr id="4" name="Picture 2" descr="u=2929456457,1397123954&amp;gp=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5" y="2060848"/>
            <a:ext cx="2593635" cy="356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100501"/>
      </p:ext>
    </p:extLst>
  </p:cSld>
  <p:clrMapOvr>
    <a:masterClrMapping/>
  </p:clrMapOvr>
  <p:transition>
    <p:push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05" y="4323"/>
            <a:ext cx="9167823" cy="7249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3804058" y="332656"/>
            <a:ext cx="5329237" cy="165576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222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CC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楷体_GB2312"/>
              </a:rPr>
              <a:t>秋天的怀念</a:t>
            </a:r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6502077" y="5733256"/>
            <a:ext cx="2520950" cy="863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史铁生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3263C50-25D9-C9FE-1D7E-3DE7CD827658}"/>
              </a:ext>
            </a:extLst>
          </p:cNvPr>
          <p:cNvSpPr/>
          <p:nvPr/>
        </p:nvSpPr>
        <p:spPr>
          <a:xfrm>
            <a:off x="251520" y="5965735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默读课文</a:t>
            </a:r>
          </a:p>
        </p:txBody>
      </p:sp>
    </p:spTree>
    <p:extLst>
      <p:ext uri="{BB962C8B-B14F-4D97-AF65-F5344CB8AC3E}">
        <p14:creationId xmlns:p14="http://schemas.microsoft.com/office/powerpoint/2010/main" val="20703063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371C49-67E7-DA7B-3695-153E4968C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五、秋天的怀念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DE4B79-2C81-962D-2E27-EEB9A1386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690107"/>
            <a:ext cx="8515350" cy="3263504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400" b="1" dirty="0">
                <a:solidFill>
                  <a:srgbClr val="0000FF"/>
                </a:solidFill>
              </a:rPr>
              <a:t>1.</a:t>
            </a:r>
            <a:r>
              <a:rPr lang="zh-CN" altLang="en-US" sz="2400" b="1" dirty="0">
                <a:solidFill>
                  <a:srgbClr val="0000FF"/>
                </a:solidFill>
              </a:rPr>
              <a:t>瘫痪         </a:t>
            </a:r>
            <a:r>
              <a:rPr lang="en-US" altLang="zh-CN" sz="2400" b="1" dirty="0">
                <a:solidFill>
                  <a:srgbClr val="0000FF"/>
                </a:solidFill>
              </a:rPr>
              <a:t>2.</a:t>
            </a:r>
            <a:r>
              <a:rPr lang="zh-CN" altLang="en-US" sz="2400" b="1" dirty="0">
                <a:solidFill>
                  <a:srgbClr val="0000FF"/>
                </a:solidFill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</a:rPr>
              <a:t>侍</a:t>
            </a:r>
            <a:r>
              <a:rPr lang="zh-CN" altLang="en-US" sz="2400" b="1" dirty="0">
                <a:solidFill>
                  <a:srgbClr val="0000FF"/>
                </a:solidFill>
              </a:rPr>
              <a:t>弄       </a:t>
            </a:r>
            <a:r>
              <a:rPr lang="en-US" altLang="zh-CN" sz="2400" b="1" dirty="0">
                <a:solidFill>
                  <a:srgbClr val="0000FF"/>
                </a:solidFill>
              </a:rPr>
              <a:t>3.</a:t>
            </a:r>
            <a:r>
              <a:rPr lang="zh-CN" altLang="en-US" sz="2400" b="1" dirty="0">
                <a:solidFill>
                  <a:srgbClr val="0000FF"/>
                </a:solidFill>
              </a:rPr>
              <a:t>整</a:t>
            </a:r>
            <a:r>
              <a:rPr lang="zh-CN" altLang="en-US" sz="2400" b="1" dirty="0">
                <a:solidFill>
                  <a:srgbClr val="FF0000"/>
                </a:solidFill>
              </a:rPr>
              <a:t>宿</a:t>
            </a:r>
            <a:r>
              <a:rPr lang="zh-CN" altLang="en-US" sz="2400" b="1" dirty="0">
                <a:solidFill>
                  <a:srgbClr val="0000FF"/>
                </a:solidFill>
              </a:rPr>
              <a:t>       </a:t>
            </a:r>
            <a:r>
              <a:rPr lang="en-US" altLang="zh-CN" sz="2400" b="1" dirty="0">
                <a:solidFill>
                  <a:srgbClr val="0000FF"/>
                </a:solidFill>
              </a:rPr>
              <a:t>4.</a:t>
            </a:r>
            <a:r>
              <a:rPr lang="zh-CN" altLang="en-US" sz="2400" b="1" dirty="0">
                <a:solidFill>
                  <a:srgbClr val="0000FF"/>
                </a:solidFill>
              </a:rPr>
              <a:t>憔悴           </a:t>
            </a:r>
            <a:r>
              <a:rPr lang="en-US" altLang="zh-CN" sz="2400" b="1" dirty="0">
                <a:solidFill>
                  <a:srgbClr val="0000FF"/>
                </a:solidFill>
              </a:rPr>
              <a:t>5.</a:t>
            </a:r>
            <a:r>
              <a:rPr lang="zh-CN" altLang="en-US" sz="2400" b="1" dirty="0">
                <a:solidFill>
                  <a:srgbClr val="FF0000"/>
                </a:solidFill>
              </a:rPr>
              <a:t>捶</a:t>
            </a:r>
            <a:r>
              <a:rPr lang="zh-CN" altLang="en-US" sz="2400" b="1" dirty="0">
                <a:solidFill>
                  <a:srgbClr val="0000FF"/>
                </a:solidFill>
              </a:rPr>
              <a:t>打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 </a:t>
            </a:r>
            <a:endParaRPr lang="en-US" altLang="zh-CN" sz="2400" b="1" dirty="0">
              <a:solidFill>
                <a:srgbClr val="0000FF"/>
              </a:solidFill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altLang="zh-CN" sz="2400" b="1" dirty="0">
              <a:solidFill>
                <a:srgbClr val="0000FF"/>
              </a:solidFill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400" b="1" dirty="0">
                <a:solidFill>
                  <a:srgbClr val="0000FF"/>
                </a:solidFill>
              </a:rPr>
              <a:t>6.</a:t>
            </a:r>
            <a:r>
              <a:rPr lang="zh-CN" altLang="en-US" sz="2400" b="1" dirty="0">
                <a:solidFill>
                  <a:srgbClr val="0000FF"/>
                </a:solidFill>
              </a:rPr>
              <a:t>  </a:t>
            </a:r>
            <a:r>
              <a:rPr lang="zh-CN" altLang="en-US" sz="2400" b="1" dirty="0">
                <a:solidFill>
                  <a:srgbClr val="FF0000"/>
                </a:solidFill>
              </a:rPr>
              <a:t>豌</a:t>
            </a:r>
            <a:r>
              <a:rPr lang="zh-CN" altLang="en-US" sz="2400" b="1" dirty="0">
                <a:solidFill>
                  <a:srgbClr val="0000FF"/>
                </a:solidFill>
              </a:rPr>
              <a:t>豆       </a:t>
            </a:r>
            <a:r>
              <a:rPr lang="en-US" altLang="zh-CN" sz="2400" b="1" dirty="0">
                <a:solidFill>
                  <a:srgbClr val="0000FF"/>
                </a:solidFill>
              </a:rPr>
              <a:t>7.</a:t>
            </a:r>
            <a:r>
              <a:rPr lang="zh-CN" altLang="en-US" sz="2400" b="1" dirty="0">
                <a:solidFill>
                  <a:srgbClr val="FF0000"/>
                </a:solidFill>
              </a:rPr>
              <a:t>诀</a:t>
            </a:r>
            <a:r>
              <a:rPr lang="zh-CN" altLang="en-US" sz="2400" b="1" dirty="0">
                <a:solidFill>
                  <a:srgbClr val="0000FF"/>
                </a:solidFill>
              </a:rPr>
              <a:t>别      </a:t>
            </a:r>
            <a:r>
              <a:rPr lang="en-US" altLang="zh-CN" sz="2400" b="1" dirty="0">
                <a:solidFill>
                  <a:srgbClr val="0000FF"/>
                </a:solidFill>
              </a:rPr>
              <a:t>8.</a:t>
            </a:r>
            <a:r>
              <a:rPr lang="zh-CN" altLang="en-US" sz="2400" b="1" dirty="0">
                <a:solidFill>
                  <a:srgbClr val="0000FF"/>
                </a:solidFill>
              </a:rPr>
              <a:t> 烂</a:t>
            </a:r>
            <a:r>
              <a:rPr lang="zh-CN" altLang="en-US" sz="2400" b="1" dirty="0">
                <a:solidFill>
                  <a:srgbClr val="FF0000"/>
                </a:solidFill>
              </a:rPr>
              <a:t>漫</a:t>
            </a:r>
            <a:r>
              <a:rPr lang="zh-CN" altLang="en-US" sz="2400" b="1" dirty="0">
                <a:solidFill>
                  <a:srgbClr val="0000FF"/>
                </a:solidFill>
              </a:rPr>
              <a:t>          </a:t>
            </a:r>
            <a:r>
              <a:rPr lang="en-US" altLang="zh-CN" sz="2400" b="1" dirty="0">
                <a:solidFill>
                  <a:srgbClr val="0000FF"/>
                </a:solidFill>
              </a:rPr>
              <a:t>9.</a:t>
            </a:r>
            <a:r>
              <a:rPr lang="zh-CN" altLang="en-US" sz="2400" b="1" dirty="0">
                <a:solidFill>
                  <a:srgbClr val="0000FF"/>
                </a:solidFill>
              </a:rPr>
              <a:t>翻来</a:t>
            </a:r>
            <a:r>
              <a:rPr lang="zh-CN" altLang="en-US" sz="2400" b="1" dirty="0">
                <a:solidFill>
                  <a:srgbClr val="FF0000"/>
                </a:solidFill>
              </a:rPr>
              <a:t>覆</a:t>
            </a:r>
            <a:r>
              <a:rPr lang="zh-CN" altLang="en-US" sz="2400" b="1" dirty="0">
                <a:solidFill>
                  <a:srgbClr val="0000FF"/>
                </a:solidFill>
              </a:rPr>
              <a:t>去      </a:t>
            </a:r>
            <a:r>
              <a:rPr lang="en-US" altLang="zh-CN" sz="2400" b="1" dirty="0">
                <a:solidFill>
                  <a:srgbClr val="0000FF"/>
                </a:solidFill>
              </a:rPr>
              <a:t>10.</a:t>
            </a:r>
            <a:r>
              <a:rPr lang="zh-CN" altLang="en-US" sz="2400" b="1" dirty="0">
                <a:solidFill>
                  <a:srgbClr val="0000FF"/>
                </a:solidFill>
              </a:rPr>
              <a:t>絮叨</a:t>
            </a:r>
            <a:r>
              <a:rPr lang="zh-CN" altLang="en-US" sz="2400" dirty="0">
                <a:solidFill>
                  <a:srgbClr val="0000FF"/>
                </a:solidFill>
              </a:rPr>
              <a:t> </a:t>
            </a:r>
          </a:p>
          <a:p>
            <a:endParaRPr lang="zh-CN" altLang="en-US" dirty="0"/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19317D2E-A0D0-B694-7994-5E91D0E01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003" y="2213020"/>
            <a:ext cx="82440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800" eaLnBrk="1" hangingPunct="1">
              <a:spcBef>
                <a:spcPct val="50000"/>
              </a:spcBef>
            </a:pPr>
            <a:r>
              <a:rPr lang="en-US" altLang="zh-CN" sz="1350" dirty="0">
                <a:solidFill>
                  <a:prstClr val="black"/>
                </a:solidFill>
              </a:rPr>
              <a:t>     </a:t>
            </a:r>
            <a:r>
              <a:rPr lang="en-US" altLang="zh-CN" sz="2100" dirty="0" err="1">
                <a:solidFill>
                  <a:srgbClr val="FF0000"/>
                </a:solidFill>
              </a:rPr>
              <a:t>t</a:t>
            </a:r>
            <a:r>
              <a:rPr lang="en-US" altLang="zh-CN" sz="2100" b="1" dirty="0" err="1">
                <a:solidFill>
                  <a:srgbClr val="FF0000"/>
                </a:solidFill>
              </a:rPr>
              <a:t>ā</a:t>
            </a:r>
            <a:r>
              <a:rPr lang="en-US" altLang="zh-CN" sz="2100" dirty="0" err="1">
                <a:solidFill>
                  <a:srgbClr val="FF0000"/>
                </a:solidFill>
              </a:rPr>
              <a:t>n</a:t>
            </a:r>
            <a:r>
              <a:rPr lang="en-US" altLang="zh-CN" sz="2100" dirty="0">
                <a:solidFill>
                  <a:srgbClr val="FF0000"/>
                </a:solidFill>
              </a:rPr>
              <a:t> </a:t>
            </a:r>
            <a:r>
              <a:rPr lang="en-US" altLang="zh-CN" sz="2100" dirty="0" err="1">
                <a:solidFill>
                  <a:srgbClr val="FF0000"/>
                </a:solidFill>
              </a:rPr>
              <a:t>hu</a:t>
            </a:r>
            <a:r>
              <a:rPr lang="en-US" altLang="zh-CN" sz="2100" b="1" dirty="0" err="1">
                <a:solidFill>
                  <a:srgbClr val="FF0000"/>
                </a:solidFill>
              </a:rPr>
              <a:t>à</a:t>
            </a:r>
            <a:r>
              <a:rPr lang="en-US" altLang="zh-CN" sz="2100" dirty="0" err="1">
                <a:solidFill>
                  <a:srgbClr val="FF0000"/>
                </a:solidFill>
              </a:rPr>
              <a:t>n</a:t>
            </a:r>
            <a:r>
              <a:rPr lang="en-US" altLang="zh-CN" sz="2100" dirty="0">
                <a:solidFill>
                  <a:srgbClr val="FF0000"/>
                </a:solidFill>
              </a:rPr>
              <a:t>      </a:t>
            </a:r>
            <a:r>
              <a:rPr lang="en-US" altLang="zh-CN" sz="1350" dirty="0">
                <a:solidFill>
                  <a:srgbClr val="FF0000"/>
                </a:solidFill>
              </a:rPr>
              <a:t>        </a:t>
            </a:r>
            <a:r>
              <a:rPr lang="en-US" altLang="zh-CN" sz="2100" dirty="0" err="1">
                <a:solidFill>
                  <a:srgbClr val="FF0000"/>
                </a:solidFill>
              </a:rPr>
              <a:t>sh</a:t>
            </a:r>
            <a:r>
              <a:rPr lang="en-US" altLang="zh-CN" sz="2100" b="1" dirty="0" err="1">
                <a:solidFill>
                  <a:srgbClr val="FF0000"/>
                </a:solidFill>
              </a:rPr>
              <a:t>ì</a:t>
            </a:r>
            <a:r>
              <a:rPr lang="en-US" altLang="zh-CN" sz="2100" dirty="0">
                <a:solidFill>
                  <a:srgbClr val="FF0000"/>
                </a:solidFill>
              </a:rPr>
              <a:t>                  </a:t>
            </a:r>
            <a:r>
              <a:rPr lang="en-US" altLang="zh-CN" sz="2100" dirty="0" err="1">
                <a:solidFill>
                  <a:srgbClr val="FF0000"/>
                </a:solidFill>
              </a:rPr>
              <a:t>xi</a:t>
            </a:r>
            <a:r>
              <a:rPr lang="en-US" altLang="zh-CN" sz="2100" b="1" dirty="0" err="1">
                <a:solidFill>
                  <a:srgbClr val="FF0000"/>
                </a:solidFill>
              </a:rPr>
              <a:t>ǔ</a:t>
            </a:r>
            <a:r>
              <a:rPr lang="en-US" altLang="zh-CN" sz="2100" dirty="0">
                <a:solidFill>
                  <a:srgbClr val="FF0000"/>
                </a:solidFill>
              </a:rPr>
              <a:t>          </a:t>
            </a:r>
            <a:r>
              <a:rPr lang="en-US" altLang="zh-CN" sz="2100" dirty="0" err="1">
                <a:solidFill>
                  <a:srgbClr val="FF0000"/>
                </a:solidFill>
              </a:rPr>
              <a:t>qi</a:t>
            </a:r>
            <a:r>
              <a:rPr lang="en-US" altLang="zh-CN" sz="2100" b="1" dirty="0" err="1">
                <a:solidFill>
                  <a:srgbClr val="FF0000"/>
                </a:solidFill>
              </a:rPr>
              <a:t>á</a:t>
            </a:r>
            <a:r>
              <a:rPr lang="en-US" altLang="zh-CN" sz="2100" dirty="0" err="1">
                <a:solidFill>
                  <a:srgbClr val="FF0000"/>
                </a:solidFill>
              </a:rPr>
              <a:t>o</a:t>
            </a:r>
            <a:r>
              <a:rPr lang="en-US" altLang="zh-CN" sz="2100" dirty="0">
                <a:solidFill>
                  <a:srgbClr val="FF0000"/>
                </a:solidFill>
              </a:rPr>
              <a:t> </a:t>
            </a:r>
            <a:r>
              <a:rPr lang="en-US" altLang="zh-CN" sz="2100" dirty="0" err="1">
                <a:solidFill>
                  <a:srgbClr val="FF0000"/>
                </a:solidFill>
              </a:rPr>
              <a:t>cu</a:t>
            </a:r>
            <a:r>
              <a:rPr lang="en-US" altLang="zh-CN" sz="2100" b="1" dirty="0" err="1">
                <a:solidFill>
                  <a:srgbClr val="FF0000"/>
                </a:solidFill>
              </a:rPr>
              <a:t>ì</a:t>
            </a:r>
            <a:r>
              <a:rPr lang="en-US" altLang="zh-CN" sz="2100" b="1" dirty="0">
                <a:solidFill>
                  <a:srgbClr val="FF0000"/>
                </a:solidFill>
              </a:rPr>
              <a:t>             </a:t>
            </a:r>
            <a:r>
              <a:rPr lang="en-US" altLang="zh-CN" sz="2100" b="1" dirty="0" err="1">
                <a:solidFill>
                  <a:srgbClr val="FF0000"/>
                </a:solidFill>
              </a:rPr>
              <a:t>chu</a:t>
            </a:r>
            <a:r>
              <a:rPr lang="en-US" altLang="zh-CN" sz="2100" b="1" dirty="0" err="1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í</a:t>
            </a:r>
            <a:r>
              <a:rPr lang="en-US" altLang="zh-CN" sz="2100" b="1" dirty="0">
                <a:solidFill>
                  <a:srgbClr val="FF0000"/>
                </a:solidFill>
              </a:rPr>
              <a:t>                   </a:t>
            </a:r>
            <a:endParaRPr lang="en-US" altLang="zh-CN" sz="2100" dirty="0">
              <a:solidFill>
                <a:srgbClr val="FF0000"/>
              </a:solidFill>
            </a:endParaRP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AD637550-E155-C17B-0A8F-CC44B49075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547" y="3781106"/>
            <a:ext cx="797678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800" eaLnBrk="1" hangingPunct="1">
              <a:spcBef>
                <a:spcPct val="50000"/>
              </a:spcBef>
            </a:pPr>
            <a:r>
              <a:rPr lang="en-US" altLang="zh-CN" sz="2100" dirty="0" err="1">
                <a:solidFill>
                  <a:srgbClr val="FF3300"/>
                </a:solidFill>
              </a:rPr>
              <a:t>w</a:t>
            </a:r>
            <a:r>
              <a:rPr lang="en-US" altLang="zh-CN" sz="2100" b="1" dirty="0" err="1">
                <a:solidFill>
                  <a:srgbClr val="FF3300"/>
                </a:solidFill>
              </a:rPr>
              <a:t>ā</a:t>
            </a:r>
            <a:r>
              <a:rPr lang="en-US" altLang="zh-CN" sz="2100" dirty="0" err="1">
                <a:solidFill>
                  <a:srgbClr val="FF3300"/>
                </a:solidFill>
              </a:rPr>
              <a:t>n</a:t>
            </a:r>
            <a:r>
              <a:rPr lang="en-US" altLang="zh-CN" sz="2100" dirty="0">
                <a:solidFill>
                  <a:prstClr val="black"/>
                </a:solidFill>
              </a:rPr>
              <a:t>             </a:t>
            </a:r>
            <a:r>
              <a:rPr lang="en-US" altLang="zh-CN" sz="2100" dirty="0" err="1">
                <a:solidFill>
                  <a:srgbClr val="FF3300"/>
                </a:solidFill>
              </a:rPr>
              <a:t>jué</a:t>
            </a:r>
            <a:r>
              <a:rPr lang="en-US" altLang="zh-CN" sz="2100" dirty="0">
                <a:solidFill>
                  <a:srgbClr val="FF3300"/>
                </a:solidFill>
              </a:rPr>
              <a:t>                 </a:t>
            </a:r>
            <a:r>
              <a:rPr lang="en-US" altLang="zh-CN" sz="2100" dirty="0" err="1">
                <a:solidFill>
                  <a:srgbClr val="FF3300"/>
                </a:solidFill>
              </a:rPr>
              <a:t>m</a:t>
            </a:r>
            <a:r>
              <a:rPr lang="en-US" altLang="zh-CN" sz="2100" b="1" dirty="0" err="1">
                <a:solidFill>
                  <a:srgbClr val="FF3300"/>
                </a:solidFill>
              </a:rPr>
              <a:t>à</a:t>
            </a:r>
            <a:r>
              <a:rPr lang="en-US" altLang="zh-CN" sz="2100" dirty="0" err="1">
                <a:solidFill>
                  <a:srgbClr val="FF3300"/>
                </a:solidFill>
              </a:rPr>
              <a:t>n</a:t>
            </a:r>
            <a:r>
              <a:rPr lang="en-US" altLang="zh-CN" sz="2100" dirty="0">
                <a:solidFill>
                  <a:srgbClr val="FF3300"/>
                </a:solidFill>
              </a:rPr>
              <a:t>                      </a:t>
            </a:r>
            <a:r>
              <a:rPr lang="en-US" altLang="zh-CN" sz="2100" dirty="0" err="1">
                <a:solidFill>
                  <a:srgbClr val="FF3300"/>
                </a:solidFill>
              </a:rPr>
              <a:t>f</a:t>
            </a:r>
            <a:r>
              <a:rPr lang="en-US" altLang="zh-CN" sz="2100" b="1" dirty="0" err="1">
                <a:solidFill>
                  <a:srgbClr val="FF3300"/>
                </a:solidFill>
              </a:rPr>
              <a:t>ù</a:t>
            </a:r>
            <a:r>
              <a:rPr lang="en-US" altLang="zh-CN" sz="2100" dirty="0">
                <a:solidFill>
                  <a:srgbClr val="FF3300"/>
                </a:solidFill>
              </a:rPr>
              <a:t>             </a:t>
            </a:r>
            <a:r>
              <a:rPr lang="en-US" altLang="zh-CN" sz="2100" b="1" dirty="0" err="1">
                <a:solidFill>
                  <a:srgbClr val="FF3300"/>
                </a:solidFill>
              </a:rPr>
              <a:t>xù</a:t>
            </a:r>
            <a:r>
              <a:rPr lang="en-US" altLang="zh-CN" sz="2100" b="1" dirty="0">
                <a:solidFill>
                  <a:srgbClr val="FF3300"/>
                </a:solidFill>
              </a:rPr>
              <a:t>   </a:t>
            </a:r>
            <a:r>
              <a:rPr lang="en-US" altLang="zh-CN" sz="2100" b="1" dirty="0" err="1">
                <a:solidFill>
                  <a:srgbClr val="FF3300"/>
                </a:solidFill>
              </a:rPr>
              <a:t>dāo</a:t>
            </a:r>
            <a:endParaRPr lang="en-US" altLang="zh-CN" sz="21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802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" y="1465377"/>
            <a:ext cx="5794445" cy="53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23528" y="332656"/>
            <a:ext cx="5941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分角色朗读第</a:t>
            </a:r>
            <a:r>
              <a:rPr lang="en-US" altLang="zh-CN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1-3</a:t>
            </a:r>
            <a:r>
              <a:rPr lang="zh-CN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段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35285044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" y="2204863"/>
            <a:ext cx="4986034" cy="45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792018" y="1813975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/>
              <a:t>文中如何描述我的“暴怒无常”？</a:t>
            </a:r>
          </a:p>
        </p:txBody>
      </p:sp>
      <p:sp>
        <p:nvSpPr>
          <p:cNvPr id="8" name="WordArt 17"/>
          <p:cNvSpPr>
            <a:spLocks noChangeArrowheads="1" noChangeShapeType="1" noTextEdit="1"/>
          </p:cNvSpPr>
          <p:nvPr/>
        </p:nvSpPr>
        <p:spPr bwMode="auto">
          <a:xfrm>
            <a:off x="575444" y="332657"/>
            <a:ext cx="2916436" cy="1224656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63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/>
                <a:ea typeface="黑体"/>
              </a:rPr>
              <a:t>暴怒无常</a:t>
            </a:r>
          </a:p>
        </p:txBody>
      </p:sp>
    </p:spTree>
    <p:extLst>
      <p:ext uri="{BB962C8B-B14F-4D97-AF65-F5344CB8AC3E}">
        <p14:creationId xmlns:p14="http://schemas.microsoft.com/office/powerpoint/2010/main" val="7818419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461144" y="1267402"/>
            <a:ext cx="613013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685891">
              <a:spcBef>
                <a:spcPct val="50000"/>
              </a:spcBef>
            </a:pPr>
            <a:r>
              <a:rPr lang="en-US" altLang="zh-CN" sz="28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(1)</a:t>
            </a:r>
            <a:r>
              <a:rPr lang="zh-CN" altLang="en-US" sz="28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、望着望着天上北归的雁阵，我会 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559256" y="1937969"/>
            <a:ext cx="4807179" cy="347484"/>
          </a:xfrm>
          <a:prstGeom prst="rect">
            <a:avLst/>
          </a:prstGeom>
        </p:spPr>
        <p:txBody>
          <a:bodyPr vert="horz" lIns="68589" tIns="34294" rIns="68589" bIns="3429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73" indent="-171473" defTabSz="685891">
              <a:spcBef>
                <a:spcPts val="75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突然把面前的玻璃砸碎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461144" y="5072124"/>
            <a:ext cx="672390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685891">
              <a:spcBef>
                <a:spcPct val="50000"/>
              </a:spcBef>
            </a:pPr>
            <a:r>
              <a:rPr lang="zh-CN" altLang="en-US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(</a:t>
            </a:r>
            <a:r>
              <a:rPr lang="en-US" altLang="zh-CN" sz="28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4</a:t>
            </a:r>
            <a:r>
              <a:rPr lang="zh-CN" altLang="en-US" sz="28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)、母亲高兴地说：“那就赶紧准备准备。” 我却说 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1907704" y="3150215"/>
            <a:ext cx="740082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685891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猛地把手边的东西摔向四周的墙壁 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1862633" y="4575878"/>
            <a:ext cx="58202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685891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不，我不去！我可活什么劲！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1552720" y="2384273"/>
            <a:ext cx="70517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685891">
              <a:spcBef>
                <a:spcPct val="50000"/>
              </a:spcBef>
            </a:pPr>
            <a:r>
              <a:rPr lang="en-US" altLang="zh-CN" sz="2800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(</a:t>
            </a:r>
            <a:r>
              <a:rPr lang="en-US" altLang="zh-CN" sz="28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2)</a:t>
            </a:r>
            <a:r>
              <a:rPr lang="zh-CN" altLang="en-US" sz="28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、听着听着李谷一甜美的歌声，我会 </a:t>
            </a: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88F57B7B-2DF0-3AA9-F85D-D4A229C54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893" y="4054091"/>
            <a:ext cx="67239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685891">
              <a:spcBef>
                <a:spcPct val="50000"/>
              </a:spcBef>
            </a:pPr>
            <a:r>
              <a:rPr lang="zh-CN" altLang="en-US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(</a:t>
            </a:r>
            <a:r>
              <a:rPr lang="zh-CN" altLang="en-US" sz="28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3)、母亲让我去看菊花，我会说 </a:t>
            </a:r>
          </a:p>
        </p:txBody>
      </p:sp>
      <p:sp>
        <p:nvSpPr>
          <p:cNvPr id="4" name="Text Box 8">
            <a:extLst>
              <a:ext uri="{FF2B5EF4-FFF2-40B4-BE49-F238E27FC236}">
                <a16:creationId xmlns:a16="http://schemas.microsoft.com/office/drawing/2014/main" id="{FE6EF33B-70A0-7A11-C7C1-B39A56867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949" y="5881560"/>
            <a:ext cx="79335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685891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  <a:cs typeface="+mn-ea"/>
                <a:sym typeface="+mn-lt"/>
              </a:rPr>
              <a:t>哎呀，烦不烦？几步路，有什么哈准备的！</a:t>
            </a:r>
          </a:p>
        </p:txBody>
      </p:sp>
      <p:sp>
        <p:nvSpPr>
          <p:cNvPr id="5" name="WordArt 17">
            <a:extLst>
              <a:ext uri="{FF2B5EF4-FFF2-40B4-BE49-F238E27FC236}">
                <a16:creationId xmlns:a16="http://schemas.microsoft.com/office/drawing/2014/main" id="{F802963E-AB34-4171-80AE-16610DD7ABE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5444" y="332657"/>
            <a:ext cx="2916436" cy="1224656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63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/>
                <a:ea typeface="黑体"/>
              </a:rPr>
              <a:t>暴怒无常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 autoUpdateAnimBg="0"/>
      <p:bldP spid="12" grpId="0"/>
      <p:bldP spid="16" grpId="0" build="p"/>
      <p:bldP spid="17" grpId="0" build="p"/>
      <p:bldP spid="19" grpId="0"/>
      <p:bldP spid="3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334832"/>
            <a:ext cx="8352928" cy="4464497"/>
          </a:xfrm>
        </p:spPr>
        <p:txBody>
          <a:bodyPr>
            <a:noAutofit/>
          </a:bodyPr>
          <a:lstStyle/>
          <a:p>
            <a:r>
              <a:rPr lang="zh-CN" altLang="en-US" sz="4000" b="1" dirty="0">
                <a:ea typeface="黑体" pitchFamily="49" charset="-122"/>
              </a:rPr>
              <a:t>比一比：</a:t>
            </a:r>
            <a:endParaRPr lang="en-US" altLang="zh-CN" sz="4000" b="1" dirty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sz="2800" b="1" dirty="0">
              <a:ea typeface="黑体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望着望着</a:t>
            </a:r>
            <a:r>
              <a:rPr lang="zh-CN" altLang="en-US" b="1" dirty="0"/>
              <a:t>天上北归的雁阵，我会</a:t>
            </a:r>
            <a:r>
              <a:rPr lang="zh-CN" altLang="en-US" b="1" dirty="0">
                <a:solidFill>
                  <a:srgbClr val="FF0000"/>
                </a:solidFill>
              </a:rPr>
              <a:t>突然</a:t>
            </a:r>
            <a:r>
              <a:rPr lang="zh-CN" altLang="en-US" b="1" dirty="0"/>
              <a:t>把面前的玻璃砸碎；</a:t>
            </a:r>
            <a:r>
              <a:rPr lang="zh-CN" altLang="en-US" b="1" dirty="0">
                <a:solidFill>
                  <a:srgbClr val="FF0000"/>
                </a:solidFill>
              </a:rPr>
              <a:t>听着听着</a:t>
            </a:r>
            <a:r>
              <a:rPr lang="zh-CN" altLang="en-US" b="1" dirty="0"/>
              <a:t>李谷一甜美的歌声，我会</a:t>
            </a:r>
            <a:r>
              <a:rPr lang="zh-CN" altLang="en-US" b="1" dirty="0">
                <a:solidFill>
                  <a:srgbClr val="FF0000"/>
                </a:solidFill>
              </a:rPr>
              <a:t>猛地</a:t>
            </a:r>
            <a:r>
              <a:rPr lang="zh-CN" altLang="en-US" b="1" dirty="0"/>
              <a:t>把手边的东西摔向四周的墙壁。（</a:t>
            </a:r>
            <a:r>
              <a:rPr lang="zh-CN" altLang="en-US" b="1" dirty="0">
                <a:solidFill>
                  <a:srgbClr val="FFC000"/>
                </a:solidFill>
              </a:rPr>
              <a:t>原文</a:t>
            </a:r>
            <a:r>
              <a:rPr lang="zh-CN" altLang="en-US" b="1" dirty="0"/>
              <a:t>）</a:t>
            </a:r>
            <a:endParaRPr lang="en-US" altLang="zh-CN" b="1" dirty="0"/>
          </a:p>
          <a:p>
            <a:pPr>
              <a:lnSpc>
                <a:spcPts val="4200"/>
              </a:lnSpc>
            </a:pPr>
            <a:endParaRPr lang="en-US" altLang="zh-CN" b="1" dirty="0">
              <a:ea typeface="黑体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望着</a:t>
            </a:r>
            <a:r>
              <a:rPr lang="zh-CN" altLang="en-US" b="1" dirty="0"/>
              <a:t>天上北归的雁阵，我会把面前的玻璃砸碎；</a:t>
            </a:r>
            <a:r>
              <a:rPr lang="zh-CN" altLang="en-US" b="1" dirty="0">
                <a:solidFill>
                  <a:srgbClr val="FF0000"/>
                </a:solidFill>
              </a:rPr>
              <a:t>听着</a:t>
            </a:r>
            <a:r>
              <a:rPr lang="zh-CN" altLang="en-US" b="1" dirty="0"/>
              <a:t>李谷一甜美的歌声，我会把手边的东西摔向四周的墙壁。</a:t>
            </a:r>
            <a:endParaRPr lang="en-US" altLang="zh-CN" b="1" dirty="0"/>
          </a:p>
          <a:p>
            <a:endParaRPr lang="zh-CN" altLang="en-US" sz="2800" b="1" dirty="0">
              <a:ea typeface="黑体" pitchFamily="49" charset="-122"/>
            </a:endParaRPr>
          </a:p>
        </p:txBody>
      </p:sp>
      <p:pic>
        <p:nvPicPr>
          <p:cNvPr id="4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264" y="4830657"/>
            <a:ext cx="2029881" cy="185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191133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6575" y="3820737"/>
            <a:ext cx="352742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251520" y="2060848"/>
            <a:ext cx="85940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1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面对我的“暴怒无常”，母亲的表现呢？</a:t>
            </a:r>
            <a:endParaRPr lang="zh-CN" altLang="en-US" sz="3600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107504" y="188640"/>
            <a:ext cx="5688806" cy="165566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19050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察言观色    理解母亲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67544" y="3140968"/>
            <a:ext cx="77771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b="1" dirty="0">
                <a:solidFill>
                  <a:srgbClr val="000099"/>
                </a:solidFill>
                <a:ea typeface="楷体_GB2312" pitchFamily="49" charset="-122"/>
              </a:rPr>
              <a:t>我从</a:t>
            </a:r>
            <a:r>
              <a:rPr lang="zh-CN" altLang="en-US" b="1" u="sng" dirty="0">
                <a:solidFill>
                  <a:srgbClr val="000099"/>
                </a:solidFill>
                <a:ea typeface="楷体_GB2312" pitchFamily="49" charset="-122"/>
              </a:rPr>
              <a:t> </a:t>
            </a:r>
            <a:r>
              <a:rPr lang="en-US" altLang="zh-CN" b="1" dirty="0">
                <a:ea typeface="黑体" pitchFamily="49" charset="-122"/>
              </a:rPr>
              <a:t>_____</a:t>
            </a:r>
            <a:r>
              <a:rPr lang="zh-CN" altLang="en-US" b="1" dirty="0">
                <a:solidFill>
                  <a:srgbClr val="000099"/>
                </a:solidFill>
                <a:ea typeface="楷体_GB2312" pitchFamily="49" charset="-122"/>
              </a:rPr>
              <a:t>读到了母亲的</a:t>
            </a:r>
            <a:r>
              <a:rPr lang="zh-CN" altLang="en-US" b="1" u="sng" dirty="0">
                <a:solidFill>
                  <a:srgbClr val="000099"/>
                </a:solidFill>
                <a:ea typeface="楷体_GB2312" pitchFamily="49" charset="-122"/>
              </a:rPr>
              <a:t> </a:t>
            </a:r>
            <a:r>
              <a:rPr lang="en-US" altLang="zh-CN" b="1" dirty="0">
                <a:ea typeface="黑体" pitchFamily="49" charset="-122"/>
              </a:rPr>
              <a:t>_____</a:t>
            </a:r>
            <a:r>
              <a:rPr lang="zh-CN" altLang="en-US" b="1" u="sng" dirty="0">
                <a:solidFill>
                  <a:srgbClr val="000099"/>
                </a:solidFill>
                <a:ea typeface="楷体_GB2312" pitchFamily="49" charset="-122"/>
              </a:rPr>
              <a:t>    </a:t>
            </a:r>
            <a:endParaRPr lang="en-US" altLang="zh-CN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9091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80528" y="-315416"/>
            <a:ext cx="8229600" cy="1143000"/>
          </a:xfrm>
        </p:spPr>
        <p:txBody>
          <a:bodyPr/>
          <a:lstStyle/>
          <a:p>
            <a:r>
              <a:rPr lang="zh-CN" alt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母亲的动作和神态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-11991" y="1052736"/>
            <a:ext cx="8855670" cy="5805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母亲就</a:t>
            </a:r>
            <a:r>
              <a:rPr lang="zh-CN" altLang="en-US" sz="2800" dirty="0">
                <a:solidFill>
                  <a:srgbClr val="FF0000"/>
                </a:solidFill>
              </a:rPr>
              <a:t>悄悄地躲出去</a:t>
            </a:r>
            <a:r>
              <a:rPr lang="zh-CN" altLang="en-US" sz="2800" dirty="0"/>
              <a:t>，在我看不见的地方</a:t>
            </a:r>
            <a:r>
              <a:rPr lang="zh-CN" altLang="en-US" sz="2800" dirty="0">
                <a:solidFill>
                  <a:srgbClr val="FF0000"/>
                </a:solidFill>
              </a:rPr>
              <a:t>偷偷地听</a:t>
            </a:r>
            <a:r>
              <a:rPr lang="zh-CN" altLang="en-US" sz="2800" dirty="0"/>
              <a:t>着我的动静。</a:t>
            </a:r>
            <a:endParaRPr lang="en-US" altLang="zh-CN" sz="2800" dirty="0"/>
          </a:p>
          <a:p>
            <a:r>
              <a:rPr lang="zh-CN" altLang="en-US" sz="2800" dirty="0"/>
              <a:t>当一切恢复沉寂，她又</a:t>
            </a:r>
            <a:r>
              <a:rPr lang="zh-CN" altLang="en-US" sz="2800" dirty="0">
                <a:solidFill>
                  <a:srgbClr val="FF0000"/>
                </a:solidFill>
              </a:rPr>
              <a:t>悄悄地进来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眼边红红的</a:t>
            </a:r>
            <a:r>
              <a:rPr lang="zh-CN" altLang="en-US" sz="2800" dirty="0"/>
              <a:t>，看着我。</a:t>
            </a:r>
            <a:endParaRPr lang="en-US" altLang="zh-CN" sz="2800" dirty="0"/>
          </a:p>
          <a:p>
            <a:r>
              <a:rPr lang="zh-CN" altLang="en-US" sz="2800" dirty="0"/>
              <a:t>母亲</a:t>
            </a:r>
            <a:r>
              <a:rPr lang="zh-CN" altLang="en-US" sz="2800" dirty="0">
                <a:solidFill>
                  <a:srgbClr val="FF0000"/>
                </a:solidFill>
              </a:rPr>
              <a:t>扑过来抓住</a:t>
            </a:r>
            <a:r>
              <a:rPr lang="zh-CN" altLang="en-US" sz="2800" dirty="0"/>
              <a:t>我的手，</a:t>
            </a:r>
            <a:r>
              <a:rPr lang="zh-CN" altLang="en-US" sz="2800" dirty="0">
                <a:solidFill>
                  <a:srgbClr val="FF0000"/>
                </a:solidFill>
              </a:rPr>
              <a:t>忍住哭声</a:t>
            </a:r>
            <a:r>
              <a:rPr lang="zh-CN" altLang="en-US" sz="2800" dirty="0"/>
              <a:t>说</a:t>
            </a:r>
            <a:r>
              <a:rPr lang="en-US" altLang="zh-CN" sz="2800" dirty="0"/>
              <a:t>……</a:t>
            </a:r>
          </a:p>
          <a:p>
            <a:r>
              <a:rPr lang="zh-CN" altLang="en-US" sz="2800" dirty="0"/>
              <a:t>母亲进来了，</a:t>
            </a:r>
            <a:r>
              <a:rPr lang="zh-CN" altLang="en-US" sz="2800" dirty="0">
                <a:solidFill>
                  <a:srgbClr val="FF0000"/>
                </a:solidFill>
              </a:rPr>
              <a:t>挡</a:t>
            </a:r>
            <a:r>
              <a:rPr lang="zh-CN" altLang="en-US" sz="2800" dirty="0"/>
              <a:t>在窗前</a:t>
            </a:r>
            <a:r>
              <a:rPr lang="en-US" altLang="zh-CN" sz="2800" dirty="0"/>
              <a:t>……</a:t>
            </a:r>
          </a:p>
          <a:p>
            <a:r>
              <a:rPr lang="zh-CN" altLang="en-US" sz="2800" dirty="0"/>
              <a:t>她</a:t>
            </a:r>
            <a:r>
              <a:rPr lang="zh-CN" altLang="en-US" sz="2800" dirty="0">
                <a:solidFill>
                  <a:srgbClr val="FF0000"/>
                </a:solidFill>
              </a:rPr>
              <a:t>憔悴</a:t>
            </a:r>
            <a:r>
              <a:rPr lang="zh-CN" altLang="en-US" sz="2800" dirty="0"/>
              <a:t>的脸上现出</a:t>
            </a:r>
            <a:r>
              <a:rPr lang="zh-CN" altLang="en-US" sz="2800" dirty="0">
                <a:solidFill>
                  <a:srgbClr val="FF0000"/>
                </a:solidFill>
              </a:rPr>
              <a:t>央求般</a:t>
            </a:r>
            <a:r>
              <a:rPr lang="zh-CN" altLang="en-US" sz="2800" dirty="0"/>
              <a:t>的神色。</a:t>
            </a:r>
            <a:endParaRPr lang="en-US" altLang="zh-CN" sz="2800" dirty="0"/>
          </a:p>
          <a:p>
            <a:r>
              <a:rPr lang="zh-CN" altLang="en-US" sz="2800" dirty="0"/>
              <a:t>她高兴得</a:t>
            </a:r>
            <a:r>
              <a:rPr lang="zh-CN" altLang="en-US" sz="2800" dirty="0">
                <a:solidFill>
                  <a:srgbClr val="FF0000"/>
                </a:solidFill>
              </a:rPr>
              <a:t>一会坐下，一会站起</a:t>
            </a:r>
            <a:r>
              <a:rPr lang="en-US" altLang="zh-CN" sz="2800" dirty="0">
                <a:solidFill>
                  <a:srgbClr val="FF0000"/>
                </a:solidFill>
              </a:rPr>
              <a:t>……</a:t>
            </a:r>
          </a:p>
          <a:p>
            <a:r>
              <a:rPr lang="zh-CN" altLang="en-US" sz="2800" dirty="0"/>
              <a:t>她</a:t>
            </a:r>
            <a:r>
              <a:rPr lang="zh-CN" altLang="en-US" sz="2800" dirty="0">
                <a:solidFill>
                  <a:srgbClr val="FF0000"/>
                </a:solidFill>
              </a:rPr>
              <a:t>也笑</a:t>
            </a:r>
            <a:r>
              <a:rPr lang="zh-CN" altLang="en-US" sz="2800" dirty="0"/>
              <a:t>了，</a:t>
            </a:r>
            <a:r>
              <a:rPr lang="zh-CN" altLang="en-US" sz="2800" dirty="0">
                <a:solidFill>
                  <a:srgbClr val="FF0000"/>
                </a:solidFill>
              </a:rPr>
              <a:t>坐</a:t>
            </a:r>
            <a:r>
              <a:rPr lang="zh-CN" altLang="en-US" sz="2800" dirty="0"/>
              <a:t>在我身边，</a:t>
            </a:r>
            <a:r>
              <a:rPr lang="zh-CN" altLang="en-US" sz="2800" dirty="0">
                <a:solidFill>
                  <a:srgbClr val="FF0000"/>
                </a:solidFill>
              </a:rPr>
              <a:t>絮絮叨叨地说</a:t>
            </a:r>
            <a:r>
              <a:rPr lang="zh-CN" altLang="en-US" sz="2800" dirty="0"/>
              <a:t>着</a:t>
            </a:r>
            <a:endParaRPr lang="en-US" altLang="zh-CN" sz="2800" dirty="0"/>
          </a:p>
          <a:p>
            <a:r>
              <a:rPr lang="zh-CN" altLang="en-US" sz="2800" dirty="0"/>
              <a:t>她</a:t>
            </a:r>
            <a:r>
              <a:rPr lang="zh-CN" altLang="en-US" sz="2800" dirty="0">
                <a:solidFill>
                  <a:srgbClr val="FF0000"/>
                </a:solidFill>
              </a:rPr>
              <a:t>忽然不说</a:t>
            </a:r>
            <a:r>
              <a:rPr lang="zh-CN" altLang="en-US" sz="2800" dirty="0"/>
              <a:t>了。对于“跑”和“踩”一类的字眼儿。她比我还敏感。她又</a:t>
            </a:r>
            <a:r>
              <a:rPr lang="zh-CN" altLang="en-US" sz="2800" dirty="0">
                <a:solidFill>
                  <a:srgbClr val="FF0000"/>
                </a:solidFill>
              </a:rPr>
              <a:t>悄悄地出去</a:t>
            </a:r>
            <a:r>
              <a:rPr lang="zh-CN" altLang="en-US" sz="2800" dirty="0"/>
              <a:t>了。</a:t>
            </a:r>
            <a:br>
              <a:rPr lang="zh-CN" altLang="en-US" sz="2800" dirty="0"/>
            </a:br>
            <a:endParaRPr lang="en-US" altLang="zh-CN" sz="2800" b="1" dirty="0"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289232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2051720" y="188640"/>
            <a:ext cx="369475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en-US" sz="3600" b="1" u="sng" spc="225" dirty="0">
                <a:solidFill>
                  <a:srgbClr val="A17260"/>
                </a:solidFill>
                <a:cs typeface="+mn-ea"/>
                <a:sym typeface="+mn-lt"/>
              </a:rPr>
              <a:t>研读课文</a:t>
            </a:r>
            <a:r>
              <a:rPr lang="en-US" altLang="zh-CN" sz="3600" b="1" u="sng" spc="225" dirty="0">
                <a:solidFill>
                  <a:srgbClr val="A17260"/>
                </a:solidFill>
                <a:cs typeface="+mn-ea"/>
                <a:sym typeface="+mn-lt"/>
              </a:rPr>
              <a:t>—</a:t>
            </a:r>
            <a:r>
              <a:rPr lang="zh-CN" altLang="en-US" sz="3600" b="1" u="sng" spc="225" dirty="0">
                <a:solidFill>
                  <a:srgbClr val="A17260"/>
                </a:solidFill>
                <a:cs typeface="+mn-ea"/>
                <a:sym typeface="+mn-lt"/>
              </a:rPr>
              <a:t>母爱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79512" y="653740"/>
            <a:ext cx="9073008" cy="2636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8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母亲就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悄悄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躲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出去，在我看不见的地方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偷偷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注意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着我的动静。当一切恢复沉寂，她又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悄悄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地进来，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眼边儿红红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地看着我。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</a:pP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lt"/>
              </a:rPr>
              <a:t>   母亲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lt"/>
              </a:rPr>
              <a:t>扑过来抓住我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lt"/>
              </a:rPr>
              <a:t>的手，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lt"/>
              </a:rPr>
              <a:t>忍住哭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lt"/>
              </a:rPr>
              <a:t>声说：“咱娘儿俩在一块儿，好好儿活，好好儿活……”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32722" y="3952824"/>
            <a:ext cx="353280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393CC7"/>
                </a:solidFill>
                <a:latin typeface="华文楷体" panose="02010600040101010101" charset="-122"/>
                <a:ea typeface="华文楷体" panose="02010600040101010101" charset="-122"/>
              </a:rPr>
              <a:t>悄悄地躲出去</a:t>
            </a:r>
          </a:p>
          <a:p>
            <a:r>
              <a:rPr lang="zh-CN" altLang="en-US" sz="2800" b="1" dirty="0">
                <a:solidFill>
                  <a:srgbClr val="393CC7"/>
                </a:solidFill>
                <a:latin typeface="华文楷体" panose="02010600040101010101" charset="-122"/>
                <a:ea typeface="华文楷体" panose="02010600040101010101" charset="-122"/>
              </a:rPr>
              <a:t>偷偷地听我的动静</a:t>
            </a:r>
          </a:p>
          <a:p>
            <a:r>
              <a:rPr lang="zh-CN" altLang="en-US" sz="2800" b="1" dirty="0">
                <a:solidFill>
                  <a:srgbClr val="393CC7"/>
                </a:solidFill>
                <a:latin typeface="华文楷体" panose="02010600040101010101" charset="-122"/>
                <a:ea typeface="华文楷体" panose="02010600040101010101" charset="-122"/>
              </a:rPr>
              <a:t>扑过来、抓住</a:t>
            </a:r>
          </a:p>
          <a:p>
            <a:r>
              <a:rPr lang="zh-CN" altLang="en-US" sz="2800" b="1" dirty="0">
                <a:solidFill>
                  <a:srgbClr val="393CC7"/>
                </a:solidFill>
                <a:latin typeface="华文楷体" panose="02010600040101010101" charset="-122"/>
                <a:ea typeface="华文楷体" panose="02010600040101010101" charset="-122"/>
              </a:rPr>
              <a:t>忍住哭</a:t>
            </a:r>
          </a:p>
          <a:p>
            <a:r>
              <a:rPr lang="zh-CN" altLang="en-US" sz="2800" b="1" dirty="0">
                <a:solidFill>
                  <a:srgbClr val="393CC7"/>
                </a:solidFill>
                <a:latin typeface="华文楷体" panose="02010600040101010101" charset="-122"/>
                <a:ea typeface="华文楷体" panose="02010600040101010101" charset="-122"/>
              </a:rPr>
              <a:t>好好儿活</a:t>
            </a:r>
          </a:p>
          <a:p>
            <a:endParaRPr lang="zh-CN" altLang="en-US" sz="2400" b="1" dirty="0">
              <a:solidFill>
                <a:srgbClr val="393CC7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93383" y="3903137"/>
            <a:ext cx="3311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理解、体贴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331144" y="4376670"/>
            <a:ext cx="3183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牵挂、关心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915816" y="5301193"/>
            <a:ext cx="2830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坚强、隐忍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119400" y="5706851"/>
            <a:ext cx="3615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坚韧、鼓励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07904" y="4777973"/>
            <a:ext cx="2895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急切、激动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3" grpId="0"/>
      <p:bldP spid="3" grpId="1"/>
      <p:bldP spid="5" grpId="0"/>
      <p:bldP spid="5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1368517" y="188640"/>
            <a:ext cx="389718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en-US" sz="3600" b="1" u="sng" spc="225" dirty="0">
                <a:solidFill>
                  <a:srgbClr val="A17260"/>
                </a:solidFill>
                <a:cs typeface="+mn-ea"/>
                <a:sym typeface="+mn-lt"/>
              </a:rPr>
              <a:t>研读课文</a:t>
            </a:r>
            <a:r>
              <a:rPr lang="en-US" altLang="zh-CN" sz="3600" b="1" u="sng" spc="225" dirty="0">
                <a:solidFill>
                  <a:srgbClr val="A17260"/>
                </a:solidFill>
                <a:cs typeface="+mn-ea"/>
                <a:sym typeface="+mn-lt"/>
              </a:rPr>
              <a:t>—</a:t>
            </a:r>
            <a:r>
              <a:rPr lang="zh-CN" altLang="en-US" sz="3600" b="1" u="sng" spc="225" dirty="0">
                <a:solidFill>
                  <a:srgbClr val="A17260"/>
                </a:solidFill>
                <a:cs typeface="+mn-ea"/>
                <a:sym typeface="+mn-lt"/>
              </a:rPr>
              <a:t>母爱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07504" y="1124744"/>
            <a:ext cx="9433048" cy="212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4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母亲就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悄悄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躲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出去，在我看不见的地方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偷偷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注意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着我的动静。当一切恢复沉寂，她又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悄悄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地进来，</a:t>
            </a:r>
            <a:r>
              <a:rPr lang="en-US" altLang="zh-CN" sz="2800" b="1" dirty="0">
                <a:solidFill>
                  <a:srgbClr val="FF0000"/>
                </a:solidFill>
                <a:cs typeface="+mn-ea"/>
                <a:sym typeface="+mn-ea"/>
              </a:rPr>
              <a:t>眼边儿红红</a:t>
            </a: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ea"/>
              </a:rPr>
              <a:t>地看着我。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</a:pPr>
            <a:r>
              <a:rPr lang="en-US" altLang="zh-CN" sz="2800" b="1" dirty="0">
                <a:solidFill>
                  <a:srgbClr val="A17260"/>
                </a:solidFill>
                <a:cs typeface="+mn-ea"/>
                <a:sym typeface="+mn-lt"/>
              </a:rPr>
              <a:t>  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83568" y="2780928"/>
            <a:ext cx="9073008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393CC7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眼边儿红红，请结合上下文补写一段母亲的内心活动：</a:t>
            </a:r>
            <a:endParaRPr lang="zh-CN" altLang="en-US" sz="2800" b="1" dirty="0">
              <a:solidFill>
                <a:srgbClr val="393CC7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eaLnBrk="0" hangingPunc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     </a:t>
            </a:r>
            <a:endParaRPr lang="zh-CN" altLang="en-US" sz="28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7FA86FC-AA5E-CCAD-98E5-942C909F35EE}"/>
              </a:ext>
            </a:extLst>
          </p:cNvPr>
          <p:cNvSpPr txBox="1"/>
          <p:nvPr/>
        </p:nvSpPr>
        <p:spPr>
          <a:xfrm>
            <a:off x="143321" y="3560817"/>
            <a:ext cx="890527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 “我可怜的儿子还这么年轻，上天竟如此不公，双腿瘫痪这辈子都毁了。哎，如果我能替儿子分担就好了，我愿替他承受一切，只愿他能高兴一点。可是我又能替他承受多久呢？我病的那么厉害，如果有一天我不在了，我的孩子该怎么办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......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”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eaLnBrk="0" hangingPunct="0"/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  <a:sym typeface="+mn-ea"/>
              </a:rPr>
              <a:t>     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  <a:sym typeface="+mn-ea"/>
              </a:rPr>
              <a:t>(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  <a:sym typeface="+mn-ea"/>
              </a:rPr>
              <a:t>可能是为儿子的不幸而伤感，为儿子的状态而担忧，为自己生病可能不能长久照顾儿子而忧心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  <a:sym typeface="+mn-ea"/>
              </a:rPr>
              <a:t>……)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79512" y="829350"/>
            <a:ext cx="91166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看着窗外的树叶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“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唰唰啦啦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”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地飘落。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母亲进来了，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挡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在窗前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：“北海的菊花开了，我推着你去看看吧。”她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憔悴的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脸上现出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央求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般的神色。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83568" y="2590893"/>
            <a:ext cx="2479791" cy="326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—— </a:t>
            </a:r>
            <a:r>
              <a:rPr lang="zh-CN" altLang="en-US" sz="2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挡在窗前</a:t>
            </a: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131126" y="3940824"/>
            <a:ext cx="3942057" cy="39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—— 央求般的神色</a:t>
            </a:r>
            <a:endParaRPr lang="zh-CN" altLang="en-US" sz="2800" dirty="0">
              <a:solidFill>
                <a:srgbClr val="A1726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3201767" y="2472318"/>
            <a:ext cx="555775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93CC7"/>
                </a:solidFill>
                <a:cs typeface="+mn-ea"/>
                <a:sym typeface="+mn-lt"/>
              </a:rPr>
              <a:t>有意的动作，细心的保护，打消儿子触景生情、悲观消极的念头。</a:t>
            </a: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3282674" y="3685832"/>
            <a:ext cx="654591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93CC7"/>
                </a:solidFill>
                <a:cs typeface="+mn-ea"/>
                <a:sym typeface="+mn-lt"/>
              </a:rPr>
              <a:t>神态描写，母亲的执着、卑微、</a:t>
            </a:r>
            <a:endParaRPr lang="en-US" altLang="zh-CN" sz="2800" b="1" dirty="0">
              <a:solidFill>
                <a:srgbClr val="393CC7"/>
              </a:solidFill>
              <a:cs typeface="+mn-ea"/>
              <a:sym typeface="+mn-lt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93CC7"/>
                </a:solidFill>
                <a:cs typeface="+mn-ea"/>
                <a:sym typeface="+mn-lt"/>
              </a:rPr>
              <a:t>小心翼翼</a:t>
            </a: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1404729" y="142443"/>
            <a:ext cx="386479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en-US" sz="3600" b="1" u="sng" spc="225" dirty="0">
                <a:solidFill>
                  <a:srgbClr val="A17260"/>
                </a:solidFill>
                <a:cs typeface="+mn-ea"/>
                <a:sym typeface="+mn-lt"/>
              </a:rPr>
              <a:t>研读课文</a:t>
            </a:r>
            <a:r>
              <a:rPr lang="en-US" altLang="zh-CN" sz="3600" b="1" u="sng" spc="225" dirty="0">
                <a:solidFill>
                  <a:srgbClr val="A17260"/>
                </a:solidFill>
                <a:cs typeface="+mn-ea"/>
                <a:sym typeface="+mn-lt"/>
              </a:rPr>
              <a:t>—</a:t>
            </a:r>
            <a:r>
              <a:rPr lang="zh-CN" altLang="en-US" sz="3600" b="1" u="sng" spc="225" dirty="0">
                <a:solidFill>
                  <a:srgbClr val="A17260"/>
                </a:solidFill>
                <a:cs typeface="+mn-ea"/>
                <a:sym typeface="+mn-lt"/>
              </a:rPr>
              <a:t>母爱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5061445"/>
            <a:ext cx="9252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母亲为何央求我去看菊花？我答应以后为何那么兴奋？</a:t>
            </a:r>
          </a:p>
          <a:p>
            <a:r>
              <a:rPr lang="en-US" altLang="zh-CN" sz="2800" dirty="0"/>
              <a:t> 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67F3CC2-44DC-C416-1094-E04056F4E87F}"/>
              </a:ext>
            </a:extLst>
          </p:cNvPr>
          <p:cNvSpPr txBox="1"/>
          <p:nvPr/>
        </p:nvSpPr>
        <p:spPr>
          <a:xfrm>
            <a:off x="367205" y="5473569"/>
            <a:ext cx="888531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因为她即将去世，希望在有生之年能鼓励我重新振作，以后能好好儿活，热爱生活，积极乐观。体现了母亲对我的担忧、牵挂，以及深远考虑和打算。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ldLvl="0" animBg="1"/>
      <p:bldP spid="15" grpId="0" bldLvl="0" animBg="1"/>
      <p:bldP spid="22" grpId="0" bldLvl="0" animBg="1"/>
      <p:bldP spid="23" grpId="0" bldLvl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260648"/>
            <a:ext cx="7560840" cy="4464497"/>
          </a:xfrm>
        </p:spPr>
        <p:txBody>
          <a:bodyPr>
            <a:noAutofit/>
          </a:bodyPr>
          <a:lstStyle/>
          <a:p>
            <a:r>
              <a:rPr lang="zh-CN" altLang="en-US" sz="2800" b="1" dirty="0">
                <a:ea typeface="黑体" pitchFamily="49" charset="-122"/>
              </a:rPr>
              <a:t>比一比：</a:t>
            </a:r>
            <a:endParaRPr lang="en-US" altLang="zh-CN" sz="2800" b="1" dirty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sz="2800" b="1" dirty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r>
              <a:rPr lang="zh-CN" altLang="en-US" sz="2800" b="1" dirty="0">
                <a:ea typeface="黑体" pitchFamily="49" charset="-122"/>
              </a:rPr>
              <a:t>她高兴得一会儿坐下，一会儿站起：“那就赶紧准备准备。”“哎呀，烦不烦？几步路，有什么好准备的！”</a:t>
            </a:r>
            <a:r>
              <a:rPr lang="zh-CN" altLang="en-US" sz="2800" b="1" dirty="0">
                <a:solidFill>
                  <a:srgbClr val="FF0000"/>
                </a:solidFill>
                <a:ea typeface="黑体" pitchFamily="49" charset="-122"/>
              </a:rPr>
              <a:t>她也笑了</a:t>
            </a:r>
            <a:r>
              <a:rPr lang="zh-CN" altLang="en-US" sz="2800" b="1" dirty="0">
                <a:ea typeface="黑体" pitchFamily="49" charset="-122"/>
              </a:rPr>
              <a:t>，坐在我身边</a:t>
            </a:r>
            <a:r>
              <a:rPr lang="en-US" altLang="zh-CN" sz="2800" b="1" dirty="0">
                <a:ea typeface="黑体" pitchFamily="49" charset="-122"/>
              </a:rPr>
              <a:t>……</a:t>
            </a:r>
            <a:r>
              <a:rPr lang="zh-CN" altLang="en-US" sz="2800" b="1" dirty="0"/>
              <a:t>（</a:t>
            </a:r>
            <a:r>
              <a:rPr lang="zh-CN" altLang="en-US" sz="2800" b="1" dirty="0">
                <a:solidFill>
                  <a:srgbClr val="FFC000"/>
                </a:solidFill>
              </a:rPr>
              <a:t>原文</a:t>
            </a:r>
            <a:r>
              <a:rPr lang="zh-CN" altLang="en-US" sz="2800" b="1" dirty="0"/>
              <a:t>）</a:t>
            </a:r>
            <a:endParaRPr lang="en-US" altLang="zh-CN" sz="2800" b="1" dirty="0"/>
          </a:p>
          <a:p>
            <a:pPr>
              <a:lnSpc>
                <a:spcPts val="3200"/>
              </a:lnSpc>
            </a:pPr>
            <a:endParaRPr lang="en-US" altLang="zh-CN" sz="2800" b="1" dirty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sz="2800" b="1" dirty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r>
              <a:rPr lang="zh-CN" altLang="en-US" sz="2800" b="1" dirty="0">
                <a:ea typeface="黑体" pitchFamily="49" charset="-122"/>
              </a:rPr>
              <a:t>她高兴得一会儿坐下，一会儿站起：“那就赶紧准备准备。”“哎呀，烦不烦？几步路，有什么好准备的！”</a:t>
            </a:r>
            <a:r>
              <a:rPr lang="zh-CN" altLang="en-US" sz="2800" b="1" dirty="0">
                <a:solidFill>
                  <a:srgbClr val="FF0000"/>
                </a:solidFill>
                <a:ea typeface="黑体" pitchFamily="49" charset="-122"/>
              </a:rPr>
              <a:t>她不笑了</a:t>
            </a:r>
            <a:r>
              <a:rPr lang="zh-CN" altLang="en-US" sz="2800" b="1" dirty="0">
                <a:ea typeface="黑体" pitchFamily="49" charset="-122"/>
              </a:rPr>
              <a:t>，坐在我身边</a:t>
            </a:r>
            <a:r>
              <a:rPr lang="en-US" altLang="zh-CN" sz="2800" b="1" dirty="0">
                <a:ea typeface="黑体" pitchFamily="49" charset="-122"/>
              </a:rPr>
              <a:t>……</a:t>
            </a:r>
            <a:endParaRPr lang="zh-CN" altLang="en-US" sz="2800" b="1" dirty="0">
              <a:ea typeface="黑体" pitchFamily="49" charset="-122"/>
            </a:endParaRPr>
          </a:p>
          <a:p>
            <a:endParaRPr lang="zh-CN" altLang="en-US" sz="2800" b="1" dirty="0">
              <a:ea typeface="黑体" pitchFamily="49" charset="-122"/>
            </a:endParaRPr>
          </a:p>
        </p:txBody>
      </p:sp>
      <p:pic>
        <p:nvPicPr>
          <p:cNvPr id="32772" name="Picture 15" descr="1294413179875B11001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240" y="4727823"/>
            <a:ext cx="2663381" cy="2130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11096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63326"/>
            <a:ext cx="7560840" cy="4464497"/>
          </a:xfrm>
        </p:spPr>
        <p:txBody>
          <a:bodyPr>
            <a:noAutofit/>
          </a:bodyPr>
          <a:lstStyle/>
          <a:p>
            <a:r>
              <a:rPr lang="zh-CN" altLang="en-US" sz="4000" b="1" dirty="0">
                <a:ea typeface="黑体" pitchFamily="49" charset="-122"/>
              </a:rPr>
              <a:t>比一比：</a:t>
            </a:r>
            <a:endParaRPr lang="en-US" altLang="zh-CN" sz="4000" b="1" dirty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b="1" dirty="0">
              <a:ea typeface="黑体" pitchFamily="49" charset="-122"/>
            </a:endParaRPr>
          </a:p>
          <a:p>
            <a:r>
              <a:rPr lang="zh-CN" altLang="en-US" b="1" dirty="0"/>
              <a:t>母亲扑过来抓住我的手，</a:t>
            </a:r>
            <a:r>
              <a:rPr lang="zh-CN" altLang="en-US" b="1" dirty="0">
                <a:solidFill>
                  <a:srgbClr val="FF0000"/>
                </a:solidFill>
              </a:rPr>
              <a:t>忍住哭声说</a:t>
            </a:r>
            <a:r>
              <a:rPr lang="zh-CN" altLang="en-US" b="1" dirty="0"/>
              <a:t>：“咱娘儿俩在一块儿，好好儿活，好好儿活</a:t>
            </a:r>
            <a:r>
              <a:rPr lang="en-US" altLang="zh-CN" b="1" dirty="0"/>
              <a:t>……”</a:t>
            </a:r>
            <a:r>
              <a:rPr lang="zh-CN" altLang="en-US" b="1" dirty="0"/>
              <a:t> （</a:t>
            </a:r>
            <a:r>
              <a:rPr lang="zh-CN" altLang="en-US" b="1" dirty="0">
                <a:solidFill>
                  <a:srgbClr val="FFC000"/>
                </a:solidFill>
              </a:rPr>
              <a:t>原文</a:t>
            </a:r>
            <a:r>
              <a:rPr lang="zh-CN" altLang="en-US" b="1" dirty="0"/>
              <a:t>）</a:t>
            </a:r>
            <a:endParaRPr lang="en-US" altLang="zh-CN" b="1" dirty="0"/>
          </a:p>
          <a:p>
            <a:endParaRPr lang="en-US" altLang="zh-CN" b="1" dirty="0"/>
          </a:p>
          <a:p>
            <a:endParaRPr lang="en-US" altLang="zh-CN" b="1" dirty="0">
              <a:ea typeface="黑体" pitchFamily="49" charset="-122"/>
            </a:endParaRPr>
          </a:p>
          <a:p>
            <a:r>
              <a:rPr lang="zh-CN" altLang="en-US" b="1" dirty="0"/>
              <a:t>母亲扑过来抓住我的手，</a:t>
            </a:r>
            <a:r>
              <a:rPr lang="zh-CN" altLang="en-US" b="1" dirty="0">
                <a:solidFill>
                  <a:srgbClr val="FF0000"/>
                </a:solidFill>
              </a:rPr>
              <a:t>说</a:t>
            </a:r>
            <a:r>
              <a:rPr lang="zh-CN" altLang="en-US" b="1" dirty="0"/>
              <a:t>：“咱娘儿俩在一块儿，好好儿活，好好儿活</a:t>
            </a:r>
            <a:r>
              <a:rPr lang="en-US" altLang="zh-CN" b="1" dirty="0"/>
              <a:t>……”</a:t>
            </a:r>
            <a:endParaRPr lang="zh-CN" altLang="en-US" b="1" dirty="0">
              <a:ea typeface="黑体" pitchFamily="49" charset="-122"/>
            </a:endParaRPr>
          </a:p>
        </p:txBody>
      </p:sp>
      <p:pic>
        <p:nvPicPr>
          <p:cNvPr id="32772" name="Picture 15" descr="1294413179875B11001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240" y="4727823"/>
            <a:ext cx="2663381" cy="2130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789182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zh-CN" alt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母亲的话语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1052736"/>
            <a:ext cx="9072016" cy="25922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500" b="1" dirty="0">
                <a:latin typeface="+mn-ea"/>
              </a:rPr>
              <a:t>“听说北海的花都开了，我推着你去走走。”</a:t>
            </a:r>
          </a:p>
          <a:p>
            <a:r>
              <a:rPr lang="zh-CN" altLang="en-US" sz="4500" b="1" dirty="0">
                <a:latin typeface="+mn-ea"/>
              </a:rPr>
              <a:t>“咱娘儿俩在一块儿，好好儿活，好好儿活</a:t>
            </a:r>
            <a:r>
              <a:rPr lang="en-US" altLang="zh-CN" sz="4500" b="1" dirty="0">
                <a:latin typeface="+mn-ea"/>
              </a:rPr>
              <a:t>……”</a:t>
            </a:r>
          </a:p>
          <a:p>
            <a:r>
              <a:rPr lang="zh-CN" altLang="en-US" sz="4500" b="1" dirty="0">
                <a:latin typeface="+mn-ea"/>
              </a:rPr>
              <a:t>“北海的菊花开了，我推着你去看看吧。”</a:t>
            </a:r>
            <a:endParaRPr lang="en-US" altLang="zh-CN" sz="4500" b="1" dirty="0">
              <a:latin typeface="+mn-ea"/>
            </a:endParaRPr>
          </a:p>
          <a:p>
            <a:r>
              <a:rPr lang="zh-CN" altLang="en-US" sz="4500" b="1" dirty="0"/>
              <a:t>“你要是愿意，就明天</a:t>
            </a:r>
            <a:r>
              <a:rPr lang="en-US" altLang="zh-CN" sz="4500" b="1" dirty="0"/>
              <a:t>?”</a:t>
            </a:r>
          </a:p>
          <a:p>
            <a:r>
              <a:rPr lang="zh-CN" altLang="en-US" sz="4500" b="1" dirty="0"/>
              <a:t>“那就赶紧准备准备。”</a:t>
            </a:r>
            <a:endParaRPr lang="en-US" altLang="zh-CN" sz="4500" b="1" dirty="0">
              <a:latin typeface="+mn-ea"/>
            </a:endParaRPr>
          </a:p>
          <a:p>
            <a:r>
              <a:rPr lang="zh-CN" altLang="en-US" sz="4500" b="1" dirty="0">
                <a:latin typeface="+mn-ea"/>
              </a:rPr>
              <a:t>“我那个有病的儿子和我那个还未成年的女儿</a:t>
            </a:r>
            <a:r>
              <a:rPr lang="en-US" altLang="zh-CN" sz="4500" b="1" dirty="0">
                <a:latin typeface="+mn-ea"/>
              </a:rPr>
              <a:t>……”</a:t>
            </a:r>
            <a:endParaRPr lang="zh-CN" altLang="en-US" sz="4500" b="1" dirty="0">
              <a:latin typeface="+mn-ea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23528" y="38610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我的话语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89450" y="4869160"/>
            <a:ext cx="9072016" cy="15841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/>
              <a:t>“不，我不去！”</a:t>
            </a:r>
            <a:endParaRPr lang="en-US" altLang="zh-CN" sz="2800" b="1" dirty="0"/>
          </a:p>
          <a:p>
            <a:r>
              <a:rPr lang="zh-CN" altLang="en-US" sz="2800" b="1" dirty="0"/>
              <a:t>我活着有什么劲！”</a:t>
            </a:r>
            <a:endParaRPr lang="en-US" altLang="zh-CN" sz="2800" b="1" dirty="0"/>
          </a:p>
          <a:p>
            <a:r>
              <a:rPr lang="zh-CN" altLang="en-US" sz="2800" b="1" dirty="0"/>
              <a:t>“唉呀，烦不烦？几步路，有什么好准备的！”</a:t>
            </a:r>
            <a:endParaRPr lang="en-US" altLang="zh-CN" sz="2800" b="1" dirty="0">
              <a:ea typeface="黑体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D008C74-AFC3-9701-0EB5-F37995D0D0FA}"/>
              </a:ext>
            </a:extLst>
          </p:cNvPr>
          <p:cNvSpPr txBox="1"/>
          <p:nvPr/>
        </p:nvSpPr>
        <p:spPr>
          <a:xfrm>
            <a:off x="179512" y="157036"/>
            <a:ext cx="20162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000" b="1" dirty="0">
                <a:ea typeface="黑体" pitchFamily="49" charset="-122"/>
              </a:rPr>
              <a:t>比一比：</a:t>
            </a:r>
            <a:endParaRPr lang="en-US" altLang="zh-CN" sz="4000" b="1" dirty="0"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69169024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63688" y="2204864"/>
            <a:ext cx="5908675" cy="17907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zh-CN" altLang="en-US" sz="3600" b="1" dirty="0">
                <a:ea typeface="黑体" pitchFamily="49" charset="-122"/>
              </a:rPr>
              <a:t>身患绝症  病入膏肓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3600" b="1" dirty="0">
                <a:ea typeface="黑体" pitchFamily="49" charset="-122"/>
              </a:rPr>
              <a:t>儿子瘫痪  暴怒无常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3600" b="1" dirty="0">
                <a:ea typeface="黑体" pitchFamily="49" charset="-122"/>
              </a:rPr>
              <a:t>未成年的女儿</a:t>
            </a:r>
          </a:p>
        </p:txBody>
      </p:sp>
      <p:sp>
        <p:nvSpPr>
          <p:cNvPr id="11271" name="WordArt 7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7959725" cy="15875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>
              <a:defRPr/>
            </a:pPr>
            <a:r>
              <a:rPr lang="zh-CN" altLang="en-US" sz="4800" b="1" kern="10"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母亲当时，自身的状况如何</a:t>
            </a:r>
            <a:r>
              <a:rPr lang="en-US" altLang="zh-CN" sz="4800" b="1" kern="10"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?</a:t>
            </a:r>
            <a:endParaRPr lang="zh-CN" altLang="en-US" sz="4800" b="1" kern="10">
              <a:ln w="28575">
                <a:solidFill>
                  <a:srgbClr val="0000FF"/>
                </a:solidFill>
                <a:round/>
                <a:headEnd/>
                <a:tailEnd/>
              </a:ln>
              <a:solidFill>
                <a:srgbClr val="333399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楷体_GB2312"/>
              <a:ea typeface="楷体_GB2312"/>
            </a:endParaRPr>
          </a:p>
        </p:txBody>
      </p:sp>
      <p:pic>
        <p:nvPicPr>
          <p:cNvPr id="4" name="Picture 5" descr="20130118150150_JXZ4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6136" y="3776760"/>
            <a:ext cx="3182009" cy="2910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0F6D4184-5E8A-8064-6D92-E306E639DEB3}"/>
              </a:ext>
            </a:extLst>
          </p:cNvPr>
          <p:cNvSpPr txBox="1"/>
          <p:nvPr/>
        </p:nvSpPr>
        <p:spPr>
          <a:xfrm>
            <a:off x="395536" y="4041849"/>
            <a:ext cx="6096000" cy="24917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资料补充：</a:t>
            </a: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肝癌晚期肝越来越硬，体重越来越轻，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脸色发青，尿排不出来，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最后肚子越鼓越大，病人吐着鲜血，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在一个极痛难忍的时刻逝去。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病人一般三个月内就会走向死亡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03327682"/>
      </p:ext>
    </p:extLst>
  </p:cSld>
  <p:clrMapOvr>
    <a:masterClrMapping/>
  </p:clrMapOvr>
  <p:transition spd="med"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11267" grpId="1" build="p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2051720" y="41779"/>
            <a:ext cx="410771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685891"/>
            <a:r>
              <a:rPr lang="zh-CN" altLang="en-US" sz="3600" b="1" u="sng" spc="225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研读课文</a:t>
            </a:r>
            <a:r>
              <a:rPr lang="en-US" altLang="zh-CN" sz="3600" b="1" u="sng" spc="225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—</a:t>
            </a:r>
            <a:r>
              <a:rPr lang="zh-CN" altLang="en-US" sz="3600" b="1" u="sng" spc="225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母爱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87824" y="861929"/>
            <a:ext cx="3877180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85891"/>
            <a:r>
              <a:rPr lang="zh-CN" altLang="en-US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深受苦楚的母亲</a:t>
            </a:r>
            <a:endParaRPr lang="zh-CN" altLang="en-US" sz="3000" b="1" dirty="0">
              <a:solidFill>
                <a:srgbClr val="393CC7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35696" y="1558446"/>
            <a:ext cx="7037504" cy="349634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zh-CN" altLang="en-US" sz="2800" b="1" dirty="0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有没有突然把面前的玻璃砸碎？</a:t>
            </a: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en-US" altLang="zh-CN" sz="2800" b="1" dirty="0">
                <a:solidFill>
                  <a:srgbClr val="393CC7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rgbClr val="393CC7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没有</a:t>
            </a: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zh-CN" altLang="en-US" sz="2800" b="1" dirty="0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有没有猛地把手边的东西摔向四周的墙壁？</a:t>
            </a: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en-US" altLang="zh-CN" sz="2800" b="1" dirty="0">
                <a:solidFill>
                  <a:srgbClr val="393CC7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rgbClr val="393CC7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没有</a:t>
            </a:r>
            <a:endParaRPr lang="zh-CN" altLang="en-US" sz="2800" b="1" dirty="0">
              <a:solidFill>
                <a:srgbClr val="66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zh-CN" altLang="en-US" sz="2800" b="1" dirty="0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有没有大声呼喊我活着什么劲？</a:t>
            </a: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en-US" altLang="zh-CN" sz="2800" b="1" dirty="0">
                <a:solidFill>
                  <a:srgbClr val="393CC7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rgbClr val="393CC7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没有</a:t>
            </a:r>
            <a:endParaRPr lang="zh-CN" altLang="en-US" sz="2800" b="1" dirty="0">
              <a:solidFill>
                <a:srgbClr val="66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en-US" altLang="zh-CN" sz="2100" dirty="0">
                <a:solidFill>
                  <a:srgbClr val="000000"/>
                </a:solidFill>
                <a:latin typeface="方正清刻本悦宋简体"/>
                <a:ea typeface="楷体"/>
              </a:rPr>
              <a:t>……</a:t>
            </a:r>
            <a:endParaRPr lang="zh-CN" altLang="en-US" sz="2100" dirty="0">
              <a:solidFill>
                <a:srgbClr val="000000"/>
              </a:solidFill>
              <a:latin typeface="方正清刻本悦宋简体"/>
              <a:ea typeface="楷体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3528" y="5835001"/>
            <a:ext cx="237626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91"/>
            <a:r>
              <a:rPr lang="zh-CN" altLang="en-US" sz="2700" b="1" dirty="0">
                <a:solidFill>
                  <a:srgbClr val="000000"/>
                </a:solidFill>
                <a:latin typeface="方正清刻本悦宋简体"/>
                <a:ea typeface="楷体"/>
              </a:rPr>
              <a:t>母爱是什么？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0E1B7A0-5F94-F845-1994-D549ECFC2187}"/>
              </a:ext>
            </a:extLst>
          </p:cNvPr>
          <p:cNvSpPr txBox="1"/>
          <p:nvPr/>
        </p:nvSpPr>
        <p:spPr>
          <a:xfrm>
            <a:off x="2699792" y="6342832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方正清刻本悦宋简体"/>
                <a:ea typeface="楷体"/>
              </a:rPr>
              <a:t>隐忍、坚强、牵挂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5"/>
          <p:cNvSpPr txBox="1">
            <a:spLocks noChangeArrowheads="1"/>
          </p:cNvSpPr>
          <p:nvPr/>
        </p:nvSpPr>
        <p:spPr bwMode="auto">
          <a:xfrm>
            <a:off x="735013" y="3381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950913" y="3381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28676" name="Text Box 8"/>
          <p:cNvSpPr txBox="1">
            <a:spLocks noChangeArrowheads="1"/>
          </p:cNvSpPr>
          <p:nvPr/>
        </p:nvSpPr>
        <p:spPr bwMode="auto">
          <a:xfrm>
            <a:off x="1671638" y="22098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77833" name="Rectangle 9"/>
          <p:cNvSpPr>
            <a:spLocks noRot="1" noChangeArrowheads="1"/>
          </p:cNvSpPr>
          <p:nvPr/>
        </p:nvSpPr>
        <p:spPr bwMode="auto">
          <a:xfrm>
            <a:off x="251520" y="1802606"/>
            <a:ext cx="8748712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/>
            <a:r>
              <a:rPr lang="zh-CN" altLang="en-US" sz="4400" b="1" dirty="0">
                <a:ea typeface="楷体_GB2312" pitchFamily="49" charset="-122"/>
              </a:rPr>
              <a:t>         细读本文，你能体会到作者在写作此文时是怎样的心情吗？</a:t>
            </a:r>
          </a:p>
        </p:txBody>
      </p:sp>
      <p:sp>
        <p:nvSpPr>
          <p:cNvPr id="28681" name="Text Box 15"/>
          <p:cNvSpPr txBox="1">
            <a:spLocks noChangeArrowheads="1"/>
          </p:cNvSpPr>
          <p:nvPr/>
        </p:nvSpPr>
        <p:spPr bwMode="auto">
          <a:xfrm>
            <a:off x="1743075" y="947738"/>
            <a:ext cx="5270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77840" name="WordArt 16"/>
          <p:cNvSpPr>
            <a:spLocks noChangeArrowheads="1" noChangeShapeType="1" noTextEdit="1"/>
          </p:cNvSpPr>
          <p:nvPr/>
        </p:nvSpPr>
        <p:spPr bwMode="auto">
          <a:xfrm>
            <a:off x="251520" y="341880"/>
            <a:ext cx="5544864" cy="131445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317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回读作者 体会感情</a:t>
            </a:r>
          </a:p>
        </p:txBody>
      </p:sp>
      <p:pic>
        <p:nvPicPr>
          <p:cNvPr id="11" name="Picture 5" descr="20130118150150_JXZ4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00" y="3970064"/>
            <a:ext cx="3175781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539552" y="3392546"/>
            <a:ext cx="6599091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>
                <a:ea typeface="黑体" pitchFamily="49" charset="-122"/>
              </a:rPr>
              <a:t>我从</a:t>
            </a:r>
            <a:r>
              <a:rPr lang="en-US" altLang="zh-CN" sz="3200" b="1" dirty="0">
                <a:ea typeface="黑体" pitchFamily="49" charset="-122"/>
              </a:rPr>
              <a:t>_____</a:t>
            </a:r>
            <a:r>
              <a:rPr lang="zh-CN" altLang="en-US" sz="3200" b="1" dirty="0">
                <a:ea typeface="黑体" pitchFamily="49" charset="-122"/>
              </a:rPr>
              <a:t>体会到作者</a:t>
            </a:r>
            <a:r>
              <a:rPr lang="en-US" altLang="zh-CN" sz="3200" b="1" dirty="0">
                <a:ea typeface="黑体" pitchFamily="49" charset="-122"/>
              </a:rPr>
              <a:t>_____</a:t>
            </a:r>
            <a:r>
              <a:rPr lang="zh-CN" altLang="en-US" sz="3200" b="1" dirty="0">
                <a:ea typeface="黑体" pitchFamily="49" charset="-122"/>
              </a:rPr>
              <a:t>的心情</a:t>
            </a:r>
          </a:p>
        </p:txBody>
      </p:sp>
    </p:spTree>
    <p:extLst>
      <p:ext uri="{BB962C8B-B14F-4D97-AF65-F5344CB8AC3E}">
        <p14:creationId xmlns:p14="http://schemas.microsoft.com/office/powerpoint/2010/main" val="1717163238"/>
      </p:ext>
    </p:extLst>
  </p:cSld>
  <p:clrMapOvr>
    <a:masterClrMapping/>
  </p:clrMapOvr>
  <p:transition spd="med">
    <p:wheel spokes="8"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3" grpId="0" build="p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2699792" y="332656"/>
            <a:ext cx="410771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685891"/>
            <a:r>
              <a:rPr lang="zh-CN" altLang="en-US" sz="3600" b="1" u="sng" spc="225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研读课文</a:t>
            </a:r>
            <a:r>
              <a:rPr lang="en-US" altLang="zh-CN" sz="3600" b="1" u="sng" spc="225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—</a:t>
            </a:r>
            <a:r>
              <a:rPr lang="zh-CN" altLang="en-US" sz="3600" b="1" u="sng" spc="225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儿子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99638" y="1280560"/>
            <a:ext cx="5308021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85891"/>
            <a:r>
              <a:rPr lang="zh-CN" altLang="en-US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请揣摩以下句子蕴含的情感：</a:t>
            </a:r>
            <a:endParaRPr lang="zh-CN" altLang="en-US" sz="3000" b="1" dirty="0">
              <a:solidFill>
                <a:srgbClr val="393CC7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7504" y="2404168"/>
            <a:ext cx="8446543" cy="155734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可我却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一直</a:t>
            </a: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都不知道，她的病已经到了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那步</a:t>
            </a: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田地。</a:t>
            </a: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她出去了，就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再也</a:t>
            </a: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没回来。</a:t>
            </a:r>
          </a:p>
          <a:p>
            <a:pPr marL="257209" indent="-257209" defTabSz="685891">
              <a:spcBef>
                <a:spcPct val="20000"/>
              </a:spcBef>
              <a:buClr>
                <a:srgbClr val="FCC79F"/>
              </a:buClr>
            </a:pP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看着三轮车远去，也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绝</a:t>
            </a: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没有想到那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竟</a:t>
            </a:r>
            <a:r>
              <a:rPr lang="zh-CN" altLang="en-US" sz="2800" dirty="0">
                <a:solidFill>
                  <a:srgbClr val="000000"/>
                </a:solidFill>
                <a:latin typeface="方正清刻本悦宋简体"/>
                <a:ea typeface="楷体"/>
              </a:rPr>
              <a:t>是永远的诀别。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44430" y="4509120"/>
            <a:ext cx="64102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91"/>
            <a:r>
              <a:rPr lang="en-US" altLang="zh-CN" sz="2700" b="1" dirty="0">
                <a:solidFill>
                  <a:srgbClr val="000000"/>
                </a:solidFill>
                <a:latin typeface="方正清刻本悦宋简体"/>
                <a:ea typeface="楷体"/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我</a:t>
            </a:r>
            <a:r>
              <a:rPr lang="en-US" altLang="zh-CN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方正清刻本悦宋简体"/>
                <a:ea typeface="楷体"/>
              </a:rPr>
              <a:t>因沉浸于自己的悲伤，忽略母亲的疾病而愧疚、自责、悔恨。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5"/>
          <p:cNvSpPr txBox="1">
            <a:spLocks noChangeArrowheads="1"/>
          </p:cNvSpPr>
          <p:nvPr/>
        </p:nvSpPr>
        <p:spPr bwMode="auto">
          <a:xfrm>
            <a:off x="735013" y="3381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950913" y="3381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28676" name="Text Box 8"/>
          <p:cNvSpPr txBox="1">
            <a:spLocks noChangeArrowheads="1"/>
          </p:cNvSpPr>
          <p:nvPr/>
        </p:nvSpPr>
        <p:spPr bwMode="auto">
          <a:xfrm>
            <a:off x="1671638" y="22098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77833" name="Rectangle 9"/>
          <p:cNvSpPr>
            <a:spLocks noRot="1" noChangeArrowheads="1"/>
          </p:cNvSpPr>
          <p:nvPr/>
        </p:nvSpPr>
        <p:spPr bwMode="auto">
          <a:xfrm>
            <a:off x="251520" y="1802606"/>
            <a:ext cx="8748712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/>
            <a:r>
              <a:rPr lang="zh-CN" altLang="en-US" sz="4400" b="1" dirty="0">
                <a:ea typeface="楷体_GB2312" pitchFamily="49" charset="-122"/>
              </a:rPr>
              <a:t>         细读本文，你能体会到作者在写作此文时是怎样的心情吗？</a:t>
            </a: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69170" y="4941168"/>
            <a:ext cx="22336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6600" b="1" dirty="0">
                <a:solidFill>
                  <a:srgbClr val="CC0000"/>
                </a:solidFill>
                <a:ea typeface="楷体_GB2312" pitchFamily="49" charset="-122"/>
              </a:rPr>
              <a:t>悔恨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2234470" y="4941168"/>
            <a:ext cx="2303463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6600" b="1" dirty="0">
                <a:solidFill>
                  <a:srgbClr val="CC0000"/>
                </a:solidFill>
                <a:ea typeface="楷体_GB2312" pitchFamily="49" charset="-122"/>
              </a:rPr>
              <a:t>悲痛</a:t>
            </a:r>
          </a:p>
        </p:txBody>
      </p:sp>
      <p:sp>
        <p:nvSpPr>
          <p:cNvPr id="77836" name="Text Box 12"/>
          <p:cNvSpPr txBox="1">
            <a:spLocks noChangeArrowheads="1"/>
          </p:cNvSpPr>
          <p:nvPr/>
        </p:nvSpPr>
        <p:spPr bwMode="auto">
          <a:xfrm>
            <a:off x="4355976" y="4976507"/>
            <a:ext cx="2303463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6600" b="1" dirty="0">
                <a:solidFill>
                  <a:srgbClr val="CC0000"/>
                </a:solidFill>
                <a:ea typeface="楷体_GB2312" pitchFamily="49" charset="-122"/>
              </a:rPr>
              <a:t>怀念</a:t>
            </a:r>
          </a:p>
        </p:txBody>
      </p:sp>
      <p:sp>
        <p:nvSpPr>
          <p:cNvPr id="28681" name="Text Box 15"/>
          <p:cNvSpPr txBox="1">
            <a:spLocks noChangeArrowheads="1"/>
          </p:cNvSpPr>
          <p:nvPr/>
        </p:nvSpPr>
        <p:spPr bwMode="auto">
          <a:xfrm>
            <a:off x="1743075" y="947738"/>
            <a:ext cx="5270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77840" name="WordArt 16"/>
          <p:cNvSpPr>
            <a:spLocks noChangeArrowheads="1" noChangeShapeType="1" noTextEdit="1"/>
          </p:cNvSpPr>
          <p:nvPr/>
        </p:nvSpPr>
        <p:spPr bwMode="auto">
          <a:xfrm>
            <a:off x="251520" y="341880"/>
            <a:ext cx="5544864" cy="131445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317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回读作者 体会感情</a:t>
            </a:r>
          </a:p>
        </p:txBody>
      </p:sp>
      <p:pic>
        <p:nvPicPr>
          <p:cNvPr id="11" name="Picture 5" descr="20130118150150_JXZ4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00" y="3970064"/>
            <a:ext cx="3175781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539552" y="3392546"/>
            <a:ext cx="6599091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>
                <a:ea typeface="黑体" pitchFamily="49" charset="-122"/>
              </a:rPr>
              <a:t>我从</a:t>
            </a:r>
            <a:r>
              <a:rPr lang="en-US" altLang="zh-CN" sz="3200" b="1" dirty="0">
                <a:ea typeface="黑体" pitchFamily="49" charset="-122"/>
              </a:rPr>
              <a:t>_____</a:t>
            </a:r>
            <a:r>
              <a:rPr lang="zh-CN" altLang="en-US" sz="3200" b="1" dirty="0">
                <a:ea typeface="黑体" pitchFamily="49" charset="-122"/>
              </a:rPr>
              <a:t>体会到作者</a:t>
            </a:r>
            <a:r>
              <a:rPr lang="en-US" altLang="zh-CN" sz="3200" b="1" dirty="0">
                <a:ea typeface="黑体" pitchFamily="49" charset="-122"/>
              </a:rPr>
              <a:t>_____</a:t>
            </a:r>
            <a:r>
              <a:rPr lang="zh-CN" altLang="en-US" sz="3200" b="1" dirty="0">
                <a:ea typeface="黑体" pitchFamily="49" charset="-122"/>
              </a:rPr>
              <a:t>的心情</a:t>
            </a:r>
          </a:p>
        </p:txBody>
      </p:sp>
    </p:spTree>
    <p:extLst>
      <p:ext uri="{BB962C8B-B14F-4D97-AF65-F5344CB8AC3E}">
        <p14:creationId xmlns:p14="http://schemas.microsoft.com/office/powerpoint/2010/main" val="1655727524"/>
      </p:ext>
    </p:extLst>
  </p:cSld>
  <p:clrMapOvr>
    <a:masterClrMapping/>
  </p:clrMapOvr>
  <p:transition spd="med">
    <p:wheel spokes="8"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4" grpId="0"/>
      <p:bldP spid="77835" grpId="0"/>
      <p:bldP spid="778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1043608" y="3645024"/>
            <a:ext cx="410771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defTabSz="685891"/>
            <a:r>
              <a:rPr lang="zh-CN" altLang="en-US" sz="3600" b="1" u="sng" spc="225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景物描写的作用？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28944" y="510930"/>
            <a:ext cx="7207553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85891"/>
            <a:r>
              <a:rPr lang="zh-CN" altLang="en-US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母亲去世以后，</a:t>
            </a:r>
            <a:r>
              <a:rPr lang="en-US" altLang="zh-CN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“</a:t>
            </a:r>
            <a:r>
              <a:rPr lang="zh-CN" altLang="en-US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我</a:t>
            </a:r>
            <a:r>
              <a:rPr lang="en-US" altLang="zh-CN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”</a:t>
            </a:r>
            <a:r>
              <a:rPr lang="zh-CN" altLang="en-US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是怎样</a:t>
            </a:r>
            <a:r>
              <a:rPr lang="en-US" altLang="zh-CN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“</a:t>
            </a:r>
            <a:r>
              <a:rPr lang="zh-CN" altLang="en-US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好好儿活</a:t>
            </a:r>
            <a:r>
              <a:rPr lang="en-US" altLang="zh-CN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”</a:t>
            </a:r>
            <a:r>
              <a:rPr lang="zh-CN" altLang="en-US" sz="30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的？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3528" y="1672881"/>
            <a:ext cx="8946986" cy="17327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85891" fontAlgn="base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F17475"/>
              </a:buClr>
              <a:buSzPct val="75000"/>
              <a:defRPr/>
            </a:pPr>
            <a:r>
              <a:rPr lang="en-US" altLang="zh-CN" sz="21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ea"/>
                <a:sym typeface="+mn-ea"/>
              </a:rPr>
              <a:t>  </a:t>
            </a:r>
            <a:r>
              <a:rPr lang="en-US" altLang="zh-CN" sz="24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又是秋天，妹妹推着我去北海，看了菊花。黄色的花淡雅、白色的花高洁，紫色的花热烈而深沉，泼泼洒洒，秋风中正开得灿烂。</a:t>
            </a:r>
            <a:endParaRPr lang="zh-CN" altLang="en-US" sz="2800" dirty="0">
              <a:solidFill>
                <a:srgbClr val="00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9552" y="4725144"/>
            <a:ext cx="76876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91"/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借景抒情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，北海菊花色彩艳丽、烂漫生机，充满了生命力，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暗示着“我”懂得了欣赏美好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，面对苦难，体现了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“我”乐观向上的人生态度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。做到了母亲期望的“好好活”！</a:t>
            </a:r>
            <a:endParaRPr lang="zh-CN" altLang="en-US" sz="2800" dirty="0">
              <a:latin typeface="方正清刻本悦宋简体"/>
              <a:ea typeface="楷体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3"/>
          <p:cNvSpPr txBox="1">
            <a:spLocks noChangeArrowheads="1"/>
          </p:cNvSpPr>
          <p:nvPr/>
        </p:nvSpPr>
        <p:spPr bwMode="auto">
          <a:xfrm>
            <a:off x="-160966" y="1412776"/>
            <a:ext cx="7993063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黄色的花淡雅，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白色的花高洁，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紫红色的花热烈而深沉，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泼泼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洒洒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在秋风中正开得烂漫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79512" y="188640"/>
            <a:ext cx="46085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隶书" pitchFamily="49" charset="-122"/>
                <a:cs typeface="+mn-cs"/>
              </a:rPr>
              <a:t>悟一悟</a:t>
            </a:r>
          </a:p>
        </p:txBody>
      </p:sp>
      <p:pic>
        <p:nvPicPr>
          <p:cNvPr id="5" name="Picture 2" descr="DSCF13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556" y="91976"/>
            <a:ext cx="2668936" cy="185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图片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1877"/>
            <a:ext cx="2702484" cy="204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图片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226" y="3166170"/>
            <a:ext cx="2635388" cy="1976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98498" y="5921798"/>
            <a:ext cx="6510115" cy="58477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     象征着母亲的坚韧、乐观精神。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3176" y="5119430"/>
            <a:ext cx="3467616" cy="58477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菊花的象征意义？</a:t>
            </a:r>
          </a:p>
        </p:txBody>
      </p:sp>
    </p:spTree>
    <p:extLst>
      <p:ext uri="{BB962C8B-B14F-4D97-AF65-F5344CB8AC3E}">
        <p14:creationId xmlns:p14="http://schemas.microsoft.com/office/powerpoint/2010/main" val="428297128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467544" y="2531862"/>
            <a:ext cx="9217024" cy="377745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91">
              <a:lnSpc>
                <a:spcPct val="150000"/>
              </a:lnSpc>
              <a:buClr>
                <a:srgbClr val="000000"/>
              </a:buClr>
            </a:pPr>
            <a:r>
              <a:rPr lang="zh-CN" altLang="en-US" sz="2100" b="1" dirty="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     </a:t>
            </a:r>
            <a:r>
              <a:rPr lang="zh-CN" altLang="en-US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史铁生，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1951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年生于北京，著名小说家。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16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岁毕业于北京清华大学附属中学。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18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岁去陕北延安插队。</a:t>
            </a:r>
            <a:r>
              <a:rPr lang="en-US" altLang="zh-CN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21</a:t>
            </a:r>
            <a:r>
              <a:rPr lang="zh-CN" altLang="en-US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岁因病致瘫，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转回北京。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23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岁起到北京某街道工厂做了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7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年的工人。后又患尿毒症，靠透析维持生命。</a:t>
            </a:r>
            <a:r>
              <a:rPr lang="zh-CN" altLang="en-US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自称是“职业是生病，业余在写作”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。 </a:t>
            </a:r>
          </a:p>
          <a:p>
            <a:pPr defTabSz="685891">
              <a:lnSpc>
                <a:spcPct val="150000"/>
              </a:lnSpc>
              <a:buClr>
                <a:srgbClr val="000000"/>
              </a:buClr>
            </a:pP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      28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岁发表第一篇小说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法学教授及其夫人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》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，以后陆续发表中、短篇小说，散文多篇，</a:t>
            </a:r>
            <a:r>
              <a:rPr lang="zh-CN" altLang="en-US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其散文</a:t>
            </a:r>
            <a:r>
              <a:rPr lang="en-US" altLang="zh-CN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我与地坛</a:t>
            </a:r>
            <a:r>
              <a:rPr lang="en-US" altLang="zh-CN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》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被公认为中国近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50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年来最优秀的散文之一，鼓励了无数的人。小说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老屋小记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》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获首届鲁迅文学奖。</a:t>
            </a:r>
          </a:p>
        </p:txBody>
      </p:sp>
      <p:pic>
        <p:nvPicPr>
          <p:cNvPr id="12" name="Picture 5" descr="5_101231125948_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0737" y="-243408"/>
            <a:ext cx="1152931" cy="1677191"/>
          </a:xfrm>
          <a:prstGeom prst="rect">
            <a:avLst/>
          </a:prstGeom>
          <a:noFill/>
        </p:spPr>
      </p:pic>
      <p:sp>
        <p:nvSpPr>
          <p:cNvPr id="13" name="文本框 1"/>
          <p:cNvSpPr txBox="1"/>
          <p:nvPr/>
        </p:nvSpPr>
        <p:spPr>
          <a:xfrm>
            <a:off x="-47555" y="2744935"/>
            <a:ext cx="877291" cy="236218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defTabSz="685891"/>
            <a:r>
              <a:rPr lang="zh-CN" altLang="en-US" sz="4501" b="1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作者简介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995936" y="132749"/>
            <a:ext cx="2499402" cy="64633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defTabSz="685891"/>
            <a:r>
              <a:rPr lang="en-US" altLang="zh-CN" sz="36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“</a:t>
            </a:r>
            <a:r>
              <a:rPr lang="zh-CN" altLang="en-US" sz="36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好好儿活</a:t>
            </a:r>
            <a:r>
              <a:rPr lang="en-US" altLang="zh-CN" sz="36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”</a:t>
            </a:r>
            <a:endParaRPr lang="zh-CN" altLang="en-US" sz="3600" dirty="0">
              <a:solidFill>
                <a:srgbClr val="000000"/>
              </a:solidFill>
              <a:latin typeface="方正清刻本悦宋简体"/>
              <a:ea typeface="楷体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2746" y="1772816"/>
            <a:ext cx="87617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          史铁生是当代</a:t>
            </a:r>
            <a:r>
              <a:rPr lang="zh-CN" altLang="en-US" sz="2400" dirty="0">
                <a:hlinkClick r:id="rId2"/>
              </a:rPr>
              <a:t>中国</a:t>
            </a:r>
            <a:r>
              <a:rPr lang="zh-CN" altLang="en-US" sz="2400" dirty="0"/>
              <a:t>最令人敬佩的作家之一。他的写作与他的生命完全同构在了一起，在自己的“写作之夜”，</a:t>
            </a:r>
            <a:r>
              <a:rPr lang="zh-CN" altLang="en-US" sz="2400" dirty="0">
                <a:solidFill>
                  <a:srgbClr val="FF0000"/>
                </a:solidFill>
              </a:rPr>
              <a:t>史铁生用残缺的身体，说出了最为健全而丰满的思想。</a:t>
            </a:r>
            <a:r>
              <a:rPr lang="zh-CN" altLang="en-US" sz="2400" dirty="0"/>
              <a:t>他体验到的是生命的苦难，表达出的却是存在的明朗和欢乐，他睿智的言辞，照亮的反而是我们日益幽暗的内心。他的</a:t>
            </a:r>
            <a:r>
              <a:rPr lang="en-US" altLang="zh-CN" sz="2400" dirty="0"/>
              <a:t>《</a:t>
            </a:r>
            <a:r>
              <a:rPr lang="zh-CN" altLang="en-US" sz="2400" dirty="0"/>
              <a:t>病隙碎笔</a:t>
            </a:r>
            <a:r>
              <a:rPr lang="en-US" altLang="zh-CN" sz="2400" dirty="0"/>
              <a:t>》</a:t>
            </a:r>
            <a:r>
              <a:rPr lang="zh-CN" altLang="en-US" sz="2400" dirty="0"/>
              <a:t>作为</a:t>
            </a:r>
            <a:r>
              <a:rPr lang="en-US" altLang="zh-CN" sz="2400" dirty="0"/>
              <a:t>2002</a:t>
            </a:r>
            <a:r>
              <a:rPr lang="zh-CN" altLang="en-US" sz="2400" dirty="0"/>
              <a:t>年度中国文学最为重要的收获，一如既往地思考着生与死、残缺与爱情、苦难与信仰、写作与艺术等重大问题，并解答了“我”如何在场、如何活出意义来这些普遍性的精神难题。当多数作家在消费主义时代里放弃面对人的基本状况时，史铁生却居住在自己的内心，仍旧苦苦追索人之为人的价值和光辉，仍旧坚定地向存在的荒凉地带进发，坚定地与未明事物作斗争，这种勇气和执着，深深地唤起了我们对自身所处境遇的警醒和关怀。</a:t>
            </a:r>
          </a:p>
        </p:txBody>
      </p:sp>
      <p:sp>
        <p:nvSpPr>
          <p:cNvPr id="3" name="矩形 2"/>
          <p:cNvSpPr/>
          <p:nvPr/>
        </p:nvSpPr>
        <p:spPr>
          <a:xfrm>
            <a:off x="754594" y="235596"/>
            <a:ext cx="7197804" cy="1077218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zh-CN" altLang="en-US" sz="3200" b="1" dirty="0"/>
              <a:t>华语文学传媒大奖</a:t>
            </a:r>
            <a:r>
              <a:rPr lang="en-US" altLang="zh-CN" sz="3200" b="1" dirty="0"/>
              <a:t>2002</a:t>
            </a:r>
            <a:r>
              <a:rPr lang="zh-CN" altLang="en-US" sz="3200" b="1" dirty="0"/>
              <a:t>年度杰出成就奖</a:t>
            </a:r>
            <a:endParaRPr lang="en-US" altLang="zh-CN" sz="3200" b="1" dirty="0"/>
          </a:p>
          <a:p>
            <a:r>
              <a:rPr lang="en-US" altLang="zh-CN" sz="3200" b="1" dirty="0"/>
              <a:t>                    </a:t>
            </a:r>
            <a:r>
              <a:rPr lang="zh-CN" altLang="en-US" sz="3200" b="1" dirty="0"/>
              <a:t>史铁生授奖辞</a:t>
            </a:r>
          </a:p>
        </p:txBody>
      </p:sp>
      <p:sp>
        <p:nvSpPr>
          <p:cNvPr id="4" name="矩形 3"/>
          <p:cNvSpPr/>
          <p:nvPr/>
        </p:nvSpPr>
        <p:spPr>
          <a:xfrm>
            <a:off x="1475656" y="6297131"/>
            <a:ext cx="6288901" cy="52322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中国年度奖金含金量最高的纯文学大奖</a:t>
            </a:r>
          </a:p>
        </p:txBody>
      </p:sp>
    </p:spTree>
    <p:extLst>
      <p:ext uri="{BB962C8B-B14F-4D97-AF65-F5344CB8AC3E}">
        <p14:creationId xmlns:p14="http://schemas.microsoft.com/office/powerpoint/2010/main" val="288434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7544" y="417442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        史铁生是一个生命的奇迹，在漫长的轮椅生涯里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至强至尊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，一座文学的高峰，其想象力和思辨力一再刷新当代精神的高度，一种千万人心痛的温暖，让人们在瞬息中触摸永恒，在微粒中进入广远，在艰难和痛苦中却打心眼里宽厚地微笑。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                                                      ——</a:t>
            </a:r>
            <a:r>
              <a:rPr kumimoji="0" lang="zh-CN" alt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  <a:hlinkClick r:id="rId2"/>
              </a:rPr>
              <a:t>韩少功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7544" y="3645024"/>
            <a:ext cx="81009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      因为他是个残疾人，所以他的作品中有别的作家所没有的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一股静气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。史铁生的作品过于关注生死、宗教、信仰等问题，有人对这一点持保留意见，但我觉得他的思想是有深度的。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                                          ——</a:t>
            </a:r>
            <a:r>
              <a:rPr kumimoji="0" lang="zh-CN" alt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  <a:hlinkClick r:id="rId3"/>
              </a:rPr>
              <a:t>王蒙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24397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9712" y="2817810"/>
            <a:ext cx="530915" cy="124649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defTabSz="685891"/>
            <a:r>
              <a:rPr lang="zh-CN" altLang="en-US" sz="2250">
                <a:solidFill>
                  <a:srgbClr val="A17260"/>
                </a:solidFill>
                <a:latin typeface="方正清刻本悦宋简体"/>
                <a:ea typeface="楷体"/>
                <a:cs typeface="+mn-ea"/>
                <a:sym typeface="+mn-lt"/>
              </a:rPr>
              <a:t>作者简介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25699" y="1028789"/>
            <a:ext cx="9289032" cy="48245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91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史铁生的坦荡辞世 ：</a:t>
            </a:r>
            <a:r>
              <a:rPr lang="en-US" altLang="zh-CN" sz="2400" b="1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      </a:t>
            </a:r>
          </a:p>
          <a:p>
            <a:pPr defTabSz="685891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       2010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年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12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月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30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日傍晚，史铁生静静地躺在朝阳医院急诊区的手推板床上，呼吸微弱，命悬一线。没有太多的解释，夫人陈希米平静地签署了停止治疗的知情同意书。陈希米说，这不是她即兴的决定，而是史铁生生前郑重的预嘱。 </a:t>
            </a:r>
          </a:p>
          <a:p>
            <a:pPr defTabSz="685891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       庄严肃穆的气氛中，所有在场的医护人员在安魂曲中向铁生鞠躬，致以最崇高的敬意，然后虔诚地取出他捐献的器官，认真、细密地缝合好躯壳，整理好妆容</a:t>
            </a:r>
            <a:r>
              <a:rPr lang="en-US" altLang="zh-CN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……9</a:t>
            </a:r>
            <a:r>
              <a:rPr lang="zh-CN" altLang="en-US" sz="2400" dirty="0">
                <a:solidFill>
                  <a:schemeClr val="tx1"/>
                </a:solidFill>
                <a:latin typeface="方正清刻本悦宋简体"/>
                <a:ea typeface="楷体"/>
                <a:cs typeface="+mn-ea"/>
                <a:sym typeface="+mn-lt"/>
              </a:rPr>
              <a:t>个小时后，史铁生的肝脏、角膜在两个新的生命体中尽职地工作，生命在延续。史铁生坦荡地、从容地、诗意地、利他地、死去了，正如哲人所言，肉身是无法永恒的，永恒的是人类的精神和爱。史铁生做到了。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419872" y="260648"/>
            <a:ext cx="2499402" cy="64633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defTabSz="685891"/>
            <a:r>
              <a:rPr lang="en-US" altLang="zh-CN" sz="36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“</a:t>
            </a:r>
            <a:r>
              <a:rPr lang="zh-CN" altLang="en-US" sz="36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好好儿活</a:t>
            </a:r>
            <a:r>
              <a:rPr lang="en-US" altLang="zh-CN" sz="3600" b="1" dirty="0">
                <a:solidFill>
                  <a:srgbClr val="393CC7"/>
                </a:solidFill>
                <a:latin typeface="Arial" panose="020B0604020202020204" pitchFamily="34" charset="0"/>
                <a:ea typeface="隶书" panose="02010509060101010101" pitchFamily="49" charset="-122"/>
                <a:sym typeface="+mn-ea"/>
              </a:rPr>
              <a:t>”</a:t>
            </a:r>
            <a:endParaRPr lang="zh-CN" altLang="en-US" sz="3600" dirty="0">
              <a:solidFill>
                <a:srgbClr val="000000"/>
              </a:solidFill>
              <a:latin typeface="方正清刻本悦宋简体"/>
              <a:ea typeface="楷体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4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3048000" cy="79216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6000" kern="10" normalizeH="1">
                <a:ln w="9525">
                  <a:round/>
                  <a:headEnd/>
                  <a:tailEnd/>
                </a:ln>
                <a:solidFill>
                  <a:srgbClr val="CC0099">
                    <a:alpha val="58823"/>
                  </a:srgbClr>
                </a:solidFill>
                <a:latin typeface="宋体"/>
                <a:ea typeface="宋体"/>
              </a:rPr>
              <a:t>合作探究</a:t>
            </a: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328786" y="1340768"/>
            <a:ext cx="75596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/>
              <a:t>课文为什么以</a:t>
            </a:r>
            <a:r>
              <a:rPr lang="en-US" altLang="zh-CN" sz="3600" b="1" dirty="0"/>
              <a:t>《</a:t>
            </a:r>
            <a:r>
              <a:rPr lang="zh-CN" altLang="en-US" sz="3600" b="1" dirty="0"/>
              <a:t>秋天的怀念</a:t>
            </a:r>
            <a:r>
              <a:rPr lang="en-US" altLang="zh-CN" sz="3600" b="1" dirty="0"/>
              <a:t>》</a:t>
            </a:r>
            <a:r>
              <a:rPr lang="zh-CN" altLang="en-US" sz="3600" b="1" dirty="0"/>
              <a:t>为题？</a:t>
            </a:r>
          </a:p>
        </p:txBody>
      </p:sp>
      <p:pic>
        <p:nvPicPr>
          <p:cNvPr id="4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9992" y="2780049"/>
            <a:ext cx="4177117" cy="382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71964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620713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66"/>
                </a:solidFill>
              </a:rPr>
              <a:t>为什么是秋天的怀念？秋天有什么值得作者去怀念的？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79388" y="2205038"/>
            <a:ext cx="89646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 sz="2800" b="1">
              <a:solidFill>
                <a:srgbClr val="0000CC"/>
              </a:solidFill>
            </a:endParaRP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201691" y="2205037"/>
            <a:ext cx="938109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2800" b="1" dirty="0">
                <a:solidFill>
                  <a:srgbClr val="FF0000"/>
                </a:solidFill>
              </a:rPr>
              <a:t>母亲是秋天去世的</a:t>
            </a:r>
            <a:r>
              <a:rPr lang="zh-CN" altLang="en-US" sz="2800" b="1" dirty="0">
                <a:solidFill>
                  <a:srgbClr val="0000CC"/>
                </a:solidFill>
              </a:rPr>
              <a:t>，“我”深切怀念母亲对“我”的爱。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201691" y="2974521"/>
            <a:ext cx="84963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zh-CN" altLang="en-US" sz="2800" b="1" dirty="0">
                <a:solidFill>
                  <a:srgbClr val="FF0000"/>
                </a:solidFill>
              </a:rPr>
              <a:t>秋天里去看菊花，是母亲对“我”的希望</a:t>
            </a:r>
            <a:r>
              <a:rPr lang="zh-CN" altLang="en-US" sz="2800" b="1" dirty="0">
                <a:solidFill>
                  <a:srgbClr val="0000CC"/>
                </a:solidFill>
              </a:rPr>
              <a:t>，“我”用行动向母亲表示，不仅自己好好活，还要带着妹妹好好活，让母亲在九泉之下放心。</a:t>
            </a: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201691" y="4725144"/>
            <a:ext cx="83534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zh-CN" altLang="en-US" sz="2800" b="1" dirty="0">
                <a:solidFill>
                  <a:srgbClr val="0000CC"/>
                </a:solidFill>
              </a:rPr>
              <a:t>秋天是菊花盛开的时节，</a:t>
            </a:r>
            <a:r>
              <a:rPr lang="zh-CN" altLang="en-US" sz="2800" b="1" dirty="0">
                <a:solidFill>
                  <a:srgbClr val="FF0000"/>
                </a:solidFill>
              </a:rPr>
              <a:t>“菊花”是母亲坚韧、乐观精神的象征，</a:t>
            </a:r>
            <a:r>
              <a:rPr lang="zh-CN" altLang="en-US" sz="2800" b="1" dirty="0">
                <a:solidFill>
                  <a:srgbClr val="0000CC"/>
                </a:solidFill>
              </a:rPr>
              <a:t>看到菊花绽放得那样鲜艳、灿烂，让“我”明白了要好好儿活，活出精彩，做生活的强者。</a:t>
            </a:r>
          </a:p>
        </p:txBody>
      </p:sp>
    </p:spTree>
    <p:extLst>
      <p:ext uri="{BB962C8B-B14F-4D97-AF65-F5344CB8AC3E}">
        <p14:creationId xmlns:p14="http://schemas.microsoft.com/office/powerpoint/2010/main" val="374510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40" grpId="0"/>
      <p:bldP spid="65541" grpId="0"/>
      <p:bldP spid="6554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79388" y="100013"/>
            <a:ext cx="8713787" cy="675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buFont typeface="Arial" charset="0"/>
              <a:buNone/>
              <a:defRPr/>
            </a:pPr>
            <a:r>
              <a:rPr lang="en-US" sz="3200" b="1">
                <a:latin typeface="宋体" pitchFamily="2" charset="-122"/>
                <a:ea typeface="黑体" pitchFamily="49" charset="-122"/>
              </a:rPr>
              <a:t>    </a:t>
            </a:r>
            <a:r>
              <a:rPr lang="zh-CN" altLang="en-US" sz="3600" b="1">
                <a:latin typeface="宋体" pitchFamily="2" charset="-122"/>
                <a:ea typeface="黑体" pitchFamily="49" charset="-122"/>
              </a:rPr>
              <a:t>我有一个凄苦的梦</a:t>
            </a:r>
            <a:r>
              <a:rPr lang="en-US" sz="3600" b="1">
                <a:latin typeface="Arial" charset="0"/>
                <a:ea typeface="黑体" pitchFamily="49" charset="-122"/>
              </a:rPr>
              <a:t>……</a:t>
            </a:r>
            <a:r>
              <a:rPr lang="zh-CN" altLang="en-US" sz="3600" b="1">
                <a:latin typeface="宋体" pitchFamily="2" charset="-122"/>
                <a:ea typeface="黑体" pitchFamily="49" charset="-122"/>
              </a:rPr>
              <a:t>在梦里，我绝望地哭喊，心里怨她：</a:t>
            </a:r>
            <a:r>
              <a:rPr lang="zh-CN" altLang="en-US" sz="3600" b="1">
                <a:solidFill>
                  <a:srgbClr val="FF0000"/>
                </a:solidFill>
                <a:latin typeface="Arial" charset="0"/>
                <a:ea typeface="黑体" pitchFamily="49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我理解你的失望，我理解你的离开，但你总要捎个信儿来呀，你不知道，我们会牵挂你，不知道我们是多么想念你吗？</a:t>
            </a:r>
            <a:r>
              <a:rPr lang="zh-CN" altLang="en-US" sz="3600" b="1">
                <a:solidFill>
                  <a:srgbClr val="FF0000"/>
                </a:solidFill>
                <a:latin typeface="Arial" charset="0"/>
                <a:ea typeface="黑体" pitchFamily="49" charset="-122"/>
              </a:rPr>
              <a:t>”</a:t>
            </a:r>
            <a:r>
              <a:rPr lang="zh-CN" altLang="en-US" sz="3600" b="1">
                <a:latin typeface="宋体" pitchFamily="2" charset="-122"/>
                <a:ea typeface="黑体" pitchFamily="49" charset="-122"/>
              </a:rPr>
              <a:t>但就连这样的话也无从说给她，只知道她在很远的地方，并不知道她在哪儿。这个梦一再走进我的黑夜，驱之不去。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         </a:t>
            </a:r>
          </a:p>
          <a:p>
            <a:pPr>
              <a:lnSpc>
                <a:spcPct val="115000"/>
              </a:lnSpc>
              <a:buFont typeface="Arial" charset="0"/>
              <a:buNone/>
              <a:defRPr/>
            </a:pP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      </a:t>
            </a:r>
            <a:r>
              <a:rPr lang="en-US" sz="2800" b="1">
                <a:latin typeface="Arial" charset="0"/>
                <a:ea typeface="黑体" pitchFamily="49" charset="-122"/>
              </a:rPr>
              <a:t>——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黑体" pitchFamily="49" charset="-122"/>
              </a:rPr>
              <a:t>史铁生</a:t>
            </a:r>
            <a:r>
              <a:rPr lang="en-US" sz="2800" b="1">
                <a:latin typeface="宋体" pitchFamily="2" charset="-122"/>
                <a:ea typeface="黑体" pitchFamily="49" charset="-122"/>
              </a:rPr>
              <a:t>《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有关庙的回忆</a:t>
            </a:r>
            <a:r>
              <a:rPr lang="en-US" sz="2800">
                <a:latin typeface="宋体" pitchFamily="2" charset="-122"/>
                <a:ea typeface="黑体" pitchFamily="49" charset="-122"/>
              </a:rPr>
              <a:t>》</a:t>
            </a:r>
            <a:r>
              <a:rPr lang="en-US" sz="2800">
                <a:latin typeface="Times New Roman" pitchFamily="18" charset="0"/>
              </a:rPr>
              <a:t> </a:t>
            </a:r>
          </a:p>
          <a:p>
            <a:pPr>
              <a:lnSpc>
                <a:spcPct val="115000"/>
              </a:lnSpc>
              <a:buFont typeface="Arial" charset="0"/>
              <a:buNone/>
              <a:defRPr/>
            </a:pPr>
            <a:endParaRPr lang="en-US" sz="3200" b="1">
              <a:latin typeface="宋体" pitchFamily="2" charset="-122"/>
              <a:ea typeface="黑体" pitchFamily="49" charset="-122"/>
            </a:endParaRPr>
          </a:p>
          <a:p>
            <a:pPr>
              <a:lnSpc>
                <a:spcPct val="115000"/>
              </a:lnSpc>
              <a:buFont typeface="Arial" charset="0"/>
              <a:buNone/>
              <a:defRPr/>
            </a:pPr>
            <a:r>
              <a:rPr lang="en-US" sz="2800" b="1">
                <a:latin typeface="宋体" pitchFamily="2" charset="-122"/>
                <a:ea typeface="黑体" pitchFamily="49" charset="-122"/>
              </a:rPr>
              <a:t>                       </a:t>
            </a:r>
          </a:p>
        </p:txBody>
      </p:sp>
      <p:pic>
        <p:nvPicPr>
          <p:cNvPr id="19459" name="Picture 2" descr="shits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4868863"/>
            <a:ext cx="22669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离开你的那一天（小提琴曲）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95288" y="6308725"/>
            <a:ext cx="244475" cy="244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87304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194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  <p:audio>
              <p:cMediaNode numSld="3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61"/>
                </p:tgtEl>
              </p:cMediaNode>
            </p:audio>
          </p:childTnLst>
        </p:cTn>
      </p:par>
    </p:tnLst>
    <p:bldLst>
      <p:bldP spid="1536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在那段日子里</a:t>
            </a:r>
            <a:r>
              <a:rPr lang="en-US" altLang="zh-CN" sz="30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那是好几年长的一段日子，我想我一定使母亲作过了最坏的准备了，但她从来没有对我说过：“你为我想想。”事实上</a:t>
            </a:r>
            <a:r>
              <a:rPr lang="zh-CN" altLang="en-US" sz="3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我也真的没为她想过。那时她的儿子，还太年轻，还来不及为母亲想，他被命运击昏了头，一心以为自己是世上最不幸的一个，不知道儿子的不幸在母亲那儿总是要加倍的。</a:t>
            </a:r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她有一个长到二十岁上忽然截瘫了的儿子，这是她唯一的儿子；她情愿截瘫的是自己而不是儿子，可这事无法代替；她想，只要儿子能活下去哪怕自己去死也行，可她又确信一个人不能仅仅是活着，儿子得有一条路走向自己的幸福；而这条路呢，没有谁能保证她的儿子终能找到。</a:t>
            </a:r>
          </a:p>
          <a:p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这样一个母亲，注定是活得最苦的母亲。</a:t>
            </a: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                                       </a:t>
            </a:r>
          </a:p>
          <a:p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            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史铁生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我与地坛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》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                                                 </a:t>
            </a: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3492500" y="1773238"/>
            <a:ext cx="3743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639952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6"/>
          <p:cNvSpPr txBox="1">
            <a:spLocks noChangeArrowheads="1"/>
          </p:cNvSpPr>
          <p:nvPr/>
        </p:nvSpPr>
        <p:spPr bwMode="auto">
          <a:xfrm>
            <a:off x="4408488" y="372268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71689" name="WordArt 9"/>
          <p:cNvSpPr>
            <a:spLocks noChangeArrowheads="1" noChangeShapeType="1" noTextEdit="1"/>
          </p:cNvSpPr>
          <p:nvPr/>
        </p:nvSpPr>
        <p:spPr bwMode="auto">
          <a:xfrm>
            <a:off x="1187450" y="765175"/>
            <a:ext cx="6589713" cy="2105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感恩的心 细说母爱</a:t>
            </a: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611188" y="3284538"/>
            <a:ext cx="62658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zh-CN" altLang="en-US" sz="6600" b="1">
                <a:solidFill>
                  <a:schemeClr val="tx2"/>
                </a:solidFill>
                <a:ea typeface="楷体_GB2312" pitchFamily="49" charset="-122"/>
              </a:rPr>
              <a:t>母爱是</a:t>
            </a:r>
            <a:r>
              <a:rPr lang="en-US" altLang="zh-CN" sz="6600" b="1">
                <a:solidFill>
                  <a:schemeClr val="tx2"/>
                </a:solidFill>
                <a:ea typeface="楷体_GB2312" pitchFamily="49" charset="-122"/>
              </a:rPr>
              <a:t>……</a:t>
            </a:r>
          </a:p>
        </p:txBody>
      </p:sp>
      <p:sp>
        <p:nvSpPr>
          <p:cNvPr id="53253" name="Line 12"/>
          <p:cNvSpPr>
            <a:spLocks noChangeShapeType="1"/>
          </p:cNvSpPr>
          <p:nvPr/>
        </p:nvSpPr>
        <p:spPr bwMode="auto">
          <a:xfrm>
            <a:off x="3276600" y="4292600"/>
            <a:ext cx="453548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4" name="Line 13"/>
          <p:cNvSpPr>
            <a:spLocks noChangeShapeType="1"/>
          </p:cNvSpPr>
          <p:nvPr/>
        </p:nvSpPr>
        <p:spPr bwMode="auto">
          <a:xfrm>
            <a:off x="3132138" y="4365625"/>
            <a:ext cx="4608512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203805"/>
      </p:ext>
    </p:extLst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16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2000"/>
                                        <p:tgtEl>
                                          <p:spTgt spid="71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2000"/>
                                        <p:tgtEl>
                                          <p:spTgt spid="71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2000"/>
                                        <p:tgtEl>
                                          <p:spTgt spid="71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3600" b="1">
                <a:solidFill>
                  <a:srgbClr val="CC0099"/>
                </a:solidFill>
                <a:ea typeface="楷体_GB2312" pitchFamily="49" charset="-122"/>
              </a:rPr>
              <a:t>母爱是周六的中午妈妈在校门口寻找我的目光</a:t>
            </a:r>
            <a:r>
              <a:rPr lang="en-US" altLang="zh-CN" sz="3600" b="1">
                <a:solidFill>
                  <a:srgbClr val="CC0099"/>
                </a:solidFill>
                <a:ea typeface="楷体_GB2312" pitchFamily="49" charset="-122"/>
              </a:rPr>
              <a:t>……</a:t>
            </a:r>
          </a:p>
          <a:p>
            <a:pPr eaLnBrk="1" hangingPunct="1"/>
            <a:endParaRPr lang="en-US" altLang="zh-CN" sz="3600" b="1">
              <a:solidFill>
                <a:srgbClr val="CC0099"/>
              </a:solidFill>
              <a:ea typeface="楷体_GB2312" pitchFamily="49" charset="-122"/>
            </a:endParaRPr>
          </a:p>
          <a:p>
            <a:pPr eaLnBrk="1" hangingPunct="1"/>
            <a:r>
              <a:rPr lang="zh-CN" altLang="en-US" sz="3600" b="1">
                <a:solidFill>
                  <a:srgbClr val="CC0099"/>
                </a:solidFill>
                <a:ea typeface="楷体_GB2312" pitchFamily="49" charset="-122"/>
              </a:rPr>
              <a:t>母爱是周一的清晨六点半妈妈为我捧出的香喷喷的热汤面</a:t>
            </a:r>
            <a:r>
              <a:rPr lang="en-US" altLang="zh-CN" sz="3600" b="1">
                <a:solidFill>
                  <a:srgbClr val="CC0099"/>
                </a:solidFill>
                <a:ea typeface="楷体_GB2312" pitchFamily="49" charset="-122"/>
              </a:rPr>
              <a:t>……</a:t>
            </a:r>
          </a:p>
        </p:txBody>
      </p:sp>
      <p:sp>
        <p:nvSpPr>
          <p:cNvPr id="54275" name="Text Box 4"/>
          <p:cNvSpPr txBox="1">
            <a:spLocks noChangeArrowheads="1"/>
          </p:cNvSpPr>
          <p:nvPr/>
        </p:nvSpPr>
        <p:spPr bwMode="auto">
          <a:xfrm>
            <a:off x="7072313" y="494665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87046" name="WordArt 6"/>
          <p:cNvSpPr>
            <a:spLocks noChangeArrowheads="1" noChangeShapeType="1" noTextEdit="1"/>
          </p:cNvSpPr>
          <p:nvPr/>
        </p:nvSpPr>
        <p:spPr bwMode="auto">
          <a:xfrm>
            <a:off x="539750" y="333375"/>
            <a:ext cx="8005763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>
                <a:ln w="9525">
                  <a:solidFill>
                    <a:srgbClr val="666699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如果有人问我母爱是什么，我会说</a:t>
            </a:r>
            <a:r>
              <a:rPr lang="en-US" altLang="zh-CN" sz="3600" b="1" kern="10">
                <a:ln w="9525">
                  <a:solidFill>
                    <a:srgbClr val="666699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……</a:t>
            </a:r>
            <a:endParaRPr lang="zh-CN" altLang="en-US" sz="3600" b="1" kern="10">
              <a:ln w="9525">
                <a:solidFill>
                  <a:srgbClr val="666699"/>
                </a:solidFill>
                <a:round/>
                <a:headEnd/>
                <a:tailEnd/>
              </a:ln>
              <a:solidFill>
                <a:srgbClr val="333399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楷体_GB2312"/>
              <a:ea typeface="楷体_GB2312"/>
            </a:endParaRPr>
          </a:p>
        </p:txBody>
      </p:sp>
    </p:spTree>
    <p:extLst>
      <p:ext uri="{BB962C8B-B14F-4D97-AF65-F5344CB8AC3E}">
        <p14:creationId xmlns:p14="http://schemas.microsoft.com/office/powerpoint/2010/main" val="2943187659"/>
      </p:ext>
    </p:extLst>
  </p:cSld>
  <p:clrMapOvr>
    <a:masterClrMapping/>
  </p:clrMapOvr>
  <p:transition spd="med">
    <p:wheel spokes="8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663575" y="3381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37892" name="Text Box 7"/>
          <p:cNvSpPr txBox="1">
            <a:spLocks noChangeArrowheads="1"/>
          </p:cNvSpPr>
          <p:nvPr/>
        </p:nvSpPr>
        <p:spPr bwMode="auto">
          <a:xfrm>
            <a:off x="1958975" y="25701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250825" y="549275"/>
            <a:ext cx="889317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kumimoji="1" lang="en-US" altLang="zh-CN" dirty="0">
              <a:solidFill>
                <a:srgbClr val="000099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1" lang="en-US" altLang="zh-CN" dirty="0">
                <a:solidFill>
                  <a:srgbClr val="000099"/>
                </a:solidFill>
              </a:rPr>
              <a:t>       </a:t>
            </a:r>
            <a:r>
              <a:rPr kumimoji="1" lang="en-US" altLang="zh-CN" sz="4400" dirty="0">
                <a:solidFill>
                  <a:srgbClr val="000099"/>
                </a:solidFill>
              </a:rPr>
              <a:t>  </a:t>
            </a:r>
            <a:r>
              <a:rPr lang="zh-CN" altLang="en-US" sz="4400" b="1" dirty="0">
                <a:solidFill>
                  <a:srgbClr val="000099"/>
                </a:solidFill>
                <a:ea typeface="楷体_GB2312" pitchFamily="49" charset="-122"/>
              </a:rPr>
              <a:t>学完本文之后，你是否被文中“母亲”的伟大母爱所感动呢？你会不会不由自主地想到你的妈妈对你所做的一切，　请收集，为有关</a:t>
            </a:r>
            <a:r>
              <a:rPr lang="zh-CN" altLang="en-US" sz="4400" b="1" dirty="0">
                <a:solidFill>
                  <a:srgbClr val="FF0000"/>
                </a:solidFill>
                <a:ea typeface="楷体_GB2312" pitchFamily="49" charset="-122"/>
              </a:rPr>
              <a:t>亲情作文</a:t>
            </a:r>
            <a:r>
              <a:rPr lang="zh-CN" altLang="en-US" sz="4400" b="1" dirty="0">
                <a:solidFill>
                  <a:srgbClr val="000099"/>
                </a:solidFill>
                <a:ea typeface="楷体_GB2312" pitchFamily="49" charset="-122"/>
              </a:rPr>
              <a:t>做准备。</a:t>
            </a:r>
            <a:endParaRPr kumimoji="1" lang="zh-CN" altLang="en-US" sz="4400" dirty="0">
              <a:solidFill>
                <a:srgbClr val="000099"/>
              </a:solidFill>
            </a:endParaRPr>
          </a:p>
        </p:txBody>
      </p:sp>
      <p:pic>
        <p:nvPicPr>
          <p:cNvPr id="104460" name="阎维文 - 母亲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8070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24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9496" fill="hold"/>
                                        <p:tgtEl>
                                          <p:spTgt spid="1044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460"/>
                </p:tgtEl>
              </p:cMediaNode>
            </p:audio>
          </p:childTnLst>
        </p:cTn>
      </p:par>
    </p:tnLst>
    <p:bldLst>
      <p:bldP spid="10445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" y="2420888"/>
            <a:ext cx="4749874" cy="43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539552" y="332656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联系</a:t>
            </a:r>
            <a:r>
              <a:rPr lang="zh-CN" alt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自身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23292" y="1628800"/>
            <a:ext cx="67505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我们父母身上有没有母亲的影子？</a:t>
            </a:r>
            <a:endParaRPr lang="en-US" altLang="zh-CN" sz="3200" b="1" dirty="0"/>
          </a:p>
          <a:p>
            <a:r>
              <a:rPr lang="zh-CN" altLang="en-US" sz="3200" b="1" dirty="0"/>
              <a:t>我们自己身上有没有史铁生的影子？</a:t>
            </a:r>
          </a:p>
        </p:txBody>
      </p:sp>
    </p:spTree>
    <p:extLst>
      <p:ext uri="{BB962C8B-B14F-4D97-AF65-F5344CB8AC3E}">
        <p14:creationId xmlns:p14="http://schemas.microsoft.com/office/powerpoint/2010/main" val="358161786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标题 1"/>
          <p:cNvSpPr>
            <a:spLocks noGrp="1"/>
          </p:cNvSpPr>
          <p:nvPr>
            <p:ph type="title"/>
          </p:nvPr>
        </p:nvSpPr>
        <p:spPr>
          <a:xfrm>
            <a:off x="-1285875" y="35718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推荐的作品：</a:t>
            </a:r>
            <a:br>
              <a:rPr lang="en-US" altLang="zh-C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CN" alt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我与地坛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秋天的怀念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我的遥远的清平湾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合欢树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病隙碎笔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命若琴弦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</a:p>
          <a:p>
            <a:pPr eaLnBrk="1" hangingPunct="1">
              <a:defRPr/>
            </a:pP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835696" y="4293096"/>
            <a:ext cx="60483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FF00"/>
                </a:solidFill>
                <a:latin typeface="宋体" pitchFamily="2" charset="-122"/>
              </a:rPr>
              <a:t>   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他写的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我与地坛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被公认为中国近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年最优秀的散文之一。</a:t>
            </a:r>
          </a:p>
        </p:txBody>
      </p:sp>
    </p:spTree>
    <p:extLst>
      <p:ext uri="{BB962C8B-B14F-4D97-AF65-F5344CB8AC3E}">
        <p14:creationId xmlns:p14="http://schemas.microsoft.com/office/powerpoint/2010/main" val="3732636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69266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3"/>
          <p:cNvSpPr txBox="1">
            <a:spLocks noChangeArrowheads="1"/>
          </p:cNvSpPr>
          <p:nvPr/>
        </p:nvSpPr>
        <p:spPr bwMode="auto">
          <a:xfrm>
            <a:off x="900113" y="692150"/>
            <a:ext cx="7993062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猜读题目生兴趣，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概括内容明主旨。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一字立骨析人物，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多样朗读品情感。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咬文嚼字懂作者，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关联延伸读自己。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</a:t>
            </a:r>
          </a:p>
        </p:txBody>
      </p:sp>
      <p:pic>
        <p:nvPicPr>
          <p:cNvPr id="34819" name="Picture 2" descr="6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9EEE8"/>
              </a:clrFrom>
              <a:clrTo>
                <a:srgbClr val="F9EEE8">
                  <a:alpha val="0"/>
                </a:srgbClr>
              </a:clrTo>
            </a:clrChange>
          </a:blip>
          <a:srcRect t="3378"/>
          <a:stretch>
            <a:fillRect/>
          </a:stretch>
        </p:blipFill>
        <p:spPr bwMode="auto">
          <a:xfrm>
            <a:off x="5724525" y="4079875"/>
            <a:ext cx="3168650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468313" y="1557338"/>
            <a:ext cx="742950" cy="33115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黑体" pitchFamily="49" charset="-122"/>
              </a:rPr>
              <a:t>我们这样读文章</a:t>
            </a:r>
          </a:p>
        </p:txBody>
      </p:sp>
    </p:spTree>
    <p:extLst>
      <p:ext uri="{BB962C8B-B14F-4D97-AF65-F5344CB8AC3E}">
        <p14:creationId xmlns:p14="http://schemas.microsoft.com/office/powerpoint/2010/main" val="334286714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  <p:bldP spid="348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u=2929456457,1397123954&amp;gp=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2144712" cy="2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1042988" y="3357563"/>
            <a:ext cx="30620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zh-CN" altLang="en-US" sz="2400" dirty="0">
                <a:ea typeface="汉仪大隶书简" pitchFamily="49" charset="-122"/>
              </a:rPr>
              <a:t>史铁生（</a:t>
            </a:r>
            <a:r>
              <a:rPr lang="en-US" altLang="zh-CN" sz="2400" dirty="0">
                <a:ea typeface="汉仪大隶书简" pitchFamily="49" charset="-122"/>
              </a:rPr>
              <a:t>1951-2010</a:t>
            </a:r>
            <a:r>
              <a:rPr lang="zh-CN" altLang="en-US" sz="2400" dirty="0">
                <a:ea typeface="汉仪大隶书简" pitchFamily="49" charset="-122"/>
              </a:rPr>
              <a:t>）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3327400" y="547688"/>
            <a:ext cx="53482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2400" b="1">
                <a:latin typeface="宋体" pitchFamily="2" charset="-122"/>
              </a:rPr>
              <a:t>1972</a:t>
            </a:r>
            <a:r>
              <a:rPr lang="zh-CN" altLang="en-US" sz="2400" b="1">
                <a:latin typeface="宋体" pitchFamily="2" charset="-122"/>
              </a:rPr>
              <a:t>年，</a:t>
            </a:r>
            <a:r>
              <a:rPr lang="en-US" altLang="zh-CN" sz="2400" b="1">
                <a:latin typeface="宋体" pitchFamily="2" charset="-122"/>
              </a:rPr>
              <a:t>21</a:t>
            </a:r>
            <a:r>
              <a:rPr lang="zh-CN" altLang="en-US" sz="2400" b="1">
                <a:latin typeface="宋体" pitchFamily="2" charset="-122"/>
              </a:rPr>
              <a:t>岁的他因病瘫痪，从此永远坐上了轮椅。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327400" y="1936750"/>
            <a:ext cx="49164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zh-CN" altLang="en-US" sz="2400" b="1">
                <a:latin typeface="宋体" pitchFamily="2" charset="-122"/>
              </a:rPr>
              <a:t>他写的</a:t>
            </a:r>
            <a:r>
              <a:rPr lang="en-US" altLang="zh-CN" sz="2400" b="1">
                <a:latin typeface="宋体" pitchFamily="2" charset="-122"/>
              </a:rPr>
              <a:t>《</a:t>
            </a:r>
            <a:r>
              <a:rPr lang="zh-CN" altLang="en-US" sz="2400" b="1">
                <a:latin typeface="宋体" pitchFamily="2" charset="-122"/>
              </a:rPr>
              <a:t>我与地坛</a:t>
            </a:r>
            <a:r>
              <a:rPr lang="en-US" altLang="zh-CN" sz="2400" b="1">
                <a:latin typeface="宋体" pitchFamily="2" charset="-122"/>
              </a:rPr>
              <a:t>》</a:t>
            </a:r>
            <a:r>
              <a:rPr lang="zh-CN" altLang="en-US" sz="2400" b="1">
                <a:latin typeface="宋体" pitchFamily="2" charset="-122"/>
              </a:rPr>
              <a:t>被公认为中国近</a:t>
            </a:r>
            <a:r>
              <a:rPr lang="en-US" altLang="zh-CN" sz="2400" b="1">
                <a:latin typeface="宋体" pitchFamily="2" charset="-122"/>
              </a:rPr>
              <a:t>50</a:t>
            </a:r>
            <a:r>
              <a:rPr lang="zh-CN" altLang="en-US" sz="2400" b="1">
                <a:latin typeface="宋体" pitchFamily="2" charset="-122"/>
              </a:rPr>
              <a:t>年最优秀的散文之一。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755650" y="4292600"/>
            <a:ext cx="44640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2400" b="1">
                <a:latin typeface="宋体" pitchFamily="2" charset="-122"/>
              </a:rPr>
              <a:t>2002</a:t>
            </a:r>
            <a:r>
              <a:rPr lang="zh-CN" altLang="en-US" sz="2400" b="1">
                <a:latin typeface="宋体" pitchFamily="2" charset="-122"/>
              </a:rPr>
              <a:t>年，他获得华语文学传媒大奖年度杰出成就奖，是现在中国最令人敬佩的作家之一</a:t>
            </a:r>
          </a:p>
        </p:txBody>
      </p:sp>
      <p:pic>
        <p:nvPicPr>
          <p:cNvPr id="57351" name="Picture 7" descr="无标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221163"/>
            <a:ext cx="1531938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52" name="Picture 8" descr="u=2911092291,4242805574&amp;gp=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997200"/>
            <a:ext cx="1633537" cy="231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7108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521.2015748031495,&quot;width&quot;:2420.5370078740157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cfb1hnju">
      <a:majorFont>
        <a:latin typeface="方正清刻本悦宋简体"/>
        <a:ea typeface="楷体"/>
        <a:cs typeface=""/>
      </a:majorFont>
      <a:minorFont>
        <a:latin typeface="方正清刻本悦宋简体"/>
        <a:ea typeface="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3086</Words>
  <Application>Microsoft Office PowerPoint</Application>
  <PresentationFormat>全屏显示(4:3)</PresentationFormat>
  <Paragraphs>214</Paragraphs>
  <Slides>40</Slides>
  <Notes>9</Notes>
  <HiddenSlides>0</HiddenSlides>
  <MMClips>2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40</vt:i4>
      </vt:variant>
    </vt:vector>
  </HeadingPairs>
  <TitlesOfParts>
    <vt:vector size="56" baseType="lpstr">
      <vt:lpstr>ITC Avant Garde Std Bk</vt:lpstr>
      <vt:lpstr>等线</vt:lpstr>
      <vt:lpstr>等线 Light</vt:lpstr>
      <vt:lpstr>方正清刻本悦宋简体</vt:lpstr>
      <vt:lpstr>黑体</vt:lpstr>
      <vt:lpstr>华文楷体</vt:lpstr>
      <vt:lpstr>楷体_GB2312</vt:lpstr>
      <vt:lpstr>宋体</vt:lpstr>
      <vt:lpstr>Arial</vt:lpstr>
      <vt:lpstr>Calibri</vt:lpstr>
      <vt:lpstr>Times New Roman</vt:lpstr>
      <vt:lpstr>Wingdings</vt:lpstr>
      <vt:lpstr>Office 主题</vt:lpstr>
      <vt:lpstr>默认设计模板</vt:lpstr>
      <vt:lpstr>Office 主题​​</vt:lpstr>
      <vt:lpstr>Office Theme</vt:lpstr>
      <vt:lpstr>PowerPoint 演示文稿</vt:lpstr>
      <vt:lpstr>PowerPoint 演示文稿</vt:lpstr>
      <vt:lpstr>史铁生</vt:lpstr>
      <vt:lpstr>PowerPoint 演示文稿</vt:lpstr>
      <vt:lpstr>五、秋天的怀念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母亲的动作和神态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母亲的话语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推荐的作品： 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说一说（从标题入手）</dc:title>
  <dc:creator>CL-pc</dc:creator>
  <cp:lastModifiedBy>蔡琳</cp:lastModifiedBy>
  <cp:revision>42</cp:revision>
  <dcterms:created xsi:type="dcterms:W3CDTF">2017-09-28T11:34:13Z</dcterms:created>
  <dcterms:modified xsi:type="dcterms:W3CDTF">2022-10-10T02:24:30Z</dcterms:modified>
</cp:coreProperties>
</file>