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70" r:id="rId10"/>
    <p:sldId id="271" r:id="rId11"/>
    <p:sldId id="265" r:id="rId12"/>
    <p:sldId id="272" r:id="rId13"/>
    <p:sldId id="273" r:id="rId14"/>
    <p:sldId id="256" r:id="rId15"/>
    <p:sldId id="266" r:id="rId16"/>
    <p:sldId id="267" r:id="rId17"/>
    <p:sldId id="268" r:id="rId18"/>
    <p:sldId id="269" r:id="rId1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7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A22F9-E7C5-4F20-95C6-3803499D1E94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08ACE-9AF5-486E-AB6B-A553836155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4170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A22F9-E7C5-4F20-95C6-3803499D1E94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08ACE-9AF5-486E-AB6B-A553836155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86558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A22F9-E7C5-4F20-95C6-3803499D1E94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08ACE-9AF5-486E-AB6B-A553836155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4580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A22F9-E7C5-4F20-95C6-3803499D1E94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08ACE-9AF5-486E-AB6B-A553836155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6207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A22F9-E7C5-4F20-95C6-3803499D1E94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08ACE-9AF5-486E-AB6B-A553836155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6163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A22F9-E7C5-4F20-95C6-3803499D1E94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08ACE-9AF5-486E-AB6B-A553836155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4601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A22F9-E7C5-4F20-95C6-3803499D1E94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08ACE-9AF5-486E-AB6B-A553836155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86745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A22F9-E7C5-4F20-95C6-3803499D1E94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08ACE-9AF5-486E-AB6B-A553836155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80679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A22F9-E7C5-4F20-95C6-3803499D1E94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08ACE-9AF5-486E-AB6B-A553836155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73300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A22F9-E7C5-4F20-95C6-3803499D1E94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08ACE-9AF5-486E-AB6B-A553836155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4373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A22F9-E7C5-4F20-95C6-3803499D1E94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08ACE-9AF5-486E-AB6B-A553836155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625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4A22F9-E7C5-4F20-95C6-3803499D1E94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308ACE-9AF5-486E-AB6B-A553836155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039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17764" y="332656"/>
            <a:ext cx="11942618" cy="6124754"/>
          </a:xfrm>
          <a:prstGeom prst="rect">
            <a:avLst/>
          </a:prstGeom>
          <a:noFill/>
          <a:ln w="476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四、本大题共 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5 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小题，共 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22 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分。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（一）阅读下面的作品，完成 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16—19 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题。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              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大地的泉眼      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彭程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⑴惊蛰、清明、谷雨、芒种、白露、寒露、霜降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……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在我的手指随意地翻动下，台历本上的节气轮回成一个完整的四季。像一条琴弦被一根手指拨动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我感觉到胸间某种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板滞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的东西正在剥蚀、融化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而一种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遥远的原野气息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却慢慢地鼓胀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渐渐地盈满了。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⑵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我该从哪里开始我的诉说呢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 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⑶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小雪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大雪。窗外皑皑的白色为我的思绪准备好了开端。一场飘飘扬扬的大雪，就是一片银屑样的记忆，幻化出童年的天空和大地。语言的不加修饰的素朴正像一片无遮无拦的原野，为想象提供了最为宽阔的空间，摆脱了具体狭隘的经验的拘囿，这样的想象最能接近实物的本质，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同时散发出浓郁的诗意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。小雪。大雪。想出这两个词来概括一段节气的是聪明人。在纷纷扬扬的背景中时间隐匿了，寂静寒冽袭来无声。</a:t>
            </a:r>
          </a:p>
        </p:txBody>
      </p:sp>
    </p:spTree>
    <p:extLst>
      <p:ext uri="{BB962C8B-B14F-4D97-AF65-F5344CB8AC3E}">
        <p14:creationId xmlns:p14="http://schemas.microsoft.com/office/powerpoint/2010/main" val="2596711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56174" y="476673"/>
            <a:ext cx="11776499" cy="5262979"/>
          </a:xfrm>
          <a:prstGeom prst="rect">
            <a:avLst/>
          </a:prstGeom>
          <a:noFill/>
          <a:ln w="476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  ⑷日子过得很快。“冬天来了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春天还会远吗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? ”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立春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雨水。春天的降临如同一个童话的开始。这个童话弥漫着湿淋淋的气息。迈进春分的门榭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白天就和夜晚一样长短了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就像两间大小形状完全相同的屋子。但很少有人会细心品味这一点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前面几步开外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清明正在一片绿意迷蒙中散布着湿润柔和的光亮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。说到清明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墓草萋萋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纸幡飘飘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哀思播撒在这一天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好像连绵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遥迢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的春草。</a:t>
            </a:r>
            <a:r>
              <a:rPr lang="zh-CN" altLang="en-US" sz="2800" b="1" u="sng" dirty="0">
                <a:latin typeface="华文楷体" panose="02010600040101010101" pitchFamily="2" charset="-122"/>
                <a:ea typeface="华文楷体" panose="02010600040101010101" pitchFamily="2" charset="-122"/>
              </a:rPr>
              <a:t>文化传承的力量强大而深厚</a:t>
            </a:r>
            <a:r>
              <a:rPr lang="en-US" altLang="zh-CN" sz="2800" b="1" u="sng" dirty="0"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800" b="1" u="sng" dirty="0">
                <a:latin typeface="华文楷体" panose="02010600040101010101" pitchFamily="2" charset="-122"/>
                <a:ea typeface="华文楷体" panose="02010600040101010101" pitchFamily="2" charset="-122"/>
              </a:rPr>
              <a:t>不过这种理解显然是后来被赋予的。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这个词汇的本来意义仍旧是描述性的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就像字面透露出来的那样充满感觉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: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天气温暖起来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天空晴朗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草木繁茂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空气清新润泽。清明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这两个字里有水汽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氤氲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……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谷雨。因为和收获、生存系连在一起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这两个字显得分外美丽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令人动容。“好雨知时节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当春乃发生。随风潜入夜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润物细无声。”雨水的春天呵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一千多年前让杜甫欢喜欣快的雨水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如今依然飘洒在我们感受的天空。喜悦恒久如初。</a:t>
            </a:r>
          </a:p>
        </p:txBody>
      </p:sp>
    </p:spTree>
    <p:extLst>
      <p:ext uri="{BB962C8B-B14F-4D97-AF65-F5344CB8AC3E}">
        <p14:creationId xmlns:p14="http://schemas.microsoft.com/office/powerpoint/2010/main" val="1048476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48492" y="0"/>
            <a:ext cx="12025744" cy="6986528"/>
          </a:xfrm>
          <a:prstGeom prst="rect">
            <a:avLst/>
          </a:prstGeom>
          <a:noFill/>
          <a:ln w="476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⑸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诗的最初的源头在哪里呢</a:t>
            </a:r>
            <a:r>
              <a:rPr lang="en-US" altLang="zh-CN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⑹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我们阅读节气时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其实已经是逼近它的边缘了。这一刻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感受向世界敞开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原野的鲜腥气息注入胸中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灵魄感到了微微的悸动。拂掠过它的是自由的风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而风来自大地。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因此诗要向大地叩问。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节气无疑包含了最为原始质朴的诗意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它直接源自大地</a:t>
            </a:r>
            <a:r>
              <a:rPr lang="en-US" altLang="zh-CN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就像雨水从天空落下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而未经过过滤和雕饰。它给人看到大自然率真的表情和微妙的灵性。它是大地上轮番上演的戏剧的一幕幕背景。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⑺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春天是萌发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夏天便是生长了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……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我们一任自己被感受之船载负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沿季节河道顺流而下时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另外一件事情也在悄悄发生。我们透过节气的舷窗向外张望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结果看见了自己儿时跳跃的身影。好像童话中读到过的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某人不经意间进入了一条时光隧道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于是往昔重现。儿时的欢悦深藏在大地上的每一个角落，每一阵微风中都有我们的笑声。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诗就是这样同生命结缘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。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许多年后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我们在日渐阔大的河流边漫步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涛声浩荡中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我们听得见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最初的潺潺和泠泠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，所以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返回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常常很有必要。时光一往无前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但自由的心灵却可以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回溯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。那里有生命的根。每个人都应适时回去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培一捧土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或者浇一罐水。他会发现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这样他站得更稳。</a:t>
            </a:r>
          </a:p>
        </p:txBody>
      </p:sp>
    </p:spTree>
    <p:extLst>
      <p:ext uri="{BB962C8B-B14F-4D97-AF65-F5344CB8AC3E}">
        <p14:creationId xmlns:p14="http://schemas.microsoft.com/office/powerpoint/2010/main" val="2233919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9274" y="404664"/>
            <a:ext cx="12004962" cy="5262979"/>
          </a:xfrm>
          <a:prstGeom prst="rect">
            <a:avLst/>
          </a:prstGeom>
          <a:noFill/>
          <a:ln w="476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⑻秋天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大地上的故事也掀开了新的一页。夜间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空气中的水分会凝成露珠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缀在紧贴地皮的草叶上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晶莹清亮。如果春天是从天上飘降的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那么秋天则是自地表激生的。这些日子被称作白露。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露珠是大地分泌的泪珠</a:t>
            </a:r>
            <a:r>
              <a:rPr lang="en-US" altLang="zh-CN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是对于刚刚过去的那个火热季节的悲悼和祭奠。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秋分的白天和夜晚再次一样短长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但谁都清楚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从此后路标指着完全相反的方向。从这道后门出去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有一天人们觉出脚下越发寒凉潮湿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发现原来已经走得很远了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周围是被割倒的庄稼和枝叶日渐稀疏的树木。寒露，有几只蟋蟀颤颤瑟瑟地唱出这个调子。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⑼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有人很投入地望着田野</a:t>
            </a:r>
            <a:r>
              <a:rPr lang="en-US" altLang="zh-CN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进而很落寞地看自己的心</a:t>
            </a:r>
            <a:r>
              <a:rPr lang="en-US" altLang="zh-CN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写下一些让人怅惘的句子。这样的人被叫作诗人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。诗人的年龄几乎和土地有记载的历史一样长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五千年诗的天空中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布满了他们嘘气凝成的片云。秋天降临到人的心上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这就是愁了。在造字的时候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做出这样规定的一定是他们中的一个。诗人是田野最诚笃的守望者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风向着他吹。</a:t>
            </a:r>
          </a:p>
        </p:txBody>
      </p:sp>
    </p:spTree>
    <p:extLst>
      <p:ext uri="{BB962C8B-B14F-4D97-AF65-F5344CB8AC3E}">
        <p14:creationId xmlns:p14="http://schemas.microsoft.com/office/powerpoint/2010/main" val="657220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03909" y="548680"/>
            <a:ext cx="12004963" cy="5262979"/>
          </a:xfrm>
          <a:prstGeom prst="rect">
            <a:avLst/>
          </a:prstGeom>
          <a:noFill/>
          <a:ln w="476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⑽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这样的人如今越来越少了。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在物质累积的背后也暗暗激生着贫困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。水泥地面和摩天高楼将天空和土地隔绝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机器的轰鸣和流行音乐使人远离鸟鸣和水声。人躲进一个个狭窄的笼子里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什么样的风才能吹到他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?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没有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谁肯去关注最后的雪和第一场雨。感受之水被闸断了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失去滋润的心日益干涸荒芜。我们获得了舒适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却丧失了诗。</a:t>
            </a:r>
            <a:endParaRPr lang="en-US" altLang="zh-CN" sz="2800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⑾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节气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在这中间扮演什么角色呢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⑿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没有鸟可以单凭一只翼飞。如果诗是种子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大地是温床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节气便是风和雨水。每一朵花、每一颗果实里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都藏着一个小小的季节神。读懂了它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一切文字便都索然无味了。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⒀</a:t>
            </a:r>
            <a:r>
              <a:rPr lang="zh-CN" altLang="en-US" sz="2800" b="1" u="sng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大地已将自身向我们敞开</a:t>
            </a:r>
            <a:r>
              <a:rPr lang="en-US" altLang="zh-CN" sz="2800" b="1" u="sng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u="sng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启示是清晰昭然的。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⒁海德格尔说过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:</a:t>
            </a:r>
            <a:r>
              <a:rPr lang="zh-CN" altLang="en-US" sz="2800" b="1" u="sng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人应该诗意地栖居。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                                    (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有删改）</a:t>
            </a:r>
          </a:p>
        </p:txBody>
      </p:sp>
    </p:spTree>
    <p:extLst>
      <p:ext uri="{BB962C8B-B14F-4D97-AF65-F5344CB8AC3E}">
        <p14:creationId xmlns:p14="http://schemas.microsoft.com/office/powerpoint/2010/main" val="314511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56174" y="476673"/>
            <a:ext cx="11358699" cy="2246769"/>
          </a:xfrm>
          <a:prstGeom prst="rect">
            <a:avLst/>
          </a:prstGeom>
          <a:noFill/>
          <a:ln w="476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16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．下列对加点词语在文中意思的理解，不正确的一项是（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3 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分）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A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．胸间某种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板滞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的东西      呆板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聚结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8 6</a:t>
            </a:r>
            <a:endParaRPr lang="zh-CN" altLang="en-US" sz="2800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B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．好像连绵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遥迢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的春草      广袤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辽阔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6 7</a:t>
            </a:r>
            <a:endParaRPr lang="zh-CN" altLang="en-US" sz="2800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C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．这两个字里有水汽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氤氲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。  弥漫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动荡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4 5</a:t>
            </a:r>
            <a:endParaRPr lang="zh-CN" altLang="en-US" sz="2800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D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．自由的心灵却可以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回溯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  回顾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回忆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3 2</a:t>
            </a:r>
            <a:endParaRPr lang="zh-CN" altLang="en-US" sz="2800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296710" y="3212976"/>
            <a:ext cx="11358699" cy="523220"/>
          </a:xfrm>
          <a:prstGeom prst="rect">
            <a:avLst/>
          </a:prstGeom>
          <a:noFill/>
          <a:ln w="47625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遥迢</a:t>
            </a:r>
            <a:r>
              <a:rPr lang="en-US" altLang="zh-CN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: 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远看不见尽头的意思有前面“连绵”的提示</a:t>
            </a:r>
          </a:p>
        </p:txBody>
      </p:sp>
      <p:sp>
        <p:nvSpPr>
          <p:cNvPr id="5" name="勾_3 248"/>
          <p:cNvSpPr>
            <a:spLocks/>
          </p:cNvSpPr>
          <p:nvPr/>
        </p:nvSpPr>
        <p:spPr bwMode="auto">
          <a:xfrm>
            <a:off x="231582" y="1052737"/>
            <a:ext cx="970707" cy="648071"/>
          </a:xfrm>
          <a:custGeom>
            <a:avLst/>
            <a:gdLst>
              <a:gd name="T0" fmla="*/ 936625 w 1360"/>
              <a:gd name="T1" fmla="*/ 28659 h 1358"/>
              <a:gd name="T2" fmla="*/ 837453 w 1360"/>
              <a:gd name="T3" fmla="*/ 89693 h 1358"/>
              <a:gd name="T4" fmla="*/ 741036 w 1360"/>
              <a:gd name="T5" fmla="*/ 158687 h 1358"/>
              <a:gd name="T6" fmla="*/ 648062 w 1360"/>
              <a:gd name="T7" fmla="*/ 235111 h 1358"/>
              <a:gd name="T8" fmla="*/ 559909 w 1360"/>
              <a:gd name="T9" fmla="*/ 319497 h 1358"/>
              <a:gd name="T10" fmla="*/ 477266 w 1360"/>
              <a:gd name="T11" fmla="*/ 406005 h 1358"/>
              <a:gd name="T12" fmla="*/ 409085 w 1360"/>
              <a:gd name="T13" fmla="*/ 493575 h 1358"/>
              <a:gd name="T14" fmla="*/ 351923 w 1360"/>
              <a:gd name="T15" fmla="*/ 579021 h 1358"/>
              <a:gd name="T16" fmla="*/ 307158 w 1360"/>
              <a:gd name="T17" fmla="*/ 663937 h 1358"/>
              <a:gd name="T18" fmla="*/ 258261 w 1360"/>
              <a:gd name="T19" fmla="*/ 689943 h 1358"/>
              <a:gd name="T20" fmla="*/ 223826 w 1360"/>
              <a:gd name="T21" fmla="*/ 710641 h 1358"/>
              <a:gd name="T22" fmla="*/ 205231 w 1360"/>
              <a:gd name="T23" fmla="*/ 709580 h 1358"/>
              <a:gd name="T24" fmla="*/ 192146 w 1360"/>
              <a:gd name="T25" fmla="*/ 677206 h 1358"/>
              <a:gd name="T26" fmla="*/ 165287 w 1360"/>
              <a:gd name="T27" fmla="*/ 625194 h 1358"/>
              <a:gd name="T28" fmla="*/ 140494 w 1360"/>
              <a:gd name="T29" fmla="*/ 577429 h 1358"/>
              <a:gd name="T30" fmla="*/ 117767 w 1360"/>
              <a:gd name="T31" fmla="*/ 537625 h 1358"/>
              <a:gd name="T32" fmla="*/ 96417 w 1360"/>
              <a:gd name="T33" fmla="*/ 505781 h 1358"/>
              <a:gd name="T34" fmla="*/ 76445 w 1360"/>
              <a:gd name="T35" fmla="*/ 481368 h 1358"/>
              <a:gd name="T36" fmla="*/ 59228 w 1360"/>
              <a:gd name="T37" fmla="*/ 463323 h 1358"/>
              <a:gd name="T38" fmla="*/ 39944 w 1360"/>
              <a:gd name="T39" fmla="*/ 450055 h 1358"/>
              <a:gd name="T40" fmla="*/ 19972 w 1360"/>
              <a:gd name="T41" fmla="*/ 441563 h 1358"/>
              <a:gd name="T42" fmla="*/ 0 w 1360"/>
              <a:gd name="T43" fmla="*/ 437848 h 1358"/>
              <a:gd name="T44" fmla="*/ 26170 w 1360"/>
              <a:gd name="T45" fmla="*/ 419273 h 1358"/>
              <a:gd name="T46" fmla="*/ 53030 w 1360"/>
              <a:gd name="T47" fmla="*/ 406005 h 1358"/>
              <a:gd name="T48" fmla="*/ 75068 w 1360"/>
              <a:gd name="T49" fmla="*/ 399105 h 1358"/>
              <a:gd name="T50" fmla="*/ 97795 w 1360"/>
              <a:gd name="T51" fmla="*/ 395921 h 1358"/>
              <a:gd name="T52" fmla="*/ 126720 w 1360"/>
              <a:gd name="T53" fmla="*/ 403882 h 1358"/>
              <a:gd name="T54" fmla="*/ 159089 w 1360"/>
              <a:gd name="T55" fmla="*/ 427765 h 1358"/>
              <a:gd name="T56" fmla="*/ 190768 w 1360"/>
              <a:gd name="T57" fmla="*/ 465977 h 1358"/>
              <a:gd name="T58" fmla="*/ 225203 w 1360"/>
              <a:gd name="T59" fmla="*/ 520111 h 1358"/>
              <a:gd name="T60" fmla="*/ 281676 w 1360"/>
              <a:gd name="T61" fmla="*/ 521172 h 1358"/>
              <a:gd name="T62" fmla="*/ 349168 w 1360"/>
              <a:gd name="T63" fmla="*/ 436787 h 1358"/>
              <a:gd name="T64" fmla="*/ 423547 w 1360"/>
              <a:gd name="T65" fmla="*/ 355055 h 1358"/>
              <a:gd name="T66" fmla="*/ 504125 w 1360"/>
              <a:gd name="T67" fmla="*/ 278100 h 1358"/>
              <a:gd name="T68" fmla="*/ 591589 w 1360"/>
              <a:gd name="T69" fmla="*/ 204329 h 1358"/>
              <a:gd name="T70" fmla="*/ 681119 w 1360"/>
              <a:gd name="T71" fmla="*/ 137458 h 1358"/>
              <a:gd name="T72" fmla="*/ 774093 w 1360"/>
              <a:gd name="T73" fmla="*/ 76424 h 1358"/>
              <a:gd name="T74" fmla="*/ 867756 w 1360"/>
              <a:gd name="T75" fmla="*/ 23352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 w="9525" cmpd="sng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80" tIns="34290" rIns="68580" bIns="34290"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6864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81918" y="188640"/>
            <a:ext cx="11358699" cy="3970318"/>
          </a:xfrm>
          <a:prstGeom prst="rect">
            <a:avLst/>
          </a:prstGeom>
          <a:noFill/>
          <a:ln w="476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17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．下列对文中相关内容的理解和赏析，不正确的一项是（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3 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分）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A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．作者形象地说明节气以其语言的素朴，激发了最能接近实物的本质的想象，散发出浓郁的诗意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。</a:t>
            </a:r>
            <a:r>
              <a:rPr lang="en-US" altLang="zh-CN" sz="2800" b="1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0 0</a:t>
            </a:r>
            <a:endParaRPr lang="zh-CN" altLang="en-US" sz="2800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B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．作者认为节气中有强大而深厚的文化传承的力量，还有来自大地的气息，是大自然本真的“表情”和“灵性”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。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1 0</a:t>
            </a:r>
            <a:endParaRPr lang="zh-CN" altLang="en-US" sz="2800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C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．第七段中，作者认为在“日渐阔大的河流”中“最初的潺潺和泠泠”是指生命中令人难以忘怀的诗意和初心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。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0 1</a:t>
            </a:r>
            <a:endParaRPr lang="zh-CN" altLang="en-US" sz="2800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D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．作者慨叹“我们获得了舒适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却丧失了诗”，我们的心田亟待滋润，放弃舒适才可以获得诗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。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20 19</a:t>
            </a:r>
            <a:endParaRPr lang="zh-CN" altLang="en-US" sz="2800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281917" y="4509120"/>
            <a:ext cx="11358699" cy="523220"/>
          </a:xfrm>
          <a:prstGeom prst="rect">
            <a:avLst/>
          </a:prstGeom>
          <a:noFill/>
          <a:ln w="47625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“放弃舒适才可以获得诗”错“却丧失了诗”意思是精神的枯竭。</a:t>
            </a:r>
          </a:p>
        </p:txBody>
      </p:sp>
      <p:sp>
        <p:nvSpPr>
          <p:cNvPr id="5" name="勾_3 248"/>
          <p:cNvSpPr>
            <a:spLocks/>
          </p:cNvSpPr>
          <p:nvPr/>
        </p:nvSpPr>
        <p:spPr bwMode="auto">
          <a:xfrm>
            <a:off x="191345" y="2924945"/>
            <a:ext cx="970707" cy="648071"/>
          </a:xfrm>
          <a:custGeom>
            <a:avLst/>
            <a:gdLst>
              <a:gd name="T0" fmla="*/ 936625 w 1360"/>
              <a:gd name="T1" fmla="*/ 28659 h 1358"/>
              <a:gd name="T2" fmla="*/ 837453 w 1360"/>
              <a:gd name="T3" fmla="*/ 89693 h 1358"/>
              <a:gd name="T4" fmla="*/ 741036 w 1360"/>
              <a:gd name="T5" fmla="*/ 158687 h 1358"/>
              <a:gd name="T6" fmla="*/ 648062 w 1360"/>
              <a:gd name="T7" fmla="*/ 235111 h 1358"/>
              <a:gd name="T8" fmla="*/ 559909 w 1360"/>
              <a:gd name="T9" fmla="*/ 319497 h 1358"/>
              <a:gd name="T10" fmla="*/ 477266 w 1360"/>
              <a:gd name="T11" fmla="*/ 406005 h 1358"/>
              <a:gd name="T12" fmla="*/ 409085 w 1360"/>
              <a:gd name="T13" fmla="*/ 493575 h 1358"/>
              <a:gd name="T14" fmla="*/ 351923 w 1360"/>
              <a:gd name="T15" fmla="*/ 579021 h 1358"/>
              <a:gd name="T16" fmla="*/ 307158 w 1360"/>
              <a:gd name="T17" fmla="*/ 663937 h 1358"/>
              <a:gd name="T18" fmla="*/ 258261 w 1360"/>
              <a:gd name="T19" fmla="*/ 689943 h 1358"/>
              <a:gd name="T20" fmla="*/ 223826 w 1360"/>
              <a:gd name="T21" fmla="*/ 710641 h 1358"/>
              <a:gd name="T22" fmla="*/ 205231 w 1360"/>
              <a:gd name="T23" fmla="*/ 709580 h 1358"/>
              <a:gd name="T24" fmla="*/ 192146 w 1360"/>
              <a:gd name="T25" fmla="*/ 677206 h 1358"/>
              <a:gd name="T26" fmla="*/ 165287 w 1360"/>
              <a:gd name="T27" fmla="*/ 625194 h 1358"/>
              <a:gd name="T28" fmla="*/ 140494 w 1360"/>
              <a:gd name="T29" fmla="*/ 577429 h 1358"/>
              <a:gd name="T30" fmla="*/ 117767 w 1360"/>
              <a:gd name="T31" fmla="*/ 537625 h 1358"/>
              <a:gd name="T32" fmla="*/ 96417 w 1360"/>
              <a:gd name="T33" fmla="*/ 505781 h 1358"/>
              <a:gd name="T34" fmla="*/ 76445 w 1360"/>
              <a:gd name="T35" fmla="*/ 481368 h 1358"/>
              <a:gd name="T36" fmla="*/ 59228 w 1360"/>
              <a:gd name="T37" fmla="*/ 463323 h 1358"/>
              <a:gd name="T38" fmla="*/ 39944 w 1360"/>
              <a:gd name="T39" fmla="*/ 450055 h 1358"/>
              <a:gd name="T40" fmla="*/ 19972 w 1360"/>
              <a:gd name="T41" fmla="*/ 441563 h 1358"/>
              <a:gd name="T42" fmla="*/ 0 w 1360"/>
              <a:gd name="T43" fmla="*/ 437848 h 1358"/>
              <a:gd name="T44" fmla="*/ 26170 w 1360"/>
              <a:gd name="T45" fmla="*/ 419273 h 1358"/>
              <a:gd name="T46" fmla="*/ 53030 w 1360"/>
              <a:gd name="T47" fmla="*/ 406005 h 1358"/>
              <a:gd name="T48" fmla="*/ 75068 w 1360"/>
              <a:gd name="T49" fmla="*/ 399105 h 1358"/>
              <a:gd name="T50" fmla="*/ 97795 w 1360"/>
              <a:gd name="T51" fmla="*/ 395921 h 1358"/>
              <a:gd name="T52" fmla="*/ 126720 w 1360"/>
              <a:gd name="T53" fmla="*/ 403882 h 1358"/>
              <a:gd name="T54" fmla="*/ 159089 w 1360"/>
              <a:gd name="T55" fmla="*/ 427765 h 1358"/>
              <a:gd name="T56" fmla="*/ 190768 w 1360"/>
              <a:gd name="T57" fmla="*/ 465977 h 1358"/>
              <a:gd name="T58" fmla="*/ 225203 w 1360"/>
              <a:gd name="T59" fmla="*/ 520111 h 1358"/>
              <a:gd name="T60" fmla="*/ 281676 w 1360"/>
              <a:gd name="T61" fmla="*/ 521172 h 1358"/>
              <a:gd name="T62" fmla="*/ 349168 w 1360"/>
              <a:gd name="T63" fmla="*/ 436787 h 1358"/>
              <a:gd name="T64" fmla="*/ 423547 w 1360"/>
              <a:gd name="T65" fmla="*/ 355055 h 1358"/>
              <a:gd name="T66" fmla="*/ 504125 w 1360"/>
              <a:gd name="T67" fmla="*/ 278100 h 1358"/>
              <a:gd name="T68" fmla="*/ 591589 w 1360"/>
              <a:gd name="T69" fmla="*/ 204329 h 1358"/>
              <a:gd name="T70" fmla="*/ 681119 w 1360"/>
              <a:gd name="T71" fmla="*/ 137458 h 1358"/>
              <a:gd name="T72" fmla="*/ 774093 w 1360"/>
              <a:gd name="T73" fmla="*/ 76424 h 1358"/>
              <a:gd name="T74" fmla="*/ 867756 w 1360"/>
              <a:gd name="T75" fmla="*/ 23352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 w="9525" cmpd="sng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80" tIns="34290" rIns="68580" bIns="34290"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156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307606" y="404665"/>
            <a:ext cx="11358699" cy="954107"/>
          </a:xfrm>
          <a:prstGeom prst="rect">
            <a:avLst/>
          </a:prstGeom>
          <a:noFill/>
          <a:ln w="476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18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．依据文意，“大地的泉眼”应该如何理解？作品以此为题，有怎样的表达效果？（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5 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分）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296710" y="2204865"/>
            <a:ext cx="11358699" cy="4401205"/>
          </a:xfrm>
          <a:prstGeom prst="rect">
            <a:avLst/>
          </a:prstGeom>
          <a:noFill/>
          <a:ln w="47625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18.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答案提示：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理解：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节气是大地的泉眼，从中涌现无限诗意。（诗潜藏于大地深处，节气是它涌现的泉眼）</a:t>
            </a:r>
            <a:r>
              <a:rPr lang="en-US" altLang="zh-CN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2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分</a:t>
            </a:r>
            <a:endParaRPr lang="en-US" altLang="zh-CN" sz="28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800" b="1" dirty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效果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2800" b="1" dirty="0" smtClean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运用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比喻修辞形象生动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；</a:t>
            </a:r>
            <a:endParaRPr lang="en-US" altLang="zh-CN" sz="28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激发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阅读兴趣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；</a:t>
            </a:r>
            <a:endParaRPr lang="en-US" altLang="zh-CN" sz="28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暗含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全文主旨</a:t>
            </a:r>
            <a:r>
              <a:rPr lang="en-US" altLang="zh-CN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: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大自然的节气中蕴含无限诗意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要感知自然，亲近自然，从中领会大自然无穷的诗意，诗意美好地生活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。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（意思对即可）</a:t>
            </a:r>
            <a:r>
              <a:rPr lang="en-US" altLang="zh-CN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3 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分</a:t>
            </a:r>
          </a:p>
        </p:txBody>
      </p:sp>
    </p:spTree>
    <p:extLst>
      <p:ext uri="{BB962C8B-B14F-4D97-AF65-F5344CB8AC3E}">
        <p14:creationId xmlns:p14="http://schemas.microsoft.com/office/powerpoint/2010/main" val="4172527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2455"/>
            <a:ext cx="12192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0811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12192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5067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77870" y="332657"/>
            <a:ext cx="11358699" cy="1384995"/>
          </a:xfrm>
          <a:prstGeom prst="rect">
            <a:avLst/>
          </a:prstGeom>
          <a:noFill/>
          <a:ln w="476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19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．作者说“大地已将自身向我们敞开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启示是清晰昭然的”，你获得哪些启示？结合北京市的地域特点或市民生活谈谈怎样做才能“诗意的栖居”。（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6 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分）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296709" y="2708921"/>
            <a:ext cx="11358699" cy="3970318"/>
          </a:xfrm>
          <a:prstGeom prst="rect">
            <a:avLst/>
          </a:prstGeom>
          <a:noFill/>
          <a:ln w="47625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19.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答案提示：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启示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2800" b="1" dirty="0" smtClean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呼吁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我们重视节气</a:t>
            </a:r>
            <a:r>
              <a:rPr lang="en-US" altLang="zh-CN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感知自然，亲近自然，从中领会大自然无穷的诗意，诗意美好地生活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；</a:t>
            </a:r>
            <a:endParaRPr lang="en-US" altLang="zh-CN" sz="28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物质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的丰富不能带来精神的富有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                          （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意思对即可）</a:t>
            </a: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2 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分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第二问：略 </a:t>
            </a:r>
            <a:r>
              <a:rPr lang="en-US" altLang="zh-CN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4 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分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( 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观点阐述 </a:t>
            </a:r>
            <a:r>
              <a:rPr lang="en-US" altLang="zh-CN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2 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分，结合地域特点或市民生活 </a:t>
            </a:r>
            <a:r>
              <a:rPr lang="en-US" altLang="zh-CN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1 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分；语言表述优美 </a:t>
            </a:r>
            <a:r>
              <a:rPr lang="en-US" altLang="zh-CN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1 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分</a:t>
            </a:r>
            <a:r>
              <a:rPr lang="en-US" altLang="zh-CN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)</a:t>
            </a:r>
            <a:endParaRPr lang="zh-CN" altLang="en-US" sz="2800" b="1" dirty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98694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12192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8237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12192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7435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12136582" cy="6704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600"/>
              </a:lnSpc>
            </a:pPr>
            <a:r>
              <a:rPr lang="zh-CN" altLang="zh-CN" dirty="0"/>
              <a:t>阅读下面的作品，完成以下题目。</a:t>
            </a:r>
          </a:p>
          <a:p>
            <a:pPr>
              <a:lnSpc>
                <a:spcPts val="2600"/>
              </a:lnSpc>
            </a:pPr>
            <a:r>
              <a:rPr lang="en-US" altLang="zh-CN" b="1" dirty="0" smtClean="0">
                <a:solidFill>
                  <a:srgbClr val="FF0000"/>
                </a:solidFill>
              </a:rPr>
              <a:t>                                                                        </a:t>
            </a:r>
            <a:r>
              <a:rPr lang="zh-CN" altLang="zh-CN" b="1" dirty="0" smtClean="0">
                <a:solidFill>
                  <a:srgbClr val="FF0000"/>
                </a:solidFill>
              </a:rPr>
              <a:t>静穆</a:t>
            </a:r>
            <a:r>
              <a:rPr lang="zh-CN" altLang="zh-CN" b="1" dirty="0">
                <a:solidFill>
                  <a:srgbClr val="FF0000"/>
                </a:solidFill>
              </a:rPr>
              <a:t>之园</a:t>
            </a:r>
          </a:p>
          <a:p>
            <a:pPr>
              <a:lnSpc>
                <a:spcPts val="2600"/>
              </a:lnSpc>
            </a:pPr>
            <a:r>
              <a:rPr lang="en-US" altLang="zh-CN" dirty="0" smtClean="0"/>
              <a:t>                                                                                                </a:t>
            </a:r>
            <a:r>
              <a:rPr lang="zh-CN" altLang="zh-CN" dirty="0" smtClean="0"/>
              <a:t>崔秀霞</a:t>
            </a:r>
            <a:endParaRPr lang="zh-CN" altLang="zh-CN" dirty="0"/>
          </a:p>
          <a:p>
            <a:pPr>
              <a:lnSpc>
                <a:spcPts val="2600"/>
              </a:lnSpc>
            </a:pPr>
            <a:r>
              <a:rPr lang="en-US" altLang="zh-CN" b="1" dirty="0" smtClean="0"/>
              <a:t>       </a:t>
            </a:r>
            <a:r>
              <a:rPr lang="zh-CN" altLang="zh-CN" b="1" dirty="0" smtClean="0"/>
              <a:t>①</a:t>
            </a:r>
            <a:r>
              <a:rPr lang="zh-CN" altLang="zh-CN" b="1" dirty="0"/>
              <a:t>我无法准确地说出自己对圆明园的感情。</a:t>
            </a:r>
          </a:p>
          <a:p>
            <a:pPr>
              <a:lnSpc>
                <a:spcPts val="2600"/>
              </a:lnSpc>
            </a:pPr>
            <a:r>
              <a:rPr lang="en-US" altLang="zh-CN" b="1" dirty="0" smtClean="0"/>
              <a:t>       </a:t>
            </a:r>
            <a:r>
              <a:rPr lang="zh-CN" altLang="zh-CN" b="1" dirty="0" smtClean="0"/>
              <a:t>②</a:t>
            </a:r>
            <a:r>
              <a:rPr lang="zh-CN" altLang="zh-CN" b="1" dirty="0"/>
              <a:t>第一次来时，正值冬天，</a:t>
            </a:r>
            <a:r>
              <a:rPr lang="zh-CN" altLang="zh-CN" b="1" dirty="0">
                <a:solidFill>
                  <a:srgbClr val="0000FF"/>
                </a:solidFill>
              </a:rPr>
              <a:t>园子里的野草与树木，仿佛弥漫着千年万年的洪荒味道</a:t>
            </a:r>
            <a:r>
              <a:rPr lang="zh-CN" altLang="zh-CN" b="1" dirty="0"/>
              <a:t>。他的繁华只存在于文字的惊叹描述里，只存在于一个民族的集体想象与口口相传中。在被劫掠之后 的年岁里，他又被作为一个残骸凭吊了太多年。而我想，</a:t>
            </a:r>
            <a:r>
              <a:rPr lang="zh-CN" altLang="zh-CN" b="1" dirty="0">
                <a:solidFill>
                  <a:srgbClr val="FF0000"/>
                </a:solidFill>
              </a:rPr>
              <a:t>对这个园子最适宜的态度，并非凭吊、祭奠、站在废墟残骸上遥想他繁华的过往，而是在与他的平静相处中，去触摸他的记忆肌理。</a:t>
            </a:r>
          </a:p>
          <a:p>
            <a:pPr>
              <a:lnSpc>
                <a:spcPts val="2600"/>
              </a:lnSpc>
            </a:pPr>
            <a:r>
              <a:rPr lang="en-US" altLang="zh-CN" b="1" dirty="0" smtClean="0"/>
              <a:t>       </a:t>
            </a:r>
            <a:r>
              <a:rPr lang="zh-CN" altLang="zh-CN" b="1" dirty="0" smtClean="0"/>
              <a:t>③</a:t>
            </a:r>
            <a:r>
              <a:rPr lang="zh-CN" altLang="zh-CN" b="1" dirty="0"/>
              <a:t>每次走进圆明园，皆可令我内心静定下来。围墙外，围绕着他的已然是车水马龙，熙来攘往，电光声色。但每次我走进去，他依旧有一种</a:t>
            </a:r>
            <a:r>
              <a:rPr lang="zh-CN" altLang="zh-CN" b="1" dirty="0">
                <a:solidFill>
                  <a:srgbClr val="FF0000"/>
                </a:solidFill>
              </a:rPr>
              <a:t>静默的力量、静默的磁场</a:t>
            </a:r>
            <a:r>
              <a:rPr lang="zh-CN" altLang="zh-CN" b="1" dirty="0"/>
              <a:t>，包容我，接纳我。他是看透一切的，最兴盛的繁华看过，最跌宕的起落，也经受过。面对围墙外的一切，他亦只是静默自处。</a:t>
            </a:r>
          </a:p>
          <a:p>
            <a:pPr>
              <a:lnSpc>
                <a:spcPts val="2600"/>
              </a:lnSpc>
            </a:pPr>
            <a:r>
              <a:rPr lang="en-US" altLang="zh-CN" b="1" dirty="0" smtClean="0"/>
              <a:t>       </a:t>
            </a:r>
            <a:r>
              <a:rPr lang="zh-CN" altLang="zh-CN" b="1" dirty="0" smtClean="0"/>
              <a:t>④</a:t>
            </a:r>
            <a:r>
              <a:rPr lang="zh-CN" altLang="zh-CN" b="1" dirty="0"/>
              <a:t>这个园子备受摧残的容貌里，</a:t>
            </a:r>
            <a:r>
              <a:rPr lang="zh-CN" altLang="zh-CN" b="1" dirty="0">
                <a:solidFill>
                  <a:srgbClr val="0000FF"/>
                </a:solidFill>
              </a:rPr>
              <a:t>分明是有着静穆的大美。因此他亦有足够的涵容，可以接纳这个后现代都市中最浮躁的人</a:t>
            </a:r>
            <a:r>
              <a:rPr lang="zh-CN" altLang="zh-CN" b="1" dirty="0" smtClean="0">
                <a:solidFill>
                  <a:srgbClr val="0000FF"/>
                </a:solidFill>
              </a:rPr>
              <a:t>。</a:t>
            </a:r>
            <a:endParaRPr lang="en-US" altLang="zh-CN" b="1" dirty="0" smtClean="0">
              <a:solidFill>
                <a:srgbClr val="0000FF"/>
              </a:solidFill>
            </a:endParaRPr>
          </a:p>
          <a:p>
            <a:pPr>
              <a:lnSpc>
                <a:spcPts val="26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    </a:t>
            </a:r>
            <a:r>
              <a:rPr lang="zh-CN" altLang="zh-CN" b="1" dirty="0" smtClean="0"/>
              <a:t>⑤</a:t>
            </a:r>
            <a:r>
              <a:rPr lang="zh-CN" altLang="zh-CN" b="1" dirty="0"/>
              <a:t>沿着福海岸边，一直往日落的方向走去。抬头便可以看到浅灰色的疏淡天空。再走一段时间，日轮的光芒收敛，落下去，落到苍茫的断壁残垣后面去。天空是冬日那种黯淡、迷蒙的灰，只一树梅花，开满疏淡的、细碎的粉色花朵，在满地碎石、荒烟蔓草间显得极突兀。傍晚时起了风，掠过荒瑟的枝叶 、林梢。烧黑的石壁散落在荒草间。</a:t>
            </a:r>
          </a:p>
          <a:p>
            <a:pPr>
              <a:lnSpc>
                <a:spcPts val="2600"/>
              </a:lnSpc>
            </a:pPr>
            <a:r>
              <a:rPr lang="en-US" altLang="zh-CN" b="1" dirty="0" smtClean="0"/>
              <a:t>       </a:t>
            </a:r>
            <a:r>
              <a:rPr lang="zh-CN" altLang="zh-CN" b="1" dirty="0" smtClean="0"/>
              <a:t>⑥</a:t>
            </a:r>
            <a:r>
              <a:rPr lang="zh-CN" altLang="zh-CN" b="1" dirty="0"/>
              <a:t>继续往西，微凉空气里是越来越密的夜的粒子。宿鸟归飞，昏鸦云集，成群的乌鸦嘎嘎叫着飞过来，很苍凉的恐怖。我在湖岸荒野走着，冬天飒飒的风吹过来，白色的芦花倒伏过去，如白色的连绵的浪。</a:t>
            </a:r>
          </a:p>
          <a:p>
            <a:pPr>
              <a:lnSpc>
                <a:spcPts val="2600"/>
              </a:lnSpc>
            </a:pPr>
            <a:r>
              <a:rPr lang="en-US" altLang="zh-CN" b="1" dirty="0" smtClean="0"/>
              <a:t>       </a:t>
            </a:r>
            <a:r>
              <a:rPr lang="zh-CN" altLang="zh-CN" b="1" dirty="0" smtClean="0"/>
              <a:t>⑦</a:t>
            </a:r>
            <a:r>
              <a:rPr lang="zh-CN" altLang="zh-CN" b="1" dirty="0"/>
              <a:t>莽苍的暮霭漫上来。黄昏来临之时，是圆明园郁结的哀伤漫上来的时刻。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731348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5418" y="103909"/>
            <a:ext cx="12060382" cy="7037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600"/>
              </a:lnSpc>
            </a:pPr>
            <a:r>
              <a:rPr lang="en-US" altLang="zh-CN" b="1" dirty="0" smtClean="0"/>
              <a:t>       </a:t>
            </a:r>
            <a:r>
              <a:rPr lang="zh-CN" altLang="zh-CN" b="1" dirty="0" smtClean="0"/>
              <a:t>⑧</a:t>
            </a:r>
            <a:r>
              <a:rPr lang="zh-CN" altLang="zh-CN" b="1" dirty="0">
                <a:solidFill>
                  <a:srgbClr val="0000FF"/>
                </a:solidFill>
              </a:rPr>
              <a:t>圆明园与南方的园子不同，是大手笔的，那一种落魄也有着大气势，不那么讲究细节的</a:t>
            </a:r>
            <a:r>
              <a:rPr lang="zh-CN" altLang="zh-CN" b="1" dirty="0"/>
              <a:t>。这里不适合闺怨女子游园惊梦，凄凄婉婉幽幽怨怨。</a:t>
            </a:r>
            <a:r>
              <a:rPr lang="zh-CN" altLang="zh-CN" b="1" dirty="0">
                <a:solidFill>
                  <a:srgbClr val="FF0000"/>
                </a:solidFill>
              </a:rPr>
              <a:t>他不太会自怨自艾，顾影自怜。这里是让你独怆然而涕下的</a:t>
            </a:r>
            <a:r>
              <a:rPr lang="zh-CN" altLang="zh-CN" b="1" dirty="0"/>
              <a:t>。</a:t>
            </a:r>
          </a:p>
          <a:p>
            <a:pPr>
              <a:lnSpc>
                <a:spcPts val="2600"/>
              </a:lnSpc>
            </a:pPr>
            <a:r>
              <a:rPr lang="en-US" altLang="zh-CN" b="1" dirty="0" smtClean="0"/>
              <a:t>       </a:t>
            </a:r>
            <a:r>
              <a:rPr lang="zh-CN" altLang="zh-CN" b="1" dirty="0" smtClean="0"/>
              <a:t>⑨</a:t>
            </a:r>
            <a:r>
              <a:rPr lang="zh-CN" altLang="zh-CN" b="1" dirty="0"/>
              <a:t>俄罗斯民族的苦难，凝结于那长夜无尽、莽苍的厚重荒原。</a:t>
            </a:r>
            <a:r>
              <a:rPr lang="zh-CN" altLang="zh-CN" b="1" dirty="0">
                <a:solidFill>
                  <a:srgbClr val="0000FF"/>
                </a:solidFill>
              </a:rPr>
              <a:t>而</a:t>
            </a:r>
            <a:r>
              <a:rPr lang="zh-CN" altLang="zh-CN" b="1" dirty="0" smtClean="0">
                <a:solidFill>
                  <a:srgbClr val="0000FF"/>
                </a:solidFill>
              </a:rPr>
              <a:t>我们</a:t>
            </a:r>
            <a:r>
              <a:rPr lang="zh-CN" altLang="zh-CN" b="1" dirty="0">
                <a:solidFill>
                  <a:srgbClr val="0000FF"/>
                </a:solidFill>
              </a:rPr>
              <a:t>这个民族百年来的种种离乱变迁，最终可以以这个园子为缩影。</a:t>
            </a:r>
          </a:p>
          <a:p>
            <a:pPr>
              <a:lnSpc>
                <a:spcPts val="2600"/>
              </a:lnSpc>
            </a:pPr>
            <a:r>
              <a:rPr lang="en-US" altLang="zh-CN" b="1" dirty="0" smtClean="0"/>
              <a:t>       </a:t>
            </a:r>
            <a:r>
              <a:rPr lang="zh-CN" altLang="zh-CN" b="1" dirty="0" smtClean="0"/>
              <a:t>○</a:t>
            </a:r>
            <a:r>
              <a:rPr lang="en-US" altLang="zh-CN" b="1" dirty="0"/>
              <a:t>10</a:t>
            </a:r>
            <a:r>
              <a:rPr lang="zh-CN" altLang="zh-CN" b="1" dirty="0"/>
              <a:t>他在时间洪流里，历尽劫波。这怨与屈来自多年前的一场大火。大的磨难与细碎磨折在他身体上轮番碾压过。而那种痛与落寞，是无法抚慰的。一切抚慰都是浮面的，于他来说，都是浮光掠影。这一个园子，让我觉得，我与那个以往觉得有些浮泛抽象的家国概念，在此刻是如此的接近，相依相偎，贴心贴肺。</a:t>
            </a:r>
          </a:p>
          <a:p>
            <a:pPr>
              <a:lnSpc>
                <a:spcPts val="2600"/>
              </a:lnSpc>
            </a:pPr>
            <a:r>
              <a:rPr lang="en-US" altLang="zh-CN" b="1" dirty="0"/>
              <a:t> </a:t>
            </a:r>
            <a:endParaRPr lang="zh-CN" altLang="zh-CN" b="1" dirty="0"/>
          </a:p>
          <a:p>
            <a:pPr>
              <a:lnSpc>
                <a:spcPts val="2600"/>
              </a:lnSpc>
            </a:pPr>
            <a:r>
              <a:rPr lang="en-US" altLang="zh-CN" b="1" dirty="0" smtClean="0"/>
              <a:t>       </a:t>
            </a:r>
            <a:r>
              <a:rPr lang="zh-CN" altLang="zh-CN" b="1" dirty="0" smtClean="0"/>
              <a:t>○</a:t>
            </a:r>
            <a:r>
              <a:rPr lang="en-US" altLang="zh-CN" b="1" dirty="0"/>
              <a:t>11</a:t>
            </a:r>
            <a:r>
              <a:rPr lang="zh-CN" altLang="zh-CN" b="1" u="sng" dirty="0"/>
              <a:t>在由黄昏而起的沉郁情绪中继续前行。在这个园子里，似乎一路走下去，便可路经四季，从荒芜冬天一直走至迟迟春日。圆明园的春天，泥融飞燕子，沙暖睡鸳鸯，暖风拂面</a:t>
            </a:r>
            <a:r>
              <a:rPr lang="en-US" altLang="zh-CN" b="1" dirty="0" smtClean="0"/>
              <a:t>……</a:t>
            </a:r>
          </a:p>
          <a:p>
            <a:pPr>
              <a:lnSpc>
                <a:spcPts val="2600"/>
              </a:lnSpc>
            </a:pPr>
            <a:endParaRPr lang="zh-CN" altLang="zh-CN" b="1" dirty="0"/>
          </a:p>
          <a:p>
            <a:pPr>
              <a:lnSpc>
                <a:spcPts val="2600"/>
              </a:lnSpc>
            </a:pPr>
            <a:r>
              <a:rPr lang="en-US" altLang="zh-CN" b="1" dirty="0" smtClean="0"/>
              <a:t>       </a:t>
            </a:r>
            <a:r>
              <a:rPr lang="zh-CN" altLang="zh-CN" b="1" dirty="0" smtClean="0"/>
              <a:t>○</a:t>
            </a:r>
            <a:r>
              <a:rPr lang="en-US" altLang="zh-CN" b="1" dirty="0"/>
              <a:t>12</a:t>
            </a:r>
            <a:r>
              <a:rPr lang="zh-CN" altLang="zh-CN" b="1" dirty="0"/>
              <a:t>有老人带着三四岁的孩童从旁边石拱桥上下来。孩童迈着结实的小腿，每下一级台阶，嘴里便喊出稚嫩清亮的音节。跟老人搭话聊起天来。知晓他是园子附近的老居民，这些年亲见圆明园的种种变迁错落。老人脸上堆叠的皱纹像园子一样老</a:t>
            </a:r>
            <a:r>
              <a:rPr lang="zh-CN" altLang="zh-CN" b="1" dirty="0" smtClean="0"/>
              <a:t>。</a:t>
            </a:r>
            <a:endParaRPr lang="en-US" altLang="zh-CN" b="1" dirty="0" smtClean="0"/>
          </a:p>
          <a:p>
            <a:pPr>
              <a:lnSpc>
                <a:spcPts val="2600"/>
              </a:lnSpc>
            </a:pPr>
            <a:endParaRPr lang="zh-CN" altLang="zh-CN" b="1" dirty="0"/>
          </a:p>
          <a:p>
            <a:pPr>
              <a:lnSpc>
                <a:spcPts val="2600"/>
              </a:lnSpc>
            </a:pPr>
            <a:r>
              <a:rPr lang="en-US" altLang="zh-CN" b="1" dirty="0" smtClean="0"/>
              <a:t>       </a:t>
            </a:r>
            <a:r>
              <a:rPr lang="zh-CN" altLang="zh-CN" b="1" dirty="0" smtClean="0"/>
              <a:t>○</a:t>
            </a:r>
            <a:r>
              <a:rPr lang="en-US" altLang="zh-CN" b="1" dirty="0"/>
              <a:t>13</a:t>
            </a:r>
            <a:r>
              <a:rPr lang="zh-CN" altLang="zh-CN" b="1" dirty="0"/>
              <a:t>静静看着眼前的这对祖孙，稚子与白发</a:t>
            </a:r>
            <a:r>
              <a:rPr lang="en-US" altLang="zh-CN" b="1" dirty="0"/>
              <a:t>……</a:t>
            </a:r>
            <a:r>
              <a:rPr lang="zh-CN" altLang="zh-CN" b="1" dirty="0"/>
              <a:t>许多思绪涌上心头。</a:t>
            </a:r>
          </a:p>
          <a:p>
            <a:pPr>
              <a:lnSpc>
                <a:spcPts val="2600"/>
              </a:lnSpc>
            </a:pPr>
            <a:r>
              <a:rPr lang="en-US" altLang="zh-CN" b="1" dirty="0" smtClean="0"/>
              <a:t>       </a:t>
            </a:r>
            <a:r>
              <a:rPr lang="zh-CN" altLang="zh-CN" b="1" dirty="0" smtClean="0"/>
              <a:t>○</a:t>
            </a:r>
            <a:r>
              <a:rPr lang="en-US" altLang="zh-CN" b="1" dirty="0"/>
              <a:t>14 </a:t>
            </a:r>
            <a:r>
              <a:rPr lang="zh-CN" altLang="zh-CN" b="1" dirty="0"/>
              <a:t>在圆明园徘徊的时日，脑海翻诵，</a:t>
            </a:r>
            <a:r>
              <a:rPr lang="en-US" altLang="zh-CN" b="1" dirty="0">
                <a:solidFill>
                  <a:srgbClr val="FF0000"/>
                </a:solidFill>
              </a:rPr>
              <a:t>“</a:t>
            </a:r>
            <a:r>
              <a:rPr lang="zh-CN" altLang="zh-CN" b="1" dirty="0">
                <a:solidFill>
                  <a:srgbClr val="FF0000"/>
                </a:solidFill>
              </a:rPr>
              <a:t>生命</a:t>
            </a:r>
            <a:r>
              <a:rPr lang="en-US" altLang="zh-CN" b="1" dirty="0">
                <a:solidFill>
                  <a:srgbClr val="FF0000"/>
                </a:solidFill>
              </a:rPr>
              <a:t>”</a:t>
            </a:r>
            <a:r>
              <a:rPr lang="zh-CN" altLang="zh-CN" b="1" dirty="0">
                <a:solidFill>
                  <a:srgbClr val="FF0000"/>
                </a:solidFill>
              </a:rPr>
              <a:t>这个字眼时时跳上心头，令人迷恋，又令人困惑</a:t>
            </a:r>
            <a:r>
              <a:rPr lang="zh-CN" altLang="zh-CN" b="1" dirty="0"/>
              <a:t>。它是一个终极的、又似乎是无解的命题。他不只是一个背影，也不该单单地作为一个遗迹被凭吊，你该把他作为一个生命，去感知他的脉息</a:t>
            </a:r>
            <a:r>
              <a:rPr lang="zh-CN" altLang="zh-CN" b="1" dirty="0" smtClean="0"/>
              <a:t>。</a:t>
            </a:r>
            <a:endParaRPr lang="en-US" altLang="zh-CN" b="1" dirty="0" smtClean="0"/>
          </a:p>
          <a:p>
            <a:pPr>
              <a:lnSpc>
                <a:spcPts val="2600"/>
              </a:lnSpc>
            </a:pPr>
            <a:r>
              <a:rPr lang="en-US" altLang="zh-CN" b="1" dirty="0"/>
              <a:t> </a:t>
            </a:r>
            <a:r>
              <a:rPr lang="en-US" altLang="zh-CN" b="1" dirty="0" smtClean="0"/>
              <a:t>                                                                    (</a:t>
            </a:r>
            <a:r>
              <a:rPr lang="zh-CN" altLang="zh-CN" b="1" dirty="0"/>
              <a:t>选自《人民日报</a:t>
            </a:r>
            <a:r>
              <a:rPr lang="en-US" altLang="zh-CN" b="1" dirty="0"/>
              <a:t>2013</a:t>
            </a:r>
            <a:r>
              <a:rPr lang="zh-CN" altLang="zh-CN" b="1" dirty="0"/>
              <a:t>年散文精选》，有删改</a:t>
            </a:r>
            <a:r>
              <a:rPr lang="en-US" altLang="zh-CN" b="1" dirty="0"/>
              <a:t>)</a:t>
            </a:r>
            <a:endParaRPr lang="zh-CN" altLang="zh-CN" b="1" dirty="0"/>
          </a:p>
          <a:p>
            <a:r>
              <a:rPr lang="en-US" altLang="zh-CN" dirty="0" smtClean="0"/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82141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5418" y="491835"/>
            <a:ext cx="11935690" cy="53091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ts val="4200"/>
              </a:lnSpc>
              <a:buAutoNum type="arabicPeriod"/>
            </a:pPr>
            <a:r>
              <a:rPr lang="zh-CN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作者</a:t>
            </a:r>
            <a:r>
              <a:rPr lang="zh-CN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认为圆明园有</a:t>
            </a: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</a:t>
            </a:r>
            <a:r>
              <a:rPr lang="zh-CN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大美</a:t>
            </a: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r>
              <a:rPr lang="zh-CN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，请根据全文内容，概括</a:t>
            </a: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</a:t>
            </a:r>
            <a:r>
              <a:rPr lang="zh-CN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大美</a:t>
            </a: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r>
              <a:rPr lang="zh-CN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的具体内涵。</a:t>
            </a: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(6</a:t>
            </a:r>
            <a:r>
              <a:rPr lang="zh-CN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分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)</a:t>
            </a:r>
          </a:p>
          <a:p>
            <a:pPr>
              <a:lnSpc>
                <a:spcPts val="42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                                  （概括文章基本内容）</a:t>
            </a:r>
            <a:endParaRPr lang="en-US" altLang="zh-CN" sz="24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200"/>
              </a:lnSpc>
            </a:pP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2. 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文中画线的句子在艺术表现上有哪些特色？请简要赏析。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(4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分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)</a:t>
            </a:r>
          </a:p>
          <a:p>
            <a:pPr>
              <a:lnSpc>
                <a:spcPts val="4200"/>
              </a:lnSpc>
            </a:pP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                                   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（语言特点、表现手法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200"/>
              </a:lnSpc>
            </a:pP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3. 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第（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12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）小节，作者叙写了老人与孩童的情节，有何用意？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(4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分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)</a:t>
            </a:r>
          </a:p>
          <a:p>
            <a:pPr>
              <a:lnSpc>
                <a:spcPts val="4200"/>
              </a:lnSpc>
            </a:pPr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                                    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（情节、场面、段落的作用）</a:t>
            </a:r>
            <a:endParaRPr lang="en-US" altLang="zh-CN" sz="24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200"/>
              </a:lnSpc>
            </a:pP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4. 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结合全文内容，探究作者凭吊圆明园时复杂的情感态度。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(6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分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)</a:t>
            </a:r>
          </a:p>
          <a:p>
            <a:pPr>
              <a:lnSpc>
                <a:spcPts val="42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                                    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（情感态度理解探究题）</a:t>
            </a:r>
            <a:endParaRPr lang="en-US" altLang="zh-CN" sz="24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200"/>
              </a:lnSpc>
            </a:pPr>
            <a:endParaRPr lang="zh-CN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7718499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159327"/>
            <a:ext cx="11873346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800"/>
              </a:lnSpc>
            </a:pPr>
            <a:r>
              <a:rPr lang="en-US" altLang="zh-CN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zh-CN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作者</a:t>
            </a:r>
            <a:r>
              <a:rPr lang="zh-CN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认为圆明园有</a:t>
            </a: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</a:t>
            </a:r>
            <a:r>
              <a:rPr lang="zh-CN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大美</a:t>
            </a: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r>
              <a:rPr lang="zh-CN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，请根据全文内容，概括</a:t>
            </a: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</a:t>
            </a:r>
            <a:r>
              <a:rPr lang="zh-CN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大美</a:t>
            </a: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r>
              <a:rPr lang="zh-CN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</a:t>
            </a:r>
            <a:r>
              <a:rPr lang="zh-CN" altLang="zh-CN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具体内涵</a:t>
            </a:r>
            <a:r>
              <a:rPr lang="zh-CN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(6</a:t>
            </a:r>
            <a:r>
              <a:rPr lang="zh-CN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分</a:t>
            </a: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)</a:t>
            </a:r>
          </a:p>
          <a:p>
            <a:pPr>
              <a:lnSpc>
                <a:spcPts val="2800"/>
              </a:lnSpc>
            </a:pPr>
            <a:endParaRPr lang="en-US" altLang="zh-CN" b="1" dirty="0" smtClean="0"/>
          </a:p>
          <a:p>
            <a:pPr>
              <a:lnSpc>
                <a:spcPts val="2800"/>
              </a:lnSpc>
            </a:pPr>
            <a:r>
              <a:rPr lang="zh-CN" altLang="en-US" b="1" dirty="0" smtClean="0"/>
              <a:t>答：①它的景色是苍凉的，蕴含着静默的力量。</a:t>
            </a:r>
          </a:p>
          <a:p>
            <a:pPr>
              <a:lnSpc>
                <a:spcPts val="2800"/>
              </a:lnSpc>
            </a:pPr>
            <a:r>
              <a:rPr lang="zh-CN" altLang="en-US" b="1" dirty="0" smtClean="0"/>
              <a:t>②它的胸襟是博大的，能包容接纳一切。</a:t>
            </a:r>
          </a:p>
          <a:p>
            <a:pPr>
              <a:lnSpc>
                <a:spcPts val="2800"/>
              </a:lnSpc>
            </a:pPr>
            <a:r>
              <a:rPr lang="zh-CN" altLang="en-US" b="1" dirty="0" smtClean="0"/>
              <a:t>③它的构思是大手笔的，落魄之时也不乏大气势。</a:t>
            </a:r>
          </a:p>
          <a:p>
            <a:pPr>
              <a:lnSpc>
                <a:spcPts val="2800"/>
              </a:lnSpc>
            </a:pPr>
            <a:r>
              <a:rPr lang="zh-CN" altLang="en-US" b="1" dirty="0" smtClean="0"/>
              <a:t>④它的历史是厚重的，浓缩了民族的离乱变迁。</a:t>
            </a:r>
          </a:p>
          <a:p>
            <a:pPr>
              <a:lnSpc>
                <a:spcPts val="2800"/>
              </a:lnSpc>
            </a:pPr>
            <a:r>
              <a:rPr lang="zh-CN" altLang="en-US" b="1" dirty="0" smtClean="0"/>
              <a:t>⑤它的内涵是无穷的，揭示了生命的意义，让人相信未来总是美好而充满希望的。</a:t>
            </a:r>
            <a:r>
              <a:rPr lang="en-US" altLang="zh-CN" b="1" dirty="0" smtClean="0"/>
              <a:t>(</a:t>
            </a:r>
            <a:r>
              <a:rPr lang="zh-CN" altLang="en-US" b="1" dirty="0" smtClean="0"/>
              <a:t>每点</a:t>
            </a:r>
            <a:r>
              <a:rPr lang="en-US" altLang="zh-CN" b="1" dirty="0" smtClean="0"/>
              <a:t>2</a:t>
            </a:r>
            <a:r>
              <a:rPr lang="zh-CN" altLang="en-US" b="1" dirty="0" smtClean="0"/>
              <a:t>分，答对三点即可</a:t>
            </a:r>
            <a:r>
              <a:rPr lang="en-US" altLang="zh-CN" b="1" dirty="0" smtClean="0"/>
              <a:t>)</a:t>
            </a:r>
          </a:p>
          <a:p>
            <a:pPr>
              <a:lnSpc>
                <a:spcPts val="2800"/>
              </a:lnSpc>
            </a:pPr>
            <a:endParaRPr lang="en-US" altLang="zh-CN" b="1" dirty="0"/>
          </a:p>
          <a:p>
            <a:pPr>
              <a:lnSpc>
                <a:spcPts val="2800"/>
              </a:lnSpc>
            </a:pPr>
            <a:endParaRPr lang="en-US" altLang="zh-CN" b="1" dirty="0" smtClean="0"/>
          </a:p>
          <a:p>
            <a:pPr>
              <a:lnSpc>
                <a:spcPts val="28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2. 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文中画线的句子在艺术表现上有哪些特色？请简要赏析。</a:t>
            </a: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(4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分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)</a:t>
            </a:r>
          </a:p>
          <a:p>
            <a:pPr>
              <a:lnSpc>
                <a:spcPts val="2800"/>
              </a:lnSpc>
            </a:pPr>
            <a:r>
              <a:rPr lang="en-US" altLang="zh-CN" b="1" u="sng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zh-CN" altLang="zh-CN" b="1" u="sng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在由黄昏而起的沉郁情绪中继续前行。在这个园子里，似乎一路走下去，便可路经四季，从荒芜冬天一直走至迟迟春日。圆明园的春天，泥融飞燕子，沙暖睡鸳鸯，暖风拂面</a:t>
            </a:r>
            <a:r>
              <a:rPr lang="en-US" altLang="zh-CN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</a:p>
          <a:p>
            <a:pPr>
              <a:lnSpc>
                <a:spcPts val="2800"/>
              </a:lnSpc>
            </a:pP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2800"/>
              </a:lnSpc>
            </a:pPr>
            <a:r>
              <a:rPr lang="zh-CN" altLang="zh-CN" b="1" dirty="0"/>
              <a:t>运用了想象</a:t>
            </a:r>
            <a:r>
              <a:rPr lang="en-US" altLang="zh-CN" b="1" dirty="0"/>
              <a:t>(</a:t>
            </a:r>
            <a:r>
              <a:rPr lang="zh-CN" altLang="zh-CN" b="1" dirty="0"/>
              <a:t>虚写</a:t>
            </a:r>
            <a:r>
              <a:rPr lang="en-US" altLang="zh-CN" b="1" dirty="0"/>
              <a:t>)</a:t>
            </a:r>
            <a:r>
              <a:rPr lang="zh-CN" altLang="zh-CN" b="1" dirty="0"/>
              <a:t>和引用的手法，</a:t>
            </a:r>
            <a:r>
              <a:rPr lang="en-US" altLang="zh-CN" b="1" dirty="0"/>
              <a:t>(2</a:t>
            </a:r>
            <a:r>
              <a:rPr lang="zh-CN" altLang="zh-CN" b="1" dirty="0"/>
              <a:t>分</a:t>
            </a:r>
            <a:r>
              <a:rPr lang="en-US" altLang="zh-CN" b="1" dirty="0" smtClean="0"/>
              <a:t>)</a:t>
            </a:r>
          </a:p>
          <a:p>
            <a:pPr>
              <a:lnSpc>
                <a:spcPts val="2800"/>
              </a:lnSpc>
            </a:pPr>
            <a:r>
              <a:rPr lang="zh-CN" altLang="zh-CN" b="1" dirty="0" smtClean="0"/>
              <a:t>一方面</a:t>
            </a:r>
            <a:r>
              <a:rPr lang="zh-CN" altLang="zh-CN" b="1" dirty="0"/>
              <a:t>体现在</a:t>
            </a:r>
            <a:r>
              <a:rPr lang="en-US" altLang="zh-CN" b="1" dirty="0"/>
              <a:t>“</a:t>
            </a:r>
            <a:r>
              <a:rPr lang="zh-CN" altLang="zh-CN" b="1" dirty="0"/>
              <a:t>路经四季</a:t>
            </a:r>
            <a:r>
              <a:rPr lang="en-US" altLang="zh-CN" b="1" dirty="0"/>
              <a:t>”</a:t>
            </a:r>
            <a:r>
              <a:rPr lang="zh-CN" altLang="zh-CN" b="1" dirty="0"/>
              <a:t>的幻觉上，另一方面体现在对风暖燕飞的春景的想象中，并引用了杜甫的相关诗句；</a:t>
            </a:r>
            <a:r>
              <a:rPr lang="en-US" altLang="zh-CN" b="1" dirty="0"/>
              <a:t>(1</a:t>
            </a:r>
            <a:r>
              <a:rPr lang="zh-CN" altLang="zh-CN" b="1" dirty="0"/>
              <a:t>分</a:t>
            </a:r>
            <a:r>
              <a:rPr lang="en-US" altLang="zh-CN" b="1" dirty="0" smtClean="0"/>
              <a:t>)</a:t>
            </a:r>
          </a:p>
          <a:p>
            <a:pPr>
              <a:lnSpc>
                <a:spcPts val="2800"/>
              </a:lnSpc>
            </a:pPr>
            <a:r>
              <a:rPr lang="zh-CN" altLang="zh-CN" b="1" dirty="0" smtClean="0"/>
              <a:t>借</a:t>
            </a:r>
            <a:r>
              <a:rPr lang="zh-CN" altLang="zh-CN" b="1" dirty="0"/>
              <a:t>对圆明园美好春色的憧憬，表达了对祖国未来的信心。</a:t>
            </a:r>
            <a:r>
              <a:rPr lang="en-US" altLang="zh-CN" b="1" dirty="0"/>
              <a:t>(1</a:t>
            </a:r>
            <a:r>
              <a:rPr lang="zh-CN" altLang="zh-CN" b="1" dirty="0"/>
              <a:t>分</a:t>
            </a:r>
            <a:r>
              <a:rPr lang="en-US" altLang="zh-CN" b="1" dirty="0"/>
              <a:t>)</a:t>
            </a:r>
            <a:endParaRPr lang="zh-CN" altLang="zh-CN" b="1" dirty="0"/>
          </a:p>
          <a:p>
            <a:pPr>
              <a:lnSpc>
                <a:spcPts val="2800"/>
              </a:lnSpc>
            </a:pPr>
            <a:endParaRPr lang="en-US" altLang="zh-CN" sz="24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2800"/>
              </a:lnSpc>
            </a:pP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12263549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2346" y="415637"/>
            <a:ext cx="11727873" cy="6909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4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3. </a:t>
            </a:r>
            <a:r>
              <a:rPr lang="zh-CN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第</a:t>
            </a: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○12</a:t>
            </a:r>
            <a:r>
              <a:rPr lang="zh-CN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小节，作者叙写了老人与孩童的情节，有何</a:t>
            </a:r>
            <a:r>
              <a:rPr lang="zh-CN" altLang="zh-CN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用意</a:t>
            </a:r>
            <a:r>
              <a:rPr lang="zh-CN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？</a:t>
            </a: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(4</a:t>
            </a:r>
            <a:r>
              <a:rPr lang="zh-CN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分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)</a:t>
            </a:r>
          </a:p>
          <a:p>
            <a:pPr>
              <a:lnSpc>
                <a:spcPts val="3400"/>
              </a:lnSpc>
            </a:pPr>
            <a:r>
              <a:rPr lang="zh-CN" altLang="en-US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有老人带着三四岁的孩童从旁边石拱桥上下来。孩童迈着结实的小腿，每下一级台阶，嘴里便喊出稚嫩清亮的音节。跟老人搭话聊起天来。知晓他是园子附近的老居民，这些年亲见圆明园的种种变迁错落。老人脸上堆叠的皱纹像园子一样老。</a:t>
            </a:r>
            <a:endParaRPr lang="zh-CN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3400"/>
              </a:lnSpc>
            </a:pPr>
            <a:r>
              <a:rPr lang="zh-CN" altLang="zh-CN" b="1" dirty="0" smtClean="0"/>
              <a:t>这</a:t>
            </a:r>
            <a:r>
              <a:rPr lang="zh-CN" altLang="zh-CN" b="1" dirty="0"/>
              <a:t>既是实写，更是象征。</a:t>
            </a:r>
            <a:r>
              <a:rPr lang="en-US" altLang="zh-CN" b="1" dirty="0"/>
              <a:t>(1</a:t>
            </a:r>
            <a:r>
              <a:rPr lang="zh-CN" altLang="zh-CN" b="1" dirty="0"/>
              <a:t>分</a:t>
            </a:r>
            <a:r>
              <a:rPr lang="en-US" altLang="zh-CN" b="1" dirty="0" smtClean="0"/>
              <a:t>)</a:t>
            </a:r>
          </a:p>
          <a:p>
            <a:pPr>
              <a:lnSpc>
                <a:spcPts val="3400"/>
              </a:lnSpc>
            </a:pPr>
            <a:r>
              <a:rPr lang="zh-CN" altLang="zh-CN" b="1" dirty="0" smtClean="0"/>
              <a:t>老人</a:t>
            </a:r>
            <a:r>
              <a:rPr lang="zh-CN" altLang="zh-CN" b="1" dirty="0"/>
              <a:t>是苍老的，用以象征圆明园的过去、民族的历史，</a:t>
            </a:r>
            <a:r>
              <a:rPr lang="en-US" altLang="zh-CN" b="1" dirty="0"/>
              <a:t>(1</a:t>
            </a:r>
            <a:r>
              <a:rPr lang="zh-CN" altLang="zh-CN" b="1" dirty="0"/>
              <a:t>分</a:t>
            </a:r>
            <a:r>
              <a:rPr lang="en-US" altLang="zh-CN" b="1" dirty="0" smtClean="0"/>
              <a:t>)</a:t>
            </a:r>
          </a:p>
          <a:p>
            <a:pPr>
              <a:lnSpc>
                <a:spcPts val="3400"/>
              </a:lnSpc>
            </a:pPr>
            <a:r>
              <a:rPr lang="zh-CN" altLang="zh-CN" b="1" dirty="0" smtClean="0"/>
              <a:t>孩子</a:t>
            </a:r>
            <a:r>
              <a:rPr lang="zh-CN" altLang="zh-CN" b="1" dirty="0"/>
              <a:t>是充满希望的，用以象征现在的社会、国家的未来。</a:t>
            </a:r>
            <a:r>
              <a:rPr lang="en-US" altLang="zh-CN" b="1" dirty="0"/>
              <a:t>(1</a:t>
            </a:r>
            <a:r>
              <a:rPr lang="zh-CN" altLang="zh-CN" b="1" dirty="0" smtClean="0"/>
              <a:t>分</a:t>
            </a:r>
            <a:endParaRPr lang="en-US" altLang="zh-CN" b="1" dirty="0" smtClean="0"/>
          </a:p>
          <a:p>
            <a:pPr>
              <a:lnSpc>
                <a:spcPts val="3400"/>
              </a:lnSpc>
            </a:pPr>
            <a:r>
              <a:rPr lang="en-US" altLang="zh-CN" b="1" dirty="0" smtClean="0"/>
              <a:t>)</a:t>
            </a:r>
            <a:r>
              <a:rPr lang="zh-CN" altLang="zh-CN" b="1" dirty="0"/>
              <a:t>暗示了国家和民族的命脉生生不息。</a:t>
            </a:r>
            <a:r>
              <a:rPr lang="en-US" altLang="zh-CN" b="1" dirty="0"/>
              <a:t>(1</a:t>
            </a:r>
            <a:r>
              <a:rPr lang="zh-CN" altLang="zh-CN" b="1" dirty="0"/>
              <a:t>分</a:t>
            </a:r>
            <a:r>
              <a:rPr lang="en-US" altLang="zh-CN" b="1" dirty="0" smtClean="0"/>
              <a:t>)</a:t>
            </a:r>
          </a:p>
          <a:p>
            <a:pPr>
              <a:lnSpc>
                <a:spcPts val="3400"/>
              </a:lnSpc>
            </a:pPr>
            <a:endParaRPr lang="en-US" altLang="zh-CN" b="1" dirty="0"/>
          </a:p>
          <a:p>
            <a:pPr>
              <a:lnSpc>
                <a:spcPts val="34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4. </a:t>
            </a:r>
            <a:r>
              <a:rPr lang="zh-CN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结合全文内容，探究作 者凭吊圆明园时</a:t>
            </a:r>
            <a:r>
              <a:rPr lang="zh-CN" altLang="zh-CN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复杂的情感态度</a:t>
            </a:r>
            <a:r>
              <a:rPr lang="zh-CN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(6</a:t>
            </a:r>
            <a:r>
              <a:rPr lang="zh-CN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分</a:t>
            </a: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)</a:t>
            </a:r>
            <a:endParaRPr lang="zh-CN" altLang="zh-CN" sz="24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3400"/>
              </a:lnSpc>
            </a:pPr>
            <a:r>
              <a:rPr lang="zh-CN" altLang="zh-CN" b="1" dirty="0" smtClean="0"/>
              <a:t>①</a:t>
            </a:r>
            <a:r>
              <a:rPr lang="zh-CN" altLang="zh-CN" b="1" dirty="0"/>
              <a:t>对圆明园静穆大美的崇仰之情</a:t>
            </a:r>
            <a:r>
              <a:rPr lang="zh-CN" altLang="zh-CN" b="1" dirty="0" smtClean="0"/>
              <a:t>。</a:t>
            </a:r>
            <a:endParaRPr lang="en-US" altLang="zh-CN" b="1" dirty="0" smtClean="0"/>
          </a:p>
          <a:p>
            <a:pPr>
              <a:lnSpc>
                <a:spcPts val="3400"/>
              </a:lnSpc>
            </a:pPr>
            <a:r>
              <a:rPr lang="zh-CN" altLang="zh-CN" b="1" dirty="0" smtClean="0"/>
              <a:t>②</a:t>
            </a:r>
            <a:r>
              <a:rPr lang="zh-CN" altLang="zh-CN" b="1" dirty="0"/>
              <a:t>对圆明园沧桑历史的沉痛之情</a:t>
            </a:r>
            <a:r>
              <a:rPr lang="zh-CN" altLang="zh-CN" b="1" dirty="0" smtClean="0"/>
              <a:t>。</a:t>
            </a:r>
            <a:endParaRPr lang="en-US" altLang="zh-CN" b="1" dirty="0" smtClean="0"/>
          </a:p>
          <a:p>
            <a:pPr>
              <a:lnSpc>
                <a:spcPts val="3400"/>
              </a:lnSpc>
            </a:pPr>
            <a:r>
              <a:rPr lang="zh-CN" altLang="zh-CN" b="1" dirty="0" smtClean="0"/>
              <a:t>③</a:t>
            </a:r>
            <a:r>
              <a:rPr lang="zh-CN" altLang="zh-CN" b="1" dirty="0"/>
              <a:t>对圆明园的未来充满信心</a:t>
            </a:r>
            <a:r>
              <a:rPr lang="zh-CN" altLang="zh-CN" b="1" dirty="0" smtClean="0"/>
              <a:t>。</a:t>
            </a:r>
            <a:endParaRPr lang="en-US" altLang="zh-CN" b="1" dirty="0" smtClean="0"/>
          </a:p>
          <a:p>
            <a:pPr>
              <a:lnSpc>
                <a:spcPts val="3400"/>
              </a:lnSpc>
            </a:pPr>
            <a:r>
              <a:rPr lang="zh-CN" altLang="zh-CN" b="1" dirty="0" smtClean="0"/>
              <a:t>④</a:t>
            </a:r>
            <a:r>
              <a:rPr lang="zh-CN" altLang="zh-CN" b="1" dirty="0"/>
              <a:t>对国家强盛的热切期盼</a:t>
            </a:r>
            <a:r>
              <a:rPr lang="zh-CN" altLang="zh-CN" b="1" dirty="0" smtClean="0"/>
              <a:t>。</a:t>
            </a:r>
            <a:endParaRPr lang="en-US" altLang="zh-CN" b="1" dirty="0" smtClean="0"/>
          </a:p>
          <a:p>
            <a:pPr>
              <a:lnSpc>
                <a:spcPts val="3400"/>
              </a:lnSpc>
            </a:pPr>
            <a:r>
              <a:rPr lang="zh-CN" altLang="zh-CN" b="1" dirty="0" smtClean="0"/>
              <a:t>⑤</a:t>
            </a:r>
            <a:r>
              <a:rPr lang="zh-CN" altLang="zh-CN" b="1" dirty="0"/>
              <a:t>说明对圆明园的历史需要用历史的眼光和生命的高度理性审视。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46376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3337</Words>
  <Application>Microsoft Office PowerPoint</Application>
  <PresentationFormat>宽屏</PresentationFormat>
  <Paragraphs>105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4" baseType="lpstr">
      <vt:lpstr>等线</vt:lpstr>
      <vt:lpstr>等线 Light</vt:lpstr>
      <vt:lpstr>华文楷体</vt:lpstr>
      <vt:lpstr>楷体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Think</dc:creator>
  <cp:lastModifiedBy>Think</cp:lastModifiedBy>
  <cp:revision>13</cp:revision>
  <dcterms:created xsi:type="dcterms:W3CDTF">2020-04-13T11:47:48Z</dcterms:created>
  <dcterms:modified xsi:type="dcterms:W3CDTF">2020-04-13T23:44:33Z</dcterms:modified>
</cp:coreProperties>
</file>