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2" r:id="rId3"/>
    <p:sldMasterId id="2147483665" r:id="rId4"/>
  </p:sldMasterIdLst>
  <p:notesMasterIdLst>
    <p:notesMasterId r:id="rId54"/>
  </p:notesMasterIdLst>
  <p:handoutMasterIdLst>
    <p:handoutMasterId r:id="rId55"/>
  </p:handoutMasterIdLst>
  <p:sldIdLst>
    <p:sldId id="297" r:id="rId5"/>
    <p:sldId id="804" r:id="rId6"/>
    <p:sldId id="1024" r:id="rId7"/>
    <p:sldId id="1025" r:id="rId8"/>
    <p:sldId id="1026" r:id="rId9"/>
    <p:sldId id="1111" r:id="rId10"/>
    <p:sldId id="1027" r:id="rId11"/>
    <p:sldId id="1028" r:id="rId12"/>
    <p:sldId id="1056" r:id="rId13"/>
    <p:sldId id="1057" r:id="rId14"/>
    <p:sldId id="1087" r:id="rId15"/>
    <p:sldId id="1058" r:id="rId16"/>
    <p:sldId id="1059" r:id="rId17"/>
    <p:sldId id="1060" r:id="rId18"/>
    <p:sldId id="1112" r:id="rId19"/>
    <p:sldId id="1061" r:id="rId20"/>
    <p:sldId id="1062" r:id="rId21"/>
    <p:sldId id="1113" r:id="rId22"/>
    <p:sldId id="1088" r:id="rId23"/>
    <p:sldId id="1089" r:id="rId24"/>
    <p:sldId id="1090" r:id="rId25"/>
    <p:sldId id="1091" r:id="rId26"/>
    <p:sldId id="1114" r:id="rId27"/>
    <p:sldId id="1063" r:id="rId28"/>
    <p:sldId id="1115" r:id="rId29"/>
    <p:sldId id="1154" r:id="rId30"/>
    <p:sldId id="1064" r:id="rId31"/>
    <p:sldId id="1116" r:id="rId32"/>
    <p:sldId id="1065" r:id="rId33"/>
    <p:sldId id="1093" r:id="rId34"/>
    <p:sldId id="1117" r:id="rId35"/>
    <p:sldId id="1119" r:id="rId36"/>
    <p:sldId id="1120" r:id="rId37"/>
    <p:sldId id="1092" r:id="rId38"/>
    <p:sldId id="1068" r:id="rId39"/>
    <p:sldId id="1094" r:id="rId40"/>
    <p:sldId id="1069" r:id="rId41"/>
    <p:sldId id="1070" r:id="rId42"/>
    <p:sldId id="1071" r:id="rId43"/>
    <p:sldId id="1121" r:id="rId44"/>
    <p:sldId id="1072" r:id="rId45"/>
    <p:sldId id="1122" r:id="rId46"/>
    <p:sldId id="1073" r:id="rId47"/>
    <p:sldId id="1123" r:id="rId48"/>
    <p:sldId id="1095" r:id="rId49"/>
    <p:sldId id="1074" r:id="rId50"/>
    <p:sldId id="1124" r:id="rId51"/>
    <p:sldId id="1125" r:id="rId52"/>
    <p:sldId id="1126" r:id="rId53"/>
  </p:sldIdLst>
  <p:sldSz cx="10621645"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B3FE"/>
    <a:srgbClr val="00B3FD"/>
    <a:srgbClr val="0000FF"/>
    <a:srgbClr val="CCFFCC"/>
    <a:srgbClr val="FF0000"/>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247"/>
    <p:restoredTop sz="94291" autoAdjust="0"/>
  </p:normalViewPr>
  <p:slideViewPr>
    <p:cSldViewPr showGuides="1">
      <p:cViewPr varScale="1">
        <p:scale>
          <a:sx n="91" d="100"/>
          <a:sy n="91" d="100"/>
        </p:scale>
        <p:origin x="1260" y="78"/>
      </p:cViewPr>
      <p:guideLst>
        <p:guide orient="horz" pos="2206"/>
        <p:guide pos="334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8" Type="http://schemas.openxmlformats.org/officeDocument/2006/relationships/tableStyles" Target="tableStyles.xml"/><Relationship Id="rId57" Type="http://schemas.openxmlformats.org/officeDocument/2006/relationships/viewProps" Target="viewProps.xml"/><Relationship Id="rId56" Type="http://schemas.openxmlformats.org/officeDocument/2006/relationships/presProps" Target="presProps.xml"/><Relationship Id="rId55" Type="http://schemas.openxmlformats.org/officeDocument/2006/relationships/handoutMaster" Target="handoutMasters/handoutMaster1.xml"/><Relationship Id="rId54" Type="http://schemas.openxmlformats.org/officeDocument/2006/relationships/notesMaster" Target="notesMasters/notesMaster1.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slide" Target="slides/slide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Master" Target="slideMasters/slideMaster3.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1622558A-30FB-40BC-8A10-6EBA9ED55720}"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fld id="{C7DFFDA5-D74A-48FA-9E5B-C35AD6F189DA}"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039813" y="1143000"/>
            <a:ext cx="4778375"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a:prstGeom prst="rect">
            <a:avLst/>
          </a:prstGeo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a:xfrm>
            <a:off x="531813" y="6356350"/>
            <a:ext cx="2478088"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a:xfrm>
            <a:off x="3629025" y="6356350"/>
            <a:ext cx="3363913" cy="365125"/>
          </a:xfrm>
          <a:prstGeom prst="rect">
            <a:avLst/>
          </a:prstGeom>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a:xfrm>
            <a:off x="7612063" y="6356350"/>
            <a:ext cx="2478088" cy="365125"/>
          </a:xfrm>
          <a:prstGeom prst="rect">
            <a:avLst/>
          </a:prstGeom>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925" y="2130425"/>
            <a:ext cx="9028113"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850" y="3886200"/>
            <a:ext cx="743426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406900"/>
            <a:ext cx="9028112"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2906713"/>
            <a:ext cx="90281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813" y="1600200"/>
            <a:ext cx="47021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86388" y="1600200"/>
            <a:ext cx="47037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813" y="1535113"/>
            <a:ext cx="46926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813" y="2174875"/>
            <a:ext cx="46926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913" y="1535113"/>
            <a:ext cx="46942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913" y="2174875"/>
            <a:ext cx="46942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813" y="273050"/>
            <a:ext cx="349408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900" y="273050"/>
            <a:ext cx="59372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813" y="1435100"/>
            <a:ext cx="34940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213" y="4800600"/>
            <a:ext cx="6373812"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213" y="612775"/>
            <a:ext cx="6373812"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213" y="5367338"/>
            <a:ext cx="63738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63" y="274638"/>
            <a:ext cx="2389187"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813" y="274638"/>
            <a:ext cx="701675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062" y="4406901"/>
            <a:ext cx="9028669"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099" y="273050"/>
            <a:ext cx="349455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979" y="4800600"/>
            <a:ext cx="637317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979" y="612775"/>
            <a:ext cx="6373178"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23" y="274639"/>
            <a:ext cx="2389942"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098" y="274639"/>
            <a:ext cx="6992792"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hyperlink" Target="..\&#30446;&#24405;.pptx" TargetMode="External"/><Relationship Id="rId4" Type="http://schemas.openxmlformats.org/officeDocument/2006/relationships/image" Target="../media/image1.jpeg"/><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slideLayout" Target="../slideLayouts/slideLayout11.xml"/><Relationship Id="rId7" Type="http://schemas.openxmlformats.org/officeDocument/2006/relationships/slideLayout" Target="../slideLayouts/slideLayout10.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 Id="rId3" Type="http://schemas.openxmlformats.org/officeDocument/2006/relationships/slideLayout" Target="../slideLayouts/slideLayout6.xml"/><Relationship Id="rId2" Type="http://schemas.openxmlformats.org/officeDocument/2006/relationships/slideLayout" Target="../slideLayouts/slideLayout5.xml"/><Relationship Id="rId13" Type="http://schemas.openxmlformats.org/officeDocument/2006/relationships/theme" Target="../theme/theme2.xml"/><Relationship Id="rId12" Type="http://schemas.openxmlformats.org/officeDocument/2006/relationships/slideLayout" Target="../slideLayouts/slideLayout15.xml"/><Relationship Id="rId11" Type="http://schemas.openxmlformats.org/officeDocument/2006/relationships/slideLayout" Target="../slideLayouts/slideLayout14.xml"/><Relationship Id="rId10" Type="http://schemas.openxmlformats.org/officeDocument/2006/relationships/slideLayout" Target="../slideLayouts/slideLayout13.xml"/><Relationship Id="rId1" Type="http://schemas.openxmlformats.org/officeDocument/2006/relationships/slideLayout" Target="../slideLayouts/slideLayout4.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4.xml"/><Relationship Id="rId8" Type="http://schemas.openxmlformats.org/officeDocument/2006/relationships/slideLayout" Target="../slideLayouts/slideLayout23.xml"/><Relationship Id="rId7" Type="http://schemas.openxmlformats.org/officeDocument/2006/relationships/slideLayout" Target="../slideLayouts/slideLayout22.xml"/><Relationship Id="rId6" Type="http://schemas.openxmlformats.org/officeDocument/2006/relationships/slideLayout" Target="../slideLayouts/slideLayout21.xml"/><Relationship Id="rId5" Type="http://schemas.openxmlformats.org/officeDocument/2006/relationships/slideLayout" Target="../slideLayouts/slideLayout20.xml"/><Relationship Id="rId4" Type="http://schemas.openxmlformats.org/officeDocument/2006/relationships/slideLayout" Target="../slideLayouts/slideLayout19.xml"/><Relationship Id="rId3" Type="http://schemas.openxmlformats.org/officeDocument/2006/relationships/slideLayout" Target="../slideLayouts/slideLayout18.xml"/><Relationship Id="rId2" Type="http://schemas.openxmlformats.org/officeDocument/2006/relationships/slideLayout" Target="../slideLayouts/slideLayout17.xml"/><Relationship Id="rId13" Type="http://schemas.openxmlformats.org/officeDocument/2006/relationships/theme" Target="../theme/theme3.xml"/><Relationship Id="rId12" Type="http://schemas.openxmlformats.org/officeDocument/2006/relationships/image" Target="../media/image2.jpeg"/><Relationship Id="rId11" Type="http://schemas.openxmlformats.org/officeDocument/2006/relationships/slideLayout" Target="../slideLayouts/slideLayout26.xml"/><Relationship Id="rId10" Type="http://schemas.openxmlformats.org/officeDocument/2006/relationships/slideLayout" Target="../slideLayouts/slideLayout25.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4"/>
          <a:stretch>
            <a:fillRect/>
          </a:stretch>
        </a:blipFill>
        <a:effectLst/>
      </p:bgPr>
    </p:bg>
    <p:spTree>
      <p:nvGrpSpPr>
        <p:cNvPr id="1" name=""/>
        <p:cNvGrpSpPr/>
        <p:nvPr/>
      </p:nvGrpSpPr>
      <p:grpSpPr>
        <a:xfrm>
          <a:off x="0" y="0"/>
          <a:ext cx="0" cy="0"/>
          <a:chOff x="0" y="0"/>
          <a:chExt cx="0" cy="0"/>
        </a:xfrm>
      </p:grpSpPr>
      <p:sp>
        <p:nvSpPr>
          <p:cNvPr id="1026" name="文本占位符 2"/>
          <p:cNvSpPr>
            <a:spLocks noGrp="1"/>
          </p:cNvSpPr>
          <p:nvPr>
            <p:ph type="body" idx="1"/>
          </p:nvPr>
        </p:nvSpPr>
        <p:spPr>
          <a:xfrm>
            <a:off x="485775" y="657225"/>
            <a:ext cx="9650413" cy="5651500"/>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椭圆 5">
            <a:hlinkClick r:id="rId5" action="ppaction://hlinkfile"/>
          </p:cNvPr>
          <p:cNvSpPr/>
          <p:nvPr/>
        </p:nvSpPr>
        <p:spPr>
          <a:xfrm>
            <a:off x="6582852"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目录</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7" name="椭圆 6">
            <a:hlinkClick r:id="" action="ppaction://hlinkshowjump?jump=previousslide"/>
          </p:cNvPr>
          <p:cNvSpPr/>
          <p:nvPr/>
        </p:nvSpPr>
        <p:spPr>
          <a:xfrm>
            <a:off x="8200878" y="6460789"/>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上页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8" name="椭圆 7">
            <a:hlinkClick r:id="" action="ppaction://hlinkshowjump?jump=firstslide"/>
          </p:cNvPr>
          <p:cNvSpPr/>
          <p:nvPr/>
        </p:nvSpPr>
        <p:spPr>
          <a:xfrm>
            <a:off x="7386486" y="6445558"/>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首页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9" name="椭圆 8">
            <a:hlinkClick r:id="" action="ppaction://hlinkshowjump?jump=nextslide"/>
          </p:cNvPr>
          <p:cNvSpPr/>
          <p:nvPr/>
        </p:nvSpPr>
        <p:spPr>
          <a:xfrm>
            <a:off x="9008500" y="6439273"/>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下页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10" name="椭圆 9"/>
          <p:cNvSpPr/>
          <p:nvPr/>
        </p:nvSpPr>
        <p:spPr>
          <a:xfrm>
            <a:off x="9804568"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1" i="0" u="none" strike="noStrike" kern="0" cap="none" spc="0" normalizeH="0" baseline="0" noProof="0">
              <a:ln>
                <a:noFill/>
              </a:ln>
              <a:solidFill>
                <a:srgbClr val="AB0019"/>
              </a:solidFill>
              <a:effectLst/>
              <a:uLnTx/>
              <a:uFillTx/>
              <a:latin typeface="Arial" panose="020B0604020202020204"/>
              <a:ea typeface="微软雅黑" panose="020B0503020204020204" pitchFamily="34" charset="-122"/>
              <a:cs typeface="+mn-cs"/>
            </a:endParaRPr>
          </a:p>
        </p:txBody>
      </p:sp>
      <p:sp>
        <p:nvSpPr>
          <p:cNvPr id="11" name="灯片编号占位符 5"/>
          <p:cNvSpPr txBox="1"/>
          <p:nvPr/>
        </p:nvSpPr>
        <p:spPr>
          <a:xfrm>
            <a:off x="9902825" y="6432550"/>
            <a:ext cx="557213" cy="365125"/>
          </a:xfrm>
          <a:prstGeom prst="rect">
            <a:avLst/>
          </a:prstGeom>
        </p:spPr>
        <p:txBody>
          <a:bodyPr anchor="ctr"/>
          <a:lstStyle/>
          <a:p>
            <a:pPr lvl="0" algn="ctr" eaLnBrk="1" hangingPunct="1">
              <a:buNone/>
            </a:pPr>
            <a:fld id="{9A0DB2DC-4C9A-4742-B13C-FB6460FD3503}" type="slidenum">
              <a:rPr lang="zh-CN" altLang="en-US" sz="1600" b="1" dirty="0">
                <a:solidFill>
                  <a:srgbClr val="0070C0"/>
                </a:solidFill>
                <a:latin typeface="Calibri" panose="020F0502020204030204" pitchFamily="34" charset="0"/>
              </a:rPr>
            </a:fld>
            <a:endParaRPr lang="zh-CN" altLang="en-US" sz="1600" b="1" dirty="0">
              <a:solidFill>
                <a:srgbClr val="0070C0"/>
              </a:solidFill>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2"/>
          <p:cNvSpPr>
            <a:spLocks noGrp="1"/>
          </p:cNvSpPr>
          <p:nvPr>
            <p:ph type="body" idx="1"/>
          </p:nvPr>
        </p:nvSpPr>
        <p:spPr>
          <a:xfrm>
            <a:off x="531813" y="1600200"/>
            <a:ext cx="9558337" cy="4525963"/>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3075" name="文本占位符 2"/>
          <p:cNvSpPr>
            <a:spLocks noGrp="1"/>
          </p:cNvSpPr>
          <p:nvPr>
            <p:ph type="body" idx="1"/>
          </p:nvPr>
        </p:nvSpPr>
        <p:spPr>
          <a:xfrm>
            <a:off x="414338" y="1557338"/>
            <a:ext cx="9558337" cy="4525962"/>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6.xml"/><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9.jpeg"/><Relationship Id="rId2" Type="http://schemas.openxmlformats.org/officeDocument/2006/relationships/tags" Target="../tags/tag1.xml"/><Relationship Id="rId1"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png"/></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image" Target="../media/image20.png"/><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tags" Target="../tags/tag3.xml"/></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png"/><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tags" Target="../tags/tag4.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5.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6.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7.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9.jpeg"/></Relationships>
</file>

<file path=ppt/slides/_rels/slide2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tags" Target="../tags/tag5.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2.jpeg"/></Relationships>
</file>

<file path=ppt/slides/_rels/slide23.xml.rels><?xml version="1.0" encoding="UTF-8" standalone="yes"?>
<Relationships xmlns="http://schemas.openxmlformats.org/package/2006/relationships"><Relationship Id="rId9" Type="http://schemas.openxmlformats.org/officeDocument/2006/relationships/image" Target="../media/image40.jpeg"/><Relationship Id="rId8" Type="http://schemas.openxmlformats.org/officeDocument/2006/relationships/image" Target="../media/image39.jpeg"/><Relationship Id="rId7" Type="http://schemas.openxmlformats.org/officeDocument/2006/relationships/image" Target="../media/image38.jpeg"/><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 Id="rId3" Type="http://schemas.openxmlformats.org/officeDocument/2006/relationships/image" Target="../media/image34.jpeg"/><Relationship Id="rId2" Type="http://schemas.openxmlformats.org/officeDocument/2006/relationships/image" Target="../media/image33.jpeg"/><Relationship Id="rId10" Type="http://schemas.openxmlformats.org/officeDocument/2006/relationships/slideLayout" Target="../slideLayouts/slideLayout2.xml"/><Relationship Id="rId1" Type="http://schemas.openxmlformats.org/officeDocument/2006/relationships/tags" Target="../tags/tag6.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2.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3.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4.png"/><Relationship Id="rId1" Type="http://schemas.openxmlformats.org/officeDocument/2006/relationships/tags" Target="../tags/tag7.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5.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6.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8.jpeg"/><Relationship Id="rId1" Type="http://schemas.openxmlformats.org/officeDocument/2006/relationships/image" Target="../media/image47.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9.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0.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1.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3.jpeg"/><Relationship Id="rId1" Type="http://schemas.openxmlformats.org/officeDocument/2006/relationships/image" Target="../media/image52.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4.jpe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5.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7.jpeg"/><Relationship Id="rId1" Type="http://schemas.openxmlformats.org/officeDocument/2006/relationships/image" Target="../media/image56.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58.jpeg"/></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9.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0.jpeg"/></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1.png"/></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3.png"/><Relationship Id="rId1" Type="http://schemas.openxmlformats.org/officeDocument/2006/relationships/image" Target="../media/image62.jpe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65.jpeg"/><Relationship Id="rId1" Type="http://schemas.openxmlformats.org/officeDocument/2006/relationships/image" Target="../media/image64.jpeg"/></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6.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1119505" y="1609090"/>
            <a:ext cx="8425815" cy="2122805"/>
          </a:xfrm>
          <a:prstGeom prst="rect">
            <a:avLst/>
          </a:prstGeom>
          <a:noFill/>
        </p:spPr>
        <p:txBody>
          <a:bodyPr wrap="square" rtlCol="0">
            <a:spAutoFit/>
          </a:bodyPr>
          <a:lstStyle/>
          <a:p>
            <a:pPr marL="0" lvl="0" indent="0" algn="ctr" eaLnBrk="1" hangingPunct="1">
              <a:lnSpc>
                <a:spcPct val="150000"/>
              </a:lnSpc>
              <a:spcBef>
                <a:spcPct val="0"/>
              </a:spcBef>
              <a:buFontTx/>
              <a:buNone/>
            </a:pPr>
            <a:r>
              <a:rPr lang="zh-CN" altLang="en-US" sz="4400" b="1" dirty="0">
                <a:solidFill>
                  <a:srgbClr val="FF0000"/>
                </a:solidFill>
                <a:latin typeface="方正粗黑宋简体" pitchFamily="2" charset="-122"/>
                <a:ea typeface="方正粗黑宋简体" pitchFamily="2" charset="-122"/>
                <a:sym typeface="+mn-ea"/>
              </a:rPr>
              <a:t>第2讲　法拉第电磁感应定律　电路与图象</a:t>
            </a:r>
            <a:endParaRPr lang="zh-CN" altLang="en-US" sz="4400" b="1" dirty="0">
              <a:solidFill>
                <a:srgbClr val="FF0000"/>
              </a:solidFill>
              <a:latin typeface="方正粗黑宋简体" pitchFamily="2" charset="-122"/>
              <a:ea typeface="方正粗黑宋简体"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 name="必备知识.eps" descr="id:2147496728;FounderCES"/>
          <p:cNvPicPr>
            <a:picLocks noChangeAspect="1"/>
          </p:cNvPicPr>
          <p:nvPr/>
        </p:nvPicPr>
        <p:blipFill>
          <a:blip r:embed="rId1"/>
          <a:stretch>
            <a:fillRect/>
          </a:stretch>
        </p:blipFill>
        <p:spPr>
          <a:xfrm>
            <a:off x="485775" y="260985"/>
            <a:ext cx="8902700" cy="407670"/>
          </a:xfrm>
          <a:prstGeom prst="rect">
            <a:avLst/>
          </a:prstGeom>
        </p:spPr>
      </p:pic>
      <p:pic>
        <p:nvPicPr>
          <p:cNvPr id="3" name="图片 2"/>
          <p:cNvPicPr>
            <a:picLocks noChangeAspect="1"/>
          </p:cNvPicPr>
          <p:nvPr/>
        </p:nvPicPr>
        <p:blipFill>
          <a:blip r:embed="rId2"/>
          <a:stretch>
            <a:fillRect/>
          </a:stretch>
        </p:blipFill>
        <p:spPr>
          <a:xfrm>
            <a:off x="1405255" y="742950"/>
            <a:ext cx="7810500" cy="5372100"/>
          </a:xfrm>
          <a:prstGeom prst="rect">
            <a:avLst/>
          </a:prstGeom>
        </p:spPr>
      </p:pic>
      <p:sp>
        <p:nvSpPr>
          <p:cNvPr id="22" name="文本框 21"/>
          <p:cNvSpPr txBox="1"/>
          <p:nvPr/>
        </p:nvSpPr>
        <p:spPr>
          <a:xfrm>
            <a:off x="4374515" y="1052195"/>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变化率</a:t>
            </a:r>
            <a:endParaRPr lang="en-US" altLang="zh-CN" sz="2000" b="1">
              <a:solidFill>
                <a:srgbClr val="FF0000"/>
              </a:solidFill>
              <a:latin typeface="宋体" panose="02010600030101010101" pitchFamily="2" charset="-122"/>
            </a:endParaRPr>
          </a:p>
        </p:txBody>
      </p:sp>
      <p:pic>
        <p:nvPicPr>
          <p:cNvPr id="23" name="图片 22"/>
          <p:cNvPicPr>
            <a:picLocks noChangeAspect="1"/>
          </p:cNvPicPr>
          <p:nvPr/>
        </p:nvPicPr>
        <p:blipFill>
          <a:blip r:embed="rId3"/>
          <a:stretch>
            <a:fillRect/>
          </a:stretch>
        </p:blipFill>
        <p:spPr>
          <a:xfrm>
            <a:off x="5094605" y="1484630"/>
            <a:ext cx="350520" cy="350520"/>
          </a:xfrm>
          <a:prstGeom prst="rect">
            <a:avLst/>
          </a:prstGeom>
        </p:spPr>
      </p:pic>
      <p:pic>
        <p:nvPicPr>
          <p:cNvPr id="24" name="图片 23"/>
          <p:cNvPicPr>
            <a:picLocks noChangeAspect="1"/>
          </p:cNvPicPr>
          <p:nvPr/>
        </p:nvPicPr>
        <p:blipFill>
          <a:blip r:embed="rId4"/>
          <a:stretch>
            <a:fillRect/>
          </a:stretch>
        </p:blipFill>
        <p:spPr>
          <a:xfrm>
            <a:off x="7110730" y="1484630"/>
            <a:ext cx="289560" cy="396240"/>
          </a:xfrm>
          <a:prstGeom prst="rect">
            <a:avLst/>
          </a:prstGeom>
        </p:spPr>
      </p:pic>
      <p:sp>
        <p:nvSpPr>
          <p:cNvPr id="25" name="文本框 24"/>
          <p:cNvSpPr txBox="1"/>
          <p:nvPr/>
        </p:nvSpPr>
        <p:spPr>
          <a:xfrm>
            <a:off x="6102985" y="1916430"/>
            <a:ext cx="1633855"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变化快慢</a:t>
            </a:r>
            <a:endParaRPr lang="en-US" altLang="zh-CN" sz="2000" b="1">
              <a:solidFill>
                <a:srgbClr val="FF0000"/>
              </a:solidFill>
              <a:latin typeface="宋体" panose="02010600030101010101" pitchFamily="2" charset="-122"/>
            </a:endParaRPr>
          </a:p>
        </p:txBody>
      </p:sp>
      <p:sp>
        <p:nvSpPr>
          <p:cNvPr id="26" name="文本框 25"/>
          <p:cNvSpPr txBox="1"/>
          <p:nvPr/>
        </p:nvSpPr>
        <p:spPr>
          <a:xfrm>
            <a:off x="5454650" y="2204720"/>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所有</a:t>
            </a:r>
            <a:endParaRPr lang="en-US" altLang="zh-CN" sz="2000" b="1">
              <a:solidFill>
                <a:srgbClr val="FF0000"/>
              </a:solidFill>
              <a:latin typeface="宋体" panose="02010600030101010101" pitchFamily="2" charset="-122"/>
            </a:endParaRPr>
          </a:p>
        </p:txBody>
      </p:sp>
      <p:sp>
        <p:nvSpPr>
          <p:cNvPr id="27" name="文本框 26"/>
          <p:cNvSpPr txBox="1"/>
          <p:nvPr/>
        </p:nvSpPr>
        <p:spPr>
          <a:xfrm>
            <a:off x="4374515" y="2780665"/>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Blv</a:t>
            </a:r>
            <a:endParaRPr lang="en-US" altLang="zh-CN" sz="2000" b="1">
              <a:solidFill>
                <a:srgbClr val="FF0000"/>
              </a:solidFill>
              <a:latin typeface="宋体" panose="02010600030101010101" pitchFamily="2" charset="-122"/>
            </a:endParaRPr>
          </a:p>
        </p:txBody>
      </p:sp>
      <p:sp>
        <p:nvSpPr>
          <p:cNvPr id="28" name="文本框 27"/>
          <p:cNvSpPr txBox="1"/>
          <p:nvPr/>
        </p:nvSpPr>
        <p:spPr>
          <a:xfrm>
            <a:off x="5958840" y="3356610"/>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导体</a:t>
            </a:r>
            <a:endParaRPr lang="en-US" altLang="zh-CN" sz="2000" b="1">
              <a:solidFill>
                <a:srgbClr val="FF0000"/>
              </a:solidFill>
              <a:latin typeface="宋体" panose="02010600030101010101" pitchFamily="2" charset="-122"/>
            </a:endParaRPr>
          </a:p>
        </p:txBody>
      </p:sp>
      <p:sp>
        <p:nvSpPr>
          <p:cNvPr id="29" name="文本框 28"/>
          <p:cNvSpPr txBox="1"/>
          <p:nvPr/>
        </p:nvSpPr>
        <p:spPr>
          <a:xfrm>
            <a:off x="7183120" y="3284855"/>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电源</a:t>
            </a:r>
            <a:endParaRPr lang="en-US" altLang="zh-CN" sz="2000" b="1">
              <a:solidFill>
                <a:srgbClr val="FF0000"/>
              </a:solidFill>
              <a:latin typeface="宋体" panose="02010600030101010101" pitchFamily="2" charset="-122"/>
            </a:endParaRPr>
          </a:p>
        </p:txBody>
      </p:sp>
      <p:sp>
        <p:nvSpPr>
          <p:cNvPr id="30" name="文本框 29"/>
          <p:cNvSpPr txBox="1"/>
          <p:nvPr/>
        </p:nvSpPr>
        <p:spPr>
          <a:xfrm>
            <a:off x="4662805" y="3644900"/>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回路</a:t>
            </a:r>
            <a:endParaRPr lang="en-US" altLang="zh-CN" sz="2000" b="1">
              <a:solidFill>
                <a:srgbClr val="FF0000"/>
              </a:solidFill>
              <a:latin typeface="宋体" panose="02010600030101010101" pitchFamily="2" charset="-122"/>
            </a:endParaRPr>
          </a:p>
        </p:txBody>
      </p:sp>
      <p:sp>
        <p:nvSpPr>
          <p:cNvPr id="31" name="文本框 30"/>
          <p:cNvSpPr txBox="1"/>
          <p:nvPr/>
        </p:nvSpPr>
        <p:spPr>
          <a:xfrm>
            <a:off x="5918200" y="3683635"/>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电源</a:t>
            </a:r>
            <a:endParaRPr lang="en-US" altLang="zh-CN" sz="2000" b="1">
              <a:solidFill>
                <a:srgbClr val="FF0000"/>
              </a:solidFill>
              <a:latin typeface="宋体" panose="02010600030101010101" pitchFamily="2" charset="-122"/>
            </a:endParaRPr>
          </a:p>
        </p:txBody>
      </p:sp>
      <p:sp>
        <p:nvSpPr>
          <p:cNvPr id="32" name="文本框 31"/>
          <p:cNvSpPr txBox="1"/>
          <p:nvPr/>
        </p:nvSpPr>
        <p:spPr>
          <a:xfrm>
            <a:off x="8047355" y="3683635"/>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外电路</a:t>
            </a:r>
            <a:endParaRPr lang="en-US" altLang="zh-CN" sz="2000" b="1">
              <a:solidFill>
                <a:srgbClr val="FF0000"/>
              </a:solidFill>
              <a:latin typeface="宋体" panose="02010600030101010101" pitchFamily="2" charset="-122"/>
            </a:endParaRPr>
          </a:p>
        </p:txBody>
      </p:sp>
      <p:sp>
        <p:nvSpPr>
          <p:cNvPr id="33" name="文本框 32"/>
          <p:cNvSpPr txBox="1"/>
          <p:nvPr/>
        </p:nvSpPr>
        <p:spPr>
          <a:xfrm>
            <a:off x="6967220" y="4796790"/>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B-t</a:t>
            </a:r>
            <a:endParaRPr lang="en-US" altLang="zh-CN" sz="2000" b="1">
              <a:solidFill>
                <a:srgbClr val="FF0000"/>
              </a:solidFill>
              <a:latin typeface="宋体" panose="02010600030101010101" pitchFamily="2" charset="-122"/>
            </a:endParaRPr>
          </a:p>
        </p:txBody>
      </p:sp>
      <p:sp>
        <p:nvSpPr>
          <p:cNvPr id="34" name="文本框 33"/>
          <p:cNvSpPr txBox="1"/>
          <p:nvPr/>
        </p:nvSpPr>
        <p:spPr>
          <a:xfrm>
            <a:off x="7687310" y="4796790"/>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Φ-t</a:t>
            </a:r>
            <a:endParaRPr lang="en-US" altLang="zh-CN" sz="2000" b="1">
              <a:solidFill>
                <a:srgbClr val="FF0000"/>
              </a:solidFill>
              <a:latin typeface="宋体" panose="02010600030101010101" pitchFamily="2" charset="-122"/>
            </a:endParaRPr>
          </a:p>
        </p:txBody>
      </p:sp>
      <p:sp>
        <p:nvSpPr>
          <p:cNvPr id="35" name="文本框 34"/>
          <p:cNvSpPr txBox="1"/>
          <p:nvPr/>
        </p:nvSpPr>
        <p:spPr>
          <a:xfrm>
            <a:off x="8550910" y="4796790"/>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E-t</a:t>
            </a:r>
            <a:endParaRPr lang="en-US" altLang="zh-CN" sz="2000" b="1">
              <a:solidFill>
                <a:srgbClr val="FF0000"/>
              </a:solidFill>
              <a:latin typeface="宋体" panose="02010600030101010101" pitchFamily="2" charset="-122"/>
            </a:endParaRPr>
          </a:p>
        </p:txBody>
      </p:sp>
      <p:sp>
        <p:nvSpPr>
          <p:cNvPr id="36" name="文本框 35"/>
          <p:cNvSpPr txBox="1"/>
          <p:nvPr/>
        </p:nvSpPr>
        <p:spPr>
          <a:xfrm>
            <a:off x="3726815" y="5012690"/>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I-t</a:t>
            </a:r>
            <a:endParaRPr lang="en-US" altLang="zh-CN" sz="2000" b="1">
              <a:solidFill>
                <a:srgbClr val="FF0000"/>
              </a:solidFill>
              <a:latin typeface="宋体" panose="02010600030101010101" pitchFamily="2" charset="-122"/>
            </a:endParaRPr>
          </a:p>
        </p:txBody>
      </p:sp>
      <p:sp>
        <p:nvSpPr>
          <p:cNvPr id="37" name="文本框 36"/>
          <p:cNvSpPr txBox="1"/>
          <p:nvPr/>
        </p:nvSpPr>
        <p:spPr>
          <a:xfrm>
            <a:off x="4518660" y="5156835"/>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F</a:t>
            </a:r>
            <a:r>
              <a:rPr lang="en-US" altLang="zh-CN" sz="2000" b="1" baseline="-25000">
                <a:solidFill>
                  <a:srgbClr val="FF0000"/>
                </a:solidFill>
                <a:latin typeface="宋体" panose="02010600030101010101" pitchFamily="2" charset="-122"/>
              </a:rPr>
              <a:t>安</a:t>
            </a:r>
            <a:r>
              <a:rPr lang="en-US" altLang="zh-CN" sz="2000" b="1">
                <a:solidFill>
                  <a:srgbClr val="FF0000"/>
                </a:solidFill>
                <a:latin typeface="宋体" panose="02010600030101010101" pitchFamily="2" charset="-122"/>
              </a:rPr>
              <a:t>-t　</a:t>
            </a:r>
            <a:endParaRPr lang="en-US" altLang="zh-CN" sz="2000" b="1">
              <a:solidFill>
                <a:srgbClr val="FF0000"/>
              </a:solidFill>
              <a:latin typeface="宋体" panose="02010600030101010101" pitchFamily="2" charset="-122"/>
            </a:endParaRPr>
          </a:p>
        </p:txBody>
      </p:sp>
      <p:sp>
        <p:nvSpPr>
          <p:cNvPr id="38" name="文本框 37"/>
          <p:cNvSpPr txBox="1"/>
          <p:nvPr/>
        </p:nvSpPr>
        <p:spPr>
          <a:xfrm>
            <a:off x="6967220" y="5411470"/>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E-s</a:t>
            </a:r>
            <a:endParaRPr lang="en-US" altLang="zh-CN" sz="2000" b="1">
              <a:solidFill>
                <a:srgbClr val="FF0000"/>
              </a:solidFill>
              <a:latin typeface="宋体" panose="02010600030101010101" pitchFamily="2" charset="-122"/>
            </a:endParaRPr>
          </a:p>
        </p:txBody>
      </p:sp>
      <p:sp>
        <p:nvSpPr>
          <p:cNvPr id="39" name="文本框 38"/>
          <p:cNvSpPr txBox="1"/>
          <p:nvPr/>
        </p:nvSpPr>
        <p:spPr>
          <a:xfrm>
            <a:off x="7687310" y="5411470"/>
            <a:ext cx="119253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I-s</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1+#ppt_w/2"/>
                                          </p:val>
                                        </p:tav>
                                        <p:tav tm="100000">
                                          <p:val>
                                            <p:strVal val="#ppt_x"/>
                                          </p:val>
                                        </p:tav>
                                      </p:tavLst>
                                    </p:anim>
                                    <p:anim calcmode="lin" valueType="num">
                                      <p:cBhvr additive="base">
                                        <p:cTn id="14"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1+#ppt_w/2"/>
                                          </p:val>
                                        </p:tav>
                                        <p:tav tm="100000">
                                          <p:val>
                                            <p:strVal val="#ppt_x"/>
                                          </p:val>
                                        </p:tav>
                                      </p:tavLst>
                                    </p:anim>
                                    <p:anim calcmode="lin" valueType="num">
                                      <p:cBhvr additive="base">
                                        <p:cTn id="20"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1+#ppt_w/2"/>
                                          </p:val>
                                        </p:tav>
                                        <p:tav tm="100000">
                                          <p:val>
                                            <p:strVal val="#ppt_x"/>
                                          </p:val>
                                        </p:tav>
                                      </p:tavLst>
                                    </p:anim>
                                    <p:anim calcmode="lin" valueType="num">
                                      <p:cBhvr additive="base">
                                        <p:cTn id="26"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1+#ppt_w/2"/>
                                          </p:val>
                                        </p:tav>
                                        <p:tav tm="100000">
                                          <p:val>
                                            <p:strVal val="#ppt_x"/>
                                          </p:val>
                                        </p:tav>
                                      </p:tavLst>
                                    </p:anim>
                                    <p:anim calcmode="lin" valueType="num">
                                      <p:cBhvr additive="base">
                                        <p:cTn id="32"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1+#ppt_w/2"/>
                                          </p:val>
                                        </p:tav>
                                        <p:tav tm="100000">
                                          <p:val>
                                            <p:strVal val="#ppt_x"/>
                                          </p:val>
                                        </p:tav>
                                      </p:tavLst>
                                    </p:anim>
                                    <p:anim calcmode="lin" valueType="num">
                                      <p:cBhvr additive="base">
                                        <p:cTn id="38"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500" fill="hold"/>
                                        <p:tgtEl>
                                          <p:spTgt spid="28"/>
                                        </p:tgtEl>
                                        <p:attrNameLst>
                                          <p:attrName>ppt_x</p:attrName>
                                        </p:attrNameLst>
                                      </p:cBhvr>
                                      <p:tavLst>
                                        <p:tav tm="0">
                                          <p:val>
                                            <p:strVal val="1+#ppt_w/2"/>
                                          </p:val>
                                        </p:tav>
                                        <p:tav tm="100000">
                                          <p:val>
                                            <p:strVal val="#ppt_x"/>
                                          </p:val>
                                        </p:tav>
                                      </p:tavLst>
                                    </p:anim>
                                    <p:anim calcmode="lin" valueType="num">
                                      <p:cBhvr additive="base">
                                        <p:cTn id="44"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500" fill="hold"/>
                                        <p:tgtEl>
                                          <p:spTgt spid="29"/>
                                        </p:tgtEl>
                                        <p:attrNameLst>
                                          <p:attrName>ppt_x</p:attrName>
                                        </p:attrNameLst>
                                      </p:cBhvr>
                                      <p:tavLst>
                                        <p:tav tm="0">
                                          <p:val>
                                            <p:strVal val="1+#ppt_w/2"/>
                                          </p:val>
                                        </p:tav>
                                        <p:tav tm="100000">
                                          <p:val>
                                            <p:strVal val="#ppt_x"/>
                                          </p:val>
                                        </p:tav>
                                      </p:tavLst>
                                    </p:anim>
                                    <p:anim calcmode="lin" valueType="num">
                                      <p:cBhvr additive="base">
                                        <p:cTn id="50"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additive="base">
                                        <p:cTn id="55" dur="500" fill="hold"/>
                                        <p:tgtEl>
                                          <p:spTgt spid="30"/>
                                        </p:tgtEl>
                                        <p:attrNameLst>
                                          <p:attrName>ppt_x</p:attrName>
                                        </p:attrNameLst>
                                      </p:cBhvr>
                                      <p:tavLst>
                                        <p:tav tm="0">
                                          <p:val>
                                            <p:strVal val="1+#ppt_w/2"/>
                                          </p:val>
                                        </p:tav>
                                        <p:tav tm="100000">
                                          <p:val>
                                            <p:strVal val="#ppt_x"/>
                                          </p:val>
                                        </p:tav>
                                      </p:tavLst>
                                    </p:anim>
                                    <p:anim calcmode="lin" valueType="num">
                                      <p:cBhvr additive="base">
                                        <p:cTn id="5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1+#ppt_w/2"/>
                                          </p:val>
                                        </p:tav>
                                        <p:tav tm="100000">
                                          <p:val>
                                            <p:strVal val="#ppt_x"/>
                                          </p:val>
                                        </p:tav>
                                      </p:tavLst>
                                    </p:anim>
                                    <p:anim calcmode="lin" valueType="num">
                                      <p:cBhvr additive="base">
                                        <p:cTn id="62"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500" fill="hold"/>
                                        <p:tgtEl>
                                          <p:spTgt spid="32"/>
                                        </p:tgtEl>
                                        <p:attrNameLst>
                                          <p:attrName>ppt_x</p:attrName>
                                        </p:attrNameLst>
                                      </p:cBhvr>
                                      <p:tavLst>
                                        <p:tav tm="0">
                                          <p:val>
                                            <p:strVal val="1+#ppt_w/2"/>
                                          </p:val>
                                        </p:tav>
                                        <p:tav tm="100000">
                                          <p:val>
                                            <p:strVal val="#ppt_x"/>
                                          </p:val>
                                        </p:tav>
                                      </p:tavLst>
                                    </p:anim>
                                    <p:anim calcmode="lin" valueType="num">
                                      <p:cBhvr additive="base">
                                        <p:cTn id="68"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33"/>
                                        </p:tgtEl>
                                        <p:attrNameLst>
                                          <p:attrName>style.visibility</p:attrName>
                                        </p:attrNameLst>
                                      </p:cBhvr>
                                      <p:to>
                                        <p:strVal val="visible"/>
                                      </p:to>
                                    </p:set>
                                    <p:anim calcmode="lin" valueType="num">
                                      <p:cBhvr additive="base">
                                        <p:cTn id="73" dur="500" fill="hold"/>
                                        <p:tgtEl>
                                          <p:spTgt spid="33"/>
                                        </p:tgtEl>
                                        <p:attrNameLst>
                                          <p:attrName>ppt_x</p:attrName>
                                        </p:attrNameLst>
                                      </p:cBhvr>
                                      <p:tavLst>
                                        <p:tav tm="0">
                                          <p:val>
                                            <p:strVal val="1+#ppt_w/2"/>
                                          </p:val>
                                        </p:tav>
                                        <p:tav tm="100000">
                                          <p:val>
                                            <p:strVal val="#ppt_x"/>
                                          </p:val>
                                        </p:tav>
                                      </p:tavLst>
                                    </p:anim>
                                    <p:anim calcmode="lin" valueType="num">
                                      <p:cBhvr additive="base">
                                        <p:cTn id="74"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2" fill="hold" grpId="0" nodeType="click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1+#ppt_w/2"/>
                                          </p:val>
                                        </p:tav>
                                        <p:tav tm="100000">
                                          <p:val>
                                            <p:strVal val="#ppt_x"/>
                                          </p:val>
                                        </p:tav>
                                      </p:tavLst>
                                    </p:anim>
                                    <p:anim calcmode="lin" valueType="num">
                                      <p:cBhvr additive="base">
                                        <p:cTn id="80" dur="5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2" fill="hold" grpId="0" nodeType="clickEffect">
                                  <p:stCondLst>
                                    <p:cond delay="0"/>
                                  </p:stCondLst>
                                  <p:childTnLst>
                                    <p:set>
                                      <p:cBhvr>
                                        <p:cTn id="84" dur="1" fill="hold">
                                          <p:stCondLst>
                                            <p:cond delay="0"/>
                                          </p:stCondLst>
                                        </p:cTn>
                                        <p:tgtEl>
                                          <p:spTgt spid="35"/>
                                        </p:tgtEl>
                                        <p:attrNameLst>
                                          <p:attrName>style.visibility</p:attrName>
                                        </p:attrNameLst>
                                      </p:cBhvr>
                                      <p:to>
                                        <p:strVal val="visible"/>
                                      </p:to>
                                    </p:set>
                                    <p:anim calcmode="lin" valueType="num">
                                      <p:cBhvr additive="base">
                                        <p:cTn id="85" dur="500" fill="hold"/>
                                        <p:tgtEl>
                                          <p:spTgt spid="35"/>
                                        </p:tgtEl>
                                        <p:attrNameLst>
                                          <p:attrName>ppt_x</p:attrName>
                                        </p:attrNameLst>
                                      </p:cBhvr>
                                      <p:tavLst>
                                        <p:tav tm="0">
                                          <p:val>
                                            <p:strVal val="1+#ppt_w/2"/>
                                          </p:val>
                                        </p:tav>
                                        <p:tav tm="100000">
                                          <p:val>
                                            <p:strVal val="#ppt_x"/>
                                          </p:val>
                                        </p:tav>
                                      </p:tavLst>
                                    </p:anim>
                                    <p:anim calcmode="lin" valueType="num">
                                      <p:cBhvr additive="base">
                                        <p:cTn id="86"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2" fill="hold" grpId="0" nodeType="clickEffect">
                                  <p:stCondLst>
                                    <p:cond delay="0"/>
                                  </p:stCondLst>
                                  <p:childTnLst>
                                    <p:set>
                                      <p:cBhvr>
                                        <p:cTn id="90" dur="1" fill="hold">
                                          <p:stCondLst>
                                            <p:cond delay="0"/>
                                          </p:stCondLst>
                                        </p:cTn>
                                        <p:tgtEl>
                                          <p:spTgt spid="36"/>
                                        </p:tgtEl>
                                        <p:attrNameLst>
                                          <p:attrName>style.visibility</p:attrName>
                                        </p:attrNameLst>
                                      </p:cBhvr>
                                      <p:to>
                                        <p:strVal val="visible"/>
                                      </p:to>
                                    </p:set>
                                    <p:anim calcmode="lin" valueType="num">
                                      <p:cBhvr additive="base">
                                        <p:cTn id="91" dur="500" fill="hold"/>
                                        <p:tgtEl>
                                          <p:spTgt spid="36"/>
                                        </p:tgtEl>
                                        <p:attrNameLst>
                                          <p:attrName>ppt_x</p:attrName>
                                        </p:attrNameLst>
                                      </p:cBhvr>
                                      <p:tavLst>
                                        <p:tav tm="0">
                                          <p:val>
                                            <p:strVal val="1+#ppt_w/2"/>
                                          </p:val>
                                        </p:tav>
                                        <p:tav tm="100000">
                                          <p:val>
                                            <p:strVal val="#ppt_x"/>
                                          </p:val>
                                        </p:tav>
                                      </p:tavLst>
                                    </p:anim>
                                    <p:anim calcmode="lin" valueType="num">
                                      <p:cBhvr additive="base">
                                        <p:cTn id="92"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2" fill="hold" grpId="0" nodeType="clickEffect">
                                  <p:stCondLst>
                                    <p:cond delay="0"/>
                                  </p:stCondLst>
                                  <p:childTnLst>
                                    <p:set>
                                      <p:cBhvr>
                                        <p:cTn id="96" dur="1" fill="hold">
                                          <p:stCondLst>
                                            <p:cond delay="0"/>
                                          </p:stCondLst>
                                        </p:cTn>
                                        <p:tgtEl>
                                          <p:spTgt spid="37"/>
                                        </p:tgtEl>
                                        <p:attrNameLst>
                                          <p:attrName>style.visibility</p:attrName>
                                        </p:attrNameLst>
                                      </p:cBhvr>
                                      <p:to>
                                        <p:strVal val="visible"/>
                                      </p:to>
                                    </p:set>
                                    <p:anim calcmode="lin" valueType="num">
                                      <p:cBhvr additive="base">
                                        <p:cTn id="97" dur="500" fill="hold"/>
                                        <p:tgtEl>
                                          <p:spTgt spid="37"/>
                                        </p:tgtEl>
                                        <p:attrNameLst>
                                          <p:attrName>ppt_x</p:attrName>
                                        </p:attrNameLst>
                                      </p:cBhvr>
                                      <p:tavLst>
                                        <p:tav tm="0">
                                          <p:val>
                                            <p:strVal val="1+#ppt_w/2"/>
                                          </p:val>
                                        </p:tav>
                                        <p:tav tm="100000">
                                          <p:val>
                                            <p:strVal val="#ppt_x"/>
                                          </p:val>
                                        </p:tav>
                                      </p:tavLst>
                                    </p:anim>
                                    <p:anim calcmode="lin" valueType="num">
                                      <p:cBhvr additive="base">
                                        <p:cTn id="98"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2" fill="hold" grpId="0" nodeType="clickEffect">
                                  <p:stCondLst>
                                    <p:cond delay="0"/>
                                  </p:stCondLst>
                                  <p:childTnLst>
                                    <p:set>
                                      <p:cBhvr>
                                        <p:cTn id="102" dur="1" fill="hold">
                                          <p:stCondLst>
                                            <p:cond delay="0"/>
                                          </p:stCondLst>
                                        </p:cTn>
                                        <p:tgtEl>
                                          <p:spTgt spid="38"/>
                                        </p:tgtEl>
                                        <p:attrNameLst>
                                          <p:attrName>style.visibility</p:attrName>
                                        </p:attrNameLst>
                                      </p:cBhvr>
                                      <p:to>
                                        <p:strVal val="visible"/>
                                      </p:to>
                                    </p:set>
                                    <p:anim calcmode="lin" valueType="num">
                                      <p:cBhvr additive="base">
                                        <p:cTn id="103" dur="500" fill="hold"/>
                                        <p:tgtEl>
                                          <p:spTgt spid="38"/>
                                        </p:tgtEl>
                                        <p:attrNameLst>
                                          <p:attrName>ppt_x</p:attrName>
                                        </p:attrNameLst>
                                      </p:cBhvr>
                                      <p:tavLst>
                                        <p:tav tm="0">
                                          <p:val>
                                            <p:strVal val="1+#ppt_w/2"/>
                                          </p:val>
                                        </p:tav>
                                        <p:tav tm="100000">
                                          <p:val>
                                            <p:strVal val="#ppt_x"/>
                                          </p:val>
                                        </p:tav>
                                      </p:tavLst>
                                    </p:anim>
                                    <p:anim calcmode="lin" valueType="num">
                                      <p:cBhvr additive="base">
                                        <p:cTn id="104"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2" fill="hold" grpId="0" nodeType="clickEffect">
                                  <p:stCondLst>
                                    <p:cond delay="0"/>
                                  </p:stCondLst>
                                  <p:childTnLst>
                                    <p:set>
                                      <p:cBhvr>
                                        <p:cTn id="108" dur="1" fill="hold">
                                          <p:stCondLst>
                                            <p:cond delay="0"/>
                                          </p:stCondLst>
                                        </p:cTn>
                                        <p:tgtEl>
                                          <p:spTgt spid="39"/>
                                        </p:tgtEl>
                                        <p:attrNameLst>
                                          <p:attrName>style.visibility</p:attrName>
                                        </p:attrNameLst>
                                      </p:cBhvr>
                                      <p:to>
                                        <p:strVal val="visible"/>
                                      </p:to>
                                    </p:set>
                                    <p:anim calcmode="lin" valueType="num">
                                      <p:cBhvr additive="base">
                                        <p:cTn id="109" dur="500" fill="hold"/>
                                        <p:tgtEl>
                                          <p:spTgt spid="39"/>
                                        </p:tgtEl>
                                        <p:attrNameLst>
                                          <p:attrName>ppt_x</p:attrName>
                                        </p:attrNameLst>
                                      </p:cBhvr>
                                      <p:tavLst>
                                        <p:tav tm="0">
                                          <p:val>
                                            <p:strVal val="1+#ppt_w/2"/>
                                          </p:val>
                                        </p:tav>
                                        <p:tav tm="100000">
                                          <p:val>
                                            <p:strVal val="#ppt_x"/>
                                          </p:val>
                                        </p:tav>
                                      </p:tavLst>
                                    </p:anim>
                                    <p:anim calcmode="lin" valueType="num">
                                      <p:cBhvr additive="base">
                                        <p:cTn id="110"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 name="关键能力.eps" descr="id:2147496742;FounderCES"/>
          <p:cNvPicPr>
            <a:picLocks noChangeAspect="1"/>
          </p:cNvPicPr>
          <p:nvPr/>
        </p:nvPicPr>
        <p:blipFill>
          <a:blip r:embed="rId1"/>
          <a:stretch>
            <a:fillRect/>
          </a:stretch>
        </p:blipFill>
        <p:spPr>
          <a:xfrm>
            <a:off x="918210" y="836930"/>
            <a:ext cx="8689340" cy="398145"/>
          </a:xfrm>
          <a:prstGeom prst="rect">
            <a:avLst/>
          </a:prstGeom>
        </p:spPr>
      </p:pic>
      <p:sp>
        <p:nvSpPr>
          <p:cNvPr id="2" name="文本框 1"/>
          <p:cNvSpPr txBox="1"/>
          <p:nvPr/>
        </p:nvSpPr>
        <p:spPr>
          <a:xfrm>
            <a:off x="414020" y="1341120"/>
            <a:ext cx="9655810" cy="1014730"/>
          </a:xfrm>
          <a:prstGeom prst="rect">
            <a:avLst/>
          </a:prstGeom>
          <a:noFill/>
          <a:ln w="9525">
            <a:noFill/>
          </a:ln>
        </p:spPr>
        <p:txBody>
          <a:bodyPr wrap="square">
            <a:spAutoFit/>
          </a:bodyPr>
          <a:p>
            <a:r>
              <a:rPr sz="2000" b="1">
                <a:latin typeface="宋体" panose="02010600030101010101" pitchFamily="2" charset="-122"/>
                <a:cs typeface="宋体" panose="02010600030101010101" pitchFamily="2" charset="-122"/>
              </a:rPr>
              <a:t>考点一深度理解磁通量、磁通量的变化量、磁通量的变化率</a:t>
            </a:r>
            <a:endParaRPr sz="2000" b="1">
              <a:latin typeface="宋体" panose="02010600030101010101" pitchFamily="2" charset="-122"/>
              <a:cs typeface="宋体" panose="02010600030101010101" pitchFamily="2" charset="-122"/>
            </a:endParaRPr>
          </a:p>
          <a:p>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r>
              <a:rPr sz="2000" b="1">
                <a:latin typeface="宋体" panose="02010600030101010101" pitchFamily="2" charset="-122"/>
                <a:cs typeface="宋体" panose="02010600030101010101" pitchFamily="2" charset="-122"/>
              </a:rPr>
              <a:t>磁通量、磁通量的变化、磁通量的变化率的区别</a:t>
            </a:r>
            <a:endParaRPr sz="2000" b="1">
              <a:latin typeface="宋体" panose="02010600030101010101" pitchFamily="2" charset="-122"/>
              <a:cs typeface="宋体" panose="02010600030101010101" pitchFamily="2" charset="-122"/>
            </a:endParaRPr>
          </a:p>
        </p:txBody>
      </p:sp>
      <p:graphicFrame>
        <p:nvGraphicFramePr>
          <p:cNvPr id="3" name="表格 2"/>
          <p:cNvGraphicFramePr/>
          <p:nvPr>
            <p:custDataLst>
              <p:tags r:id="rId2"/>
            </p:custDataLst>
          </p:nvPr>
        </p:nvGraphicFramePr>
        <p:xfrm>
          <a:off x="414020" y="2392045"/>
          <a:ext cx="9831705" cy="3854450"/>
        </p:xfrm>
        <a:graphic>
          <a:graphicData uri="http://schemas.openxmlformats.org/drawingml/2006/table">
            <a:tbl>
              <a:tblPr firstRow="1" bandRow="1">
                <a:tableStyleId>{5940675A-B579-460E-94D1-54222C63F5DA}</a:tableStyleId>
              </a:tblPr>
              <a:tblGrid>
                <a:gridCol w="281940"/>
                <a:gridCol w="3249930"/>
                <a:gridCol w="3391535"/>
                <a:gridCol w="2908300"/>
              </a:tblGrid>
              <a:tr h="304800">
                <a:tc>
                  <a:txBody>
                    <a:bodyPr/>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磁通量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磁通量的变化量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磁通量的变化率</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21920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物理意义</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NEU-BZ-S92" charset="0"/>
                        </a:rPr>
                        <a:t>某时刻穿过某个面的磁感线的条数</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NEU-BZ-S92" charset="0"/>
                        </a:rPr>
                        <a:t>某段时间内穿过某个面的磁通量变化</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NEU-BZ-S92" charset="0"/>
                        </a:rPr>
                        <a:t>穿过某个面的磁通量变化的快慢</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776605">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大小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Φ=BS</a:t>
                      </a:r>
                      <a:r>
                        <a:rPr lang="en-US" sz="2000" b="1" i="1" baseline="-25000">
                          <a:solidFill>
                            <a:srgbClr val="000000"/>
                          </a:solidFill>
                          <a:latin typeface="宋体" panose="02010600030101010101" pitchFamily="2" charset="-122"/>
                          <a:ea typeface="宋体" panose="02010600030101010101" pitchFamily="2" charset="-122"/>
                          <a:cs typeface="宋体" panose="02010600030101010101" pitchFamily="2" charset="-122"/>
                        </a:rPr>
                        <a:t>n</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,其中</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S</a:t>
                      </a:r>
                      <a:r>
                        <a:rPr lang="en-US" sz="2000" b="1" i="1" baseline="-25000">
                          <a:solidFill>
                            <a:srgbClr val="000000"/>
                          </a:solidFill>
                          <a:latin typeface="宋体" panose="02010600030101010101" pitchFamily="2" charset="-122"/>
                          <a:ea typeface="宋体" panose="02010600030101010101" pitchFamily="2" charset="-122"/>
                          <a:cs typeface="宋体" panose="02010600030101010101" pitchFamily="2" charset="-122"/>
                        </a:rPr>
                        <a:t>n</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是与</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B</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垂直的面的面积</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NEU-BZ-S92" charset="0"/>
                        </a:rPr>
                        <a:t>Δ</a:t>
                      </a:r>
                      <a:r>
                        <a:rPr lang="en-US" sz="2000" b="1" i="1">
                          <a:solidFill>
                            <a:srgbClr val="000000"/>
                          </a:solidFill>
                          <a:latin typeface="宋体" panose="02010600030101010101" pitchFamily="2" charset="-122"/>
                          <a:ea typeface="宋体" panose="02010600030101010101" pitchFamily="2" charset="-122"/>
                          <a:cs typeface="NEU-BZ-S92" charset="0"/>
                        </a:rPr>
                        <a:t>Φ=Φ</a:t>
                      </a:r>
                      <a:r>
                        <a:rPr lang="en-US" sz="2000" b="1" baseline="-25000">
                          <a:solidFill>
                            <a:srgbClr val="000000"/>
                          </a:solidFill>
                          <a:latin typeface="宋体" panose="02010600030101010101" pitchFamily="2" charset="-122"/>
                          <a:ea typeface="宋体" panose="02010600030101010101" pitchFamily="2" charset="-122"/>
                          <a:cs typeface="NEU-BZ-S92" charset="0"/>
                        </a:rPr>
                        <a:t>2</a:t>
                      </a:r>
                      <a:r>
                        <a:rPr lang="en-US" sz="2000" b="1" i="1">
                          <a:solidFill>
                            <a:srgbClr val="000000"/>
                          </a:solidFill>
                          <a:latin typeface="宋体" panose="02010600030101010101" pitchFamily="2" charset="-122"/>
                          <a:ea typeface="宋体" panose="02010600030101010101" pitchFamily="2" charset="-122"/>
                          <a:cs typeface="NEU-BZ-S92" charset="0"/>
                        </a:rPr>
                        <a:t>Φ</a:t>
                      </a:r>
                      <a:r>
                        <a:rPr lang="en-US" sz="2000" b="1" baseline="-25000">
                          <a:solidFill>
                            <a:srgbClr val="000000"/>
                          </a:solidFill>
                          <a:latin typeface="宋体" panose="02010600030101010101" pitchFamily="2" charset="-122"/>
                          <a:ea typeface="宋体" panose="02010600030101010101" pitchFamily="2" charset="-122"/>
                          <a:cs typeface="NEU-BZ-S92" charset="0"/>
                        </a:rPr>
                        <a:t>1</a:t>
                      </a:r>
                      <a:endParaRPr lang="en-US" sz="2000" b="1" baseline="-25000">
                        <a:solidFill>
                          <a:srgbClr val="000000"/>
                        </a:solidFill>
                        <a:latin typeface="宋体" panose="02010600030101010101" pitchFamily="2" charset="-122"/>
                        <a:ea typeface="宋体" panose="02010600030101010101" pitchFamily="2" charset="-122"/>
                        <a:cs typeface="NEU-BZ-S92" charset="0"/>
                      </a:endParaRPr>
                    </a:p>
                    <a:p>
                      <a:pPr indent="0">
                        <a:buNone/>
                      </a:pPr>
                      <a:r>
                        <a:rPr lang="en-US" sz="2000" b="1">
                          <a:solidFill>
                            <a:srgbClr val="000000"/>
                          </a:solidFill>
                          <a:latin typeface="宋体" panose="02010600030101010101" pitchFamily="2" charset="-122"/>
                          <a:ea typeface="宋体" panose="02010600030101010101" pitchFamily="2" charset="-122"/>
                          <a:cs typeface="NEU-BZ-S92" charset="0"/>
                        </a:rPr>
                        <a:t>Δ</a:t>
                      </a:r>
                      <a:r>
                        <a:rPr lang="en-US" sz="2000" b="1" i="1">
                          <a:solidFill>
                            <a:srgbClr val="000000"/>
                          </a:solidFill>
                          <a:latin typeface="宋体" panose="02010600030101010101" pitchFamily="2" charset="-122"/>
                          <a:ea typeface="宋体" panose="02010600030101010101" pitchFamily="2" charset="-122"/>
                          <a:cs typeface="NEU-BZ-S92" charset="0"/>
                        </a:rPr>
                        <a:t>Φ=B</a:t>
                      </a:r>
                      <a:r>
                        <a:rPr lang="en-US" sz="2000" b="1">
                          <a:solidFill>
                            <a:srgbClr val="000000"/>
                          </a:solidFill>
                          <a:latin typeface="宋体" panose="02010600030101010101" pitchFamily="2" charset="-122"/>
                          <a:ea typeface="宋体" panose="02010600030101010101" pitchFamily="2" charset="-122"/>
                          <a:cs typeface="NEU-BZ-S92" charset="0"/>
                        </a:rPr>
                        <a:t>·Δ</a:t>
                      </a:r>
                      <a:r>
                        <a:rPr lang="en-US" sz="2000" b="1" i="1">
                          <a:solidFill>
                            <a:srgbClr val="000000"/>
                          </a:solidFill>
                          <a:latin typeface="宋体" panose="02010600030101010101" pitchFamily="2" charset="-122"/>
                          <a:ea typeface="宋体" panose="02010600030101010101" pitchFamily="2" charset="-122"/>
                          <a:cs typeface="NEU-BZ-S92" charset="0"/>
                        </a:rPr>
                        <a:t>S</a:t>
                      </a:r>
                      <a:r>
                        <a:rPr lang="en-US" sz="2000" b="1">
                          <a:solidFill>
                            <a:srgbClr val="000000"/>
                          </a:solidFill>
                          <a:latin typeface="宋体" panose="02010600030101010101" pitchFamily="2" charset="-122"/>
                          <a:ea typeface="宋体" panose="02010600030101010101" pitchFamily="2" charset="-122"/>
                          <a:cs typeface="NEU-BZ-S92" charset="0"/>
                        </a:rPr>
                        <a:t>Δ</a:t>
                      </a:r>
                      <a:r>
                        <a:rPr lang="en-US" sz="2000" b="1" i="1">
                          <a:solidFill>
                            <a:srgbClr val="000000"/>
                          </a:solidFill>
                          <a:latin typeface="宋体" panose="02010600030101010101" pitchFamily="2" charset="-122"/>
                          <a:ea typeface="宋体" panose="02010600030101010101" pitchFamily="2" charset="-122"/>
                          <a:cs typeface="NEU-BZ-S92" charset="0"/>
                        </a:rPr>
                        <a:t>Φ=S</a:t>
                      </a:r>
                      <a:r>
                        <a:rPr lang="en-US" sz="2000" b="1">
                          <a:solidFill>
                            <a:srgbClr val="000000"/>
                          </a:solidFill>
                          <a:latin typeface="宋体" panose="02010600030101010101" pitchFamily="2" charset="-122"/>
                          <a:ea typeface="宋体" panose="02010600030101010101" pitchFamily="2" charset="-122"/>
                          <a:cs typeface="NEU-BZ-S92" charset="0"/>
                        </a:rPr>
                        <a:t>·Δ</a:t>
                      </a:r>
                      <a:r>
                        <a:rPr lang="en-US" sz="2000" b="1" i="1">
                          <a:solidFill>
                            <a:srgbClr val="000000"/>
                          </a:solidFill>
                          <a:latin typeface="宋体" panose="02010600030101010101" pitchFamily="2" charset="-122"/>
                          <a:ea typeface="宋体" panose="02010600030101010101" pitchFamily="2" charset="-122"/>
                          <a:cs typeface="NEU-BZ-S92" charset="0"/>
                        </a:rPr>
                        <a:t>B</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=B</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或</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=S</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553845">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注意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若穿过某个面有方向相反的磁场,则不能直接用</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Φ=BS</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求解,应考虑相反方向的磁通量抵消后所剩余的磁通量</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开始时和转过180°时平面都与磁场垂直</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,穿过平面的磁通量是一正一负,Δ</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BS</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,而不是零</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既不表示磁通量的大小,也不表示变化的多少。实际上</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,它就是单匝线圈上产生的电动势,即</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E=</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pic>
        <p:nvPicPr>
          <p:cNvPr id="4" name="图片 3"/>
          <p:cNvPicPr/>
          <p:nvPr/>
        </p:nvPicPr>
        <p:blipFill>
          <a:blip r:embed="rId3"/>
          <a:stretch>
            <a:fillRect/>
          </a:stretch>
        </p:blipFill>
        <p:spPr>
          <a:xfrm>
            <a:off x="4259263" y="2392680"/>
            <a:ext cx="133350" cy="390525"/>
          </a:xfrm>
          <a:prstGeom prst="rect">
            <a:avLst/>
          </a:prstGeom>
          <a:noFill/>
          <a:ln w="9525">
            <a:noFill/>
          </a:ln>
        </p:spPr>
      </p:pic>
      <p:pic>
        <p:nvPicPr>
          <p:cNvPr id="5" name="图片 4"/>
          <p:cNvPicPr/>
          <p:nvPr/>
        </p:nvPicPr>
        <p:blipFill>
          <a:blip r:embed="rId3"/>
          <a:stretch>
            <a:fillRect/>
          </a:stretch>
        </p:blipFill>
        <p:spPr>
          <a:xfrm>
            <a:off x="4259263" y="2392680"/>
            <a:ext cx="133350" cy="390525"/>
          </a:xfrm>
          <a:prstGeom prst="rect">
            <a:avLst/>
          </a:prstGeom>
          <a:noFill/>
          <a:ln w="9525">
            <a:noFill/>
          </a:ln>
        </p:spPr>
      </p:pic>
      <p:pic>
        <p:nvPicPr>
          <p:cNvPr id="6" name="图片 5"/>
          <p:cNvPicPr/>
          <p:nvPr/>
        </p:nvPicPr>
        <p:blipFill>
          <a:blip r:embed="rId3"/>
          <a:stretch>
            <a:fillRect/>
          </a:stretch>
        </p:blipFill>
        <p:spPr>
          <a:xfrm>
            <a:off x="4259263" y="2392680"/>
            <a:ext cx="133350" cy="390525"/>
          </a:xfrm>
          <a:prstGeom prst="rect">
            <a:avLst/>
          </a:prstGeom>
          <a:noFill/>
          <a:ln w="9525">
            <a:noFill/>
          </a:ln>
        </p:spPr>
      </p:pic>
      <p:pic>
        <p:nvPicPr>
          <p:cNvPr id="7" name="图片 6"/>
          <p:cNvPicPr/>
          <p:nvPr/>
        </p:nvPicPr>
        <p:blipFill>
          <a:blip r:embed="rId3"/>
          <a:stretch>
            <a:fillRect/>
          </a:stretch>
        </p:blipFill>
        <p:spPr>
          <a:xfrm>
            <a:off x="4259263" y="2392680"/>
            <a:ext cx="133350" cy="390525"/>
          </a:xfrm>
          <a:prstGeom prst="rect">
            <a:avLst/>
          </a:prstGeom>
          <a:noFill/>
          <a:ln w="9525">
            <a:noFill/>
          </a:ln>
        </p:spPr>
      </p:pic>
      <p:pic>
        <p:nvPicPr>
          <p:cNvPr id="8" name="图片 7"/>
          <p:cNvPicPr/>
          <p:nvPr/>
        </p:nvPicPr>
        <p:blipFill>
          <a:blip r:embed="rId3"/>
          <a:stretch>
            <a:fillRect/>
          </a:stretch>
        </p:blipFill>
        <p:spPr>
          <a:xfrm>
            <a:off x="4259263" y="2392680"/>
            <a:ext cx="133350" cy="39052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custDataLst>
              <p:tags r:id="rId1"/>
            </p:custDataLst>
          </p:nvPr>
        </p:nvGraphicFramePr>
        <p:xfrm>
          <a:off x="715645" y="1035050"/>
          <a:ext cx="9128125" cy="3267710"/>
        </p:xfrm>
        <a:graphic>
          <a:graphicData uri="http://schemas.openxmlformats.org/drawingml/2006/table">
            <a:tbl>
              <a:tblPr firstRow="1" bandRow="1">
                <a:tableStyleId>{5940675A-B579-460E-94D1-54222C63F5DA}</a:tableStyleId>
              </a:tblPr>
              <a:tblGrid>
                <a:gridCol w="570230"/>
                <a:gridCol w="1088390"/>
                <a:gridCol w="1398270"/>
                <a:gridCol w="6071235"/>
              </a:tblGrid>
              <a:tr h="883285">
                <a:tc>
                  <a:txBody>
                    <a:bodyPr/>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磁通量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磁通量的变化量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磁通量的变化率</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384425">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附注</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gridSpan="3">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对在匀强磁场中绕线圈平面内且垂直于磁场方向的轴匀速转动的线圈:(</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1)线圈平面与磁感线平行时,</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0,但最大(</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2)线圈平面与磁感线垂直时,</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最大,但</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大或Δ</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大,都不能保证就大;</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反过来,大时,</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和Δ</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也不一定大。这类似于运动学中的</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v</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、Δ</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v</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及三者之间的关系</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836930"/>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明辨是非——下列有关“磁通量及其变化”的理解,哪些是正确的?哪些是错误的?</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(1)无论线圈处于什么角度,磁通量都是正值。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(2)把线圈平面翻过180°,磁通量的变化量等于零。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(3)地磁场磁感线穿过地球南、北极的磁通量变化量等于零。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(4)线圈中磁通量越大,产生的感应电动势越大。	(　　)</a:t>
            </a:r>
            <a:endParaRPr sz="2000" b="1">
              <a:latin typeface="宋体" panose="02010600030101010101" pitchFamily="2" charset="-122"/>
              <a:cs typeface="宋体" panose="02010600030101010101" pitchFamily="2" charset="-122"/>
            </a:endParaRPr>
          </a:p>
        </p:txBody>
      </p:sp>
      <p:sp>
        <p:nvSpPr>
          <p:cNvPr id="4" name="文本框 3"/>
          <p:cNvSpPr txBox="1"/>
          <p:nvPr/>
        </p:nvSpPr>
        <p:spPr>
          <a:xfrm>
            <a:off x="6030595" y="184467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t>
            </a:r>
            <a:endParaRPr lang="en-US" altLang="zh-CN" sz="2000" b="1">
              <a:solidFill>
                <a:srgbClr val="FF0000"/>
              </a:solidFill>
              <a:latin typeface="宋体" panose="02010600030101010101" pitchFamily="2" charset="-122"/>
            </a:endParaRPr>
          </a:p>
        </p:txBody>
      </p:sp>
      <p:sp>
        <p:nvSpPr>
          <p:cNvPr id="2" name="文本框 1"/>
          <p:cNvSpPr txBox="1"/>
          <p:nvPr/>
        </p:nvSpPr>
        <p:spPr>
          <a:xfrm>
            <a:off x="7038975" y="227647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t>
            </a:r>
            <a:endParaRPr lang="en-US" altLang="zh-CN" sz="2000" b="1">
              <a:solidFill>
                <a:srgbClr val="FF0000"/>
              </a:solidFill>
              <a:latin typeface="宋体" panose="02010600030101010101" pitchFamily="2" charset="-122"/>
            </a:endParaRPr>
          </a:p>
        </p:txBody>
      </p:sp>
      <p:sp>
        <p:nvSpPr>
          <p:cNvPr id="3" name="文本框 2"/>
          <p:cNvSpPr txBox="1"/>
          <p:nvPr/>
        </p:nvSpPr>
        <p:spPr>
          <a:xfrm>
            <a:off x="7974965" y="278066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t>
            </a:r>
            <a:endParaRPr lang="en-US" altLang="zh-CN" sz="2000" b="1">
              <a:solidFill>
                <a:srgbClr val="FF0000"/>
              </a:solidFill>
              <a:latin typeface="宋体" panose="02010600030101010101" pitchFamily="2" charset="-122"/>
            </a:endParaRPr>
          </a:p>
        </p:txBody>
      </p:sp>
      <p:sp>
        <p:nvSpPr>
          <p:cNvPr id="5" name="文本框 4"/>
          <p:cNvSpPr txBox="1"/>
          <p:nvPr/>
        </p:nvSpPr>
        <p:spPr>
          <a:xfrm>
            <a:off x="6102985" y="322961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1+#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P spid="3"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286131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(1)如果规定线圈开始的状态磁感线垂直穿过时的磁通量为正值,则当它翻过90°~270°的某个状态,穿过的磁通量都是负值。(2)把线圈平面翻过180°,磁通量的变化量ΔΦ=|Φ2-(-Φ1)|=|Φ2+Φ1|&gt;0。(3)地磁场磁感线是从地球北极穿入,又从地球南极穿出,一个表面(有平面或曲面)同时有两个方向的等量的磁感线穿过时,磁通量相互抵消,变化量等于零。(4)线圈中磁通量越大,时间越短,产生的感应电动势才越大。</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516953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sym typeface="+mn-ea"/>
              </a:rPr>
              <a:t>考点二法拉第电磁感应定律与感应电动势</a:t>
            </a:r>
            <a:endParaRPr sz="2000" b="1">
              <a:latin typeface="宋体" panose="02010600030101010101" pitchFamily="2" charset="-122"/>
              <a:cs typeface="宋体" panose="02010600030101010101" pitchFamily="2" charset="-122"/>
              <a:sym typeface="+mn-ea"/>
            </a:endParaRPr>
          </a:p>
          <a:p>
            <a:pPr>
              <a:lnSpc>
                <a:spcPct val="150000"/>
              </a:lnSpc>
            </a:pPr>
            <a:r>
              <a:rPr sz="2000" b="1">
                <a:latin typeface="宋体" panose="02010600030101010101" pitchFamily="2" charset="-122"/>
                <a:cs typeface="宋体" panose="02010600030101010101" pitchFamily="2" charset="-122"/>
                <a:sym typeface="+mn-ea"/>
              </a:rPr>
              <a:t>【考点内化】</a:t>
            </a:r>
            <a:endParaRPr sz="2000" b="1">
              <a:latin typeface="宋体" panose="02010600030101010101" pitchFamily="2" charset="-122"/>
              <a:cs typeface="宋体" panose="02010600030101010101" pitchFamily="2" charset="-122"/>
              <a:sym typeface="+mn-ea"/>
            </a:endParaRPr>
          </a:p>
          <a:p>
            <a:pPr>
              <a:lnSpc>
                <a:spcPct val="150000"/>
              </a:lnSpc>
            </a:pPr>
            <a:r>
              <a:rPr sz="2000" b="1">
                <a:latin typeface="宋体" panose="02010600030101010101" pitchFamily="2" charset="-122"/>
                <a:cs typeface="宋体" panose="02010600030101010101" pitchFamily="2" charset="-122"/>
                <a:sym typeface="+mn-ea"/>
              </a:rPr>
              <a:t>1.如何理解法拉第电磁感应定律?</a:t>
            </a:r>
            <a:endParaRPr sz="2000" b="1">
              <a:latin typeface="宋体" panose="02010600030101010101" pitchFamily="2" charset="-122"/>
              <a:cs typeface="宋体" panose="02010600030101010101" pitchFamily="2" charset="-122"/>
              <a:sym typeface="+mn-ea"/>
            </a:endParaRPr>
          </a:p>
          <a:p>
            <a:pPr>
              <a:lnSpc>
                <a:spcPct val="150000"/>
              </a:lnSpc>
            </a:pPr>
            <a:r>
              <a:rPr sz="2000" b="1">
                <a:latin typeface="宋体" panose="02010600030101010101" pitchFamily="2" charset="-122"/>
                <a:cs typeface="宋体" panose="02010600030101010101" pitchFamily="2" charset="-122"/>
                <a:sym typeface="+mn-ea"/>
              </a:rPr>
              <a:t>(1)感应电动势的大小由线圈的匝数和穿过线圈的磁通量的变化率ΔΦ/Δt共同决定,而与磁通量Φ的大小、变化量ΔΦ的大小没有必然联系。</a:t>
            </a:r>
            <a:endParaRPr sz="2000" b="1">
              <a:latin typeface="宋体" panose="02010600030101010101" pitchFamily="2" charset="-122"/>
              <a:cs typeface="宋体" panose="02010600030101010101" pitchFamily="2" charset="-122"/>
              <a:sym typeface="+mn-ea"/>
            </a:endParaRPr>
          </a:p>
          <a:p>
            <a:pPr>
              <a:lnSpc>
                <a:spcPct val="150000"/>
              </a:lnSpc>
            </a:pPr>
            <a:r>
              <a:rPr sz="2000" b="1">
                <a:latin typeface="宋体" panose="02010600030101010101" pitchFamily="2" charset="-122"/>
                <a:cs typeface="宋体" panose="02010600030101010101" pitchFamily="2" charset="-122"/>
                <a:sym typeface="+mn-ea"/>
              </a:rPr>
              <a:t>(2)法拉第电磁感应定律原生公式是E=nΔΦ/Δt,派生公式是E=Blv,解题时都称为法拉第电磁感应定律。靠磁感应强度变化产生的电动势称为感生电动势;靠导体切割磁感线运动产生的电动势称为动生电动势。</a:t>
            </a:r>
            <a:endParaRPr sz="2000" b="1">
              <a:latin typeface="宋体" panose="02010600030101010101" pitchFamily="2" charset="-122"/>
              <a:cs typeface="宋体" panose="02010600030101010101" pitchFamily="2" charset="-122"/>
              <a:sym typeface="+mn-ea"/>
            </a:endParaRPr>
          </a:p>
          <a:p>
            <a:pPr>
              <a:lnSpc>
                <a:spcPct val="150000"/>
              </a:lnSpc>
            </a:pPr>
            <a:r>
              <a:rPr sz="2000" b="1">
                <a:latin typeface="宋体" panose="02010600030101010101" pitchFamily="2" charset="-122"/>
                <a:cs typeface="宋体" panose="02010600030101010101" pitchFamily="2" charset="-122"/>
                <a:sym typeface="+mn-ea"/>
              </a:rPr>
              <a:t>(3)当Δt较长时,用E=nΔΦ/Δt求解的是平均电动势。当Δt极短时,用E=nΔΦ/Δt求解的是瞬时电动势。用E=Blv求解的是瞬时电动势。</a:t>
            </a:r>
            <a:endParaRPr sz="2000" b="1">
              <a:latin typeface="宋体" panose="02010600030101010101" pitchFamily="2" charset="-122"/>
              <a:cs typeface="宋体" panose="02010600030101010101" pitchFamily="2" charset="-122"/>
              <a:sym typeface="+mn-ea"/>
            </a:endParaRPr>
          </a:p>
          <a:p>
            <a:pPr>
              <a:lnSpc>
                <a:spcPct val="150000"/>
              </a:lnSpc>
            </a:pPr>
            <a:r>
              <a:rPr sz="2000" b="1">
                <a:latin typeface="宋体" panose="02010600030101010101" pitchFamily="2" charset="-122"/>
                <a:cs typeface="宋体" panose="02010600030101010101" pitchFamily="2" charset="-122"/>
                <a:sym typeface="+mn-ea"/>
              </a:rPr>
              <a:t>(4)磁通量随时间均匀变化时,</a:t>
            </a:r>
            <a:r>
              <a:rPr sz="2000" b="1">
                <a:latin typeface="宋体" panose="02010600030101010101" pitchFamily="2" charset="-122"/>
                <a:cs typeface="宋体" panose="02010600030101010101" pitchFamily="2" charset="-122"/>
                <a:sym typeface="+mn-ea"/>
              </a:rPr>
              <a:t>ΔΦ/Δt</a:t>
            </a:r>
            <a:r>
              <a:rPr sz="2000" b="1">
                <a:latin typeface="宋体" panose="02010600030101010101" pitchFamily="2" charset="-122"/>
                <a:cs typeface="宋体" panose="02010600030101010101" pitchFamily="2" charset="-122"/>
                <a:sym typeface="+mn-ea"/>
              </a:rPr>
              <a:t>即不变,则感应电动势的大小不变。</a:t>
            </a:r>
            <a:endParaRPr sz="2000" b="1">
              <a:latin typeface="宋体" panose="02010600030101010101" pitchFamily="2" charset="-122"/>
              <a:cs typeface="宋体" panose="02010600030101010101" pitchFamily="2"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424624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2.麦克斯韦对法拉第电磁感应定律的论证</a:t>
            </a: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麦克斯韦认为,只要空间有磁通量发生变化,在垂直于磁感线的方向上画一条闭合的虚线(如图所示),该虚线所处的空间就被激发出一个电场,如果有导线贴在这条虚线上,则导线中的自由电荷在电场力作用下定向移动形成了电流(方向应用楞次定律来判断),导线上就一定有感应电动势,跟电场强度相关,电场强度又跟磁通量的变化率相关,由此论证感应电动势跟磁通量变化率相关(成正比)。</a:t>
            </a:r>
            <a:endParaRPr sz="2000" b="1">
              <a:latin typeface="宋体" panose="02010600030101010101" pitchFamily="2" charset="-122"/>
              <a:cs typeface="宋体" panose="02010600030101010101" pitchFamily="2" charset="-122"/>
            </a:endParaRPr>
          </a:p>
        </p:txBody>
      </p:sp>
      <p:pic>
        <p:nvPicPr>
          <p:cNvPr id="252" name="GZWL1899.EPS" descr="id:2147497046;FounderCES"/>
          <p:cNvPicPr>
            <a:picLocks noChangeAspect="1"/>
          </p:cNvPicPr>
          <p:nvPr/>
        </p:nvPicPr>
        <p:blipFill>
          <a:blip r:embed="rId1"/>
          <a:stretch>
            <a:fillRect/>
          </a:stretch>
        </p:blipFill>
        <p:spPr>
          <a:xfrm>
            <a:off x="4446270" y="1340485"/>
            <a:ext cx="1510665" cy="123253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4540"/>
            <a:ext cx="9655810" cy="239966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3.如何求解各种情况的感应电动势?</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(1)当磁通量的变化是由面积变化引起时,则E=nBΔS/Δt。</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(2)当磁通量的变化是由磁感应强度的变化引起时,则E=nΔBS/Δt。</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(3)当磁通量的变化是由于面积和磁感应强度的变化共同引起时,则E=n(B</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S</a:t>
            </a:r>
            <a:r>
              <a:rPr sz="2000" b="1" baseline="-25000">
                <a:latin typeface="宋体" panose="02010600030101010101" pitchFamily="2" charset="-122"/>
                <a:cs typeface="宋体" panose="02010600030101010101" pitchFamily="2" charset="-122"/>
              </a:rPr>
              <a:t>2</a:t>
            </a:r>
            <a:r>
              <a:rPr lang="en-US" sz="2000" b="1">
                <a:latin typeface="宋体" panose="02010600030101010101" pitchFamily="2" charset="-122"/>
                <a:cs typeface="宋体" panose="02010600030101010101" pitchFamily="2" charset="-122"/>
                <a:sym typeface="+mn-ea"/>
              </a:rPr>
              <a:t>-</a:t>
            </a:r>
            <a:r>
              <a:rPr sz="2000" b="1">
                <a:latin typeface="宋体" panose="02010600030101010101" pitchFamily="2" charset="-122"/>
                <a:cs typeface="宋体" panose="02010600030101010101" pitchFamily="2" charset="-122"/>
              </a:rPr>
              <a:t>B</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 S</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)/Δt。</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93802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1.如图,当长度为l的直导线在磁感应强度为B的匀强磁场中,以O点为圆心,A点以线速度v在纸面上匀速转动时,请你用公式E=nΔΦ/Δt和E=Blv分别推导产生的感应电动势的大小。</a:t>
            </a:r>
            <a:endParaRPr sz="2000" b="1">
              <a:latin typeface="宋体" panose="02010600030101010101" pitchFamily="2" charset="-122"/>
              <a:cs typeface="宋体" panose="02010600030101010101" pitchFamily="2" charset="-122"/>
            </a:endParaRPr>
          </a:p>
        </p:txBody>
      </p:sp>
      <p:pic>
        <p:nvPicPr>
          <p:cNvPr id="253" name="GZWL1900.EPS" descr="id:2147497053;FounderCES"/>
          <p:cNvPicPr/>
          <p:nvPr/>
        </p:nvPicPr>
        <p:blipFill>
          <a:blip r:embed="rId1"/>
          <a:stretch>
            <a:fillRect/>
          </a:stretch>
        </p:blipFill>
        <p:spPr>
          <a:xfrm>
            <a:off x="9076055" y="2386965"/>
            <a:ext cx="1108710" cy="950595"/>
          </a:xfrm>
          <a:prstGeom prst="rect">
            <a:avLst/>
          </a:prstGeom>
        </p:spPr>
      </p:pic>
      <p:pic>
        <p:nvPicPr>
          <p:cNvPr id="2" name="图片 1"/>
          <p:cNvPicPr>
            <a:picLocks noChangeAspect="1"/>
          </p:cNvPicPr>
          <p:nvPr/>
        </p:nvPicPr>
        <p:blipFill>
          <a:blip r:embed="rId2"/>
          <a:stretch>
            <a:fillRect/>
          </a:stretch>
        </p:blipFill>
        <p:spPr>
          <a:xfrm>
            <a:off x="342265" y="2780665"/>
            <a:ext cx="7680960" cy="2065020"/>
          </a:xfrm>
          <a:prstGeom prst="rect">
            <a:avLst/>
          </a:prstGeom>
        </p:spPr>
      </p:pic>
      <p:pic>
        <p:nvPicPr>
          <p:cNvPr id="207" name="GZWL1901.EPS" descr="id:2147498366;FounderCES"/>
          <p:cNvPicPr>
            <a:picLocks noChangeAspect="1"/>
          </p:cNvPicPr>
          <p:nvPr/>
        </p:nvPicPr>
        <p:blipFill>
          <a:blip r:embed="rId3"/>
          <a:stretch>
            <a:fillRect/>
          </a:stretch>
        </p:blipFill>
        <p:spPr>
          <a:xfrm>
            <a:off x="9214485" y="3707130"/>
            <a:ext cx="970280" cy="991235"/>
          </a:xfrm>
          <a:prstGeom prst="rect">
            <a:avLst/>
          </a:prstGeom>
        </p:spPr>
      </p:pic>
      <p:pic>
        <p:nvPicPr>
          <p:cNvPr id="3" name="图片 2"/>
          <p:cNvPicPr>
            <a:picLocks noChangeAspect="1"/>
          </p:cNvPicPr>
          <p:nvPr/>
        </p:nvPicPr>
        <p:blipFill>
          <a:blip r:embed="rId2"/>
          <a:stretch>
            <a:fillRect/>
          </a:stretch>
        </p:blipFill>
        <p:spPr>
          <a:xfrm>
            <a:off x="342265" y="2780665"/>
            <a:ext cx="8692515" cy="233743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842770" y="889000"/>
            <a:ext cx="6228715" cy="141859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55308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2.下列已归纳各种类型、设计问题情境,请计算感应电动势。</a:t>
            </a:r>
            <a:endParaRPr sz="2000" b="1">
              <a:latin typeface="宋体" panose="02010600030101010101" pitchFamily="2" charset="-122"/>
              <a:cs typeface="宋体" panose="02010600030101010101" pitchFamily="2" charset="-122"/>
            </a:endParaRPr>
          </a:p>
        </p:txBody>
      </p:sp>
      <p:graphicFrame>
        <p:nvGraphicFramePr>
          <p:cNvPr id="3" name="表格 2"/>
          <p:cNvGraphicFramePr/>
          <p:nvPr>
            <p:custDataLst>
              <p:tags r:id="rId1"/>
            </p:custDataLst>
          </p:nvPr>
        </p:nvGraphicFramePr>
        <p:xfrm>
          <a:off x="412115" y="1442720"/>
          <a:ext cx="9852660" cy="4418965"/>
        </p:xfrm>
        <a:graphic>
          <a:graphicData uri="http://schemas.openxmlformats.org/drawingml/2006/table">
            <a:tbl>
              <a:tblPr firstRow="1" bandRow="1">
                <a:tableStyleId>{5940675A-B579-460E-94D1-54222C63F5DA}</a:tableStyleId>
              </a:tblPr>
              <a:tblGrid>
                <a:gridCol w="1036955"/>
                <a:gridCol w="6972935"/>
                <a:gridCol w="1842770"/>
              </a:tblGrid>
              <a:tr h="254635">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归纳类型</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问题情境</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计算感应电动势</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558290">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(1)磁通量发生变化的回路</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(1)如图甲,</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abcd</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是边长</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L=</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0</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5 m的正方形金属框架,</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B</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随</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t</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变化规律如图乙,求它产生的感应电动势,并回答电源的正极点是哪一点? </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03020">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(2)导体棒平动切割磁感线运动</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(2)磁感应强度为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B</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,导轨相距为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d</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,金属棒</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MN</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 切割速度</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v</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,求它产生的感应电动势,并回答电源的正极点是哪一点? </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303020">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(3)导体棒转动切割磁感线运动</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 (3)磁感应强度为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B</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,半径为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r</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金属棒</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OA</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以</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O</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为圆心,转动的角速度为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ω</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,求它产生的感应电动势,并回答电源的正极点是哪一点?</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4" name="图片 3"/>
          <p:cNvPicPr/>
          <p:nvPr/>
        </p:nvPicPr>
        <p:blipFill>
          <a:blip r:embed="rId2"/>
          <a:stretch>
            <a:fillRect/>
          </a:stretch>
        </p:blipFill>
        <p:spPr>
          <a:xfrm>
            <a:off x="4446270" y="2708275"/>
            <a:ext cx="1106170" cy="565785"/>
          </a:xfrm>
          <a:prstGeom prst="rect">
            <a:avLst/>
          </a:prstGeom>
          <a:noFill/>
          <a:ln w="9525">
            <a:noFill/>
          </a:ln>
        </p:spPr>
      </p:pic>
      <p:pic>
        <p:nvPicPr>
          <p:cNvPr id="5" name="图片 4"/>
          <p:cNvPicPr/>
          <p:nvPr/>
        </p:nvPicPr>
        <p:blipFill>
          <a:blip r:embed="rId3"/>
          <a:stretch>
            <a:fillRect/>
          </a:stretch>
        </p:blipFill>
        <p:spPr>
          <a:xfrm>
            <a:off x="7456170" y="4069080"/>
            <a:ext cx="617855" cy="739775"/>
          </a:xfrm>
          <a:prstGeom prst="rect">
            <a:avLst/>
          </a:prstGeom>
          <a:noFill/>
          <a:ln w="9525">
            <a:noFill/>
          </a:ln>
        </p:spPr>
      </p:pic>
      <p:pic>
        <p:nvPicPr>
          <p:cNvPr id="6" name="图片 5"/>
          <p:cNvPicPr/>
          <p:nvPr/>
        </p:nvPicPr>
        <p:blipFill>
          <a:blip r:embed="rId4"/>
          <a:stretch>
            <a:fillRect/>
          </a:stretch>
        </p:blipFill>
        <p:spPr>
          <a:xfrm>
            <a:off x="6246812" y="5805170"/>
            <a:ext cx="581025" cy="438150"/>
          </a:xfrm>
          <a:prstGeom prst="rect">
            <a:avLst/>
          </a:prstGeom>
          <a:noFill/>
          <a:ln w="9525">
            <a:noFill/>
          </a:ln>
        </p:spPr>
      </p:pic>
      <p:pic>
        <p:nvPicPr>
          <p:cNvPr id="2" name="图片 1"/>
          <p:cNvPicPr>
            <a:picLocks noChangeAspect="1"/>
          </p:cNvPicPr>
          <p:nvPr/>
        </p:nvPicPr>
        <p:blipFill>
          <a:blip r:embed="rId5"/>
          <a:stretch>
            <a:fillRect/>
          </a:stretch>
        </p:blipFill>
        <p:spPr>
          <a:xfrm>
            <a:off x="8213725" y="2060575"/>
            <a:ext cx="2407920" cy="815340"/>
          </a:xfrm>
          <a:prstGeom prst="rect">
            <a:avLst/>
          </a:prstGeom>
        </p:spPr>
      </p:pic>
      <p:pic>
        <p:nvPicPr>
          <p:cNvPr id="7" name="图片 6"/>
          <p:cNvPicPr>
            <a:picLocks noChangeAspect="1"/>
          </p:cNvPicPr>
          <p:nvPr/>
        </p:nvPicPr>
        <p:blipFill>
          <a:blip r:embed="rId6"/>
          <a:stretch>
            <a:fillRect/>
          </a:stretch>
        </p:blipFill>
        <p:spPr>
          <a:xfrm>
            <a:off x="8213725" y="3933190"/>
            <a:ext cx="2369820" cy="312420"/>
          </a:xfrm>
          <a:prstGeom prst="rect">
            <a:avLst/>
          </a:prstGeom>
        </p:spPr>
      </p:pic>
      <p:pic>
        <p:nvPicPr>
          <p:cNvPr id="8" name="图片 7"/>
          <p:cNvPicPr>
            <a:picLocks noChangeAspect="1"/>
          </p:cNvPicPr>
          <p:nvPr/>
        </p:nvPicPr>
        <p:blipFill>
          <a:blip r:embed="rId7"/>
          <a:stretch>
            <a:fillRect/>
          </a:stretch>
        </p:blipFill>
        <p:spPr>
          <a:xfrm>
            <a:off x="7903210" y="5300980"/>
            <a:ext cx="2560320" cy="40386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custDataLst>
              <p:tags r:id="rId1"/>
            </p:custDataLst>
          </p:nvPr>
        </p:nvGraphicFramePr>
        <p:xfrm>
          <a:off x="429895" y="839470"/>
          <a:ext cx="9853930" cy="5016500"/>
        </p:xfrm>
        <a:graphic>
          <a:graphicData uri="http://schemas.openxmlformats.org/drawingml/2006/table">
            <a:tbl>
              <a:tblPr firstRow="1" bandRow="1">
                <a:tableStyleId>{5940675A-B579-460E-94D1-54222C63F5DA}</a:tableStyleId>
              </a:tblPr>
              <a:tblGrid>
                <a:gridCol w="2087880"/>
                <a:gridCol w="5039360"/>
                <a:gridCol w="2726690"/>
              </a:tblGrid>
              <a:tr h="292100">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归纳类型</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问题情境</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计算感应电动势</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2339975">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(4</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)法拉第圆盘发电机模型说明</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:与</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)相比</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,涉及电源的并联</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,但电动势一样</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(4</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)磁感应强度为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B</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,半径为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r</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金属盘以</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C</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为圆心</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,从左往右看</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,顺时针转动的角速度为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ω</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,求圆盘产生的感应电动势</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,并回答电源的正极点是哪一点</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 </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2371725">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(5</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)磁流体发电机说明</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:与</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)类的本质相同</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(5</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)两块金属板的长度均为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a</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,宽度均为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b</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,金属板平行且正对放置</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,间距为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d</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,其间有垂直于纸面向里的匀强磁场</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,磁感应强度为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B</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,导电流体的流速为</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v</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,求它产生的感应电动势</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,并回答电源的正极是哪一板</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 </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4" name="图片 3"/>
          <p:cNvPicPr/>
          <p:nvPr/>
        </p:nvPicPr>
        <p:blipFill>
          <a:blip r:embed="rId2"/>
          <a:stretch>
            <a:fillRect/>
          </a:stretch>
        </p:blipFill>
        <p:spPr>
          <a:xfrm>
            <a:off x="6390640" y="2636520"/>
            <a:ext cx="915670" cy="709295"/>
          </a:xfrm>
          <a:prstGeom prst="rect">
            <a:avLst/>
          </a:prstGeom>
          <a:noFill/>
          <a:ln w="9525">
            <a:noFill/>
          </a:ln>
        </p:spPr>
      </p:pic>
      <p:pic>
        <p:nvPicPr>
          <p:cNvPr id="5" name="图片 4"/>
          <p:cNvPicPr/>
          <p:nvPr/>
        </p:nvPicPr>
        <p:blipFill>
          <a:blip r:embed="rId3"/>
          <a:stretch>
            <a:fillRect/>
          </a:stretch>
        </p:blipFill>
        <p:spPr>
          <a:xfrm>
            <a:off x="6030912" y="5156835"/>
            <a:ext cx="1143000" cy="619125"/>
          </a:xfrm>
          <a:prstGeom prst="rect">
            <a:avLst/>
          </a:prstGeom>
          <a:noFill/>
          <a:ln w="9525">
            <a:noFill/>
          </a:ln>
        </p:spPr>
      </p:pic>
      <p:pic>
        <p:nvPicPr>
          <p:cNvPr id="7" name="图片 6"/>
          <p:cNvPicPr>
            <a:picLocks noChangeAspect="1"/>
          </p:cNvPicPr>
          <p:nvPr/>
        </p:nvPicPr>
        <p:blipFill>
          <a:blip r:embed="rId4"/>
          <a:stretch>
            <a:fillRect/>
          </a:stretch>
        </p:blipFill>
        <p:spPr>
          <a:xfrm>
            <a:off x="7686675" y="2204720"/>
            <a:ext cx="2575560" cy="358140"/>
          </a:xfrm>
          <a:prstGeom prst="rect">
            <a:avLst/>
          </a:prstGeom>
        </p:spPr>
      </p:pic>
      <p:pic>
        <p:nvPicPr>
          <p:cNvPr id="8" name="图片 7"/>
          <p:cNvPicPr>
            <a:picLocks noChangeAspect="1"/>
          </p:cNvPicPr>
          <p:nvPr/>
        </p:nvPicPr>
        <p:blipFill>
          <a:blip r:embed="rId5"/>
          <a:stretch>
            <a:fillRect/>
          </a:stretch>
        </p:blipFill>
        <p:spPr>
          <a:xfrm>
            <a:off x="7614920" y="3566160"/>
            <a:ext cx="2651125" cy="203962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01473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3.如图,一根折着的导线,以速度为v匀速进入磁感应强度为B的匀强磁场,某时刻导线与磁场边界的交点为a、b,ab相距为x,则此刻导线的感应电动势为多大?</a:t>
            </a:r>
            <a:endParaRPr sz="2000" b="1">
              <a:latin typeface="宋体" panose="02010600030101010101" pitchFamily="2" charset="-122"/>
              <a:cs typeface="宋体" panose="02010600030101010101" pitchFamily="2" charset="-122"/>
            </a:endParaRPr>
          </a:p>
        </p:txBody>
      </p:sp>
      <p:pic>
        <p:nvPicPr>
          <p:cNvPr id="259" name="GZWL1908.eps" descr="id:2147497076;FounderCES"/>
          <p:cNvPicPr>
            <a:picLocks noChangeAspect="1"/>
          </p:cNvPicPr>
          <p:nvPr/>
        </p:nvPicPr>
        <p:blipFill>
          <a:blip r:embed="rId1"/>
          <a:stretch>
            <a:fillRect/>
          </a:stretch>
        </p:blipFill>
        <p:spPr>
          <a:xfrm>
            <a:off x="8406765" y="1917065"/>
            <a:ext cx="1346835" cy="14547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286131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解答:公式E=Blv适应于三者相互垂直时,由于导线形状与速度v的方向不垂直,故把已经在磁场中的两段导线长度l</a:t>
            </a:r>
            <a:r>
              <a:rPr lang="en-US" altLang="zh-CN" sz="2000" b="1" baseline="-25000">
                <a:solidFill>
                  <a:srgbClr val="FF0000"/>
                </a:solidFill>
                <a:latin typeface="宋体" panose="02010600030101010101" pitchFamily="2" charset="-122"/>
              </a:rPr>
              <a:t>1</a:t>
            </a:r>
            <a:r>
              <a:rPr lang="en-US" altLang="zh-CN" sz="2000" b="1">
                <a:solidFill>
                  <a:srgbClr val="FF0000"/>
                </a:solidFill>
                <a:latin typeface="宋体" panose="02010600030101010101" pitchFamily="2" charset="-122"/>
              </a:rPr>
              <a:t>、l</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按垂直于v和平行于v的方向分解,得在垂直于v的方向上长度分别为x</a:t>
            </a:r>
            <a:r>
              <a:rPr lang="en-US" altLang="zh-CN" sz="2000" b="1" baseline="-25000">
                <a:solidFill>
                  <a:srgbClr val="FF0000"/>
                </a:solidFill>
                <a:latin typeface="宋体" panose="02010600030101010101" pitchFamily="2" charset="-122"/>
              </a:rPr>
              <a:t>1</a:t>
            </a:r>
            <a:r>
              <a:rPr lang="en-US" altLang="zh-CN" sz="2000" b="1">
                <a:solidFill>
                  <a:srgbClr val="FF0000"/>
                </a:solidFill>
                <a:latin typeface="宋体" panose="02010600030101010101" pitchFamily="2" charset="-122"/>
              </a:rPr>
              <a:t>、x</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,而x</a:t>
            </a:r>
            <a:r>
              <a:rPr lang="en-US" altLang="zh-CN" sz="2000" b="1" baseline="-25000">
                <a:solidFill>
                  <a:srgbClr val="FF0000"/>
                </a:solidFill>
                <a:latin typeface="宋体" panose="02010600030101010101" pitchFamily="2" charset="-122"/>
              </a:rPr>
              <a:t>1</a:t>
            </a:r>
            <a:r>
              <a:rPr lang="en-US" altLang="zh-CN" sz="2000" b="1">
                <a:solidFill>
                  <a:srgbClr val="FF0000"/>
                </a:solidFill>
                <a:latin typeface="宋体" panose="02010600030101010101" pitchFamily="2" charset="-122"/>
              </a:rPr>
              <a:t>+x</a:t>
            </a:r>
            <a:r>
              <a:rPr lang="en-US" altLang="zh-CN" sz="2000" b="1" baseline="-25000">
                <a:solidFill>
                  <a:srgbClr val="FF0000"/>
                </a:solidFill>
                <a:latin typeface="宋体" panose="02010600030101010101" pitchFamily="2" charset="-122"/>
              </a:rPr>
              <a:t>2</a:t>
            </a:r>
            <a:r>
              <a:rPr lang="en-US" altLang="zh-CN" sz="2000" b="1">
                <a:solidFill>
                  <a:srgbClr val="FF0000"/>
                </a:solidFill>
                <a:latin typeface="宋体" panose="02010600030101010101" pitchFamily="2" charset="-122"/>
              </a:rPr>
              <a:t>=x,此刻导线的感应电动势为E=Bvx。</a:t>
            </a:r>
            <a:endParaRPr lang="en-US" altLang="zh-CN" sz="2000" b="1">
              <a:solidFill>
                <a:srgbClr val="FF0000"/>
              </a:solidFill>
              <a:latin typeface="宋体" panose="02010600030101010101" pitchFamily="2" charset="-122"/>
            </a:endParaRPr>
          </a:p>
          <a:p>
            <a:pPr>
              <a:lnSpc>
                <a:spcPct val="150000"/>
              </a:lnSpc>
            </a:pPr>
            <a:r>
              <a:rPr lang="en-US" altLang="zh-CN" sz="2000" b="1">
                <a:solidFill>
                  <a:srgbClr val="FF0000"/>
                </a:solidFill>
                <a:latin typeface="宋体" panose="02010600030101010101" pitchFamily="2" charset="-122"/>
              </a:rPr>
              <a:t>发现规律:导体逐渐进入直线有界磁场做切割磁感线运动时,计算感应电动势的等效长度就是导线与边界两个交点的距离。因此,感应电动势的大小跟这两个交点的距离成正比。</a:t>
            </a:r>
            <a:endParaRPr lang="en-US" altLang="zh-CN" sz="2000" b="1">
              <a:solidFill>
                <a:srgbClr val="FF0000"/>
              </a:solidFill>
              <a:latin typeface="宋体" panose="02010600030101010101" pitchFamily="2" charset="-122"/>
            </a:endParaRPr>
          </a:p>
        </p:txBody>
      </p:sp>
      <p:pic>
        <p:nvPicPr>
          <p:cNvPr id="208" name="GZWL1907.EPS" descr="id:2147498373;FounderCES"/>
          <p:cNvPicPr>
            <a:picLocks noChangeAspect="1"/>
          </p:cNvPicPr>
          <p:nvPr/>
        </p:nvPicPr>
        <p:blipFill>
          <a:blip r:embed="rId1"/>
          <a:stretch>
            <a:fillRect/>
          </a:stretch>
        </p:blipFill>
        <p:spPr>
          <a:xfrm>
            <a:off x="6967220" y="3356610"/>
            <a:ext cx="1184910" cy="158686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8"/>
                                        </p:tgtEl>
                                        <p:attrNameLst>
                                          <p:attrName>style.visibility</p:attrName>
                                        </p:attrNameLst>
                                      </p:cBhvr>
                                      <p:to>
                                        <p:strVal val="visible"/>
                                      </p:to>
                                    </p:set>
                                    <p:anim calcmode="lin" valueType="num">
                                      <p:cBhvr additive="base">
                                        <p:cTn id="11" dur="500" fill="hold"/>
                                        <p:tgtEl>
                                          <p:spTgt spid="208"/>
                                        </p:tgtEl>
                                        <p:attrNameLst>
                                          <p:attrName>ppt_x</p:attrName>
                                        </p:attrNameLst>
                                      </p:cBhvr>
                                      <p:tavLst>
                                        <p:tav tm="0">
                                          <p:val>
                                            <p:strVal val="1+#ppt_w/2"/>
                                          </p:val>
                                        </p:tav>
                                        <p:tav tm="100000">
                                          <p:val>
                                            <p:strVal val="#ppt_x"/>
                                          </p:val>
                                        </p:tav>
                                      </p:tavLst>
                                    </p:anim>
                                    <p:anim calcmode="lin" valueType="num">
                                      <p:cBhvr additive="base">
                                        <p:cTn id="12" dur="500" fill="hold"/>
                                        <p:tgtEl>
                                          <p:spTgt spid="20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考点三电磁感应与电路综合</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如何看电磁感应与电路的综合问题?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(1)确定电源——产生感应电动势的那部分导体相当于电源。</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(2)分析电路结构——弄清各元件的串、并联关系,画出等效电路图。</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(3)应用规律求解——闭合电路欧姆定律、串联分压、并联分流等。</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总的来看,就是把解决恒定电流的知识套到电磁感应中,感应电源相当于一个电池。</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239966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单选)如图,将由粗细均匀的电阻丝围成的正方形框置于有界匀强磁场中,磁场方向垂直于线框平面,其边界与正方形线框的边平行。现使线框以同样大小的速度沿四个不同方向平移出磁场,则在移出过程中线框的一边ab两点间电势差绝对值最大的是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p:txBody>
      </p:sp>
      <p:pic>
        <p:nvPicPr>
          <p:cNvPr id="261" name="GZWL1909.EPS" descr="id:2147497090;FounderCES"/>
          <p:cNvPicPr>
            <a:picLocks noChangeAspect="1"/>
          </p:cNvPicPr>
          <p:nvPr/>
        </p:nvPicPr>
        <p:blipFill>
          <a:blip r:embed="rId1"/>
          <a:stretch>
            <a:fillRect/>
          </a:stretch>
        </p:blipFill>
        <p:spPr>
          <a:xfrm>
            <a:off x="485775" y="3284855"/>
            <a:ext cx="4479925" cy="1202055"/>
          </a:xfrm>
          <a:prstGeom prst="rect">
            <a:avLst/>
          </a:prstGeom>
        </p:spPr>
      </p:pic>
      <p:sp>
        <p:nvSpPr>
          <p:cNvPr id="4" name="文本框 3"/>
          <p:cNvSpPr txBox="1"/>
          <p:nvPr/>
        </p:nvSpPr>
        <p:spPr>
          <a:xfrm>
            <a:off x="630555" y="270891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774065" y="1052195"/>
            <a:ext cx="9399682" cy="1656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42265" y="765175"/>
            <a:ext cx="9655810" cy="239966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考点四电磁感应与图象综合</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【考点内化】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电磁感应与图象综合大体可分为两类试题</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(1)由给定的电磁感应过程选出或画出正确的图象(画图象)。</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(2)由给定的有关图象分析电磁感应过程,求解相应的物理量(用图象)。</a:t>
            </a:r>
            <a:endParaRPr sz="2000" b="1">
              <a:latin typeface="宋体" panose="02010600030101010101" pitchFamily="2" charset="-122"/>
              <a:cs typeface="宋体" panose="02010600030101010101" pitchFamily="2"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42265" y="765175"/>
            <a:ext cx="9655810" cy="378460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【考点过关】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如图所示,边长为2L的正方形abcd内有磁感应强度为B的匀强磁场,在同一平面内,有一电阻为R、边长为L的正方形线圈ABCD,以速度v匀速通过磁场,从BC边进入磁场开始计时,请根据下列问题边填表边作图。</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(1)穿过线圈的磁通量Φ随时间t如何变化?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(2)线圈中的电流强度I随时间t如何变化?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(3)线圈所受安培力F随时间t如何变化?</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(4)电流通过线圈产生的内能Q随时间t如何变化?</a:t>
            </a:r>
            <a:endParaRPr sz="2000" b="1">
              <a:latin typeface="宋体" panose="02010600030101010101" pitchFamily="2" charset="-122"/>
              <a:cs typeface="宋体" panose="02010600030101010101" pitchFamily="2" charset="-122"/>
            </a:endParaRPr>
          </a:p>
        </p:txBody>
      </p:sp>
      <p:pic>
        <p:nvPicPr>
          <p:cNvPr id="263" name="GZWL1910.EPS" descr="id:2147497104;FounderCES"/>
          <p:cNvPicPr>
            <a:picLocks noChangeAspect="1"/>
          </p:cNvPicPr>
          <p:nvPr/>
        </p:nvPicPr>
        <p:blipFill>
          <a:blip r:embed="rId1"/>
          <a:stretch>
            <a:fillRect/>
          </a:stretch>
        </p:blipFill>
        <p:spPr>
          <a:xfrm>
            <a:off x="7902575" y="2420620"/>
            <a:ext cx="1487170" cy="102108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 name="表格 1"/>
          <p:cNvGraphicFramePr/>
          <p:nvPr>
            <p:custDataLst>
              <p:tags r:id="rId1"/>
            </p:custDataLst>
          </p:nvPr>
        </p:nvGraphicFramePr>
        <p:xfrm>
          <a:off x="629920" y="908685"/>
          <a:ext cx="9317990" cy="2319655"/>
        </p:xfrm>
        <a:graphic>
          <a:graphicData uri="http://schemas.openxmlformats.org/drawingml/2006/table">
            <a:tbl>
              <a:tblPr firstRow="1" bandRow="1">
                <a:tableStyleId>{5940675A-B579-460E-94D1-54222C63F5DA}</a:tableStyleId>
              </a:tblPr>
              <a:tblGrid>
                <a:gridCol w="422910"/>
                <a:gridCol w="1687195"/>
                <a:gridCol w="1290320"/>
                <a:gridCol w="1459865"/>
                <a:gridCol w="2064385"/>
                <a:gridCol w="2393315"/>
              </a:tblGrid>
              <a:tr h="662940">
                <a:tc gridSpan="2">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题目要求的变化关系</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随</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t</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的变化</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)随</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t</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的变化</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F</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随</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t</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的变化</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Q</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随</a:t>
                      </a: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t</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的变化</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62305">
                <a:tc rowSpan="3">
                  <a:txBody>
                    <a:bodyPr/>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各段时间内各量的变化</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NEU-BZ-S92" charset="0"/>
                        </a:rPr>
                        <a:t>t=</a:t>
                      </a:r>
                      <a:r>
                        <a:rPr lang="en-US" sz="2000" b="1">
                          <a:solidFill>
                            <a:srgbClr val="000000"/>
                          </a:solidFill>
                          <a:latin typeface="宋体" panose="02010600030101010101" pitchFamily="2" charset="-122"/>
                          <a:ea typeface="宋体" panose="02010600030101010101" pitchFamily="2" charset="-122"/>
                          <a:cs typeface="NEU-BZ-S92" charset="0"/>
                        </a:rPr>
                        <a:t>0→</a:t>
                      </a:r>
                      <a:endParaRPr lang="en-US" altLang="en-US" sz="2000" b="1" i="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从0→</a:t>
                      </a:r>
                      <a:r>
                        <a:rPr lang="en-US" sz="2000" b="1" i="1" u="sng">
                          <a:solidFill>
                            <a:srgbClr val="000000"/>
                          </a:solidFill>
                          <a:uFill>
                            <a:solidFill>
                              <a:srgbClr val="00FFFF"/>
                            </a:solidFill>
                          </a:uFill>
                          <a:latin typeface="宋体" panose="02010600030101010101" pitchFamily="2" charset="-122"/>
                          <a:ea typeface="宋体" panose="02010600030101010101" pitchFamily="2" charset="-122"/>
                          <a:cs typeface="宋体" panose="02010600030101010101" pitchFamily="2" charset="-122"/>
                        </a:rPr>
                        <a:t>　 </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I=</a:t>
                      </a:r>
                      <a:r>
                        <a:rPr lang="en-US" sz="2000" b="1" i="1" u="sng">
                          <a:solidFill>
                            <a:srgbClr val="000000"/>
                          </a:solidFill>
                          <a:uFill>
                            <a:solidFill>
                              <a:srgbClr val="00FFFF"/>
                            </a:solidFill>
                          </a:uFill>
                          <a:latin typeface="宋体" panose="02010600030101010101" pitchFamily="2" charset="-122"/>
                          <a:ea typeface="宋体" panose="02010600030101010101" pitchFamily="2" charset="-122"/>
                          <a:cs typeface="宋体" panose="02010600030101010101" pitchFamily="2" charset="-122"/>
                        </a:rPr>
                        <a:t>　 </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(设正向)</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F=BIL=</a:t>
                      </a:r>
                      <a:r>
                        <a:rPr lang="en-US" sz="2000" b="1" i="1" u="sng">
                          <a:solidFill>
                            <a:srgbClr val="000000"/>
                          </a:solidFill>
                          <a:uFill>
                            <a:solidFill>
                              <a:srgbClr val="00FFFF"/>
                            </a:solidFill>
                          </a:uFill>
                          <a:latin typeface="宋体" panose="02010600030101010101" pitchFamily="2" charset="-122"/>
                          <a:ea typeface="宋体" panose="02010600030101010101" pitchFamily="2" charset="-122"/>
                          <a:cs typeface="宋体" panose="02010600030101010101" pitchFamily="2" charset="-122"/>
                        </a:rPr>
                        <a:t>　　 </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Q=</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0→</a:t>
                      </a:r>
                      <a:r>
                        <a:rPr lang="en-US" sz="2000" b="1" i="1" u="sng">
                          <a:solidFill>
                            <a:srgbClr val="000000"/>
                          </a:solidFill>
                          <a:uFill>
                            <a:solidFill>
                              <a:srgbClr val="00FFFF"/>
                            </a:solidFill>
                          </a:uFill>
                          <a:latin typeface="宋体" panose="02010600030101010101" pitchFamily="2" charset="-122"/>
                          <a:ea typeface="宋体" panose="02010600030101010101" pitchFamily="2" charset="-122"/>
                          <a:cs typeface="宋体" panose="02010600030101010101" pitchFamily="2" charset="-122"/>
                        </a:rPr>
                        <a:t>　　 </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3147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NEU-BZ-S92" charset="0"/>
                        </a:rPr>
                        <a:t>t=</a:t>
                      </a:r>
                      <a:r>
                        <a:rPr lang="en-US" sz="2000" b="1">
                          <a:solidFill>
                            <a:srgbClr val="000000"/>
                          </a:solidFill>
                          <a:latin typeface="宋体" panose="02010600030101010101" pitchFamily="2" charset="-122"/>
                          <a:ea typeface="宋体" panose="02010600030101010101" pitchFamily="2" charset="-122"/>
                          <a:cs typeface="NEU-BZ-S92" charset="0"/>
                        </a:rPr>
                        <a:t>→</a:t>
                      </a:r>
                      <a:endParaRPr lang="en-US" altLang="en-US" sz="2000" b="1" i="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r>
                        <a:rPr lang="en-US" sz="2000" b="1" i="1" u="sng">
                          <a:solidFill>
                            <a:srgbClr val="000000"/>
                          </a:solidFill>
                          <a:uFill>
                            <a:solidFill>
                              <a:srgbClr val="00FFFF"/>
                            </a:solidFill>
                          </a:uFill>
                          <a:latin typeface="宋体" panose="02010600030101010101" pitchFamily="2" charset="-122"/>
                          <a:ea typeface="宋体" panose="02010600030101010101" pitchFamily="2" charset="-122"/>
                          <a:cs typeface="宋体" panose="02010600030101010101" pitchFamily="2" charset="-122"/>
                        </a:rPr>
                        <a:t>　 </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I=</a:t>
                      </a:r>
                      <a:r>
                        <a:rPr lang="en-US" sz="2000" b="1" i="1" u="sng">
                          <a:solidFill>
                            <a:srgbClr val="000000"/>
                          </a:solidFill>
                          <a:uFill>
                            <a:solidFill>
                              <a:srgbClr val="00FFFF"/>
                            </a:solidFill>
                          </a:uFill>
                          <a:latin typeface="宋体" panose="02010600030101010101" pitchFamily="2" charset="-122"/>
                          <a:ea typeface="宋体" panose="02010600030101010101" pitchFamily="2" charset="-122"/>
                          <a:cs typeface="宋体" panose="02010600030101010101" pitchFamily="2" charset="-122"/>
                        </a:rPr>
                        <a:t>　 </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F=</a:t>
                      </a:r>
                      <a:r>
                        <a:rPr lang="en-US" sz="2000" b="1" i="1" u="sng">
                          <a:solidFill>
                            <a:srgbClr val="000000"/>
                          </a:solidFill>
                          <a:uFill>
                            <a:solidFill>
                              <a:srgbClr val="00FFFF"/>
                            </a:solidFill>
                          </a:uFill>
                          <a:latin typeface="宋体" panose="02010600030101010101" pitchFamily="2" charset="-122"/>
                          <a:ea typeface="宋体" panose="02010600030101010101" pitchFamily="2" charset="-122"/>
                          <a:cs typeface="宋体" panose="02010600030101010101" pitchFamily="2" charset="-122"/>
                        </a:rPr>
                        <a:t>　 </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Q=</a:t>
                      </a:r>
                      <a:r>
                        <a:rPr lang="en-US" sz="2000" b="1" i="1" u="sng">
                          <a:solidFill>
                            <a:srgbClr val="000000"/>
                          </a:solidFill>
                          <a:uFill>
                            <a:solidFill>
                              <a:srgbClr val="00FFFF"/>
                            </a:solidFill>
                          </a:uFill>
                          <a:latin typeface="宋体" panose="02010600030101010101" pitchFamily="2" charset="-122"/>
                          <a:ea typeface="宋体" panose="02010600030101010101" pitchFamily="2" charset="-122"/>
                          <a:cs typeface="宋体" panose="02010600030101010101" pitchFamily="2" charset="-122"/>
                        </a:rPr>
                        <a:t>　 </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62940">
                <a:tc vMerge="1">
                  <a:tcP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B w="12700" cap="flat" cmpd="sng">
                      <a:solidFill>
                        <a:srgbClr val="080000"/>
                      </a:solidFill>
                      <a:prstDash val="solid"/>
                      <a:headEnd type="none" w="med" len="med"/>
                      <a:tailEnd type="none" w="med" len="med"/>
                    </a:lnB>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NEU-BZ-S92" charset="0"/>
                        </a:rPr>
                        <a:t>t=</a:t>
                      </a:r>
                      <a:r>
                        <a:rPr lang="en-US" sz="2000" b="1">
                          <a:solidFill>
                            <a:srgbClr val="000000"/>
                          </a:solidFill>
                          <a:latin typeface="宋体" panose="02010600030101010101" pitchFamily="2" charset="-122"/>
                          <a:ea typeface="宋体" panose="02010600030101010101" pitchFamily="2" charset="-122"/>
                          <a:cs typeface="NEU-BZ-S92" charset="0"/>
                        </a:rPr>
                        <a:t>→</a:t>
                      </a:r>
                      <a:endParaRPr lang="en-US" altLang="en-US" sz="2000" b="1" i="1">
                        <a:solidFill>
                          <a:srgbClr val="000000"/>
                        </a:solidFill>
                        <a:latin typeface="宋体" panose="02010600030101010101" pitchFamily="2" charset="-122"/>
                        <a:ea typeface="宋体" panose="02010600030101010101" pitchFamily="2" charset="-122"/>
                        <a:cs typeface="NEU-BZ-S92" charset="0"/>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Φ</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从</a:t>
                      </a:r>
                      <a:r>
                        <a:rPr lang="en-US" sz="2000" b="1" i="1" u="sng">
                          <a:solidFill>
                            <a:srgbClr val="000000"/>
                          </a:solidFill>
                          <a:uFill>
                            <a:solidFill>
                              <a:srgbClr val="00FFFF"/>
                            </a:solidFill>
                          </a:uFill>
                          <a:latin typeface="宋体" panose="02010600030101010101" pitchFamily="2" charset="-122"/>
                          <a:ea typeface="宋体" panose="02010600030101010101" pitchFamily="2" charset="-122"/>
                          <a:cs typeface="宋体" panose="02010600030101010101" pitchFamily="2" charset="-122"/>
                        </a:rPr>
                        <a:t>　 </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→0</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I=</a:t>
                      </a:r>
                      <a:r>
                        <a:rPr lang="en-US" sz="2000" b="1" i="1" u="sng">
                          <a:solidFill>
                            <a:srgbClr val="000000"/>
                          </a:solidFill>
                          <a:uFill>
                            <a:solidFill>
                              <a:srgbClr val="00FFFF"/>
                            </a:solidFill>
                          </a:uFill>
                          <a:latin typeface="宋体" panose="02010600030101010101" pitchFamily="2" charset="-122"/>
                          <a:ea typeface="宋体" panose="02010600030101010101" pitchFamily="2" charset="-122"/>
                          <a:cs typeface="宋体" panose="02010600030101010101" pitchFamily="2" charset="-122"/>
                        </a:rPr>
                        <a:t>　 </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(负向)</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F=</a:t>
                      </a:r>
                      <a:r>
                        <a:rPr lang="en-US" sz="2000" b="1" i="1" u="sng">
                          <a:solidFill>
                            <a:srgbClr val="000000"/>
                          </a:solidFill>
                          <a:uFill>
                            <a:solidFill>
                              <a:srgbClr val="00FFFF"/>
                            </a:solidFill>
                          </a:uFill>
                          <a:latin typeface="宋体" panose="02010600030101010101" pitchFamily="2" charset="-122"/>
                          <a:ea typeface="宋体" panose="02010600030101010101" pitchFamily="2" charset="-122"/>
                          <a:cs typeface="宋体" panose="02010600030101010101" pitchFamily="2" charset="-122"/>
                        </a:rPr>
                        <a:t>　 </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(正向)</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p>
                      <a:pPr indent="0" algn="ctr">
                        <a:buNone/>
                      </a:pPr>
                      <a:r>
                        <a:rPr lang="en-US" sz="2000" b="1" i="1">
                          <a:solidFill>
                            <a:srgbClr val="000000"/>
                          </a:solidFill>
                          <a:latin typeface="宋体" panose="02010600030101010101" pitchFamily="2" charset="-122"/>
                          <a:ea typeface="宋体" panose="02010600030101010101" pitchFamily="2" charset="-122"/>
                          <a:cs typeface="宋体" panose="02010600030101010101" pitchFamily="2" charset="-122"/>
                        </a:rPr>
                        <a:t>Q=</a:t>
                      </a: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0→</a:t>
                      </a:r>
                      <a:r>
                        <a:rPr lang="en-US" sz="2000" b="1" i="1" u="sng">
                          <a:solidFill>
                            <a:srgbClr val="000000"/>
                          </a:solidFill>
                          <a:uFill>
                            <a:solidFill>
                              <a:srgbClr val="00FFFF"/>
                            </a:solidFill>
                          </a:uFill>
                          <a:latin typeface="宋体" panose="02010600030101010101" pitchFamily="2" charset="-122"/>
                          <a:ea typeface="宋体" panose="02010600030101010101" pitchFamily="2" charset="-122"/>
                          <a:cs typeface="宋体" panose="02010600030101010101" pitchFamily="2" charset="-122"/>
                        </a:rPr>
                        <a:t>　　 </a:t>
                      </a:r>
                      <a:endParaRPr lang="en-US" altLang="en-US" sz="2000" b="1" i="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pic>
        <p:nvPicPr>
          <p:cNvPr id="3" name="图片 2"/>
          <p:cNvPicPr/>
          <p:nvPr/>
        </p:nvPicPr>
        <p:blipFill>
          <a:blip r:embed="rId2"/>
          <a:stretch>
            <a:fillRect/>
          </a:stretch>
        </p:blipFill>
        <p:spPr>
          <a:xfrm>
            <a:off x="2443797" y="2948940"/>
            <a:ext cx="47625" cy="390525"/>
          </a:xfrm>
          <a:prstGeom prst="rect">
            <a:avLst/>
          </a:prstGeom>
          <a:noFill/>
          <a:ln w="9525">
            <a:noFill/>
          </a:ln>
        </p:spPr>
      </p:pic>
      <p:pic>
        <p:nvPicPr>
          <p:cNvPr id="4" name="图片 3"/>
          <p:cNvPicPr/>
          <p:nvPr/>
        </p:nvPicPr>
        <p:blipFill>
          <a:blip r:embed="rId2"/>
          <a:stretch>
            <a:fillRect/>
          </a:stretch>
        </p:blipFill>
        <p:spPr>
          <a:xfrm>
            <a:off x="2443797" y="2948940"/>
            <a:ext cx="47625" cy="390525"/>
          </a:xfrm>
          <a:prstGeom prst="rect">
            <a:avLst/>
          </a:prstGeom>
          <a:noFill/>
          <a:ln w="9525">
            <a:noFill/>
          </a:ln>
        </p:spPr>
      </p:pic>
      <p:pic>
        <p:nvPicPr>
          <p:cNvPr id="5" name="图片 4"/>
          <p:cNvPicPr/>
          <p:nvPr/>
        </p:nvPicPr>
        <p:blipFill>
          <a:blip r:embed="rId2"/>
          <a:stretch>
            <a:fillRect/>
          </a:stretch>
        </p:blipFill>
        <p:spPr>
          <a:xfrm>
            <a:off x="2443797" y="2948940"/>
            <a:ext cx="47625" cy="390525"/>
          </a:xfrm>
          <a:prstGeom prst="rect">
            <a:avLst/>
          </a:prstGeom>
          <a:noFill/>
          <a:ln w="9525">
            <a:noFill/>
          </a:ln>
        </p:spPr>
      </p:pic>
      <p:pic>
        <p:nvPicPr>
          <p:cNvPr id="6" name="图片 5"/>
          <p:cNvPicPr/>
          <p:nvPr/>
        </p:nvPicPr>
        <p:blipFill>
          <a:blip r:embed="rId3"/>
          <a:stretch>
            <a:fillRect/>
          </a:stretch>
        </p:blipFill>
        <p:spPr>
          <a:xfrm>
            <a:off x="2443797" y="2948940"/>
            <a:ext cx="104775" cy="390525"/>
          </a:xfrm>
          <a:prstGeom prst="rect">
            <a:avLst/>
          </a:prstGeom>
          <a:noFill/>
          <a:ln w="9525">
            <a:noFill/>
          </a:ln>
        </p:spPr>
      </p:pic>
      <p:pic>
        <p:nvPicPr>
          <p:cNvPr id="7" name="图片 6"/>
          <p:cNvPicPr/>
          <p:nvPr/>
        </p:nvPicPr>
        <p:blipFill>
          <a:blip r:embed="rId3"/>
          <a:stretch>
            <a:fillRect/>
          </a:stretch>
        </p:blipFill>
        <p:spPr>
          <a:xfrm>
            <a:off x="2443797" y="2948940"/>
            <a:ext cx="104775" cy="390525"/>
          </a:xfrm>
          <a:prstGeom prst="rect">
            <a:avLst/>
          </a:prstGeom>
          <a:noFill/>
          <a:ln w="9525">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342265" y="765175"/>
            <a:ext cx="9655810" cy="55308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请作图:</a:t>
            </a:r>
            <a:endParaRPr sz="2000" b="1">
              <a:latin typeface="宋体" panose="02010600030101010101" pitchFamily="2" charset="-122"/>
              <a:cs typeface="宋体" panose="02010600030101010101" pitchFamily="2" charset="-122"/>
            </a:endParaRPr>
          </a:p>
        </p:txBody>
      </p:sp>
      <p:pic>
        <p:nvPicPr>
          <p:cNvPr id="264" name="GZWL1911.EPS" descr="id:2147497119;FounderCES"/>
          <p:cNvPicPr>
            <a:picLocks noChangeAspect="1"/>
          </p:cNvPicPr>
          <p:nvPr/>
        </p:nvPicPr>
        <p:blipFill>
          <a:blip r:embed="rId1"/>
          <a:stretch>
            <a:fillRect/>
          </a:stretch>
        </p:blipFill>
        <p:spPr>
          <a:xfrm>
            <a:off x="2358390" y="1557020"/>
            <a:ext cx="4845685" cy="130683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553085"/>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答案:表:各物理量的变化过程分析讨论:</a:t>
            </a:r>
            <a:endParaRPr lang="en-US" altLang="zh-CN" sz="2000" b="1">
              <a:solidFill>
                <a:srgbClr val="FF0000"/>
              </a:solidFill>
              <a:latin typeface="宋体" panose="02010600030101010101" pitchFamily="2" charset="-122"/>
            </a:endParaRPr>
          </a:p>
        </p:txBody>
      </p:sp>
      <p:graphicFrame>
        <p:nvGraphicFramePr>
          <p:cNvPr id="2" name="表格 1"/>
          <p:cNvGraphicFramePr/>
          <p:nvPr>
            <p:custDataLst>
              <p:tags r:id="rId1"/>
            </p:custDataLst>
          </p:nvPr>
        </p:nvGraphicFramePr>
        <p:xfrm>
          <a:off x="739140" y="1279525"/>
          <a:ext cx="9487535" cy="2654935"/>
        </p:xfrm>
        <a:graphic>
          <a:graphicData uri="http://schemas.openxmlformats.org/drawingml/2006/table">
            <a:tbl>
              <a:tblPr firstRow="1" bandRow="1">
                <a:tableStyleId>{5940675A-B579-460E-94D1-54222C63F5DA}</a:tableStyleId>
              </a:tblPr>
              <a:tblGrid>
                <a:gridCol w="427355"/>
                <a:gridCol w="855345"/>
                <a:gridCol w="1592580"/>
                <a:gridCol w="1856740"/>
                <a:gridCol w="2385695"/>
                <a:gridCol w="2369820"/>
              </a:tblGrid>
              <a:tr h="677545">
                <a:tc gridSpan="2">
                  <a:txBody>
                    <a:bodyPr/>
                    <a:p>
                      <a:pPr indent="0" algn="ctr">
                        <a:buNone/>
                      </a:pP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题目要求的变化关系</a:t>
                      </a:r>
                      <a:endParaRPr lang="en-US" altLang="en-US" sz="12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Φ</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随</a:t>
                      </a: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t</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的变化</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)随</a:t>
                      </a: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t</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的变化</a:t>
                      </a:r>
                      <a:endParaRPr lang="en-US" altLang="en-US" sz="12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F</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随</a:t>
                      </a: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t</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的变化</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Q</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随</a:t>
                      </a: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t</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的变化</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677545">
                <a:tc rowSpan="3">
                  <a:txBody>
                    <a:bodyPr/>
                    <a:p>
                      <a:pPr indent="0" algn="ctr">
                        <a:buNone/>
                      </a:pP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各段时间内各量的变化</a:t>
                      </a:r>
                      <a:endParaRPr lang="en-US" altLang="en-US" sz="1200" b="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t=</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0→</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Φ</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从0→</a:t>
                      </a:r>
                      <a:r>
                        <a:rPr lang="en-US" sz="1200" b="1" i="1" u="sng">
                          <a:solidFill>
                            <a:srgbClr val="FF0000"/>
                          </a:solidFill>
                          <a:uFill>
                            <a:solidFill>
                              <a:srgbClr val="000000"/>
                            </a:solidFill>
                          </a:uFill>
                          <a:latin typeface="宋体" panose="02010600030101010101" pitchFamily="2" charset="-122"/>
                          <a:ea typeface="宋体" panose="02010600030101010101" pitchFamily="2" charset="-122"/>
                          <a:cs typeface="宋体" panose="02010600030101010101" pitchFamily="2" charset="-122"/>
                        </a:rPr>
                        <a:t>BL</a:t>
                      </a:r>
                      <a:r>
                        <a:rPr lang="en-US" sz="1200" b="1" u="sng" baseline="30000">
                          <a:solidFill>
                            <a:srgbClr val="FF0000"/>
                          </a:solidFill>
                          <a:uFill>
                            <a:solidFill>
                              <a:srgbClr val="000000"/>
                            </a:solidFill>
                          </a:uFill>
                          <a:latin typeface="宋体" panose="02010600030101010101" pitchFamily="2" charset="-122"/>
                          <a:ea typeface="宋体" panose="02010600030101010101" pitchFamily="2" charset="-122"/>
                          <a:cs typeface="宋体" panose="02010600030101010101" pitchFamily="2" charset="-122"/>
                        </a:rPr>
                        <a:t>2</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I=</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(设正向)</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F=BIL=</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 </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Q=</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0→ </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33909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t=</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Φ</a:t>
                      </a:r>
                      <a:r>
                        <a:rPr lang="en-US" sz="1200" b="1" u="sng">
                          <a:solidFill>
                            <a:srgbClr val="FF0000"/>
                          </a:solidFill>
                          <a:uFill>
                            <a:solidFill>
                              <a:srgbClr val="000000"/>
                            </a:solidFill>
                          </a:uFill>
                          <a:latin typeface="宋体" panose="02010600030101010101" pitchFamily="2" charset="-122"/>
                          <a:ea typeface="宋体" panose="02010600030101010101" pitchFamily="2" charset="-122"/>
                          <a:cs typeface="宋体" panose="02010600030101010101" pitchFamily="2" charset="-122"/>
                        </a:rPr>
                        <a:t>不变</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I=</a:t>
                      </a:r>
                      <a:r>
                        <a:rPr lang="en-US" sz="1200" b="1" u="sng">
                          <a:solidFill>
                            <a:srgbClr val="FF0000"/>
                          </a:solidFill>
                          <a:uFill>
                            <a:solidFill>
                              <a:srgbClr val="000000"/>
                            </a:solidFill>
                          </a:uFill>
                          <a:latin typeface="宋体" panose="02010600030101010101" pitchFamily="2" charset="-122"/>
                          <a:ea typeface="宋体" panose="02010600030101010101" pitchFamily="2" charset="-122"/>
                          <a:cs typeface="宋体" panose="02010600030101010101" pitchFamily="2" charset="-122"/>
                        </a:rPr>
                        <a:t>0</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F=</a:t>
                      </a:r>
                      <a:r>
                        <a:rPr lang="en-US" sz="1200" b="1" u="sng">
                          <a:solidFill>
                            <a:srgbClr val="FF0000"/>
                          </a:solidFill>
                          <a:uFill>
                            <a:solidFill>
                              <a:srgbClr val="000000"/>
                            </a:solidFill>
                          </a:uFill>
                          <a:latin typeface="宋体" panose="02010600030101010101" pitchFamily="2" charset="-122"/>
                          <a:ea typeface="宋体" panose="02010600030101010101" pitchFamily="2" charset="-122"/>
                          <a:cs typeface="宋体" panose="02010600030101010101" pitchFamily="2" charset="-122"/>
                        </a:rPr>
                        <a:t>0</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Q=</a:t>
                      </a:r>
                      <a:r>
                        <a:rPr lang="en-US" sz="1200" b="1" u="sng">
                          <a:solidFill>
                            <a:srgbClr val="FF0000"/>
                          </a:solidFill>
                          <a:uFill>
                            <a:solidFill>
                              <a:srgbClr val="000000"/>
                            </a:solidFill>
                          </a:uFill>
                          <a:latin typeface="宋体" panose="02010600030101010101" pitchFamily="2" charset="-122"/>
                          <a:ea typeface="宋体" panose="02010600030101010101" pitchFamily="2" charset="-122"/>
                          <a:cs typeface="宋体" panose="02010600030101010101" pitchFamily="2" charset="-122"/>
                        </a:rPr>
                        <a:t>0</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96075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t=</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Φ</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从</a:t>
                      </a:r>
                      <a:r>
                        <a:rPr lang="en-US" sz="1200" b="1" i="1" u="sng">
                          <a:solidFill>
                            <a:srgbClr val="FF0000"/>
                          </a:solidFill>
                          <a:uFill>
                            <a:solidFill>
                              <a:srgbClr val="000000"/>
                            </a:solidFill>
                          </a:uFill>
                          <a:latin typeface="宋体" panose="02010600030101010101" pitchFamily="2" charset="-122"/>
                          <a:ea typeface="宋体" panose="02010600030101010101" pitchFamily="2" charset="-122"/>
                          <a:cs typeface="宋体" panose="02010600030101010101" pitchFamily="2" charset="-122"/>
                        </a:rPr>
                        <a:t>BL</a:t>
                      </a:r>
                      <a:r>
                        <a:rPr lang="en-US" sz="1200" b="1" u="sng" baseline="30000">
                          <a:solidFill>
                            <a:srgbClr val="FF0000"/>
                          </a:solidFill>
                          <a:uFill>
                            <a:solidFill>
                              <a:srgbClr val="000000"/>
                            </a:solidFill>
                          </a:uFill>
                          <a:latin typeface="宋体" panose="02010600030101010101" pitchFamily="2" charset="-122"/>
                          <a:ea typeface="宋体" panose="02010600030101010101" pitchFamily="2" charset="-122"/>
                          <a:cs typeface="宋体" panose="02010600030101010101" pitchFamily="2" charset="-122"/>
                        </a:rPr>
                        <a:t>2</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→0</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I=</a:t>
                      </a:r>
                      <a:r>
                        <a:rPr lang="en-US" sz="1200" b="1" i="1" u="sng">
                          <a:solidFill>
                            <a:srgbClr val="FF0000"/>
                          </a:solidFill>
                          <a:uFill>
                            <a:solidFill>
                              <a:srgbClr val="000000"/>
                            </a:solidFill>
                          </a:uFill>
                          <a:latin typeface="宋体" panose="02010600030101010101" pitchFamily="2" charset="-122"/>
                          <a:ea typeface="宋体" panose="02010600030101010101" pitchFamily="2" charset="-122"/>
                          <a:cs typeface="宋体" panose="02010600030101010101" pitchFamily="2" charset="-122"/>
                        </a:rPr>
                        <a:t>-</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(负向)</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F=</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(正向)</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p>
                      <a:pPr indent="0" algn="ctr">
                        <a:buNone/>
                      </a:pPr>
                      <a:r>
                        <a:rPr lang="en-US" sz="1200" b="1" i="1">
                          <a:solidFill>
                            <a:srgbClr val="FF0000"/>
                          </a:solidFill>
                          <a:latin typeface="宋体" panose="02010600030101010101" pitchFamily="2" charset="-122"/>
                          <a:ea typeface="宋体" panose="02010600030101010101" pitchFamily="2" charset="-122"/>
                          <a:cs typeface="宋体" panose="02010600030101010101" pitchFamily="2" charset="-122"/>
                        </a:rPr>
                        <a:t>Q=</a:t>
                      </a:r>
                      <a:r>
                        <a:rPr lang="en-US" sz="1200" b="1">
                          <a:solidFill>
                            <a:srgbClr val="FF0000"/>
                          </a:solidFill>
                          <a:latin typeface="宋体" panose="02010600030101010101" pitchFamily="2" charset="-122"/>
                          <a:ea typeface="宋体" panose="02010600030101010101" pitchFamily="2" charset="-122"/>
                          <a:cs typeface="宋体" panose="02010600030101010101" pitchFamily="2" charset="-122"/>
                        </a:rPr>
                        <a:t>0→</a:t>
                      </a:r>
                      <a:endParaRPr lang="en-US" altLang="en-US" sz="1200" b="1" i="1">
                        <a:solidFill>
                          <a:srgbClr val="FF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vert="horz" anchor="ctr" anchorCtr="0">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pic>
        <p:nvPicPr>
          <p:cNvPr id="3" name="图片 2"/>
          <p:cNvPicPr/>
          <p:nvPr/>
        </p:nvPicPr>
        <p:blipFill>
          <a:blip r:embed="rId2"/>
          <a:stretch>
            <a:fillRect/>
          </a:stretch>
        </p:blipFill>
        <p:spPr>
          <a:xfrm>
            <a:off x="2426335" y="2331720"/>
            <a:ext cx="60960" cy="396240"/>
          </a:xfrm>
          <a:prstGeom prst="rect">
            <a:avLst/>
          </a:prstGeom>
          <a:noFill/>
          <a:ln w="9525">
            <a:noFill/>
          </a:ln>
        </p:spPr>
      </p:pic>
      <p:pic>
        <p:nvPicPr>
          <p:cNvPr id="4" name="图片 3"/>
          <p:cNvPicPr/>
          <p:nvPr/>
        </p:nvPicPr>
        <p:blipFill>
          <a:blip r:embed="rId3"/>
          <a:stretch>
            <a:fillRect/>
          </a:stretch>
        </p:blipFill>
        <p:spPr>
          <a:xfrm>
            <a:off x="3870325" y="1988820"/>
            <a:ext cx="260350" cy="396240"/>
          </a:xfrm>
          <a:prstGeom prst="rect">
            <a:avLst/>
          </a:prstGeom>
          <a:noFill/>
          <a:ln w="9525">
            <a:noFill/>
          </a:ln>
        </p:spPr>
      </p:pic>
      <p:pic>
        <p:nvPicPr>
          <p:cNvPr id="6" name="图片 5"/>
          <p:cNvPicPr/>
          <p:nvPr/>
        </p:nvPicPr>
        <p:blipFill>
          <a:blip r:embed="rId4"/>
          <a:stretch>
            <a:fillRect/>
          </a:stretch>
        </p:blipFill>
        <p:spPr>
          <a:xfrm>
            <a:off x="7110730" y="2132330"/>
            <a:ext cx="403860" cy="365760"/>
          </a:xfrm>
          <a:prstGeom prst="rect">
            <a:avLst/>
          </a:prstGeom>
          <a:noFill/>
          <a:ln w="9525">
            <a:noFill/>
          </a:ln>
        </p:spPr>
      </p:pic>
      <p:pic>
        <p:nvPicPr>
          <p:cNvPr id="8" name="图片 7"/>
          <p:cNvPicPr/>
          <p:nvPr/>
        </p:nvPicPr>
        <p:blipFill>
          <a:blip r:embed="rId2"/>
          <a:stretch>
            <a:fillRect/>
          </a:stretch>
        </p:blipFill>
        <p:spPr>
          <a:xfrm>
            <a:off x="1782445" y="2564765"/>
            <a:ext cx="60960" cy="396240"/>
          </a:xfrm>
          <a:prstGeom prst="rect">
            <a:avLst/>
          </a:prstGeom>
          <a:noFill/>
          <a:ln w="9525">
            <a:noFill/>
          </a:ln>
        </p:spPr>
      </p:pic>
      <p:pic>
        <p:nvPicPr>
          <p:cNvPr id="9" name="图片 8"/>
          <p:cNvPicPr/>
          <p:nvPr/>
        </p:nvPicPr>
        <p:blipFill>
          <a:blip r:embed="rId2"/>
          <a:stretch>
            <a:fillRect/>
          </a:stretch>
        </p:blipFill>
        <p:spPr>
          <a:xfrm>
            <a:off x="1782445" y="2060575"/>
            <a:ext cx="60960" cy="396240"/>
          </a:xfrm>
          <a:prstGeom prst="rect">
            <a:avLst/>
          </a:prstGeom>
          <a:noFill/>
          <a:ln w="9525">
            <a:noFill/>
          </a:ln>
        </p:spPr>
      </p:pic>
      <p:pic>
        <p:nvPicPr>
          <p:cNvPr id="11" name="图片 10"/>
          <p:cNvPicPr/>
          <p:nvPr/>
        </p:nvPicPr>
        <p:blipFill>
          <a:blip r:embed="rId5"/>
          <a:stretch>
            <a:fillRect/>
          </a:stretch>
        </p:blipFill>
        <p:spPr>
          <a:xfrm>
            <a:off x="1854200" y="2636520"/>
            <a:ext cx="121920" cy="396240"/>
          </a:xfrm>
          <a:prstGeom prst="rect">
            <a:avLst/>
          </a:prstGeom>
          <a:noFill/>
          <a:ln w="9525">
            <a:noFill/>
          </a:ln>
        </p:spPr>
      </p:pic>
      <p:pic>
        <p:nvPicPr>
          <p:cNvPr id="14" name="图片 13"/>
          <p:cNvPicPr/>
          <p:nvPr/>
        </p:nvPicPr>
        <p:blipFill>
          <a:blip r:embed="rId4"/>
          <a:stretch>
            <a:fillRect/>
          </a:stretch>
        </p:blipFill>
        <p:spPr>
          <a:xfrm>
            <a:off x="9343390" y="2132330"/>
            <a:ext cx="403860" cy="365760"/>
          </a:xfrm>
          <a:prstGeom prst="rect">
            <a:avLst/>
          </a:prstGeom>
          <a:noFill/>
          <a:ln w="9525">
            <a:noFill/>
          </a:ln>
        </p:spPr>
      </p:pic>
      <p:pic>
        <p:nvPicPr>
          <p:cNvPr id="15" name="图片 14"/>
          <p:cNvPicPr/>
          <p:nvPr/>
        </p:nvPicPr>
        <p:blipFill>
          <a:blip r:embed="rId6"/>
          <a:stretch>
            <a:fillRect/>
          </a:stretch>
        </p:blipFill>
        <p:spPr>
          <a:xfrm>
            <a:off x="6966585" y="3246120"/>
            <a:ext cx="403860" cy="365760"/>
          </a:xfrm>
          <a:prstGeom prst="rect">
            <a:avLst/>
          </a:prstGeom>
          <a:noFill/>
          <a:ln w="9525">
            <a:noFill/>
          </a:ln>
        </p:spPr>
      </p:pic>
      <p:pic>
        <p:nvPicPr>
          <p:cNvPr id="16" name="图片 15"/>
          <p:cNvPicPr/>
          <p:nvPr/>
        </p:nvPicPr>
        <p:blipFill>
          <a:blip r:embed="rId5"/>
          <a:stretch>
            <a:fillRect/>
          </a:stretch>
        </p:blipFill>
        <p:spPr>
          <a:xfrm>
            <a:off x="1782445" y="3215640"/>
            <a:ext cx="121920" cy="396240"/>
          </a:xfrm>
          <a:prstGeom prst="rect">
            <a:avLst/>
          </a:prstGeom>
          <a:noFill/>
          <a:ln w="9525">
            <a:noFill/>
          </a:ln>
        </p:spPr>
      </p:pic>
      <p:pic>
        <p:nvPicPr>
          <p:cNvPr id="17" name="图片 16"/>
          <p:cNvPicPr/>
          <p:nvPr/>
        </p:nvPicPr>
        <p:blipFill>
          <a:blip r:embed="rId3"/>
          <a:stretch>
            <a:fillRect/>
          </a:stretch>
        </p:blipFill>
        <p:spPr>
          <a:xfrm>
            <a:off x="3905250" y="3215640"/>
            <a:ext cx="190500" cy="396240"/>
          </a:xfrm>
          <a:prstGeom prst="rect">
            <a:avLst/>
          </a:prstGeom>
          <a:noFill/>
          <a:ln w="9525">
            <a:noFill/>
          </a:ln>
        </p:spPr>
      </p:pic>
      <p:pic>
        <p:nvPicPr>
          <p:cNvPr id="18" name="图片 17"/>
          <p:cNvPicPr/>
          <p:nvPr/>
        </p:nvPicPr>
        <p:blipFill>
          <a:blip r:embed="rId7"/>
          <a:stretch>
            <a:fillRect/>
          </a:stretch>
        </p:blipFill>
        <p:spPr>
          <a:xfrm>
            <a:off x="9450070" y="3288030"/>
            <a:ext cx="297180" cy="396240"/>
          </a:xfrm>
          <a:prstGeom prst="rect">
            <a:avLst/>
          </a:prstGeom>
          <a:noFill/>
          <a:ln w="9525">
            <a:noFill/>
          </a:ln>
        </p:spPr>
      </p:pic>
      <p:pic>
        <p:nvPicPr>
          <p:cNvPr id="209" name="GZWL1912.EPS" descr="id:2147498388;FounderCES"/>
          <p:cNvPicPr>
            <a:picLocks noChangeAspect="1"/>
          </p:cNvPicPr>
          <p:nvPr/>
        </p:nvPicPr>
        <p:blipFill>
          <a:blip r:embed="rId8"/>
          <a:stretch>
            <a:fillRect/>
          </a:stretch>
        </p:blipFill>
        <p:spPr>
          <a:xfrm>
            <a:off x="1206500" y="4220845"/>
            <a:ext cx="2884170" cy="1210310"/>
          </a:xfrm>
          <a:prstGeom prst="rect">
            <a:avLst/>
          </a:prstGeom>
        </p:spPr>
      </p:pic>
      <p:pic>
        <p:nvPicPr>
          <p:cNvPr id="210" name="21YB245.EPS" descr="id:2147498395;FounderCES"/>
          <p:cNvPicPr>
            <a:picLocks noChangeAspect="1"/>
          </p:cNvPicPr>
          <p:nvPr/>
        </p:nvPicPr>
        <p:blipFill>
          <a:blip r:embed="rId9"/>
          <a:stretch>
            <a:fillRect/>
          </a:stretch>
        </p:blipFill>
        <p:spPr>
          <a:xfrm>
            <a:off x="5022850" y="4076700"/>
            <a:ext cx="3226435" cy="12801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1+#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1+#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1+#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1+#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1+#ppt_w/2"/>
                                          </p:val>
                                        </p:tav>
                                        <p:tav tm="100000">
                                          <p:val>
                                            <p:strVal val="#ppt_x"/>
                                          </p:val>
                                        </p:tav>
                                      </p:tavLst>
                                    </p:anim>
                                    <p:anim calcmode="lin" valueType="num">
                                      <p:cBhvr additive="base">
                                        <p:cTn id="36" dur="5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1+#ppt_w/2"/>
                                          </p:val>
                                        </p:tav>
                                        <p:tav tm="100000">
                                          <p:val>
                                            <p:strVal val="#ppt_x"/>
                                          </p:val>
                                        </p:tav>
                                      </p:tavLst>
                                    </p:anim>
                                    <p:anim calcmode="lin" valueType="num">
                                      <p:cBhvr additive="base">
                                        <p:cTn id="40" dur="5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1+#ppt_w/2"/>
                                          </p:val>
                                        </p:tav>
                                        <p:tav tm="100000">
                                          <p:val>
                                            <p:strVal val="#ppt_x"/>
                                          </p:val>
                                        </p:tav>
                                      </p:tavLst>
                                    </p:anim>
                                    <p:anim calcmode="lin" valueType="num">
                                      <p:cBhvr additive="base">
                                        <p:cTn id="44" dur="5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1+#ppt_w/2"/>
                                          </p:val>
                                        </p:tav>
                                        <p:tav tm="100000">
                                          <p:val>
                                            <p:strVal val="#ppt_x"/>
                                          </p:val>
                                        </p:tav>
                                      </p:tavLst>
                                    </p:anim>
                                    <p:anim calcmode="lin" valueType="num">
                                      <p:cBhvr additive="base">
                                        <p:cTn id="48" dur="5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1+#ppt_w/2"/>
                                          </p:val>
                                        </p:tav>
                                        <p:tav tm="100000">
                                          <p:val>
                                            <p:strVal val="#ppt_x"/>
                                          </p:val>
                                        </p:tav>
                                      </p:tavLst>
                                    </p:anim>
                                    <p:anim calcmode="lin" valueType="num">
                                      <p:cBhvr additive="base">
                                        <p:cTn id="52" dur="500" fill="hold"/>
                                        <p:tgtEl>
                                          <p:spTgt spid="17"/>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500" fill="hold"/>
                                        <p:tgtEl>
                                          <p:spTgt spid="18"/>
                                        </p:tgtEl>
                                        <p:attrNameLst>
                                          <p:attrName>ppt_x</p:attrName>
                                        </p:attrNameLst>
                                      </p:cBhvr>
                                      <p:tavLst>
                                        <p:tav tm="0">
                                          <p:val>
                                            <p:strVal val="1+#ppt_w/2"/>
                                          </p:val>
                                        </p:tav>
                                        <p:tav tm="100000">
                                          <p:val>
                                            <p:strVal val="#ppt_x"/>
                                          </p:val>
                                        </p:tav>
                                      </p:tavLst>
                                    </p:anim>
                                    <p:anim calcmode="lin" valueType="num">
                                      <p:cBhvr additive="base">
                                        <p:cTn id="56" dur="5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209"/>
                                        </p:tgtEl>
                                        <p:attrNameLst>
                                          <p:attrName>style.visibility</p:attrName>
                                        </p:attrNameLst>
                                      </p:cBhvr>
                                      <p:to>
                                        <p:strVal val="visible"/>
                                      </p:to>
                                    </p:set>
                                    <p:anim calcmode="lin" valueType="num">
                                      <p:cBhvr additive="base">
                                        <p:cTn id="59" dur="500" fill="hold"/>
                                        <p:tgtEl>
                                          <p:spTgt spid="209"/>
                                        </p:tgtEl>
                                        <p:attrNameLst>
                                          <p:attrName>ppt_x</p:attrName>
                                        </p:attrNameLst>
                                      </p:cBhvr>
                                      <p:tavLst>
                                        <p:tav tm="0">
                                          <p:val>
                                            <p:strVal val="1+#ppt_w/2"/>
                                          </p:val>
                                        </p:tav>
                                        <p:tav tm="100000">
                                          <p:val>
                                            <p:strVal val="#ppt_x"/>
                                          </p:val>
                                        </p:tav>
                                      </p:tavLst>
                                    </p:anim>
                                    <p:anim calcmode="lin" valueType="num">
                                      <p:cBhvr additive="base">
                                        <p:cTn id="60" dur="500" fill="hold"/>
                                        <p:tgtEl>
                                          <p:spTgt spid="209"/>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210"/>
                                        </p:tgtEl>
                                        <p:attrNameLst>
                                          <p:attrName>style.visibility</p:attrName>
                                        </p:attrNameLst>
                                      </p:cBhvr>
                                      <p:to>
                                        <p:strVal val="visible"/>
                                      </p:to>
                                    </p:set>
                                    <p:anim calcmode="lin" valueType="num">
                                      <p:cBhvr additive="base">
                                        <p:cTn id="63" dur="500" fill="hold"/>
                                        <p:tgtEl>
                                          <p:spTgt spid="210"/>
                                        </p:tgtEl>
                                        <p:attrNameLst>
                                          <p:attrName>ppt_x</p:attrName>
                                        </p:attrNameLst>
                                      </p:cBhvr>
                                      <p:tavLst>
                                        <p:tav tm="0">
                                          <p:val>
                                            <p:strVal val="1+#ppt_w/2"/>
                                          </p:val>
                                        </p:tav>
                                        <p:tav tm="100000">
                                          <p:val>
                                            <p:strVal val="#ppt_x"/>
                                          </p:val>
                                        </p:tav>
                                      </p:tavLst>
                                    </p:anim>
                                    <p:anim calcmode="lin" valueType="num">
                                      <p:cBhvr additive="base">
                                        <p:cTn id="64" dur="500" fill="hold"/>
                                        <p:tgtEl>
                                          <p:spTgt spid="2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14020" y="1772920"/>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典例1(多选)关于闭合电路中线圈的感应电动势E、磁通量Φ,磁通量的变化量ΔΦ及磁通量的变化率ΔΦ/Δt、线圈的匝数n之间的关系,下列说法正确的是	(　　)</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A.Φ=0时,E可能最大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B.Φ很大时,E一定很大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C.ΔΦ/Δt=0时,E一定等于0</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D.n越多,Φ一定很大</a:t>
            </a:r>
            <a:endParaRPr sz="2000" b="1">
              <a:latin typeface="宋体" panose="02010600030101010101" pitchFamily="2" charset="-122"/>
              <a:cs typeface="宋体" panose="02010600030101010101" pitchFamily="2" charset="-122"/>
            </a:endParaRPr>
          </a:p>
        </p:txBody>
      </p:sp>
      <p:pic>
        <p:nvPicPr>
          <p:cNvPr id="227" name="学科素养.eps" descr="id:2147496823;FounderCES"/>
          <p:cNvPicPr>
            <a:picLocks noChangeAspect="1"/>
          </p:cNvPicPr>
          <p:nvPr/>
        </p:nvPicPr>
        <p:blipFill>
          <a:blip r:embed="rId1"/>
          <a:stretch>
            <a:fillRect/>
          </a:stretch>
        </p:blipFill>
        <p:spPr>
          <a:xfrm>
            <a:off x="558165" y="692785"/>
            <a:ext cx="9047480" cy="414655"/>
          </a:xfrm>
          <a:prstGeom prst="rect">
            <a:avLst/>
          </a:prstGeom>
        </p:spPr>
      </p:pic>
      <p:sp>
        <p:nvSpPr>
          <p:cNvPr id="4" name="文本框 3"/>
          <p:cNvSpPr txBox="1"/>
          <p:nvPr/>
        </p:nvSpPr>
        <p:spPr>
          <a:xfrm>
            <a:off x="8911590" y="227647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A</a:t>
            </a:r>
            <a:endParaRPr lang="en-US" altLang="zh-CN" sz="2000" b="1">
              <a:solidFill>
                <a:srgbClr val="FF0000"/>
              </a:solidFill>
              <a:latin typeface="宋体" panose="02010600030101010101" pitchFamily="2" charset="-122"/>
            </a:endParaRPr>
          </a:p>
        </p:txBody>
      </p:sp>
      <p:graphicFrame>
        <p:nvGraphicFramePr>
          <p:cNvPr id="3" name="表格 2"/>
          <p:cNvGraphicFramePr/>
          <p:nvPr/>
        </p:nvGraphicFramePr>
        <p:xfrm>
          <a:off x="558165" y="1292860"/>
          <a:ext cx="9220200" cy="480060"/>
        </p:xfrm>
        <a:graphic>
          <a:graphicData uri="http://schemas.openxmlformats.org/drawingml/2006/table">
            <a:tbl>
              <a:tblPr firstRow="1" bandRow="1">
                <a:tableStyleId>{5940675A-B579-460E-94D1-54222C63F5DA}</a:tableStyleId>
              </a:tblPr>
              <a:tblGrid>
                <a:gridCol w="946785"/>
                <a:gridCol w="8273415"/>
              </a:tblGrid>
              <a:tr h="480060">
                <a:tc>
                  <a:txBody>
                    <a:bodyPr/>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微题一</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vert="horz"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p>
                      <a:pPr indent="0">
                        <a:buNone/>
                      </a:pPr>
                      <a:r>
                        <a:rPr lang="en-US" sz="2000" b="1">
                          <a:solidFill>
                            <a:srgbClr val="FF0000"/>
                          </a:solidFill>
                          <a:latin typeface="宋体" panose="02010600030101010101" pitchFamily="2" charset="-122"/>
                          <a:ea typeface="宋体" panose="02010600030101010101" pitchFamily="2" charset="-122"/>
                          <a:cs typeface="NEU-BZ-S92" charset="0"/>
                        </a:rPr>
                        <a:t>法拉第电磁感应定律中相关量的关系</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vert="horz"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2399665"/>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感应电动势和磁通量的变化率成正比,不是和磁通量的多少成正比。例如,有一个线圈在匀强磁场中匀速转动,当线圈平面转到和磁场垂直,即线圈内磁通量达到最大时,它的变化率却最小,这时感生电动势为零。而当线圈转到和磁场平行,即穿过线圈的磁通量为零时,磁通量的变化率却达到最大,这时产生的感生电动势达到最大值。而Φ与n无关,无论多少匝,都是一个量值。</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631950" y="745490"/>
            <a:ext cx="6842760" cy="1995805"/>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42265" y="1344930"/>
            <a:ext cx="9655810" cy="2861310"/>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2(2018·全国Ⅰ卷17题改编)如图甲所示,导体轨道OPQS固定,其中PQS是半圆弧,Q为半圆弧的中点,O为圆心。轨道的电阻忽略不计。OM是有一定电阻、可绕O转动的金属杆,M端位于PQS上,OM与轨道接触良好。半圆空间内存在垂直平面向里的匀强磁场,现使OM从OQ位置以恒定的角速度顺时针转到OS位置(称为过程Ⅰ),历时3 s,之后固定在OS位置上(称为过程Ⅱ),历时2 s,对应的磁感应强度与时间的关系如图乙所示,求在过程Ⅰ、Ⅱ中,流过OM的电荷量之比。</a:t>
            </a:r>
            <a:endParaRPr sz="2000" b="1">
              <a:latin typeface="宋体" panose="02010600030101010101" pitchFamily="2" charset="-122"/>
              <a:cs typeface="宋体" panose="02010600030101010101" pitchFamily="2" charset="-122"/>
            </a:endParaRPr>
          </a:p>
        </p:txBody>
      </p:sp>
      <p:pic>
        <p:nvPicPr>
          <p:cNvPr id="268" name="21WB13.eps" descr="id:2147497163;FounderCES"/>
          <p:cNvPicPr/>
          <p:nvPr/>
        </p:nvPicPr>
        <p:blipFill>
          <a:blip r:embed="rId1"/>
          <a:stretch>
            <a:fillRect/>
          </a:stretch>
        </p:blipFill>
        <p:spPr>
          <a:xfrm>
            <a:off x="6102350" y="3936365"/>
            <a:ext cx="3593465" cy="1593850"/>
          </a:xfrm>
          <a:prstGeom prst="rect">
            <a:avLst/>
          </a:prstGeom>
        </p:spPr>
      </p:pic>
      <p:graphicFrame>
        <p:nvGraphicFramePr>
          <p:cNvPr id="5" name="表格 4"/>
          <p:cNvGraphicFramePr/>
          <p:nvPr/>
        </p:nvGraphicFramePr>
        <p:xfrm>
          <a:off x="574675" y="710565"/>
          <a:ext cx="9121140" cy="554355"/>
        </p:xfrm>
        <a:graphic>
          <a:graphicData uri="http://schemas.openxmlformats.org/drawingml/2006/table">
            <a:tbl>
              <a:tblPr firstRow="1" bandRow="1">
                <a:tableStyleId>{5940675A-B579-460E-94D1-54222C63F5DA}</a:tableStyleId>
              </a:tblPr>
              <a:tblGrid>
                <a:gridCol w="936625"/>
                <a:gridCol w="8184515"/>
              </a:tblGrid>
              <a:tr h="554355">
                <a:tc>
                  <a:txBody>
                    <a:bodyPr/>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微题二</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vert="horz"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p>
                      <a:pPr indent="0">
                        <a:buNone/>
                      </a:pPr>
                      <a:r>
                        <a:rPr lang="en-US" sz="2000" b="1">
                          <a:solidFill>
                            <a:srgbClr val="FF0000"/>
                          </a:solidFill>
                          <a:latin typeface="宋体" panose="02010600030101010101" pitchFamily="2" charset="-122"/>
                          <a:ea typeface="宋体" panose="02010600030101010101" pitchFamily="2" charset="-122"/>
                          <a:cs typeface="NEU-BZ-S92" charset="0"/>
                        </a:rPr>
                        <a:t>两种电动势与电量的问题</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vert="horz"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custDataLst>
              <p:tags r:id="rId1"/>
            </p:custDataLst>
          </p:nvPr>
        </p:nvPicPr>
        <p:blipFill>
          <a:blip r:embed="rId2"/>
          <a:stretch>
            <a:fillRect/>
          </a:stretch>
        </p:blipFill>
        <p:spPr>
          <a:xfrm>
            <a:off x="846455" y="908685"/>
            <a:ext cx="9370805" cy="3096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2047875" y="687070"/>
            <a:ext cx="6251575" cy="289750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42265" y="1194435"/>
            <a:ext cx="9655810" cy="424624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典例3如图甲所示,在水平面和倾角θ=30°的斜面上有连接良好,间距L=0.5 m的平行光滑金属导轨;水平面上的导轨左侧连接有电阻r</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=1 Ω的金属框架abcd,ab=bc=cd=L,阻值R=3 Ω的电阻器也接在导轨两端;在框架abcd内加垂直于水平面向下、磁感应强度随时间的变化如图乙所示的匀强磁场 B</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;斜面上的导轨足够长,加垂直于斜面向上、磁感应强度B</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=0.5 T的匀强磁场;一根电阻 r</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=3 Ω 的金属棒 ef 放置在斜面导轨上端,在0~0.2 s内棒恰好保持静止,g取10 m/s</a:t>
            </a:r>
            <a:r>
              <a:rPr sz="2000" b="1" baseline="30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,求:</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(1)在0~0.2 s内,流过导体棒ef 的电流大小及方向;</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(2)棒ef 的质量m;</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(3)棒ef 的最大速度v。</a:t>
            </a:r>
            <a:endParaRPr sz="2000" b="1">
              <a:latin typeface="宋体" panose="02010600030101010101" pitchFamily="2" charset="-122"/>
              <a:cs typeface="宋体" panose="02010600030101010101" pitchFamily="2" charset="-122"/>
            </a:endParaRPr>
          </a:p>
        </p:txBody>
      </p:sp>
      <p:pic>
        <p:nvPicPr>
          <p:cNvPr id="270" name="21WB14.eps" descr="id:2147497185;FounderCES"/>
          <p:cNvPicPr/>
          <p:nvPr/>
        </p:nvPicPr>
        <p:blipFill>
          <a:blip r:embed="rId1"/>
          <a:stretch>
            <a:fillRect/>
          </a:stretch>
        </p:blipFill>
        <p:spPr>
          <a:xfrm>
            <a:off x="6101080" y="4653915"/>
            <a:ext cx="3459480" cy="1487805"/>
          </a:xfrm>
          <a:prstGeom prst="rect">
            <a:avLst/>
          </a:prstGeom>
        </p:spPr>
      </p:pic>
      <p:graphicFrame>
        <p:nvGraphicFramePr>
          <p:cNvPr id="2" name="表格 1"/>
          <p:cNvGraphicFramePr/>
          <p:nvPr/>
        </p:nvGraphicFramePr>
        <p:xfrm>
          <a:off x="495300" y="737235"/>
          <a:ext cx="9218930" cy="457200"/>
        </p:xfrm>
        <a:graphic>
          <a:graphicData uri="http://schemas.openxmlformats.org/drawingml/2006/table">
            <a:tbl>
              <a:tblPr firstRow="1" bandRow="1">
                <a:tableStyleId>{5940675A-B579-460E-94D1-54222C63F5DA}</a:tableStyleId>
              </a:tblPr>
              <a:tblGrid>
                <a:gridCol w="946785"/>
                <a:gridCol w="8272145"/>
              </a:tblGrid>
              <a:tr h="457200">
                <a:tc>
                  <a:txBody>
                    <a:bodyPr/>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微题三</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vert="horz"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p>
                      <a:pPr indent="0">
                        <a:buNone/>
                      </a:pPr>
                      <a:r>
                        <a:rPr lang="en-US" sz="2000" b="1">
                          <a:solidFill>
                            <a:srgbClr val="FF0000"/>
                          </a:solidFill>
                          <a:latin typeface="宋体" panose="02010600030101010101" pitchFamily="2" charset="-122"/>
                          <a:ea typeface="宋体" panose="02010600030101010101" pitchFamily="2" charset="-122"/>
                          <a:cs typeface="NEU-BZ-S92" charset="0"/>
                        </a:rPr>
                        <a:t>电磁感应与电路结构的问题</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vert="horz"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774065" y="908685"/>
            <a:ext cx="9174452" cy="3960000"/>
          </a:xfrm>
          <a:prstGeom prst="rect">
            <a:avLst/>
          </a:prstGeom>
        </p:spPr>
      </p:pic>
      <p:pic>
        <p:nvPicPr>
          <p:cNvPr id="212" name="GZWL1920.EPS" descr="id:2147498417;FounderCES"/>
          <p:cNvPicPr>
            <a:picLocks noChangeAspect="1"/>
          </p:cNvPicPr>
          <p:nvPr/>
        </p:nvPicPr>
        <p:blipFill>
          <a:blip r:embed="rId2"/>
          <a:stretch>
            <a:fillRect/>
          </a:stretch>
        </p:blipFill>
        <p:spPr>
          <a:xfrm>
            <a:off x="4931410" y="4813935"/>
            <a:ext cx="982980" cy="8528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12"/>
                                        </p:tgtEl>
                                        <p:attrNameLst>
                                          <p:attrName>style.visibility</p:attrName>
                                        </p:attrNameLst>
                                      </p:cBhvr>
                                      <p:to>
                                        <p:strVal val="visible"/>
                                      </p:to>
                                    </p:set>
                                    <p:anim calcmode="lin" valueType="num">
                                      <p:cBhvr additive="base">
                                        <p:cTn id="11" dur="500" fill="hold"/>
                                        <p:tgtEl>
                                          <p:spTgt spid="212"/>
                                        </p:tgtEl>
                                        <p:attrNameLst>
                                          <p:attrName>ppt_x</p:attrName>
                                        </p:attrNameLst>
                                      </p:cBhvr>
                                      <p:tavLst>
                                        <p:tav tm="0">
                                          <p:val>
                                            <p:strVal val="1+#ppt_w/2"/>
                                          </p:val>
                                        </p:tav>
                                        <p:tav tm="100000">
                                          <p:val>
                                            <p:strVal val="#ppt_x"/>
                                          </p:val>
                                        </p:tav>
                                      </p:tavLst>
                                    </p:anim>
                                    <p:anim calcmode="lin" valueType="num">
                                      <p:cBhvr additive="base">
                                        <p:cTn id="12" dur="500" fill="hold"/>
                                        <p:tgtEl>
                                          <p:spTgt spid="2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tretch>
            <a:fillRect/>
          </a:stretch>
        </p:blipFill>
        <p:spPr>
          <a:xfrm>
            <a:off x="918210" y="908685"/>
            <a:ext cx="8616950" cy="3654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1134110" y="836295"/>
            <a:ext cx="8547735" cy="50520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892935" y="748665"/>
            <a:ext cx="6333490" cy="344995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02260" y="1341120"/>
            <a:ext cx="9655810" cy="239966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典例4</a:t>
            </a:r>
            <a:r>
              <a:rPr lang="en-US" sz="2000" b="1">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如图所示,在磁感应强度B=2 T的匀强磁场中,有一个半径l=0.5 m的金属圆环。圆环所在的平面与磁感线垂直。OA是一根金属棒,它沿着顺时针方向以ω=12 rad/s的角速度绕圆心O匀速转动。A端始终与圆环相接触,OA棒的电阻r=1.0 Ω,图中定值电阻R</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=5 Ω,R</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=20 Ω,电压表为理想电压表。圆环和连接导线的电阻忽略不计,求理想电压表的读数。</a:t>
            </a:r>
            <a:endParaRPr sz="2000" b="1">
              <a:latin typeface="宋体" panose="02010600030101010101" pitchFamily="2" charset="-122"/>
              <a:cs typeface="宋体" panose="02010600030101010101" pitchFamily="2" charset="-122"/>
            </a:endParaRPr>
          </a:p>
        </p:txBody>
      </p:sp>
      <p:pic>
        <p:nvPicPr>
          <p:cNvPr id="238" name="核心价值.eps" descr="id:2147496924;FounderCES"/>
          <p:cNvPicPr>
            <a:picLocks noChangeAspect="1"/>
          </p:cNvPicPr>
          <p:nvPr/>
        </p:nvPicPr>
        <p:blipFill>
          <a:blip r:embed="rId1"/>
          <a:stretch>
            <a:fillRect/>
          </a:stretch>
        </p:blipFill>
        <p:spPr>
          <a:xfrm>
            <a:off x="486410" y="836930"/>
            <a:ext cx="9287510" cy="425450"/>
          </a:xfrm>
          <a:prstGeom prst="rect">
            <a:avLst/>
          </a:prstGeom>
        </p:spPr>
      </p:pic>
      <p:pic>
        <p:nvPicPr>
          <p:cNvPr id="273" name="GZWL1923.EPS" descr="id:2147497206;FounderCES"/>
          <p:cNvPicPr/>
          <p:nvPr/>
        </p:nvPicPr>
        <p:blipFill>
          <a:blip r:embed="rId2"/>
          <a:stretch>
            <a:fillRect/>
          </a:stretch>
        </p:blipFill>
        <p:spPr>
          <a:xfrm>
            <a:off x="7902575" y="3500755"/>
            <a:ext cx="1518920" cy="149415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4246245"/>
          </a:xfrm>
          <a:prstGeom prst="rect">
            <a:avLst/>
          </a:prstGeom>
          <a:noFill/>
          <a:ln w="9525">
            <a:noFill/>
          </a:ln>
        </p:spPr>
        <p:txBody>
          <a:bodyPr wrap="square">
            <a:spAutoFit/>
          </a:bodyPr>
          <a:p>
            <a:pPr>
              <a:lnSpc>
                <a:spcPct val="150000"/>
              </a:lnSpc>
            </a:pPr>
            <a:r>
              <a:rPr sz="2000" b="1">
                <a:latin typeface="宋体" panose="02010600030101010101" pitchFamily="2" charset="-122"/>
                <a:cs typeface="宋体" panose="02010600030101010101" pitchFamily="2" charset="-122"/>
              </a:rPr>
              <a:t>【错解】 有一位同学这样解:理想电压表的读数等于导体棒做切割磁感线运动产生的感应电动势,即</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UV=E=1/2B</a:t>
            </a:r>
            <a:r>
              <a:rPr sz="2000" b="1" baseline="-25000">
                <a:latin typeface="宋体" panose="02010600030101010101" pitchFamily="2" charset="-122"/>
                <a:cs typeface="宋体" panose="02010600030101010101" pitchFamily="2" charset="-122"/>
              </a:rPr>
              <a:t>l</a:t>
            </a:r>
            <a:r>
              <a:rPr sz="2000" b="1" baseline="30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ω=3 V</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另一位同学这样解:导体棒做切割磁感线运动产生的感应电动势E=1/2B</a:t>
            </a:r>
            <a:r>
              <a:rPr sz="2000" b="1" baseline="-25000">
                <a:latin typeface="宋体" panose="02010600030101010101" pitchFamily="2" charset="-122"/>
                <a:cs typeface="宋体" panose="02010600030101010101" pitchFamily="2" charset="-122"/>
              </a:rPr>
              <a:t>l</a:t>
            </a:r>
            <a:r>
              <a:rPr sz="2000" b="1" baseline="30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ω=3 V</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R2和R1并联的电阻R并=(R</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R</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)/(R</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+R</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 )=4 Ω</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根据闭合电路欧姆定律,电路的总电流</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I=E/(r+R</a:t>
            </a:r>
            <a:r>
              <a:rPr sz="2000" b="1" baseline="-25000">
                <a:latin typeface="宋体" panose="02010600030101010101" pitchFamily="2" charset="-122"/>
                <a:cs typeface="宋体" panose="02010600030101010101" pitchFamily="2" charset="-122"/>
              </a:rPr>
              <a:t>并</a:t>
            </a:r>
            <a:r>
              <a:rPr sz="2000" b="1">
                <a:latin typeface="宋体" panose="02010600030101010101" pitchFamily="2" charset="-122"/>
                <a:cs typeface="宋体" panose="02010600030101010101" pitchFamily="2" charset="-122"/>
              </a:rPr>
              <a:t>  )=0.6 A</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所以,理想电压表的读数UV=IR</a:t>
            </a:r>
            <a:r>
              <a:rPr sz="2000" b="1" baseline="-25000">
                <a:latin typeface="宋体" panose="02010600030101010101" pitchFamily="2" charset="-122"/>
                <a:cs typeface="宋体" panose="02010600030101010101" pitchFamily="2" charset="-122"/>
              </a:rPr>
              <a:t>并</a:t>
            </a:r>
            <a:r>
              <a:rPr sz="2000" b="1">
                <a:latin typeface="宋体" panose="02010600030101010101" pitchFamily="2" charset="-122"/>
                <a:cs typeface="宋体" panose="02010600030101010101" pitchFamily="2" charset="-122"/>
              </a:rPr>
              <a:t>=2.4 V</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这两位同学的解法正确吗?如果不对,请纠正。</a:t>
            </a:r>
            <a:endParaRPr sz="2000" b="1">
              <a:latin typeface="宋体" panose="02010600030101010101" pitchFamily="2" charset="-122"/>
              <a:cs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856470" cy="3322955"/>
          </a:xfrm>
          <a:prstGeom prst="rect">
            <a:avLst/>
          </a:prstGeom>
          <a:noFill/>
          <a:ln w="9525">
            <a:noFill/>
          </a:ln>
        </p:spPr>
        <p:txBody>
          <a:bodyPr wrap="square">
            <a:spAutoFit/>
          </a:bodyPr>
          <a:p>
            <a:pPr>
              <a:lnSpc>
                <a:spcPct val="150000"/>
              </a:lnSpc>
            </a:pPr>
            <a:r>
              <a:rPr sz="2000" b="1">
                <a:solidFill>
                  <a:srgbClr val="FF0000"/>
                </a:solidFill>
                <a:latin typeface="宋体" panose="02010600030101010101" pitchFamily="2" charset="-122"/>
                <a:cs typeface="宋体" panose="02010600030101010101" pitchFamily="2" charset="-122"/>
              </a:rPr>
              <a:t>解答:</a:t>
            </a:r>
            <a:r>
              <a:rPr sz="2000" b="1">
                <a:latin typeface="宋体" panose="02010600030101010101" pitchFamily="2" charset="-122"/>
                <a:cs typeface="宋体" panose="02010600030101010101" pitchFamily="2" charset="-122"/>
              </a:rPr>
              <a:t>这两位同学解法错误,前者错把电动势认作外电压;后者对外电路的理解错误。正确解法如下:</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由于理想电压表电阻远远大于R</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的阻值,故R</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当作导线看。画出等效电路图如图所示。</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导体棒OA做切割磁感线运动产生的感应电动势E=1/2B</a:t>
            </a:r>
            <a:r>
              <a:rPr sz="2000" b="1" baseline="-25000">
                <a:latin typeface="宋体" panose="02010600030101010101" pitchFamily="2" charset="-122"/>
                <a:cs typeface="宋体" panose="02010600030101010101" pitchFamily="2" charset="-122"/>
              </a:rPr>
              <a:t>l</a:t>
            </a:r>
            <a:r>
              <a:rPr sz="2000" b="1" baseline="30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ω=3 V</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根据闭合电路欧姆定律,电路的总电流</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I=E/(R</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+r)=0.5 A</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所以理想电压表的读数UV=IR</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=2.5 V。</a:t>
            </a:r>
            <a:endParaRPr sz="2000" b="1">
              <a:latin typeface="宋体" panose="02010600030101010101" pitchFamily="2" charset="-122"/>
              <a:cs typeface="宋体" panose="02010600030101010101" pitchFamily="2" charset="-122"/>
            </a:endParaRPr>
          </a:p>
        </p:txBody>
      </p:sp>
      <p:pic>
        <p:nvPicPr>
          <p:cNvPr id="274" name="GZWL1924.EPS" descr="id:2147497213;FounderCES"/>
          <p:cNvPicPr/>
          <p:nvPr/>
        </p:nvPicPr>
        <p:blipFill>
          <a:blip r:embed="rId1"/>
          <a:stretch>
            <a:fillRect/>
          </a:stretch>
        </p:blipFill>
        <p:spPr>
          <a:xfrm>
            <a:off x="8119110" y="2924810"/>
            <a:ext cx="1456055" cy="97472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861185" y="830580"/>
            <a:ext cx="7278370" cy="167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1341120"/>
            <a:ext cx="9655810" cy="2861310"/>
          </a:xfrm>
          <a:prstGeom prst="rect">
            <a:avLst/>
          </a:prstGeom>
          <a:noFill/>
          <a:ln w="9525">
            <a:noFill/>
          </a:ln>
        </p:spPr>
        <p:txBody>
          <a:bodyPr wrap="square">
            <a:spAutoFit/>
          </a:bodyPr>
          <a:p>
            <a:pPr algn="l">
              <a:lnSpc>
                <a:spcPct val="150000"/>
              </a:lnSpc>
            </a:pPr>
            <a:r>
              <a:rPr sz="2000" b="1">
                <a:latin typeface="宋体" panose="02010600030101010101" pitchFamily="2" charset="-122"/>
                <a:cs typeface="宋体" panose="02010600030101010101" pitchFamily="2" charset="-122"/>
              </a:rPr>
              <a:t>【基础性】</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1.(单选)如图,半径为r的n匝线圈放在边长为L的正方形abcd之外,匀强磁场充满正方形区域并垂直穿过该区域,当磁场以ΔB/Δt的变化率变化时,线圈产生的感应电动势大小为	(　　)</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A.0	</a:t>
            </a:r>
            <a:r>
              <a:rPr lang="en-US" sz="2000" b="1">
                <a:latin typeface="宋体" panose="02010600030101010101" pitchFamily="2" charset="-122"/>
                <a:cs typeface="宋体" panose="02010600030101010101" pitchFamily="2" charset="-122"/>
              </a:rPr>
              <a:t>		</a:t>
            </a:r>
            <a:r>
              <a:rPr sz="2000" b="1">
                <a:latin typeface="宋体" panose="02010600030101010101" pitchFamily="2" charset="-122"/>
                <a:cs typeface="宋体" panose="02010600030101010101" pitchFamily="2" charset="-122"/>
              </a:rPr>
              <a:t>B.nΔB/Δt·L</a:t>
            </a:r>
            <a:r>
              <a:rPr sz="2000" b="1" baseline="30000">
                <a:latin typeface="宋体" panose="02010600030101010101" pitchFamily="2" charset="-122"/>
                <a:cs typeface="宋体" panose="02010600030101010101" pitchFamily="2" charset="-122"/>
              </a:rPr>
              <a:t>2</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C.nΔB/Δt·πr</a:t>
            </a:r>
            <a:r>
              <a:rPr sz="2000" b="1" baseline="30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 	D.nΔB/Δt·r</a:t>
            </a:r>
            <a:r>
              <a:rPr sz="2000" b="1" baseline="30000">
                <a:latin typeface="宋体" panose="02010600030101010101" pitchFamily="2" charset="-122"/>
                <a:cs typeface="宋体" panose="02010600030101010101" pitchFamily="2" charset="-122"/>
              </a:rPr>
              <a:t>2</a:t>
            </a:r>
            <a:endParaRPr sz="2000" b="1" baseline="30000">
              <a:latin typeface="宋体" panose="02010600030101010101" pitchFamily="2" charset="-122"/>
              <a:cs typeface="宋体" panose="02010600030101010101" pitchFamily="2" charset="-122"/>
            </a:endParaRPr>
          </a:p>
        </p:txBody>
      </p:sp>
      <p:pic>
        <p:nvPicPr>
          <p:cNvPr id="242" name="随堂训练.eps" descr="id:2147496952;FounderCES"/>
          <p:cNvPicPr>
            <a:picLocks noChangeAspect="1"/>
          </p:cNvPicPr>
          <p:nvPr/>
        </p:nvPicPr>
        <p:blipFill>
          <a:blip r:embed="rId1"/>
          <a:stretch>
            <a:fillRect/>
          </a:stretch>
        </p:blipFill>
        <p:spPr>
          <a:xfrm>
            <a:off x="414020" y="909320"/>
            <a:ext cx="9166225" cy="419735"/>
          </a:xfrm>
          <a:prstGeom prst="rect">
            <a:avLst/>
          </a:prstGeom>
        </p:spPr>
      </p:pic>
      <p:pic>
        <p:nvPicPr>
          <p:cNvPr id="276" name="GZWL1925.EPS" descr="id:2147497227;FounderCES"/>
          <p:cNvPicPr/>
          <p:nvPr/>
        </p:nvPicPr>
        <p:blipFill>
          <a:blip r:embed="rId2"/>
          <a:stretch>
            <a:fillRect/>
          </a:stretch>
        </p:blipFill>
        <p:spPr>
          <a:xfrm>
            <a:off x="8190865" y="3140710"/>
            <a:ext cx="1181100" cy="987425"/>
          </a:xfrm>
          <a:prstGeom prst="rect">
            <a:avLst/>
          </a:prstGeom>
        </p:spPr>
      </p:pic>
      <p:sp>
        <p:nvSpPr>
          <p:cNvPr id="4" name="文本框 3"/>
          <p:cNvSpPr txBox="1"/>
          <p:nvPr/>
        </p:nvSpPr>
        <p:spPr>
          <a:xfrm>
            <a:off x="1566545" y="2780665"/>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1014730"/>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解析:要用存在磁场的有效面积来计算感应电动势。</a:t>
            </a:r>
            <a:endParaRPr lang="en-US" altLang="zh-CN" sz="2000" b="1">
              <a:solidFill>
                <a:srgbClr val="FF0000"/>
              </a:solidFill>
              <a:latin typeface="宋体" panose="02010600030101010101" pitchFamily="2" charset="-122"/>
            </a:endParaRPr>
          </a:p>
          <a:p>
            <a:pPr>
              <a:lnSpc>
                <a:spcPct val="150000"/>
              </a:lnSpc>
            </a:pPr>
            <a:r>
              <a:rPr lang="en-US" altLang="zh-CN" sz="2000" b="1">
                <a:solidFill>
                  <a:srgbClr val="FF0000"/>
                </a:solidFill>
                <a:latin typeface="宋体" panose="02010600030101010101" pitchFamily="2" charset="-122"/>
              </a:rPr>
              <a:t>点评:本题考查了法拉第电磁感应定律的简单应用,考点单一,体现了基础性。</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4246245"/>
          </a:xfrm>
          <a:prstGeom prst="rect">
            <a:avLst/>
          </a:prstGeom>
          <a:noFill/>
          <a:ln w="9525">
            <a:noFill/>
          </a:ln>
        </p:spPr>
        <p:txBody>
          <a:bodyPr wrap="square">
            <a:spAutoFit/>
          </a:bodyPr>
          <a:p>
            <a:pPr algn="l">
              <a:lnSpc>
                <a:spcPct val="150000"/>
              </a:lnSpc>
            </a:pPr>
            <a:r>
              <a:rPr sz="2000" b="1">
                <a:latin typeface="宋体" panose="02010600030101010101" pitchFamily="2" charset="-122"/>
                <a:cs typeface="宋体" panose="02010600030101010101" pitchFamily="2" charset="-122"/>
              </a:rPr>
              <a:t>【应用性】</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2.(单选)无线充电(如图甲)具有安全、耐用、方便的特点,如图乙为无线充电中的两个线圈示意图,受电线圈匝数为n,面积为S,若在t</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到t</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时间内,匀强磁场平行于线圈轴线向上穿过受电线圈,磁感应强度大小由B</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均匀增加到B</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,则该段时间受电线圈两端c、d的电势差	(　　)</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A.从0均匀变化到(nS(B</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 - B</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 ) )/(t</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 - t</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B.恒为(nS( B</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 - B</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 ) )/(t</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 - t</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C.从0均匀变化到(S( B</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 - B</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 ) )/(t</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 - t</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D.恒为(S( B</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 - B</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 ) )/(t</a:t>
            </a:r>
            <a:r>
              <a:rPr sz="2000" b="1" baseline="-25000">
                <a:latin typeface="宋体" panose="02010600030101010101" pitchFamily="2" charset="-122"/>
                <a:cs typeface="宋体" panose="02010600030101010101" pitchFamily="2" charset="-122"/>
              </a:rPr>
              <a:t>2</a:t>
            </a:r>
            <a:r>
              <a:rPr sz="2000" b="1">
                <a:latin typeface="宋体" panose="02010600030101010101" pitchFamily="2" charset="-122"/>
                <a:cs typeface="宋体" panose="02010600030101010101" pitchFamily="2" charset="-122"/>
              </a:rPr>
              <a:t> - t</a:t>
            </a:r>
            <a:r>
              <a:rPr sz="2000" b="1" baseline="-25000">
                <a:latin typeface="宋体" panose="02010600030101010101" pitchFamily="2" charset="-122"/>
                <a:cs typeface="宋体" panose="02010600030101010101" pitchFamily="2" charset="-122"/>
              </a:rPr>
              <a:t>1</a:t>
            </a:r>
            <a:r>
              <a:rPr sz="2000" b="1">
                <a:latin typeface="宋体" panose="02010600030101010101" pitchFamily="2" charset="-122"/>
                <a:cs typeface="宋体" panose="02010600030101010101" pitchFamily="2" charset="-122"/>
              </a:rPr>
              <a:t> )</a:t>
            </a:r>
            <a:endParaRPr sz="2000" b="1">
              <a:latin typeface="宋体" panose="02010600030101010101" pitchFamily="2" charset="-122"/>
              <a:cs typeface="宋体" panose="02010600030101010101" pitchFamily="2" charset="-122"/>
            </a:endParaRPr>
          </a:p>
        </p:txBody>
      </p:sp>
      <p:pic>
        <p:nvPicPr>
          <p:cNvPr id="277" name="GZWL1926.EPS" descr="id:2147497234;FounderCES"/>
          <p:cNvPicPr/>
          <p:nvPr/>
        </p:nvPicPr>
        <p:blipFill>
          <a:blip r:embed="rId1"/>
          <a:stretch>
            <a:fillRect/>
          </a:stretch>
        </p:blipFill>
        <p:spPr>
          <a:xfrm>
            <a:off x="6966585" y="2997200"/>
            <a:ext cx="2511425" cy="1010285"/>
          </a:xfrm>
          <a:prstGeom prst="rect">
            <a:avLst/>
          </a:prstGeom>
        </p:spPr>
      </p:pic>
      <p:sp>
        <p:nvSpPr>
          <p:cNvPr id="4" name="文本框 3"/>
          <p:cNvSpPr txBox="1"/>
          <p:nvPr/>
        </p:nvSpPr>
        <p:spPr>
          <a:xfrm>
            <a:off x="2430780" y="2708910"/>
            <a:ext cx="867410" cy="398780"/>
          </a:xfrm>
          <a:prstGeom prst="rect">
            <a:avLst/>
          </a:prstGeom>
          <a:noFill/>
        </p:spPr>
        <p:txBody>
          <a:bodyPr wrap="square" rtlCol="0">
            <a:spAutoFit/>
          </a:bodyPr>
          <a:p>
            <a:r>
              <a:rPr lang="en-US" altLang="zh-CN" sz="2000" b="1">
                <a:solidFill>
                  <a:srgbClr val="FF0000"/>
                </a:solidFill>
                <a:latin typeface="宋体" panose="02010600030101010101" pitchFamily="2" charset="-122"/>
              </a:rPr>
              <a:t>B</a:t>
            </a:r>
            <a:endParaRPr lang="en-US" altLang="zh-CN" sz="2000" b="1">
              <a:solidFill>
                <a:srgbClr val="FF0000"/>
              </a:solidFill>
              <a:latin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846455" y="1052830"/>
            <a:ext cx="9256930" cy="1224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322955"/>
          </a:xfrm>
          <a:prstGeom prst="rect">
            <a:avLst/>
          </a:prstGeom>
          <a:noFill/>
          <a:ln w="9525">
            <a:noFill/>
          </a:ln>
        </p:spPr>
        <p:txBody>
          <a:bodyPr wrap="square">
            <a:spAutoFit/>
          </a:bodyPr>
          <a:p>
            <a:pPr algn="l">
              <a:lnSpc>
                <a:spcPct val="150000"/>
              </a:lnSpc>
            </a:pPr>
            <a:r>
              <a:rPr sz="2000" b="1">
                <a:latin typeface="宋体" panose="02010600030101010101" pitchFamily="2" charset="-122"/>
                <a:cs typeface="宋体" panose="02010600030101010101" pitchFamily="2" charset="-122"/>
              </a:rPr>
              <a:t>【综合性】</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3.水平绝缘桌面上固定着一半径为a、总电阻为R的金属圆环,处于磁感应强度大小为B、垂直向下的匀强磁场中,如图所示。一长度为2a,电阻等于r,粗细均匀的金属棒MN,与圆环始终保持良好的电接触,以恒定速度v从左向右滑动,求MN经过圆心O时:</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(1)棒上电流的大小和方向;</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(2)棒两端的电压UMN;</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(3)圆环和金属棒分别消耗的热功率。</a:t>
            </a:r>
            <a:endParaRPr sz="2000" b="1">
              <a:latin typeface="宋体" panose="02010600030101010101" pitchFamily="2" charset="-122"/>
              <a:cs typeface="宋体" panose="02010600030101010101" pitchFamily="2" charset="-122"/>
            </a:endParaRPr>
          </a:p>
        </p:txBody>
      </p:sp>
      <p:pic>
        <p:nvPicPr>
          <p:cNvPr id="278" name="GZWL1927.EPS" descr="id:2147497241;FounderCES"/>
          <p:cNvPicPr/>
          <p:nvPr/>
        </p:nvPicPr>
        <p:blipFill>
          <a:blip r:embed="rId1"/>
          <a:stretch>
            <a:fillRect/>
          </a:stretch>
        </p:blipFill>
        <p:spPr>
          <a:xfrm>
            <a:off x="6750685" y="2924810"/>
            <a:ext cx="1851660" cy="147701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990600" y="620395"/>
            <a:ext cx="8388350" cy="503491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1938020"/>
          </a:xfrm>
          <a:prstGeom prst="rect">
            <a:avLst/>
          </a:prstGeom>
          <a:noFill/>
          <a:ln w="9525">
            <a:noFill/>
          </a:ln>
        </p:spPr>
        <p:txBody>
          <a:bodyPr wrap="square">
            <a:spAutoFit/>
          </a:bodyPr>
          <a:p>
            <a:pPr algn="l">
              <a:lnSpc>
                <a:spcPct val="150000"/>
              </a:lnSpc>
            </a:pPr>
            <a:r>
              <a:rPr sz="2000" b="1">
                <a:latin typeface="宋体" panose="02010600030101010101" pitchFamily="2" charset="-122"/>
                <a:cs typeface="宋体" panose="02010600030101010101" pitchFamily="2" charset="-122"/>
              </a:rPr>
              <a:t>【拓展】 </a:t>
            </a:r>
            <a:endParaRPr sz="2000" b="1">
              <a:latin typeface="宋体" panose="02010600030101010101" pitchFamily="2" charset="-122"/>
              <a:cs typeface="宋体" panose="02010600030101010101" pitchFamily="2" charset="-122"/>
            </a:endParaRPr>
          </a:p>
          <a:p>
            <a:pPr algn="l">
              <a:lnSpc>
                <a:spcPct val="150000"/>
              </a:lnSpc>
            </a:pPr>
            <a:r>
              <a:rPr sz="2000" b="1">
                <a:latin typeface="宋体" panose="02010600030101010101" pitchFamily="2" charset="-122"/>
                <a:cs typeface="宋体" panose="02010600030101010101" pitchFamily="2" charset="-122"/>
              </a:rPr>
              <a:t>上题中,如果在右端开一小口,其他条件不变,当棒运动到某处,θ=60°,棒上电流的大小及棒两端的电压UMN分别为多大?</a:t>
            </a:r>
            <a:endParaRPr sz="2000" b="1">
              <a:latin typeface="宋体" panose="02010600030101010101" pitchFamily="2" charset="-122"/>
              <a:cs typeface="宋体" panose="02010600030101010101" pitchFamily="2" charset="-122"/>
            </a:endParaRPr>
          </a:p>
          <a:p>
            <a:pPr algn="l">
              <a:lnSpc>
                <a:spcPct val="150000"/>
              </a:lnSpc>
            </a:pPr>
            <a:endParaRPr sz="2000" b="1">
              <a:latin typeface="宋体" panose="02010600030101010101" pitchFamily="2" charset="-122"/>
              <a:cs typeface="宋体" panose="02010600030101010101" pitchFamily="2" charset="-122"/>
            </a:endParaRPr>
          </a:p>
        </p:txBody>
      </p:sp>
      <p:pic>
        <p:nvPicPr>
          <p:cNvPr id="279" name="GZWL1929.EPS" descr="id:2147497248;FounderCES"/>
          <p:cNvPicPr/>
          <p:nvPr/>
        </p:nvPicPr>
        <p:blipFill>
          <a:blip r:embed="rId1"/>
          <a:stretch>
            <a:fillRect/>
          </a:stretch>
        </p:blipFill>
        <p:spPr>
          <a:xfrm>
            <a:off x="7830820" y="2204720"/>
            <a:ext cx="1383665" cy="1283970"/>
          </a:xfrm>
          <a:prstGeom prst="rect">
            <a:avLst/>
          </a:prstGeom>
        </p:spPr>
      </p:pic>
      <p:pic>
        <p:nvPicPr>
          <p:cNvPr id="2" name="图片 1"/>
          <p:cNvPicPr>
            <a:picLocks noChangeAspect="1"/>
          </p:cNvPicPr>
          <p:nvPr/>
        </p:nvPicPr>
        <p:blipFill>
          <a:blip r:embed="rId2"/>
          <a:stretch>
            <a:fillRect/>
          </a:stretch>
        </p:blipFill>
        <p:spPr>
          <a:xfrm>
            <a:off x="486410" y="3488690"/>
            <a:ext cx="8359775" cy="213804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342265" y="765175"/>
            <a:ext cx="9655810" cy="3784600"/>
          </a:xfrm>
          <a:prstGeom prst="rect">
            <a:avLst/>
          </a:prstGeom>
          <a:noFill/>
          <a:ln w="9525">
            <a:noFill/>
          </a:ln>
        </p:spPr>
        <p:txBody>
          <a:bodyPr wrap="square">
            <a:spAutoFit/>
          </a:bodyPr>
          <a:p>
            <a:pPr algn="l">
              <a:lnSpc>
                <a:spcPct val="150000"/>
              </a:lnSpc>
            </a:pPr>
            <a:r>
              <a:rPr sz="2000" b="1">
                <a:latin typeface="宋体" panose="02010600030101010101" pitchFamily="2" charset="-122"/>
                <a:cs typeface="宋体" panose="02010600030101010101" pitchFamily="2" charset="-122"/>
              </a:rPr>
              <a:t>【创新性】</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4.(2013·广东卷36题)如图1所示,在垂直于匀强磁场B的平面内,半径为r的金属圆盘绕过圆心O的轴转动,圆心O和边缘K通过电刷与一个电路连接,电路中的P是加上一定正向电压且超过一定电流值时才能导通的电子元件。流过电流表的电流I与圆盘角速度ω的关系如图2所示,其中ab段和bc段均为直线,且ab段过坐标原点。ω&gt;0代表圆盘逆时针转动。已知R=3.0 Ω,B=1.0 T,r=0.2 m,忽略圆盘、电流表和导线的电阻。</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(1)根据图2写出ab、bc段对应I与ω的关系式;</a:t>
            </a:r>
            <a:endParaRPr sz="2000" b="1">
              <a:latin typeface="宋体" panose="02010600030101010101" pitchFamily="2" charset="-122"/>
              <a:cs typeface="宋体" panose="02010600030101010101" pitchFamily="2" charset="-122"/>
            </a:endParaRPr>
          </a:p>
          <a:p>
            <a:pPr>
              <a:lnSpc>
                <a:spcPct val="150000"/>
              </a:lnSpc>
            </a:pPr>
            <a:r>
              <a:rPr sz="2000" b="1">
                <a:latin typeface="宋体" panose="02010600030101010101" pitchFamily="2" charset="-122"/>
                <a:cs typeface="宋体" panose="02010600030101010101" pitchFamily="2" charset="-122"/>
              </a:rPr>
              <a:t>(2)求出图2中b、c两点对应的P两端的电压U</a:t>
            </a:r>
            <a:r>
              <a:rPr sz="2000" b="1" baseline="-25000">
                <a:latin typeface="宋体" panose="02010600030101010101" pitchFamily="2" charset="-122"/>
                <a:cs typeface="宋体" panose="02010600030101010101" pitchFamily="2" charset="-122"/>
              </a:rPr>
              <a:t>b</a:t>
            </a:r>
            <a:r>
              <a:rPr sz="2000" b="1">
                <a:latin typeface="宋体" panose="02010600030101010101" pitchFamily="2" charset="-122"/>
                <a:cs typeface="宋体" panose="02010600030101010101" pitchFamily="2" charset="-122"/>
              </a:rPr>
              <a:t>、U</a:t>
            </a:r>
            <a:r>
              <a:rPr sz="2000" b="1" baseline="-25000">
                <a:latin typeface="宋体" panose="02010600030101010101" pitchFamily="2" charset="-122"/>
                <a:cs typeface="宋体" panose="02010600030101010101" pitchFamily="2" charset="-122"/>
              </a:rPr>
              <a:t>c</a:t>
            </a:r>
            <a:r>
              <a:rPr sz="2000" b="1">
                <a:latin typeface="宋体" panose="02010600030101010101" pitchFamily="2" charset="-122"/>
                <a:cs typeface="宋体" panose="02010600030101010101" pitchFamily="2" charset="-122"/>
              </a:rPr>
              <a:t>。</a:t>
            </a:r>
            <a:endParaRPr sz="2000" b="1">
              <a:latin typeface="宋体" panose="02010600030101010101" pitchFamily="2" charset="-122"/>
              <a:cs typeface="宋体" panose="02010600030101010101" pitchFamily="2" charset="-122"/>
            </a:endParaRPr>
          </a:p>
        </p:txBody>
      </p:sp>
      <p:pic>
        <p:nvPicPr>
          <p:cNvPr id="280" name="GZWL1931.EPS" descr="id:2147497255;FounderCES"/>
          <p:cNvPicPr/>
          <p:nvPr/>
        </p:nvPicPr>
        <p:blipFill>
          <a:blip r:embed="rId1"/>
          <a:stretch>
            <a:fillRect/>
          </a:stretch>
        </p:blipFill>
        <p:spPr>
          <a:xfrm>
            <a:off x="5958840" y="4580890"/>
            <a:ext cx="1746885" cy="1332865"/>
          </a:xfrm>
          <a:prstGeom prst="rect">
            <a:avLst/>
          </a:prstGeom>
        </p:spPr>
      </p:pic>
      <p:pic>
        <p:nvPicPr>
          <p:cNvPr id="281" name="21WB15.eps" descr="id:2147497262;FounderCES"/>
          <p:cNvPicPr/>
          <p:nvPr/>
        </p:nvPicPr>
        <p:blipFill>
          <a:blip r:embed="rId2"/>
          <a:stretch>
            <a:fillRect/>
          </a:stretch>
        </p:blipFill>
        <p:spPr>
          <a:xfrm>
            <a:off x="7705725" y="4076700"/>
            <a:ext cx="2613660" cy="17176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846455" y="908685"/>
            <a:ext cx="9150350" cy="162433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文本框 6"/>
          <p:cNvSpPr txBox="1"/>
          <p:nvPr/>
        </p:nvSpPr>
        <p:spPr>
          <a:xfrm>
            <a:off x="675640" y="692150"/>
            <a:ext cx="9269730" cy="3322955"/>
          </a:xfrm>
          <a:prstGeom prst="rect">
            <a:avLst/>
          </a:prstGeom>
          <a:noFill/>
        </p:spPr>
        <p:txBody>
          <a:bodyPr wrap="square" rtlCol="0">
            <a:spAutoFit/>
          </a:bodyPr>
          <a:p>
            <a:pPr>
              <a:lnSpc>
                <a:spcPct val="150000"/>
              </a:lnSpc>
            </a:pPr>
            <a:r>
              <a:rPr lang="en-US" altLang="zh-CN" sz="2000" b="1">
                <a:solidFill>
                  <a:srgbClr val="FF0000"/>
                </a:solidFill>
                <a:latin typeface="宋体" panose="02010600030101010101" pitchFamily="2" charset="-122"/>
              </a:rPr>
              <a:t>(2)解法一:aO段,根据右手定则知感应电流从O点沿导线流出,则P的两端所加电压为反向电压,处于断路状态,Ob段,根据右手定则知感应电流从O点沿盘的半径流出,则P的两端所加电压为正向电压,但电流较小,全部又从R流过。由图2读得b点电流I</a:t>
            </a:r>
            <a:r>
              <a:rPr lang="en-US" altLang="zh-CN" sz="2000" b="1" baseline="-25000">
                <a:solidFill>
                  <a:srgbClr val="FF0000"/>
                </a:solidFill>
                <a:latin typeface="宋体" panose="02010600030101010101" pitchFamily="2" charset="-122"/>
              </a:rPr>
              <a:t>b</a:t>
            </a:r>
            <a:r>
              <a:rPr lang="en-US" altLang="zh-CN" sz="2000" b="1">
                <a:solidFill>
                  <a:srgbClr val="FF0000"/>
                </a:solidFill>
                <a:latin typeface="宋体" panose="02010600030101010101" pitchFamily="2" charset="-122"/>
              </a:rPr>
              <a:t>=0.1 A这个电流全部流经R,即I</a:t>
            </a:r>
            <a:r>
              <a:rPr lang="en-US" altLang="zh-CN" sz="2000" b="1" baseline="-25000">
                <a:solidFill>
                  <a:srgbClr val="FF0000"/>
                </a:solidFill>
                <a:latin typeface="宋体" panose="02010600030101010101" pitchFamily="2" charset="-122"/>
              </a:rPr>
              <a:t>R</a:t>
            </a:r>
            <a:r>
              <a:rPr lang="en-US" altLang="zh-CN" sz="2000" b="1">
                <a:solidFill>
                  <a:srgbClr val="FF0000"/>
                </a:solidFill>
                <a:latin typeface="宋体" panose="02010600030101010101" pitchFamily="2" charset="-122"/>
              </a:rPr>
              <a:t>=I</a:t>
            </a:r>
            <a:r>
              <a:rPr lang="en-US" altLang="zh-CN" sz="2000" b="1" baseline="-25000">
                <a:solidFill>
                  <a:srgbClr val="FF0000"/>
                </a:solidFill>
                <a:latin typeface="宋体" panose="02010600030101010101" pitchFamily="2" charset="-122"/>
              </a:rPr>
              <a:t>b</a:t>
            </a:r>
            <a:r>
              <a:rPr lang="en-US" altLang="zh-CN" sz="2000" b="1">
                <a:solidFill>
                  <a:srgbClr val="FF0000"/>
                </a:solidFill>
                <a:latin typeface="宋体" panose="02010600030101010101" pitchFamily="2" charset="-122"/>
              </a:rPr>
              <a:t>可计算出:U</a:t>
            </a:r>
            <a:r>
              <a:rPr lang="en-US" altLang="zh-CN" sz="2000" b="1" baseline="-25000">
                <a:solidFill>
                  <a:srgbClr val="FF0000"/>
                </a:solidFill>
                <a:latin typeface="宋体" panose="02010600030101010101" pitchFamily="2" charset="-122"/>
              </a:rPr>
              <a:t>R</a:t>
            </a:r>
            <a:r>
              <a:rPr lang="en-US" altLang="zh-CN" sz="2000" b="1">
                <a:solidFill>
                  <a:srgbClr val="FF0000"/>
                </a:solidFill>
                <a:latin typeface="宋体" panose="02010600030101010101" pitchFamily="2" charset="-122"/>
              </a:rPr>
              <a:t>=I</a:t>
            </a:r>
            <a:r>
              <a:rPr lang="en-US" altLang="zh-CN" sz="2000" b="1" baseline="-25000">
                <a:solidFill>
                  <a:srgbClr val="FF0000"/>
                </a:solidFill>
                <a:latin typeface="宋体" panose="02010600030101010101" pitchFamily="2" charset="-122"/>
              </a:rPr>
              <a:t>R</a:t>
            </a:r>
            <a:r>
              <a:rPr lang="en-US" altLang="zh-CN" sz="2000" b="1">
                <a:solidFill>
                  <a:srgbClr val="FF0000"/>
                </a:solidFill>
                <a:latin typeface="宋体" panose="02010600030101010101" pitchFamily="2" charset="-122"/>
              </a:rPr>
              <a:t>R=0.3 V因为R与P并联,所以图2 b点对应的P两端的电压U</a:t>
            </a:r>
            <a:r>
              <a:rPr lang="en-US" altLang="zh-CN" sz="2000" b="1" baseline="-25000">
                <a:solidFill>
                  <a:srgbClr val="FF0000"/>
                </a:solidFill>
                <a:latin typeface="宋体" panose="02010600030101010101" pitchFamily="2" charset="-122"/>
              </a:rPr>
              <a:t>b</a:t>
            </a:r>
            <a:r>
              <a:rPr lang="en-US" altLang="zh-CN" sz="2000" b="1">
                <a:solidFill>
                  <a:srgbClr val="FF0000"/>
                </a:solidFill>
                <a:latin typeface="宋体" panose="02010600030101010101" pitchFamily="2" charset="-122"/>
              </a:rPr>
              <a:t>=U</a:t>
            </a:r>
            <a:r>
              <a:rPr lang="en-US" altLang="zh-CN" sz="2000" b="1" baseline="-25000">
                <a:solidFill>
                  <a:srgbClr val="FF0000"/>
                </a:solidFill>
                <a:latin typeface="宋体" panose="02010600030101010101" pitchFamily="2" charset="-122"/>
              </a:rPr>
              <a:t>R</a:t>
            </a:r>
            <a:r>
              <a:rPr lang="en-US" altLang="zh-CN" sz="2000" b="1">
                <a:solidFill>
                  <a:srgbClr val="FF0000"/>
                </a:solidFill>
                <a:latin typeface="宋体" panose="02010600030101010101" pitchFamily="2" charset="-122"/>
              </a:rPr>
              <a:t>=0.3 V由图2读得c点的电流Ic=0.4 A根据图象进行分配,可计算出流经P的电流I</a:t>
            </a:r>
            <a:r>
              <a:rPr lang="en-US" altLang="zh-CN" sz="2000" b="1" baseline="-25000">
                <a:solidFill>
                  <a:srgbClr val="FF0000"/>
                </a:solidFill>
                <a:latin typeface="宋体" panose="02010600030101010101" pitchFamily="2" charset="-122"/>
              </a:rPr>
              <a:t>P</a:t>
            </a:r>
            <a:r>
              <a:rPr lang="en-US" altLang="zh-CN" sz="2000" b="1">
                <a:solidFill>
                  <a:srgbClr val="FF0000"/>
                </a:solidFill>
                <a:latin typeface="宋体" panose="02010600030101010101" pitchFamily="2" charset="-122"/>
              </a:rPr>
              <a:t>=0.1 A,流经R的电流I</a:t>
            </a:r>
            <a:r>
              <a:rPr lang="en-US" altLang="zh-CN" sz="2000" b="1" baseline="-25000">
                <a:solidFill>
                  <a:srgbClr val="FF0000"/>
                </a:solidFill>
                <a:latin typeface="宋体" panose="02010600030101010101" pitchFamily="2" charset="-122"/>
              </a:rPr>
              <a:t>R</a:t>
            </a:r>
            <a:r>
              <a:rPr lang="en-US" altLang="zh-CN" sz="2000" b="1">
                <a:solidFill>
                  <a:srgbClr val="FF0000"/>
                </a:solidFill>
                <a:latin typeface="宋体" panose="02010600030101010101" pitchFamily="2" charset="-122"/>
              </a:rPr>
              <a:t>'=0.3 A因为R与P并联,所以图2 c点对应的P两端的电压 Uc=U</a:t>
            </a:r>
            <a:r>
              <a:rPr lang="en-US" altLang="zh-CN" sz="2000" b="1" baseline="-25000">
                <a:solidFill>
                  <a:srgbClr val="FF0000"/>
                </a:solidFill>
                <a:latin typeface="宋体" panose="02010600030101010101" pitchFamily="2" charset="-122"/>
              </a:rPr>
              <a:t>R</a:t>
            </a:r>
            <a:r>
              <a:rPr lang="en-US" altLang="zh-CN" sz="2000" b="1">
                <a:solidFill>
                  <a:srgbClr val="FF0000"/>
                </a:solidFill>
                <a:latin typeface="宋体" panose="02010600030101010101" pitchFamily="2" charset="-122"/>
              </a:rPr>
              <a:t>'=I</a:t>
            </a:r>
            <a:r>
              <a:rPr lang="en-US" altLang="zh-CN" sz="2000" b="1" baseline="-25000">
                <a:solidFill>
                  <a:srgbClr val="FF0000"/>
                </a:solidFill>
                <a:latin typeface="宋体" panose="02010600030101010101" pitchFamily="2" charset="-122"/>
              </a:rPr>
              <a:t>R</a:t>
            </a:r>
            <a:r>
              <a:rPr lang="en-US" altLang="zh-CN" sz="2000" b="1">
                <a:solidFill>
                  <a:srgbClr val="FF0000"/>
                </a:solidFill>
                <a:latin typeface="宋体" panose="02010600030101010101" pitchFamily="2" charset="-122"/>
              </a:rPr>
              <a:t>'R=0.9 V</a:t>
            </a:r>
            <a:endParaRPr lang="en-US" altLang="zh-CN" sz="2000" b="1">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774065" y="980440"/>
            <a:ext cx="6831330" cy="11703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TABLE_BEAUTIFY" val="smartTable{596aa96b-5119-4e5b-a497-a1a80ec2c85f}"/>
</p:tagLst>
</file>

<file path=ppt/tags/tag2.xml><?xml version="1.0" encoding="utf-8"?>
<p:tagLst xmlns:p="http://schemas.openxmlformats.org/presentationml/2006/main">
  <p:tag name="KSO_WM_UNIT_TABLE_BEAUTIFY" val="smartTable{6a75c63b-3ec5-4530-b170-1a06dafd6845}"/>
</p:tagLst>
</file>

<file path=ppt/tags/tag3.xml><?xml version="1.0" encoding="utf-8"?>
<p:tagLst xmlns:p="http://schemas.openxmlformats.org/presentationml/2006/main">
  <p:tag name="KSO_WM_UNIT_TABLE_BEAUTIFY" val="smartTable{ebcabbf5-f2d8-471c-a394-97a52b485471}"/>
</p:tagLst>
</file>

<file path=ppt/tags/tag4.xml><?xml version="1.0" encoding="utf-8"?>
<p:tagLst xmlns:p="http://schemas.openxmlformats.org/presentationml/2006/main">
  <p:tag name="KSO_WM_UNIT_TABLE_BEAUTIFY" val="smartTable{f499af30-d1e6-4fc5-8096-c92a6e61ca6c}"/>
</p:tagLst>
</file>

<file path=ppt/tags/tag5.xml><?xml version="1.0" encoding="utf-8"?>
<p:tagLst xmlns:p="http://schemas.openxmlformats.org/presentationml/2006/main">
  <p:tag name="KSO_WM_UNIT_TABLE_BEAUTIFY" val="smartTable{340eb591-3852-419c-8bbc-374f9a59b34c}"/>
</p:tagLst>
</file>

<file path=ppt/tags/tag6.xml><?xml version="1.0" encoding="utf-8"?>
<p:tagLst xmlns:p="http://schemas.openxmlformats.org/presentationml/2006/main">
  <p:tag name="KSO_WM_UNIT_TABLE_BEAUTIFY" val="smartTable{ba4a3191-0666-43da-a5c5-244c153f011b}"/>
</p:tagLst>
</file>

<file path=ppt/tags/tag7.xml><?xml version="1.0" encoding="utf-8"?>
<p:tagLst xmlns:p="http://schemas.openxmlformats.org/presentationml/2006/main">
  <p:tag name="KSO_WM_UNIT_PLACING_PICTURE_USER_VIEWPORT" val="{&quot;height&quot;:4032,&quot;width&quot;:12204}"/>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6279</Words>
  <Application>WPS 演示</Application>
  <PresentationFormat>自定义</PresentationFormat>
  <Paragraphs>377</Paragraphs>
  <Slides>49</Slides>
  <Notes>0</Notes>
  <HiddenSlides>0</HiddenSlides>
  <MMClips>0</MMClips>
  <ScaleCrop>false</ScaleCrop>
  <HeadingPairs>
    <vt:vector size="6" baseType="variant">
      <vt:variant>
        <vt:lpstr>已用的字体</vt:lpstr>
      </vt:variant>
      <vt:variant>
        <vt:i4>12</vt:i4>
      </vt:variant>
      <vt:variant>
        <vt:lpstr>主题</vt:lpstr>
      </vt:variant>
      <vt:variant>
        <vt:i4>3</vt:i4>
      </vt:variant>
      <vt:variant>
        <vt:lpstr>幻灯片标题</vt:lpstr>
      </vt:variant>
      <vt:variant>
        <vt:i4>49</vt:i4>
      </vt:variant>
    </vt:vector>
  </HeadingPairs>
  <TitlesOfParts>
    <vt:vector size="64" baseType="lpstr">
      <vt:lpstr>Arial</vt:lpstr>
      <vt:lpstr>宋体</vt:lpstr>
      <vt:lpstr>Wingdings</vt:lpstr>
      <vt:lpstr>Arial</vt:lpstr>
      <vt:lpstr>微软雅黑</vt:lpstr>
      <vt:lpstr>Calibri</vt:lpstr>
      <vt:lpstr>方正粗黑宋简体</vt:lpstr>
      <vt:lpstr>NEU-BZ-S92</vt:lpstr>
      <vt:lpstr>Segoe Print</vt:lpstr>
      <vt:lpstr>Arial Unicode MS</vt:lpstr>
      <vt:lpstr>等线</vt:lpstr>
      <vt:lpstr>黑体</vt:lpstr>
      <vt:lpstr>Office 主题​​</vt:lpstr>
      <vt:lpstr>1_自定义设计方案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奇妙之旅</cp:lastModifiedBy>
  <cp:revision>290</cp:revision>
  <dcterms:created xsi:type="dcterms:W3CDTF">2018-03-17T01:56:00Z</dcterms:created>
  <dcterms:modified xsi:type="dcterms:W3CDTF">2021-04-11T14:32:07Z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y fmtid="{D5CDD505-2E9C-101B-9397-08002B2CF9AE}" pid="3" name="ICV">
    <vt:lpwstr>C90BF6FB5DC54A9896910E4374690B68</vt:lpwstr>
  </property>
</Properties>
</file>