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5" r:id="rId3"/>
    <p:sldId id="298" r:id="rId4"/>
    <p:sldId id="296" r:id="rId5"/>
    <p:sldId id="297" r:id="rId6"/>
    <p:sldId id="299" r:id="rId7"/>
    <p:sldId id="300" r:id="rId8"/>
    <p:sldId id="301" r:id="rId9"/>
    <p:sldId id="302" r:id="rId10"/>
    <p:sldId id="303" r:id="rId11"/>
    <p:sldId id="304" r:id="rId12"/>
    <p:sldId id="305" r:id="rId13"/>
    <p:sldId id="306" r:id="rId14"/>
    <p:sldId id="307" r:id="rId15"/>
    <p:sldId id="309" r:id="rId16"/>
    <p:sldId id="308" r:id="rId17"/>
    <p:sldId id="294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63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1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863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461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7437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732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137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78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4500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5988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C4BD2-B754-418C-B793-EB3DDB938FE5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7CA2E-EA32-40D0-87D2-1FC4495984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697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1619672" y="1916832"/>
            <a:ext cx="6624736" cy="11715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8000" dirty="0">
                <a:solidFill>
                  <a:srgbClr val="C0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明清书法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3183263-2605-4B03-BFF8-1A2AA16C2D51}"/>
              </a:ext>
            </a:extLst>
          </p:cNvPr>
          <p:cNvSpPr txBox="1"/>
          <p:nvPr/>
        </p:nvSpPr>
        <p:spPr>
          <a:xfrm>
            <a:off x="2771800" y="3140968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/>
              <a:t>中山大学附属中学  田强</a:t>
            </a:r>
          </a:p>
        </p:txBody>
      </p:sp>
    </p:spTree>
    <p:extLst>
      <p:ext uri="{BB962C8B-B14F-4D97-AF65-F5344CB8AC3E}">
        <p14:creationId xmlns:p14="http://schemas.microsoft.com/office/powerpoint/2010/main" val="2749065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B9BF3E8-B943-4E40-90CB-C027ABE06297}"/>
              </a:ext>
            </a:extLst>
          </p:cNvPr>
          <p:cNvSpPr txBox="1"/>
          <p:nvPr/>
        </p:nvSpPr>
        <p:spPr>
          <a:xfrm>
            <a:off x="1475656" y="1052736"/>
            <a:ext cx="6984776" cy="604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/>
              <a:t>      明代是帖学大盛的一代。法帖传刻十分活跃。其中著名的有常姓翻刻</a:t>
            </a:r>
            <a:r>
              <a:rPr lang="en-US" altLang="zh-CN" dirty="0"/>
              <a:t>《</a:t>
            </a:r>
            <a:r>
              <a:rPr lang="zh-CN" altLang="en-US" dirty="0"/>
              <a:t>淳化阁帖</a:t>
            </a:r>
            <a:r>
              <a:rPr lang="en-US" altLang="zh-CN" dirty="0"/>
              <a:t>》</a:t>
            </a:r>
            <a:r>
              <a:rPr lang="zh-CN" altLang="en-US" dirty="0"/>
              <a:t>于泉州的</a:t>
            </a:r>
            <a:r>
              <a:rPr lang="en-US" altLang="zh-CN" dirty="0"/>
              <a:t>《</a:t>
            </a:r>
            <a:r>
              <a:rPr lang="zh-CN" altLang="en-US" dirty="0"/>
              <a:t>泉州帖</a:t>
            </a:r>
            <a:r>
              <a:rPr lang="en-US" altLang="zh-CN" dirty="0"/>
              <a:t>》</a:t>
            </a:r>
            <a:r>
              <a:rPr lang="zh-CN" altLang="en-US" dirty="0"/>
              <a:t>；董其昌刻的</a:t>
            </a:r>
            <a:r>
              <a:rPr lang="en-US" altLang="zh-CN" dirty="0"/>
              <a:t>《</a:t>
            </a:r>
            <a:r>
              <a:rPr lang="zh-CN" altLang="en-US" dirty="0"/>
              <a:t>戏鸿堂帖</a:t>
            </a:r>
            <a:r>
              <a:rPr lang="en-US" altLang="zh-CN" dirty="0"/>
              <a:t>》</a:t>
            </a:r>
            <a:r>
              <a:rPr lang="zh-CN" altLang="en-US" dirty="0"/>
              <a:t>；文徵明刻的</a:t>
            </a:r>
            <a:r>
              <a:rPr lang="en-US" altLang="zh-CN" dirty="0"/>
              <a:t>《</a:t>
            </a:r>
            <a:r>
              <a:rPr lang="zh-CN" altLang="en-US" dirty="0"/>
              <a:t>停云馆帖</a:t>
            </a:r>
            <a:r>
              <a:rPr lang="en-US" altLang="zh-CN" dirty="0"/>
              <a:t>》</a:t>
            </a:r>
            <a:r>
              <a:rPr lang="zh-CN" altLang="en-US" dirty="0"/>
              <a:t>；华东沙刻</a:t>
            </a:r>
            <a:r>
              <a:rPr lang="en-US" altLang="zh-CN" dirty="0"/>
              <a:t>《</a:t>
            </a:r>
            <a:r>
              <a:rPr lang="zh-CN" altLang="en-US" dirty="0"/>
              <a:t>真赏斋帖</a:t>
            </a:r>
            <a:r>
              <a:rPr lang="en-US" altLang="zh-CN" dirty="0"/>
              <a:t>》</a:t>
            </a:r>
            <a:r>
              <a:rPr lang="zh-CN" altLang="en-US" dirty="0"/>
              <a:t>；陈眉公刻苏东坡书为</a:t>
            </a:r>
            <a:r>
              <a:rPr lang="en-US" altLang="zh-CN" dirty="0"/>
              <a:t>《</a:t>
            </a:r>
            <a:r>
              <a:rPr lang="zh-CN" altLang="en-US" dirty="0"/>
              <a:t>晚香堂帖</a:t>
            </a:r>
            <a:r>
              <a:rPr lang="en-US" altLang="zh-CN" dirty="0"/>
              <a:t>》</a:t>
            </a:r>
            <a:r>
              <a:rPr lang="zh-CN" altLang="en-US" dirty="0"/>
              <a:t>等。其中</a:t>
            </a:r>
            <a:r>
              <a:rPr lang="en-US" altLang="zh-CN" dirty="0"/>
              <a:t>《</a:t>
            </a:r>
            <a:r>
              <a:rPr lang="zh-CN" altLang="en-US" dirty="0"/>
              <a:t>真赏斋帖</a:t>
            </a:r>
            <a:r>
              <a:rPr lang="en-US" altLang="zh-CN" dirty="0"/>
              <a:t>》</a:t>
            </a:r>
            <a:r>
              <a:rPr lang="zh-CN" altLang="en-US" dirty="0"/>
              <a:t>可谓明代法帖的代表。</a:t>
            </a:r>
            <a:r>
              <a:rPr lang="en-US" altLang="zh-CN" dirty="0"/>
              <a:t>《</a:t>
            </a:r>
            <a:r>
              <a:rPr lang="zh-CN" altLang="en-US" dirty="0"/>
              <a:t>停云馆帖</a:t>
            </a:r>
            <a:r>
              <a:rPr lang="en-US" altLang="zh-CN" dirty="0"/>
              <a:t>》</a:t>
            </a:r>
            <a:r>
              <a:rPr lang="zh-CN" altLang="en-US" dirty="0"/>
              <a:t>收有从晋至明历代名家的墨宝，可谓从帖之大成。</a:t>
            </a:r>
          </a:p>
          <a:p>
            <a:pPr algn="just">
              <a:lnSpc>
                <a:spcPct val="150000"/>
              </a:lnSpc>
            </a:pPr>
            <a:r>
              <a:rPr lang="zh-CN" altLang="en-US" dirty="0"/>
              <a:t>      由于士大夫清玩风气和帖学的盛行，影响书法创作，所以，整个明代书体以行楷居多，未能上溯秦汉北朝，篆、隶、八分及魏体作品几乎绝迹，而楷书皆以纤巧秀丽为美。</a:t>
            </a:r>
            <a:endParaRPr lang="en-US" altLang="zh-CN" dirty="0"/>
          </a:p>
          <a:p>
            <a:pPr algn="just">
              <a:lnSpc>
                <a:spcPct val="150000"/>
              </a:lnSpc>
            </a:pPr>
            <a:r>
              <a:rPr lang="en-US" altLang="zh-CN" dirty="0"/>
              <a:t>     </a:t>
            </a:r>
            <a:r>
              <a:rPr lang="zh-CN" altLang="en-US" dirty="0"/>
              <a:t>永乐、正统年间，出现 “台阁体”。</a:t>
            </a:r>
          </a:p>
          <a:p>
            <a:pPr algn="just">
              <a:lnSpc>
                <a:spcPct val="150000"/>
              </a:lnSpc>
            </a:pPr>
            <a:r>
              <a:rPr lang="zh-CN" altLang="en-US" dirty="0"/>
              <a:t>      明代书法的代表书家有： 董其昌、文徵明、祝允明、唐伯虎、王宠、张瑞图、宋克。</a:t>
            </a:r>
            <a:endParaRPr lang="en-US" altLang="zh-CN" dirty="0"/>
          </a:p>
          <a:p>
            <a:pPr algn="just">
              <a:lnSpc>
                <a:spcPct val="150000"/>
              </a:lnSpc>
            </a:pPr>
            <a:r>
              <a:rPr lang="zh-CN" altLang="en-US" dirty="0"/>
              <a:t>      明代近三百年间，虽然也出现了一些有造诣的大家，但纵观整朝没有重大的突破和创新。</a:t>
            </a:r>
            <a:endParaRPr lang="en-US" altLang="zh-CN" dirty="0"/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30379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E027E72-C654-4AD4-9400-4FC62EB7C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174" y="5958"/>
            <a:ext cx="7320705" cy="4502234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77FF331D-CC9F-4ED7-9620-2B5D54F59F9B}"/>
              </a:ext>
            </a:extLst>
          </p:cNvPr>
          <p:cNvSpPr txBox="1"/>
          <p:nvPr/>
        </p:nvSpPr>
        <p:spPr>
          <a:xfrm>
            <a:off x="1259632" y="4725144"/>
            <a:ext cx="74112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dirty="0"/>
              <a:t>祝允明擅诗文，尤工书法，他与唐寅、文徵明、徐祯卿并称“吴中四才子”。又与文徵明、王宠同为明中期书家之代表。楷书早年精谨，师法赵孟頫、褚遂良，并从欧、虞而直追“二王”。草书师法李邕、黄庭坚、米芾，功力深厚，晚年尤重变化，风骨烂熳。</a:t>
            </a:r>
          </a:p>
        </p:txBody>
      </p:sp>
    </p:spTree>
    <p:extLst>
      <p:ext uri="{BB962C8B-B14F-4D97-AF65-F5344CB8AC3E}">
        <p14:creationId xmlns:p14="http://schemas.microsoft.com/office/powerpoint/2010/main" val="3952598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FAD595F-CE6B-4207-8F29-C3FC23D0D7F3}"/>
              </a:ext>
            </a:extLst>
          </p:cNvPr>
          <p:cNvSpPr txBox="1"/>
          <p:nvPr/>
        </p:nvSpPr>
        <p:spPr>
          <a:xfrm>
            <a:off x="1380238" y="980728"/>
            <a:ext cx="326377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b="1" dirty="0">
                <a:latin typeface="+mn-ea"/>
              </a:rPr>
              <a:t>董其昌，字玄宰，号思白，又号香光居士，松江华亭</a:t>
            </a:r>
            <a:r>
              <a:rPr lang="en-US" altLang="zh-CN" b="1" dirty="0">
                <a:latin typeface="+mn-ea"/>
              </a:rPr>
              <a:t>(</a:t>
            </a:r>
            <a:r>
              <a:rPr lang="zh-CN" altLang="en-US" b="1" dirty="0">
                <a:latin typeface="+mn-ea"/>
              </a:rPr>
              <a:t>今上海松江县</a:t>
            </a:r>
            <a:r>
              <a:rPr lang="en-US" altLang="zh-CN" b="1" dirty="0">
                <a:latin typeface="+mn-ea"/>
              </a:rPr>
              <a:t>)</a:t>
            </a:r>
            <a:r>
              <a:rPr lang="zh-CN" altLang="en-US" b="1" dirty="0">
                <a:latin typeface="+mn-ea"/>
              </a:rPr>
              <a:t>人。他的书法以行草书造诣最高，行书以“二王”为宗，又得力于颜真卿、米芾、杨凝式诸家，草书植根于颜真卿</a:t>
            </a:r>
            <a:r>
              <a:rPr lang="en-US" altLang="zh-CN" b="1" dirty="0">
                <a:latin typeface="+mn-ea"/>
              </a:rPr>
              <a:t>《</a:t>
            </a:r>
            <a:r>
              <a:rPr lang="zh-CN" altLang="en-US" b="1" dirty="0">
                <a:latin typeface="+mn-ea"/>
              </a:rPr>
              <a:t>争座位</a:t>
            </a:r>
            <a:r>
              <a:rPr lang="en-US" altLang="zh-CN" b="1" dirty="0">
                <a:latin typeface="+mn-ea"/>
              </a:rPr>
              <a:t>》</a:t>
            </a:r>
            <a:r>
              <a:rPr lang="zh-CN" altLang="en-US" b="1" dirty="0">
                <a:latin typeface="+mn-ea"/>
              </a:rPr>
              <a:t>和</a:t>
            </a:r>
            <a:r>
              <a:rPr lang="en-US" altLang="zh-CN" b="1" dirty="0">
                <a:latin typeface="+mn-ea"/>
              </a:rPr>
              <a:t>《</a:t>
            </a:r>
            <a:r>
              <a:rPr lang="zh-CN" altLang="en-US" b="1" dirty="0">
                <a:latin typeface="+mn-ea"/>
              </a:rPr>
              <a:t>祭侄稿</a:t>
            </a:r>
            <a:r>
              <a:rPr lang="en-US" altLang="zh-CN" b="1" dirty="0">
                <a:latin typeface="+mn-ea"/>
              </a:rPr>
              <a:t>》</a:t>
            </a:r>
            <a:r>
              <a:rPr lang="zh-CN" altLang="en-US" b="1" dirty="0">
                <a:latin typeface="+mn-ea"/>
              </a:rPr>
              <a:t>，并有怀素的圆劲和米芾的跌宕。用笔精到，能始终保持正锋，作品中很少有偃笔、拙滞之笔；用墨也非常讲究，枯湿浓淡，尽得其妙；风格萧散自然，古雅平和，或与他终日性情和易，参悟禅理有关。其书画创作讲求追摹古人，但并不泥古不化，在笔墨的运用上追求先熟后生的效果，拙中带秀，体现出文人创作中平淡天真的个性。</a:t>
            </a:r>
          </a:p>
          <a:p>
            <a:pPr algn="just"/>
            <a:endParaRPr lang="zh-CN" altLang="en-US" b="1" dirty="0">
              <a:latin typeface="+mn-ea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19D4591-1625-4DE4-9FFA-6488127050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8" b="3800"/>
          <a:stretch/>
        </p:blipFill>
        <p:spPr>
          <a:xfrm>
            <a:off x="4883585" y="130324"/>
            <a:ext cx="3864879" cy="6597352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344E1DC8-0BCB-4F9B-BB1E-61918A12C539}"/>
              </a:ext>
            </a:extLst>
          </p:cNvPr>
          <p:cNvSpPr txBox="1"/>
          <p:nvPr/>
        </p:nvSpPr>
        <p:spPr>
          <a:xfrm>
            <a:off x="1979712" y="323364"/>
            <a:ext cx="2280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+mn-ea"/>
              </a:rPr>
              <a:t>董其昌</a:t>
            </a:r>
          </a:p>
        </p:txBody>
      </p:sp>
    </p:spTree>
    <p:extLst>
      <p:ext uri="{BB962C8B-B14F-4D97-AF65-F5344CB8AC3E}">
        <p14:creationId xmlns:p14="http://schemas.microsoft.com/office/powerpoint/2010/main" val="1420562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2AA5836D-A26B-487E-80BC-65FAAC444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" y="0"/>
            <a:ext cx="6224773" cy="683932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2CCDD122-6C9E-44C0-BFC3-65407F8283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70" y="0"/>
            <a:ext cx="2809420" cy="544522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4044B15F-5944-42B8-9499-864C43464779}"/>
              </a:ext>
            </a:extLst>
          </p:cNvPr>
          <p:cNvSpPr txBox="1"/>
          <p:nvPr/>
        </p:nvSpPr>
        <p:spPr>
          <a:xfrm>
            <a:off x="7524328" y="5517232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张瑞图书法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8A18A9D-20EA-493E-AAFD-2D79627D49BB}"/>
              </a:ext>
            </a:extLst>
          </p:cNvPr>
          <p:cNvSpPr txBox="1"/>
          <p:nvPr/>
        </p:nvSpPr>
        <p:spPr>
          <a:xfrm>
            <a:off x="6282367" y="646311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倪元璐书法</a:t>
            </a:r>
          </a:p>
        </p:txBody>
      </p:sp>
    </p:spTree>
    <p:extLst>
      <p:ext uri="{BB962C8B-B14F-4D97-AF65-F5344CB8AC3E}">
        <p14:creationId xmlns:p14="http://schemas.microsoft.com/office/powerpoint/2010/main" val="2541385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BD5144E-A60C-40A5-AC67-D75907DAD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3" y="3429000"/>
            <a:ext cx="5976457" cy="324036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62D3355-D5B3-4B3E-8052-E5BB55F73D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0"/>
            <a:ext cx="5823944" cy="3312368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AD84482A-7A18-43A6-995C-E1F810C4FDB0}"/>
              </a:ext>
            </a:extLst>
          </p:cNvPr>
          <p:cNvSpPr txBox="1"/>
          <p:nvPr/>
        </p:nvSpPr>
        <p:spPr>
          <a:xfrm>
            <a:off x="1547664" y="33265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唐寅书法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943B319-C061-4FBC-84CA-64ECAFCD3FF8}"/>
              </a:ext>
            </a:extLst>
          </p:cNvPr>
          <p:cNvSpPr txBox="1"/>
          <p:nvPr/>
        </p:nvSpPr>
        <p:spPr>
          <a:xfrm>
            <a:off x="7380312" y="623731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徐渭书法</a:t>
            </a:r>
          </a:p>
        </p:txBody>
      </p:sp>
    </p:spTree>
    <p:extLst>
      <p:ext uri="{BB962C8B-B14F-4D97-AF65-F5344CB8AC3E}">
        <p14:creationId xmlns:p14="http://schemas.microsoft.com/office/powerpoint/2010/main" val="4209324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FBB493A-7A7C-4A17-BCF0-6F1A0FF1D5D0}"/>
              </a:ext>
            </a:extLst>
          </p:cNvPr>
          <p:cNvSpPr txBox="1"/>
          <p:nvPr/>
        </p:nvSpPr>
        <p:spPr>
          <a:xfrm>
            <a:off x="1403648" y="3284984"/>
            <a:ext cx="6984776" cy="2537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b="1" dirty="0"/>
              <a:t>王铎（</a:t>
            </a:r>
            <a:r>
              <a:rPr lang="en-US" altLang="zh-CN" b="1" dirty="0"/>
              <a:t>1592—1652</a:t>
            </a:r>
            <a:r>
              <a:rPr lang="zh-CN" altLang="en-US" b="1" dirty="0"/>
              <a:t>），字觉斯，河南孟津人 。明末清初书画家 。他的书法与董其昌齐名，有“南董北王”之称</a:t>
            </a:r>
            <a:r>
              <a:rPr lang="zh-CN" altLang="en-US" b="1" baseline="30000" dirty="0"/>
              <a:t> </a:t>
            </a:r>
            <a:r>
              <a:rPr lang="zh-CN" altLang="en-US" b="1" dirty="0"/>
              <a:t> 。王铎的书法作品有</a:t>
            </a:r>
            <a:r>
              <a:rPr lang="en-US" altLang="zh-CN" b="1" dirty="0"/>
              <a:t>《</a:t>
            </a:r>
            <a:r>
              <a:rPr lang="zh-CN" altLang="en-US" b="1" dirty="0"/>
              <a:t>拟山园帖</a:t>
            </a:r>
            <a:r>
              <a:rPr lang="en-US" altLang="zh-CN" b="1" dirty="0"/>
              <a:t>》</a:t>
            </a:r>
            <a:r>
              <a:rPr lang="zh-CN" altLang="en-US" b="1" dirty="0"/>
              <a:t>和</a:t>
            </a:r>
            <a:r>
              <a:rPr lang="en-US" altLang="zh-CN" b="1" dirty="0"/>
              <a:t>《</a:t>
            </a:r>
            <a:r>
              <a:rPr lang="zh-CN" altLang="en-US" b="1" dirty="0"/>
              <a:t>琅华馆帖</a:t>
            </a:r>
            <a:r>
              <a:rPr lang="en-US" altLang="zh-CN" b="1" dirty="0"/>
              <a:t>》</a:t>
            </a:r>
            <a:r>
              <a:rPr lang="zh-CN" altLang="en-US" b="1" dirty="0"/>
              <a:t>等，其绘画作品有</a:t>
            </a:r>
            <a:r>
              <a:rPr lang="en-US" altLang="zh-CN" b="1" dirty="0"/>
              <a:t>《</a:t>
            </a:r>
            <a:r>
              <a:rPr lang="zh-CN" altLang="en-US" b="1" dirty="0"/>
              <a:t>雪景竹石图</a:t>
            </a:r>
            <a:r>
              <a:rPr lang="en-US" altLang="zh-CN" b="1" dirty="0"/>
              <a:t>》</a:t>
            </a:r>
            <a:r>
              <a:rPr lang="zh-CN" altLang="en-US" b="1" dirty="0"/>
              <a:t>等。王铎书法独具特色，世称“神笔王铎”。</a:t>
            </a:r>
            <a:r>
              <a:rPr lang="zh-CN" altLang="en-US" b="1" baseline="30000" dirty="0"/>
              <a:t> </a:t>
            </a:r>
            <a:r>
              <a:rPr lang="zh-CN" altLang="en-US" b="1" dirty="0"/>
              <a:t>王铎擅长行草，笔法大气，劲健洒脱，淋漓痛快。他的墨迹传世较多，不少法帖、尺牍、题词均有刻石，其中最有名的是</a:t>
            </a:r>
            <a:r>
              <a:rPr lang="en-US" altLang="zh-CN" b="1" dirty="0"/>
              <a:t>《</a:t>
            </a:r>
            <a:r>
              <a:rPr lang="zh-CN" altLang="en-US" b="1" dirty="0"/>
              <a:t>拟山园帖</a:t>
            </a:r>
            <a:r>
              <a:rPr lang="en-US" altLang="zh-CN" b="1" dirty="0"/>
              <a:t>》</a:t>
            </a:r>
            <a:r>
              <a:rPr lang="zh-CN" altLang="en-US" b="1" dirty="0"/>
              <a:t>和</a:t>
            </a:r>
            <a:r>
              <a:rPr lang="en-US" altLang="zh-CN" b="1" dirty="0"/>
              <a:t>《</a:t>
            </a:r>
            <a:r>
              <a:rPr lang="zh-CN" altLang="en-US" b="1" dirty="0"/>
              <a:t>琅华馆帖</a:t>
            </a:r>
            <a:r>
              <a:rPr lang="en-US" altLang="zh-CN" b="1" dirty="0"/>
              <a:t>》</a:t>
            </a:r>
            <a:r>
              <a:rPr lang="zh-CN" altLang="en-US" b="1" dirty="0"/>
              <a:t>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2DED64F-1F40-4BB7-8849-616D8ABEC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888" y="116632"/>
            <a:ext cx="7380312" cy="273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105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D0E8B0E-F593-4082-A995-76FF0CDBA24B}"/>
              </a:ext>
            </a:extLst>
          </p:cNvPr>
          <p:cNvSpPr txBox="1"/>
          <p:nvPr/>
        </p:nvSpPr>
        <p:spPr>
          <a:xfrm>
            <a:off x="1475656" y="1196752"/>
            <a:ext cx="6984776" cy="3732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b="1" dirty="0"/>
              <a:t>清代书法突破了宋、元、明以来帖学的樊笼，开创了碑学，特别是在篆书、隶书和北魏碑体书法方面的成就，可以与唐代楷书、宋代行书、明代草书相媲美。尤其是碑学书法家借古开今的精神和表现个性的书法创作，使得书坛显得十分活跃，流派纷呈，一派兴盛局面。</a:t>
            </a:r>
            <a:endParaRPr lang="en-US" altLang="zh-CN" sz="2000" b="1" dirty="0"/>
          </a:p>
          <a:p>
            <a:pPr algn="just">
              <a:lnSpc>
                <a:spcPct val="150000"/>
              </a:lnSpc>
            </a:pPr>
            <a:r>
              <a:rPr lang="zh-CN" altLang="en-US" sz="2000" b="1" dirty="0"/>
              <a:t>清初，帖学盛行，楷书出现“馆阁体”。</a:t>
            </a:r>
            <a:endParaRPr lang="en-US" altLang="zh-CN" sz="2000" b="1" dirty="0"/>
          </a:p>
          <a:p>
            <a:pPr algn="just">
              <a:lnSpc>
                <a:spcPct val="150000"/>
              </a:lnSpc>
            </a:pPr>
            <a:r>
              <a:rPr lang="zh-CN" altLang="en-US" sz="2000" b="1" dirty="0"/>
              <a:t>清中期，金石碑学之风开始盛行，出现了金农、邓石如、何绍基、吴昌硕等一批著名碑派名家。</a:t>
            </a:r>
          </a:p>
        </p:txBody>
      </p:sp>
    </p:spTree>
    <p:extLst>
      <p:ext uri="{BB962C8B-B14F-4D97-AF65-F5344CB8AC3E}">
        <p14:creationId xmlns:p14="http://schemas.microsoft.com/office/powerpoint/2010/main" val="4116879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966262C-8974-4EB0-A00A-3D084F156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16632"/>
            <a:ext cx="5683831" cy="266429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A720B9E-1A6D-4F81-8127-C5A2E7B99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59832" cy="686061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3B4DEAA-4BE3-4BA1-8C59-11ECB880F577}"/>
              </a:ext>
            </a:extLst>
          </p:cNvPr>
          <p:cNvSpPr txBox="1"/>
          <p:nvPr/>
        </p:nvSpPr>
        <p:spPr>
          <a:xfrm>
            <a:off x="3419872" y="3012457"/>
            <a:ext cx="5256584" cy="3368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b="1" dirty="0"/>
              <a:t>八大山人，名朱耷，明末清初画家、书法家，清初画坛“四僧”之一。原为明朝王孙，明灭亡后，国毁家亡，朱耷心情悲愤。落发为僧。他一生对明忠心耿耿，以明朝遗民自居，不肯与清合作，因此他的作品往往以象征手法抒写心意。八大以绘画为中心，对于书法、诗跋、篆刻也有很高的造诣。他精研石鼓文，刻意临写汉、魏、晋、唐以来的诸家法帖。其中以行书和草书取得的成就最为辉煌。</a:t>
            </a:r>
          </a:p>
        </p:txBody>
      </p:sp>
    </p:spTree>
    <p:extLst>
      <p:ext uri="{BB962C8B-B14F-4D97-AF65-F5344CB8AC3E}">
        <p14:creationId xmlns:p14="http://schemas.microsoft.com/office/powerpoint/2010/main" val="1875069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00D8C97-937F-4162-8470-1E29D648B2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41935"/>
            <a:ext cx="2808312" cy="637412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1B61629-7394-44A4-AAFE-21F1804FC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603" y="241934"/>
            <a:ext cx="2475749" cy="637412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EECDDE1E-81F5-42AA-A99C-98C02B5A3DC8}"/>
              </a:ext>
            </a:extLst>
          </p:cNvPr>
          <p:cNvSpPr txBox="1"/>
          <p:nvPr/>
        </p:nvSpPr>
        <p:spPr>
          <a:xfrm>
            <a:off x="7649760" y="1196752"/>
            <a:ext cx="738664" cy="21602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/>
              <a:t>康熙书法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2CBF5DD-2E7B-470A-B55E-4F4F9D8885C4}"/>
              </a:ext>
            </a:extLst>
          </p:cNvPr>
          <p:cNvSpPr txBox="1"/>
          <p:nvPr/>
        </p:nvSpPr>
        <p:spPr>
          <a:xfrm>
            <a:off x="1518047" y="4797152"/>
            <a:ext cx="461665" cy="17281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/>
              <a:t>乾隆书法</a:t>
            </a:r>
          </a:p>
        </p:txBody>
      </p:sp>
    </p:spTree>
    <p:extLst>
      <p:ext uri="{BB962C8B-B14F-4D97-AF65-F5344CB8AC3E}">
        <p14:creationId xmlns:p14="http://schemas.microsoft.com/office/powerpoint/2010/main" val="854155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BCF929D-3A55-4EBA-A38A-A6C85A5E5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-9962"/>
            <a:ext cx="3436219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3A534154-AF01-4971-9C50-E6340B0C28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3291840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27603702-828F-468C-A718-39406F4BFFA0}"/>
              </a:ext>
            </a:extLst>
          </p:cNvPr>
          <p:cNvSpPr txBox="1"/>
          <p:nvPr/>
        </p:nvSpPr>
        <p:spPr>
          <a:xfrm>
            <a:off x="8388424" y="1340768"/>
            <a:ext cx="461665" cy="2592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/>
              <a:t>金农书法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5E4B896-E286-4370-A9A9-79EFFD4471BE}"/>
              </a:ext>
            </a:extLst>
          </p:cNvPr>
          <p:cNvSpPr txBox="1"/>
          <p:nvPr/>
        </p:nvSpPr>
        <p:spPr>
          <a:xfrm>
            <a:off x="1203701" y="510994"/>
            <a:ext cx="461665" cy="2592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dirty="0"/>
              <a:t>刘墉书法</a:t>
            </a:r>
          </a:p>
        </p:txBody>
      </p:sp>
    </p:spTree>
    <p:extLst>
      <p:ext uri="{BB962C8B-B14F-4D97-AF65-F5344CB8AC3E}">
        <p14:creationId xmlns:p14="http://schemas.microsoft.com/office/powerpoint/2010/main" val="11156083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AE21EEB-9F9B-431A-BC10-38494AB00AF6}"/>
              </a:ext>
            </a:extLst>
          </p:cNvPr>
          <p:cNvSpPr txBox="1"/>
          <p:nvPr/>
        </p:nvSpPr>
        <p:spPr>
          <a:xfrm>
            <a:off x="1730355" y="5517232"/>
            <a:ext cx="71341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何绍基书法成就很高。各体书熔铸古人，自成一家。草书尤为擅长。何绍基的楷书取颜字结体的宽博而无疏阔之气，同时还掺入了北朝碑刻以及欧阳询书法险峻茂密的特点，从而使他的书法不同凡响。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F40078D-19C2-4CC3-ADC4-D11397F4F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445" y="-20163"/>
            <a:ext cx="7134129" cy="5417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255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6C78F73-063A-4B28-B4C3-A9AF2D609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-4734"/>
            <a:ext cx="3522846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D8C445D-155F-472D-ABC7-9F9FF834AD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318" y="0"/>
            <a:ext cx="35517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65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43306A9-C3D6-4646-AE45-C2D6078C8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291" y="-13925"/>
            <a:ext cx="3696101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1AACD8E8-6E27-42DA-9066-217558139505}"/>
              </a:ext>
            </a:extLst>
          </p:cNvPr>
          <p:cNvSpPr txBox="1"/>
          <p:nvPr/>
        </p:nvSpPr>
        <p:spPr>
          <a:xfrm>
            <a:off x="1691680" y="1196752"/>
            <a:ext cx="2376264" cy="5030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/>
              <a:t>康有为是晚清至民国时期著名思想家，社会活动家，著有</a:t>
            </a:r>
            <a:r>
              <a:rPr lang="en-US" altLang="zh-CN" b="1" dirty="0"/>
              <a:t>《</a:t>
            </a:r>
            <a:r>
              <a:rPr lang="zh-CN" altLang="en-US" b="1" dirty="0"/>
              <a:t>广艺舟双楫</a:t>
            </a:r>
            <a:r>
              <a:rPr lang="en-US" altLang="zh-CN" b="1" dirty="0"/>
              <a:t>》</a:t>
            </a:r>
            <a:r>
              <a:rPr lang="zh-CN" altLang="en-US" b="1" dirty="0"/>
              <a:t>一书，从理论上全面地系统地总结碑学，提出“尊碑”之说，大力推崇汉魏六朝碑学，对碑派书法的兴盛有着极其深远的影响。在书法上力倡北碑，其书自成一格。</a:t>
            </a:r>
          </a:p>
        </p:txBody>
      </p:sp>
    </p:spTree>
    <p:extLst>
      <p:ext uri="{BB962C8B-B14F-4D97-AF65-F5344CB8AC3E}">
        <p14:creationId xmlns:p14="http://schemas.microsoft.com/office/powerpoint/2010/main" val="1891629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FD4E137-6ECA-42D2-BC7B-AA66021B1FBD}"/>
              </a:ext>
            </a:extLst>
          </p:cNvPr>
          <p:cNvSpPr txBox="1"/>
          <p:nvPr/>
        </p:nvSpPr>
        <p:spPr>
          <a:xfrm>
            <a:off x="1780247" y="506736"/>
            <a:ext cx="2808312" cy="6277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b="1" dirty="0"/>
              <a:t>吴昌硕（</a:t>
            </a:r>
            <a:r>
              <a:rPr lang="en-US" altLang="zh-CN" b="1" dirty="0"/>
              <a:t>1844—1927</a:t>
            </a:r>
            <a:r>
              <a:rPr lang="zh-CN" altLang="en-US" b="1" dirty="0"/>
              <a:t>年），字昌硕。晚清民国时期著名国画家、书法家、篆刻家，“后海派”代表，西泠印社首任社长，与任伯年、蒲华、虚谷合称为“清末海派四大家”。</a:t>
            </a:r>
          </a:p>
          <a:p>
            <a:pPr algn="just">
              <a:lnSpc>
                <a:spcPct val="150000"/>
              </a:lnSpc>
            </a:pPr>
            <a:r>
              <a:rPr lang="zh-CN" altLang="en-US" b="1" dirty="0"/>
              <a:t>他集“诗、书、画、印”为一身，融金石书画为一炉，被誉为“石鼓篆书第一人”、“文人画最后的高峰”。在绘画、书法、篆刻上都是旗帜性人物，在诗文、金石等方面均有很高的造诣。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31BDB5C-2158-44F8-A7A1-8E0DFF9E4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0"/>
            <a:ext cx="3360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983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60F82C9-6A36-40E8-85EB-844559EDD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8094"/>
            <a:ext cx="7344816" cy="6621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646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7">
            <a:extLst>
              <a:ext uri="{FF2B5EF4-FFF2-40B4-BE49-F238E27FC236}">
                <a16:creationId xmlns:a16="http://schemas.microsoft.com/office/drawing/2014/main" id="{E9652961-313F-4952-B380-5EB5F3EE03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664" y="549275"/>
            <a:ext cx="6948264" cy="523220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zh-CN" altLang="en-US" sz="2800" b="1" dirty="0">
                <a:solidFill>
                  <a:schemeClr val="bg1"/>
                </a:solidFill>
                <a:ea typeface="方正大标宋简体" panose="02010601030101010101" pitchFamily="2" charset="-122"/>
              </a:rPr>
              <a:t>练习：查书法字典，用小篆写自己姓名。</a:t>
            </a:r>
          </a:p>
        </p:txBody>
      </p:sp>
      <p:sp>
        <p:nvSpPr>
          <p:cNvPr id="12291" name="TextBox 2">
            <a:extLst>
              <a:ext uri="{FF2B5EF4-FFF2-40B4-BE49-F238E27FC236}">
                <a16:creationId xmlns:a16="http://schemas.microsoft.com/office/drawing/2014/main" id="{14CB5787-BCF1-41D4-9817-C01CF60C89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9077" y="1844675"/>
            <a:ext cx="7343403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b="1"/>
              <a:t>书法字典网</a:t>
            </a:r>
            <a:r>
              <a:rPr lang="en-US" altLang="zh-CN" sz="4400" b="1"/>
              <a:t>http://www.shufazidian.com</a:t>
            </a:r>
          </a:p>
          <a:p>
            <a:pPr eaLnBrk="1" hangingPunct="1"/>
            <a:endParaRPr lang="en-US" altLang="zh-CN" sz="4400" b="1"/>
          </a:p>
          <a:p>
            <a:pPr eaLnBrk="1" hangingPunct="1"/>
            <a:r>
              <a:rPr lang="zh-CN" altLang="en-US" sz="6000" b="1"/>
              <a:t>微信号：</a:t>
            </a:r>
            <a:r>
              <a:rPr lang="en-US" altLang="zh-CN" sz="6000" b="1"/>
              <a:t>sfzdcn</a:t>
            </a:r>
            <a:endParaRPr lang="zh-CN" altLang="en-US" sz="60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1073</TotalTime>
  <Words>1155</Words>
  <Application>Microsoft Office PowerPoint</Application>
  <PresentationFormat>全屏显示(4:3)</PresentationFormat>
  <Paragraphs>31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3" baseType="lpstr">
      <vt:lpstr>方正粗宋简体</vt:lpstr>
      <vt:lpstr>宋体</vt:lpstr>
      <vt:lpstr>Arial</vt:lpstr>
      <vt:lpstr>Calibri</vt:lpstr>
      <vt:lpstr>Times New Roman</vt:lpstr>
      <vt:lpstr>Office 主题​​</vt:lpstr>
      <vt:lpstr>明清书法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john_Tian</cp:lastModifiedBy>
  <cp:revision>44</cp:revision>
  <dcterms:created xsi:type="dcterms:W3CDTF">2015-08-07T09:25:42Z</dcterms:created>
  <dcterms:modified xsi:type="dcterms:W3CDTF">2019-11-11T15:19:49Z</dcterms:modified>
</cp:coreProperties>
</file>