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95"/>
  </p:notesMasterIdLst>
  <p:sldIdLst>
    <p:sldId id="256" r:id="rId5"/>
    <p:sldId id="356" r:id="rId6"/>
    <p:sldId id="305" r:id="rId7"/>
    <p:sldId id="370" r:id="rId8"/>
    <p:sldId id="531" r:id="rId9"/>
    <p:sldId id="277" r:id="rId10"/>
    <p:sldId id="315" r:id="rId11"/>
    <p:sldId id="450" r:id="rId12"/>
    <p:sldId id="451" r:id="rId13"/>
    <p:sldId id="452" r:id="rId14"/>
    <p:sldId id="360" r:id="rId15"/>
    <p:sldId id="410" r:id="rId16"/>
    <p:sldId id="363" r:id="rId17"/>
    <p:sldId id="421" r:id="rId18"/>
    <p:sldId id="358" r:id="rId19"/>
    <p:sldId id="439" r:id="rId20"/>
    <p:sldId id="612" r:id="rId21"/>
    <p:sldId id="614" r:id="rId22"/>
    <p:sldId id="440" r:id="rId23"/>
    <p:sldId id="441" r:id="rId24"/>
    <p:sldId id="615" r:id="rId25"/>
    <p:sldId id="442" r:id="rId26"/>
    <p:sldId id="443" r:id="rId27"/>
    <p:sldId id="444" r:id="rId28"/>
    <p:sldId id="445" r:id="rId29"/>
    <p:sldId id="330" r:id="rId30"/>
    <p:sldId id="331" r:id="rId31"/>
    <p:sldId id="455" r:id="rId32"/>
    <p:sldId id="456" r:id="rId33"/>
    <p:sldId id="617" r:id="rId34"/>
    <p:sldId id="618" r:id="rId35"/>
    <p:sldId id="457" r:id="rId36"/>
    <p:sldId id="458" r:id="rId37"/>
    <p:sldId id="332" r:id="rId38"/>
    <p:sldId id="333" r:id="rId39"/>
    <p:sldId id="459" r:id="rId40"/>
    <p:sldId id="460" r:id="rId41"/>
    <p:sldId id="461" r:id="rId42"/>
    <p:sldId id="462" r:id="rId43"/>
    <p:sldId id="463" r:id="rId44"/>
    <p:sldId id="464" r:id="rId45"/>
    <p:sldId id="465" r:id="rId46"/>
    <p:sldId id="466" r:id="rId47"/>
    <p:sldId id="467" r:id="rId48"/>
    <p:sldId id="468" r:id="rId49"/>
    <p:sldId id="334" r:id="rId50"/>
    <p:sldId id="377" r:id="rId51"/>
    <p:sldId id="423" r:id="rId52"/>
    <p:sldId id="376" r:id="rId53"/>
    <p:sldId id="424" r:id="rId54"/>
    <p:sldId id="374" r:id="rId55"/>
    <p:sldId id="378" r:id="rId56"/>
    <p:sldId id="425" r:id="rId57"/>
    <p:sldId id="375" r:id="rId58"/>
    <p:sldId id="469" r:id="rId59"/>
    <p:sldId id="387" r:id="rId60"/>
    <p:sldId id="436" r:id="rId61"/>
    <p:sldId id="388" r:id="rId62"/>
    <p:sldId id="411" r:id="rId63"/>
    <p:sldId id="437" r:id="rId64"/>
    <p:sldId id="413" r:id="rId65"/>
    <p:sldId id="389" r:id="rId66"/>
    <p:sldId id="385" r:id="rId67"/>
    <p:sldId id="386" r:id="rId68"/>
    <p:sldId id="417" r:id="rId69"/>
    <p:sldId id="352" r:id="rId70"/>
    <p:sldId id="353" r:id="rId71"/>
    <p:sldId id="402" r:id="rId72"/>
    <p:sldId id="346" r:id="rId73"/>
    <p:sldId id="394" r:id="rId74"/>
    <p:sldId id="379" r:id="rId75"/>
    <p:sldId id="380" r:id="rId76"/>
    <p:sldId id="307" r:id="rId77"/>
    <p:sldId id="395" r:id="rId78"/>
    <p:sldId id="325" r:id="rId79"/>
    <p:sldId id="398" r:id="rId80"/>
    <p:sldId id="403" r:id="rId81"/>
    <p:sldId id="406" r:id="rId82"/>
    <p:sldId id="397" r:id="rId83"/>
    <p:sldId id="326" r:id="rId84"/>
    <p:sldId id="371" r:id="rId85"/>
    <p:sldId id="414" r:id="rId86"/>
    <p:sldId id="418" r:id="rId87"/>
    <p:sldId id="275" r:id="rId88"/>
    <p:sldId id="335" r:id="rId89"/>
    <p:sldId id="412" r:id="rId90"/>
    <p:sldId id="311" r:id="rId91"/>
    <p:sldId id="415" r:id="rId92"/>
    <p:sldId id="312" r:id="rId93"/>
    <p:sldId id="416" r:id="rId94"/>
  </p:sldIdLst>
  <p:sldSz cx="9144000" cy="6858000" type="screen4x3"/>
  <p:notesSz cx="6858000" cy="9144000"/>
  <p:defaultTextStyle>
    <a:defPPr>
      <a:defRPr lang="zh-CN"/>
    </a:defPPr>
    <a:lvl1pPr marL="0" lvl="0"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1pPr>
    <a:lvl2pPr marL="457200" lvl="1"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2pPr>
    <a:lvl3pPr marL="914400" lvl="2"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3pPr>
    <a:lvl4pPr marL="1371600" lvl="3"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4pPr>
    <a:lvl5pPr marL="1828800" lvl="4"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5pPr>
    <a:lvl6pPr marL="2286000" lvl="5"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6pPr>
    <a:lvl7pPr marL="2743200" lvl="6"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7pPr>
    <a:lvl8pPr marL="3200400" lvl="7"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8pPr>
    <a:lvl9pPr marL="3657600" lvl="8"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660033"/>
    <a:srgbClr val="FF0000"/>
    <a:srgbClr val="1108C8"/>
    <a:srgbClr val="0000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38" y="-102"/>
      </p:cViewPr>
      <p:guideLst>
        <p:guide orient="horz" pos="2160"/>
        <p:guide pos="2880"/>
      </p:guideLst>
    </p:cSldViewPr>
  </p:slideViewPr>
  <p:gridSpacing cx="76199" cy="76199"/>
</p:viewPr>
</file>

<file path=ppt/_rels/presentation.xml.rels><?xml version="1.0" encoding="UTF-8" standalone="yes"?>
<Relationships xmlns="http://schemas.openxmlformats.org/package/2006/relationships"><Relationship Id="rId98" Type="http://schemas.openxmlformats.org/officeDocument/2006/relationships/tableStyles" Target="tableStyles.xml"/><Relationship Id="rId97" Type="http://schemas.openxmlformats.org/officeDocument/2006/relationships/viewProps" Target="viewProps.xml"/><Relationship Id="rId96" Type="http://schemas.openxmlformats.org/officeDocument/2006/relationships/presProps" Target="presProps.xml"/><Relationship Id="rId95" Type="http://schemas.openxmlformats.org/officeDocument/2006/relationships/notesMaster" Target="notesMasters/notesMaster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3074" name="页眉占位符 3073"/>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3075" name="日期占位符 3074"/>
          <p:cNvSpPr>
            <a:spLocks noGrp="1"/>
          </p:cNvSpPr>
          <p:nvPr>
            <p:ph type="dt" idx="1"/>
          </p:nvPr>
        </p:nvSpPr>
        <p:spPr>
          <a:xfrm>
            <a:off x="3883025" y="0"/>
            <a:ext cx="2973388" cy="457200"/>
          </a:xfrm>
          <a:prstGeom prst="rect">
            <a:avLst/>
          </a:prstGeom>
          <a:noFill/>
          <a:ln w="9525">
            <a:noFill/>
          </a:ln>
        </p:spPr>
        <p:txBody>
          <a:bodyPr/>
          <a:p>
            <a:pPr lvl="0" algn="r"/>
            <a:endParaRPr lang="zh-CN" altLang="en-US" sz="1200" dirty="0"/>
          </a:p>
        </p:txBody>
      </p:sp>
      <p:sp>
        <p:nvSpPr>
          <p:cNvPr id="3076" name="幻灯片图像占位符 3075"/>
          <p:cNvSpPr>
            <a:spLocks noGrp="1" noRot="1"/>
          </p:cNvSpPr>
          <p:nvPr>
            <p:ph type="sldImg" idx="2"/>
          </p:nvPr>
        </p:nvSpPr>
        <p:spPr>
          <a:xfrm>
            <a:off x="923925" y="685800"/>
            <a:ext cx="5010150" cy="3429000"/>
          </a:xfrm>
          <a:prstGeom prst="rect">
            <a:avLst/>
          </a:prstGeom>
          <a:noFill/>
          <a:ln w="9525">
            <a:noFill/>
          </a:ln>
        </p:spPr>
      </p:sp>
      <p:sp>
        <p:nvSpPr>
          <p:cNvPr id="3077" name="文本占位符 3076"/>
          <p:cNvSpPr>
            <a:spLocks noGrp="1" noRot="1"/>
          </p:cNvSpPr>
          <p:nvPr>
            <p:ph type="body" sz="quarter" idx="3"/>
          </p:nvPr>
        </p:nvSpPr>
        <p:spPr>
          <a:xfrm>
            <a:off x="685800" y="4343400"/>
            <a:ext cx="5486400" cy="4114800"/>
          </a:xfrm>
          <a:prstGeom prst="rect">
            <a:avLst/>
          </a:prstGeom>
          <a:noFill/>
          <a:ln w="9525">
            <a:noFill/>
          </a:ln>
        </p:spPr>
        <p:txBody>
          <a:bodyPr anchor="ct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078" name="页脚占位符 3077"/>
          <p:cNvSpPr>
            <a:spLocks noGrp="1"/>
          </p:cNvSpPr>
          <p:nvPr>
            <p:ph type="ftr" sz="quarter" idx="4"/>
          </p:nvPr>
        </p:nvSpPr>
        <p:spPr>
          <a:xfrm>
            <a:off x="0" y="8683625"/>
            <a:ext cx="2971800" cy="457200"/>
          </a:xfrm>
          <a:prstGeom prst="rect">
            <a:avLst/>
          </a:prstGeom>
          <a:noFill/>
          <a:ln w="9525">
            <a:noFill/>
          </a:ln>
        </p:spPr>
        <p:txBody>
          <a:bodyPr anchor="b"/>
          <a:p>
            <a:pPr lvl="0"/>
            <a:endParaRPr lang="zh-CN" altLang="en-US" sz="1200" dirty="0"/>
          </a:p>
        </p:txBody>
      </p:sp>
      <p:sp>
        <p:nvSpPr>
          <p:cNvPr id="3079" name="灯片编号占位符 3078"/>
          <p:cNvSpPr>
            <a:spLocks noGrp="1"/>
          </p:cNvSpPr>
          <p:nvPr>
            <p:ph type="sldNum" sz="quarter" idx="5"/>
          </p:nvPr>
        </p:nvSpPr>
        <p:spPr>
          <a:xfrm>
            <a:off x="3883025" y="8683625"/>
            <a:ext cx="2973388"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2"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advClick="0">
    <p:pull dir="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eaLnBrk="1" hangingPunct="1"/>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eaLnBrk="1" hangingPunct="1"/>
            <a:endParaRPr lang="en-US" altLang="x-none"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Ovr>
    <a:masterClrMapping/>
  </p:clrMapOvr>
  <p:transition>
    <p:pull dir="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3" Type="http://schemas.openxmlformats.org/officeDocument/2006/relationships/theme" Target="../theme/theme3.xml"/><Relationship Id="rId12" Type="http://schemas.openxmlformats.org/officeDocument/2006/relationships/image" Target="../media/image1.jpe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3"/>
          <p:cNvSpPr>
            <a:spLocks noGrp="1"/>
          </p:cNvSpPr>
          <p:nvPr>
            <p:ph type="dt" sz="half" idx="2"/>
          </p:nvPr>
        </p:nvSpPr>
        <p:spPr>
          <a:xfrm>
            <a:off x="457200" y="6356350"/>
            <a:ext cx="2133600" cy="365125"/>
          </a:xfrm>
          <a:prstGeom prst="rect">
            <a:avLst/>
          </a:prstGeom>
          <a:noFill/>
          <a:ln w="9525">
            <a:noFill/>
          </a:ln>
        </p:spPr>
        <p:txBody>
          <a:bodyPr anchor="ctr"/>
          <a:lstStyle>
            <a:lvl1pPr>
              <a:defRPr sz="1200">
                <a:solidFill>
                  <a:srgbClr val="898989"/>
                </a:solidFill>
              </a:defRPr>
            </a:lvl1pPr>
          </a:lstStyle>
          <a:p>
            <a:pPr lvl="0" eaLnBrk="1" hangingPunct="1"/>
            <a:endParaRPr lang="zh-CN" altLang="en-US" dirty="0">
              <a:latin typeface="Arial" panose="020B0604020202020204" pitchFamily="34" charset="0"/>
            </a:endParaRPr>
          </a:p>
        </p:txBody>
      </p:sp>
      <p:sp>
        <p:nvSpPr>
          <p:cNvPr id="1029" name="页脚占位符 4"/>
          <p:cNvSpPr>
            <a:spLocks noGrp="1"/>
          </p:cNvSpPr>
          <p:nvPr>
            <p:ph type="ftr" sz="quarter" idx="3"/>
          </p:nvPr>
        </p:nvSpPr>
        <p:spPr>
          <a:xfrm>
            <a:off x="3124200" y="6356350"/>
            <a:ext cx="2895600" cy="365125"/>
          </a:xfrm>
          <a:prstGeom prst="rect">
            <a:avLst/>
          </a:prstGeom>
          <a:noFill/>
          <a:ln w="9525">
            <a:noFill/>
          </a:ln>
        </p:spPr>
        <p:txBody>
          <a:bodyPr anchor="ctr"/>
          <a:lstStyle>
            <a:lvl1pPr algn="ctr">
              <a:defRPr sz="1200">
                <a:solidFill>
                  <a:srgbClr val="898989"/>
                </a:solidFill>
              </a:defRPr>
            </a:lvl1pPr>
          </a:lstStyle>
          <a:p>
            <a:pPr lvl="0" eaLnBrk="1" hangingPunct="1"/>
            <a:endParaRPr lang="en-US" altLang="x-none" dirty="0">
              <a:latin typeface="Arial" panose="020B0604020202020204" pitchFamily="34" charset="0"/>
            </a:endParaRPr>
          </a:p>
        </p:txBody>
      </p:sp>
      <p:sp>
        <p:nvSpPr>
          <p:cNvPr id="1030" name="灯片编号占位符 5"/>
          <p:cNvSpPr>
            <a:spLocks noGrp="1"/>
          </p:cNvSpPr>
          <p:nvPr>
            <p:ph type="sldNum" sz="quarter" idx="4"/>
          </p:nvPr>
        </p:nvSpPr>
        <p:spPr>
          <a:xfrm>
            <a:off x="6553200" y="6356350"/>
            <a:ext cx="2133600" cy="365125"/>
          </a:xfrm>
          <a:prstGeom prst="rect">
            <a:avLst/>
          </a:prstGeom>
          <a:noFill/>
          <a:ln w="9525">
            <a:noFill/>
          </a:ln>
        </p:spPr>
        <p:txBody>
          <a:bodyPr anchor="ctr"/>
          <a:lstStyle>
            <a:lvl1pPr algn="r">
              <a:defRPr sz="1200">
                <a:solidFill>
                  <a:srgbClr val="898989"/>
                </a:solidFill>
              </a:defRPr>
            </a:lvl1p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pull dir="r"/>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Font typeface="Arial" panose="020B0604020202020204" pitchFamily="34" charset="0"/>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Font typeface="Arial" panose="020B0604020202020204" pitchFamily="34" charset="0"/>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2pPr>
      <a:lvl3pPr marL="914400" lvl="2"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3pPr>
      <a:lvl4pPr marL="1371600" lvl="3"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4pPr>
      <a:lvl5pPr marL="1828800" lvl="4"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5pPr>
      <a:lvl6pPr marL="2286000" lvl="5"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6pPr>
      <a:lvl7pPr marL="2743200" lvl="6"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7pPr>
      <a:lvl8pPr marL="3200400" lvl="7"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8pPr>
      <a:lvl9pPr marL="3657600" lvl="8"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2050"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2051"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052" name="日期占位符 4"/>
          <p:cNvSpPr>
            <a:spLocks noGrp="1"/>
          </p:cNvSpPr>
          <p:nvPr>
            <p:ph type="dt" sz="half" idx="2"/>
          </p:nvPr>
        </p:nvSpPr>
        <p:spPr>
          <a:xfrm>
            <a:off x="457200" y="6243638"/>
            <a:ext cx="2133600" cy="457200"/>
          </a:xfrm>
          <a:prstGeom prst="rect">
            <a:avLst/>
          </a:prstGeom>
          <a:noFill/>
          <a:ln w="9525">
            <a:noFill/>
          </a:ln>
        </p:spPr>
        <p:txBody>
          <a:bodyPr anchor="ctr"/>
          <a:lstStyle>
            <a:lvl1pPr>
              <a:defRPr sz="1200">
                <a:solidFill>
                  <a:srgbClr val="898989"/>
                </a:solidFill>
              </a:defRPr>
            </a:lvl1pPr>
          </a:lstStyle>
          <a:p>
            <a:pPr lvl="0" eaLnBrk="1" hangingPunct="1"/>
            <a:endParaRPr lang="zh-CN" altLang="en-US" dirty="0">
              <a:latin typeface="Arial" panose="020B0604020202020204" pitchFamily="34" charset="0"/>
            </a:endParaRPr>
          </a:p>
        </p:txBody>
      </p:sp>
      <p:sp>
        <p:nvSpPr>
          <p:cNvPr id="2053" name="页脚占位符 5"/>
          <p:cNvSpPr>
            <a:spLocks noGrp="1"/>
          </p:cNvSpPr>
          <p:nvPr>
            <p:ph type="ftr" sz="quarter" idx="3"/>
          </p:nvPr>
        </p:nvSpPr>
        <p:spPr>
          <a:xfrm>
            <a:off x="3124200" y="6248400"/>
            <a:ext cx="2895600" cy="457200"/>
          </a:xfrm>
          <a:prstGeom prst="rect">
            <a:avLst/>
          </a:prstGeom>
          <a:noFill/>
          <a:ln w="9525">
            <a:noFill/>
          </a:ln>
        </p:spPr>
        <p:txBody>
          <a:bodyPr anchor="ctr"/>
          <a:lstStyle>
            <a:lvl1pPr algn="ctr">
              <a:defRPr sz="1200">
                <a:solidFill>
                  <a:srgbClr val="898989"/>
                </a:solidFill>
              </a:defRPr>
            </a:lvl1pPr>
          </a:lstStyle>
          <a:p>
            <a:pPr lvl="0" eaLnBrk="1" hangingPunct="1"/>
            <a:endParaRPr lang="en-US" altLang="x-none" dirty="0">
              <a:latin typeface="Arial" panose="020B0604020202020204" pitchFamily="34" charset="0"/>
            </a:endParaRPr>
          </a:p>
        </p:txBody>
      </p:sp>
      <p:sp>
        <p:nvSpPr>
          <p:cNvPr id="2054" name="灯片编号占位符 6"/>
          <p:cNvSpPr>
            <a:spLocks noGrp="1"/>
          </p:cNvSpPr>
          <p:nvPr>
            <p:ph type="sldNum" sz="quarter" idx="4"/>
          </p:nvPr>
        </p:nvSpPr>
        <p:spPr>
          <a:xfrm>
            <a:off x="6553200" y="6243638"/>
            <a:ext cx="2133600" cy="457200"/>
          </a:xfrm>
          <a:prstGeom prst="rect">
            <a:avLst/>
          </a:prstGeom>
          <a:noFill/>
          <a:ln w="9525">
            <a:noFill/>
          </a:ln>
        </p:spPr>
        <p:txBody>
          <a:bodyPr anchor="ctr"/>
          <a:lstStyle>
            <a:lvl1pPr algn="r">
              <a:defRPr sz="1200">
                <a:solidFill>
                  <a:srgbClr val="898989"/>
                </a:solidFill>
              </a:defRPr>
            </a:lvl1p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p:pull dir="r"/>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Font typeface="Arial" panose="020B0604020202020204" pitchFamily="34" charset="0"/>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Font typeface="Arial" panose="020B0604020202020204" pitchFamily="34" charset="0"/>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2pPr>
      <a:lvl3pPr marL="914400" lvl="2"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3pPr>
      <a:lvl4pPr marL="1371600" lvl="3"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4pPr>
      <a:lvl5pPr marL="1828800" lvl="4"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5pPr>
      <a:lvl6pPr marL="2286000" lvl="5"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6pPr>
      <a:lvl7pPr marL="2743200" lvl="6"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7pPr>
      <a:lvl8pPr marL="3200400" lvl="7"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8pPr>
      <a:lvl9pPr marL="3657600" lvl="8"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2"/>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3"/>
          <p:cNvSpPr>
            <a:spLocks noGrp="1"/>
          </p:cNvSpPr>
          <p:nvPr>
            <p:ph type="dt" sz="half" idx="2"/>
          </p:nvPr>
        </p:nvSpPr>
        <p:spPr>
          <a:xfrm>
            <a:off x="457200" y="6356350"/>
            <a:ext cx="2133600" cy="365125"/>
          </a:xfrm>
          <a:prstGeom prst="rect">
            <a:avLst/>
          </a:prstGeom>
          <a:noFill/>
          <a:ln w="9525">
            <a:noFill/>
          </a:ln>
        </p:spPr>
        <p:txBody>
          <a:bodyPr anchor="ctr"/>
          <a:lstStyle>
            <a:lvl1pPr>
              <a:defRPr sz="1200">
                <a:solidFill>
                  <a:srgbClr val="898989"/>
                </a:solidFill>
              </a:defRPr>
            </a:lvl1pPr>
          </a:lstStyle>
          <a:p>
            <a:pPr lvl="0" eaLnBrk="1" hangingPunct="1"/>
            <a:endParaRPr lang="zh-CN" altLang="en-US" dirty="0">
              <a:latin typeface="Arial" panose="020B0604020202020204" pitchFamily="34" charset="0"/>
            </a:endParaRPr>
          </a:p>
        </p:txBody>
      </p:sp>
      <p:sp>
        <p:nvSpPr>
          <p:cNvPr id="1029" name="页脚占位符 4"/>
          <p:cNvSpPr>
            <a:spLocks noGrp="1"/>
          </p:cNvSpPr>
          <p:nvPr>
            <p:ph type="ftr" sz="quarter" idx="3"/>
          </p:nvPr>
        </p:nvSpPr>
        <p:spPr>
          <a:xfrm>
            <a:off x="3124200" y="6356350"/>
            <a:ext cx="2895600" cy="365125"/>
          </a:xfrm>
          <a:prstGeom prst="rect">
            <a:avLst/>
          </a:prstGeom>
          <a:noFill/>
          <a:ln w="9525">
            <a:noFill/>
          </a:ln>
        </p:spPr>
        <p:txBody>
          <a:bodyPr anchor="ctr"/>
          <a:lstStyle>
            <a:lvl1pPr algn="ctr">
              <a:defRPr sz="1200">
                <a:solidFill>
                  <a:srgbClr val="898989"/>
                </a:solidFill>
              </a:defRPr>
            </a:lvl1pPr>
          </a:lstStyle>
          <a:p>
            <a:pPr lvl="0" eaLnBrk="1" hangingPunct="1"/>
            <a:endParaRPr lang="en-US" altLang="x-none" dirty="0">
              <a:latin typeface="Arial" panose="020B0604020202020204" pitchFamily="34" charset="0"/>
            </a:endParaRPr>
          </a:p>
        </p:txBody>
      </p:sp>
      <p:sp>
        <p:nvSpPr>
          <p:cNvPr id="1030" name="灯片编号占位符 5"/>
          <p:cNvSpPr>
            <a:spLocks noGrp="1"/>
          </p:cNvSpPr>
          <p:nvPr>
            <p:ph type="sldNum" sz="quarter" idx="4"/>
          </p:nvPr>
        </p:nvSpPr>
        <p:spPr>
          <a:xfrm>
            <a:off x="6553200" y="6356350"/>
            <a:ext cx="2133600" cy="365125"/>
          </a:xfrm>
          <a:prstGeom prst="rect">
            <a:avLst/>
          </a:prstGeom>
          <a:noFill/>
          <a:ln w="9525">
            <a:noFill/>
          </a:ln>
        </p:spPr>
        <p:txBody>
          <a:bodyPr anchor="ctr"/>
          <a:lstStyle>
            <a:lvl1pPr algn="r">
              <a:defRPr sz="1200">
                <a:solidFill>
                  <a:srgbClr val="898989"/>
                </a:solidFill>
              </a:defRPr>
            </a:lvl1pPr>
          </a:lstStyle>
          <a:p>
            <a:pPr lvl="0" eaLnBrk="1" hangingPunct="1"/>
            <a:fld id="{9A0DB2DC-4C9A-4742-B13C-FB6460FD3503}" type="slidenum">
              <a:rPr lang="en-US" altLang="x-none" dirty="0">
                <a:latin typeface="Arial" panose="020B0604020202020204" pitchFamily="34" charset="0"/>
              </a:rPr>
            </a:fld>
            <a:endParaRPr lang="en-US" altLang="x-none"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pull dir="r"/>
  </p:transition>
  <p:hf sldNum="0" hdr="0" ftr="0" dt="0"/>
  <p:txStyles>
    <p:titleStyle>
      <a:lvl1pPr marL="0" lvl="0" indent="0" algn="ctr" defTabSz="914400" eaLnBrk="0" fontAlgn="base" latinLnBrk="0" hangingPunct="0">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eaLnBrk="0" fontAlgn="base" latinLnBrk="0" hangingPunct="0">
        <a:lnSpc>
          <a:spcPct val="100000"/>
        </a:lnSpc>
        <a:spcBef>
          <a:spcPct val="20000"/>
        </a:spcBef>
        <a:spcAft>
          <a:spcPct val="0"/>
        </a:spcAft>
        <a:buFont typeface="Arial" panose="020B0604020202020204" pitchFamily="34" charset="0"/>
        <a:buChar char="•"/>
        <a:defRPr sz="3200" b="0" i="0" u="none" kern="1200" baseline="0">
          <a:solidFill>
            <a:schemeClr val="tx1"/>
          </a:solidFill>
          <a:latin typeface="+mn-lt"/>
          <a:ea typeface="+mn-ea"/>
          <a:cs typeface="+mn-cs"/>
        </a:defRPr>
      </a:lvl1pPr>
      <a:lvl2pPr marL="742950" lvl="1" indent="-285750" algn="l" defTabSz="914400" eaLnBrk="0" fontAlgn="base" latinLnBrk="0" hangingPunct="0">
        <a:lnSpc>
          <a:spcPct val="100000"/>
        </a:lnSpc>
        <a:spcBef>
          <a:spcPct val="20000"/>
        </a:spcBef>
        <a:spcAft>
          <a:spcPct val="0"/>
        </a:spcAft>
        <a:buFont typeface="Arial" panose="020B0604020202020204" pitchFamily="34" charset="0"/>
        <a:buChar char="–"/>
        <a:defRPr sz="2800" b="0" i="0" u="none" kern="1200" baseline="0">
          <a:solidFill>
            <a:schemeClr val="tx1"/>
          </a:solidFill>
          <a:latin typeface="+mn-lt"/>
          <a:ea typeface="+mn-ea"/>
          <a:cs typeface="+mn-cs"/>
        </a:defRPr>
      </a:lvl2pPr>
      <a:lvl3pPr marL="1143000" lvl="2" indent="-228600" algn="l" defTabSz="914400" eaLnBrk="0" fontAlgn="base" latinLnBrk="0" hangingPunct="0">
        <a:lnSpc>
          <a:spcPct val="100000"/>
        </a:lnSpc>
        <a:spcBef>
          <a:spcPct val="20000"/>
        </a:spcBef>
        <a:spcAft>
          <a:spcPct val="0"/>
        </a:spcAft>
        <a:buFont typeface="Arial" panose="020B0604020202020204" pitchFamily="34" charset="0"/>
        <a:buChar char="•"/>
        <a:defRPr sz="2400" b="0" i="0" u="none" kern="1200" baseline="0">
          <a:solidFill>
            <a:schemeClr val="tx1"/>
          </a:solidFill>
          <a:latin typeface="+mn-lt"/>
          <a:ea typeface="+mn-ea"/>
          <a:cs typeface="+mn-cs"/>
        </a:defRPr>
      </a:lvl3pPr>
      <a:lvl4pPr marL="1600200" lvl="3"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4pPr>
      <a:lvl5pPr marL="2057400" lvl="4"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5pPr>
      <a:lvl6pPr marL="2514600" lvl="5"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6pPr>
      <a:lvl7pPr marL="2971800" lvl="6"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7pPr>
      <a:lvl8pPr marL="3429000" lvl="7"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8pPr>
      <a:lvl9pPr marL="3886200" lvl="8" indent="-228600" algn="l" defTabSz="914400" eaLnBrk="0" fontAlgn="base" latinLnBrk="0" hangingPunct="0">
        <a:lnSpc>
          <a:spcPct val="100000"/>
        </a:lnSpc>
        <a:spcBef>
          <a:spcPct val="20000"/>
        </a:spcBef>
        <a:spcAft>
          <a:spcPct val="0"/>
        </a:spcAft>
        <a:buFont typeface="Arial" panose="020B0604020202020204" pitchFamily="34" charset="0"/>
        <a:buChar char="»"/>
        <a:defRPr sz="2000" b="0" i="0" u="none" kern="1200" baseline="0">
          <a:solidFill>
            <a:schemeClr val="tx1"/>
          </a:solidFill>
          <a:latin typeface="+mn-lt"/>
          <a:ea typeface="+mn-ea"/>
          <a:cs typeface="+mn-cs"/>
        </a:defRPr>
      </a:lvl9pPr>
    </p:bodyStyle>
    <p:otherStyle>
      <a:lvl1pPr marL="0" lvl="0" indent="0" algn="l" defTabSz="91440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2pPr>
      <a:lvl3pPr marL="914400" lvl="2"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3pPr>
      <a:lvl4pPr marL="1371600" lvl="3"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4pPr>
      <a:lvl5pPr marL="1828800" lvl="4"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5pPr>
      <a:lvl6pPr marL="2286000" lvl="5"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6pPr>
      <a:lvl7pPr marL="2743200" lvl="6"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7pPr>
      <a:lvl8pPr marL="3200400" lvl="7"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8pPr>
      <a:lvl9pPr marL="3657600" lvl="8" indent="0" algn="ctr" defTabSz="914400" eaLnBrk="0" fontAlgn="ctr" latinLnBrk="0" hangingPunct="0">
        <a:lnSpc>
          <a:spcPct val="100000"/>
        </a:lnSpc>
        <a:spcBef>
          <a:spcPct val="0"/>
        </a:spcBef>
        <a:spcAft>
          <a:spcPct val="0"/>
        </a:spcAft>
        <a:buFont typeface="Arial" panose="020B0604020202020204" pitchFamily="34" charset="0"/>
        <a:buNone/>
        <a:defRPr sz="4000" b="0" i="0" u="none" kern="1200" baseline="0">
          <a:solidFill>
            <a:schemeClr val="tx1"/>
          </a:solidFill>
          <a:latin typeface="Calibri" panose="020F0502020204030204" pitchFamily="2"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audio" Target="../media/audio3.wav"/><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11.GIF"/></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5.png"/><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9.png"/><Relationship Id="rId2" Type="http://schemas.microsoft.com/office/2007/relationships/media" Target="file:///H:\&#35821;&#25991;&#25945;&#23398;\&#24517;&#20462;&#65288;1&#65289;\&#31532;&#20108;&#21333;&#20803;\&#12298;&#33606;&#36722;&#21050;&#31206;&#29579;&#12299;&#26391;&#35829;1.mp3" TargetMode="External"/><Relationship Id="rId1" Type="http://schemas.openxmlformats.org/officeDocument/2006/relationships/audio" Target="file:///H:\&#35821;&#25991;&#25945;&#23398;\&#24517;&#20462;&#65288;1&#65289;\&#31532;&#20108;&#21333;&#20803;\&#12298;&#33606;&#36722;&#21050;&#31206;&#29579;&#12299;&#26391;&#35829;1.mp3" TargetMode="Externa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4.xml"/><Relationship Id="rId4" Type="http://schemas.openxmlformats.org/officeDocument/2006/relationships/audio" Target="../media/audio3.wav"/><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11.GI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1.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3.jpe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image" Target="../media/image20.jpeg"/></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3.wav"/><Relationship Id="rId1" Type="http://schemas.openxmlformats.org/officeDocument/2006/relationships/image" Target="../media/image20.jpe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8" name="图片 4097" descr="图片1"/>
          <p:cNvPicPr>
            <a:picLocks noChangeAspect="1"/>
          </p:cNvPicPr>
          <p:nvPr/>
        </p:nvPicPr>
        <p:blipFill>
          <a:blip r:embed="rId1"/>
          <a:stretch>
            <a:fillRect/>
          </a:stretch>
        </p:blipFill>
        <p:spPr>
          <a:xfrm>
            <a:off x="0" y="762000"/>
            <a:ext cx="9144000" cy="5845175"/>
          </a:xfrm>
          <a:prstGeom prst="rect">
            <a:avLst/>
          </a:prstGeom>
          <a:noFill/>
          <a:ln w="9525">
            <a:noFill/>
          </a:ln>
        </p:spPr>
      </p:pic>
      <p:pic>
        <p:nvPicPr>
          <p:cNvPr id="4099" name="Picture 6" descr="1176352720"/>
          <p:cNvPicPr>
            <a:picLocks noChangeAspect="1"/>
          </p:cNvPicPr>
          <p:nvPr/>
        </p:nvPicPr>
        <p:blipFill>
          <a:blip r:embed="rId2"/>
          <a:stretch>
            <a:fillRect/>
          </a:stretch>
        </p:blipFill>
        <p:spPr>
          <a:xfrm>
            <a:off x="0" y="693738"/>
            <a:ext cx="9144000" cy="6164262"/>
          </a:xfrm>
          <a:prstGeom prst="rect">
            <a:avLst/>
          </a:prstGeom>
          <a:noFill/>
          <a:ln w="9525">
            <a:noFill/>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4099"/>
                                        </p:tgtEl>
                                        <p:attrNameLst>
                                          <p:attrName>style.visibility</p:attrName>
                                        </p:attrNameLst>
                                      </p:cBhvr>
                                      <p:to>
                                        <p:strVal val="visible"/>
                                      </p:to>
                                    </p:set>
                                    <p:anim calcmode="lin" valueType="num">
                                      <p:cBhvr>
                                        <p:cTn id="7" dur="1000" fill="hold"/>
                                        <p:tgtEl>
                                          <p:spTgt spid="4099"/>
                                        </p:tgtEl>
                                        <p:attrNameLst>
                                          <p:attrName>ppt_w</p:attrName>
                                        </p:attrNameLst>
                                      </p:cBhvr>
                                      <p:tavLst>
                                        <p:tav tm="0">
                                          <p:val>
                                            <p:fltVal val="0.000000"/>
                                          </p:val>
                                        </p:tav>
                                        <p:tav tm="100000">
                                          <p:val>
                                            <p:strVal val="#ppt_w"/>
                                          </p:val>
                                        </p:tav>
                                      </p:tavLst>
                                    </p:anim>
                                    <p:anim calcmode="lin" valueType="num">
                                      <p:cBhvr>
                                        <p:cTn id="8" dur="1000" fill="hold"/>
                                        <p:tgtEl>
                                          <p:spTgt spid="4099"/>
                                        </p:tgtEl>
                                        <p:attrNameLst>
                                          <p:attrName>ppt_h</p:attrName>
                                        </p:attrNameLst>
                                      </p:cBhvr>
                                      <p:tavLst>
                                        <p:tav tm="0">
                                          <p:val>
                                            <p:fltVal val="0.000000"/>
                                          </p:val>
                                        </p:tav>
                                        <p:tav tm="100000">
                                          <p:val>
                                            <p:strVal val="#ppt_h"/>
                                          </p:val>
                                        </p:tav>
                                      </p:tavLst>
                                    </p:anim>
                                    <p:anim calcmode="lin" valueType="num">
                                      <p:cBhvr>
                                        <p:cTn id="9" dur="1000" fill="hold"/>
                                        <p:tgtEl>
                                          <p:spTgt spid="4099"/>
                                        </p:tgtEl>
                                        <p:attrNameLst>
                                          <p:attrName>style.rotation</p:attrName>
                                        </p:attrNameLst>
                                      </p:cBhvr>
                                      <p:tavLst>
                                        <p:tav tm="0">
                                          <p:val>
                                            <p:fltVal val="90.000000"/>
                                          </p:val>
                                        </p:tav>
                                        <p:tav tm="100000">
                                          <p:val>
                                            <p:fltVal val="0.000000"/>
                                          </p:val>
                                        </p:tav>
                                      </p:tavLst>
                                    </p:anim>
                                    <p:animEffect transition="in" filter="fade">
                                      <p:cBhvr>
                                        <p:cTn id="10" dur="1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Rectangle 2"/>
          <p:cNvSpPr>
            <a:spLocks noGrp="1"/>
          </p:cNvSpPr>
          <p:nvPr>
            <p:ph type="title"/>
          </p:nvPr>
        </p:nvSpPr>
        <p:spPr>
          <a:xfrm>
            <a:off x="8077200" y="990600"/>
            <a:ext cx="762000" cy="2362200"/>
          </a:xfrm>
          <a:solidFill>
            <a:srgbClr val="92D050">
              <a:alpha val="100000"/>
            </a:srgbClr>
          </a:solidFill>
          <a:ln/>
        </p:spPr>
        <p:txBody>
          <a:bodyPr vert="eaVert" wrap="square" anchor="ctr"/>
          <a:p>
            <a:pPr algn="l" eaLnBrk="1" hangingPunct="1"/>
            <a:r>
              <a:rPr lang="zh-CN" altLang="en-US" sz="4000">
                <a:ea typeface="黑体" panose="02010609060101010101" pitchFamily="2" charset="-122"/>
              </a:rPr>
              <a:t>作品介绍</a:t>
            </a:r>
            <a:endParaRPr lang="zh-CN" altLang="en-US" sz="4000">
              <a:ea typeface="黑体" panose="02010609060101010101" pitchFamily="2" charset="-122"/>
            </a:endParaRPr>
          </a:p>
        </p:txBody>
      </p:sp>
      <p:pic>
        <p:nvPicPr>
          <p:cNvPr id="6147" name="Picture 5" descr="thumbnail_400_400"/>
          <p:cNvPicPr>
            <a:picLocks noChangeAspect="1"/>
          </p:cNvPicPr>
          <p:nvPr/>
        </p:nvPicPr>
        <p:blipFill>
          <a:blip r:embed="rId1"/>
          <a:stretch>
            <a:fillRect/>
          </a:stretch>
        </p:blipFill>
        <p:spPr>
          <a:xfrm>
            <a:off x="838200" y="228600"/>
            <a:ext cx="6705600" cy="5908675"/>
          </a:xfrm>
          <a:prstGeom prst="rect">
            <a:avLst/>
          </a:prstGeom>
          <a:noFill/>
          <a:ln w="9525">
            <a:noFill/>
          </a:ln>
        </p:spPr>
      </p:pic>
      <p:pic>
        <p:nvPicPr>
          <p:cNvPr id="6148" name="Picture 6" descr="20080922150118662"/>
          <p:cNvPicPr>
            <a:picLocks noChangeAspect="1"/>
          </p:cNvPicPr>
          <p:nvPr/>
        </p:nvPicPr>
        <p:blipFill>
          <a:blip r:embed="rId2"/>
          <a:stretch>
            <a:fillRect/>
          </a:stretch>
        </p:blipFill>
        <p:spPr>
          <a:xfrm>
            <a:off x="762000" y="228600"/>
            <a:ext cx="7086600" cy="6159500"/>
          </a:xfrm>
          <a:prstGeom prst="rect">
            <a:avLst/>
          </a:prstGeom>
          <a:noFill/>
          <a:ln w="9525">
            <a:noFill/>
          </a:ln>
        </p:spPr>
      </p:pic>
      <p:pic>
        <p:nvPicPr>
          <p:cNvPr id="6149" name="Picture 7" descr="be7b42ae-aa2b-4e8c-9f91-570c73aa36e7"/>
          <p:cNvPicPr>
            <a:picLocks noChangeAspect="1"/>
          </p:cNvPicPr>
          <p:nvPr/>
        </p:nvPicPr>
        <p:blipFill>
          <a:blip r:embed="rId3"/>
          <a:stretch>
            <a:fillRect/>
          </a:stretch>
        </p:blipFill>
        <p:spPr>
          <a:xfrm>
            <a:off x="2895600" y="0"/>
            <a:ext cx="4295775" cy="6648450"/>
          </a:xfrm>
          <a:prstGeom prst="rect">
            <a:avLst/>
          </a:prstGeom>
          <a:noFill/>
          <a:ln w="9525">
            <a:noFill/>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6147"/>
                                        </p:tgtEl>
                                        <p:attrNameLst>
                                          <p:attrName>style.visibility</p:attrName>
                                        </p:attrNameLst>
                                      </p:cBhvr>
                                      <p:to>
                                        <p:strVal val="visible"/>
                                      </p:to>
                                    </p:set>
                                    <p:anim calcmode="lin" valueType="num">
                                      <p:cBhvr>
                                        <p:cTn id="7" dur="1000" fill="hold"/>
                                        <p:tgtEl>
                                          <p:spTgt spid="6147"/>
                                        </p:tgtEl>
                                        <p:attrNameLst>
                                          <p:attrName>ppt_w</p:attrName>
                                        </p:attrNameLst>
                                      </p:cBhvr>
                                      <p:tavLst>
                                        <p:tav tm="0">
                                          <p:val>
                                            <p:fltVal val="0.000000"/>
                                          </p:val>
                                        </p:tav>
                                        <p:tav tm="100000">
                                          <p:val>
                                            <p:strVal val="#ppt_w"/>
                                          </p:val>
                                        </p:tav>
                                      </p:tavLst>
                                    </p:anim>
                                    <p:anim calcmode="lin" valueType="num">
                                      <p:cBhvr>
                                        <p:cTn id="8" dur="1000" fill="hold"/>
                                        <p:tgtEl>
                                          <p:spTgt spid="6147"/>
                                        </p:tgtEl>
                                        <p:attrNameLst>
                                          <p:attrName>ppt_h</p:attrName>
                                        </p:attrNameLst>
                                      </p:cBhvr>
                                      <p:tavLst>
                                        <p:tav tm="0">
                                          <p:val>
                                            <p:fltVal val="0.000000"/>
                                          </p:val>
                                        </p:tav>
                                        <p:tav tm="100000">
                                          <p:val>
                                            <p:strVal val="#ppt_h"/>
                                          </p:val>
                                        </p:tav>
                                      </p:tavLst>
                                    </p:anim>
                                    <p:anim calcmode="lin" valueType="num">
                                      <p:cBhvr>
                                        <p:cTn id="9" dur="1000" fill="hold"/>
                                        <p:tgtEl>
                                          <p:spTgt spid="6147"/>
                                        </p:tgtEl>
                                        <p:attrNameLst>
                                          <p:attrName>style.rotation</p:attrName>
                                        </p:attrNameLst>
                                      </p:cBhvr>
                                      <p:tavLst>
                                        <p:tav tm="0">
                                          <p:val>
                                            <p:fltVal val="90.000000"/>
                                          </p:val>
                                        </p:tav>
                                        <p:tav tm="100000">
                                          <p:val>
                                            <p:fltVal val="0.000000"/>
                                          </p:val>
                                        </p:tav>
                                      </p:tavLst>
                                    </p:anim>
                                    <p:animEffect transition="in" filter="fade">
                                      <p:cBhvr>
                                        <p:cTn id="10" dur="1000"/>
                                        <p:tgtEl>
                                          <p:spTgt spid="6147"/>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xit" presetSubtype="16" fill="hold" nodeType="clickEffect">
                                  <p:stCondLst>
                                    <p:cond delay="0"/>
                                  </p:stCondLst>
                                  <p:iterate type="lt">
                                    <p:tmAbs val="0"/>
                                  </p:iterate>
                                  <p:childTnLst>
                                    <p:animEffect transition="out" filter="diamond(in)">
                                      <p:cBhvr>
                                        <p:cTn id="14" dur="1000"/>
                                        <p:tgtEl>
                                          <p:spTgt spid="6147"/>
                                        </p:tgtEl>
                                      </p:cBhvr>
                                    </p:animEffect>
                                    <p:set>
                                      <p:cBhvr>
                                        <p:cTn id="15" dur="1" fill="hold">
                                          <p:stCondLst>
                                            <p:cond delay="999"/>
                                          </p:stCondLst>
                                        </p:cTn>
                                        <p:tgtEl>
                                          <p:spTgt spid="614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30" presetClass="entr" presetSubtype="0" fill="hold" nodeType="clickEffect">
                                  <p:stCondLst>
                                    <p:cond delay="0"/>
                                  </p:stCondLst>
                                  <p:childTnLst>
                                    <p:set>
                                      <p:cBhvr>
                                        <p:cTn id="19" dur="1" fill="hold">
                                          <p:stCondLst>
                                            <p:cond delay="0"/>
                                          </p:stCondLst>
                                        </p:cTn>
                                        <p:tgtEl>
                                          <p:spTgt spid="6148"/>
                                        </p:tgtEl>
                                        <p:attrNameLst>
                                          <p:attrName>style.visibility</p:attrName>
                                        </p:attrNameLst>
                                      </p:cBhvr>
                                      <p:to>
                                        <p:strVal val="visible"/>
                                      </p:to>
                                    </p:set>
                                    <p:animEffect transition="in" filter="fade">
                                      <p:cBhvr>
                                        <p:cTn id="20" dur="800" decel="100000"/>
                                        <p:tgtEl>
                                          <p:spTgt spid="6148"/>
                                        </p:tgtEl>
                                      </p:cBhvr>
                                    </p:animEffect>
                                    <p:anim calcmode="lin" valueType="num">
                                      <p:cBhvr>
                                        <p:cTn id="21" dur="800" decel="100000" fill="hold"/>
                                        <p:tgtEl>
                                          <p:spTgt spid="6148"/>
                                        </p:tgtEl>
                                        <p:attrNameLst>
                                          <p:attrName>style.rotation</p:attrName>
                                        </p:attrNameLst>
                                      </p:cBhvr>
                                      <p:tavLst>
                                        <p:tav tm="0">
                                          <p:val>
                                            <p:fltVal val="-90.000000"/>
                                          </p:val>
                                        </p:tav>
                                        <p:tav tm="100000">
                                          <p:val>
                                            <p:fltVal val="0.000000"/>
                                          </p:val>
                                        </p:tav>
                                      </p:tavLst>
                                    </p:anim>
                                    <p:anim calcmode="lin" valueType="num">
                                      <p:cBhvr>
                                        <p:cTn id="22" dur="800" decel="100000" fill="hold"/>
                                        <p:tgtEl>
                                          <p:spTgt spid="6148"/>
                                        </p:tgtEl>
                                        <p:attrNameLst>
                                          <p:attrName>ppt_x</p:attrName>
                                        </p:attrNameLst>
                                      </p:cBhvr>
                                      <p:tavLst>
                                        <p:tav tm="0">
                                          <p:val>
                                            <p:strVal val="#ppt_x+0.4"/>
                                          </p:val>
                                        </p:tav>
                                        <p:tav tm="100000">
                                          <p:val>
                                            <p:strVal val="#ppt_x-0.05"/>
                                          </p:val>
                                        </p:tav>
                                      </p:tavLst>
                                    </p:anim>
                                    <p:anim calcmode="lin" valueType="num">
                                      <p:cBhvr>
                                        <p:cTn id="23" dur="800" decel="100000" fill="hold"/>
                                        <p:tgtEl>
                                          <p:spTgt spid="6148"/>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6148"/>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6148"/>
                                        </p:tgtEl>
                                        <p:attrNameLst>
                                          <p:attrName>ppt_y</p:attrName>
                                        </p:attrNameLst>
                                      </p:cBhvr>
                                      <p:tavLst>
                                        <p:tav tm="0">
                                          <p:val>
                                            <p:strVal val="#ppt_y+0.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 presetClass="exit" presetSubtype="16" fill="hold" nodeType="clickEffect">
                                  <p:stCondLst>
                                    <p:cond delay="0"/>
                                  </p:stCondLst>
                                  <p:childTnLst>
                                    <p:animEffect transition="out" filter="box(in)">
                                      <p:cBhvr>
                                        <p:cTn id="29" dur="1000"/>
                                        <p:tgtEl>
                                          <p:spTgt spid="6148"/>
                                        </p:tgtEl>
                                      </p:cBhvr>
                                    </p:animEffect>
                                    <p:set>
                                      <p:cBhvr>
                                        <p:cTn id="30" dur="1" fill="hold">
                                          <p:stCondLst>
                                            <p:cond delay="999"/>
                                          </p:stCondLst>
                                        </p:cTn>
                                        <p:tgtEl>
                                          <p:spTgt spid="614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iterate type="lt">
                                    <p:tmPct val="5000"/>
                                  </p:iterate>
                                  <p:childTnLst>
                                    <p:set>
                                      <p:cBhvr>
                                        <p:cTn id="34" dur="1" fill="hold">
                                          <p:stCondLst>
                                            <p:cond delay="0"/>
                                          </p:stCondLst>
                                        </p:cTn>
                                        <p:tgtEl>
                                          <p:spTgt spid="6149"/>
                                        </p:tgtEl>
                                        <p:attrNameLst>
                                          <p:attrName>style.visibility</p:attrName>
                                        </p:attrNameLst>
                                      </p:cBhvr>
                                      <p:to>
                                        <p:strVal val="visible"/>
                                      </p:to>
                                    </p:set>
                                    <p:anim calcmode="lin" valueType="num">
                                      <p:cBhvr>
                                        <p:cTn id="35" dur="1000" fill="hold"/>
                                        <p:tgtEl>
                                          <p:spTgt spid="6149"/>
                                        </p:tgtEl>
                                        <p:attrNameLst>
                                          <p:attrName>ppt_w</p:attrName>
                                        </p:attrNameLst>
                                      </p:cBhvr>
                                      <p:tavLst>
                                        <p:tav tm="0">
                                          <p:val>
                                            <p:fltVal val="0.000000"/>
                                          </p:val>
                                        </p:tav>
                                        <p:tav tm="100000">
                                          <p:val>
                                            <p:strVal val="#ppt_w"/>
                                          </p:val>
                                        </p:tav>
                                      </p:tavLst>
                                    </p:anim>
                                    <p:anim calcmode="lin" valueType="num">
                                      <p:cBhvr>
                                        <p:cTn id="36" dur="1000" fill="hold"/>
                                        <p:tgtEl>
                                          <p:spTgt spid="6149"/>
                                        </p:tgtEl>
                                        <p:attrNameLst>
                                          <p:attrName>ppt_h</p:attrName>
                                        </p:attrNameLst>
                                      </p:cBhvr>
                                      <p:tavLst>
                                        <p:tav tm="0">
                                          <p:val>
                                            <p:fltVal val="0.000000"/>
                                          </p:val>
                                        </p:tav>
                                        <p:tav tm="100000">
                                          <p:val>
                                            <p:strVal val="#ppt_h"/>
                                          </p:val>
                                        </p:tav>
                                      </p:tavLst>
                                    </p:anim>
                                    <p:anim calcmode="lin" valueType="num">
                                      <p:cBhvr>
                                        <p:cTn id="37" dur="1000" fill="hold"/>
                                        <p:tgtEl>
                                          <p:spTgt spid="6149"/>
                                        </p:tgtEl>
                                        <p:attrNameLst>
                                          <p:attrName>style.rotation</p:attrName>
                                        </p:attrNameLst>
                                      </p:cBhvr>
                                      <p:tavLst>
                                        <p:tav tm="0">
                                          <p:val>
                                            <p:fltVal val="90.000000"/>
                                          </p:val>
                                        </p:tav>
                                        <p:tav tm="100000">
                                          <p:val>
                                            <p:fltVal val="0.000000"/>
                                          </p:val>
                                        </p:tav>
                                      </p:tavLst>
                                    </p:anim>
                                    <p:animEffect transition="in" filter="fade">
                                      <p:cBhvr>
                                        <p:cTn id="38" dur="1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矩形 5"/>
          <p:cNvSpPr/>
          <p:nvPr/>
        </p:nvSpPr>
        <p:spPr>
          <a:xfrm>
            <a:off x="457200" y="1600200"/>
            <a:ext cx="8229600" cy="3851275"/>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战国策是战国时游说之士的策谋和言论的汇编。初有</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国策</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国事</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事语</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短长</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长书</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修书</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等名称和本子，西汉末刘向编定为三十三篇。它是一部</a:t>
            </a:r>
            <a:r>
              <a:rPr lang="zh-CN" altLang="en-US" sz="2800" dirty="0">
                <a:solidFill>
                  <a:srgbClr val="FF0000"/>
                </a:solidFill>
                <a:latin typeface="黑体" panose="02010609060101010101" pitchFamily="2" charset="-122"/>
                <a:ea typeface="黑体" panose="02010609060101010101" pitchFamily="2" charset="-122"/>
              </a:rPr>
              <a:t>国别体史书</a:t>
            </a:r>
            <a:r>
              <a:rPr lang="zh-CN" altLang="en-US" sz="2800" dirty="0">
                <a:latin typeface="黑体" panose="02010609060101010101" pitchFamily="2" charset="-122"/>
                <a:ea typeface="黑体" panose="02010609060101010101" pitchFamily="2" charset="-122"/>
              </a:rPr>
              <a:t>。全书按东周、西周、秦国、齐国、楚国、赵国、魏国、韩国、燕国、宋国、卫国、中山国依次分国编写，共</a:t>
            </a:r>
            <a:r>
              <a:rPr lang="en-US" altLang="x-none" sz="2800" dirty="0">
                <a:latin typeface="黑体" panose="02010609060101010101" pitchFamily="2" charset="-122"/>
                <a:ea typeface="黑体" panose="02010609060101010101" pitchFamily="2" charset="-122"/>
              </a:rPr>
              <a:t>33</a:t>
            </a:r>
            <a:r>
              <a:rPr lang="zh-CN" altLang="en-US" sz="2800" dirty="0">
                <a:latin typeface="黑体" panose="02010609060101010101" pitchFamily="2" charset="-122"/>
                <a:ea typeface="黑体" panose="02010609060101010101" pitchFamily="2" charset="-122"/>
              </a:rPr>
              <a:t>卷，约</a:t>
            </a:r>
            <a:r>
              <a:rPr lang="en-US" altLang="x-none" sz="2800" dirty="0">
                <a:latin typeface="黑体" panose="02010609060101010101" pitchFamily="2" charset="-122"/>
                <a:ea typeface="黑体" panose="02010609060101010101" pitchFamily="2" charset="-122"/>
              </a:rPr>
              <a:t>12</a:t>
            </a:r>
            <a:r>
              <a:rPr lang="zh-CN" altLang="en-US" sz="2800" dirty="0">
                <a:latin typeface="黑体" panose="02010609060101010101" pitchFamily="2" charset="-122"/>
                <a:ea typeface="黑体" panose="02010609060101010101" pitchFamily="2" charset="-122"/>
              </a:rPr>
              <a:t>万字。是先秦历史散文成就最高，影响最大的著作之一。</a:t>
            </a:r>
            <a:endParaRPr lang="zh-CN" altLang="en-US" sz="2800" dirty="0">
              <a:latin typeface="Arial" panose="020B0604020202020204" pitchFamily="34" charset="0"/>
            </a:endParaRPr>
          </a:p>
        </p:txBody>
      </p:sp>
    </p:spTree>
  </p:cSld>
  <p:clrMapOvr>
    <a:masterClrMapping/>
  </p:clrMapOvr>
  <p:transition>
    <p:pull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矩形 3"/>
          <p:cNvSpPr/>
          <p:nvPr/>
        </p:nvSpPr>
        <p:spPr>
          <a:xfrm>
            <a:off x="381000" y="1371600"/>
            <a:ext cx="8382000" cy="3851275"/>
          </a:xfrm>
          <a:prstGeom prst="rect">
            <a:avLst/>
          </a:prstGeom>
          <a:noFill/>
          <a:ln w="9525">
            <a:noFill/>
          </a:ln>
        </p:spPr>
        <p:txBody>
          <a:bodyPr>
            <a:spAutoFit/>
          </a:bodyPr>
          <a:p>
            <a:pPr algn="just" eaLnBrk="1" hangingPunct="1">
              <a:lnSpc>
                <a:spcPct val="110000"/>
              </a:lnSpc>
              <a:buFont typeface="Wingdings" panose="05000000000000000000" pitchFamily="2" charset="2"/>
              <a:buNone/>
            </a:pPr>
            <a:r>
              <a:rPr lang="zh-CN" altLang="en-US" sz="2800" dirty="0">
                <a:latin typeface="黑体" panose="02010609060101010101" pitchFamily="2" charset="-122"/>
                <a:ea typeface="黑体" panose="02010609060101010101" pitchFamily="2" charset="-122"/>
              </a:rPr>
              <a:t>   </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战国策</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主要记述了</a:t>
            </a:r>
            <a:r>
              <a:rPr lang="zh-CN" altLang="en-US" sz="2800" dirty="0">
                <a:solidFill>
                  <a:srgbClr val="FF0000"/>
                </a:solidFill>
                <a:latin typeface="黑体" panose="02010609060101010101" pitchFamily="2" charset="-122"/>
                <a:ea typeface="黑体" panose="02010609060101010101" pitchFamily="2" charset="-122"/>
              </a:rPr>
              <a:t>战国时期的纵横家的政治主张和策略</a:t>
            </a:r>
            <a:r>
              <a:rPr lang="zh-CN" altLang="en-US" sz="2800" dirty="0">
                <a:latin typeface="黑体" panose="02010609060101010101" pitchFamily="2" charset="-122"/>
                <a:ea typeface="黑体" panose="02010609060101010101" pitchFamily="2" charset="-122"/>
              </a:rPr>
              <a:t>，展示了战国时代的历史特点和社会风貌，是研究战国历史的重要典籍。 </a:t>
            </a:r>
            <a:endParaRPr lang="zh-CN" altLang="en-US" sz="2800" dirty="0">
              <a:latin typeface="黑体" panose="02010609060101010101" pitchFamily="2" charset="-122"/>
              <a:ea typeface="黑体" panose="02010609060101010101" pitchFamily="2" charset="-122"/>
            </a:endParaRPr>
          </a:p>
          <a:p>
            <a:pPr algn="just" eaLnBrk="1" hangingPunct="1">
              <a:lnSpc>
                <a:spcPct val="110000"/>
              </a:lnSpc>
              <a:buFont typeface="Wingdings" panose="05000000000000000000" pitchFamily="2" charset="2"/>
              <a:buNone/>
            </a:pPr>
            <a:r>
              <a:rPr lang="zh-CN" altLang="en-US" sz="2800" dirty="0">
                <a:latin typeface="黑体" panose="02010609060101010101" pitchFamily="2" charset="-122"/>
                <a:ea typeface="黑体" panose="02010609060101010101" pitchFamily="2" charset="-122"/>
              </a:rPr>
              <a:t>   </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战国策</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文思开阔，语言风格绚丽恣肆，铺张扬厉。主要艺术特色是：</a:t>
            </a:r>
            <a:r>
              <a:rPr lang="zh-CN" altLang="en-US" sz="2800" dirty="0">
                <a:solidFill>
                  <a:srgbClr val="FF0000"/>
                </a:solidFill>
                <a:latin typeface="黑体" panose="02010609060101010101" pitchFamily="2" charset="-122"/>
                <a:ea typeface="黑体" panose="02010609060101010101" pitchFamily="2" charset="-122"/>
              </a:rPr>
              <a:t>叙事</a:t>
            </a:r>
            <a:r>
              <a:rPr lang="zh-CN" altLang="en-US" sz="2800" dirty="0">
                <a:latin typeface="黑体" panose="02010609060101010101" pitchFamily="2" charset="-122"/>
                <a:ea typeface="黑体" panose="02010609060101010101" pitchFamily="2" charset="-122"/>
              </a:rPr>
              <a:t>生动形象，有不少完整而富于戏剧性的故事；文笔多彩，刻画人物栩栩如生，有鲜明的个性；</a:t>
            </a:r>
            <a:r>
              <a:rPr lang="zh-CN" altLang="en-US" sz="2800" dirty="0">
                <a:solidFill>
                  <a:srgbClr val="FF0000"/>
                </a:solidFill>
                <a:latin typeface="黑体" panose="02010609060101010101" pitchFamily="2" charset="-122"/>
                <a:ea typeface="黑体" panose="02010609060101010101" pitchFamily="2" charset="-122"/>
              </a:rPr>
              <a:t>说理论辩</a:t>
            </a:r>
            <a:r>
              <a:rPr lang="zh-CN" altLang="en-US" sz="2800" dirty="0">
                <a:latin typeface="黑体" panose="02010609060101010101" pitchFamily="2" charset="-122"/>
                <a:ea typeface="黑体" panose="02010609060101010101" pitchFamily="2" charset="-122"/>
              </a:rPr>
              <a:t>，言辞犀利、精辟；善用比喻、夸张、寓言，以增强表达效果。</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Rectangle 2"/>
          <p:cNvSpPr>
            <a:spLocks noGrp="1"/>
          </p:cNvSpPr>
          <p:nvPr>
            <p:ph type="title"/>
          </p:nvPr>
        </p:nvSpPr>
        <p:spPr>
          <a:xfrm>
            <a:off x="1042988" y="333375"/>
            <a:ext cx="7772400" cy="1143000"/>
          </a:xfrm>
          <a:ln/>
        </p:spPr>
        <p:txBody>
          <a:bodyPr vert="horz" wrap="square" anchor="ctr"/>
          <a:p>
            <a:pPr algn="l" eaLnBrk="1" hangingPunct="1"/>
            <a:r>
              <a:rPr lang="zh-CN" altLang="en-US" b="1" dirty="0">
                <a:effectLst>
                  <a:outerShdw blurRad="38100" dist="38100" dir="2700000">
                    <a:srgbClr val="FFFFFF"/>
                  </a:outerShdw>
                </a:effectLst>
                <a:ea typeface="隶书" pitchFamily="1" charset="-122"/>
              </a:rPr>
              <a:t>关于</a:t>
            </a:r>
            <a:r>
              <a:rPr lang="en-US" altLang="x-none" b="1" dirty="0">
                <a:effectLst>
                  <a:outerShdw blurRad="38100" dist="38100" dir="2700000">
                    <a:srgbClr val="FFFFFF"/>
                  </a:outerShdw>
                </a:effectLst>
                <a:ea typeface="隶书" pitchFamily="1" charset="-122"/>
              </a:rPr>
              <a:t>《</a:t>
            </a:r>
            <a:r>
              <a:rPr lang="zh-CN" altLang="en-US" b="1" dirty="0">
                <a:effectLst>
                  <a:outerShdw blurRad="38100" dist="38100" dir="2700000">
                    <a:srgbClr val="FFFFFF"/>
                  </a:outerShdw>
                </a:effectLst>
                <a:ea typeface="隶书" pitchFamily="1" charset="-122"/>
              </a:rPr>
              <a:t>战国策</a:t>
            </a:r>
            <a:r>
              <a:rPr lang="en-US" altLang="x-none" b="1" dirty="0">
                <a:effectLst>
                  <a:outerShdw blurRad="38100" dist="38100" dir="2700000">
                    <a:srgbClr val="FFFFFF"/>
                  </a:outerShdw>
                </a:effectLst>
                <a:ea typeface="隶书" pitchFamily="1" charset="-122"/>
              </a:rPr>
              <a:t>》</a:t>
            </a:r>
            <a:endParaRPr lang="en-US" altLang="x-none" b="1" dirty="0">
              <a:effectLst>
                <a:outerShdw blurRad="38100" dist="38100" dir="2700000">
                  <a:srgbClr val="FFFFFF"/>
                </a:outerShdw>
              </a:effectLst>
              <a:ea typeface="隶书" pitchFamily="1" charset="-122"/>
            </a:endParaRPr>
          </a:p>
        </p:txBody>
      </p:sp>
      <p:sp>
        <p:nvSpPr>
          <p:cNvPr id="9219" name="Rectangle 3"/>
          <p:cNvSpPr>
            <a:spLocks noGrp="1"/>
          </p:cNvSpPr>
          <p:nvPr>
            <p:ph type="body"/>
          </p:nvPr>
        </p:nvSpPr>
        <p:spPr>
          <a:xfrm>
            <a:off x="1116013" y="1989138"/>
            <a:ext cx="6840537" cy="4167187"/>
          </a:xfrm>
          <a:ln/>
        </p:spPr>
        <p:txBody>
          <a:bodyPr vert="horz" wrap="square" anchor="t"/>
          <a:p>
            <a:pPr eaLnBrk="1" hangingPunct="1">
              <a:lnSpc>
                <a:spcPct val="90000"/>
              </a:lnSpc>
            </a:pPr>
            <a:r>
              <a:rPr lang="zh-CN" altLang="en-US" b="1" dirty="0">
                <a:effectLst>
                  <a:outerShdw blurRad="38100" dist="38100" dir="2700000">
                    <a:srgbClr val="FFFFFF"/>
                  </a:outerShdw>
                </a:effectLst>
              </a:rPr>
              <a:t>国别体史书。战国时游说之士的策谋和言论的汇编。西汉末刘向整理。</a:t>
            </a:r>
            <a:endParaRPr lang="zh-CN" altLang="en-US" b="1" dirty="0">
              <a:effectLst>
                <a:outerShdw blurRad="38100" dist="38100" dir="2700000">
                  <a:srgbClr val="FFFFFF"/>
                </a:outerShdw>
              </a:effectLst>
            </a:endParaRPr>
          </a:p>
          <a:p>
            <a:pPr eaLnBrk="1" hangingPunct="1">
              <a:lnSpc>
                <a:spcPct val="90000"/>
              </a:lnSpc>
            </a:pPr>
            <a:endParaRPr lang="zh-CN" altLang="en-US" b="1" dirty="0">
              <a:effectLst>
                <a:outerShdw blurRad="38100" dist="38100" dir="2700000">
                  <a:srgbClr val="FFFFFF"/>
                </a:outerShdw>
              </a:effectLst>
            </a:endParaRPr>
          </a:p>
          <a:p>
            <a:pPr eaLnBrk="1" hangingPunct="1">
              <a:lnSpc>
                <a:spcPct val="90000"/>
              </a:lnSpc>
            </a:pPr>
            <a:r>
              <a:rPr lang="zh-CN" altLang="en-US" b="1" dirty="0">
                <a:effectLst>
                  <a:outerShdw blurRad="38100" dist="38100" dir="2700000">
                    <a:srgbClr val="FFFFFF"/>
                  </a:outerShdw>
                </a:effectLst>
              </a:rPr>
              <a:t>第一部国别体史书：</a:t>
            </a:r>
            <a:r>
              <a:rPr lang="en-US" altLang="x-none" b="1" dirty="0">
                <a:effectLst>
                  <a:outerShdw blurRad="38100" dist="38100" dir="2700000">
                    <a:srgbClr val="FFFFFF"/>
                  </a:outerShdw>
                </a:effectLst>
              </a:rPr>
              <a:t>《</a:t>
            </a:r>
            <a:r>
              <a:rPr lang="zh-CN" altLang="en-US" b="1" dirty="0">
                <a:effectLst>
                  <a:outerShdw blurRad="38100" dist="38100" dir="2700000">
                    <a:srgbClr val="FFFFFF"/>
                  </a:outerShdw>
                </a:effectLst>
              </a:rPr>
              <a:t>国语</a:t>
            </a:r>
            <a:r>
              <a:rPr lang="en-US" altLang="x-none" b="1" dirty="0">
                <a:effectLst>
                  <a:outerShdw blurRad="38100" dist="38100" dir="2700000">
                    <a:srgbClr val="FFFFFF"/>
                  </a:outerShdw>
                </a:effectLst>
              </a:rPr>
              <a:t>》</a:t>
            </a:r>
            <a:r>
              <a:rPr lang="zh-CN" altLang="en-US" b="1" dirty="0">
                <a:effectLst>
                  <a:outerShdw blurRad="38100" dist="38100" dir="2700000">
                    <a:srgbClr val="FFFFFF"/>
                  </a:outerShdw>
                </a:effectLst>
              </a:rPr>
              <a:t>。</a:t>
            </a:r>
            <a:endParaRPr lang="zh-CN" altLang="en-US" b="1" dirty="0">
              <a:effectLst>
                <a:outerShdw blurRad="38100" dist="38100" dir="2700000">
                  <a:srgbClr val="FFFFFF"/>
                </a:outerShdw>
              </a:effectLst>
            </a:endParaRPr>
          </a:p>
          <a:p>
            <a:pPr eaLnBrk="1" hangingPunct="1">
              <a:lnSpc>
                <a:spcPct val="90000"/>
              </a:lnSpc>
            </a:pPr>
            <a:endParaRPr lang="zh-CN" altLang="en-US" b="1" dirty="0">
              <a:effectLst>
                <a:outerShdw blurRad="38100" dist="38100" dir="2700000">
                  <a:srgbClr val="FFFFFF"/>
                </a:outerShdw>
              </a:effectLst>
            </a:endParaRPr>
          </a:p>
          <a:p>
            <a:pPr eaLnBrk="1" hangingPunct="1">
              <a:lnSpc>
                <a:spcPct val="90000"/>
              </a:lnSpc>
            </a:pPr>
            <a:r>
              <a:rPr lang="en-US" altLang="x-none" b="1" dirty="0">
                <a:effectLst>
                  <a:outerShdw blurRad="38100" dist="38100" dir="2700000">
                    <a:srgbClr val="FFFFFF"/>
                  </a:outerShdw>
                </a:effectLst>
              </a:rPr>
              <a:t>《</a:t>
            </a:r>
            <a:r>
              <a:rPr lang="zh-CN" altLang="en-US" b="1" dirty="0">
                <a:effectLst>
                  <a:outerShdw blurRad="38100" dist="38100" dir="2700000">
                    <a:srgbClr val="FFFFFF"/>
                  </a:outerShdw>
                </a:effectLst>
              </a:rPr>
              <a:t>战国策</a:t>
            </a:r>
            <a:r>
              <a:rPr lang="en-US" altLang="x-none" b="1" dirty="0">
                <a:effectLst>
                  <a:outerShdw blurRad="38100" dist="38100" dir="2700000">
                    <a:srgbClr val="FFFFFF"/>
                  </a:outerShdw>
                </a:effectLst>
              </a:rPr>
              <a:t>》</a:t>
            </a:r>
            <a:r>
              <a:rPr lang="zh-CN" altLang="en-US" b="1" dirty="0">
                <a:effectLst>
                  <a:outerShdw blurRad="38100" dist="38100" dir="2700000">
                    <a:srgbClr val="FFFFFF"/>
                  </a:outerShdw>
                </a:effectLst>
              </a:rPr>
              <a:t>文辞优美，语言生动，富于雄辩与运筹的机智，描写人物绘声绘色。</a:t>
            </a:r>
            <a:endParaRPr lang="zh-CN" altLang="en-US" b="1" dirty="0">
              <a:effectLst>
                <a:outerShdw blurRad="38100" dist="38100" dir="2700000">
                  <a:srgbClr val="FFFFFF"/>
                </a:outerShdw>
              </a:effectLst>
            </a:endParaRPr>
          </a:p>
        </p:txBody>
      </p:sp>
      <p:sp>
        <p:nvSpPr>
          <p:cNvPr id="9220" name="Rectangle 4" descr="古文化"/>
          <p:cNvSpPr/>
          <p:nvPr/>
        </p:nvSpPr>
        <p:spPr>
          <a:xfrm>
            <a:off x="0" y="0"/>
            <a:ext cx="990600" cy="6858000"/>
          </a:xfrm>
          <a:prstGeom prst="rect">
            <a:avLst/>
          </a:prstGeom>
          <a:blipFill rotWithShape="0">
            <a:blip r:embed="rId1"/>
            <a:stretch>
              <a:fillRect/>
            </a:stretch>
          </a:blipFill>
          <a:ln w="9525">
            <a:noFill/>
          </a:ln>
        </p:spPr>
        <p:txBody>
          <a:bodyPr wrap="none" anchor="ctr"/>
          <a:p>
            <a:pPr algn="l" eaLnBrk="1" fontAlgn="base" hangingPunct="1"/>
            <a:endParaRPr lang="zh-CN" altLang="en-US" sz="1800" dirty="0">
              <a:latin typeface="Arial" panose="020B0604020202020204" pitchFamily="34" charset="0"/>
            </a:endParaRPr>
          </a:p>
        </p:txBody>
      </p:sp>
      <p:sp>
        <p:nvSpPr>
          <p:cNvPr id="9221" name="Rectangle 5" descr="古文化">
            <a:hlinkClick r:id="rId2" action="ppaction://hlinksldjump"/>
          </p:cNvPr>
          <p:cNvSpPr/>
          <p:nvPr/>
        </p:nvSpPr>
        <p:spPr>
          <a:xfrm>
            <a:off x="8153400" y="0"/>
            <a:ext cx="990600" cy="6858000"/>
          </a:xfrm>
          <a:prstGeom prst="rect">
            <a:avLst/>
          </a:prstGeom>
          <a:blipFill rotWithShape="0">
            <a:blip r:embed="rId1"/>
            <a:stretch>
              <a:fillRect/>
            </a:stretch>
          </a:blipFill>
          <a:ln w="9525">
            <a:noFill/>
          </a:ln>
        </p:spPr>
        <p:txBody>
          <a:bodyPr wrap="none" anchor="ctr"/>
          <a:p>
            <a:pPr algn="l" eaLnBrk="1" fontAlgn="base" hangingPunct="1"/>
            <a:endParaRPr lang="zh-CN" altLang="en-US" sz="1800" dirty="0">
              <a:latin typeface="Arial" panose="020B0604020202020204" pitchFamily="34" charset="0"/>
            </a:endParaRPr>
          </a:p>
        </p:txBody>
      </p:sp>
      <p:sp>
        <p:nvSpPr>
          <p:cNvPr id="9222" name="Line 6"/>
          <p:cNvSpPr/>
          <p:nvPr/>
        </p:nvSpPr>
        <p:spPr>
          <a:xfrm>
            <a:off x="1009650" y="1412875"/>
            <a:ext cx="7162800" cy="0"/>
          </a:xfrm>
          <a:prstGeom prst="line">
            <a:avLst/>
          </a:prstGeom>
          <a:ln w="57150" cap="flat" cmpd="thinThick">
            <a:solidFill>
              <a:srgbClr val="800000"/>
            </a:solidFill>
            <a:prstDash val="solid"/>
            <a:headEnd type="none" w="med" len="med"/>
            <a:tailEnd type="none" w="med" len="med"/>
          </a:ln>
        </p:spPr>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charRg st="0" end="3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charRg st="33" end="4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charRg st="49" end="8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2"/>
          <p:cNvSpPr>
            <a:spLocks noGrp="1"/>
          </p:cNvSpPr>
          <p:nvPr>
            <p:ph type="title"/>
          </p:nvPr>
        </p:nvSpPr>
        <p:spPr>
          <a:xfrm>
            <a:off x="2209800" y="0"/>
            <a:ext cx="2438400" cy="762000"/>
          </a:xfrm>
          <a:solidFill>
            <a:srgbClr val="92D050">
              <a:alpha val="100000"/>
            </a:srgbClr>
          </a:solidFill>
          <a:ln/>
        </p:spPr>
        <p:txBody>
          <a:bodyPr vert="horz" wrap="square" anchor="ctr"/>
          <a:p>
            <a:pPr algn="l" eaLnBrk="1" hangingPunct="1"/>
            <a:r>
              <a:rPr lang="zh-CN" altLang="en-US" sz="3600">
                <a:ea typeface="黑体" panose="02010609060101010101" pitchFamily="2" charset="-122"/>
              </a:rPr>
              <a:t>背景简介</a:t>
            </a:r>
            <a:endParaRPr lang="zh-CN" altLang="en-US" sz="3600">
              <a:ea typeface="黑体" panose="02010609060101010101" pitchFamily="2" charset="-122"/>
            </a:endParaRPr>
          </a:p>
        </p:txBody>
      </p:sp>
      <p:sp>
        <p:nvSpPr>
          <p:cNvPr id="10243" name="矩形 6"/>
          <p:cNvSpPr/>
          <p:nvPr/>
        </p:nvSpPr>
        <p:spPr>
          <a:xfrm>
            <a:off x="228600" y="914400"/>
            <a:ext cx="8686800" cy="5453063"/>
          </a:xfrm>
          <a:prstGeom prst="rect">
            <a:avLst/>
          </a:prstGeom>
          <a:noFill/>
          <a:ln w="9525">
            <a:noFill/>
          </a:ln>
        </p:spPr>
        <p:txBody>
          <a:bodyPr>
            <a:spAutoFit/>
          </a:bodyPr>
          <a:p>
            <a:pPr algn="just" eaLnBrk="1" fontAlgn="base" hangingPunct="1">
              <a:lnSpc>
                <a:spcPct val="114000"/>
              </a:lnSpc>
            </a:pP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荆轲刺秦王</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的故事发生在战国末期的公元前</a:t>
            </a:r>
            <a:r>
              <a:rPr lang="en-US" altLang="x-none" sz="2800" dirty="0">
                <a:latin typeface="黑体" panose="02010609060101010101" pitchFamily="2" charset="-122"/>
                <a:ea typeface="黑体" panose="02010609060101010101" pitchFamily="2" charset="-122"/>
              </a:rPr>
              <a:t>227</a:t>
            </a:r>
            <a:r>
              <a:rPr lang="zh-CN" altLang="en-US" sz="2800" dirty="0">
                <a:latin typeface="黑体" panose="02010609060101010101" pitchFamily="2" charset="-122"/>
                <a:ea typeface="黑体" panose="02010609060101010101" pitchFamily="2" charset="-122"/>
              </a:rPr>
              <a:t>年，即秦统一中国之前的第六年。当时，秦于公元前</a:t>
            </a:r>
            <a:r>
              <a:rPr lang="en-US" altLang="x-none" sz="2800" dirty="0">
                <a:latin typeface="黑体" panose="02010609060101010101" pitchFamily="2" charset="-122"/>
                <a:ea typeface="黑体" panose="02010609060101010101" pitchFamily="2" charset="-122"/>
              </a:rPr>
              <a:t>230</a:t>
            </a:r>
            <a:r>
              <a:rPr lang="zh-CN" altLang="en-US" sz="2800" dirty="0">
                <a:latin typeface="黑体" panose="02010609060101010101" pitchFamily="2" charset="-122"/>
                <a:ea typeface="黑体" panose="02010609060101010101" pitchFamily="2" charset="-122"/>
              </a:rPr>
              <a:t>年灭韩，又于公元前 </a:t>
            </a:r>
            <a:r>
              <a:rPr lang="en-US" altLang="x-none" sz="2800" dirty="0">
                <a:latin typeface="黑体" panose="02010609060101010101" pitchFamily="2" charset="-122"/>
                <a:ea typeface="黑体" panose="02010609060101010101" pitchFamily="2" charset="-122"/>
              </a:rPr>
              <a:t>228</a:t>
            </a:r>
            <a:r>
              <a:rPr lang="zh-CN" altLang="en-US" sz="2800" dirty="0">
                <a:latin typeface="黑体" panose="02010609060101010101" pitchFamily="2" charset="-122"/>
                <a:ea typeface="黑体" panose="02010609060101010101" pitchFamily="2" charset="-122"/>
              </a:rPr>
              <a:t>年破赵</a:t>
            </a: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灭赵是公元前</a:t>
            </a:r>
            <a:r>
              <a:rPr lang="en-US" altLang="x-none" sz="2800" dirty="0">
                <a:latin typeface="黑体" panose="02010609060101010101" pitchFamily="2" charset="-122"/>
                <a:ea typeface="黑体" panose="02010609060101010101" pitchFamily="2" charset="-122"/>
              </a:rPr>
              <a:t>222</a:t>
            </a:r>
            <a:r>
              <a:rPr lang="zh-CN" altLang="en-US" sz="2800" dirty="0">
                <a:latin typeface="黑体" panose="02010609060101010101" pitchFamily="2" charset="-122"/>
                <a:ea typeface="黑体" panose="02010609060101010101" pitchFamily="2" charset="-122"/>
              </a:rPr>
              <a:t>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秦统一六国的大势已</a:t>
            </a:r>
            <a:r>
              <a:rPr lang="zh-CN" altLang="en-US" sz="2800" dirty="0">
                <a:latin typeface="黑体" panose="02010609060101010101" pitchFamily="2" charset="-122"/>
                <a:ea typeface="黑体" panose="02010609060101010101" pitchFamily="2" charset="-122"/>
              </a:rPr>
              <a:t>定。地处赵国东北方的燕国是一个弱小的国家。当初，燕王为了结好于秦国，</a:t>
            </a:r>
            <a:r>
              <a:rPr lang="zh-CN" altLang="en-US" sz="2800" dirty="0">
                <a:solidFill>
                  <a:srgbClr val="FF0000"/>
                </a:solidFill>
                <a:latin typeface="黑体" panose="02010609060101010101" pitchFamily="2" charset="-122"/>
                <a:ea typeface="黑体" panose="02010609060101010101" pitchFamily="2" charset="-122"/>
              </a:rPr>
              <a:t>曾将太子丹交给秦国作人质</a:t>
            </a:r>
            <a:r>
              <a:rPr lang="zh-CN" altLang="en-US" sz="2800" dirty="0">
                <a:latin typeface="黑体" panose="02010609060101010101" pitchFamily="2" charset="-122"/>
                <a:ea typeface="黑体" panose="02010609060101010101" pitchFamily="2" charset="-122"/>
              </a:rPr>
              <a:t>。太子丹于公元前 </a:t>
            </a:r>
            <a:r>
              <a:rPr lang="en-US" altLang="x-none" sz="2800" dirty="0">
                <a:latin typeface="黑体" panose="02010609060101010101" pitchFamily="2" charset="-122"/>
                <a:ea typeface="黑体" panose="02010609060101010101" pitchFamily="2" charset="-122"/>
              </a:rPr>
              <a:t>232</a:t>
            </a:r>
            <a:r>
              <a:rPr lang="zh-CN" altLang="en-US" sz="2800" dirty="0">
                <a:latin typeface="黑体" panose="02010609060101010101" pitchFamily="2" charset="-122"/>
                <a:ea typeface="黑体" panose="02010609060101010101" pitchFamily="2" charset="-122"/>
              </a:rPr>
              <a:t>年逃回燕国。想派刺客去劫持或者刺杀秦王赢政，使秦</a:t>
            </a:r>
            <a:r>
              <a:rPr lang="zh-CN" altLang="en-US" sz="2800" dirty="0">
                <a:latin typeface="Arial" panose="020B0604020202020204" pitchFamily="34"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内有大乱</a:t>
            </a:r>
            <a:r>
              <a:rPr lang="zh-CN" altLang="en-US" sz="2800" dirty="0">
                <a:latin typeface="Arial" panose="020B0604020202020204" pitchFamily="34"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zh-CN" altLang="en-US" sz="2800" dirty="0">
                <a:latin typeface="Arial" panose="020B0604020202020204" pitchFamily="34"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君臣相疑</a:t>
            </a:r>
            <a:r>
              <a:rPr lang="zh-CN" altLang="en-US" sz="2800" dirty="0">
                <a:latin typeface="Arial" panose="020B0604020202020204" pitchFamily="34"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，然后联合诸侯共同破秦。荆轲刺秦王的故事，就是在这样的背景下发生的。荆轲刺秦王失败之后，秦大举攻燕，于公元前 </a:t>
            </a:r>
            <a:r>
              <a:rPr lang="en-US" altLang="x-none" sz="2800" dirty="0">
                <a:latin typeface="黑体" panose="02010609060101010101" pitchFamily="2" charset="-122"/>
                <a:ea typeface="黑体" panose="02010609060101010101" pitchFamily="2" charset="-122"/>
              </a:rPr>
              <a:t>226</a:t>
            </a:r>
            <a:r>
              <a:rPr lang="zh-CN" altLang="en-US" sz="2800" dirty="0">
                <a:latin typeface="黑体" panose="02010609060101010101" pitchFamily="2" charset="-122"/>
                <a:ea typeface="黑体" panose="02010609060101010101" pitchFamily="2" charset="-122"/>
              </a:rPr>
              <a:t>年破燕，公元前 </a:t>
            </a:r>
            <a:r>
              <a:rPr lang="en-US" altLang="x-none" sz="2800" dirty="0">
                <a:latin typeface="黑体" panose="02010609060101010101" pitchFamily="2" charset="-122"/>
                <a:ea typeface="黑体" panose="02010609060101010101" pitchFamily="2" charset="-122"/>
              </a:rPr>
              <a:t>222</a:t>
            </a:r>
            <a:r>
              <a:rPr lang="zh-CN" altLang="en-US" sz="2800" dirty="0">
                <a:latin typeface="黑体" panose="02010609060101010101" pitchFamily="2" charset="-122"/>
                <a:ea typeface="黑体" panose="02010609060101010101" pitchFamily="2" charset="-122"/>
              </a:rPr>
              <a:t>年灭燕。</a:t>
            </a:r>
            <a:endParaRPr lang="zh-CN" altLang="en-US" sz="2800"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charRg st="0" end="262"/>
                                            </p:txEl>
                                          </p:spTgt>
                                        </p:tgtEl>
                                        <p:attrNameLst>
                                          <p:attrName>style.visibility</p:attrName>
                                        </p:attrNameLst>
                                      </p:cBhvr>
                                      <p:to>
                                        <p:strVal val="visible"/>
                                      </p:to>
                                    </p:set>
                                    <p:anim calcmode="lin" valueType="num">
                                      <p:cBhvr additive="base">
                                        <p:cTn id="7" dur="500" fill="hold"/>
                                        <p:tgtEl>
                                          <p:spTgt spid="10243">
                                            <p:txEl>
                                              <p:charRg st="0" end="26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charRg st="0" end="26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7"/>
          <p:cNvSpPr>
            <a:spLocks noGrp="1"/>
          </p:cNvSpPr>
          <p:nvPr>
            <p:ph type="title"/>
          </p:nvPr>
        </p:nvSpPr>
        <p:spPr>
          <a:xfrm>
            <a:off x="2133600" y="0"/>
            <a:ext cx="2743200" cy="762000"/>
          </a:xfrm>
          <a:ln/>
        </p:spPr>
        <p:txBody>
          <a:bodyPr vert="horz" wrap="square" anchor="ctr"/>
          <a:p>
            <a:pPr algn="l" eaLnBrk="1" hangingPunct="1"/>
            <a:r>
              <a:rPr lang="zh-CN" altLang="en-US" sz="4000">
                <a:ea typeface="黑体" panose="02010609060101010101" pitchFamily="2" charset="-122"/>
              </a:rPr>
              <a:t>战国形势</a:t>
            </a:r>
            <a:endParaRPr lang="zh-CN" altLang="en-US" sz="4000">
              <a:ea typeface="黑体" panose="02010609060101010101" pitchFamily="2" charset="-122"/>
            </a:endParaRPr>
          </a:p>
        </p:txBody>
      </p:sp>
      <p:pic>
        <p:nvPicPr>
          <p:cNvPr id="11267" name="Picture 4" descr="showimg"/>
          <p:cNvPicPr>
            <a:picLocks noChangeAspect="1"/>
          </p:cNvPicPr>
          <p:nvPr/>
        </p:nvPicPr>
        <p:blipFill>
          <a:blip r:embed="rId1"/>
          <a:stretch>
            <a:fillRect/>
          </a:stretch>
        </p:blipFill>
        <p:spPr>
          <a:xfrm>
            <a:off x="76200" y="838200"/>
            <a:ext cx="9067800" cy="5486400"/>
          </a:xfrm>
          <a:prstGeom prst="rect">
            <a:avLst/>
          </a:prstGeom>
          <a:noFill/>
          <a:ln w="9525">
            <a:noFill/>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1267"/>
                                        </p:tgtEl>
                                        <p:attrNameLst>
                                          <p:attrName>style.visibility</p:attrName>
                                        </p:attrNameLst>
                                      </p:cBhvr>
                                      <p:to>
                                        <p:strVal val="visible"/>
                                      </p:to>
                                    </p:set>
                                    <p:anim calcmode="lin" valueType="num">
                                      <p:cBhvr>
                                        <p:cTn id="7" dur="1000" fill="hold"/>
                                        <p:tgtEl>
                                          <p:spTgt spid="11267"/>
                                        </p:tgtEl>
                                        <p:attrNameLst>
                                          <p:attrName>ppt_w</p:attrName>
                                        </p:attrNameLst>
                                      </p:cBhvr>
                                      <p:tavLst>
                                        <p:tav tm="0">
                                          <p:val>
                                            <p:fltVal val="0.000000"/>
                                          </p:val>
                                        </p:tav>
                                        <p:tav tm="100000">
                                          <p:val>
                                            <p:strVal val="#ppt_w"/>
                                          </p:val>
                                        </p:tav>
                                      </p:tavLst>
                                    </p:anim>
                                    <p:anim calcmode="lin" valueType="num">
                                      <p:cBhvr>
                                        <p:cTn id="8" dur="1000" fill="hold"/>
                                        <p:tgtEl>
                                          <p:spTgt spid="11267"/>
                                        </p:tgtEl>
                                        <p:attrNameLst>
                                          <p:attrName>ppt_h</p:attrName>
                                        </p:attrNameLst>
                                      </p:cBhvr>
                                      <p:tavLst>
                                        <p:tav tm="0">
                                          <p:val>
                                            <p:fltVal val="0.000000"/>
                                          </p:val>
                                        </p:tav>
                                        <p:tav tm="100000">
                                          <p:val>
                                            <p:strVal val="#ppt_h"/>
                                          </p:val>
                                        </p:tav>
                                      </p:tavLst>
                                    </p:anim>
                                    <p:anim calcmode="lin" valueType="num">
                                      <p:cBhvr>
                                        <p:cTn id="9" dur="1000" fill="hold"/>
                                        <p:tgtEl>
                                          <p:spTgt spid="11267"/>
                                        </p:tgtEl>
                                        <p:attrNameLst>
                                          <p:attrName>style.rotation</p:attrName>
                                        </p:attrNameLst>
                                      </p:cBhvr>
                                      <p:tavLst>
                                        <p:tav tm="0">
                                          <p:val>
                                            <p:fltVal val="90.000000"/>
                                          </p:val>
                                        </p:tav>
                                        <p:tav tm="100000">
                                          <p:val>
                                            <p:fltVal val="0.000000"/>
                                          </p:val>
                                        </p:tav>
                                      </p:tavLst>
                                    </p:anim>
                                    <p:animEffect transition="in" filter="fade">
                                      <p:cBhvr>
                                        <p:cTn id="10" dur="10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图片 12289" descr="jingke"/>
          <p:cNvPicPr>
            <a:picLocks noChangeAspect="1"/>
          </p:cNvPicPr>
          <p:nvPr/>
        </p:nvPicPr>
        <p:blipFill>
          <a:blip r:embed="rId1"/>
          <a:stretch>
            <a:fillRect/>
          </a:stretch>
        </p:blipFill>
        <p:spPr>
          <a:xfrm>
            <a:off x="0" y="0"/>
            <a:ext cx="4800600" cy="6858000"/>
          </a:xfrm>
          <a:prstGeom prst="rect">
            <a:avLst/>
          </a:prstGeom>
          <a:noFill/>
          <a:ln w="9525">
            <a:noFill/>
          </a:ln>
        </p:spPr>
      </p:pic>
      <p:pic>
        <p:nvPicPr>
          <p:cNvPr id="12291" name="图片 12290" descr="未命名"/>
          <p:cNvPicPr>
            <a:picLocks noChangeAspect="1"/>
          </p:cNvPicPr>
          <p:nvPr/>
        </p:nvPicPr>
        <p:blipFill>
          <a:blip r:embed="rId2"/>
          <a:stretch>
            <a:fillRect/>
          </a:stretch>
        </p:blipFill>
        <p:spPr>
          <a:xfrm>
            <a:off x="4800600" y="0"/>
            <a:ext cx="4343400" cy="6858000"/>
          </a:xfrm>
          <a:prstGeom prst="rect">
            <a:avLst/>
          </a:prstGeom>
          <a:noFill/>
          <a:ln w="9525">
            <a:noFill/>
          </a:ln>
        </p:spPr>
      </p:pic>
      <p:sp>
        <p:nvSpPr>
          <p:cNvPr id="12292" name="文本框 12291"/>
          <p:cNvSpPr txBox="1"/>
          <p:nvPr/>
        </p:nvSpPr>
        <p:spPr>
          <a:xfrm>
            <a:off x="5257800" y="0"/>
            <a:ext cx="2470150" cy="6858000"/>
          </a:xfrm>
          <a:prstGeom prst="rect">
            <a:avLst/>
          </a:prstGeom>
          <a:noFill/>
          <a:ln w="9525">
            <a:noFill/>
          </a:ln>
        </p:spPr>
        <p:txBody>
          <a:bodyPr vert="eaVert">
            <a:spAutoFit/>
          </a:bodyPr>
          <a:p>
            <a:pPr algn="l" eaLnBrk="1" fontAlgn="base" hangingPunct="1">
              <a:spcBef>
                <a:spcPct val="50000"/>
              </a:spcBef>
            </a:pPr>
            <a:r>
              <a:rPr lang="zh-CN" altLang="en-US" sz="6000" dirty="0">
                <a:solidFill>
                  <a:srgbClr val="FFFFFF"/>
                </a:solidFill>
                <a:latin typeface="Times New Roman" panose="02020603050405020304" pitchFamily="2" charset="0"/>
                <a:ea typeface="隶书" pitchFamily="1" charset="-122"/>
              </a:rPr>
              <a:t>风萧萧兮易水 ，</a:t>
            </a:r>
            <a:endParaRPr lang="zh-CN" altLang="en-US" sz="6000" dirty="0">
              <a:solidFill>
                <a:srgbClr val="FFFFFF"/>
              </a:solidFill>
              <a:latin typeface="Times New Roman" panose="02020603050405020304" pitchFamily="2" charset="0"/>
              <a:ea typeface="隶书" pitchFamily="1" charset="-122"/>
            </a:endParaRPr>
          </a:p>
          <a:p>
            <a:pPr algn="l" eaLnBrk="1" fontAlgn="base" hangingPunct="1">
              <a:spcBef>
                <a:spcPct val="50000"/>
              </a:spcBef>
            </a:pPr>
            <a:r>
              <a:rPr lang="zh-CN" altLang="en-US" sz="6000" dirty="0">
                <a:solidFill>
                  <a:srgbClr val="FFFFFF"/>
                </a:solidFill>
                <a:latin typeface="Times New Roman" panose="02020603050405020304" pitchFamily="2" charset="0"/>
                <a:ea typeface="隶书" pitchFamily="1" charset="-122"/>
              </a:rPr>
              <a:t>壮士一去兮不复还</a:t>
            </a:r>
            <a:endParaRPr lang="zh-CN" altLang="en-US" sz="2400" dirty="0">
              <a:solidFill>
                <a:srgbClr val="FFFFFF"/>
              </a:solidFill>
              <a:latin typeface="Times New Roman" panose="02020603050405020304" pitchFamily="2" charset="0"/>
              <a:ea typeface="隶书" pitchFamily="1" charset="-122"/>
            </a:endParaRPr>
          </a:p>
        </p:txBody>
      </p:sp>
    </p:spTree>
  </p:cSld>
  <p:clrMapOvr>
    <a:masterClrMapping/>
  </p:clrMapOvr>
  <p:transition>
    <p:pull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标题 13313"/>
          <p:cNvSpPr>
            <a:spLocks noGrp="1"/>
          </p:cNvSpPr>
          <p:nvPr>
            <p:ph type="title"/>
          </p:nvPr>
        </p:nvSpPr>
        <p:spPr>
          <a:xfrm>
            <a:off x="2133600" y="76200"/>
            <a:ext cx="2667000" cy="685800"/>
          </a:xfrm>
          <a:ln/>
        </p:spPr>
        <p:txBody>
          <a:bodyPr anchor="ctr"/>
          <a:p>
            <a:r>
              <a:rPr lang="zh-CN" altLang="en-US" b="1" dirty="0">
                <a:solidFill>
                  <a:srgbClr val="FF0000"/>
                </a:solidFill>
                <a:ea typeface="华文行楷" pitchFamily="2" charset="-122"/>
              </a:rPr>
              <a:t>补充介绍</a:t>
            </a:r>
            <a:r>
              <a:rPr lang="en-US" altLang="x-none" dirty="0">
                <a:solidFill>
                  <a:srgbClr val="FF0000"/>
                </a:solidFill>
              </a:rPr>
              <a:t>:</a:t>
            </a:r>
            <a:endParaRPr lang="en-US" altLang="x-none" dirty="0">
              <a:solidFill>
                <a:srgbClr val="FF0000"/>
              </a:solidFill>
            </a:endParaRPr>
          </a:p>
        </p:txBody>
      </p:sp>
      <p:sp>
        <p:nvSpPr>
          <p:cNvPr id="13315" name="文本占位符 13314"/>
          <p:cNvSpPr>
            <a:spLocks noGrp="1"/>
          </p:cNvSpPr>
          <p:nvPr>
            <p:ph type="body" idx="1"/>
          </p:nvPr>
        </p:nvSpPr>
        <p:spPr>
          <a:xfrm>
            <a:off x="304800" y="1143000"/>
            <a:ext cx="8839200" cy="5715000"/>
          </a:xfrm>
          <a:ln/>
        </p:spPr>
        <p:txBody>
          <a:bodyPr/>
          <a:p>
            <a:endParaRPr lang="en-US" altLang="zh-CN"/>
          </a:p>
          <a:p>
            <a:endParaRPr lang="en-US" altLang="zh-CN"/>
          </a:p>
        </p:txBody>
      </p:sp>
      <p:sp>
        <p:nvSpPr>
          <p:cNvPr id="13316" name="矩形 13315"/>
          <p:cNvSpPr/>
          <p:nvPr/>
        </p:nvSpPr>
        <p:spPr>
          <a:xfrm>
            <a:off x="381000" y="2133600"/>
            <a:ext cx="8458200" cy="3935413"/>
          </a:xfrm>
          <a:prstGeom prst="rect">
            <a:avLst/>
          </a:prstGeom>
          <a:noFill/>
          <a:ln w="9525">
            <a:noFill/>
          </a:ln>
        </p:spPr>
        <p:txBody>
          <a:bodyPr>
            <a:spAutoFit/>
          </a:bodyPr>
          <a:p>
            <a:pPr algn="l" eaLnBrk="1" fontAlgn="base" hangingPunct="1">
              <a:spcBef>
                <a:spcPct val="50000"/>
              </a:spcBef>
              <a:buClrTx/>
            </a:pPr>
            <a:r>
              <a:rPr lang="zh-CN" altLang="en-US" sz="2800" b="1" dirty="0">
                <a:latin typeface="Times New Roman" panose="02020603050405020304" pitchFamily="2" charset="0"/>
              </a:rPr>
              <a:t>        荆轲，春秋战国时代有名的四大刺客之一。祖先是齐国人，后迁居卫国，原叫庄坷，到了燕国以后，才叫荆轲，他喜欢读书击剑，结交名人勇士。课文中提到的击筑的高渐离，就是朋友之一。燕太子为了刺秦王，先找智勇双全的燕国处土田光。田光觉得自己老了，无法完成太子丹的重托，便向太子丹推荐了荆轲。田光为了激励荆轲，便自杀了。荆轲接受了任务，太子丹高兴万分，马上封荆轲为上卿，精心奉侍</a:t>
            </a:r>
            <a:r>
              <a:rPr lang="en-US" altLang="x-none" sz="2800" b="1" dirty="0">
                <a:latin typeface="Times New Roman" panose="02020603050405020304" pitchFamily="2" charset="0"/>
              </a:rPr>
              <a:t>……</a:t>
            </a:r>
            <a:r>
              <a:rPr lang="zh-CN" altLang="en-US" sz="2800" b="1" dirty="0">
                <a:latin typeface="Times New Roman" panose="02020603050405020304" pitchFamily="2" charset="0"/>
              </a:rPr>
              <a:t>以后，就是课文记叙的情况。 </a:t>
            </a:r>
            <a:endParaRPr lang="zh-CN" altLang="en-US" sz="2800" b="1" dirty="0">
              <a:latin typeface="Times New Roman" panose="02020603050405020304" pitchFamily="2" charset="0"/>
            </a:endParaRPr>
          </a:p>
        </p:txBody>
      </p:sp>
      <p:pic>
        <p:nvPicPr>
          <p:cNvPr id="13317" name="图片 13316" descr="tov-66"/>
          <p:cNvPicPr>
            <a:picLocks noChangeAspect="1"/>
          </p:cNvPicPr>
          <p:nvPr/>
        </p:nvPicPr>
        <p:blipFill>
          <a:blip r:embed="rId1"/>
          <a:stretch>
            <a:fillRect/>
          </a:stretch>
        </p:blipFill>
        <p:spPr>
          <a:xfrm>
            <a:off x="5791200" y="381000"/>
            <a:ext cx="2362200" cy="1789113"/>
          </a:xfrm>
          <a:prstGeom prst="rect">
            <a:avLst/>
          </a:prstGeom>
          <a:noFill/>
          <a:ln w="9525">
            <a:noFill/>
          </a:ln>
        </p:spPr>
      </p:pic>
    </p:spTree>
  </p:cSld>
  <p:clrMapOvr>
    <a:masterClrMapping/>
  </p:clrMapOvr>
  <p:transition>
    <p:pull dir="r"/>
    <p:sndAc>
      <p:stSnd>
        <p:snd r:embed="rId2"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13315">
                                            <p:txEl>
                                              <p:charRg st="0" end="1"/>
                                            </p:txEl>
                                          </p:spTgt>
                                        </p:tgtEl>
                                        <p:attrNameLst>
                                          <p:attrName>style.visibility</p:attrName>
                                        </p:attrNameLst>
                                      </p:cBhvr>
                                      <p:to>
                                        <p:strVal val="visible"/>
                                      </p:to>
                                    </p:set>
                                    <p:anim calcmode="lin" valueType="num">
                                      <p:cBhvr additive="base">
                                        <p:cTn id="7" dur="500" fill="hold"/>
                                        <p:tgtEl>
                                          <p:spTgt spid="13315">
                                            <p:txEl>
                                              <p:charRg st="0"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5">
                                            <p:txEl>
                                              <p:charRg st="0"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additive="base">
                                        <p:cTn id="13" dur="500" fill="hold"/>
                                        <p:tgtEl>
                                          <p:spTgt spid="13314"/>
                                        </p:tgtEl>
                                        <p:attrNameLst>
                                          <p:attrName>ppt_x</p:attrName>
                                        </p:attrNameLst>
                                      </p:cBhvr>
                                      <p:tavLst>
                                        <p:tav tm="0">
                                          <p:val>
                                            <p:strVal val="1+#ppt_w/2"/>
                                          </p:val>
                                        </p:tav>
                                        <p:tav tm="100000">
                                          <p:val>
                                            <p:strVal val="#ppt_x"/>
                                          </p:val>
                                        </p:tav>
                                      </p:tavLst>
                                    </p:anim>
                                    <p:anim calcmode="lin" valueType="num">
                                      <p:cBhvr additive="base">
                                        <p:cTn id="14" dur="500" fill="hold"/>
                                        <p:tgtEl>
                                          <p:spTgt spid="1331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type.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3316"/>
                                        </p:tgtEl>
                                        <p:attrNameLst>
                                          <p:attrName>style.visibility</p:attrName>
                                        </p:attrNameLst>
                                      </p:cBhvr>
                                      <p:to>
                                        <p:strVal val="visible"/>
                                      </p:to>
                                    </p:set>
                                    <p:anim calcmode="lin" valueType="num">
                                      <p:cBhvr additive="base">
                                        <p:cTn id="19" dur="3000" fill="hold"/>
                                        <p:tgtEl>
                                          <p:spTgt spid="13316"/>
                                        </p:tgtEl>
                                        <p:attrNameLst>
                                          <p:attrName>ppt_x</p:attrName>
                                        </p:attrNameLst>
                                      </p:cBhvr>
                                      <p:tavLst>
                                        <p:tav tm="0">
                                          <p:val>
                                            <p:strVal val="1+#ppt_w/2"/>
                                          </p:val>
                                        </p:tav>
                                        <p:tav tm="100000">
                                          <p:val>
                                            <p:strVal val="#ppt_x"/>
                                          </p:val>
                                        </p:tav>
                                      </p:tavLst>
                                    </p:anim>
                                    <p:anim calcmode="lin" valueType="num">
                                      <p:cBhvr additive="base">
                                        <p:cTn id="20" dur="3000" fill="hold"/>
                                        <p:tgtEl>
                                          <p:spTgt spid="13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P spid="133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Rectangle 2"/>
          <p:cNvSpPr/>
          <p:nvPr/>
        </p:nvSpPr>
        <p:spPr>
          <a:xfrm>
            <a:off x="4495800" y="1676400"/>
            <a:ext cx="3505200" cy="3381375"/>
          </a:xfrm>
          <a:prstGeom prst="rect">
            <a:avLst/>
          </a:prstGeom>
          <a:noFill/>
          <a:ln w="9525">
            <a:noFill/>
          </a:ln>
        </p:spPr>
        <p:txBody>
          <a:bodyPr>
            <a:spAutoFit/>
          </a:bodyPr>
          <a:p>
            <a:pPr algn="l" eaLnBrk="1" fontAlgn="base" hangingPunct="1"/>
            <a:endParaRPr lang="zh-CN" altLang="en-US" sz="5400" b="1" dirty="0">
              <a:latin typeface="Arial" panose="020B0604020202020204" pitchFamily="34" charset="0"/>
              <a:ea typeface="幼圆" pitchFamily="1" charset="-122"/>
            </a:endParaRPr>
          </a:p>
          <a:p>
            <a:pPr algn="l" eaLnBrk="1" fontAlgn="base" hangingPunct="1"/>
            <a:endParaRPr lang="zh-CN" altLang="en-US" sz="5400" b="1" dirty="0">
              <a:latin typeface="Arial" panose="020B0604020202020204" pitchFamily="34" charset="0"/>
              <a:ea typeface="幼圆" pitchFamily="1" charset="-122"/>
            </a:endParaRPr>
          </a:p>
          <a:p>
            <a:pPr algn="l" eaLnBrk="1" fontAlgn="base" hangingPunct="1"/>
            <a:endParaRPr lang="zh-CN" altLang="en-US" sz="5400" b="1" dirty="0">
              <a:latin typeface="Arial" panose="020B0604020202020204" pitchFamily="34" charset="0"/>
              <a:ea typeface="幼圆" pitchFamily="1" charset="-122"/>
            </a:endParaRPr>
          </a:p>
          <a:p>
            <a:pPr algn="l" eaLnBrk="1" fontAlgn="base" hangingPunct="1"/>
            <a:endParaRPr lang="zh-CN" altLang="en-US" sz="5400" b="1" dirty="0">
              <a:latin typeface="Times New Roman" panose="02020603050405020304" pitchFamily="2" charset="0"/>
              <a:ea typeface="幼圆" pitchFamily="1" charset="-122"/>
            </a:endParaRPr>
          </a:p>
        </p:txBody>
      </p:sp>
      <p:sp>
        <p:nvSpPr>
          <p:cNvPr id="14339" name="WordArt 3"/>
          <p:cNvSpPr>
            <a:spLocks noTextEdit="1"/>
          </p:cNvSpPr>
          <p:nvPr/>
        </p:nvSpPr>
        <p:spPr>
          <a:xfrm>
            <a:off x="2286000" y="152400"/>
            <a:ext cx="4724400" cy="601663"/>
          </a:xfrm>
          <a:prstGeom prst="rect">
            <a:avLst/>
          </a:prstGeom>
        </p:spPr>
        <p:txBody>
          <a:bodyPr wrap="none" fromWordArt="1">
            <a:prstTxWarp prst="textDoubleWave1">
              <a:avLst>
                <a:gd name="adj1" fmla="val 6500"/>
                <a:gd name="adj2" fmla="val 0"/>
              </a:avLst>
            </a:prstTxWarp>
            <a:normAutofit/>
          </a:bodyPr>
          <a:p>
            <a:pPr algn="ctr"/>
            <a:r>
              <a:rPr lang="zh-CN" altLang="en-US" sz="3600" b="1" spc="-360">
                <a:ln w="12700" cap="flat" cmpd="sng">
                  <a:solidFill>
                    <a:srgbClr val="000080"/>
                  </a:solidFill>
                  <a:prstDash val="solid"/>
                  <a:headEnd type="none" w="med" len="med"/>
                  <a:tailEnd type="none" w="med" len="med"/>
                </a:ln>
                <a:solidFill>
                  <a:srgbClr val="008000"/>
                </a:solidFill>
                <a:effectLst>
                  <a:outerShdw dist="125724" dir="18900000" algn="ctr" rotWithShape="0">
                    <a:srgbClr val="000099"/>
                  </a:outerShdw>
                </a:effectLst>
                <a:latin typeface="隶书" charset="0"/>
                <a:ea typeface="隶书" charset="0"/>
              </a:rPr>
              <a:t>春秋战国四大刺客</a:t>
            </a:r>
            <a:endParaRPr lang="zh-CN" altLang="en-US" sz="3600" b="1" spc="-360">
              <a:ln w="12700" cap="flat" cmpd="sng">
                <a:solidFill>
                  <a:srgbClr val="000080"/>
                </a:solidFill>
                <a:prstDash val="solid"/>
                <a:headEnd type="none" w="med" len="med"/>
                <a:tailEnd type="none" w="med" len="med"/>
              </a:ln>
              <a:solidFill>
                <a:srgbClr val="008000"/>
              </a:solidFill>
              <a:effectLst>
                <a:outerShdw dist="125724" dir="18900000" algn="ctr" rotWithShape="0">
                  <a:srgbClr val="000099"/>
                </a:outerShdw>
              </a:effectLst>
              <a:latin typeface="隶书" charset="0"/>
              <a:ea typeface="隶书" charset="0"/>
            </a:endParaRPr>
          </a:p>
        </p:txBody>
      </p:sp>
      <p:pic>
        <p:nvPicPr>
          <p:cNvPr id="14340" name="Picture 4" descr="11695445163631033"/>
          <p:cNvPicPr>
            <a:picLocks noChangeAspect="1"/>
          </p:cNvPicPr>
          <p:nvPr/>
        </p:nvPicPr>
        <p:blipFill>
          <a:blip r:embed="rId1"/>
          <a:stretch>
            <a:fillRect/>
          </a:stretch>
        </p:blipFill>
        <p:spPr>
          <a:xfrm>
            <a:off x="152400" y="914400"/>
            <a:ext cx="4038600" cy="3016250"/>
          </a:xfrm>
          <a:prstGeom prst="rect">
            <a:avLst/>
          </a:prstGeom>
          <a:noFill/>
          <a:ln w="9525">
            <a:noFill/>
          </a:ln>
        </p:spPr>
      </p:pic>
      <p:pic>
        <p:nvPicPr>
          <p:cNvPr id="14341" name="Picture 5" descr="jswuxi224"/>
          <p:cNvPicPr>
            <a:picLocks noChangeAspect="1"/>
          </p:cNvPicPr>
          <p:nvPr/>
        </p:nvPicPr>
        <p:blipFill>
          <a:blip r:embed="rId2"/>
          <a:stretch>
            <a:fillRect/>
          </a:stretch>
        </p:blipFill>
        <p:spPr>
          <a:xfrm>
            <a:off x="5148263" y="889000"/>
            <a:ext cx="3081337" cy="2997200"/>
          </a:xfrm>
          <a:prstGeom prst="rect">
            <a:avLst/>
          </a:prstGeom>
          <a:noFill/>
          <a:ln w="9525">
            <a:noFill/>
          </a:ln>
        </p:spPr>
      </p:pic>
      <p:sp>
        <p:nvSpPr>
          <p:cNvPr id="14342" name="Rectangle 6"/>
          <p:cNvSpPr/>
          <p:nvPr/>
        </p:nvSpPr>
        <p:spPr>
          <a:xfrm>
            <a:off x="8197850" y="1295400"/>
            <a:ext cx="869950" cy="1736725"/>
          </a:xfrm>
          <a:prstGeom prst="rect">
            <a:avLst/>
          </a:prstGeom>
          <a:noFill/>
          <a:ln w="9525">
            <a:noFill/>
          </a:ln>
        </p:spPr>
        <p:txBody>
          <a:bodyPr wrap="none">
            <a:spAutoFit/>
          </a:bodyPr>
          <a:p>
            <a:pPr algn="l" eaLnBrk="1" fontAlgn="base" hangingPunct="1"/>
            <a:r>
              <a:rPr lang="zh-CN" altLang="en-US" sz="5400" b="1" dirty="0">
                <a:solidFill>
                  <a:srgbClr val="1108C8"/>
                </a:solidFill>
                <a:latin typeface="Arial" panose="020B0604020202020204" pitchFamily="34" charset="0"/>
                <a:ea typeface="幼圆" pitchFamily="1" charset="-122"/>
              </a:rPr>
              <a:t>专</a:t>
            </a:r>
            <a:endParaRPr lang="zh-CN" altLang="en-US" sz="5400" b="1" dirty="0">
              <a:solidFill>
                <a:srgbClr val="1108C8"/>
              </a:solidFill>
              <a:latin typeface="Arial" panose="020B0604020202020204" pitchFamily="34" charset="0"/>
              <a:ea typeface="幼圆" pitchFamily="1" charset="-122"/>
            </a:endParaRPr>
          </a:p>
          <a:p>
            <a:pPr algn="l" eaLnBrk="1" fontAlgn="base" hangingPunct="1"/>
            <a:r>
              <a:rPr lang="zh-CN" altLang="en-US" sz="5400" b="1" dirty="0">
                <a:solidFill>
                  <a:srgbClr val="1108C8"/>
                </a:solidFill>
                <a:latin typeface="Arial" panose="020B0604020202020204" pitchFamily="34" charset="0"/>
                <a:ea typeface="幼圆" pitchFamily="1" charset="-122"/>
              </a:rPr>
              <a:t>诸</a:t>
            </a:r>
            <a:endParaRPr lang="zh-CN" altLang="en-US" sz="5400" b="1" dirty="0">
              <a:solidFill>
                <a:srgbClr val="1108C8"/>
              </a:solidFill>
              <a:latin typeface="Arial" panose="020B0604020202020204" pitchFamily="34" charset="0"/>
              <a:ea typeface="幼圆" pitchFamily="1" charset="-122"/>
            </a:endParaRPr>
          </a:p>
        </p:txBody>
      </p:sp>
      <p:pic>
        <p:nvPicPr>
          <p:cNvPr id="14343" name="Picture 7" descr="387048"/>
          <p:cNvPicPr>
            <a:picLocks noChangeAspect="1"/>
          </p:cNvPicPr>
          <p:nvPr/>
        </p:nvPicPr>
        <p:blipFill>
          <a:blip r:embed="rId3"/>
          <a:stretch>
            <a:fillRect/>
          </a:stretch>
        </p:blipFill>
        <p:spPr>
          <a:xfrm>
            <a:off x="152400" y="3886200"/>
            <a:ext cx="4038600" cy="2514600"/>
          </a:xfrm>
          <a:prstGeom prst="rect">
            <a:avLst/>
          </a:prstGeom>
          <a:noFill/>
          <a:ln w="9525">
            <a:noFill/>
          </a:ln>
        </p:spPr>
      </p:pic>
      <p:pic>
        <p:nvPicPr>
          <p:cNvPr id="14344" name="Picture 8" descr="t24"/>
          <p:cNvPicPr>
            <a:picLocks noChangeAspect="1"/>
          </p:cNvPicPr>
          <p:nvPr/>
        </p:nvPicPr>
        <p:blipFill>
          <a:blip r:embed="rId4"/>
          <a:stretch>
            <a:fillRect/>
          </a:stretch>
        </p:blipFill>
        <p:spPr>
          <a:xfrm>
            <a:off x="5148263" y="3860800"/>
            <a:ext cx="3081337" cy="2540000"/>
          </a:xfrm>
          <a:prstGeom prst="rect">
            <a:avLst/>
          </a:prstGeom>
          <a:noFill/>
          <a:ln w="9525">
            <a:noFill/>
          </a:ln>
        </p:spPr>
      </p:pic>
      <p:sp>
        <p:nvSpPr>
          <p:cNvPr id="14345" name="Rectangle 9"/>
          <p:cNvSpPr/>
          <p:nvPr/>
        </p:nvSpPr>
        <p:spPr>
          <a:xfrm>
            <a:off x="4267200" y="4191000"/>
            <a:ext cx="869950" cy="1736725"/>
          </a:xfrm>
          <a:prstGeom prst="rect">
            <a:avLst/>
          </a:prstGeom>
          <a:noFill/>
          <a:ln w="9525">
            <a:noFill/>
          </a:ln>
        </p:spPr>
        <p:txBody>
          <a:bodyPr wrap="none">
            <a:spAutoFit/>
          </a:bodyPr>
          <a:p>
            <a:pPr algn="l" eaLnBrk="1" fontAlgn="base" hangingPunct="1"/>
            <a:r>
              <a:rPr lang="zh-CN" altLang="en-US" sz="5400" b="1" dirty="0">
                <a:solidFill>
                  <a:srgbClr val="1108C8"/>
                </a:solidFill>
                <a:latin typeface="Arial" panose="020B0604020202020204" pitchFamily="34" charset="0"/>
                <a:ea typeface="幼圆" pitchFamily="1" charset="-122"/>
              </a:rPr>
              <a:t>聂</a:t>
            </a:r>
            <a:endParaRPr lang="zh-CN" altLang="en-US" sz="5400" b="1" dirty="0">
              <a:solidFill>
                <a:srgbClr val="1108C8"/>
              </a:solidFill>
              <a:latin typeface="Arial" panose="020B0604020202020204" pitchFamily="34" charset="0"/>
              <a:ea typeface="幼圆" pitchFamily="1" charset="-122"/>
            </a:endParaRPr>
          </a:p>
          <a:p>
            <a:pPr algn="l" eaLnBrk="1" fontAlgn="base" hangingPunct="1"/>
            <a:r>
              <a:rPr lang="zh-CN" altLang="en-US" sz="5400" b="1" dirty="0">
                <a:solidFill>
                  <a:srgbClr val="1108C8"/>
                </a:solidFill>
                <a:latin typeface="Arial" panose="020B0604020202020204" pitchFamily="34" charset="0"/>
                <a:ea typeface="幼圆" pitchFamily="1" charset="-122"/>
              </a:rPr>
              <a:t>政</a:t>
            </a:r>
            <a:endParaRPr lang="zh-CN" altLang="en-US" sz="5400" b="1" dirty="0">
              <a:solidFill>
                <a:srgbClr val="1108C8"/>
              </a:solidFill>
              <a:latin typeface="Arial" panose="020B0604020202020204" pitchFamily="34" charset="0"/>
              <a:ea typeface="幼圆" pitchFamily="1" charset="-122"/>
            </a:endParaRPr>
          </a:p>
        </p:txBody>
      </p:sp>
      <p:sp>
        <p:nvSpPr>
          <p:cNvPr id="14346" name="Rectangle 10"/>
          <p:cNvSpPr/>
          <p:nvPr/>
        </p:nvSpPr>
        <p:spPr>
          <a:xfrm>
            <a:off x="8197850" y="4191000"/>
            <a:ext cx="869950" cy="1736725"/>
          </a:xfrm>
          <a:prstGeom prst="rect">
            <a:avLst/>
          </a:prstGeom>
          <a:noFill/>
          <a:ln w="9525">
            <a:noFill/>
          </a:ln>
        </p:spPr>
        <p:txBody>
          <a:bodyPr wrap="none">
            <a:spAutoFit/>
          </a:bodyPr>
          <a:p>
            <a:pPr algn="l" eaLnBrk="1" fontAlgn="base" hangingPunct="1"/>
            <a:r>
              <a:rPr lang="zh-CN" altLang="en-US" sz="5400" b="1" dirty="0">
                <a:solidFill>
                  <a:srgbClr val="1108C8"/>
                </a:solidFill>
                <a:latin typeface="Arial" panose="020B0604020202020204" pitchFamily="34" charset="0"/>
                <a:ea typeface="幼圆" pitchFamily="1" charset="-122"/>
              </a:rPr>
              <a:t>荆</a:t>
            </a:r>
            <a:endParaRPr lang="zh-CN" altLang="en-US" sz="5400" b="1" dirty="0">
              <a:solidFill>
                <a:srgbClr val="1108C8"/>
              </a:solidFill>
              <a:latin typeface="Arial" panose="020B0604020202020204" pitchFamily="34" charset="0"/>
              <a:ea typeface="幼圆" pitchFamily="1" charset="-122"/>
            </a:endParaRPr>
          </a:p>
          <a:p>
            <a:pPr algn="l" eaLnBrk="1" fontAlgn="base" hangingPunct="1"/>
            <a:r>
              <a:rPr lang="zh-CN" altLang="en-US" sz="5400" b="1" dirty="0">
                <a:solidFill>
                  <a:srgbClr val="1108C8"/>
                </a:solidFill>
                <a:latin typeface="Arial" panose="020B0604020202020204" pitchFamily="34" charset="0"/>
                <a:ea typeface="幼圆" pitchFamily="1" charset="-122"/>
              </a:rPr>
              <a:t>轲</a:t>
            </a:r>
            <a:endParaRPr lang="zh-CN" altLang="en-US" sz="5400" b="1" dirty="0">
              <a:solidFill>
                <a:srgbClr val="1108C8"/>
              </a:solidFill>
              <a:latin typeface="Arial" panose="020B0604020202020204" pitchFamily="34" charset="0"/>
              <a:ea typeface="幼圆" pitchFamily="1" charset="-122"/>
            </a:endParaRPr>
          </a:p>
        </p:txBody>
      </p:sp>
      <p:sp>
        <p:nvSpPr>
          <p:cNvPr id="14347" name="Rectangle 11"/>
          <p:cNvSpPr/>
          <p:nvPr/>
        </p:nvSpPr>
        <p:spPr>
          <a:xfrm>
            <a:off x="4267200" y="1371600"/>
            <a:ext cx="869950" cy="1736725"/>
          </a:xfrm>
          <a:prstGeom prst="rect">
            <a:avLst/>
          </a:prstGeom>
          <a:noFill/>
          <a:ln w="9525">
            <a:noFill/>
          </a:ln>
        </p:spPr>
        <p:txBody>
          <a:bodyPr wrap="none">
            <a:spAutoFit/>
          </a:bodyPr>
          <a:p>
            <a:pPr algn="l" eaLnBrk="1" fontAlgn="base" hangingPunct="1"/>
            <a:r>
              <a:rPr lang="zh-CN" altLang="en-US" sz="5400" b="1" dirty="0">
                <a:solidFill>
                  <a:srgbClr val="1108C8"/>
                </a:solidFill>
                <a:latin typeface="Arial" panose="020B0604020202020204" pitchFamily="34" charset="0"/>
                <a:ea typeface="幼圆" pitchFamily="1" charset="-122"/>
              </a:rPr>
              <a:t>要</a:t>
            </a:r>
            <a:endParaRPr lang="zh-CN" altLang="en-US" sz="5400" b="1" dirty="0">
              <a:solidFill>
                <a:srgbClr val="1108C8"/>
              </a:solidFill>
              <a:latin typeface="Arial" panose="020B0604020202020204" pitchFamily="34" charset="0"/>
              <a:ea typeface="幼圆" pitchFamily="1" charset="-122"/>
            </a:endParaRPr>
          </a:p>
          <a:p>
            <a:pPr algn="l" eaLnBrk="1" fontAlgn="base" hangingPunct="1"/>
            <a:r>
              <a:rPr lang="zh-CN" altLang="en-US" sz="5400" b="1" dirty="0">
                <a:solidFill>
                  <a:srgbClr val="1108C8"/>
                </a:solidFill>
                <a:latin typeface="Arial" panose="020B0604020202020204" pitchFamily="34" charset="0"/>
                <a:ea typeface="幼圆" pitchFamily="1" charset="-122"/>
              </a:rPr>
              <a:t>离</a:t>
            </a:r>
            <a:endParaRPr lang="zh-CN" altLang="en-US" sz="5400" b="1" dirty="0">
              <a:solidFill>
                <a:srgbClr val="1108C8"/>
              </a:solidFill>
              <a:latin typeface="Arial" panose="020B0604020202020204" pitchFamily="34" charset="0"/>
              <a:ea typeface="幼圆" pitchFamily="1" charset="-122"/>
            </a:endParaRPr>
          </a:p>
        </p:txBody>
      </p:sp>
    </p:spTree>
  </p:cSld>
  <p:clrMapOvr>
    <a:masterClrMapping/>
  </p:clrMapOvr>
  <p:transition>
    <p:pull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4"/>
          <p:cNvSpPr>
            <a:spLocks noGrp="1"/>
          </p:cNvSpPr>
          <p:nvPr>
            <p:ph type="title"/>
          </p:nvPr>
        </p:nvSpPr>
        <p:spPr>
          <a:xfrm>
            <a:off x="2667000" y="3886200"/>
            <a:ext cx="685800" cy="2016125"/>
          </a:xfrm>
          <a:ln/>
        </p:spPr>
        <p:txBody>
          <a:bodyPr vert="eaVert" wrap="square" anchor="ctr"/>
          <a:p>
            <a:pPr eaLnBrk="1" hangingPunct="1"/>
            <a:r>
              <a:rPr lang="zh-CN" altLang="en-US" sz="3000">
                <a:ea typeface="黑体" panose="02010609060101010101" pitchFamily="2" charset="-122"/>
              </a:rPr>
              <a:t>樊於期自刎</a:t>
            </a:r>
            <a:endParaRPr lang="zh-CN" altLang="en-US" sz="3000">
              <a:ea typeface="黑体" panose="02010609060101010101" pitchFamily="2" charset="-122"/>
            </a:endParaRPr>
          </a:p>
        </p:txBody>
      </p:sp>
      <p:pic>
        <p:nvPicPr>
          <p:cNvPr id="15363" name="Picture 6" descr="02、樊於期自刎"/>
          <p:cNvPicPr>
            <a:picLocks noChangeAspect="1"/>
          </p:cNvPicPr>
          <p:nvPr/>
        </p:nvPicPr>
        <p:blipFill>
          <a:blip r:embed="rId1"/>
          <a:stretch>
            <a:fillRect/>
          </a:stretch>
        </p:blipFill>
        <p:spPr>
          <a:xfrm>
            <a:off x="3429000" y="914400"/>
            <a:ext cx="4572000" cy="5562600"/>
          </a:xfrm>
          <a:prstGeom prst="rect">
            <a:avLst/>
          </a:prstGeom>
          <a:noFill/>
          <a:ln w="9525">
            <a:noFill/>
          </a:ln>
        </p:spPr>
      </p:pic>
      <p:sp>
        <p:nvSpPr>
          <p:cNvPr id="15364" name="Rectangle 4"/>
          <p:cNvSpPr txBox="1"/>
          <p:nvPr/>
        </p:nvSpPr>
        <p:spPr>
          <a:xfrm>
            <a:off x="22098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ea typeface="黑体" panose="02010609060101010101" pitchFamily="2" charset="-122"/>
              </a:rPr>
              <a:t>整体把握</a:t>
            </a:r>
            <a:endParaRPr lang="zh-CN" altLang="en-US" dirty="0">
              <a:latin typeface="Calibri" panose="020F0502020204030204" pitchFamily="2" charset="0"/>
              <a:ea typeface="黑体" panose="02010609060101010101" pitchFamily="2" charset="-122"/>
            </a:endParaRPr>
          </a:p>
        </p:txBody>
      </p:sp>
      <p:sp>
        <p:nvSpPr>
          <p:cNvPr id="15365" name="矩形 5"/>
          <p:cNvSpPr/>
          <p:nvPr/>
        </p:nvSpPr>
        <p:spPr>
          <a:xfrm>
            <a:off x="346075" y="1981200"/>
            <a:ext cx="2549525" cy="549275"/>
          </a:xfrm>
          <a:prstGeom prst="rect">
            <a:avLst/>
          </a:prstGeom>
          <a:noFill/>
          <a:ln w="9525">
            <a:noFill/>
          </a:ln>
        </p:spPr>
        <p:txBody>
          <a:bodyPr>
            <a:spAutoFit/>
          </a:bodyPr>
          <a:p>
            <a:pPr algn="l" eaLnBrk="1" fontAlgn="base" hangingPunct="1"/>
            <a:r>
              <a:rPr lang="en-US" altLang="x-none" sz="3000" b="1" dirty="0">
                <a:latin typeface="Arial" panose="020B0604020202020204" pitchFamily="34" charset="0"/>
              </a:rPr>
              <a:t>1</a:t>
            </a:r>
            <a:r>
              <a:rPr lang="zh-CN" altLang="en-US" sz="3000" b="1" dirty="0">
                <a:latin typeface="Arial" panose="020B0604020202020204" pitchFamily="34" charset="0"/>
              </a:rPr>
              <a:t>、课文插图</a:t>
            </a:r>
            <a:endParaRPr lang="zh-CN" altLang="en-US" sz="3000" b="1"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365">
                                            <p:txEl>
                                              <p:charRg st="0" end="7"/>
                                            </p:txEl>
                                          </p:spTgt>
                                        </p:tgtEl>
                                        <p:attrNameLst>
                                          <p:attrName>style.visibility</p:attrName>
                                        </p:attrNameLst>
                                      </p:cBhvr>
                                      <p:to>
                                        <p:strVal val="visible"/>
                                      </p:to>
                                    </p:set>
                                    <p:anim calcmode="lin" valueType="num">
                                      <p:cBhvr additive="base">
                                        <p:cTn id="7" dur="500" fill="hold"/>
                                        <p:tgtEl>
                                          <p:spTgt spid="15365">
                                            <p:txEl>
                                              <p:charRg st="0"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365">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iterate type="lt">
                                    <p:tmPct val="5000"/>
                                  </p:iterate>
                                  <p:childTnLst>
                                    <p:set>
                                      <p:cBhvr>
                                        <p:cTn id="12" dur="1" fill="hold">
                                          <p:stCondLst>
                                            <p:cond delay="0"/>
                                          </p:stCondLst>
                                        </p:cTn>
                                        <p:tgtEl>
                                          <p:spTgt spid="15363"/>
                                        </p:tgtEl>
                                        <p:attrNameLst>
                                          <p:attrName>style.visibility</p:attrName>
                                        </p:attrNameLst>
                                      </p:cBhvr>
                                      <p:to>
                                        <p:strVal val="visible"/>
                                      </p:to>
                                    </p:set>
                                    <p:anim calcmode="lin" valueType="num">
                                      <p:cBhvr>
                                        <p:cTn id="13" dur="1000" fill="hold"/>
                                        <p:tgtEl>
                                          <p:spTgt spid="15363"/>
                                        </p:tgtEl>
                                        <p:attrNameLst>
                                          <p:attrName>ppt_w</p:attrName>
                                        </p:attrNameLst>
                                      </p:cBhvr>
                                      <p:tavLst>
                                        <p:tav tm="0">
                                          <p:val>
                                            <p:fltVal val="0.000000"/>
                                          </p:val>
                                        </p:tav>
                                        <p:tav tm="100000">
                                          <p:val>
                                            <p:strVal val="#ppt_w"/>
                                          </p:val>
                                        </p:tav>
                                      </p:tavLst>
                                    </p:anim>
                                    <p:anim calcmode="lin" valueType="num">
                                      <p:cBhvr>
                                        <p:cTn id="14" dur="1000" fill="hold"/>
                                        <p:tgtEl>
                                          <p:spTgt spid="15363"/>
                                        </p:tgtEl>
                                        <p:attrNameLst>
                                          <p:attrName>ppt_h</p:attrName>
                                        </p:attrNameLst>
                                      </p:cBhvr>
                                      <p:tavLst>
                                        <p:tav tm="0">
                                          <p:val>
                                            <p:fltVal val="0.000000"/>
                                          </p:val>
                                        </p:tav>
                                        <p:tav tm="100000">
                                          <p:val>
                                            <p:strVal val="#ppt_h"/>
                                          </p:val>
                                        </p:tav>
                                      </p:tavLst>
                                    </p:anim>
                                    <p:anim calcmode="lin" valueType="num">
                                      <p:cBhvr>
                                        <p:cTn id="15" dur="1000" fill="hold"/>
                                        <p:tgtEl>
                                          <p:spTgt spid="15363"/>
                                        </p:tgtEl>
                                        <p:attrNameLst>
                                          <p:attrName>style.rotation</p:attrName>
                                        </p:attrNameLst>
                                      </p:cBhvr>
                                      <p:tavLst>
                                        <p:tav tm="0">
                                          <p:val>
                                            <p:fltVal val="90.000000"/>
                                          </p:val>
                                        </p:tav>
                                        <p:tav tm="100000">
                                          <p:val>
                                            <p:fltVal val="0.000000"/>
                                          </p:val>
                                        </p:tav>
                                      </p:tavLst>
                                    </p:anim>
                                    <p:animEffect transition="in" filter="fade">
                                      <p:cBhvr>
                                        <p:cTn id="16" dur="1000"/>
                                        <p:tgtEl>
                                          <p:spTgt spid="15363"/>
                                        </p:tgtEl>
                                      </p:cBhvr>
                                    </p:animEffect>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5362"/>
                                        </p:tgtEl>
                                        <p:attrNameLst>
                                          <p:attrName>style.visibility</p:attrName>
                                        </p:attrNameLst>
                                      </p:cBhvr>
                                      <p:to>
                                        <p:strVal val="visible"/>
                                      </p:to>
                                    </p:set>
                                    <p:anim calcmode="lin" valueType="num">
                                      <p:cBhvr additive="base">
                                        <p:cTn id="20" dur="500" fill="hold"/>
                                        <p:tgtEl>
                                          <p:spTgt spid="15362"/>
                                        </p:tgtEl>
                                        <p:attrNameLst>
                                          <p:attrName>ppt_x</p:attrName>
                                        </p:attrNameLst>
                                      </p:cBhvr>
                                      <p:tavLst>
                                        <p:tav tm="0">
                                          <p:val>
                                            <p:strVal val="#ppt_x"/>
                                          </p:val>
                                        </p:tav>
                                        <p:tav tm="100000">
                                          <p:val>
                                            <p:strVal val="#ppt_x"/>
                                          </p:val>
                                        </p:tav>
                                      </p:tavLst>
                                    </p:anim>
                                    <p:anim calcmode="lin" valueType="num">
                                      <p:cBhvr additive="base">
                                        <p:cTn id="21"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7" descr="04、刺杀秦王"/>
          <p:cNvPicPr>
            <a:picLocks noGrp="1" noChangeAspect="1"/>
          </p:cNvPicPr>
          <p:nvPr>
            <p:ph sz="half" idx="1"/>
          </p:nvPr>
        </p:nvPicPr>
        <p:blipFill>
          <a:blip r:embed="rId1"/>
          <a:stretch>
            <a:fillRect/>
          </a:stretch>
        </p:blipFill>
        <p:spPr>
          <a:xfrm>
            <a:off x="152400" y="914400"/>
            <a:ext cx="8778875" cy="5486400"/>
          </a:xfrm>
          <a:ln/>
        </p:spPr>
      </p:pic>
      <p:sp>
        <p:nvSpPr>
          <p:cNvPr id="16387" name="Rectangle 6"/>
          <p:cNvSpPr>
            <a:spLocks noGrp="1"/>
          </p:cNvSpPr>
          <p:nvPr>
            <p:ph type="body" sz="half"/>
          </p:nvPr>
        </p:nvSpPr>
        <p:spPr>
          <a:xfrm>
            <a:off x="8229600" y="4572000"/>
            <a:ext cx="609600" cy="1752600"/>
          </a:xfrm>
          <a:solidFill>
            <a:srgbClr val="FFFF00">
              <a:alpha val="100000"/>
            </a:srgbClr>
          </a:solidFill>
          <a:ln/>
        </p:spPr>
        <p:txBody>
          <a:bodyPr vert="eaVert" wrap="square" anchor="t"/>
          <a:lstStyle>
            <a:lvl1pPr lvl="0">
              <a:defRPr sz="2800"/>
            </a:lvl1pPr>
            <a:lvl2pPr lvl="1">
              <a:defRPr sz="2400"/>
            </a:lvl2pPr>
            <a:lvl3pPr lvl="2">
              <a:defRPr sz="2000"/>
            </a:lvl3pPr>
            <a:lvl4pPr lvl="3">
              <a:defRPr sz="1800"/>
            </a:lvl4pPr>
            <a:lvl5pPr lvl="4">
              <a:defRPr sz="1800"/>
            </a:lvl5pPr>
          </a:lstStyle>
          <a:p>
            <a:pPr lvl="0" eaLnBrk="1" hangingPunct="1">
              <a:buFont typeface="Wingdings" panose="05000000000000000000" pitchFamily="2" charset="2"/>
              <a:buNone/>
            </a:pPr>
            <a:r>
              <a:rPr lang="zh-CN" altLang="en-US" sz="3000">
                <a:latin typeface="黑体" panose="02010609060101010101" pitchFamily="2" charset="-122"/>
                <a:ea typeface="黑体" panose="02010609060101010101" pitchFamily="2" charset="-122"/>
              </a:rPr>
              <a:t>廷刺秦王</a:t>
            </a:r>
            <a:endParaRPr lang="zh-CN" altLang="en-US" sz="3000">
              <a:ea typeface="黑体" panose="02010609060101010101" pitchFamily="2" charset="-122"/>
            </a:endParaRPr>
          </a:p>
        </p:txBody>
      </p:sp>
    </p:spTree>
  </p:cSld>
  <p:clrMapOvr>
    <a:masterClrMapping/>
  </p:clrMapOvr>
  <p:transition>
    <p:pull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6"/>
          <p:cNvSpPr>
            <a:spLocks noGrp="1"/>
          </p:cNvSpPr>
          <p:nvPr>
            <p:ph type="body" sz="half"/>
          </p:nvPr>
        </p:nvSpPr>
        <p:spPr>
          <a:xfrm>
            <a:off x="2590800" y="5486400"/>
            <a:ext cx="4419600" cy="609600"/>
          </a:xfrm>
          <a:ln/>
        </p:spPr>
        <p:txBody>
          <a:bodyPr vert="horz" wrap="square" anchor="t"/>
          <a:lstStyle>
            <a:lvl1pPr lvl="0">
              <a:defRPr sz="2800"/>
            </a:lvl1pPr>
            <a:lvl2pPr lvl="1">
              <a:defRPr sz="2400"/>
            </a:lvl2pPr>
            <a:lvl3pPr lvl="2">
              <a:defRPr sz="2000"/>
            </a:lvl3pPr>
            <a:lvl4pPr lvl="3">
              <a:defRPr sz="1800"/>
            </a:lvl4pPr>
            <a:lvl5pPr lvl="4">
              <a:defRPr sz="1800"/>
            </a:lvl5pPr>
          </a:lstStyle>
          <a:p>
            <a:pPr lvl="0" eaLnBrk="1" hangingPunct="1">
              <a:buFont typeface="Wingdings" panose="05000000000000000000" pitchFamily="2" charset="2"/>
              <a:buNone/>
            </a:pPr>
            <a:r>
              <a:rPr lang="zh-CN" altLang="en-US" sz="3000" dirty="0">
                <a:latin typeface="黑体" panose="02010609060101010101" pitchFamily="2" charset="-122"/>
                <a:ea typeface="黑体" panose="02010609060101010101" pitchFamily="2" charset="-122"/>
              </a:rPr>
              <a:t>荆轲剌秦王</a:t>
            </a:r>
            <a:r>
              <a:rPr lang="en-US" altLang="x-none" sz="3000" dirty="0">
                <a:latin typeface="黑体" panose="02010609060101010101" pitchFamily="2" charset="-122"/>
                <a:ea typeface="黑体" panose="02010609060101010101" pitchFamily="2" charset="-122"/>
              </a:rPr>
              <a:t>(</a:t>
            </a:r>
            <a:r>
              <a:rPr lang="zh-CN" altLang="en-US" sz="3000" dirty="0">
                <a:latin typeface="黑体" panose="02010609060101010101" pitchFamily="2" charset="-122"/>
                <a:ea typeface="黑体" panose="02010609060101010101" pitchFamily="2" charset="-122"/>
              </a:rPr>
              <a:t>汉代画像石</a:t>
            </a:r>
            <a:r>
              <a:rPr lang="en-US" altLang="x-none" sz="3000" dirty="0">
                <a:latin typeface="黑体" panose="02010609060101010101" pitchFamily="2" charset="-122"/>
                <a:ea typeface="黑体" panose="02010609060101010101" pitchFamily="2" charset="-122"/>
              </a:rPr>
              <a:t>)</a:t>
            </a:r>
            <a:endParaRPr lang="en-US" altLang="x-none" sz="3000" dirty="0">
              <a:latin typeface="黑体" panose="02010609060101010101" pitchFamily="2" charset="-122"/>
              <a:ea typeface="黑体" panose="02010609060101010101" pitchFamily="2" charset="-122"/>
            </a:endParaRPr>
          </a:p>
        </p:txBody>
      </p:sp>
      <p:pic>
        <p:nvPicPr>
          <p:cNvPr id="17411" name="Picture 7" descr="荆轲剌秦王(汉代画像石)"/>
          <p:cNvPicPr>
            <a:picLocks noChangeAspect="1"/>
          </p:cNvPicPr>
          <p:nvPr>
            <p:ph sz="half" idx="1"/>
          </p:nvPr>
        </p:nvPicPr>
        <p:blipFill>
          <a:blip r:embed="rId1"/>
          <a:stretch>
            <a:fillRect/>
          </a:stretch>
        </p:blipFill>
        <p:spPr>
          <a:xfrm>
            <a:off x="0" y="1295400"/>
            <a:ext cx="9144000" cy="4037013"/>
          </a:xfrm>
          <a:ln/>
        </p:spPr>
      </p:pic>
    </p:spTree>
  </p:cSld>
  <p:clrMapOvr>
    <a:masterClrMapping/>
  </p:clrMapOvr>
  <p:transition>
    <p:pull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ext Box 3"/>
          <p:cNvSpPr txBox="1"/>
          <p:nvPr/>
        </p:nvSpPr>
        <p:spPr>
          <a:xfrm>
            <a:off x="152400" y="762000"/>
            <a:ext cx="8569325" cy="5418138"/>
          </a:xfrm>
          <a:prstGeom prst="rect">
            <a:avLst/>
          </a:prstGeom>
          <a:noFill/>
          <a:ln w="9525">
            <a:noFill/>
          </a:ln>
        </p:spPr>
        <p:txBody>
          <a:bodyPr>
            <a:spAutoFit/>
          </a:bodyPr>
          <a:p>
            <a:pPr algn="just" eaLnBrk="1" fontAlgn="base" hangingPunct="1">
              <a:lnSpc>
                <a:spcPct val="120000"/>
              </a:lnSpc>
              <a:spcBef>
                <a:spcPct val="50000"/>
              </a:spcBef>
            </a:pPr>
            <a:r>
              <a:rPr lang="zh-CN" altLang="en-US" sz="3600" b="1" dirty="0">
                <a:solidFill>
                  <a:srgbClr val="0066FF"/>
                </a:solidFill>
                <a:latin typeface="黑体" panose="02010609060101010101" pitchFamily="2" charset="-122"/>
                <a:ea typeface="黑体" panose="02010609060101010101" pitchFamily="2" charset="-122"/>
              </a:rPr>
              <a:t>正音</a:t>
            </a:r>
            <a:endParaRPr lang="zh-CN" altLang="en-US" sz="3600" b="1" dirty="0">
              <a:solidFill>
                <a:srgbClr val="0066FF"/>
              </a:solidFill>
              <a:latin typeface="黑体" panose="02010609060101010101" pitchFamily="2" charset="-122"/>
              <a:ea typeface="黑体" panose="02010609060101010101" pitchFamily="2" charset="-122"/>
            </a:endParaRPr>
          </a:p>
          <a:p>
            <a:pPr algn="just" eaLnBrk="1" fontAlgn="base" hangingPunct="1">
              <a:lnSpc>
                <a:spcPct val="120000"/>
              </a:lnSpc>
              <a:spcBef>
                <a:spcPct val="50000"/>
              </a:spcBef>
            </a:pPr>
            <a:r>
              <a:rPr lang="zh-CN" altLang="en-US" sz="3600" b="1" dirty="0">
                <a:solidFill>
                  <a:srgbClr val="0066FF"/>
                </a:solidFill>
                <a:latin typeface="黑体" panose="02010609060101010101" pitchFamily="2" charset="-122"/>
                <a:ea typeface="黑体" panose="02010609060101010101" pitchFamily="2" charset="-122"/>
              </a:rPr>
              <a:t>虏</a:t>
            </a:r>
            <a:r>
              <a:rPr lang="zh-CN" altLang="en-US" sz="3600" b="1" dirty="0">
                <a:latin typeface="宋体" panose="02010600030101010101" pitchFamily="2" charset="-122"/>
              </a:rPr>
              <a:t>赵王（</a:t>
            </a:r>
            <a:r>
              <a:rPr lang="en-US" altLang="x-none" sz="3600" b="1" dirty="0">
                <a:latin typeface="宋体" panose="02010600030101010101" pitchFamily="2" charset="-122"/>
              </a:rPr>
              <a:t>lǔ</a:t>
            </a:r>
            <a:r>
              <a:rPr lang="zh-CN" altLang="en-US" sz="3600" b="1" dirty="0">
                <a:latin typeface="宋体" panose="02010600030101010101" pitchFamily="2" charset="-122"/>
              </a:rPr>
              <a:t>）　樊</a:t>
            </a:r>
            <a:r>
              <a:rPr lang="zh-CN" altLang="en-US" sz="3600" b="1" dirty="0">
                <a:solidFill>
                  <a:srgbClr val="0066FF"/>
                </a:solidFill>
                <a:latin typeface="黑体" panose="02010609060101010101" pitchFamily="2" charset="-122"/>
                <a:ea typeface="黑体" panose="02010609060101010101" pitchFamily="2" charset="-122"/>
              </a:rPr>
              <a:t>於</a:t>
            </a:r>
            <a:r>
              <a:rPr lang="zh-CN" altLang="en-US" sz="3600" b="1" dirty="0">
                <a:latin typeface="宋体" panose="02010600030101010101" pitchFamily="2" charset="-122"/>
              </a:rPr>
              <a:t>期（</a:t>
            </a:r>
            <a:r>
              <a:rPr lang="en-US" altLang="x-none" sz="3600" b="1" dirty="0">
                <a:latin typeface="宋体" panose="02010600030101010101" pitchFamily="2" charset="-122"/>
              </a:rPr>
              <a:t>wū</a:t>
            </a:r>
            <a:r>
              <a:rPr lang="zh-CN" altLang="en-US" sz="3600" b="1" dirty="0">
                <a:latin typeface="宋体" panose="02010600030101010101" pitchFamily="2" charset="-122"/>
              </a:rPr>
              <a:t>）</a:t>
            </a:r>
            <a:r>
              <a:rPr lang="zh-CN" altLang="en-US" sz="3600" b="1" dirty="0">
                <a:solidFill>
                  <a:srgbClr val="0066FF"/>
                </a:solidFill>
                <a:latin typeface="黑体" panose="02010609060101010101" pitchFamily="2" charset="-122"/>
                <a:ea typeface="黑体" panose="02010609060101010101" pitchFamily="2" charset="-122"/>
              </a:rPr>
              <a:t>拊</a:t>
            </a:r>
            <a:r>
              <a:rPr lang="zh-CN" altLang="en-US" sz="3600" b="1" dirty="0">
                <a:latin typeface="宋体" panose="02010600030101010101" pitchFamily="2" charset="-122"/>
              </a:rPr>
              <a:t>心（</a:t>
            </a:r>
            <a:r>
              <a:rPr lang="en-US" altLang="x-none" sz="3600" b="1" dirty="0">
                <a:latin typeface="宋体" panose="02010600030101010101" pitchFamily="2" charset="-122"/>
              </a:rPr>
              <a:t>fǔ</a:t>
            </a:r>
            <a:r>
              <a:rPr lang="zh-CN" altLang="en-US" sz="3600" b="1" dirty="0">
                <a:latin typeface="宋体" panose="02010600030101010101" pitchFamily="2" charset="-122"/>
              </a:rPr>
              <a:t>）</a:t>
            </a:r>
            <a:endParaRPr lang="zh-CN" altLang="en-US" sz="3600" b="1" dirty="0">
              <a:latin typeface="宋体" panose="02010600030101010101" pitchFamily="2" charset="-122"/>
            </a:endParaRPr>
          </a:p>
          <a:p>
            <a:pPr algn="just" eaLnBrk="1" fontAlgn="base" hangingPunct="1">
              <a:lnSpc>
                <a:spcPct val="120000"/>
              </a:lnSpc>
              <a:spcBef>
                <a:spcPct val="50000"/>
              </a:spcBef>
            </a:pPr>
            <a:r>
              <a:rPr lang="zh-CN" altLang="en-US" sz="3600" b="1" dirty="0">
                <a:solidFill>
                  <a:srgbClr val="0066FF"/>
                </a:solidFill>
                <a:latin typeface="黑体" panose="02010609060101010101" pitchFamily="2" charset="-122"/>
                <a:ea typeface="黑体" panose="02010609060101010101" pitchFamily="2" charset="-122"/>
              </a:rPr>
              <a:t>戮没</a:t>
            </a:r>
            <a:r>
              <a:rPr lang="zh-CN" altLang="en-US" sz="3600" b="1" dirty="0">
                <a:latin typeface="宋体" panose="02010600030101010101" pitchFamily="2" charset="-122"/>
              </a:rPr>
              <a:t>（</a:t>
            </a:r>
            <a:r>
              <a:rPr lang="en-US" altLang="x-none" sz="3600" b="1" dirty="0">
                <a:latin typeface="宋体" panose="02010600030101010101" pitchFamily="2" charset="-122"/>
              </a:rPr>
              <a:t>l</a:t>
            </a:r>
            <a:r>
              <a:rPr lang="en-US" altLang="x-none" sz="3600" b="1" dirty="0">
                <a:latin typeface="Times New Roman" panose="02020603050405020304" pitchFamily="2" charset="0"/>
              </a:rPr>
              <a:t>ù</a:t>
            </a:r>
            <a:r>
              <a:rPr lang="en-US" altLang="x-none" sz="3600" b="1" dirty="0">
                <a:latin typeface="宋体" panose="02010600030101010101" pitchFamily="2" charset="-122"/>
              </a:rPr>
              <a:t> mò</a:t>
            </a:r>
            <a:r>
              <a:rPr lang="zh-CN" altLang="en-US" sz="3600" b="1" dirty="0">
                <a:latin typeface="宋体" panose="02010600030101010101" pitchFamily="2" charset="-122"/>
              </a:rPr>
              <a:t>） 骨</a:t>
            </a:r>
            <a:r>
              <a:rPr lang="zh-CN" altLang="en-US" sz="3600" b="1" dirty="0">
                <a:solidFill>
                  <a:srgbClr val="0066FF"/>
                </a:solidFill>
                <a:latin typeface="黑体" panose="02010609060101010101" pitchFamily="2" charset="-122"/>
                <a:ea typeface="黑体" panose="02010609060101010101" pitchFamily="2" charset="-122"/>
              </a:rPr>
              <a:t>髓</a:t>
            </a:r>
            <a:r>
              <a:rPr lang="zh-CN" altLang="en-US" sz="3600" b="1" dirty="0">
                <a:latin typeface="宋体" panose="02010600030101010101" pitchFamily="2" charset="-122"/>
              </a:rPr>
              <a:t>（</a:t>
            </a:r>
            <a:r>
              <a:rPr lang="en-US" altLang="x-none" sz="3600" b="1" dirty="0">
                <a:latin typeface="宋体" panose="02010600030101010101" pitchFamily="2" charset="-122"/>
              </a:rPr>
              <a:t>suǐ</a:t>
            </a:r>
            <a:r>
              <a:rPr lang="zh-CN" altLang="en-US" sz="3600" b="1" dirty="0">
                <a:latin typeface="宋体" panose="02010600030101010101" pitchFamily="2" charset="-122"/>
              </a:rPr>
              <a:t>） </a:t>
            </a:r>
            <a:r>
              <a:rPr lang="zh-CN" altLang="en-US" sz="3600" b="1" dirty="0">
                <a:solidFill>
                  <a:srgbClr val="0066FF"/>
                </a:solidFill>
                <a:latin typeface="黑体" panose="02010609060101010101" pitchFamily="2" charset="-122"/>
                <a:ea typeface="黑体" panose="02010609060101010101" pitchFamily="2" charset="-122"/>
              </a:rPr>
              <a:t>刎</a:t>
            </a:r>
            <a:r>
              <a:rPr lang="zh-CN" altLang="en-US" sz="3600" b="1" dirty="0">
                <a:latin typeface="宋体" panose="02010600030101010101" pitchFamily="2" charset="-122"/>
              </a:rPr>
              <a:t>（</a:t>
            </a:r>
            <a:r>
              <a:rPr lang="en-US" altLang="x-none" sz="3600" b="1" dirty="0">
                <a:latin typeface="宋体" panose="02010600030101010101" pitchFamily="2" charset="-122"/>
              </a:rPr>
              <a:t>wěn</a:t>
            </a:r>
            <a:r>
              <a:rPr lang="zh-CN" altLang="en-US" sz="3600" b="1" dirty="0">
                <a:latin typeface="宋体" panose="02010600030101010101" pitchFamily="2" charset="-122"/>
              </a:rPr>
              <a:t>）</a:t>
            </a:r>
            <a:endParaRPr lang="zh-CN" altLang="en-US" sz="3600" b="1" dirty="0">
              <a:latin typeface="宋体" panose="02010600030101010101" pitchFamily="2" charset="-122"/>
            </a:endParaRPr>
          </a:p>
          <a:p>
            <a:pPr algn="just" eaLnBrk="1" fontAlgn="base" hangingPunct="1">
              <a:lnSpc>
                <a:spcPct val="120000"/>
              </a:lnSpc>
              <a:spcBef>
                <a:spcPct val="50000"/>
              </a:spcBef>
            </a:pPr>
            <a:r>
              <a:rPr lang="zh-CN" altLang="en-US" sz="3600" b="1" dirty="0">
                <a:solidFill>
                  <a:srgbClr val="0066FF"/>
                </a:solidFill>
                <a:latin typeface="黑体" panose="02010609060101010101" pitchFamily="2" charset="-122"/>
                <a:ea typeface="黑体" panose="02010609060101010101" pitchFamily="2" charset="-122"/>
              </a:rPr>
              <a:t>揕</a:t>
            </a:r>
            <a:r>
              <a:rPr lang="zh-CN" altLang="en-US" sz="3600" b="1" dirty="0">
                <a:latin typeface="宋体" panose="02010600030101010101" pitchFamily="2" charset="-122"/>
              </a:rPr>
              <a:t>其胸（</a:t>
            </a:r>
            <a:r>
              <a:rPr lang="en-US" altLang="x-none" sz="3600" b="1" dirty="0">
                <a:latin typeface="宋体" panose="02010600030101010101" pitchFamily="2" charset="-122"/>
              </a:rPr>
              <a:t>zh</a:t>
            </a:r>
            <a:r>
              <a:rPr lang="en-US" altLang="x-none" sz="3600" b="1" dirty="0">
                <a:latin typeface="Times New Roman" panose="02020603050405020304" pitchFamily="2" charset="0"/>
              </a:rPr>
              <a:t>è</a:t>
            </a:r>
            <a:r>
              <a:rPr lang="en-US" altLang="x-none" sz="3600" b="1" dirty="0">
                <a:latin typeface="宋体" panose="02010600030101010101" pitchFamily="2" charset="-122"/>
              </a:rPr>
              <a:t>n</a:t>
            </a:r>
            <a:r>
              <a:rPr lang="zh-CN" altLang="en-US" sz="3600" b="1" dirty="0">
                <a:latin typeface="宋体" panose="02010600030101010101" pitchFamily="2" charset="-122"/>
              </a:rPr>
              <a:t>）变</a:t>
            </a:r>
            <a:r>
              <a:rPr lang="zh-CN" altLang="en-US" sz="3600" b="1" dirty="0">
                <a:solidFill>
                  <a:srgbClr val="0066FF"/>
                </a:solidFill>
                <a:latin typeface="黑体" panose="02010609060101010101" pitchFamily="2" charset="-122"/>
                <a:ea typeface="黑体" panose="02010609060101010101" pitchFamily="2" charset="-122"/>
              </a:rPr>
              <a:t>徵</a:t>
            </a:r>
            <a:r>
              <a:rPr lang="en-US" altLang="x-none" sz="3600" b="1" dirty="0">
                <a:latin typeface="宋体" panose="02010600030101010101" pitchFamily="2" charset="-122"/>
              </a:rPr>
              <a:t>(zhǐ)   </a:t>
            </a:r>
            <a:r>
              <a:rPr lang="zh-CN" altLang="en-US" sz="3600" b="1" dirty="0">
                <a:solidFill>
                  <a:srgbClr val="0066FF"/>
                </a:solidFill>
                <a:latin typeface="Arial" panose="020B0604020202020204" pitchFamily="34" charset="0"/>
              </a:rPr>
              <a:t>濡</a:t>
            </a:r>
            <a:r>
              <a:rPr lang="zh-CN" altLang="en-US" sz="3600" b="1" dirty="0">
                <a:latin typeface="Arial" panose="020B0604020202020204" pitchFamily="34" charset="0"/>
              </a:rPr>
              <a:t>缕（</a:t>
            </a:r>
            <a:r>
              <a:rPr lang="en-US" altLang="x-none" sz="3600" b="1" dirty="0">
                <a:latin typeface="Arial" panose="020B0604020202020204" pitchFamily="34" charset="0"/>
              </a:rPr>
              <a:t>rú</a:t>
            </a:r>
            <a:r>
              <a:rPr lang="zh-CN" altLang="en-US" sz="3600" b="1" dirty="0">
                <a:latin typeface="Arial" panose="020B0604020202020204" pitchFamily="34" charset="0"/>
              </a:rPr>
              <a:t>）</a:t>
            </a:r>
            <a:endParaRPr lang="zh-CN" altLang="en-US" sz="3600" b="1" dirty="0">
              <a:latin typeface="宋体" panose="02010600030101010101" pitchFamily="2" charset="-122"/>
            </a:endParaRPr>
          </a:p>
          <a:p>
            <a:pPr algn="just" eaLnBrk="1" fontAlgn="base" hangingPunct="1">
              <a:lnSpc>
                <a:spcPct val="120000"/>
              </a:lnSpc>
              <a:spcBef>
                <a:spcPct val="50000"/>
              </a:spcBef>
            </a:pPr>
            <a:r>
              <a:rPr lang="zh-CN" altLang="en-US" sz="3600" b="1" dirty="0">
                <a:latin typeface="宋体" panose="02010600030101010101" pitchFamily="2" charset="-122"/>
              </a:rPr>
              <a:t>偏</a:t>
            </a:r>
            <a:r>
              <a:rPr lang="zh-CN" altLang="en-US" sz="3600" b="1" dirty="0">
                <a:solidFill>
                  <a:srgbClr val="0066FF"/>
                </a:solidFill>
                <a:latin typeface="黑体" panose="02010609060101010101" pitchFamily="2" charset="-122"/>
                <a:ea typeface="黑体" panose="02010609060101010101" pitchFamily="2" charset="-122"/>
              </a:rPr>
              <a:t>袒扼腕</a:t>
            </a:r>
            <a:r>
              <a:rPr lang="zh-CN" altLang="en-US" sz="3600" b="1" dirty="0">
                <a:latin typeface="宋体" panose="02010600030101010101" pitchFamily="2" charset="-122"/>
              </a:rPr>
              <a:t>（</a:t>
            </a:r>
            <a:r>
              <a:rPr lang="en-US" altLang="x-none" sz="3600" b="1" dirty="0">
                <a:latin typeface="宋体" panose="02010600030101010101" pitchFamily="2" charset="-122"/>
              </a:rPr>
              <a:t>tǎn </a:t>
            </a:r>
            <a:r>
              <a:rPr lang="en-US" altLang="x-none" sz="3600" b="1" dirty="0">
                <a:latin typeface="Times New Roman" panose="02020603050405020304" pitchFamily="2" charset="0"/>
              </a:rPr>
              <a:t>è</a:t>
            </a:r>
            <a:r>
              <a:rPr lang="en-US" altLang="x-none" sz="3600" b="1" dirty="0">
                <a:latin typeface="宋体" panose="02010600030101010101" pitchFamily="2" charset="-122"/>
              </a:rPr>
              <a:t> w</a:t>
            </a:r>
            <a:r>
              <a:rPr lang="en-US" altLang="x-none" sz="3600" b="1" dirty="0">
                <a:latin typeface="Times New Roman" panose="02020603050405020304" pitchFamily="2" charset="0"/>
              </a:rPr>
              <a:t>à</a:t>
            </a:r>
            <a:r>
              <a:rPr lang="en-US" altLang="x-none" sz="3600" b="1" dirty="0">
                <a:latin typeface="宋体" panose="02010600030101010101" pitchFamily="2" charset="-122"/>
              </a:rPr>
              <a:t>n</a:t>
            </a:r>
            <a:r>
              <a:rPr lang="zh-CN" altLang="en-US" sz="3600" b="1" dirty="0">
                <a:latin typeface="宋体" panose="02010600030101010101" pitchFamily="2" charset="-122"/>
              </a:rPr>
              <a:t>） </a:t>
            </a:r>
            <a:r>
              <a:rPr lang="zh-CN" altLang="en-US" sz="3600" b="1" dirty="0">
                <a:solidFill>
                  <a:srgbClr val="0066FF"/>
                </a:solidFill>
                <a:latin typeface="Arial" panose="020B0604020202020204" pitchFamily="34" charset="0"/>
              </a:rPr>
              <a:t>惶</a:t>
            </a:r>
            <a:r>
              <a:rPr lang="zh-CN" altLang="en-US" sz="3600" b="1" dirty="0">
                <a:latin typeface="Arial" panose="020B0604020202020204" pitchFamily="34" charset="0"/>
              </a:rPr>
              <a:t>急（</a:t>
            </a:r>
            <a:r>
              <a:rPr lang="en-US" altLang="x-none" sz="3600" b="1" dirty="0">
                <a:latin typeface="Arial" panose="020B0604020202020204" pitchFamily="34" charset="0"/>
              </a:rPr>
              <a:t>huáng</a:t>
            </a:r>
            <a:r>
              <a:rPr lang="zh-CN" altLang="en-US" sz="3600" b="1" dirty="0">
                <a:latin typeface="Arial" panose="020B0604020202020204" pitchFamily="34" charset="0"/>
              </a:rPr>
              <a:t>）</a:t>
            </a:r>
            <a:endParaRPr lang="zh-CN" altLang="en-US" sz="3600" b="1" dirty="0">
              <a:latin typeface="宋体" panose="02010600030101010101" pitchFamily="2" charset="-122"/>
            </a:endParaRPr>
          </a:p>
          <a:p>
            <a:pPr algn="just" eaLnBrk="1" fontAlgn="base" hangingPunct="1">
              <a:lnSpc>
                <a:spcPct val="120000"/>
              </a:lnSpc>
              <a:spcBef>
                <a:spcPct val="50000"/>
              </a:spcBef>
            </a:pPr>
            <a:r>
              <a:rPr lang="zh-CN" altLang="en-US" sz="3600" b="1" dirty="0">
                <a:solidFill>
                  <a:srgbClr val="0066FF"/>
                </a:solidFill>
                <a:latin typeface="Arial" panose="020B0604020202020204" pitchFamily="34" charset="0"/>
              </a:rPr>
              <a:t>被</a:t>
            </a:r>
            <a:r>
              <a:rPr lang="zh-CN" altLang="en-US" sz="3600" b="1" dirty="0">
                <a:latin typeface="Arial" panose="020B0604020202020204" pitchFamily="34" charset="0"/>
              </a:rPr>
              <a:t>八</a:t>
            </a:r>
            <a:r>
              <a:rPr lang="zh-CN" altLang="en-US" sz="3600" b="1" dirty="0">
                <a:solidFill>
                  <a:srgbClr val="0066FF"/>
                </a:solidFill>
                <a:latin typeface="Arial" panose="020B0604020202020204" pitchFamily="34" charset="0"/>
              </a:rPr>
              <a:t>创</a:t>
            </a:r>
            <a:r>
              <a:rPr lang="zh-CN" altLang="en-US" sz="3600" b="1" dirty="0">
                <a:latin typeface="Arial" panose="020B0604020202020204" pitchFamily="34" charset="0"/>
              </a:rPr>
              <a:t>（</a:t>
            </a:r>
            <a:r>
              <a:rPr lang="en-US" altLang="x-none" sz="3600" b="1" dirty="0">
                <a:latin typeface="Arial" panose="020B0604020202020204" pitchFamily="34" charset="0"/>
              </a:rPr>
              <a:t>bèi  chuāng</a:t>
            </a:r>
            <a:r>
              <a:rPr lang="zh-CN" altLang="en-US" sz="3600" b="1" dirty="0">
                <a:latin typeface="Arial" panose="020B0604020202020204" pitchFamily="34" charset="0"/>
              </a:rPr>
              <a:t>）         </a:t>
            </a:r>
            <a:r>
              <a:rPr lang="zh-CN" altLang="en-US" sz="3600" b="1" dirty="0">
                <a:solidFill>
                  <a:srgbClr val="0066FF"/>
                </a:solidFill>
                <a:latin typeface="Arial" panose="020B0604020202020204" pitchFamily="34" charset="0"/>
              </a:rPr>
              <a:t>箕</a:t>
            </a:r>
            <a:r>
              <a:rPr lang="zh-CN" altLang="en-US" sz="3600" b="1" dirty="0">
                <a:latin typeface="Arial" panose="020B0604020202020204" pitchFamily="34" charset="0"/>
              </a:rPr>
              <a:t>踞（</a:t>
            </a:r>
            <a:r>
              <a:rPr lang="en-US" altLang="x-none" sz="3600" b="1" dirty="0">
                <a:latin typeface="Arial" panose="020B0604020202020204" pitchFamily="34" charset="0"/>
              </a:rPr>
              <a:t>jī</a:t>
            </a:r>
            <a:r>
              <a:rPr lang="zh-CN" altLang="en-US" sz="3600" b="1" dirty="0">
                <a:latin typeface="Arial" panose="020B0604020202020204" pitchFamily="34" charset="0"/>
              </a:rPr>
              <a:t>）</a:t>
            </a:r>
            <a:endParaRPr lang="zh-CN" altLang="en-US" sz="3600" b="1" dirty="0">
              <a:latin typeface="宋体" panose="02010600030101010101" pitchFamily="2" charset="-122"/>
            </a:endParaRPr>
          </a:p>
        </p:txBody>
      </p:sp>
      <p:pic>
        <p:nvPicPr>
          <p:cNvPr id="18435" name="《荆轲刺秦王》朗诵1.mp3">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6324600" y="990600"/>
            <a:ext cx="685800" cy="685800"/>
          </a:xfrm>
          <a:prstGeom prst="rect">
            <a:avLst/>
          </a:prstGeom>
          <a:noFill/>
          <a:ln w="9525">
            <a:noFill/>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diamond(in)">
                                      <p:cBhvr>
                                        <p:cTn id="7"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843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85144" fill="hold"/>
                                        <p:tgtEl>
                                          <p:spTgt spid="18435"/>
                                        </p:tgtEl>
                                      </p:cBhvr>
                                    </p:cmd>
                                  </p:childTnLst>
                                </p:cTn>
                              </p:par>
                            </p:childTnLst>
                          </p:cTn>
                        </p:par>
                      </p:childTnLst>
                    </p:cTn>
                  </p:par>
                </p:childTnLst>
              </p:cTn>
              <p:nextCondLst>
                <p:cond evt="onClick" delay="0">
                  <p:tgtEl>
                    <p:spTgt spid="1843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435"/>
                </p:tgtEl>
              </p:cMediaNode>
            </p:audio>
          </p:childTnLst>
        </p:cTn>
      </p:par>
    </p:tnLst>
    <p:bldLst>
      <p:bldP spid="1843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19458" name="Rectangle 4"/>
          <p:cNvSpPr/>
          <p:nvPr/>
        </p:nvSpPr>
        <p:spPr>
          <a:xfrm>
            <a:off x="731838" y="2743200"/>
            <a:ext cx="671512" cy="2092325"/>
          </a:xfrm>
          <a:prstGeom prst="rect">
            <a:avLst/>
          </a:prstGeom>
          <a:noFill/>
          <a:ln w="9525">
            <a:noFill/>
          </a:ln>
        </p:spPr>
        <p:txBody>
          <a:bodyPr vert="eaVert" wrap="none">
            <a:spAutoFit/>
          </a:bodyPr>
          <a:p>
            <a:pPr algn="l" eaLnBrk="1" fontAlgn="base" hangingPunct="1"/>
            <a:r>
              <a:rPr lang="zh-CN" altLang="en-US" sz="3200" b="1" dirty="0">
                <a:latin typeface="Arial" panose="020B0604020202020204" pitchFamily="34" charset="0"/>
                <a:ea typeface="黑体" panose="02010609060101010101" pitchFamily="2" charset="-122"/>
              </a:rPr>
              <a:t>荆轲刺秦王</a:t>
            </a:r>
            <a:endParaRPr lang="zh-CN" altLang="en-US" sz="3200" b="1" dirty="0">
              <a:latin typeface="Arial" panose="020B0604020202020204" pitchFamily="34" charset="0"/>
              <a:ea typeface="黑体" panose="02010609060101010101" pitchFamily="2" charset="-122"/>
            </a:endParaRPr>
          </a:p>
        </p:txBody>
      </p:sp>
      <p:sp>
        <p:nvSpPr>
          <p:cNvPr id="19459" name="AutoShape 5"/>
          <p:cNvSpPr/>
          <p:nvPr/>
        </p:nvSpPr>
        <p:spPr>
          <a:xfrm>
            <a:off x="1295400" y="1524000"/>
            <a:ext cx="304800" cy="4530725"/>
          </a:xfrm>
          <a:prstGeom prst="leftBrace">
            <a:avLst>
              <a:gd name="adj1" fmla="val 123871"/>
              <a:gd name="adj2" fmla="val 50000"/>
            </a:avLst>
          </a:prstGeom>
          <a:noFill/>
          <a:ln w="9525" cap="flat" cmpd="sng">
            <a:solidFill>
              <a:schemeClr val="tx1"/>
            </a:solidFill>
            <a:prstDash val="solid"/>
            <a:headEnd type="none" w="med" len="med"/>
            <a:tailEnd type="none" w="med" len="med"/>
          </a:ln>
        </p:spPr>
        <p:txBody>
          <a:bodyPr/>
          <a:p>
            <a:pPr marL="342900" indent="-342900" algn="l" eaLnBrk="1" fontAlgn="base" hangingPunct="1">
              <a:spcBef>
                <a:spcPct val="20000"/>
              </a:spcBef>
              <a:buClr>
                <a:schemeClr val="accent1"/>
              </a:buClr>
              <a:buSzPct val="65000"/>
              <a:buFont typeface="Wingdings" panose="05000000000000000000" pitchFamily="2" charset="2"/>
              <a:buChar char="n"/>
            </a:pPr>
            <a:endParaRPr lang="zh-CN" altLang="en-US" sz="3000" dirty="0">
              <a:latin typeface="Arial" panose="020B0604020202020204" pitchFamily="34" charset="0"/>
            </a:endParaRPr>
          </a:p>
        </p:txBody>
      </p:sp>
      <p:sp>
        <p:nvSpPr>
          <p:cNvPr id="19460" name="Rectangle 6"/>
          <p:cNvSpPr/>
          <p:nvPr/>
        </p:nvSpPr>
        <p:spPr>
          <a:xfrm>
            <a:off x="1676400" y="1282700"/>
            <a:ext cx="4343400" cy="503238"/>
          </a:xfrm>
          <a:prstGeom prst="rect">
            <a:avLst/>
          </a:prstGeom>
          <a:noFill/>
          <a:ln w="9525">
            <a:noFill/>
          </a:ln>
        </p:spPr>
        <p:txBody>
          <a:bodyPr>
            <a:spAutoFit/>
          </a:bodyPr>
          <a:p>
            <a:pPr algn="l" eaLnBrk="1" fontAlgn="base" hangingPunct="1"/>
            <a:r>
              <a:rPr lang="zh-CN" altLang="en-US" sz="2700" b="1" dirty="0">
                <a:latin typeface="黑体" panose="02010609060101010101" pitchFamily="2" charset="-122"/>
                <a:ea typeface="黑体" panose="02010609060101010101" pitchFamily="2" charset="-122"/>
              </a:rPr>
              <a:t>开端（</a:t>
            </a:r>
            <a:r>
              <a:rPr lang="en-US" altLang="x-none" sz="2700" b="1" dirty="0">
                <a:latin typeface="黑体" panose="02010609060101010101" pitchFamily="2" charset="-122"/>
                <a:ea typeface="黑体" panose="02010609060101010101" pitchFamily="2" charset="-122"/>
              </a:rPr>
              <a:t>1</a:t>
            </a:r>
            <a:r>
              <a:rPr lang="zh-CN" altLang="en-US" sz="2700" b="1" dirty="0">
                <a:latin typeface="黑体" panose="02010609060101010101" pitchFamily="2" charset="-122"/>
                <a:ea typeface="黑体" panose="02010609060101010101" pitchFamily="2" charset="-122"/>
              </a:rPr>
              <a:t>、</a:t>
            </a:r>
            <a:r>
              <a:rPr lang="en-US" altLang="x-none" sz="2700" b="1" dirty="0">
                <a:latin typeface="黑体" panose="02010609060101010101" pitchFamily="2" charset="-122"/>
                <a:ea typeface="黑体" panose="02010609060101010101" pitchFamily="2" charset="-122"/>
              </a:rPr>
              <a:t>2</a:t>
            </a:r>
            <a:r>
              <a:rPr lang="zh-CN" altLang="en-US" sz="2700" b="1" dirty="0">
                <a:latin typeface="黑体" panose="02010609060101010101" pitchFamily="2" charset="-122"/>
                <a:ea typeface="黑体" panose="02010609060101010101" pitchFamily="2" charset="-122"/>
              </a:rPr>
              <a:t>）：行刺缘起</a:t>
            </a:r>
            <a:endParaRPr lang="zh-CN" altLang="en-US" sz="2700" b="1" dirty="0">
              <a:latin typeface="黑体" panose="02010609060101010101" pitchFamily="2" charset="-122"/>
              <a:ea typeface="黑体" panose="02010609060101010101" pitchFamily="2" charset="-122"/>
            </a:endParaRPr>
          </a:p>
        </p:txBody>
      </p:sp>
      <p:sp>
        <p:nvSpPr>
          <p:cNvPr id="19461" name="Rectangle 7"/>
          <p:cNvSpPr/>
          <p:nvPr/>
        </p:nvSpPr>
        <p:spPr>
          <a:xfrm>
            <a:off x="838200" y="304800"/>
            <a:ext cx="4725988" cy="554038"/>
          </a:xfrm>
          <a:prstGeom prst="rect">
            <a:avLst/>
          </a:prstGeom>
          <a:noFill/>
          <a:ln w="9525">
            <a:noFill/>
          </a:ln>
        </p:spPr>
        <p:txBody>
          <a:bodyPr>
            <a:spAutoFit/>
          </a:bodyPr>
          <a:p>
            <a:pPr algn="l" eaLnBrk="1" fontAlgn="base" hangingPunct="1"/>
            <a:r>
              <a:rPr lang="en-US" altLang="x-none" sz="3000" b="1" dirty="0">
                <a:latin typeface="Arial" panose="020B0604020202020204" pitchFamily="34" charset="0"/>
                <a:ea typeface="黑体" panose="02010609060101010101" pitchFamily="2" charset="-122"/>
              </a:rPr>
              <a:t>2</a:t>
            </a:r>
            <a:r>
              <a:rPr lang="zh-CN" altLang="en-US" sz="3000" b="1" dirty="0">
                <a:latin typeface="Arial" panose="020B0604020202020204" pitchFamily="34" charset="0"/>
                <a:ea typeface="黑体" panose="02010609060101010101" pitchFamily="2" charset="-122"/>
              </a:rPr>
              <a:t>、结构分析（一）</a:t>
            </a:r>
            <a:endParaRPr lang="zh-CN" altLang="en-US" sz="3000" b="1" dirty="0">
              <a:latin typeface="Arial" panose="020B0604020202020204" pitchFamily="34" charset="0"/>
              <a:ea typeface="黑体" panose="02010609060101010101" pitchFamily="2" charset="-122"/>
            </a:endParaRPr>
          </a:p>
        </p:txBody>
      </p:sp>
      <p:sp>
        <p:nvSpPr>
          <p:cNvPr id="19462" name="Rectangle 8"/>
          <p:cNvSpPr/>
          <p:nvPr/>
        </p:nvSpPr>
        <p:spPr>
          <a:xfrm>
            <a:off x="1600200" y="2819400"/>
            <a:ext cx="4419600" cy="503238"/>
          </a:xfrm>
          <a:prstGeom prst="rect">
            <a:avLst/>
          </a:prstGeom>
          <a:noFill/>
          <a:ln w="9525">
            <a:noFill/>
          </a:ln>
        </p:spPr>
        <p:txBody>
          <a:bodyPr>
            <a:spAutoFit/>
          </a:bodyPr>
          <a:p>
            <a:pPr algn="l" eaLnBrk="1" fontAlgn="base" hangingPunct="1"/>
            <a:r>
              <a:rPr lang="zh-CN" altLang="en-US" sz="2700" b="1" dirty="0">
                <a:latin typeface="黑体" panose="02010609060101010101" pitchFamily="2" charset="-122"/>
                <a:ea typeface="黑体" panose="02010609060101010101" pitchFamily="2" charset="-122"/>
              </a:rPr>
              <a:t>发展（</a:t>
            </a:r>
            <a:r>
              <a:rPr lang="en-US" altLang="x-none" sz="2700" b="1" dirty="0">
                <a:latin typeface="黑体" panose="02010609060101010101" pitchFamily="2" charset="-122"/>
                <a:ea typeface="黑体" panose="02010609060101010101" pitchFamily="2" charset="-122"/>
              </a:rPr>
              <a:t>3</a:t>
            </a:r>
            <a:r>
              <a:rPr lang="zh-CN" altLang="en-US" sz="2700" b="1" dirty="0">
                <a:latin typeface="黑体" panose="02010609060101010101" pitchFamily="2" charset="-122"/>
                <a:ea typeface="黑体" panose="02010609060101010101" pitchFamily="2" charset="-122"/>
              </a:rPr>
              <a:t>～</a:t>
            </a:r>
            <a:r>
              <a:rPr lang="en-US" altLang="x-none" sz="2700" b="1" dirty="0">
                <a:latin typeface="黑体" panose="02010609060101010101" pitchFamily="2" charset="-122"/>
                <a:ea typeface="黑体" panose="02010609060101010101" pitchFamily="2" charset="-122"/>
              </a:rPr>
              <a:t>9</a:t>
            </a:r>
            <a:r>
              <a:rPr lang="zh-CN" altLang="en-US" sz="2700" b="1" dirty="0">
                <a:latin typeface="黑体" panose="02010609060101010101" pitchFamily="2" charset="-122"/>
                <a:ea typeface="黑体" panose="02010609060101010101" pitchFamily="2" charset="-122"/>
              </a:rPr>
              <a:t>）：行刺准备</a:t>
            </a:r>
            <a:endParaRPr lang="zh-CN" altLang="en-US" sz="2700" b="1" dirty="0">
              <a:latin typeface="黑体" panose="02010609060101010101" pitchFamily="2" charset="-122"/>
              <a:ea typeface="黑体" panose="02010609060101010101" pitchFamily="2" charset="-122"/>
            </a:endParaRPr>
          </a:p>
        </p:txBody>
      </p:sp>
      <p:sp>
        <p:nvSpPr>
          <p:cNvPr id="19463" name="Rectangle 9"/>
          <p:cNvSpPr/>
          <p:nvPr/>
        </p:nvSpPr>
        <p:spPr>
          <a:xfrm>
            <a:off x="1600200" y="4724400"/>
            <a:ext cx="4495800" cy="503238"/>
          </a:xfrm>
          <a:prstGeom prst="rect">
            <a:avLst/>
          </a:prstGeom>
          <a:noFill/>
          <a:ln w="9525">
            <a:noFill/>
          </a:ln>
        </p:spPr>
        <p:txBody>
          <a:bodyPr>
            <a:spAutoFit/>
          </a:bodyPr>
          <a:p>
            <a:pPr algn="l" eaLnBrk="1" fontAlgn="base" hangingPunct="1"/>
            <a:r>
              <a:rPr lang="zh-CN" altLang="en-US" sz="2700" b="1" dirty="0">
                <a:latin typeface="黑体" panose="02010609060101010101" pitchFamily="2" charset="-122"/>
                <a:ea typeface="黑体" panose="02010609060101010101" pitchFamily="2" charset="-122"/>
              </a:rPr>
              <a:t>高潮（</a:t>
            </a:r>
            <a:r>
              <a:rPr lang="en-US" altLang="x-none" sz="2700" b="1" dirty="0">
                <a:latin typeface="黑体" panose="02010609060101010101" pitchFamily="2" charset="-122"/>
                <a:ea typeface="黑体" panose="02010609060101010101" pitchFamily="2" charset="-122"/>
              </a:rPr>
              <a:t>10～17</a:t>
            </a:r>
            <a:r>
              <a:rPr lang="zh-CN" altLang="en-US" sz="2700" b="1" dirty="0">
                <a:latin typeface="黑体" panose="02010609060101010101" pitchFamily="2" charset="-122"/>
                <a:ea typeface="黑体" panose="02010609060101010101" pitchFamily="2" charset="-122"/>
              </a:rPr>
              <a:t>）：廷刺秦王</a:t>
            </a:r>
            <a:endParaRPr lang="zh-CN" altLang="en-US" sz="2700" b="1" dirty="0">
              <a:latin typeface="黑体" panose="02010609060101010101" pitchFamily="2" charset="-122"/>
              <a:ea typeface="黑体" panose="02010609060101010101" pitchFamily="2" charset="-122"/>
            </a:endParaRPr>
          </a:p>
        </p:txBody>
      </p:sp>
      <p:sp>
        <p:nvSpPr>
          <p:cNvPr id="19464" name="Rectangle 10"/>
          <p:cNvSpPr/>
          <p:nvPr/>
        </p:nvSpPr>
        <p:spPr>
          <a:xfrm>
            <a:off x="1600200" y="5638800"/>
            <a:ext cx="4495800" cy="503238"/>
          </a:xfrm>
          <a:prstGeom prst="rect">
            <a:avLst/>
          </a:prstGeom>
          <a:noFill/>
          <a:ln w="9525">
            <a:noFill/>
          </a:ln>
        </p:spPr>
        <p:txBody>
          <a:bodyPr>
            <a:spAutoFit/>
          </a:bodyPr>
          <a:p>
            <a:pPr algn="l" eaLnBrk="1" fontAlgn="base" hangingPunct="1"/>
            <a:r>
              <a:rPr lang="zh-CN" altLang="en-US" sz="2700" b="1" dirty="0">
                <a:latin typeface="黑体" panose="02010609060101010101" pitchFamily="2" charset="-122"/>
                <a:ea typeface="黑体" panose="02010609060101010101" pitchFamily="2" charset="-122"/>
              </a:rPr>
              <a:t>结局（</a:t>
            </a:r>
            <a:r>
              <a:rPr lang="en-US" altLang="x-none" sz="2700" b="1" dirty="0">
                <a:latin typeface="黑体" panose="02010609060101010101" pitchFamily="2" charset="-122"/>
                <a:ea typeface="黑体" panose="02010609060101010101" pitchFamily="2" charset="-122"/>
              </a:rPr>
              <a:t>18</a:t>
            </a:r>
            <a:r>
              <a:rPr lang="zh-CN" altLang="en-US" sz="2700" b="1" dirty="0">
                <a:latin typeface="黑体" panose="02010609060101010101" pitchFamily="2" charset="-122"/>
                <a:ea typeface="黑体" panose="02010609060101010101" pitchFamily="2" charset="-122"/>
              </a:rPr>
              <a:t>）：荆轲被斩</a:t>
            </a:r>
            <a:endParaRPr lang="zh-CN" altLang="en-US" sz="2700" b="1" dirty="0">
              <a:latin typeface="黑体" panose="02010609060101010101" pitchFamily="2" charset="-122"/>
              <a:ea typeface="黑体" panose="02010609060101010101" pitchFamily="2" charset="-122"/>
            </a:endParaRPr>
          </a:p>
        </p:txBody>
      </p:sp>
      <p:sp>
        <p:nvSpPr>
          <p:cNvPr id="19465" name="Rectangle 12"/>
          <p:cNvSpPr/>
          <p:nvPr/>
        </p:nvSpPr>
        <p:spPr>
          <a:xfrm>
            <a:off x="6019800" y="1981200"/>
            <a:ext cx="2286000" cy="2147888"/>
          </a:xfrm>
          <a:prstGeom prst="rect">
            <a:avLst/>
          </a:prstGeom>
          <a:noFill/>
          <a:ln w="9525">
            <a:noFill/>
          </a:ln>
        </p:spPr>
        <p:txBody>
          <a:bodyPr>
            <a:spAutoFit/>
          </a:bodyPr>
          <a:p>
            <a:pPr algn="l" eaLnBrk="1" fontAlgn="base" hangingPunct="1"/>
            <a:r>
              <a:rPr lang="zh-CN" altLang="en-US" sz="2700" b="1" dirty="0">
                <a:latin typeface="黑体" panose="02010609060101010101" pitchFamily="2" charset="-122"/>
                <a:ea typeface="黑体" panose="02010609060101010101" pitchFamily="2" charset="-122"/>
              </a:rPr>
              <a:t>求取信物</a:t>
            </a:r>
            <a:endParaRPr lang="zh-CN" altLang="en-US" sz="2700" b="1" dirty="0">
              <a:latin typeface="黑体" panose="02010609060101010101" pitchFamily="2" charset="-122"/>
              <a:ea typeface="黑体" panose="02010609060101010101" pitchFamily="2" charset="-122"/>
            </a:endParaRPr>
          </a:p>
          <a:p>
            <a:pPr algn="l" eaLnBrk="1" fontAlgn="base" hangingPunct="1"/>
            <a:r>
              <a:rPr lang="zh-CN" altLang="en-US" sz="2700" b="1" dirty="0">
                <a:latin typeface="黑体" panose="02010609060101010101" pitchFamily="2" charset="-122"/>
                <a:ea typeface="黑体" panose="02010609060101010101" pitchFamily="2" charset="-122"/>
              </a:rPr>
              <a:t>准备匕首</a:t>
            </a:r>
            <a:endParaRPr lang="zh-CN" altLang="en-US" sz="2700" b="1" dirty="0">
              <a:latin typeface="黑体" panose="02010609060101010101" pitchFamily="2" charset="-122"/>
              <a:ea typeface="黑体" panose="02010609060101010101" pitchFamily="2" charset="-122"/>
            </a:endParaRPr>
          </a:p>
          <a:p>
            <a:pPr algn="l" eaLnBrk="1" fontAlgn="base" hangingPunct="1"/>
            <a:r>
              <a:rPr lang="zh-CN" altLang="en-US" sz="2700" b="1" dirty="0">
                <a:latin typeface="黑体" panose="02010609060101010101" pitchFamily="2" charset="-122"/>
                <a:ea typeface="黑体" panose="02010609060101010101" pitchFamily="2" charset="-122"/>
              </a:rPr>
              <a:t>配备助手</a:t>
            </a:r>
            <a:endParaRPr lang="zh-CN" altLang="en-US" sz="2700" b="1" dirty="0">
              <a:latin typeface="黑体" panose="02010609060101010101" pitchFamily="2" charset="-122"/>
              <a:ea typeface="黑体" panose="02010609060101010101" pitchFamily="2" charset="-122"/>
            </a:endParaRPr>
          </a:p>
          <a:p>
            <a:pPr algn="l" eaLnBrk="1" fontAlgn="base" hangingPunct="1"/>
            <a:r>
              <a:rPr lang="zh-CN" altLang="en-US" sz="2700" b="1" dirty="0">
                <a:latin typeface="黑体" panose="02010609060101010101" pitchFamily="2" charset="-122"/>
                <a:ea typeface="黑体" panose="02010609060101010101" pitchFamily="2" charset="-122"/>
              </a:rPr>
              <a:t>怒叱太子</a:t>
            </a:r>
            <a:endParaRPr lang="zh-CN" altLang="en-US" sz="2700" b="1" dirty="0">
              <a:latin typeface="黑体" panose="02010609060101010101" pitchFamily="2" charset="-122"/>
              <a:ea typeface="黑体" panose="02010609060101010101" pitchFamily="2" charset="-122"/>
            </a:endParaRPr>
          </a:p>
          <a:p>
            <a:pPr algn="l" eaLnBrk="1" fontAlgn="base" hangingPunct="1"/>
            <a:r>
              <a:rPr lang="zh-CN" altLang="en-US" sz="2700" b="1" dirty="0">
                <a:latin typeface="黑体" panose="02010609060101010101" pitchFamily="2" charset="-122"/>
                <a:ea typeface="黑体" panose="02010609060101010101" pitchFamily="2" charset="-122"/>
              </a:rPr>
              <a:t>易水送别</a:t>
            </a:r>
            <a:endParaRPr lang="zh-CN" altLang="en-US" sz="2700" b="1" dirty="0">
              <a:latin typeface="黑体" panose="02010609060101010101" pitchFamily="2" charset="-122"/>
              <a:ea typeface="黑体" panose="02010609060101010101" pitchFamily="2" charset="-122"/>
            </a:endParaRPr>
          </a:p>
        </p:txBody>
      </p:sp>
      <p:sp>
        <p:nvSpPr>
          <p:cNvPr id="19466" name="Rectangle 13"/>
          <p:cNvSpPr/>
          <p:nvPr/>
        </p:nvSpPr>
        <p:spPr>
          <a:xfrm>
            <a:off x="6019800" y="4114800"/>
            <a:ext cx="2743200" cy="1800225"/>
          </a:xfrm>
          <a:prstGeom prst="rect">
            <a:avLst/>
          </a:prstGeom>
          <a:noFill/>
          <a:ln w="9525">
            <a:noFill/>
          </a:ln>
        </p:spPr>
        <p:txBody>
          <a:bodyPr>
            <a:spAutoFit/>
          </a:bodyPr>
          <a:p>
            <a:pPr algn="l" eaLnBrk="1" fontAlgn="base" hangingPunct="1"/>
            <a:r>
              <a:rPr lang="zh-CN" altLang="en-US" sz="2800" b="1" dirty="0">
                <a:latin typeface="黑体" panose="02010609060101010101" pitchFamily="2" charset="-122"/>
                <a:ea typeface="黑体" panose="02010609060101010101" pitchFamily="2" charset="-122"/>
              </a:rPr>
              <a:t>厚遗蒙嘉</a:t>
            </a:r>
            <a:endParaRPr lang="zh-CN" altLang="en-US" sz="2800" b="1" dirty="0">
              <a:latin typeface="黑体" panose="02010609060101010101" pitchFamily="2" charset="-122"/>
              <a:ea typeface="黑体" panose="02010609060101010101" pitchFamily="2" charset="-122"/>
            </a:endParaRPr>
          </a:p>
          <a:p>
            <a:pPr algn="l" eaLnBrk="1" fontAlgn="base" hangingPunct="1"/>
            <a:r>
              <a:rPr lang="zh-CN" altLang="en-US" sz="2800" b="1" dirty="0">
                <a:latin typeface="黑体" panose="02010609060101010101" pitchFamily="2" charset="-122"/>
                <a:ea typeface="黑体" panose="02010609060101010101" pitchFamily="2" charset="-122"/>
              </a:rPr>
              <a:t>顾笑武阳</a:t>
            </a:r>
            <a:endParaRPr lang="zh-CN" altLang="en-US" sz="2800" b="1" dirty="0">
              <a:latin typeface="黑体" panose="02010609060101010101" pitchFamily="2" charset="-122"/>
              <a:ea typeface="黑体" panose="02010609060101010101" pitchFamily="2" charset="-122"/>
            </a:endParaRPr>
          </a:p>
          <a:p>
            <a:pPr algn="l" eaLnBrk="1" fontAlgn="base" hangingPunct="1"/>
            <a:r>
              <a:rPr lang="zh-CN" altLang="en-US" sz="2800" b="1" dirty="0">
                <a:latin typeface="黑体" panose="02010609060101010101" pitchFamily="2" charset="-122"/>
                <a:ea typeface="黑体" panose="02010609060101010101" pitchFamily="2" charset="-122"/>
              </a:rPr>
              <a:t>图穷匕见</a:t>
            </a:r>
            <a:endParaRPr lang="zh-CN" altLang="en-US" sz="2800" b="1" dirty="0">
              <a:latin typeface="黑体" panose="02010609060101010101" pitchFamily="2" charset="-122"/>
              <a:ea typeface="黑体" panose="02010609060101010101" pitchFamily="2" charset="-122"/>
            </a:endParaRPr>
          </a:p>
          <a:p>
            <a:pPr algn="l" eaLnBrk="1" fontAlgn="base" hangingPunct="1"/>
            <a:r>
              <a:rPr lang="zh-CN" altLang="en-US" sz="2800" b="1" dirty="0">
                <a:latin typeface="黑体" panose="02010609060101010101" pitchFamily="2" charset="-122"/>
                <a:ea typeface="黑体" panose="02010609060101010101" pitchFamily="2" charset="-122"/>
              </a:rPr>
              <a:t>倚柱笑骂</a:t>
            </a:r>
            <a:endParaRPr lang="zh-CN" altLang="en-US" sz="2800" b="1" dirty="0">
              <a:latin typeface="黑体" panose="02010609060101010101" pitchFamily="2" charset="-122"/>
              <a:ea typeface="黑体" panose="02010609060101010101" pitchFamily="2" charset="-122"/>
            </a:endParaRPr>
          </a:p>
        </p:txBody>
      </p:sp>
      <p:sp>
        <p:nvSpPr>
          <p:cNvPr id="19467" name="AutoShape 14"/>
          <p:cNvSpPr/>
          <p:nvPr/>
        </p:nvSpPr>
        <p:spPr>
          <a:xfrm>
            <a:off x="5791200" y="1143000"/>
            <a:ext cx="152400" cy="838200"/>
          </a:xfrm>
          <a:prstGeom prst="leftBrace">
            <a:avLst>
              <a:gd name="adj1" fmla="val 45833"/>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19468" name="AutoShape 15"/>
          <p:cNvSpPr/>
          <p:nvPr/>
        </p:nvSpPr>
        <p:spPr>
          <a:xfrm>
            <a:off x="5715000" y="2209800"/>
            <a:ext cx="304800" cy="1828800"/>
          </a:xfrm>
          <a:prstGeom prst="leftBrace">
            <a:avLst>
              <a:gd name="adj1" fmla="val 50000"/>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19469" name="AutoShape 16"/>
          <p:cNvSpPr/>
          <p:nvPr/>
        </p:nvSpPr>
        <p:spPr>
          <a:xfrm>
            <a:off x="5791200" y="4267200"/>
            <a:ext cx="228600" cy="1444625"/>
          </a:xfrm>
          <a:prstGeom prst="leftBrace">
            <a:avLst>
              <a:gd name="adj1" fmla="val 52662"/>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19470" name="Rectangle 17"/>
          <p:cNvSpPr/>
          <p:nvPr/>
        </p:nvSpPr>
        <p:spPr>
          <a:xfrm>
            <a:off x="6019800" y="1066800"/>
            <a:ext cx="1752600" cy="914400"/>
          </a:xfrm>
          <a:prstGeom prst="rect">
            <a:avLst/>
          </a:prstGeom>
          <a:noFill/>
          <a:ln w="9525">
            <a:noFill/>
          </a:ln>
        </p:spPr>
        <p:txBody>
          <a:bodyPr>
            <a:spAutoFit/>
          </a:bodyPr>
          <a:p>
            <a:pPr algn="l" eaLnBrk="1" fontAlgn="base" hangingPunct="1"/>
            <a:r>
              <a:rPr lang="zh-CN" altLang="en-US" sz="2700" b="1" dirty="0">
                <a:latin typeface="Arial" panose="020B0604020202020204" pitchFamily="34" charset="0"/>
                <a:ea typeface="黑体" panose="02010609060101010101" pitchFamily="2" charset="-122"/>
              </a:rPr>
              <a:t>大军压境</a:t>
            </a:r>
            <a:endParaRPr lang="zh-CN" altLang="en-US" sz="2700" b="1" dirty="0">
              <a:latin typeface="Arial" panose="020B0604020202020204" pitchFamily="34" charset="0"/>
              <a:ea typeface="黑体" panose="02010609060101010101" pitchFamily="2" charset="-122"/>
            </a:endParaRPr>
          </a:p>
          <a:p>
            <a:pPr algn="l" eaLnBrk="1" fontAlgn="base" hangingPunct="1"/>
            <a:r>
              <a:rPr lang="zh-CN" altLang="en-US" sz="2700" b="1" dirty="0">
                <a:latin typeface="Arial" panose="020B0604020202020204" pitchFamily="34" charset="0"/>
                <a:ea typeface="黑体" panose="02010609060101010101" pitchFamily="2" charset="-122"/>
              </a:rPr>
              <a:t>计议行刺</a:t>
            </a:r>
            <a:endParaRPr lang="zh-CN" altLang="en-US" sz="2700" b="1" dirty="0">
              <a:latin typeface="Arial" panose="020B0604020202020204" pitchFamily="34" charset="0"/>
              <a:ea typeface="黑体" panose="02010609060101010101" pitchFamily="2" charset="-122"/>
            </a:endParaRPr>
          </a:p>
        </p:txBody>
      </p:sp>
      <p:sp>
        <p:nvSpPr>
          <p:cNvPr id="19471" name="文本框 19470"/>
          <p:cNvSpPr txBox="1"/>
          <p:nvPr/>
        </p:nvSpPr>
        <p:spPr>
          <a:xfrm>
            <a:off x="6019800" y="5791200"/>
            <a:ext cx="2133600" cy="519113"/>
          </a:xfrm>
          <a:prstGeom prst="rect">
            <a:avLst/>
          </a:prstGeom>
          <a:noFill/>
          <a:ln w="9525">
            <a:noFill/>
          </a:ln>
        </p:spPr>
        <p:txBody>
          <a:bodyPr>
            <a:spAutoFit/>
          </a:bodyPr>
          <a:p>
            <a:pPr algn="l" eaLnBrk="1" fontAlgn="base" hangingPunct="1">
              <a:spcBef>
                <a:spcPct val="50000"/>
              </a:spcBef>
              <a:buClrTx/>
            </a:pPr>
            <a:r>
              <a:rPr lang="zh-CN" altLang="en-US" sz="2800" b="1" dirty="0">
                <a:latin typeface="Arial" panose="020B0604020202020204" pitchFamily="34" charset="0"/>
                <a:ea typeface="黑体" panose="02010609060101010101" pitchFamily="2" charset="-122"/>
              </a:rPr>
              <a:t>遇难身亡</a:t>
            </a:r>
            <a:endParaRPr lang="zh-CN" altLang="en-US" sz="2800" b="1" dirty="0">
              <a:latin typeface="Arial" panose="020B0604020202020204" pitchFamily="34" charset="0"/>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458">
                                            <p:txEl>
                                              <p:charRg st="0" end="6"/>
                                            </p:txEl>
                                          </p:spTgt>
                                        </p:tgtEl>
                                        <p:attrNameLst>
                                          <p:attrName>style.visibility</p:attrName>
                                        </p:attrNameLst>
                                      </p:cBhvr>
                                      <p:to>
                                        <p:strVal val="visible"/>
                                      </p:to>
                                    </p:set>
                                    <p:anim calcmode="lin" valueType="num">
                                      <p:cBhvr additive="base">
                                        <p:cTn id="7" dur="500" fill="hold"/>
                                        <p:tgtEl>
                                          <p:spTgt spid="19458">
                                            <p:txEl>
                                              <p:charRg st="0"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8">
                                            <p:txEl>
                                              <p:charRg st="0"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19459"/>
                                        </p:tgtEl>
                                        <p:attrNameLst>
                                          <p:attrName>style.visibility</p:attrName>
                                        </p:attrNameLst>
                                      </p:cBhvr>
                                      <p:to>
                                        <p:strVal val="visible"/>
                                      </p:to>
                                    </p:set>
                                    <p:animEffect transition="in" filter="wipe(down)">
                                      <p:cBhvr>
                                        <p:cTn id="13" dur="290">
                                          <p:stCondLst>
                                            <p:cond delay="0"/>
                                          </p:stCondLst>
                                        </p:cTn>
                                        <p:tgtEl>
                                          <p:spTgt spid="19459"/>
                                        </p:tgtEl>
                                      </p:cBhvr>
                                    </p:animEffect>
                                    <p:anim calcmode="lin" valueType="num">
                                      <p:cBhvr>
                                        <p:cTn id="14" dur="911" tmFilter="0,0; 0.14,0.36; 0.43,0.73; 0.71,0.91; 1.0,1.0">
                                          <p:stCondLst>
                                            <p:cond delay="0"/>
                                          </p:stCondLst>
                                        </p:cTn>
                                        <p:tgtEl>
                                          <p:spTgt spid="19459"/>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19459"/>
                                        </p:tgtEl>
                                        <p:attrNameLst>
                                          <p:attrName>ppt_y</p:attrName>
                                        </p:attrNameLst>
                                      </p:cBhvr>
                                      <p:tavLst>
                                        <p:tav tm="0" fmla="#ppt_y-sin(pi*$)/3">
                                          <p:val>
                                            <p:fltVal val="0.500000"/>
                                          </p:val>
                                        </p:tav>
                                        <p:tav tm="100000">
                                          <p:val>
                                            <p:fltVal val="1.000000"/>
                                          </p:val>
                                        </p:tav>
                                      </p:tavLst>
                                    </p:anim>
                                    <p:anim calcmode="lin" valueType="num">
                                      <p:cBhvr>
                                        <p:cTn id="16" dur="332" tmFilter="0, 0; 0.125,0.2665; 0.25,0.4; 0.375,0.465; 0.5,0.5;  0.625,0.535; 0.75,0.6; 0.875,0.7335; 1,1">
                                          <p:stCondLst>
                                            <p:cond delay="332"/>
                                          </p:stCondLst>
                                        </p:cTn>
                                        <p:tgtEl>
                                          <p:spTgt spid="19459"/>
                                        </p:tgtEl>
                                        <p:attrNameLst>
                                          <p:attrName>ppt_y</p:attrName>
                                        </p:attrNameLst>
                                      </p:cBhvr>
                                      <p:tavLst>
                                        <p:tav tm="0" fmla="#ppt_y-sin(pi*$)/9">
                                          <p:val>
                                            <p:fltVal val="0.000000"/>
                                          </p:val>
                                        </p:tav>
                                        <p:tav tm="100000">
                                          <p:val>
                                            <p:fltVal val="1.000000"/>
                                          </p:val>
                                        </p:tav>
                                      </p:tavLst>
                                    </p:anim>
                                    <p:anim calcmode="lin" valueType="num">
                                      <p:cBhvr>
                                        <p:cTn id="17" dur="166" tmFilter="0, 0; 0.125,0.2665; 0.25,0.4; 0.375,0.465; 0.5,0.5;  0.625,0.535; 0.75,0.6; 0.875,0.7335; 1,1">
                                          <p:stCondLst>
                                            <p:cond delay="662"/>
                                          </p:stCondLst>
                                        </p:cTn>
                                        <p:tgtEl>
                                          <p:spTgt spid="19459"/>
                                        </p:tgtEl>
                                        <p:attrNameLst>
                                          <p:attrName>ppt_y</p:attrName>
                                        </p:attrNameLst>
                                      </p:cBhvr>
                                      <p:tavLst>
                                        <p:tav tm="0" fmla="#ppt_y-sin(pi*$)/27">
                                          <p:val>
                                            <p:fltVal val="0.000000"/>
                                          </p:val>
                                        </p:tav>
                                        <p:tav tm="100000">
                                          <p:val>
                                            <p:fltVal val="1.000000"/>
                                          </p:val>
                                        </p:tav>
                                      </p:tavLst>
                                    </p:anim>
                                    <p:anim calcmode="lin" valueType="num">
                                      <p:cBhvr>
                                        <p:cTn id="18" dur="82" tmFilter="0, 0; 0.125,0.2665; 0.25,0.4; 0.375,0.465; 0.5,0.5;  0.625,0.535; 0.75,0.6; 0.875,0.7335; 1,1">
                                          <p:stCondLst>
                                            <p:cond delay="828"/>
                                          </p:stCondLst>
                                        </p:cTn>
                                        <p:tgtEl>
                                          <p:spTgt spid="19459"/>
                                        </p:tgtEl>
                                        <p:attrNameLst>
                                          <p:attrName>ppt_y</p:attrName>
                                        </p:attrNameLst>
                                      </p:cBhvr>
                                      <p:tavLst>
                                        <p:tav tm="0" fmla="#ppt_y-sin(pi*$)/81">
                                          <p:val>
                                            <p:fltVal val="0.000000"/>
                                          </p:val>
                                        </p:tav>
                                        <p:tav tm="100000">
                                          <p:val>
                                            <p:fltVal val="1.000000"/>
                                          </p:val>
                                        </p:tav>
                                      </p:tavLst>
                                    </p:anim>
                                    <p:animScale>
                                      <p:cBhvr>
                                        <p:cTn id="19" dur="13">
                                          <p:stCondLst>
                                            <p:cond delay="325"/>
                                          </p:stCondLst>
                                        </p:cTn>
                                        <p:tgtEl>
                                          <p:spTgt spid="19459"/>
                                        </p:tgtEl>
                                      </p:cBhvr>
                                      <p:to x="100000" y="60000"/>
                                    </p:animScale>
                                    <p:animScale>
                                      <p:cBhvr>
                                        <p:cTn id="20" dur="83" decel="50000">
                                          <p:stCondLst>
                                            <p:cond delay="338"/>
                                          </p:stCondLst>
                                        </p:cTn>
                                        <p:tgtEl>
                                          <p:spTgt spid="19459"/>
                                        </p:tgtEl>
                                      </p:cBhvr>
                                      <p:to x="100000" y="100000"/>
                                    </p:animScale>
                                    <p:animScale>
                                      <p:cBhvr>
                                        <p:cTn id="21" dur="13">
                                          <p:stCondLst>
                                            <p:cond delay="656"/>
                                          </p:stCondLst>
                                        </p:cTn>
                                        <p:tgtEl>
                                          <p:spTgt spid="19459"/>
                                        </p:tgtEl>
                                      </p:cBhvr>
                                      <p:to x="100000" y="80000"/>
                                    </p:animScale>
                                    <p:animScale>
                                      <p:cBhvr>
                                        <p:cTn id="22" dur="83" decel="50000">
                                          <p:stCondLst>
                                            <p:cond delay="669"/>
                                          </p:stCondLst>
                                        </p:cTn>
                                        <p:tgtEl>
                                          <p:spTgt spid="19459"/>
                                        </p:tgtEl>
                                      </p:cBhvr>
                                      <p:to x="100000" y="100000"/>
                                    </p:animScale>
                                    <p:animScale>
                                      <p:cBhvr>
                                        <p:cTn id="23" dur="13">
                                          <p:stCondLst>
                                            <p:cond delay="821"/>
                                          </p:stCondLst>
                                        </p:cTn>
                                        <p:tgtEl>
                                          <p:spTgt spid="19459"/>
                                        </p:tgtEl>
                                      </p:cBhvr>
                                      <p:to x="100000" y="90000"/>
                                    </p:animScale>
                                    <p:animScale>
                                      <p:cBhvr>
                                        <p:cTn id="24" dur="83" decel="50000">
                                          <p:stCondLst>
                                            <p:cond delay="834"/>
                                          </p:stCondLst>
                                        </p:cTn>
                                        <p:tgtEl>
                                          <p:spTgt spid="19459"/>
                                        </p:tgtEl>
                                      </p:cBhvr>
                                      <p:to x="100000" y="100000"/>
                                    </p:animScale>
                                    <p:animScale>
                                      <p:cBhvr>
                                        <p:cTn id="25" dur="13">
                                          <p:stCondLst>
                                            <p:cond delay="904"/>
                                          </p:stCondLst>
                                        </p:cTn>
                                        <p:tgtEl>
                                          <p:spTgt spid="19459"/>
                                        </p:tgtEl>
                                      </p:cBhvr>
                                      <p:to x="100000" y="95000"/>
                                    </p:animScale>
                                    <p:animScale>
                                      <p:cBhvr>
                                        <p:cTn id="26" dur="83" decel="50000">
                                          <p:stCondLst>
                                            <p:cond delay="917"/>
                                          </p:stCondLst>
                                        </p:cTn>
                                        <p:tgtEl>
                                          <p:spTgt spid="19459"/>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9460">
                                            <p:txEl>
                                              <p:charRg st="0" end="13"/>
                                            </p:txEl>
                                          </p:spTgt>
                                        </p:tgtEl>
                                        <p:attrNameLst>
                                          <p:attrName>style.visibility</p:attrName>
                                        </p:attrNameLst>
                                      </p:cBhvr>
                                      <p:to>
                                        <p:strVal val="visible"/>
                                      </p:to>
                                    </p:set>
                                    <p:anim calcmode="lin" valueType="num">
                                      <p:cBhvr additive="base">
                                        <p:cTn id="31" dur="500" fill="hold"/>
                                        <p:tgtEl>
                                          <p:spTgt spid="19460">
                                            <p:txEl>
                                              <p:charRg st="0" end="1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9460">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19467"/>
                                        </p:tgtEl>
                                        <p:attrNameLst>
                                          <p:attrName>style.visibility</p:attrName>
                                        </p:attrNameLst>
                                      </p:cBhvr>
                                      <p:to>
                                        <p:strVal val="visible"/>
                                      </p:to>
                                    </p:set>
                                    <p:animEffect transition="in" filter="wipe(down)">
                                      <p:cBhvr>
                                        <p:cTn id="37" dur="290">
                                          <p:stCondLst>
                                            <p:cond delay="0"/>
                                          </p:stCondLst>
                                        </p:cTn>
                                        <p:tgtEl>
                                          <p:spTgt spid="19467"/>
                                        </p:tgtEl>
                                      </p:cBhvr>
                                    </p:animEffect>
                                    <p:anim calcmode="lin" valueType="num">
                                      <p:cBhvr>
                                        <p:cTn id="38" dur="911" tmFilter="0,0; 0.14,0.36; 0.43,0.73; 0.71,0.91; 1.0,1.0">
                                          <p:stCondLst>
                                            <p:cond delay="0"/>
                                          </p:stCondLst>
                                        </p:cTn>
                                        <p:tgtEl>
                                          <p:spTgt spid="19467"/>
                                        </p:tgtEl>
                                        <p:attrNameLst>
                                          <p:attrName>ppt_x</p:attrName>
                                        </p:attrNameLst>
                                      </p:cBhvr>
                                      <p:tavLst>
                                        <p:tav tm="0">
                                          <p:val>
                                            <p:strVal val="#ppt_x-0.25"/>
                                          </p:val>
                                        </p:tav>
                                        <p:tav tm="100000">
                                          <p:val>
                                            <p:strVal val="#ppt_x"/>
                                          </p:val>
                                        </p:tav>
                                      </p:tavLst>
                                    </p:anim>
                                    <p:anim calcmode="lin" valueType="num">
                                      <p:cBhvr>
                                        <p:cTn id="39" dur="332" tmFilter="0.0,0.0; 0.25,0.07; 0.50,0.2; 0.75,0.467; 1.0,1.0">
                                          <p:stCondLst>
                                            <p:cond delay="0"/>
                                          </p:stCondLst>
                                        </p:cTn>
                                        <p:tgtEl>
                                          <p:spTgt spid="19467"/>
                                        </p:tgtEl>
                                        <p:attrNameLst>
                                          <p:attrName>ppt_y</p:attrName>
                                        </p:attrNameLst>
                                      </p:cBhvr>
                                      <p:tavLst>
                                        <p:tav tm="0" fmla="#ppt_y-sin(pi*$)/3">
                                          <p:val>
                                            <p:fltVal val="0.500000"/>
                                          </p:val>
                                        </p:tav>
                                        <p:tav tm="100000">
                                          <p:val>
                                            <p:fltVal val="1.000000"/>
                                          </p:val>
                                        </p:tav>
                                      </p:tavLst>
                                    </p:anim>
                                    <p:anim calcmode="lin" valueType="num">
                                      <p:cBhvr>
                                        <p:cTn id="40" dur="332" tmFilter="0, 0; 0.125,0.2665; 0.25,0.4; 0.375,0.465; 0.5,0.5;  0.625,0.535; 0.75,0.6; 0.875,0.7335; 1,1">
                                          <p:stCondLst>
                                            <p:cond delay="332"/>
                                          </p:stCondLst>
                                        </p:cTn>
                                        <p:tgtEl>
                                          <p:spTgt spid="19467"/>
                                        </p:tgtEl>
                                        <p:attrNameLst>
                                          <p:attrName>ppt_y</p:attrName>
                                        </p:attrNameLst>
                                      </p:cBhvr>
                                      <p:tavLst>
                                        <p:tav tm="0" fmla="#ppt_y-sin(pi*$)/9">
                                          <p:val>
                                            <p:fltVal val="0.000000"/>
                                          </p:val>
                                        </p:tav>
                                        <p:tav tm="100000">
                                          <p:val>
                                            <p:fltVal val="1.000000"/>
                                          </p:val>
                                        </p:tav>
                                      </p:tavLst>
                                    </p:anim>
                                    <p:anim calcmode="lin" valueType="num">
                                      <p:cBhvr>
                                        <p:cTn id="41" dur="166" tmFilter="0, 0; 0.125,0.2665; 0.25,0.4; 0.375,0.465; 0.5,0.5;  0.625,0.535; 0.75,0.6; 0.875,0.7335; 1,1">
                                          <p:stCondLst>
                                            <p:cond delay="662"/>
                                          </p:stCondLst>
                                        </p:cTn>
                                        <p:tgtEl>
                                          <p:spTgt spid="19467"/>
                                        </p:tgtEl>
                                        <p:attrNameLst>
                                          <p:attrName>ppt_y</p:attrName>
                                        </p:attrNameLst>
                                      </p:cBhvr>
                                      <p:tavLst>
                                        <p:tav tm="0" fmla="#ppt_y-sin(pi*$)/27">
                                          <p:val>
                                            <p:fltVal val="0.000000"/>
                                          </p:val>
                                        </p:tav>
                                        <p:tav tm="100000">
                                          <p:val>
                                            <p:fltVal val="1.000000"/>
                                          </p:val>
                                        </p:tav>
                                      </p:tavLst>
                                    </p:anim>
                                    <p:anim calcmode="lin" valueType="num">
                                      <p:cBhvr>
                                        <p:cTn id="42" dur="82" tmFilter="0, 0; 0.125,0.2665; 0.25,0.4; 0.375,0.465; 0.5,0.5;  0.625,0.535; 0.75,0.6; 0.875,0.7335; 1,1">
                                          <p:stCondLst>
                                            <p:cond delay="828"/>
                                          </p:stCondLst>
                                        </p:cTn>
                                        <p:tgtEl>
                                          <p:spTgt spid="19467"/>
                                        </p:tgtEl>
                                        <p:attrNameLst>
                                          <p:attrName>ppt_y</p:attrName>
                                        </p:attrNameLst>
                                      </p:cBhvr>
                                      <p:tavLst>
                                        <p:tav tm="0" fmla="#ppt_y-sin(pi*$)/81">
                                          <p:val>
                                            <p:fltVal val="0.000000"/>
                                          </p:val>
                                        </p:tav>
                                        <p:tav tm="100000">
                                          <p:val>
                                            <p:fltVal val="1.000000"/>
                                          </p:val>
                                        </p:tav>
                                      </p:tavLst>
                                    </p:anim>
                                    <p:animScale>
                                      <p:cBhvr>
                                        <p:cTn id="43" dur="13">
                                          <p:stCondLst>
                                            <p:cond delay="325"/>
                                          </p:stCondLst>
                                        </p:cTn>
                                        <p:tgtEl>
                                          <p:spTgt spid="19467"/>
                                        </p:tgtEl>
                                      </p:cBhvr>
                                      <p:to x="100000" y="60000"/>
                                    </p:animScale>
                                    <p:animScale>
                                      <p:cBhvr>
                                        <p:cTn id="44" dur="83" decel="50000">
                                          <p:stCondLst>
                                            <p:cond delay="338"/>
                                          </p:stCondLst>
                                        </p:cTn>
                                        <p:tgtEl>
                                          <p:spTgt spid="19467"/>
                                        </p:tgtEl>
                                      </p:cBhvr>
                                      <p:to x="100000" y="100000"/>
                                    </p:animScale>
                                    <p:animScale>
                                      <p:cBhvr>
                                        <p:cTn id="45" dur="13">
                                          <p:stCondLst>
                                            <p:cond delay="656"/>
                                          </p:stCondLst>
                                        </p:cTn>
                                        <p:tgtEl>
                                          <p:spTgt spid="19467"/>
                                        </p:tgtEl>
                                      </p:cBhvr>
                                      <p:to x="100000" y="80000"/>
                                    </p:animScale>
                                    <p:animScale>
                                      <p:cBhvr>
                                        <p:cTn id="46" dur="83" decel="50000">
                                          <p:stCondLst>
                                            <p:cond delay="669"/>
                                          </p:stCondLst>
                                        </p:cTn>
                                        <p:tgtEl>
                                          <p:spTgt spid="19467"/>
                                        </p:tgtEl>
                                      </p:cBhvr>
                                      <p:to x="100000" y="100000"/>
                                    </p:animScale>
                                    <p:animScale>
                                      <p:cBhvr>
                                        <p:cTn id="47" dur="13">
                                          <p:stCondLst>
                                            <p:cond delay="821"/>
                                          </p:stCondLst>
                                        </p:cTn>
                                        <p:tgtEl>
                                          <p:spTgt spid="19467"/>
                                        </p:tgtEl>
                                      </p:cBhvr>
                                      <p:to x="100000" y="90000"/>
                                    </p:animScale>
                                    <p:animScale>
                                      <p:cBhvr>
                                        <p:cTn id="48" dur="83" decel="50000">
                                          <p:stCondLst>
                                            <p:cond delay="834"/>
                                          </p:stCondLst>
                                        </p:cTn>
                                        <p:tgtEl>
                                          <p:spTgt spid="19467"/>
                                        </p:tgtEl>
                                      </p:cBhvr>
                                      <p:to x="100000" y="100000"/>
                                    </p:animScale>
                                    <p:animScale>
                                      <p:cBhvr>
                                        <p:cTn id="49" dur="13">
                                          <p:stCondLst>
                                            <p:cond delay="904"/>
                                          </p:stCondLst>
                                        </p:cTn>
                                        <p:tgtEl>
                                          <p:spTgt spid="19467"/>
                                        </p:tgtEl>
                                      </p:cBhvr>
                                      <p:to x="100000" y="95000"/>
                                    </p:animScale>
                                    <p:animScale>
                                      <p:cBhvr>
                                        <p:cTn id="50" dur="83" decel="50000">
                                          <p:stCondLst>
                                            <p:cond delay="917"/>
                                          </p:stCondLst>
                                        </p:cTn>
                                        <p:tgtEl>
                                          <p:spTgt spid="19467"/>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9470">
                                            <p:txEl>
                                              <p:charRg st="0" end="5"/>
                                            </p:txEl>
                                          </p:spTgt>
                                        </p:tgtEl>
                                        <p:attrNameLst>
                                          <p:attrName>style.visibility</p:attrName>
                                        </p:attrNameLst>
                                      </p:cBhvr>
                                      <p:to>
                                        <p:strVal val="visible"/>
                                      </p:to>
                                    </p:set>
                                    <p:anim calcmode="lin" valueType="num">
                                      <p:cBhvr additive="base">
                                        <p:cTn id="55" dur="500" fill="hold"/>
                                        <p:tgtEl>
                                          <p:spTgt spid="19470">
                                            <p:txEl>
                                              <p:charRg st="0" end="5"/>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9470">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9470">
                                            <p:txEl>
                                              <p:charRg st="5" end="10"/>
                                            </p:txEl>
                                          </p:spTgt>
                                        </p:tgtEl>
                                        <p:attrNameLst>
                                          <p:attrName>style.visibility</p:attrName>
                                        </p:attrNameLst>
                                      </p:cBhvr>
                                      <p:to>
                                        <p:strVal val="visible"/>
                                      </p:to>
                                    </p:set>
                                    <p:anim calcmode="lin" valueType="num">
                                      <p:cBhvr additive="base">
                                        <p:cTn id="61" dur="500" fill="hold"/>
                                        <p:tgtEl>
                                          <p:spTgt spid="19470">
                                            <p:txEl>
                                              <p:charRg st="5"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9470">
                                            <p:txEl>
                                              <p:charRg st="5" end="1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9462">
                                            <p:txEl>
                                              <p:charRg st="0" end="13"/>
                                            </p:txEl>
                                          </p:spTgt>
                                        </p:tgtEl>
                                        <p:attrNameLst>
                                          <p:attrName>style.visibility</p:attrName>
                                        </p:attrNameLst>
                                      </p:cBhvr>
                                      <p:to>
                                        <p:strVal val="visible"/>
                                      </p:to>
                                    </p:set>
                                    <p:anim calcmode="lin" valueType="num">
                                      <p:cBhvr additive="base">
                                        <p:cTn id="67" dur="500" fill="hold"/>
                                        <p:tgtEl>
                                          <p:spTgt spid="19462">
                                            <p:txEl>
                                              <p:charRg st="0" end="1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9462">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6" presetClass="entr" presetSubtype="0" fill="hold" grpId="0" nodeType="clickEffect">
                                  <p:stCondLst>
                                    <p:cond delay="0"/>
                                  </p:stCondLst>
                                  <p:childTnLst>
                                    <p:set>
                                      <p:cBhvr>
                                        <p:cTn id="72" dur="1" fill="hold">
                                          <p:stCondLst>
                                            <p:cond delay="0"/>
                                          </p:stCondLst>
                                        </p:cTn>
                                        <p:tgtEl>
                                          <p:spTgt spid="19468"/>
                                        </p:tgtEl>
                                        <p:attrNameLst>
                                          <p:attrName>style.visibility</p:attrName>
                                        </p:attrNameLst>
                                      </p:cBhvr>
                                      <p:to>
                                        <p:strVal val="visible"/>
                                      </p:to>
                                    </p:set>
                                    <p:animEffect transition="in" filter="wipe(down)">
                                      <p:cBhvr>
                                        <p:cTn id="73" dur="580">
                                          <p:stCondLst>
                                            <p:cond delay="0"/>
                                          </p:stCondLst>
                                        </p:cTn>
                                        <p:tgtEl>
                                          <p:spTgt spid="19468"/>
                                        </p:tgtEl>
                                      </p:cBhvr>
                                    </p:animEffect>
                                    <p:anim calcmode="lin" valueType="num">
                                      <p:cBhvr>
                                        <p:cTn id="74" dur="1822" tmFilter="0,0; 0.14,0.36; 0.43,0.73; 0.71,0.91; 1.0,1.0">
                                          <p:stCondLst>
                                            <p:cond delay="0"/>
                                          </p:stCondLst>
                                        </p:cTn>
                                        <p:tgtEl>
                                          <p:spTgt spid="19468"/>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19468"/>
                                        </p:tgtEl>
                                        <p:attrNameLst>
                                          <p:attrName>ppt_y</p:attrName>
                                        </p:attrNameLst>
                                      </p:cBhvr>
                                      <p:tavLst>
                                        <p:tav tm="0" fmla="#ppt_y-sin(pi*$)/3">
                                          <p:val>
                                            <p:fltVal val="0.500000"/>
                                          </p:val>
                                        </p:tav>
                                        <p:tav tm="100000">
                                          <p:val>
                                            <p:fltVal val="1.000000"/>
                                          </p:val>
                                        </p:tav>
                                      </p:tavLst>
                                    </p:anim>
                                    <p:anim calcmode="lin" valueType="num">
                                      <p:cBhvr>
                                        <p:cTn id="76" dur="664" tmFilter="0, 0; 0.125,0.2665; 0.25,0.4; 0.375,0.465; 0.5,0.5;  0.625,0.535; 0.75,0.6; 0.875,0.7335; 1,1">
                                          <p:stCondLst>
                                            <p:cond delay="664"/>
                                          </p:stCondLst>
                                        </p:cTn>
                                        <p:tgtEl>
                                          <p:spTgt spid="19468"/>
                                        </p:tgtEl>
                                        <p:attrNameLst>
                                          <p:attrName>ppt_y</p:attrName>
                                        </p:attrNameLst>
                                      </p:cBhvr>
                                      <p:tavLst>
                                        <p:tav tm="0" fmla="#ppt_y-sin(pi*$)/9">
                                          <p:val>
                                            <p:fltVal val="0.000000"/>
                                          </p:val>
                                        </p:tav>
                                        <p:tav tm="100000">
                                          <p:val>
                                            <p:fltVal val="1.000000"/>
                                          </p:val>
                                        </p:tav>
                                      </p:tavLst>
                                    </p:anim>
                                    <p:anim calcmode="lin" valueType="num">
                                      <p:cBhvr>
                                        <p:cTn id="77" dur="332" tmFilter="0, 0; 0.125,0.2665; 0.25,0.4; 0.375,0.465; 0.5,0.5;  0.625,0.535; 0.75,0.6; 0.875,0.7335; 1,1">
                                          <p:stCondLst>
                                            <p:cond delay="1324"/>
                                          </p:stCondLst>
                                        </p:cTn>
                                        <p:tgtEl>
                                          <p:spTgt spid="19468"/>
                                        </p:tgtEl>
                                        <p:attrNameLst>
                                          <p:attrName>ppt_y</p:attrName>
                                        </p:attrNameLst>
                                      </p:cBhvr>
                                      <p:tavLst>
                                        <p:tav tm="0" fmla="#ppt_y-sin(pi*$)/27">
                                          <p:val>
                                            <p:fltVal val="0.000000"/>
                                          </p:val>
                                        </p:tav>
                                        <p:tav tm="100000">
                                          <p:val>
                                            <p:fltVal val="1.000000"/>
                                          </p:val>
                                        </p:tav>
                                      </p:tavLst>
                                    </p:anim>
                                    <p:anim calcmode="lin" valueType="num">
                                      <p:cBhvr>
                                        <p:cTn id="78" dur="164" tmFilter="0, 0; 0.125,0.2665; 0.25,0.4; 0.375,0.465; 0.5,0.5;  0.625,0.535; 0.75,0.6; 0.875,0.7335; 1,1">
                                          <p:stCondLst>
                                            <p:cond delay="1656"/>
                                          </p:stCondLst>
                                        </p:cTn>
                                        <p:tgtEl>
                                          <p:spTgt spid="19468"/>
                                        </p:tgtEl>
                                        <p:attrNameLst>
                                          <p:attrName>ppt_y</p:attrName>
                                        </p:attrNameLst>
                                      </p:cBhvr>
                                      <p:tavLst>
                                        <p:tav tm="0" fmla="#ppt_y-sin(pi*$)/81">
                                          <p:val>
                                            <p:fltVal val="0.000000"/>
                                          </p:val>
                                        </p:tav>
                                        <p:tav tm="100000">
                                          <p:val>
                                            <p:fltVal val="1.000000"/>
                                          </p:val>
                                        </p:tav>
                                      </p:tavLst>
                                    </p:anim>
                                    <p:animScale>
                                      <p:cBhvr>
                                        <p:cTn id="79" dur="26">
                                          <p:stCondLst>
                                            <p:cond delay="650"/>
                                          </p:stCondLst>
                                        </p:cTn>
                                        <p:tgtEl>
                                          <p:spTgt spid="19468"/>
                                        </p:tgtEl>
                                      </p:cBhvr>
                                      <p:to x="100000" y="60000"/>
                                    </p:animScale>
                                    <p:animScale>
                                      <p:cBhvr>
                                        <p:cTn id="80" dur="166" decel="50000">
                                          <p:stCondLst>
                                            <p:cond delay="676"/>
                                          </p:stCondLst>
                                        </p:cTn>
                                        <p:tgtEl>
                                          <p:spTgt spid="19468"/>
                                        </p:tgtEl>
                                      </p:cBhvr>
                                      <p:to x="100000" y="100000"/>
                                    </p:animScale>
                                    <p:animScale>
                                      <p:cBhvr>
                                        <p:cTn id="81" dur="26">
                                          <p:stCondLst>
                                            <p:cond delay="1312"/>
                                          </p:stCondLst>
                                        </p:cTn>
                                        <p:tgtEl>
                                          <p:spTgt spid="19468"/>
                                        </p:tgtEl>
                                      </p:cBhvr>
                                      <p:to x="100000" y="80000"/>
                                    </p:animScale>
                                    <p:animScale>
                                      <p:cBhvr>
                                        <p:cTn id="82" dur="166" decel="50000">
                                          <p:stCondLst>
                                            <p:cond delay="1338"/>
                                          </p:stCondLst>
                                        </p:cTn>
                                        <p:tgtEl>
                                          <p:spTgt spid="19468"/>
                                        </p:tgtEl>
                                      </p:cBhvr>
                                      <p:to x="100000" y="100000"/>
                                    </p:animScale>
                                    <p:animScale>
                                      <p:cBhvr>
                                        <p:cTn id="83" dur="26">
                                          <p:stCondLst>
                                            <p:cond delay="1642"/>
                                          </p:stCondLst>
                                        </p:cTn>
                                        <p:tgtEl>
                                          <p:spTgt spid="19468"/>
                                        </p:tgtEl>
                                      </p:cBhvr>
                                      <p:to x="100000" y="90000"/>
                                    </p:animScale>
                                    <p:animScale>
                                      <p:cBhvr>
                                        <p:cTn id="84" dur="166" decel="50000">
                                          <p:stCondLst>
                                            <p:cond delay="1668"/>
                                          </p:stCondLst>
                                        </p:cTn>
                                        <p:tgtEl>
                                          <p:spTgt spid="19468"/>
                                        </p:tgtEl>
                                      </p:cBhvr>
                                      <p:to x="100000" y="100000"/>
                                    </p:animScale>
                                    <p:animScale>
                                      <p:cBhvr>
                                        <p:cTn id="85" dur="26">
                                          <p:stCondLst>
                                            <p:cond delay="1808"/>
                                          </p:stCondLst>
                                        </p:cTn>
                                        <p:tgtEl>
                                          <p:spTgt spid="19468"/>
                                        </p:tgtEl>
                                      </p:cBhvr>
                                      <p:to x="100000" y="95000"/>
                                    </p:animScale>
                                    <p:animScale>
                                      <p:cBhvr>
                                        <p:cTn id="86" dur="166" decel="50000">
                                          <p:stCondLst>
                                            <p:cond delay="1834"/>
                                          </p:stCondLst>
                                        </p:cTn>
                                        <p:tgtEl>
                                          <p:spTgt spid="19468"/>
                                        </p:tgtEl>
                                      </p:cBhvr>
                                      <p:to x="100000" y="100000"/>
                                    </p:animScale>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9465">
                                            <p:txEl>
                                              <p:charRg st="0" end="5"/>
                                            </p:txEl>
                                          </p:spTgt>
                                        </p:tgtEl>
                                        <p:attrNameLst>
                                          <p:attrName>style.visibility</p:attrName>
                                        </p:attrNameLst>
                                      </p:cBhvr>
                                      <p:to>
                                        <p:strVal val="visible"/>
                                      </p:to>
                                    </p:set>
                                    <p:anim calcmode="lin" valueType="num">
                                      <p:cBhvr additive="base">
                                        <p:cTn id="91" dur="500" fill="hold"/>
                                        <p:tgtEl>
                                          <p:spTgt spid="19465">
                                            <p:txEl>
                                              <p:charRg st="0" end="5"/>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19465">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9465">
                                            <p:txEl>
                                              <p:charRg st="5" end="10"/>
                                            </p:txEl>
                                          </p:spTgt>
                                        </p:tgtEl>
                                        <p:attrNameLst>
                                          <p:attrName>style.visibility</p:attrName>
                                        </p:attrNameLst>
                                      </p:cBhvr>
                                      <p:to>
                                        <p:strVal val="visible"/>
                                      </p:to>
                                    </p:set>
                                    <p:anim calcmode="lin" valueType="num">
                                      <p:cBhvr additive="base">
                                        <p:cTn id="97" dur="500" fill="hold"/>
                                        <p:tgtEl>
                                          <p:spTgt spid="19465">
                                            <p:txEl>
                                              <p:charRg st="5" end="10"/>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19465">
                                            <p:txEl>
                                              <p:charRg st="5" end="10"/>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19465">
                                            <p:txEl>
                                              <p:charRg st="10" end="15"/>
                                            </p:txEl>
                                          </p:spTgt>
                                        </p:tgtEl>
                                        <p:attrNameLst>
                                          <p:attrName>style.visibility</p:attrName>
                                        </p:attrNameLst>
                                      </p:cBhvr>
                                      <p:to>
                                        <p:strVal val="visible"/>
                                      </p:to>
                                    </p:set>
                                    <p:anim calcmode="lin" valueType="num">
                                      <p:cBhvr additive="base">
                                        <p:cTn id="103" dur="500" fill="hold"/>
                                        <p:tgtEl>
                                          <p:spTgt spid="19465">
                                            <p:txEl>
                                              <p:charRg st="10" end="15"/>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19465">
                                            <p:txEl>
                                              <p:charRg st="10" end="15"/>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19465">
                                            <p:txEl>
                                              <p:charRg st="15" end="20"/>
                                            </p:txEl>
                                          </p:spTgt>
                                        </p:tgtEl>
                                        <p:attrNameLst>
                                          <p:attrName>style.visibility</p:attrName>
                                        </p:attrNameLst>
                                      </p:cBhvr>
                                      <p:to>
                                        <p:strVal val="visible"/>
                                      </p:to>
                                    </p:set>
                                    <p:anim calcmode="lin" valueType="num">
                                      <p:cBhvr additive="base">
                                        <p:cTn id="109" dur="500" fill="hold"/>
                                        <p:tgtEl>
                                          <p:spTgt spid="19465">
                                            <p:txEl>
                                              <p:charRg st="15" end="20"/>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19465">
                                            <p:txEl>
                                              <p:charRg st="15" end="20"/>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19465">
                                            <p:txEl>
                                              <p:charRg st="20" end="25"/>
                                            </p:txEl>
                                          </p:spTgt>
                                        </p:tgtEl>
                                        <p:attrNameLst>
                                          <p:attrName>style.visibility</p:attrName>
                                        </p:attrNameLst>
                                      </p:cBhvr>
                                      <p:to>
                                        <p:strVal val="visible"/>
                                      </p:to>
                                    </p:set>
                                    <p:anim calcmode="lin" valueType="num">
                                      <p:cBhvr additive="base">
                                        <p:cTn id="115" dur="500" fill="hold"/>
                                        <p:tgtEl>
                                          <p:spTgt spid="19465">
                                            <p:txEl>
                                              <p:charRg st="20" end="25"/>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19465">
                                            <p:txEl>
                                              <p:charRg st="20" end="25"/>
                                            </p:txEl>
                                          </p:spTgt>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19463">
                                            <p:txEl>
                                              <p:charRg st="0" end="15"/>
                                            </p:txEl>
                                          </p:spTgt>
                                        </p:tgtEl>
                                        <p:attrNameLst>
                                          <p:attrName>style.visibility</p:attrName>
                                        </p:attrNameLst>
                                      </p:cBhvr>
                                      <p:to>
                                        <p:strVal val="visible"/>
                                      </p:to>
                                    </p:set>
                                    <p:anim calcmode="lin" valueType="num">
                                      <p:cBhvr additive="base">
                                        <p:cTn id="121" dur="500" fill="hold"/>
                                        <p:tgtEl>
                                          <p:spTgt spid="19463">
                                            <p:txEl>
                                              <p:charRg st="0" end="15"/>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19463">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6" presetClass="entr" presetSubtype="0" fill="hold" grpId="0" nodeType="clickEffect">
                                  <p:stCondLst>
                                    <p:cond delay="0"/>
                                  </p:stCondLst>
                                  <p:childTnLst>
                                    <p:set>
                                      <p:cBhvr>
                                        <p:cTn id="126" dur="1" fill="hold">
                                          <p:stCondLst>
                                            <p:cond delay="0"/>
                                          </p:stCondLst>
                                        </p:cTn>
                                        <p:tgtEl>
                                          <p:spTgt spid="19469"/>
                                        </p:tgtEl>
                                        <p:attrNameLst>
                                          <p:attrName>style.visibility</p:attrName>
                                        </p:attrNameLst>
                                      </p:cBhvr>
                                      <p:to>
                                        <p:strVal val="visible"/>
                                      </p:to>
                                    </p:set>
                                    <p:animEffect transition="in" filter="wipe(down)">
                                      <p:cBhvr>
                                        <p:cTn id="127" dur="290">
                                          <p:stCondLst>
                                            <p:cond delay="0"/>
                                          </p:stCondLst>
                                        </p:cTn>
                                        <p:tgtEl>
                                          <p:spTgt spid="19469"/>
                                        </p:tgtEl>
                                      </p:cBhvr>
                                    </p:animEffect>
                                    <p:anim calcmode="lin" valueType="num">
                                      <p:cBhvr>
                                        <p:cTn id="128" dur="911" tmFilter="0,0; 0.14,0.36; 0.43,0.73; 0.71,0.91; 1.0,1.0">
                                          <p:stCondLst>
                                            <p:cond delay="0"/>
                                          </p:stCondLst>
                                        </p:cTn>
                                        <p:tgtEl>
                                          <p:spTgt spid="19469"/>
                                        </p:tgtEl>
                                        <p:attrNameLst>
                                          <p:attrName>ppt_x</p:attrName>
                                        </p:attrNameLst>
                                      </p:cBhvr>
                                      <p:tavLst>
                                        <p:tav tm="0">
                                          <p:val>
                                            <p:strVal val="#ppt_x-0.25"/>
                                          </p:val>
                                        </p:tav>
                                        <p:tav tm="100000">
                                          <p:val>
                                            <p:strVal val="#ppt_x"/>
                                          </p:val>
                                        </p:tav>
                                      </p:tavLst>
                                    </p:anim>
                                    <p:anim calcmode="lin" valueType="num">
                                      <p:cBhvr>
                                        <p:cTn id="129" dur="332" tmFilter="0.0,0.0; 0.25,0.07; 0.50,0.2; 0.75,0.467; 1.0,1.0">
                                          <p:stCondLst>
                                            <p:cond delay="0"/>
                                          </p:stCondLst>
                                        </p:cTn>
                                        <p:tgtEl>
                                          <p:spTgt spid="19469"/>
                                        </p:tgtEl>
                                        <p:attrNameLst>
                                          <p:attrName>ppt_y</p:attrName>
                                        </p:attrNameLst>
                                      </p:cBhvr>
                                      <p:tavLst>
                                        <p:tav tm="0" fmla="#ppt_y-sin(pi*$)/3">
                                          <p:val>
                                            <p:fltVal val="0.500000"/>
                                          </p:val>
                                        </p:tav>
                                        <p:tav tm="100000">
                                          <p:val>
                                            <p:fltVal val="1.000000"/>
                                          </p:val>
                                        </p:tav>
                                      </p:tavLst>
                                    </p:anim>
                                    <p:anim calcmode="lin" valueType="num">
                                      <p:cBhvr>
                                        <p:cTn id="130" dur="332" tmFilter="0, 0; 0.125,0.2665; 0.25,0.4; 0.375,0.465; 0.5,0.5;  0.625,0.535; 0.75,0.6; 0.875,0.7335; 1,1">
                                          <p:stCondLst>
                                            <p:cond delay="332"/>
                                          </p:stCondLst>
                                        </p:cTn>
                                        <p:tgtEl>
                                          <p:spTgt spid="19469"/>
                                        </p:tgtEl>
                                        <p:attrNameLst>
                                          <p:attrName>ppt_y</p:attrName>
                                        </p:attrNameLst>
                                      </p:cBhvr>
                                      <p:tavLst>
                                        <p:tav tm="0" fmla="#ppt_y-sin(pi*$)/9">
                                          <p:val>
                                            <p:fltVal val="0.000000"/>
                                          </p:val>
                                        </p:tav>
                                        <p:tav tm="100000">
                                          <p:val>
                                            <p:fltVal val="1.000000"/>
                                          </p:val>
                                        </p:tav>
                                      </p:tavLst>
                                    </p:anim>
                                    <p:anim calcmode="lin" valueType="num">
                                      <p:cBhvr>
                                        <p:cTn id="131" dur="166" tmFilter="0, 0; 0.125,0.2665; 0.25,0.4; 0.375,0.465; 0.5,0.5;  0.625,0.535; 0.75,0.6; 0.875,0.7335; 1,1">
                                          <p:stCondLst>
                                            <p:cond delay="662"/>
                                          </p:stCondLst>
                                        </p:cTn>
                                        <p:tgtEl>
                                          <p:spTgt spid="19469"/>
                                        </p:tgtEl>
                                        <p:attrNameLst>
                                          <p:attrName>ppt_y</p:attrName>
                                        </p:attrNameLst>
                                      </p:cBhvr>
                                      <p:tavLst>
                                        <p:tav tm="0" fmla="#ppt_y-sin(pi*$)/27">
                                          <p:val>
                                            <p:fltVal val="0.000000"/>
                                          </p:val>
                                        </p:tav>
                                        <p:tav tm="100000">
                                          <p:val>
                                            <p:fltVal val="1.000000"/>
                                          </p:val>
                                        </p:tav>
                                      </p:tavLst>
                                    </p:anim>
                                    <p:anim calcmode="lin" valueType="num">
                                      <p:cBhvr>
                                        <p:cTn id="132" dur="82" tmFilter="0, 0; 0.125,0.2665; 0.25,0.4; 0.375,0.465; 0.5,0.5;  0.625,0.535; 0.75,0.6; 0.875,0.7335; 1,1">
                                          <p:stCondLst>
                                            <p:cond delay="828"/>
                                          </p:stCondLst>
                                        </p:cTn>
                                        <p:tgtEl>
                                          <p:spTgt spid="19469"/>
                                        </p:tgtEl>
                                        <p:attrNameLst>
                                          <p:attrName>ppt_y</p:attrName>
                                        </p:attrNameLst>
                                      </p:cBhvr>
                                      <p:tavLst>
                                        <p:tav tm="0" fmla="#ppt_y-sin(pi*$)/81">
                                          <p:val>
                                            <p:fltVal val="0.000000"/>
                                          </p:val>
                                        </p:tav>
                                        <p:tav tm="100000">
                                          <p:val>
                                            <p:fltVal val="1.000000"/>
                                          </p:val>
                                        </p:tav>
                                      </p:tavLst>
                                    </p:anim>
                                    <p:animScale>
                                      <p:cBhvr>
                                        <p:cTn id="133" dur="13">
                                          <p:stCondLst>
                                            <p:cond delay="325"/>
                                          </p:stCondLst>
                                        </p:cTn>
                                        <p:tgtEl>
                                          <p:spTgt spid="19469"/>
                                        </p:tgtEl>
                                      </p:cBhvr>
                                      <p:to x="100000" y="60000"/>
                                    </p:animScale>
                                    <p:animScale>
                                      <p:cBhvr>
                                        <p:cTn id="134" dur="83" decel="50000">
                                          <p:stCondLst>
                                            <p:cond delay="338"/>
                                          </p:stCondLst>
                                        </p:cTn>
                                        <p:tgtEl>
                                          <p:spTgt spid="19469"/>
                                        </p:tgtEl>
                                      </p:cBhvr>
                                      <p:to x="100000" y="100000"/>
                                    </p:animScale>
                                    <p:animScale>
                                      <p:cBhvr>
                                        <p:cTn id="135" dur="13">
                                          <p:stCondLst>
                                            <p:cond delay="656"/>
                                          </p:stCondLst>
                                        </p:cTn>
                                        <p:tgtEl>
                                          <p:spTgt spid="19469"/>
                                        </p:tgtEl>
                                      </p:cBhvr>
                                      <p:to x="100000" y="80000"/>
                                    </p:animScale>
                                    <p:animScale>
                                      <p:cBhvr>
                                        <p:cTn id="136" dur="83" decel="50000">
                                          <p:stCondLst>
                                            <p:cond delay="669"/>
                                          </p:stCondLst>
                                        </p:cTn>
                                        <p:tgtEl>
                                          <p:spTgt spid="19469"/>
                                        </p:tgtEl>
                                      </p:cBhvr>
                                      <p:to x="100000" y="100000"/>
                                    </p:animScale>
                                    <p:animScale>
                                      <p:cBhvr>
                                        <p:cTn id="137" dur="13">
                                          <p:stCondLst>
                                            <p:cond delay="821"/>
                                          </p:stCondLst>
                                        </p:cTn>
                                        <p:tgtEl>
                                          <p:spTgt spid="19469"/>
                                        </p:tgtEl>
                                      </p:cBhvr>
                                      <p:to x="100000" y="90000"/>
                                    </p:animScale>
                                    <p:animScale>
                                      <p:cBhvr>
                                        <p:cTn id="138" dur="83" decel="50000">
                                          <p:stCondLst>
                                            <p:cond delay="834"/>
                                          </p:stCondLst>
                                        </p:cTn>
                                        <p:tgtEl>
                                          <p:spTgt spid="19469"/>
                                        </p:tgtEl>
                                      </p:cBhvr>
                                      <p:to x="100000" y="100000"/>
                                    </p:animScale>
                                    <p:animScale>
                                      <p:cBhvr>
                                        <p:cTn id="139" dur="13">
                                          <p:stCondLst>
                                            <p:cond delay="904"/>
                                          </p:stCondLst>
                                        </p:cTn>
                                        <p:tgtEl>
                                          <p:spTgt spid="19469"/>
                                        </p:tgtEl>
                                      </p:cBhvr>
                                      <p:to x="100000" y="95000"/>
                                    </p:animScale>
                                    <p:animScale>
                                      <p:cBhvr>
                                        <p:cTn id="140" dur="83" decel="50000">
                                          <p:stCondLst>
                                            <p:cond delay="917"/>
                                          </p:stCondLst>
                                        </p:cTn>
                                        <p:tgtEl>
                                          <p:spTgt spid="19469"/>
                                        </p:tgtEl>
                                      </p:cBhvr>
                                      <p:to x="100000" y="100000"/>
                                    </p:animScale>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nodeType="clickEffect">
                                  <p:stCondLst>
                                    <p:cond delay="0"/>
                                  </p:stCondLst>
                                  <p:childTnLst>
                                    <p:set>
                                      <p:cBhvr>
                                        <p:cTn id="144" dur="1" fill="hold">
                                          <p:stCondLst>
                                            <p:cond delay="0"/>
                                          </p:stCondLst>
                                        </p:cTn>
                                        <p:tgtEl>
                                          <p:spTgt spid="19466">
                                            <p:txEl>
                                              <p:charRg st="0" end="5"/>
                                            </p:txEl>
                                          </p:spTgt>
                                        </p:tgtEl>
                                        <p:attrNameLst>
                                          <p:attrName>style.visibility</p:attrName>
                                        </p:attrNameLst>
                                      </p:cBhvr>
                                      <p:to>
                                        <p:strVal val="visible"/>
                                      </p:to>
                                    </p:set>
                                    <p:anim calcmode="lin" valueType="num">
                                      <p:cBhvr additive="base">
                                        <p:cTn id="145" dur="500" fill="hold"/>
                                        <p:tgtEl>
                                          <p:spTgt spid="19466">
                                            <p:txEl>
                                              <p:charRg st="0" end="5"/>
                                            </p:txEl>
                                          </p:spTgt>
                                        </p:tgtEl>
                                        <p:attrNameLst>
                                          <p:attrName>ppt_x</p:attrName>
                                        </p:attrNameLst>
                                      </p:cBhvr>
                                      <p:tavLst>
                                        <p:tav tm="0">
                                          <p:val>
                                            <p:strVal val="#ppt_x"/>
                                          </p:val>
                                        </p:tav>
                                        <p:tav tm="100000">
                                          <p:val>
                                            <p:strVal val="#ppt_x"/>
                                          </p:val>
                                        </p:tav>
                                      </p:tavLst>
                                    </p:anim>
                                    <p:anim calcmode="lin" valueType="num">
                                      <p:cBhvr additive="base">
                                        <p:cTn id="146" dur="500" fill="hold"/>
                                        <p:tgtEl>
                                          <p:spTgt spid="19466">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2" presetClass="entr" presetSubtype="4" fill="hold" nodeType="clickEffect">
                                  <p:stCondLst>
                                    <p:cond delay="0"/>
                                  </p:stCondLst>
                                  <p:childTnLst>
                                    <p:set>
                                      <p:cBhvr>
                                        <p:cTn id="150" dur="1" fill="hold">
                                          <p:stCondLst>
                                            <p:cond delay="0"/>
                                          </p:stCondLst>
                                        </p:cTn>
                                        <p:tgtEl>
                                          <p:spTgt spid="19466">
                                            <p:txEl>
                                              <p:charRg st="5" end="10"/>
                                            </p:txEl>
                                          </p:spTgt>
                                        </p:tgtEl>
                                        <p:attrNameLst>
                                          <p:attrName>style.visibility</p:attrName>
                                        </p:attrNameLst>
                                      </p:cBhvr>
                                      <p:to>
                                        <p:strVal val="visible"/>
                                      </p:to>
                                    </p:set>
                                    <p:anim calcmode="lin" valueType="num">
                                      <p:cBhvr additive="base">
                                        <p:cTn id="151" dur="500" fill="hold"/>
                                        <p:tgtEl>
                                          <p:spTgt spid="19466">
                                            <p:txEl>
                                              <p:charRg st="5" end="10"/>
                                            </p:txEl>
                                          </p:spTgt>
                                        </p:tgtEl>
                                        <p:attrNameLst>
                                          <p:attrName>ppt_x</p:attrName>
                                        </p:attrNameLst>
                                      </p:cBhvr>
                                      <p:tavLst>
                                        <p:tav tm="0">
                                          <p:val>
                                            <p:strVal val="#ppt_x"/>
                                          </p:val>
                                        </p:tav>
                                        <p:tav tm="100000">
                                          <p:val>
                                            <p:strVal val="#ppt_x"/>
                                          </p:val>
                                        </p:tav>
                                      </p:tavLst>
                                    </p:anim>
                                    <p:anim calcmode="lin" valueType="num">
                                      <p:cBhvr additive="base">
                                        <p:cTn id="152" dur="500" fill="hold"/>
                                        <p:tgtEl>
                                          <p:spTgt spid="19466">
                                            <p:txEl>
                                              <p:charRg st="5" end="10"/>
                                            </p:txEl>
                                          </p:spTgt>
                                        </p:tgtEl>
                                        <p:attrNameLst>
                                          <p:attrName>ppt_y</p:attrName>
                                        </p:attrNameLst>
                                      </p:cBhvr>
                                      <p:tavLst>
                                        <p:tav tm="0">
                                          <p:val>
                                            <p:strVal val="1+#ppt_h/2"/>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2" presetClass="entr" presetSubtype="4" fill="hold" nodeType="clickEffect">
                                  <p:stCondLst>
                                    <p:cond delay="0"/>
                                  </p:stCondLst>
                                  <p:childTnLst>
                                    <p:set>
                                      <p:cBhvr>
                                        <p:cTn id="156" dur="1" fill="hold">
                                          <p:stCondLst>
                                            <p:cond delay="0"/>
                                          </p:stCondLst>
                                        </p:cTn>
                                        <p:tgtEl>
                                          <p:spTgt spid="19466">
                                            <p:txEl>
                                              <p:charRg st="10" end="15"/>
                                            </p:txEl>
                                          </p:spTgt>
                                        </p:tgtEl>
                                        <p:attrNameLst>
                                          <p:attrName>style.visibility</p:attrName>
                                        </p:attrNameLst>
                                      </p:cBhvr>
                                      <p:to>
                                        <p:strVal val="visible"/>
                                      </p:to>
                                    </p:set>
                                    <p:anim calcmode="lin" valueType="num">
                                      <p:cBhvr additive="base">
                                        <p:cTn id="157" dur="500" fill="hold"/>
                                        <p:tgtEl>
                                          <p:spTgt spid="19466">
                                            <p:txEl>
                                              <p:charRg st="10" end="15"/>
                                            </p:txEl>
                                          </p:spTgt>
                                        </p:tgtEl>
                                        <p:attrNameLst>
                                          <p:attrName>ppt_x</p:attrName>
                                        </p:attrNameLst>
                                      </p:cBhvr>
                                      <p:tavLst>
                                        <p:tav tm="0">
                                          <p:val>
                                            <p:strVal val="#ppt_x"/>
                                          </p:val>
                                        </p:tav>
                                        <p:tav tm="100000">
                                          <p:val>
                                            <p:strVal val="#ppt_x"/>
                                          </p:val>
                                        </p:tav>
                                      </p:tavLst>
                                    </p:anim>
                                    <p:anim calcmode="lin" valueType="num">
                                      <p:cBhvr additive="base">
                                        <p:cTn id="158" dur="500" fill="hold"/>
                                        <p:tgtEl>
                                          <p:spTgt spid="19466">
                                            <p:txEl>
                                              <p:charRg st="10" end="15"/>
                                            </p:txEl>
                                          </p:spTgt>
                                        </p:tgtEl>
                                        <p:attrNameLst>
                                          <p:attrName>ppt_y</p:attrName>
                                        </p:attrNameLst>
                                      </p:cBhvr>
                                      <p:tavLst>
                                        <p:tav tm="0">
                                          <p:val>
                                            <p:strVal val="1+#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4" fill="hold" nodeType="clickEffect">
                                  <p:stCondLst>
                                    <p:cond delay="0"/>
                                  </p:stCondLst>
                                  <p:childTnLst>
                                    <p:set>
                                      <p:cBhvr>
                                        <p:cTn id="162" dur="1" fill="hold">
                                          <p:stCondLst>
                                            <p:cond delay="0"/>
                                          </p:stCondLst>
                                        </p:cTn>
                                        <p:tgtEl>
                                          <p:spTgt spid="19466">
                                            <p:txEl>
                                              <p:charRg st="15" end="20"/>
                                            </p:txEl>
                                          </p:spTgt>
                                        </p:tgtEl>
                                        <p:attrNameLst>
                                          <p:attrName>style.visibility</p:attrName>
                                        </p:attrNameLst>
                                      </p:cBhvr>
                                      <p:to>
                                        <p:strVal val="visible"/>
                                      </p:to>
                                    </p:set>
                                    <p:anim calcmode="lin" valueType="num">
                                      <p:cBhvr additive="base">
                                        <p:cTn id="163" dur="500" fill="hold"/>
                                        <p:tgtEl>
                                          <p:spTgt spid="19466">
                                            <p:txEl>
                                              <p:charRg st="15" end="20"/>
                                            </p:txEl>
                                          </p:spTgt>
                                        </p:tgtEl>
                                        <p:attrNameLst>
                                          <p:attrName>ppt_x</p:attrName>
                                        </p:attrNameLst>
                                      </p:cBhvr>
                                      <p:tavLst>
                                        <p:tav tm="0">
                                          <p:val>
                                            <p:strVal val="#ppt_x"/>
                                          </p:val>
                                        </p:tav>
                                        <p:tav tm="100000">
                                          <p:val>
                                            <p:strVal val="#ppt_x"/>
                                          </p:val>
                                        </p:tav>
                                      </p:tavLst>
                                    </p:anim>
                                    <p:anim calcmode="lin" valueType="num">
                                      <p:cBhvr additive="base">
                                        <p:cTn id="164" dur="500" fill="hold"/>
                                        <p:tgtEl>
                                          <p:spTgt spid="19466">
                                            <p:txEl>
                                              <p:charRg st="15" end="20"/>
                                            </p:txEl>
                                          </p:spTgt>
                                        </p:tgtEl>
                                        <p:attrNameLst>
                                          <p:attrName>ppt_y</p:attrName>
                                        </p:attrNameLst>
                                      </p:cBhvr>
                                      <p:tavLst>
                                        <p:tav tm="0">
                                          <p:val>
                                            <p:strVal val="1+#ppt_h/2"/>
                                          </p:val>
                                        </p:tav>
                                        <p:tav tm="100000">
                                          <p:val>
                                            <p:strVal val="#ppt_y"/>
                                          </p:val>
                                        </p:tav>
                                      </p:tavLst>
                                    </p:anim>
                                  </p:childTnLst>
                                </p:cTn>
                              </p:par>
                            </p:childTnLst>
                          </p:cTn>
                        </p:par>
                      </p:childTnLst>
                    </p:cTn>
                  </p:par>
                  <p:par>
                    <p:cTn id="165" fill="hold">
                      <p:stCondLst>
                        <p:cond delay="indefinite"/>
                      </p:stCondLst>
                      <p:childTnLst>
                        <p:par>
                          <p:cTn id="166" fill="hold">
                            <p:stCondLst>
                              <p:cond delay="0"/>
                            </p:stCondLst>
                            <p:childTnLst>
                              <p:par>
                                <p:cTn id="167" presetID="2" presetClass="entr" presetSubtype="4" fill="hold" nodeType="clickEffect">
                                  <p:stCondLst>
                                    <p:cond delay="0"/>
                                  </p:stCondLst>
                                  <p:childTnLst>
                                    <p:set>
                                      <p:cBhvr>
                                        <p:cTn id="168" dur="1" fill="hold">
                                          <p:stCondLst>
                                            <p:cond delay="0"/>
                                          </p:stCondLst>
                                        </p:cTn>
                                        <p:tgtEl>
                                          <p:spTgt spid="19464">
                                            <p:txEl>
                                              <p:charRg st="0" end="12"/>
                                            </p:txEl>
                                          </p:spTgt>
                                        </p:tgtEl>
                                        <p:attrNameLst>
                                          <p:attrName>style.visibility</p:attrName>
                                        </p:attrNameLst>
                                      </p:cBhvr>
                                      <p:to>
                                        <p:strVal val="visible"/>
                                      </p:to>
                                    </p:set>
                                    <p:anim calcmode="lin" valueType="num">
                                      <p:cBhvr additive="base">
                                        <p:cTn id="169" dur="500" fill="hold"/>
                                        <p:tgtEl>
                                          <p:spTgt spid="19464">
                                            <p:txEl>
                                              <p:charRg st="0" end="12"/>
                                            </p:txEl>
                                          </p:spTgt>
                                        </p:tgtEl>
                                        <p:attrNameLst>
                                          <p:attrName>ppt_x</p:attrName>
                                        </p:attrNameLst>
                                      </p:cBhvr>
                                      <p:tavLst>
                                        <p:tav tm="0">
                                          <p:val>
                                            <p:strVal val="#ppt_x"/>
                                          </p:val>
                                        </p:tav>
                                        <p:tav tm="100000">
                                          <p:val>
                                            <p:strVal val="#ppt_x"/>
                                          </p:val>
                                        </p:tav>
                                      </p:tavLst>
                                    </p:anim>
                                    <p:anim calcmode="lin" valueType="num">
                                      <p:cBhvr additive="base">
                                        <p:cTn id="170" dur="500" fill="hold"/>
                                        <p:tgtEl>
                                          <p:spTgt spid="19464">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17" presetClass="entr" presetSubtype="10" fill="hold" grpId="0" nodeType="clickEffect">
                                  <p:stCondLst>
                                    <p:cond delay="0"/>
                                  </p:stCondLst>
                                  <p:childTnLst>
                                    <p:set>
                                      <p:cBhvr>
                                        <p:cTn id="174" dur="1" fill="hold">
                                          <p:stCondLst>
                                            <p:cond delay="0"/>
                                          </p:stCondLst>
                                        </p:cTn>
                                        <p:tgtEl>
                                          <p:spTgt spid="19471"/>
                                        </p:tgtEl>
                                        <p:attrNameLst>
                                          <p:attrName>style.visibility</p:attrName>
                                        </p:attrNameLst>
                                      </p:cBhvr>
                                      <p:to>
                                        <p:strVal val="visible"/>
                                      </p:to>
                                    </p:set>
                                    <p:anim calcmode="lin" valueType="num">
                                      <p:cBhvr>
                                        <p:cTn id="175" dur="500" fill="hold"/>
                                        <p:tgtEl>
                                          <p:spTgt spid="19471"/>
                                        </p:tgtEl>
                                        <p:attrNameLst>
                                          <p:attrName>ppt_w</p:attrName>
                                        </p:attrNameLst>
                                      </p:cBhvr>
                                      <p:tavLst>
                                        <p:tav tm="0">
                                          <p:val>
                                            <p:fltVal val="0.000000"/>
                                          </p:val>
                                        </p:tav>
                                        <p:tav tm="100000">
                                          <p:val>
                                            <p:strVal val="#ppt_w"/>
                                          </p:val>
                                        </p:tav>
                                      </p:tavLst>
                                    </p:anim>
                                    <p:anim calcmode="lin" valueType="num">
                                      <p:cBhvr>
                                        <p:cTn id="176" dur="500" fill="hold"/>
                                        <p:tgtEl>
                                          <p:spTgt spid="1947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7" grpId="0" animBg="1"/>
      <p:bldP spid="19468" grpId="0" animBg="1"/>
      <p:bldP spid="19469" grpId="0" animBg="1"/>
      <p:bldP spid="1947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占位符 20481"/>
          <p:cNvSpPr>
            <a:spLocks noGrp="1"/>
          </p:cNvSpPr>
          <p:nvPr>
            <p:ph type="body" idx="1"/>
          </p:nvPr>
        </p:nvSpPr>
        <p:spPr>
          <a:xfrm>
            <a:off x="0" y="1066800"/>
            <a:ext cx="9144000" cy="6669088"/>
          </a:xfrm>
          <a:ln/>
        </p:spPr>
        <p:txBody>
          <a:bodyPr/>
          <a:p>
            <a:pPr>
              <a:buNone/>
            </a:pPr>
            <a:r>
              <a:rPr lang="zh-CN" altLang="en-US" sz="4000" b="1" dirty="0">
                <a:latin typeface="黑体" panose="02010609060101010101" pitchFamily="2" charset="-122"/>
                <a:ea typeface="黑体" panose="02010609060101010101" pitchFamily="2" charset="-122"/>
              </a:rPr>
              <a:t>秦将王翦破赵，虏赵王，</a:t>
            </a:r>
            <a:r>
              <a:rPr lang="zh-CN" altLang="en-US" sz="4000" b="1" dirty="0">
                <a:solidFill>
                  <a:srgbClr val="0000FF"/>
                </a:solidFill>
                <a:latin typeface="黑体" panose="02010609060101010101" pitchFamily="2" charset="-122"/>
                <a:ea typeface="黑体" panose="02010609060101010101" pitchFamily="2" charset="-122"/>
              </a:rPr>
              <a:t>尽</a:t>
            </a:r>
            <a:r>
              <a:rPr lang="zh-CN" altLang="en-US" sz="4000" b="1" u="sng" dirty="0">
                <a:solidFill>
                  <a:srgbClr val="0066FF"/>
                </a:solidFill>
                <a:latin typeface="黑体" panose="02010609060101010101" pitchFamily="2" charset="-122"/>
                <a:ea typeface="黑体" panose="02010609060101010101" pitchFamily="2" charset="-122"/>
              </a:rPr>
              <a:t>收</a:t>
            </a:r>
            <a:r>
              <a:rPr lang="zh-CN" altLang="en-US" sz="4000" b="1" dirty="0">
                <a:latin typeface="黑体" panose="02010609060101010101" pitchFamily="2" charset="-122"/>
                <a:ea typeface="黑体" panose="02010609060101010101" pitchFamily="2" charset="-122"/>
              </a:rPr>
              <a:t>其地，进</a:t>
            </a:r>
            <a:endParaRPr lang="zh-CN" altLang="en-US" sz="4000" b="1"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                          全部</a:t>
            </a:r>
            <a:r>
              <a:rPr lang="zh-CN" altLang="en-US" i="1" dirty="0">
                <a:solidFill>
                  <a:srgbClr val="0066FF"/>
                </a:solidFill>
                <a:ea typeface="仿宋_GB2312" pitchFamily="1" charset="-122"/>
              </a:rPr>
              <a:t>   </a:t>
            </a:r>
            <a:r>
              <a:rPr lang="zh-CN" altLang="en-US" b="1" i="1" dirty="0">
                <a:solidFill>
                  <a:srgbClr val="0066FF"/>
                </a:solidFill>
                <a:latin typeface="华文行楷" pitchFamily="2" charset="-122"/>
              </a:rPr>
              <a:t>占领</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兵</a:t>
            </a:r>
            <a:r>
              <a:rPr lang="zh-CN" altLang="en-US" sz="4000" b="1" u="sng" dirty="0">
                <a:solidFill>
                  <a:srgbClr val="FF0066"/>
                </a:solidFill>
                <a:latin typeface="黑体" panose="02010609060101010101" pitchFamily="2" charset="-122"/>
                <a:ea typeface="黑体" panose="02010609060101010101" pitchFamily="2" charset="-122"/>
              </a:rPr>
              <a:t>北 </a:t>
            </a:r>
            <a:r>
              <a:rPr lang="zh-CN" altLang="en-US" sz="4000" b="1" dirty="0">
                <a:solidFill>
                  <a:srgbClr val="0000FF"/>
                </a:solidFill>
                <a:latin typeface="黑体" panose="02010609060101010101" pitchFamily="2" charset="-122"/>
                <a:ea typeface="黑体" panose="02010609060101010101" pitchFamily="2" charset="-122"/>
              </a:rPr>
              <a:t> </a:t>
            </a:r>
            <a:r>
              <a:rPr lang="zh-CN" altLang="en-US" sz="4000" b="1" u="sng" dirty="0">
                <a:solidFill>
                  <a:srgbClr val="0066FF"/>
                </a:solidFill>
                <a:latin typeface="黑体" panose="02010609060101010101" pitchFamily="2" charset="-122"/>
                <a:ea typeface="黑体" panose="02010609060101010101" pitchFamily="2" charset="-122"/>
              </a:rPr>
              <a:t>略</a:t>
            </a:r>
            <a:r>
              <a:rPr lang="zh-CN" altLang="en-US" sz="4000" b="1" dirty="0">
                <a:latin typeface="黑体" panose="02010609060101010101" pitchFamily="2" charset="-122"/>
                <a:ea typeface="黑体" panose="02010609060101010101" pitchFamily="2" charset="-122"/>
              </a:rPr>
              <a:t>地，至燕</a:t>
            </a:r>
            <a:r>
              <a:rPr lang="zh-CN" altLang="en-US" sz="4000" b="1" u="sng" dirty="0">
                <a:solidFill>
                  <a:srgbClr val="0066FF"/>
                </a:solidFill>
                <a:latin typeface="黑体" panose="02010609060101010101" pitchFamily="2" charset="-122"/>
                <a:ea typeface="黑体" panose="02010609060101010101" pitchFamily="2" charset="-122"/>
              </a:rPr>
              <a:t>南界</a:t>
            </a:r>
            <a:r>
              <a:rPr lang="zh-CN" altLang="en-US" sz="4000" b="1" dirty="0">
                <a:latin typeface="黑体" panose="02010609060101010101" pitchFamily="2" charset="-122"/>
                <a:ea typeface="黑体" panose="02010609060101010101" pitchFamily="2" charset="-122"/>
              </a:rPr>
              <a:t>。太子丹恐惧，</a:t>
            </a:r>
            <a:endParaRPr lang="zh-CN" altLang="en-US" sz="4000" b="1" dirty="0">
              <a:latin typeface="黑体" panose="02010609060101010101" pitchFamily="2" charset="-122"/>
              <a:ea typeface="黑体" panose="02010609060101010101" pitchFamily="2" charset="-122"/>
            </a:endParaRPr>
          </a:p>
          <a:p>
            <a:pPr>
              <a:buNone/>
            </a:pPr>
            <a:r>
              <a:rPr lang="zh-CN" altLang="en-US" sz="2400" b="1" u="sng" dirty="0">
                <a:solidFill>
                  <a:srgbClr val="FF0066"/>
                </a:solidFill>
                <a:latin typeface="华文行楷" pitchFamily="2" charset="-122"/>
              </a:rPr>
              <a:t>名作状，向北</a:t>
            </a:r>
            <a:r>
              <a:rPr lang="zh-CN" altLang="en-US" b="1" i="1" dirty="0">
                <a:solidFill>
                  <a:srgbClr val="0066FF"/>
                </a:solidFill>
                <a:latin typeface="华文行楷" pitchFamily="2" charset="-122"/>
              </a:rPr>
              <a:t>掠夺</a:t>
            </a:r>
            <a:r>
              <a:rPr lang="zh-CN" altLang="en-US" b="1" i="1" dirty="0">
                <a:solidFill>
                  <a:srgbClr val="FF6600"/>
                </a:solidFill>
                <a:latin typeface="华文行楷" pitchFamily="2" charset="-122"/>
              </a:rPr>
              <a:t>          </a:t>
            </a:r>
            <a:r>
              <a:rPr lang="zh-CN" altLang="en-US" b="1" i="1" dirty="0">
                <a:solidFill>
                  <a:srgbClr val="0066FF"/>
                </a:solidFill>
                <a:latin typeface="华文行楷" pitchFamily="2" charset="-122"/>
              </a:rPr>
              <a:t>南部边界</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乃请荆</a:t>
            </a:r>
            <a:r>
              <a:rPr lang="zh-CN" altLang="en-US" sz="4000" b="1" u="sng" dirty="0">
                <a:solidFill>
                  <a:srgbClr val="0066FF"/>
                </a:solidFill>
                <a:latin typeface="黑体" panose="02010609060101010101" pitchFamily="2" charset="-122"/>
                <a:ea typeface="黑体" panose="02010609060101010101" pitchFamily="2" charset="-122"/>
              </a:rPr>
              <a:t>卿</a:t>
            </a:r>
            <a:r>
              <a:rPr lang="zh-CN" altLang="en-US" sz="4000" b="1" dirty="0">
                <a:latin typeface="黑体" panose="02010609060101010101" pitchFamily="2" charset="-122"/>
                <a:ea typeface="黑体" panose="02010609060101010101" pitchFamily="2" charset="-122"/>
              </a:rPr>
              <a:t>曰</a:t>
            </a:r>
            <a:r>
              <a:rPr lang="en-US" altLang="x-none" sz="4000" b="1" dirty="0">
                <a:latin typeface="黑体" panose="02010609060101010101" pitchFamily="2" charset="-122"/>
                <a:ea typeface="黑体" panose="02010609060101010101" pitchFamily="2" charset="-122"/>
              </a:rPr>
              <a:t>: “</a:t>
            </a:r>
            <a:r>
              <a:rPr lang="zh-CN" altLang="en-US" sz="4000" b="1" dirty="0">
                <a:latin typeface="黑体" panose="02010609060101010101" pitchFamily="2" charset="-122"/>
                <a:ea typeface="黑体" panose="02010609060101010101" pitchFamily="2" charset="-122"/>
              </a:rPr>
              <a:t>秦兵</a:t>
            </a:r>
            <a:r>
              <a:rPr lang="zh-CN" altLang="en-US" sz="4000" b="1" u="sng" dirty="0">
                <a:solidFill>
                  <a:srgbClr val="FF0066"/>
                </a:solidFill>
                <a:latin typeface="黑体" panose="02010609060101010101" pitchFamily="2" charset="-122"/>
                <a:ea typeface="黑体" panose="02010609060101010101" pitchFamily="2" charset="-122"/>
              </a:rPr>
              <a:t>旦暮</a:t>
            </a:r>
            <a:r>
              <a:rPr lang="zh-CN" altLang="en-US" sz="4000" b="1" dirty="0">
                <a:latin typeface="黑体" panose="02010609060101010101" pitchFamily="2" charset="-122"/>
                <a:ea typeface="黑体" panose="02010609060101010101" pitchFamily="2" charset="-122"/>
              </a:rPr>
              <a:t>渡易水，则虽欲</a:t>
            </a:r>
            <a:endParaRPr lang="zh-CN" altLang="en-US" sz="4000" b="1"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    对人的尊称</a:t>
            </a:r>
            <a:r>
              <a:rPr lang="zh-CN" altLang="en-US" b="1" dirty="0">
                <a:solidFill>
                  <a:srgbClr val="FF6600"/>
                </a:solidFill>
                <a:latin typeface="华文行楷" pitchFamily="2" charset="-122"/>
              </a:rPr>
              <a:t>  </a:t>
            </a:r>
            <a:r>
              <a:rPr lang="zh-CN" altLang="en-US" dirty="0">
                <a:solidFill>
                  <a:srgbClr val="FF6600"/>
                </a:solidFill>
                <a:ea typeface="仿宋_GB2312" pitchFamily="1" charset="-122"/>
              </a:rPr>
              <a:t>       </a:t>
            </a:r>
            <a:r>
              <a:rPr lang="zh-CN" altLang="en-US" sz="2400" b="1" u="sng" dirty="0">
                <a:solidFill>
                  <a:srgbClr val="FF0066"/>
                </a:solidFill>
                <a:latin typeface="华文行楷" pitchFamily="2" charset="-122"/>
              </a:rPr>
              <a:t>名作状，早晚间，形容时间短，马上</a:t>
            </a:r>
            <a:endParaRPr lang="zh-CN" altLang="en-US" sz="4000" b="1" dirty="0">
              <a:latin typeface="黑体" panose="02010609060101010101" pitchFamily="2" charset="-122"/>
              <a:ea typeface="黑体" panose="02010609060101010101" pitchFamily="2" charset="-122"/>
            </a:endParaRPr>
          </a:p>
          <a:p>
            <a:pPr>
              <a:buNone/>
            </a:pPr>
            <a:r>
              <a:rPr lang="zh-CN" altLang="en-US" sz="4000" b="1" u="sng" dirty="0">
                <a:solidFill>
                  <a:srgbClr val="0066FF"/>
                </a:solidFill>
                <a:latin typeface="黑体" panose="02010609060101010101" pitchFamily="2" charset="-122"/>
                <a:ea typeface="黑体" panose="02010609060101010101" pitchFamily="2" charset="-122"/>
              </a:rPr>
              <a:t>长侍</a:t>
            </a:r>
            <a:r>
              <a:rPr lang="zh-CN" altLang="en-US" sz="4000" b="1" dirty="0">
                <a:latin typeface="黑体" panose="02010609060101010101" pitchFamily="2" charset="-122"/>
                <a:ea typeface="黑体" panose="02010609060101010101" pitchFamily="2" charset="-122"/>
              </a:rPr>
              <a:t>足下，</a:t>
            </a:r>
            <a:r>
              <a:rPr lang="zh-CN" altLang="en-US" sz="4000" b="1" u="sng" dirty="0">
                <a:solidFill>
                  <a:srgbClr val="0066FF"/>
                </a:solidFill>
                <a:latin typeface="黑体" panose="02010609060101010101" pitchFamily="2" charset="-122"/>
                <a:ea typeface="黑体" panose="02010609060101010101" pitchFamily="2" charset="-122"/>
              </a:rPr>
              <a:t>岂可</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u="sng" dirty="0">
                <a:solidFill>
                  <a:srgbClr val="0066FF"/>
                </a:solidFill>
                <a:latin typeface="黑体" panose="02010609060101010101" pitchFamily="2" charset="-122"/>
                <a:ea typeface="黑体" panose="02010609060101010101" pitchFamily="2" charset="-122"/>
              </a:rPr>
              <a:t>得</a:t>
            </a:r>
            <a:r>
              <a:rPr lang="zh-CN" altLang="en-US" sz="4000" b="1" dirty="0">
                <a:latin typeface="黑体" panose="02010609060101010101" pitchFamily="2" charset="-122"/>
                <a:ea typeface="黑体" panose="02010609060101010101" pitchFamily="2" charset="-122"/>
              </a:rPr>
              <a:t>哉</a:t>
            </a:r>
            <a:r>
              <a:rPr lang="en-US" altLang="x-none" sz="4000" b="1" dirty="0">
                <a:latin typeface="黑体" panose="02010609060101010101" pitchFamily="2" charset="-122"/>
                <a:ea typeface="黑体" panose="02010609060101010101" pitchFamily="2" charset="-122"/>
              </a:rPr>
              <a:t>? ”</a:t>
            </a:r>
            <a:r>
              <a:rPr lang="en-US" altLang="x-none" dirty="0">
                <a:latin typeface="黑体" panose="02010609060101010101" pitchFamily="2" charset="-122"/>
                <a:ea typeface="黑体" panose="02010609060101010101" pitchFamily="2" charset="-122"/>
              </a:rPr>
              <a:t> </a:t>
            </a:r>
            <a:endParaRPr lang="en-US" altLang="x-none"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经常侍奉    又怎么  能</a:t>
            </a:r>
            <a:r>
              <a:rPr lang="zh-CN" altLang="en-US" b="1" i="1" dirty="0">
                <a:solidFill>
                  <a:srgbClr val="FF6600"/>
                </a:solidFill>
                <a:latin typeface="华文行楷" pitchFamily="2" charset="-122"/>
              </a:rPr>
              <a:t> </a:t>
            </a:r>
            <a:endParaRPr lang="zh-CN" altLang="en-US" b="1" i="1" dirty="0">
              <a:solidFill>
                <a:srgbClr val="FF6600"/>
              </a:solidFill>
              <a:latin typeface="华文行楷" pitchFamily="2" charset="-122"/>
            </a:endParaRPr>
          </a:p>
        </p:txBody>
      </p:sp>
      <p:sp>
        <p:nvSpPr>
          <p:cNvPr id="20483"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xEl>
                                              <p:charRg st="0" end="18"/>
                                            </p:txEl>
                                          </p:spTgt>
                                        </p:tgtEl>
                                        <p:attrNameLst>
                                          <p:attrName>style.visibility</p:attrName>
                                        </p:attrNameLst>
                                      </p:cBhvr>
                                      <p:to>
                                        <p:strVal val="visible"/>
                                      </p:to>
                                    </p:set>
                                    <p:animEffect transition="in" filter="blinds(horizontal)">
                                      <p:cBhvr>
                                        <p:cTn id="7" dur="500"/>
                                        <p:tgtEl>
                                          <p:spTgt spid="20482">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2">
                                            <p:txEl>
                                              <p:charRg st="18" end="52"/>
                                            </p:txEl>
                                          </p:spTgt>
                                        </p:tgtEl>
                                        <p:attrNameLst>
                                          <p:attrName>style.visibility</p:attrName>
                                        </p:attrNameLst>
                                      </p:cBhvr>
                                      <p:to>
                                        <p:strVal val="visible"/>
                                      </p:to>
                                    </p:set>
                                    <p:animEffect transition="in" filter="blinds(horizontal)">
                                      <p:cBhvr>
                                        <p:cTn id="12" dur="500"/>
                                        <p:tgtEl>
                                          <p:spTgt spid="20482">
                                            <p:txEl>
                                              <p:charRg st="18" end="5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2">
                                            <p:txEl>
                                              <p:charRg st="52" end="71"/>
                                            </p:txEl>
                                          </p:spTgt>
                                        </p:tgtEl>
                                        <p:attrNameLst>
                                          <p:attrName>style.visibility</p:attrName>
                                        </p:attrNameLst>
                                      </p:cBhvr>
                                      <p:to>
                                        <p:strVal val="visible"/>
                                      </p:to>
                                    </p:set>
                                    <p:animEffect transition="in" filter="blinds(horizontal)">
                                      <p:cBhvr>
                                        <p:cTn id="17" dur="500"/>
                                        <p:tgtEl>
                                          <p:spTgt spid="20482">
                                            <p:txEl>
                                              <p:charRg st="52" end="7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482">
                                            <p:txEl>
                                              <p:charRg st="71" end="94"/>
                                            </p:txEl>
                                          </p:spTgt>
                                        </p:tgtEl>
                                        <p:attrNameLst>
                                          <p:attrName>style.visibility</p:attrName>
                                        </p:attrNameLst>
                                      </p:cBhvr>
                                      <p:to>
                                        <p:strVal val="visible"/>
                                      </p:to>
                                    </p:set>
                                    <p:animEffect transition="in" filter="blinds(horizontal)">
                                      <p:cBhvr>
                                        <p:cTn id="22" dur="500"/>
                                        <p:tgtEl>
                                          <p:spTgt spid="20482">
                                            <p:txEl>
                                              <p:charRg st="71" end="9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482">
                                            <p:txEl>
                                              <p:charRg st="94" end="114"/>
                                            </p:txEl>
                                          </p:spTgt>
                                        </p:tgtEl>
                                        <p:attrNameLst>
                                          <p:attrName>style.visibility</p:attrName>
                                        </p:attrNameLst>
                                      </p:cBhvr>
                                      <p:to>
                                        <p:strVal val="visible"/>
                                      </p:to>
                                    </p:set>
                                    <p:animEffect transition="in" filter="blinds(horizontal)">
                                      <p:cBhvr>
                                        <p:cTn id="27" dur="500"/>
                                        <p:tgtEl>
                                          <p:spTgt spid="20482">
                                            <p:txEl>
                                              <p:charRg st="94" end="11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0482">
                                            <p:txEl>
                                              <p:charRg st="114" end="149"/>
                                            </p:txEl>
                                          </p:spTgt>
                                        </p:tgtEl>
                                        <p:attrNameLst>
                                          <p:attrName>style.visibility</p:attrName>
                                        </p:attrNameLst>
                                      </p:cBhvr>
                                      <p:to>
                                        <p:strVal val="visible"/>
                                      </p:to>
                                    </p:set>
                                    <p:animEffect transition="in" filter="blinds(horizontal)">
                                      <p:cBhvr>
                                        <p:cTn id="32" dur="500"/>
                                        <p:tgtEl>
                                          <p:spTgt spid="20482">
                                            <p:txEl>
                                              <p:charRg st="114" end="14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482">
                                            <p:txEl>
                                              <p:charRg st="149" end="164"/>
                                            </p:txEl>
                                          </p:spTgt>
                                        </p:tgtEl>
                                        <p:attrNameLst>
                                          <p:attrName>style.visibility</p:attrName>
                                        </p:attrNameLst>
                                      </p:cBhvr>
                                      <p:to>
                                        <p:strVal val="visible"/>
                                      </p:to>
                                    </p:set>
                                    <p:animEffect transition="in" filter="blinds(horizontal)">
                                      <p:cBhvr>
                                        <p:cTn id="37" dur="500"/>
                                        <p:tgtEl>
                                          <p:spTgt spid="20482">
                                            <p:txEl>
                                              <p:charRg st="149" end="16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0482">
                                            <p:txEl>
                                              <p:charRg st="164" end="180"/>
                                            </p:txEl>
                                          </p:spTgt>
                                        </p:tgtEl>
                                        <p:attrNameLst>
                                          <p:attrName>style.visibility</p:attrName>
                                        </p:attrNameLst>
                                      </p:cBhvr>
                                      <p:to>
                                        <p:strVal val="visible"/>
                                      </p:to>
                                    </p:set>
                                    <p:animEffect transition="in" filter="blinds(horizontal)">
                                      <p:cBhvr>
                                        <p:cTn id="42" dur="500"/>
                                        <p:tgtEl>
                                          <p:spTgt spid="20482">
                                            <p:txEl>
                                              <p:charRg st="164" end="18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r>
              <a:rPr lang="zh-CN" altLang="en-US"/>
              <a:t>荆轲者，卫人也。其先乃齐人，徙于卫，卫人谓之庆卿。而之燕，燕人谓之荆卿。荆轲好读书击剑，以术说卫元君，卫元君不用。……荆轲既至燕，爱燕之狗屠及善击筑者高渐离。荆轲嗜酒，日与狗屠及高渐离饮于燕市，酒酣以往，高渐离击筑，荆轲和而歌于市中，相乐也；已而相泣，旁若无人者。荆轲虽游于酒人乎，然其为人沈深好书；其所游诸侯，尽与其贤豪长者相结。</a:t>
            </a:r>
            <a:endParaRPr lang="zh-CN" altLang="en-US"/>
          </a:p>
        </p:txBody>
      </p:sp>
      <p:sp>
        <p:nvSpPr>
          <p:cNvPr id="4" name="标题 3"/>
          <p:cNvSpPr/>
          <p:nvPr>
            <p:ph type="title"/>
          </p:nvPr>
        </p:nvSpPr>
        <p:spPr/>
        <p:txBody>
          <a:bodyPr/>
          <a:p>
            <a:r>
              <a:rPr lang="zh-CN" altLang="en-US"/>
              <a:t>补充</a:t>
            </a:r>
            <a:endParaRPr lang="zh-CN" altLang="en-US"/>
          </a:p>
        </p:txBody>
      </p:sp>
    </p:spTree>
  </p:cSld>
  <p:clrMapOvr>
    <a:masterClrMapping/>
  </p:clrMapOvr>
  <p:transition>
    <p:pull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标题 13313"/>
          <p:cNvSpPr>
            <a:spLocks noGrp="1"/>
          </p:cNvSpPr>
          <p:nvPr>
            <p:ph type="title"/>
          </p:nvPr>
        </p:nvSpPr>
        <p:spPr>
          <a:xfrm>
            <a:off x="2133600" y="76200"/>
            <a:ext cx="2667000" cy="685800"/>
          </a:xfrm>
        </p:spPr>
        <p:txBody>
          <a:bodyPr anchor="ctr"/>
          <a:p>
            <a:r>
              <a:rPr lang="zh-CN" altLang="en-US" b="1" dirty="0">
                <a:solidFill>
                  <a:srgbClr val="FF0000"/>
                </a:solidFill>
                <a:ea typeface="华文行楷" pitchFamily="2" charset="-122"/>
              </a:rPr>
              <a:t>补充介绍</a:t>
            </a:r>
            <a:r>
              <a:rPr lang="en-US" altLang="x-none" dirty="0">
                <a:solidFill>
                  <a:srgbClr val="FF0000"/>
                </a:solidFill>
              </a:rPr>
              <a:t>:</a:t>
            </a:r>
            <a:endParaRPr lang="en-US" altLang="x-none" dirty="0">
              <a:solidFill>
                <a:srgbClr val="FF0000"/>
              </a:solidFill>
            </a:endParaRPr>
          </a:p>
        </p:txBody>
      </p:sp>
      <p:sp>
        <p:nvSpPr>
          <p:cNvPr id="13315" name="文本占位符 13314"/>
          <p:cNvSpPr>
            <a:spLocks noGrp="1"/>
          </p:cNvSpPr>
          <p:nvPr>
            <p:ph type="body" idx="1"/>
          </p:nvPr>
        </p:nvSpPr>
        <p:spPr>
          <a:xfrm>
            <a:off x="304800" y="1143000"/>
            <a:ext cx="8839200" cy="5715000"/>
          </a:xfrm>
        </p:spPr>
        <p:txBody>
          <a:bodyPr/>
          <a:p>
            <a:endParaRPr lang="en-US" altLang="zh-CN"/>
          </a:p>
          <a:p>
            <a:endParaRPr lang="en-US" altLang="zh-CN"/>
          </a:p>
        </p:txBody>
      </p:sp>
      <p:sp>
        <p:nvSpPr>
          <p:cNvPr id="13316" name="矩形 13315"/>
          <p:cNvSpPr/>
          <p:nvPr/>
        </p:nvSpPr>
        <p:spPr>
          <a:xfrm>
            <a:off x="381000" y="2133600"/>
            <a:ext cx="8458200" cy="4399915"/>
          </a:xfrm>
          <a:prstGeom prst="rect">
            <a:avLst/>
          </a:prstGeom>
          <a:noFill/>
          <a:ln w="9525">
            <a:noFill/>
          </a:ln>
        </p:spPr>
        <p:txBody>
          <a:bodyPr>
            <a:spAutoFit/>
          </a:bodyPr>
          <a:p>
            <a:pPr algn="l" eaLnBrk="1" fontAlgn="base" hangingPunct="1">
              <a:spcBef>
                <a:spcPct val="50000"/>
              </a:spcBef>
              <a:buClrTx/>
            </a:pPr>
            <a:r>
              <a:rPr lang="zh-CN" altLang="en-US" sz="2800" b="1" dirty="0">
                <a:latin typeface="Times New Roman" panose="02020603050405020304" pitchFamily="2" charset="0"/>
              </a:rPr>
              <a:t>        燕太子为了刺秦王，先找智勇双全的燕国处土田光。田光觉得自己老了，无法完成太子丹的重托，便向太子丹推荐了荆轲。田光为了激励荆轲，便自杀了。荆轲接受了任务，太子丹高兴万分，马上封荆轲为上卿，精心奉侍</a:t>
            </a:r>
            <a:r>
              <a:rPr lang="en-US" altLang="x-none" sz="2800" b="1" dirty="0">
                <a:latin typeface="Times New Roman" panose="02020603050405020304" pitchFamily="2" charset="0"/>
              </a:rPr>
              <a:t>……</a:t>
            </a:r>
            <a:r>
              <a:rPr lang="zh-CN" altLang="en-US" sz="2800" b="1" dirty="0">
                <a:latin typeface="Times New Roman" panose="02020603050405020304" pitchFamily="2" charset="0"/>
              </a:rPr>
              <a:t> </a:t>
            </a:r>
            <a:endParaRPr lang="zh-CN" altLang="en-US" sz="2800" b="1" dirty="0">
              <a:latin typeface="Times New Roman" panose="02020603050405020304" pitchFamily="2" charset="0"/>
            </a:endParaRPr>
          </a:p>
          <a:p>
            <a:pPr algn="l" eaLnBrk="1" fontAlgn="base" hangingPunct="1">
              <a:spcBef>
                <a:spcPct val="50000"/>
              </a:spcBef>
              <a:buClrTx/>
            </a:pPr>
            <a:r>
              <a:rPr lang="zh-CN" altLang="en-US" sz="2800" b="1" dirty="0">
                <a:latin typeface="Times New Roman" panose="02020603050405020304" pitchFamily="2" charset="0"/>
              </a:rPr>
              <a:t>     </a:t>
            </a:r>
            <a:r>
              <a:rPr lang="zh-CN" altLang="en-US" sz="2800" b="1">
                <a:solidFill>
                  <a:srgbClr val="FF0000"/>
                </a:solidFill>
                <a:sym typeface="+mn-ea"/>
              </a:rPr>
              <a:t>太子前顿首，固请毋让，然后许诺。于是尊荆卿为上卿，舍上舍。太子日造门下，供太牢具，异物间进，车骑美女姿荆轲所欲，以顺适其意。</a:t>
            </a:r>
            <a:endParaRPr lang="zh-CN" altLang="en-US" sz="2800" b="1">
              <a:solidFill>
                <a:srgbClr val="FF0000"/>
              </a:solidFill>
              <a:sym typeface="+mn-ea"/>
            </a:endParaRPr>
          </a:p>
          <a:p>
            <a:pPr algn="l" eaLnBrk="1" fontAlgn="base" hangingPunct="1">
              <a:spcBef>
                <a:spcPct val="50000"/>
              </a:spcBef>
              <a:buClrTx/>
            </a:pPr>
            <a:endParaRPr lang="zh-CN" altLang="en-US" sz="2800" b="1" dirty="0">
              <a:solidFill>
                <a:srgbClr val="FF0000"/>
              </a:solidFill>
              <a:latin typeface="Times New Roman" panose="02020603050405020304" pitchFamily="2" charset="0"/>
              <a:sym typeface="+mn-ea"/>
            </a:endParaRPr>
          </a:p>
        </p:txBody>
      </p:sp>
      <p:pic>
        <p:nvPicPr>
          <p:cNvPr id="13317" name="图片 13316" descr="tov-66"/>
          <p:cNvPicPr>
            <a:picLocks noChangeAspect="1"/>
          </p:cNvPicPr>
          <p:nvPr/>
        </p:nvPicPr>
        <p:blipFill>
          <a:blip r:embed="rId1"/>
          <a:stretch>
            <a:fillRect/>
          </a:stretch>
        </p:blipFill>
        <p:spPr>
          <a:xfrm>
            <a:off x="5791200" y="381000"/>
            <a:ext cx="2362200" cy="1789113"/>
          </a:xfrm>
          <a:prstGeom prst="rect">
            <a:avLst/>
          </a:prstGeom>
          <a:noFill/>
          <a:ln w="9525">
            <a:noFill/>
          </a:ln>
        </p:spPr>
      </p:pic>
    </p:spTree>
  </p:cSld>
  <p:clrMapOvr>
    <a:masterClrMapping/>
  </p:clrMapOvr>
  <p:transition>
    <p:pull dir="r"/>
    <p:sndAc>
      <p:stSnd>
        <p:snd r:embed="rId2"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5">
                                            <p:txEl>
                                              <p:charRg st="0" end="1"/>
                                            </p:txEl>
                                          </p:spTgt>
                                        </p:tgtEl>
                                        <p:attrNameLst>
                                          <p:attrName>style.visibility</p:attrName>
                                        </p:attrNameLst>
                                      </p:cBhvr>
                                      <p:to>
                                        <p:strVal val="visible"/>
                                      </p:to>
                                    </p:set>
                                    <p:anim calcmode="lin" valueType="num">
                                      <p:cBhvr additive="base">
                                        <p:cTn id="7" dur="500" fill="hold"/>
                                        <p:tgtEl>
                                          <p:spTgt spid="13315">
                                            <p:txEl>
                                              <p:charRg st="0"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5">
                                            <p:txEl>
                                              <p:charRg st="0"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additive="base">
                                        <p:cTn id="13" dur="500" fill="hold"/>
                                        <p:tgtEl>
                                          <p:spTgt spid="13314"/>
                                        </p:tgtEl>
                                        <p:attrNameLst>
                                          <p:attrName>ppt_x</p:attrName>
                                        </p:attrNameLst>
                                      </p:cBhvr>
                                      <p:tavLst>
                                        <p:tav tm="0">
                                          <p:val>
                                            <p:strVal val="1+#ppt_w/2"/>
                                          </p:val>
                                        </p:tav>
                                        <p:tav tm="100000">
                                          <p:val>
                                            <p:strVal val="#ppt_x"/>
                                          </p:val>
                                        </p:tav>
                                      </p:tavLst>
                                    </p:anim>
                                    <p:anim calcmode="lin" valueType="num">
                                      <p:cBhvr additive="base">
                                        <p:cTn id="14" dur="500" fill="hold"/>
                                        <p:tgtEl>
                                          <p:spTgt spid="1331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type.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3316"/>
                                        </p:tgtEl>
                                        <p:attrNameLst>
                                          <p:attrName>style.visibility</p:attrName>
                                        </p:attrNameLst>
                                      </p:cBhvr>
                                      <p:to>
                                        <p:strVal val="visible"/>
                                      </p:to>
                                    </p:set>
                                    <p:anim calcmode="lin" valueType="num">
                                      <p:cBhvr additive="base">
                                        <p:cTn id="19" dur="3000" fill="hold"/>
                                        <p:tgtEl>
                                          <p:spTgt spid="13316"/>
                                        </p:tgtEl>
                                        <p:attrNameLst>
                                          <p:attrName>ppt_x</p:attrName>
                                        </p:attrNameLst>
                                      </p:cBhvr>
                                      <p:tavLst>
                                        <p:tav tm="0">
                                          <p:val>
                                            <p:strVal val="1+#ppt_w/2"/>
                                          </p:val>
                                        </p:tav>
                                        <p:tav tm="100000">
                                          <p:val>
                                            <p:strVal val="#ppt_x"/>
                                          </p:val>
                                        </p:tav>
                                      </p:tavLst>
                                    </p:anim>
                                    <p:anim calcmode="lin" valueType="num">
                                      <p:cBhvr additive="base">
                                        <p:cTn id="20" dur="3000" fill="hold"/>
                                        <p:tgtEl>
                                          <p:spTgt spid="133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P spid="133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占位符 21505"/>
          <p:cNvSpPr>
            <a:spLocks noGrp="1"/>
          </p:cNvSpPr>
          <p:nvPr>
            <p:ph type="body" idx="1"/>
          </p:nvPr>
        </p:nvSpPr>
        <p:spPr>
          <a:xfrm>
            <a:off x="179388" y="990600"/>
            <a:ext cx="8964612" cy="5486400"/>
          </a:xfrm>
          <a:ln/>
        </p:spPr>
        <p:txBody>
          <a:bodyPr/>
          <a:p>
            <a:pPr>
              <a:buNone/>
            </a:pPr>
            <a:r>
              <a:rPr lang="zh-CN" altLang="en-US" sz="4000" b="1" dirty="0">
                <a:latin typeface="黑体" panose="02010609060101010101" pitchFamily="2" charset="-122"/>
                <a:ea typeface="黑体" panose="02010609060101010101" pitchFamily="2" charset="-122"/>
              </a:rPr>
              <a:t>荆卿曰</a:t>
            </a:r>
            <a:r>
              <a:rPr lang="en-US" altLang="x-none" sz="4000" b="1" dirty="0">
                <a:latin typeface="黑体" panose="02010609060101010101" pitchFamily="2" charset="-122"/>
                <a:ea typeface="黑体" panose="02010609060101010101" pitchFamily="2" charset="-122"/>
              </a:rPr>
              <a:t>:“</a:t>
            </a:r>
            <a:r>
              <a:rPr lang="zh-CN" altLang="en-US" sz="4000" b="1" u="sng" dirty="0">
                <a:solidFill>
                  <a:srgbClr val="0066FF"/>
                </a:solidFill>
                <a:latin typeface="黑体" panose="02010609060101010101" pitchFamily="2" charset="-122"/>
                <a:ea typeface="黑体" panose="02010609060101010101" pitchFamily="2" charset="-122"/>
              </a:rPr>
              <a:t>微</a:t>
            </a:r>
            <a:r>
              <a:rPr lang="zh-CN" altLang="en-US" sz="4000" b="1" dirty="0">
                <a:latin typeface="黑体" panose="02010609060101010101" pitchFamily="2" charset="-122"/>
                <a:ea typeface="黑体" panose="02010609060101010101" pitchFamily="2" charset="-122"/>
              </a:rPr>
              <a:t>太子言，臣愿得</a:t>
            </a:r>
            <a:r>
              <a:rPr lang="zh-CN" altLang="en-US" sz="4000" b="1" u="sng" dirty="0">
                <a:solidFill>
                  <a:srgbClr val="0066FF"/>
                </a:solidFill>
                <a:latin typeface="黑体" panose="02010609060101010101" pitchFamily="2" charset="-122"/>
                <a:ea typeface="黑体" panose="02010609060101010101" pitchFamily="2" charset="-122"/>
              </a:rPr>
              <a:t>谒</a:t>
            </a:r>
            <a:r>
              <a:rPr lang="zh-CN" altLang="en-US" sz="4000" b="1" dirty="0">
                <a:latin typeface="黑体" panose="02010609060101010101" pitchFamily="2" charset="-122"/>
                <a:ea typeface="黑体" panose="02010609060101010101" pitchFamily="2" charset="-122"/>
              </a:rPr>
              <a:t>之。今行</a:t>
            </a:r>
            <a:endParaRPr lang="zh-CN" altLang="en-US" sz="4000" b="1"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       假如没有            请求拜见</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而无</a:t>
            </a:r>
            <a:r>
              <a:rPr lang="zh-CN" altLang="en-US" sz="4000" b="1" u="sng" dirty="0">
                <a:solidFill>
                  <a:srgbClr val="0066FF"/>
                </a:solidFill>
                <a:latin typeface="黑体" panose="02010609060101010101" pitchFamily="2" charset="-122"/>
                <a:ea typeface="黑体" panose="02010609060101010101" pitchFamily="2" charset="-122"/>
              </a:rPr>
              <a:t>信</a:t>
            </a:r>
            <a:r>
              <a:rPr lang="zh-CN" altLang="en-US" sz="4000" b="1" dirty="0">
                <a:latin typeface="黑体" panose="02010609060101010101" pitchFamily="2" charset="-122"/>
                <a:ea typeface="黑体" panose="02010609060101010101" pitchFamily="2" charset="-122"/>
              </a:rPr>
              <a:t>，则秦未可</a:t>
            </a:r>
            <a:r>
              <a:rPr lang="zh-CN" altLang="en-US" sz="4000" b="1" u="sng" dirty="0">
                <a:solidFill>
                  <a:srgbClr val="FF0066"/>
                </a:solidFill>
                <a:latin typeface="黑体" panose="02010609060101010101" pitchFamily="2" charset="-122"/>
                <a:ea typeface="黑体" panose="02010609060101010101" pitchFamily="2" charset="-122"/>
              </a:rPr>
              <a:t>亲</a:t>
            </a:r>
            <a:r>
              <a:rPr lang="zh-CN" altLang="en-US" sz="4000" b="1" dirty="0">
                <a:latin typeface="黑体" panose="02010609060101010101" pitchFamily="2" charset="-122"/>
                <a:ea typeface="黑体" panose="02010609060101010101" pitchFamily="2" charset="-122"/>
              </a:rPr>
              <a:t>也。夫今樊将军，</a:t>
            </a:r>
            <a:endParaRPr lang="zh-CN" altLang="en-US" sz="4000" b="1" dirty="0">
              <a:latin typeface="黑体" panose="02010609060101010101" pitchFamily="2" charset="-122"/>
              <a:ea typeface="黑体" panose="02010609060101010101" pitchFamily="2" charset="-122"/>
            </a:endParaRPr>
          </a:p>
          <a:p>
            <a:pPr>
              <a:lnSpc>
                <a:spcPts val="2600"/>
              </a:lnSpc>
              <a:buNone/>
            </a:pPr>
            <a:r>
              <a:rPr lang="zh-CN" altLang="en-US" b="1" i="1" dirty="0">
                <a:solidFill>
                  <a:srgbClr val="0066FF"/>
                </a:solidFill>
                <a:latin typeface="华文行楷" pitchFamily="2" charset="-122"/>
              </a:rPr>
              <a:t>   凭信之物           </a:t>
            </a:r>
            <a:r>
              <a:rPr lang="zh-CN" altLang="en-US" b="1" u="sng" dirty="0">
                <a:solidFill>
                  <a:srgbClr val="FF0066"/>
                </a:solidFill>
                <a:latin typeface="华文行楷" pitchFamily="2" charset="-122"/>
              </a:rPr>
              <a:t>形作动</a:t>
            </a:r>
            <a:r>
              <a:rPr lang="en-US" altLang="x-none" b="1" u="sng" dirty="0">
                <a:solidFill>
                  <a:srgbClr val="FF0066"/>
                </a:solidFill>
                <a:latin typeface="华文行楷" pitchFamily="2" charset="-122"/>
              </a:rPr>
              <a:t>, </a:t>
            </a:r>
            <a:r>
              <a:rPr lang="zh-CN" altLang="en-US" b="1" u="sng" dirty="0">
                <a:solidFill>
                  <a:srgbClr val="FF0066"/>
                </a:solidFill>
                <a:latin typeface="华文行楷" pitchFamily="2" charset="-122"/>
              </a:rPr>
              <a:t>亲近，接近</a:t>
            </a:r>
            <a:r>
              <a:rPr lang="zh-CN" altLang="en-US" b="1" dirty="0">
                <a:latin typeface="华文行楷" pitchFamily="2" charset="-122"/>
              </a:rPr>
              <a:t> </a:t>
            </a:r>
            <a:endParaRPr lang="zh-CN" altLang="en-US" b="1" i="1" dirty="0">
              <a:solidFill>
                <a:srgbClr val="0066FF"/>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秦王</a:t>
            </a:r>
            <a:r>
              <a:rPr lang="zh-CN" altLang="en-US" sz="4000" b="1" u="sng" dirty="0">
                <a:latin typeface="黑体" panose="02010609060101010101" pitchFamily="2" charset="-122"/>
                <a:ea typeface="黑体" panose="02010609060101010101" pitchFamily="2" charset="-122"/>
              </a:rPr>
              <a:t>购之</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solidFill>
                  <a:srgbClr val="009900"/>
                </a:solidFill>
                <a:latin typeface="黑体" panose="02010609060101010101" pitchFamily="2" charset="-122"/>
                <a:ea typeface="黑体" panose="02010609060101010101" pitchFamily="2" charset="-122"/>
              </a:rPr>
              <a:t>以</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u="sng" dirty="0">
                <a:solidFill>
                  <a:srgbClr val="009900"/>
                </a:solidFill>
                <a:latin typeface="黑体" panose="02010609060101010101" pitchFamily="2" charset="-122"/>
                <a:ea typeface="黑体" panose="02010609060101010101" pitchFamily="2" charset="-122"/>
              </a:rPr>
              <a:t>金千斤，邑万家</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66FF"/>
                </a:solidFill>
                <a:latin typeface="黑体" panose="02010609060101010101" pitchFamily="2" charset="-122"/>
                <a:ea typeface="黑体" panose="02010609060101010101" pitchFamily="2" charset="-122"/>
              </a:rPr>
              <a:t>诚</a:t>
            </a:r>
            <a:r>
              <a:rPr lang="zh-CN" altLang="en-US" sz="4000" b="1" dirty="0">
                <a:latin typeface="黑体" panose="02010609060101010101" pitchFamily="2" charset="-122"/>
                <a:ea typeface="黑体" panose="02010609060101010101" pitchFamily="2" charset="-122"/>
              </a:rPr>
              <a:t>能得</a:t>
            </a:r>
            <a:endParaRPr lang="zh-CN" altLang="en-US" sz="4000" b="1" dirty="0">
              <a:latin typeface="黑体" panose="02010609060101010101" pitchFamily="2" charset="-122"/>
              <a:ea typeface="黑体" panose="02010609060101010101" pitchFamily="2" charset="-122"/>
            </a:endParaRPr>
          </a:p>
          <a:p>
            <a:pPr>
              <a:lnSpc>
                <a:spcPts val="2600"/>
              </a:lnSpc>
              <a:buNone/>
            </a:pPr>
            <a:r>
              <a:rPr lang="zh-CN" altLang="en-US" b="1" dirty="0">
                <a:solidFill>
                  <a:srgbClr val="009900"/>
                </a:solidFill>
                <a:latin typeface="华文行楷" pitchFamily="2" charset="-122"/>
              </a:rPr>
              <a:t>         省略句     </a:t>
            </a:r>
            <a:r>
              <a:rPr lang="zh-CN" altLang="en-US" b="1" u="sng" dirty="0">
                <a:solidFill>
                  <a:srgbClr val="009900"/>
                </a:solidFill>
                <a:latin typeface="华文行楷" pitchFamily="2" charset="-122"/>
              </a:rPr>
              <a:t>定语后</a:t>
            </a:r>
            <a:r>
              <a:rPr lang="zh-CN" altLang="en-US" b="1" dirty="0">
                <a:solidFill>
                  <a:srgbClr val="009900"/>
                </a:solidFill>
                <a:latin typeface="华文行楷" pitchFamily="2" charset="-122"/>
              </a:rPr>
              <a:t>         </a:t>
            </a:r>
            <a:r>
              <a:rPr lang="zh-CN" altLang="en-US" b="1" dirty="0">
                <a:solidFill>
                  <a:srgbClr val="FF6600"/>
                </a:solidFill>
                <a:latin typeface="华文行楷" pitchFamily="2" charset="-122"/>
              </a:rPr>
              <a:t>果真</a:t>
            </a:r>
            <a:r>
              <a:rPr lang="zh-CN" altLang="en-US" b="1" dirty="0">
                <a:latin typeface="华文行楷" pitchFamily="2" charset="-122"/>
              </a:rPr>
              <a:t> </a:t>
            </a:r>
            <a:endParaRPr lang="zh-CN" altLang="en-US" sz="2400" b="1" u="sng" dirty="0">
              <a:solidFill>
                <a:srgbClr val="009900"/>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樊将军首，与燕督亢之地图献</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solidFill>
                  <a:srgbClr val="009900"/>
                </a:solidFill>
                <a:latin typeface="黑体" panose="02010609060101010101" pitchFamily="2" charset="-122"/>
                <a:ea typeface="黑体" panose="02010609060101010101" pitchFamily="2" charset="-122"/>
              </a:rPr>
              <a:t>于</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王，</a:t>
            </a:r>
            <a:r>
              <a:rPr lang="zh-CN" altLang="en-US" b="1" dirty="0">
                <a:solidFill>
                  <a:srgbClr val="009900"/>
                </a:solidFill>
                <a:latin typeface="华文行楷" pitchFamily="2" charset="-122"/>
              </a:rPr>
              <a:t>                                                                       </a:t>
            </a:r>
            <a:endParaRPr lang="zh-CN" altLang="en-US" b="1" dirty="0">
              <a:solidFill>
                <a:srgbClr val="009900"/>
              </a:solidFill>
              <a:latin typeface="华文行楷" pitchFamily="2" charset="-122"/>
            </a:endParaRPr>
          </a:p>
          <a:p>
            <a:pPr>
              <a:buNone/>
            </a:pPr>
            <a:r>
              <a:rPr lang="zh-CN" altLang="en-US" b="1" dirty="0">
                <a:solidFill>
                  <a:srgbClr val="009900"/>
                </a:solidFill>
                <a:latin typeface="华文行楷" pitchFamily="2" charset="-122"/>
              </a:rPr>
              <a:t>                              给 省略句</a:t>
            </a:r>
            <a:endParaRPr lang="zh-CN" altLang="en-US" b="1" dirty="0">
              <a:solidFill>
                <a:srgbClr val="009900"/>
              </a:solidFill>
              <a:latin typeface="华文行楷" pitchFamily="2" charset="-122"/>
            </a:endParaRPr>
          </a:p>
        </p:txBody>
      </p:sp>
      <p:sp>
        <p:nvSpPr>
          <p:cNvPr id="21507"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506">
                                            <p:txEl>
                                              <p:charRg st="0" end="19"/>
                                            </p:txEl>
                                          </p:spTgt>
                                        </p:tgtEl>
                                        <p:attrNameLst>
                                          <p:attrName>style.visibility</p:attrName>
                                        </p:attrNameLst>
                                      </p:cBhvr>
                                      <p:to>
                                        <p:strVal val="visible"/>
                                      </p:to>
                                    </p:set>
                                    <p:animEffect transition="in" filter="blinds(horizontal)">
                                      <p:cBhvr>
                                        <p:cTn id="7" dur="500"/>
                                        <p:tgtEl>
                                          <p:spTgt spid="21506">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506">
                                            <p:txEl>
                                              <p:charRg st="19" end="47"/>
                                            </p:txEl>
                                          </p:spTgt>
                                        </p:tgtEl>
                                        <p:attrNameLst>
                                          <p:attrName>style.visibility</p:attrName>
                                        </p:attrNameLst>
                                      </p:cBhvr>
                                      <p:to>
                                        <p:strVal val="visible"/>
                                      </p:to>
                                    </p:set>
                                    <p:animEffect transition="in" filter="blinds(horizontal)">
                                      <p:cBhvr>
                                        <p:cTn id="12" dur="500"/>
                                        <p:tgtEl>
                                          <p:spTgt spid="21506">
                                            <p:txEl>
                                              <p:charRg st="19" end="4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506">
                                            <p:txEl>
                                              <p:charRg st="47" end="65"/>
                                            </p:txEl>
                                          </p:spTgt>
                                        </p:tgtEl>
                                        <p:attrNameLst>
                                          <p:attrName>style.visibility</p:attrName>
                                        </p:attrNameLst>
                                      </p:cBhvr>
                                      <p:to>
                                        <p:strVal val="visible"/>
                                      </p:to>
                                    </p:set>
                                    <p:animEffect transition="in" filter="blinds(horizontal)">
                                      <p:cBhvr>
                                        <p:cTn id="17" dur="500"/>
                                        <p:tgtEl>
                                          <p:spTgt spid="21506">
                                            <p:txEl>
                                              <p:charRg st="47" end="6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506">
                                            <p:txEl>
                                              <p:charRg st="65" end="95"/>
                                            </p:txEl>
                                          </p:spTgt>
                                        </p:tgtEl>
                                        <p:attrNameLst>
                                          <p:attrName>style.visibility</p:attrName>
                                        </p:attrNameLst>
                                      </p:cBhvr>
                                      <p:to>
                                        <p:strVal val="visible"/>
                                      </p:to>
                                    </p:set>
                                    <p:animEffect transition="in" filter="blinds(horizontal)">
                                      <p:cBhvr>
                                        <p:cTn id="22" dur="500"/>
                                        <p:tgtEl>
                                          <p:spTgt spid="21506">
                                            <p:txEl>
                                              <p:charRg st="65" end="9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506">
                                            <p:txEl>
                                              <p:charRg st="95" end="114"/>
                                            </p:txEl>
                                          </p:spTgt>
                                        </p:tgtEl>
                                        <p:attrNameLst>
                                          <p:attrName>style.visibility</p:attrName>
                                        </p:attrNameLst>
                                      </p:cBhvr>
                                      <p:to>
                                        <p:strVal val="visible"/>
                                      </p:to>
                                    </p:set>
                                    <p:animEffect transition="in" filter="blinds(horizontal)">
                                      <p:cBhvr>
                                        <p:cTn id="27" dur="500"/>
                                        <p:tgtEl>
                                          <p:spTgt spid="21506">
                                            <p:txEl>
                                              <p:charRg st="95" end="11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1506">
                                            <p:txEl>
                                              <p:charRg st="114" end="147"/>
                                            </p:txEl>
                                          </p:spTgt>
                                        </p:tgtEl>
                                        <p:attrNameLst>
                                          <p:attrName>style.visibility</p:attrName>
                                        </p:attrNameLst>
                                      </p:cBhvr>
                                      <p:to>
                                        <p:strVal val="visible"/>
                                      </p:to>
                                    </p:set>
                                    <p:animEffect transition="in" filter="blinds(horizontal)">
                                      <p:cBhvr>
                                        <p:cTn id="32" dur="500"/>
                                        <p:tgtEl>
                                          <p:spTgt spid="21506">
                                            <p:txEl>
                                              <p:charRg st="114" end="14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1506">
                                            <p:txEl>
                                              <p:charRg st="147" end="237"/>
                                            </p:txEl>
                                          </p:spTgt>
                                        </p:tgtEl>
                                        <p:attrNameLst>
                                          <p:attrName>style.visibility</p:attrName>
                                        </p:attrNameLst>
                                      </p:cBhvr>
                                      <p:to>
                                        <p:strVal val="visible"/>
                                      </p:to>
                                    </p:set>
                                    <p:animEffect transition="in" filter="blinds(horizontal)">
                                      <p:cBhvr>
                                        <p:cTn id="37" dur="500"/>
                                        <p:tgtEl>
                                          <p:spTgt spid="21506">
                                            <p:txEl>
                                              <p:charRg st="147" end="23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1506">
                                            <p:txEl>
                                              <p:charRg st="237" end="273"/>
                                            </p:txEl>
                                          </p:spTgt>
                                        </p:tgtEl>
                                        <p:attrNameLst>
                                          <p:attrName>style.visibility</p:attrName>
                                        </p:attrNameLst>
                                      </p:cBhvr>
                                      <p:to>
                                        <p:strVal val="visible"/>
                                      </p:to>
                                    </p:set>
                                    <p:animEffect transition="in" filter="blinds(horizontal)">
                                      <p:cBhvr>
                                        <p:cTn id="42" dur="500"/>
                                        <p:tgtEl>
                                          <p:spTgt spid="21506">
                                            <p:txEl>
                                              <p:charRg st="237" end="27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文本占位符 22529"/>
          <p:cNvSpPr>
            <a:spLocks noGrp="1"/>
          </p:cNvSpPr>
          <p:nvPr>
            <p:ph type="body" idx="1"/>
          </p:nvPr>
        </p:nvSpPr>
        <p:spPr>
          <a:xfrm>
            <a:off x="0" y="990600"/>
            <a:ext cx="9144000" cy="5334000"/>
          </a:xfrm>
          <a:ln/>
        </p:spPr>
        <p:txBody>
          <a:bodyPr/>
          <a:p>
            <a:pPr>
              <a:buNone/>
            </a:pPr>
            <a:r>
              <a:rPr lang="zh-CN" altLang="en-US" sz="4000" b="1" dirty="0">
                <a:latin typeface="黑体" panose="02010609060101010101" pitchFamily="2" charset="-122"/>
                <a:ea typeface="黑体" panose="02010609060101010101" pitchFamily="2" charset="-122"/>
              </a:rPr>
              <a:t>秦王</a:t>
            </a:r>
            <a:r>
              <a:rPr lang="zh-CN" altLang="en-US" sz="4000" b="1" u="sng" dirty="0">
                <a:solidFill>
                  <a:srgbClr val="0066FF"/>
                </a:solidFill>
                <a:latin typeface="黑体" panose="02010609060101010101" pitchFamily="2" charset="-122"/>
                <a:ea typeface="黑体" panose="02010609060101010101" pitchFamily="2" charset="-122"/>
              </a:rPr>
              <a:t>必</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说</a:t>
            </a:r>
            <a:r>
              <a:rPr lang="zh-CN" altLang="en-US" sz="4000" b="1" dirty="0">
                <a:latin typeface="黑体" panose="02010609060101010101" pitchFamily="2" charset="-122"/>
                <a:ea typeface="黑体" panose="02010609060101010101" pitchFamily="2" charset="-122"/>
              </a:rPr>
              <a:t>见臣，臣乃得</a:t>
            </a:r>
            <a:r>
              <a:rPr lang="zh-CN" altLang="en-US" sz="4000" b="1" u="sng" dirty="0">
                <a:solidFill>
                  <a:srgbClr val="009900"/>
                </a:solidFill>
                <a:latin typeface="黑体" panose="02010609060101010101" pitchFamily="2" charset="-122"/>
                <a:ea typeface="黑体" panose="02010609060101010101" pitchFamily="2" charset="-122"/>
              </a:rPr>
              <a:t>有以</a:t>
            </a:r>
            <a:r>
              <a:rPr lang="zh-CN" altLang="en-US" sz="4000" b="1" dirty="0">
                <a:latin typeface="黑体" panose="02010609060101010101" pitchFamily="2" charset="-122"/>
                <a:ea typeface="黑体" panose="02010609060101010101" pitchFamily="2" charset="-122"/>
              </a:rPr>
              <a:t> 报太子。”</a:t>
            </a:r>
            <a:endParaRPr lang="zh-CN" altLang="en-US" sz="4000" b="1"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    一定</a:t>
            </a:r>
            <a:r>
              <a:rPr lang="zh-CN" altLang="en-US" b="1" dirty="0">
                <a:latin typeface="华文行楷" pitchFamily="2" charset="-122"/>
              </a:rPr>
              <a:t>    </a:t>
            </a:r>
            <a:r>
              <a:rPr lang="zh-CN" altLang="en-US" b="1" u="sng" dirty="0">
                <a:solidFill>
                  <a:srgbClr val="FF0066"/>
                </a:solidFill>
                <a:latin typeface="华文行楷" pitchFamily="2" charset="-122"/>
              </a:rPr>
              <a:t>“悦”</a:t>
            </a:r>
            <a:r>
              <a:rPr lang="zh-CN" altLang="en-US" b="1" dirty="0">
                <a:solidFill>
                  <a:srgbClr val="FF0066"/>
                </a:solidFill>
                <a:latin typeface="华文行楷" pitchFamily="2" charset="-122"/>
              </a:rPr>
              <a:t>  </a:t>
            </a:r>
            <a:r>
              <a:rPr lang="zh-CN" altLang="en-US" b="1" u="sng" dirty="0">
                <a:solidFill>
                  <a:srgbClr val="009900"/>
                </a:solidFill>
                <a:latin typeface="华文行楷" pitchFamily="2" charset="-122"/>
              </a:rPr>
              <a:t>有以</a:t>
            </a:r>
            <a:r>
              <a:rPr lang="en-US" altLang="x-none" b="1" u="sng" dirty="0">
                <a:solidFill>
                  <a:srgbClr val="009900"/>
                </a:solidFill>
                <a:latin typeface="华文行楷" pitchFamily="2" charset="-122"/>
              </a:rPr>
              <a:t>: </a:t>
            </a:r>
            <a:r>
              <a:rPr lang="zh-CN" altLang="en-US" b="1" u="sng" dirty="0">
                <a:solidFill>
                  <a:srgbClr val="009900"/>
                </a:solidFill>
                <a:latin typeface="华文行楷" pitchFamily="2" charset="-122"/>
              </a:rPr>
              <a:t>有所以，有用来</a:t>
            </a:r>
            <a:r>
              <a:rPr lang="en-US" altLang="x-none" b="1" u="sng" dirty="0">
                <a:solidFill>
                  <a:srgbClr val="009900"/>
                </a:solidFill>
                <a:latin typeface="Calibri" panose="020F0502020204030204" pitchFamily="2" charset="0"/>
              </a:rPr>
              <a:t>……</a:t>
            </a:r>
            <a:r>
              <a:rPr lang="zh-CN" altLang="en-US" b="1" u="sng" dirty="0">
                <a:solidFill>
                  <a:srgbClr val="009900"/>
                </a:solidFill>
                <a:latin typeface="华文行楷" pitchFamily="2" charset="-122"/>
              </a:rPr>
              <a:t>的</a:t>
            </a:r>
            <a:r>
              <a:rPr lang="zh-CN" altLang="en-US" b="1" dirty="0">
                <a:solidFill>
                  <a:srgbClr val="FF6600"/>
                </a:solidFill>
                <a:latin typeface="华文行楷" pitchFamily="2" charset="-122"/>
              </a:rPr>
              <a:t> </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太子曰</a:t>
            </a:r>
            <a:r>
              <a:rPr lang="en-US" altLang="x-none" sz="4000" b="1" dirty="0">
                <a:latin typeface="黑体" panose="02010609060101010101" pitchFamily="2" charset="-122"/>
                <a:ea typeface="黑体" panose="02010609060101010101" pitchFamily="2" charset="-122"/>
              </a:rPr>
              <a:t>: “</a:t>
            </a:r>
            <a:r>
              <a:rPr lang="zh-CN" altLang="en-US" sz="4000" b="1" dirty="0">
                <a:latin typeface="黑体" panose="02010609060101010101" pitchFamily="2" charset="-122"/>
                <a:ea typeface="黑体" panose="02010609060101010101" pitchFamily="2" charset="-122"/>
              </a:rPr>
              <a:t>樊将军以</a:t>
            </a:r>
            <a:r>
              <a:rPr lang="zh-CN" altLang="en-US" sz="4000" b="1" u="sng" dirty="0">
                <a:solidFill>
                  <a:srgbClr val="FF0066"/>
                </a:solidFill>
                <a:latin typeface="黑体" panose="02010609060101010101" pitchFamily="2" charset="-122"/>
                <a:ea typeface="黑体" panose="02010609060101010101" pitchFamily="2" charset="-122"/>
              </a:rPr>
              <a:t>穷困</a:t>
            </a:r>
            <a:r>
              <a:rPr lang="zh-CN" altLang="en-US" sz="4000" b="1" dirty="0">
                <a:latin typeface="黑体" panose="02010609060101010101" pitchFamily="2" charset="-122"/>
                <a:ea typeface="黑体" panose="02010609060101010101" pitchFamily="2" charset="-122"/>
              </a:rPr>
              <a:t> 来    </a:t>
            </a:r>
            <a:r>
              <a:rPr lang="zh-CN" altLang="en-US" sz="4000" b="1" u="sng" dirty="0">
                <a:solidFill>
                  <a:srgbClr val="0066FF"/>
                </a:solidFill>
                <a:latin typeface="黑体" panose="02010609060101010101" pitchFamily="2" charset="-122"/>
                <a:ea typeface="黑体" panose="02010609060101010101" pitchFamily="2" charset="-122"/>
              </a:rPr>
              <a:t>归</a:t>
            </a:r>
            <a:r>
              <a:rPr lang="zh-CN" altLang="en-US" sz="4000" b="1" dirty="0">
                <a:latin typeface="黑体" panose="02010609060101010101" pitchFamily="2" charset="-122"/>
                <a:ea typeface="黑体" panose="02010609060101010101" pitchFamily="2" charset="-122"/>
              </a:rPr>
              <a:t>丹</a:t>
            </a:r>
            <a:r>
              <a:rPr lang="zh-CN" altLang="en-US" sz="4000" dirty="0"/>
              <a:t>，</a:t>
            </a:r>
            <a:endParaRPr lang="zh-CN" altLang="en-US" sz="4000" dirty="0"/>
          </a:p>
          <a:p>
            <a:pPr>
              <a:lnSpc>
                <a:spcPts val="2600"/>
              </a:lnSpc>
              <a:spcBef>
                <a:spcPct val="50000"/>
              </a:spcBef>
              <a:buNone/>
            </a:pPr>
            <a:r>
              <a:rPr lang="zh-CN" altLang="en-US" b="1" dirty="0">
                <a:solidFill>
                  <a:srgbClr val="FF0066"/>
                </a:solidFill>
                <a:latin typeface="华文行楷" pitchFamily="2" charset="-122"/>
              </a:rPr>
              <a:t>              </a:t>
            </a:r>
            <a:r>
              <a:rPr lang="zh-CN" altLang="en-US" b="1" u="sng" dirty="0">
                <a:solidFill>
                  <a:srgbClr val="FF0066"/>
                </a:solidFill>
                <a:latin typeface="华文行楷" pitchFamily="2" charset="-122"/>
              </a:rPr>
              <a:t>古今异义：走投无路</a:t>
            </a:r>
            <a:r>
              <a:rPr lang="zh-CN" altLang="en-US" b="1" dirty="0">
                <a:solidFill>
                  <a:srgbClr val="FF0066"/>
                </a:solidFill>
                <a:latin typeface="华文行楷" pitchFamily="2" charset="-122"/>
              </a:rPr>
              <a:t>   </a:t>
            </a:r>
            <a:r>
              <a:rPr lang="zh-CN" altLang="en-US" b="1" i="1" dirty="0">
                <a:solidFill>
                  <a:srgbClr val="0066FF"/>
                </a:solidFill>
                <a:latin typeface="华文行楷" pitchFamily="2" charset="-122"/>
              </a:rPr>
              <a:t>归附</a:t>
            </a:r>
            <a:r>
              <a:rPr lang="zh-CN" altLang="en-US" b="1" dirty="0">
                <a:solidFill>
                  <a:srgbClr val="FF6600"/>
                </a:solidFill>
                <a:latin typeface="华文行楷" pitchFamily="2" charset="-122"/>
              </a:rPr>
              <a:t> </a:t>
            </a:r>
            <a:endParaRPr lang="zh-CN" altLang="en-US" b="1" dirty="0">
              <a:solidFill>
                <a:srgbClr val="FF6600"/>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丹不忍</a:t>
            </a:r>
            <a:r>
              <a:rPr lang="zh-CN" altLang="en-US" sz="4000" b="1" u="sng" dirty="0">
                <a:solidFill>
                  <a:srgbClr val="0066FF"/>
                </a:solidFill>
                <a:latin typeface="黑体" panose="02010609060101010101" pitchFamily="2" charset="-122"/>
                <a:ea typeface="黑体" panose="02010609060101010101" pitchFamily="2" charset="-122"/>
              </a:rPr>
              <a:t>以</a:t>
            </a:r>
            <a:r>
              <a:rPr lang="zh-CN" altLang="en-US" sz="4000" b="1" dirty="0">
                <a:latin typeface="黑体" panose="02010609060101010101" pitchFamily="2" charset="-122"/>
                <a:ea typeface="黑体" panose="02010609060101010101" pitchFamily="2" charset="-122"/>
              </a:rPr>
              <a:t>己之</a:t>
            </a:r>
            <a:r>
              <a:rPr lang="zh-CN" altLang="en-US" sz="4000" b="1" u="sng" dirty="0">
                <a:solidFill>
                  <a:srgbClr val="FF0066"/>
                </a:solidFill>
                <a:latin typeface="黑体" panose="02010609060101010101" pitchFamily="2" charset="-122"/>
                <a:ea typeface="黑体" panose="02010609060101010101" pitchFamily="2" charset="-122"/>
              </a:rPr>
              <a:t>私</a:t>
            </a:r>
            <a:r>
              <a:rPr lang="zh-CN" altLang="en-US" sz="4000" b="1" dirty="0">
                <a:latin typeface="黑体" panose="02010609060101010101" pitchFamily="2" charset="-122"/>
                <a:ea typeface="黑体" panose="02010609060101010101" pitchFamily="2" charset="-122"/>
              </a:rPr>
              <a:t>， 而</a:t>
            </a:r>
            <a:r>
              <a:rPr lang="zh-CN" altLang="en-US" sz="4000" b="1" u="sng" dirty="0">
                <a:solidFill>
                  <a:srgbClr val="0066FF"/>
                </a:solidFill>
                <a:latin typeface="黑体" panose="02010609060101010101" pitchFamily="2" charset="-122"/>
                <a:ea typeface="黑体" panose="02010609060101010101" pitchFamily="2" charset="-122"/>
              </a:rPr>
              <a:t>伤</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长者</a:t>
            </a:r>
            <a:r>
              <a:rPr lang="zh-CN" altLang="en-US" sz="4000" b="1" dirty="0">
                <a:solidFill>
                  <a:srgbClr val="0066FF"/>
                </a:solidFill>
                <a:latin typeface="黑体" panose="02010609060101010101" pitchFamily="2" charset="-122"/>
                <a:ea typeface="黑体" panose="02010609060101010101" pitchFamily="2" charset="-122"/>
              </a:rPr>
              <a:t> </a:t>
            </a:r>
            <a:endParaRPr lang="zh-CN" altLang="en-US" sz="4000" b="1" dirty="0">
              <a:solidFill>
                <a:srgbClr val="0066FF"/>
              </a:solidFill>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     为了</a:t>
            </a:r>
            <a:r>
              <a:rPr lang="zh-CN" altLang="en-US" b="1" dirty="0">
                <a:solidFill>
                  <a:srgbClr val="FF6600"/>
                </a:solidFill>
                <a:latin typeface="华文行楷" pitchFamily="2" charset="-122"/>
              </a:rPr>
              <a:t>  </a:t>
            </a:r>
            <a:r>
              <a:rPr lang="zh-CN" altLang="en-US" b="1" u="sng" dirty="0">
                <a:solidFill>
                  <a:srgbClr val="FF0066"/>
                </a:solidFill>
                <a:latin typeface="华文行楷" pitchFamily="2" charset="-122"/>
              </a:rPr>
              <a:t>形作名：私事</a:t>
            </a:r>
            <a:r>
              <a:rPr lang="zh-CN" altLang="en-US" b="1" dirty="0">
                <a:solidFill>
                  <a:srgbClr val="FF6600"/>
                </a:solidFill>
                <a:latin typeface="华文行楷" pitchFamily="2" charset="-122"/>
              </a:rPr>
              <a:t> </a:t>
            </a:r>
            <a:r>
              <a:rPr lang="zh-CN" altLang="en-US" b="1" i="1" dirty="0">
                <a:solidFill>
                  <a:srgbClr val="0066FF"/>
                </a:solidFill>
                <a:latin typeface="华文行楷" pitchFamily="2" charset="-122"/>
              </a:rPr>
              <a:t>辜负了</a:t>
            </a:r>
            <a:r>
              <a:rPr lang="zh-CN" altLang="en-US" b="1" dirty="0">
                <a:solidFill>
                  <a:srgbClr val="FF6600"/>
                </a:solidFill>
                <a:latin typeface="华文行楷" pitchFamily="2" charset="-122"/>
              </a:rPr>
              <a:t>   </a:t>
            </a:r>
            <a:r>
              <a:rPr lang="zh-CN" altLang="en-US" sz="2400" b="1" u="sng" dirty="0">
                <a:solidFill>
                  <a:srgbClr val="FF0066"/>
                </a:solidFill>
                <a:latin typeface="华文行楷" pitchFamily="2" charset="-122"/>
              </a:rPr>
              <a:t>古今：品德高尚之人</a:t>
            </a:r>
            <a:endParaRPr lang="zh-CN" altLang="en-US" sz="4000" b="1" dirty="0">
              <a:solidFill>
                <a:srgbClr val="0066FF"/>
              </a:solidFill>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之</a:t>
            </a:r>
            <a:r>
              <a:rPr lang="zh-CN" altLang="en-US" sz="4000" b="1" u="sng" dirty="0">
                <a:solidFill>
                  <a:srgbClr val="0066FF"/>
                </a:solidFill>
                <a:latin typeface="黑体" panose="02010609060101010101" pitchFamily="2" charset="-122"/>
                <a:ea typeface="黑体" panose="02010609060101010101" pitchFamily="2" charset="-122"/>
              </a:rPr>
              <a:t>意</a:t>
            </a:r>
            <a:r>
              <a:rPr lang="zh-CN" altLang="en-US" sz="4000" b="1" dirty="0">
                <a:latin typeface="黑体" panose="02010609060101010101" pitchFamily="2" charset="-122"/>
                <a:ea typeface="黑体" panose="02010609060101010101" pitchFamily="2" charset="-122"/>
              </a:rPr>
              <a:t>，愿足下</a:t>
            </a:r>
            <a:r>
              <a:rPr lang="zh-CN" altLang="en-US" sz="4000" b="1" u="sng" dirty="0">
                <a:solidFill>
                  <a:srgbClr val="0066FF"/>
                </a:solidFill>
                <a:latin typeface="黑体" panose="02010609060101010101" pitchFamily="2" charset="-122"/>
                <a:ea typeface="黑体" panose="02010609060101010101" pitchFamily="2" charset="-122"/>
              </a:rPr>
              <a:t>更</a:t>
            </a:r>
            <a:r>
              <a:rPr lang="zh-CN" altLang="en-US" sz="4000" b="1" dirty="0">
                <a:latin typeface="黑体" panose="02010609060101010101" pitchFamily="2" charset="-122"/>
                <a:ea typeface="黑体" panose="02010609060101010101" pitchFamily="2" charset="-122"/>
              </a:rPr>
              <a:t>虑</a:t>
            </a:r>
            <a:r>
              <a:rPr lang="zh-CN" altLang="en-US" sz="4000" b="1" u="sng" dirty="0">
                <a:solidFill>
                  <a:srgbClr val="0066FF"/>
                </a:solidFill>
                <a:latin typeface="黑体" panose="02010609060101010101" pitchFamily="2" charset="-122"/>
                <a:ea typeface="黑体" panose="02010609060101010101" pitchFamily="2" charset="-122"/>
              </a:rPr>
              <a:t>之</a:t>
            </a:r>
            <a:r>
              <a:rPr lang="en-US" altLang="x-none" sz="4000" b="1" dirty="0">
                <a:latin typeface="黑体" panose="02010609060101010101" pitchFamily="2" charset="-122"/>
                <a:ea typeface="黑体" panose="02010609060101010101" pitchFamily="2" charset="-122"/>
              </a:rPr>
              <a:t>! ”</a:t>
            </a:r>
            <a:r>
              <a:rPr lang="en-US" altLang="x-none" sz="4000" dirty="0"/>
              <a:t> </a:t>
            </a:r>
            <a:endParaRPr lang="en-US" altLang="x-none" sz="4000" dirty="0"/>
          </a:p>
          <a:p>
            <a:pPr>
              <a:lnSpc>
                <a:spcPts val="2600"/>
              </a:lnSpc>
              <a:spcBef>
                <a:spcPct val="50000"/>
              </a:spcBef>
              <a:buNone/>
            </a:pPr>
            <a:r>
              <a:rPr lang="en-US" altLang="x-none" b="1" i="1" dirty="0">
                <a:solidFill>
                  <a:srgbClr val="0066FF"/>
                </a:solidFill>
                <a:latin typeface="华文行楷" pitchFamily="2" charset="-122"/>
              </a:rPr>
              <a:t>  </a:t>
            </a:r>
            <a:r>
              <a:rPr lang="zh-CN" altLang="en-US" b="1" i="1" dirty="0">
                <a:solidFill>
                  <a:srgbClr val="0066FF"/>
                </a:solidFill>
                <a:latin typeface="华文行楷" pitchFamily="2" charset="-122"/>
              </a:rPr>
              <a:t>心意</a:t>
            </a:r>
            <a:r>
              <a:rPr lang="zh-CN" altLang="en-US" b="1" i="1" dirty="0">
                <a:solidFill>
                  <a:srgbClr val="FF6600"/>
                </a:solidFill>
                <a:latin typeface="华文行楷" pitchFamily="2" charset="-122"/>
              </a:rPr>
              <a:t>      </a:t>
            </a:r>
            <a:r>
              <a:rPr lang="zh-CN" altLang="en-US" b="1" i="1" dirty="0">
                <a:solidFill>
                  <a:srgbClr val="0066FF"/>
                </a:solidFill>
                <a:latin typeface="华文行楷" pitchFamily="2" charset="-122"/>
              </a:rPr>
              <a:t>另外    对策</a:t>
            </a:r>
            <a:endParaRPr lang="zh-CN" altLang="en-US" sz="4000" dirty="0"/>
          </a:p>
        </p:txBody>
      </p:sp>
      <p:sp>
        <p:nvSpPr>
          <p:cNvPr id="22531"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0">
                                            <p:txEl>
                                              <p:charRg st="0" end="20"/>
                                            </p:txEl>
                                          </p:spTgt>
                                        </p:tgtEl>
                                        <p:attrNameLst>
                                          <p:attrName>style.visibility</p:attrName>
                                        </p:attrNameLst>
                                      </p:cBhvr>
                                      <p:to>
                                        <p:strVal val="visible"/>
                                      </p:to>
                                    </p:set>
                                    <p:animEffect transition="in" filter="blinds(horizontal)">
                                      <p:cBhvr>
                                        <p:cTn id="7" dur="500"/>
                                        <p:tgtEl>
                                          <p:spTgt spid="22530">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530">
                                            <p:txEl>
                                              <p:charRg st="20" end="51"/>
                                            </p:txEl>
                                          </p:spTgt>
                                        </p:tgtEl>
                                        <p:attrNameLst>
                                          <p:attrName>style.visibility</p:attrName>
                                        </p:attrNameLst>
                                      </p:cBhvr>
                                      <p:to>
                                        <p:strVal val="visible"/>
                                      </p:to>
                                    </p:set>
                                    <p:animEffect transition="in" filter="blinds(horizontal)">
                                      <p:cBhvr>
                                        <p:cTn id="12" dur="500"/>
                                        <p:tgtEl>
                                          <p:spTgt spid="22530">
                                            <p:txEl>
                                              <p:charRg st="20" end="5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530">
                                            <p:txEl>
                                              <p:charRg st="51" end="73"/>
                                            </p:txEl>
                                          </p:spTgt>
                                        </p:tgtEl>
                                        <p:attrNameLst>
                                          <p:attrName>style.visibility</p:attrName>
                                        </p:attrNameLst>
                                      </p:cBhvr>
                                      <p:to>
                                        <p:strVal val="visible"/>
                                      </p:to>
                                    </p:set>
                                    <p:animEffect transition="in" filter="blinds(horizontal)">
                                      <p:cBhvr>
                                        <p:cTn id="17" dur="500"/>
                                        <p:tgtEl>
                                          <p:spTgt spid="22530">
                                            <p:txEl>
                                              <p:charRg st="51" end="7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530">
                                            <p:txEl>
                                              <p:charRg st="73" end="103"/>
                                            </p:txEl>
                                          </p:spTgt>
                                        </p:tgtEl>
                                        <p:attrNameLst>
                                          <p:attrName>style.visibility</p:attrName>
                                        </p:attrNameLst>
                                      </p:cBhvr>
                                      <p:to>
                                        <p:strVal val="visible"/>
                                      </p:to>
                                    </p:set>
                                    <p:animEffect transition="in" filter="blinds(horizontal)">
                                      <p:cBhvr>
                                        <p:cTn id="22" dur="500"/>
                                        <p:tgtEl>
                                          <p:spTgt spid="22530">
                                            <p:txEl>
                                              <p:charRg st="73" end="10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530">
                                            <p:txEl>
                                              <p:charRg st="103" end="122"/>
                                            </p:txEl>
                                          </p:spTgt>
                                        </p:tgtEl>
                                        <p:attrNameLst>
                                          <p:attrName>style.visibility</p:attrName>
                                        </p:attrNameLst>
                                      </p:cBhvr>
                                      <p:to>
                                        <p:strVal val="visible"/>
                                      </p:to>
                                    </p:set>
                                    <p:animEffect transition="in" filter="blinds(horizontal)">
                                      <p:cBhvr>
                                        <p:cTn id="27" dur="500"/>
                                        <p:tgtEl>
                                          <p:spTgt spid="22530">
                                            <p:txEl>
                                              <p:charRg st="103" end="12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530">
                                            <p:txEl>
                                              <p:charRg st="122" end="154"/>
                                            </p:txEl>
                                          </p:spTgt>
                                        </p:tgtEl>
                                        <p:attrNameLst>
                                          <p:attrName>style.visibility</p:attrName>
                                        </p:attrNameLst>
                                      </p:cBhvr>
                                      <p:to>
                                        <p:strVal val="visible"/>
                                      </p:to>
                                    </p:set>
                                    <p:animEffect transition="in" filter="blinds(horizontal)">
                                      <p:cBhvr>
                                        <p:cTn id="32" dur="500"/>
                                        <p:tgtEl>
                                          <p:spTgt spid="22530">
                                            <p:txEl>
                                              <p:charRg st="122" end="15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2530">
                                            <p:txEl>
                                              <p:charRg st="154" end="168"/>
                                            </p:txEl>
                                          </p:spTgt>
                                        </p:tgtEl>
                                        <p:attrNameLst>
                                          <p:attrName>style.visibility</p:attrName>
                                        </p:attrNameLst>
                                      </p:cBhvr>
                                      <p:to>
                                        <p:strVal val="visible"/>
                                      </p:to>
                                    </p:set>
                                    <p:animEffect transition="in" filter="blinds(horizontal)">
                                      <p:cBhvr>
                                        <p:cTn id="37" dur="500"/>
                                        <p:tgtEl>
                                          <p:spTgt spid="22530">
                                            <p:txEl>
                                              <p:charRg st="154" end="16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2530">
                                            <p:txEl>
                                              <p:charRg st="168" end="187"/>
                                            </p:txEl>
                                          </p:spTgt>
                                        </p:tgtEl>
                                        <p:attrNameLst>
                                          <p:attrName>style.visibility</p:attrName>
                                        </p:attrNameLst>
                                      </p:cBhvr>
                                      <p:to>
                                        <p:strVal val="visible"/>
                                      </p:to>
                                    </p:set>
                                    <p:animEffect transition="in" filter="blinds(horizontal)">
                                      <p:cBhvr>
                                        <p:cTn id="42" dur="500"/>
                                        <p:tgtEl>
                                          <p:spTgt spid="22530">
                                            <p:txEl>
                                              <p:charRg st="168" end="18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b="1" dirty="0">
                <a:sym typeface="+mn-ea"/>
              </a:rPr>
              <a:t>补充：樊於期</a:t>
            </a:r>
            <a:endParaRPr lang="zh-CN" altLang="en-US"/>
          </a:p>
        </p:txBody>
      </p:sp>
      <p:sp>
        <p:nvSpPr>
          <p:cNvPr id="3" name="内容占位符 2"/>
          <p:cNvSpPr>
            <a:spLocks noGrp="1"/>
          </p:cNvSpPr>
          <p:nvPr>
            <p:ph idx="1"/>
          </p:nvPr>
        </p:nvSpPr>
        <p:spPr/>
        <p:txBody>
          <a:bodyPr/>
          <a:p>
            <a:r>
              <a:rPr lang="zh-CN" altLang="en-US" b="1"/>
              <a:t>樊於期乃秦国叛逃之将领，始皇嬴政自问对他颇为深厚，可一次讨伐赵国时，被名将李牧所败。樊於期不敢回国，于是逃往燕国，并拜为大将军。秦王知道后大怒欲狂，杀了樊於期所有的亲人和宗室，由此结下深仇。嬴政讨伐燕国，苦无借口，正好以捉拿叛将为由，攻打燕国，所以必须要他的人头</a:t>
            </a:r>
            <a:r>
              <a:rPr lang="zh-CN" altLang="en-US"/>
              <a:t>。</a:t>
            </a:r>
            <a:endParaRPr lang="zh-CN" altLang="en-US"/>
          </a:p>
        </p:txBody>
      </p:sp>
    </p:spTree>
  </p:cSld>
  <p:clrMapOvr>
    <a:masterClrMapping/>
  </p:clrMapOvr>
  <p:transition>
    <p:pull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文本占位符 23553"/>
          <p:cNvSpPr>
            <a:spLocks noGrp="1"/>
          </p:cNvSpPr>
          <p:nvPr>
            <p:ph type="body" idx="1"/>
          </p:nvPr>
        </p:nvSpPr>
        <p:spPr>
          <a:xfrm>
            <a:off x="0" y="914400"/>
            <a:ext cx="9144000" cy="6248400"/>
          </a:xfrm>
          <a:ln/>
        </p:spPr>
        <p:txBody>
          <a:bodyPr/>
          <a:p>
            <a:pPr>
              <a:lnSpc>
                <a:spcPct val="90000"/>
              </a:lnSpc>
              <a:buNone/>
            </a:pPr>
            <a:r>
              <a:rPr lang="zh-CN" altLang="en-US" b="1" dirty="0"/>
              <a:t>荆轲知太子不忍，乃遂私见樊於期，曰：“秦之</a:t>
            </a:r>
            <a:r>
              <a:rPr lang="zh-CN" altLang="en-US" b="1" dirty="0">
                <a:solidFill>
                  <a:srgbClr val="0066FF"/>
                </a:solidFill>
              </a:rPr>
              <a:t>遇</a:t>
            </a:r>
            <a:endParaRPr lang="zh-CN" altLang="en-US" b="1" dirty="0">
              <a:solidFill>
                <a:srgbClr val="0066FF"/>
              </a:solidFill>
            </a:endParaRPr>
          </a:p>
          <a:p>
            <a:pPr>
              <a:lnSpc>
                <a:spcPct val="90000"/>
              </a:lnSpc>
              <a:buNone/>
            </a:pPr>
            <a:r>
              <a:rPr lang="zh-CN" altLang="en-US" dirty="0">
                <a:solidFill>
                  <a:srgbClr val="0066FF"/>
                </a:solidFill>
              </a:rPr>
              <a:t>                                                                     </a:t>
            </a:r>
            <a:r>
              <a:rPr lang="zh-CN" altLang="en-US" sz="2800" i="1" u="sng" dirty="0">
                <a:solidFill>
                  <a:srgbClr val="0066FF"/>
                </a:solidFill>
              </a:rPr>
              <a:t>对待</a:t>
            </a:r>
            <a:endParaRPr lang="zh-CN" altLang="en-US" sz="2800" i="1" u="sng" dirty="0">
              <a:solidFill>
                <a:srgbClr val="0066FF"/>
              </a:solidFill>
            </a:endParaRPr>
          </a:p>
          <a:p>
            <a:pPr>
              <a:lnSpc>
                <a:spcPct val="90000"/>
              </a:lnSpc>
              <a:buNone/>
            </a:pPr>
            <a:r>
              <a:rPr lang="zh-CN" altLang="en-US" b="1" dirty="0"/>
              <a:t>将军，可谓</a:t>
            </a:r>
            <a:r>
              <a:rPr lang="zh-CN" altLang="en-US" b="1" dirty="0">
                <a:solidFill>
                  <a:srgbClr val="FF0066"/>
                </a:solidFill>
              </a:rPr>
              <a:t>深</a:t>
            </a:r>
            <a:r>
              <a:rPr lang="zh-CN" altLang="en-US" b="1" dirty="0"/>
              <a:t>矣。父母宗族，皆</a:t>
            </a:r>
            <a:r>
              <a:rPr lang="zh-CN" altLang="en-US" b="1" u="sng" dirty="0">
                <a:solidFill>
                  <a:srgbClr val="009900"/>
                </a:solidFill>
              </a:rPr>
              <a:t>为</a:t>
            </a:r>
            <a:r>
              <a:rPr lang="zh-CN" altLang="en-US" b="1" dirty="0"/>
              <a:t>戮没。今闻购</a:t>
            </a:r>
            <a:endParaRPr lang="zh-CN" altLang="en-US" b="1" dirty="0"/>
          </a:p>
          <a:p>
            <a:pPr>
              <a:lnSpc>
                <a:spcPct val="90000"/>
              </a:lnSpc>
              <a:buNone/>
            </a:pPr>
            <a:r>
              <a:rPr lang="zh-CN" altLang="en-US" b="1" dirty="0"/>
              <a:t>          </a:t>
            </a:r>
            <a:r>
              <a:rPr lang="zh-CN" altLang="en-US" sz="2800" b="1" u="sng" dirty="0">
                <a:solidFill>
                  <a:srgbClr val="FF0066"/>
                </a:solidFill>
              </a:rPr>
              <a:t>古今</a:t>
            </a:r>
            <a:r>
              <a:rPr lang="en-US" altLang="x-none" sz="2800" b="1" u="sng" dirty="0">
                <a:solidFill>
                  <a:srgbClr val="FF0066"/>
                </a:solidFill>
              </a:rPr>
              <a:t>:</a:t>
            </a:r>
            <a:r>
              <a:rPr lang="zh-CN" altLang="en-US" sz="2800" b="1" u="sng" dirty="0">
                <a:solidFill>
                  <a:srgbClr val="FF0066"/>
                </a:solidFill>
              </a:rPr>
              <a:t>刻毒</a:t>
            </a:r>
            <a:r>
              <a:rPr lang="zh-CN" altLang="en-US" sz="2800" b="1" i="1" dirty="0">
                <a:solidFill>
                  <a:srgbClr val="FF0066"/>
                </a:solidFill>
              </a:rPr>
              <a:t>                                     </a:t>
            </a:r>
            <a:r>
              <a:rPr lang="zh-CN" altLang="en-US" sz="2800" b="1" u="sng" dirty="0">
                <a:solidFill>
                  <a:srgbClr val="009900"/>
                </a:solidFill>
              </a:rPr>
              <a:t>被动句</a:t>
            </a:r>
            <a:endParaRPr lang="zh-CN" altLang="en-US" sz="2800" b="1" u="sng" dirty="0">
              <a:solidFill>
                <a:srgbClr val="009900"/>
              </a:solidFill>
            </a:endParaRPr>
          </a:p>
          <a:p>
            <a:pPr>
              <a:lnSpc>
                <a:spcPct val="90000"/>
              </a:lnSpc>
              <a:buNone/>
            </a:pPr>
            <a:r>
              <a:rPr lang="zh-CN" altLang="en-US" b="1" dirty="0"/>
              <a:t>之首，金千斤，邑万家，</a:t>
            </a:r>
            <a:r>
              <a:rPr lang="zh-CN" altLang="en-US" b="1" dirty="0">
                <a:solidFill>
                  <a:srgbClr val="0066FF"/>
                </a:solidFill>
              </a:rPr>
              <a:t>将奈何</a:t>
            </a:r>
            <a:r>
              <a:rPr lang="zh-CN" altLang="en-US" b="1" dirty="0"/>
              <a:t>？”樊将军仰天太</a:t>
            </a:r>
            <a:endParaRPr lang="zh-CN" altLang="en-US" b="1" dirty="0"/>
          </a:p>
          <a:p>
            <a:pPr>
              <a:lnSpc>
                <a:spcPct val="90000"/>
              </a:lnSpc>
              <a:buNone/>
            </a:pPr>
            <a:r>
              <a:rPr lang="zh-CN" altLang="en-US" b="1" dirty="0"/>
              <a:t>                                          </a:t>
            </a:r>
            <a:r>
              <a:rPr lang="zh-CN" altLang="en-US" sz="2400" b="1" i="1" u="sng" dirty="0">
                <a:solidFill>
                  <a:srgbClr val="0066FF"/>
                </a:solidFill>
              </a:rPr>
              <a:t>固定结构：表疑问，怎么</a:t>
            </a:r>
            <a:r>
              <a:rPr lang="en-US" altLang="x-none" sz="2400" b="1" i="1" u="sng" dirty="0">
                <a:solidFill>
                  <a:srgbClr val="0066FF"/>
                </a:solidFill>
                <a:latin typeface="Calibri" panose="020F0502020204030204" pitchFamily="2" charset="0"/>
              </a:rPr>
              <a:t>……</a:t>
            </a:r>
            <a:endParaRPr lang="en-US" altLang="x-none" sz="2400" b="1" i="1" u="sng" dirty="0">
              <a:solidFill>
                <a:srgbClr val="0066FF"/>
              </a:solidFill>
            </a:endParaRPr>
          </a:p>
          <a:p>
            <a:pPr>
              <a:lnSpc>
                <a:spcPct val="90000"/>
              </a:lnSpc>
              <a:buNone/>
            </a:pPr>
            <a:r>
              <a:rPr lang="zh-CN" altLang="en-US" b="1" dirty="0"/>
              <a:t>流涕曰：“吾每念，常</a:t>
            </a:r>
            <a:r>
              <a:rPr lang="zh-CN" altLang="en-US" b="1" dirty="0">
                <a:solidFill>
                  <a:srgbClr val="009900"/>
                </a:solidFill>
              </a:rPr>
              <a:t>痛于骨髓</a:t>
            </a:r>
            <a:r>
              <a:rPr lang="zh-CN" altLang="en-US" b="1" dirty="0"/>
              <a:t>，顾计不知</a:t>
            </a:r>
            <a:r>
              <a:rPr lang="zh-CN" altLang="en-US" b="1" dirty="0">
                <a:solidFill>
                  <a:srgbClr val="0066FF"/>
                </a:solidFill>
              </a:rPr>
              <a:t>所出</a:t>
            </a:r>
            <a:endParaRPr lang="zh-CN" altLang="en-US" b="1" dirty="0">
              <a:solidFill>
                <a:srgbClr val="0066FF"/>
              </a:solidFill>
            </a:endParaRPr>
          </a:p>
          <a:p>
            <a:pPr>
              <a:lnSpc>
                <a:spcPct val="90000"/>
              </a:lnSpc>
              <a:buNone/>
            </a:pPr>
            <a:r>
              <a:rPr lang="zh-CN" altLang="en-US" b="1" dirty="0">
                <a:solidFill>
                  <a:srgbClr val="0066FF"/>
                </a:solidFill>
              </a:rPr>
              <a:t>                                         </a:t>
            </a:r>
            <a:r>
              <a:rPr lang="zh-CN" altLang="en-US" sz="2400" b="1" u="sng" dirty="0">
                <a:solidFill>
                  <a:srgbClr val="009900"/>
                </a:solidFill>
              </a:rPr>
              <a:t>介词结构后置</a:t>
            </a:r>
            <a:r>
              <a:rPr lang="zh-CN" altLang="en-US" sz="2400" b="1" dirty="0">
                <a:solidFill>
                  <a:srgbClr val="0066FF"/>
                </a:solidFill>
              </a:rPr>
              <a:t>           </a:t>
            </a:r>
            <a:r>
              <a:rPr lang="zh-CN" altLang="en-US" sz="2400" b="1" i="1" u="sng" dirty="0">
                <a:solidFill>
                  <a:srgbClr val="0066FF"/>
                </a:solidFill>
              </a:rPr>
              <a:t>所字结构</a:t>
            </a:r>
            <a:endParaRPr lang="zh-CN" altLang="en-US" sz="2400" b="1" i="1" u="sng" dirty="0">
              <a:solidFill>
                <a:srgbClr val="0066FF"/>
              </a:solidFill>
            </a:endParaRPr>
          </a:p>
          <a:p>
            <a:pPr>
              <a:lnSpc>
                <a:spcPct val="90000"/>
              </a:lnSpc>
              <a:buNone/>
            </a:pPr>
            <a:r>
              <a:rPr lang="zh-CN" altLang="en-US" b="1" dirty="0"/>
              <a:t>耳！”轲曰：“今有一言，可以解燕国之患，而报军之仇者，何如？”樊於期乃</a:t>
            </a:r>
            <a:r>
              <a:rPr lang="zh-CN" altLang="en-US" b="1" u="sng" dirty="0">
                <a:solidFill>
                  <a:srgbClr val="009900"/>
                </a:solidFill>
              </a:rPr>
              <a:t>前</a:t>
            </a:r>
            <a:r>
              <a:rPr lang="zh-CN" altLang="en-US" b="1" dirty="0"/>
              <a:t>曰：</a:t>
            </a:r>
            <a:r>
              <a:rPr lang="zh-CN" altLang="en-US" dirty="0"/>
              <a:t> “为之</a:t>
            </a:r>
            <a:r>
              <a:rPr lang="zh-CN" altLang="en-US" dirty="0">
                <a:solidFill>
                  <a:srgbClr val="0066FF"/>
                </a:solidFill>
              </a:rPr>
              <a:t>奈何</a:t>
            </a:r>
            <a:r>
              <a:rPr lang="zh-CN" altLang="en-US" dirty="0"/>
              <a:t>？”       </a:t>
            </a:r>
            <a:r>
              <a:rPr lang="zh-CN" altLang="en-US" dirty="0">
                <a:solidFill>
                  <a:srgbClr val="FF0066"/>
                </a:solidFill>
              </a:rPr>
              <a:t>                                   </a:t>
            </a:r>
            <a:r>
              <a:rPr lang="zh-CN" altLang="en-US" b="1" u="sng" dirty="0">
                <a:solidFill>
                  <a:srgbClr val="009900"/>
                </a:solidFill>
              </a:rPr>
              <a:t>名作动</a:t>
            </a:r>
            <a:endParaRPr lang="zh-CN" altLang="en-US" b="1" u="sng" dirty="0">
              <a:solidFill>
                <a:srgbClr val="009900"/>
              </a:solidFill>
            </a:endParaRPr>
          </a:p>
        </p:txBody>
      </p:sp>
      <p:sp>
        <p:nvSpPr>
          <p:cNvPr id="23555"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4">
                                            <p:txEl>
                                              <p:charRg st="0" end="23"/>
                                            </p:txEl>
                                          </p:spTgt>
                                        </p:tgtEl>
                                        <p:attrNameLst>
                                          <p:attrName>style.visibility</p:attrName>
                                        </p:attrNameLst>
                                      </p:cBhvr>
                                      <p:to>
                                        <p:strVal val="visible"/>
                                      </p:to>
                                    </p:set>
                                    <p:animEffect transition="in" filter="blinds(horizontal)">
                                      <p:cBhvr>
                                        <p:cTn id="7" dur="500"/>
                                        <p:tgtEl>
                                          <p:spTgt spid="23554">
                                            <p:txEl>
                                              <p:charRg st="0" end="2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554">
                                            <p:txEl>
                                              <p:charRg st="23" end="95"/>
                                            </p:txEl>
                                          </p:spTgt>
                                        </p:tgtEl>
                                        <p:attrNameLst>
                                          <p:attrName>style.visibility</p:attrName>
                                        </p:attrNameLst>
                                      </p:cBhvr>
                                      <p:to>
                                        <p:strVal val="visible"/>
                                      </p:to>
                                    </p:set>
                                    <p:animEffect transition="in" filter="blinds(horizontal)">
                                      <p:cBhvr>
                                        <p:cTn id="12" dur="500"/>
                                        <p:tgtEl>
                                          <p:spTgt spid="23554">
                                            <p:txEl>
                                              <p:charRg st="23" end="9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554">
                                            <p:txEl>
                                              <p:charRg st="95" end="117"/>
                                            </p:txEl>
                                          </p:spTgt>
                                        </p:tgtEl>
                                        <p:attrNameLst>
                                          <p:attrName>style.visibility</p:attrName>
                                        </p:attrNameLst>
                                      </p:cBhvr>
                                      <p:to>
                                        <p:strVal val="visible"/>
                                      </p:to>
                                    </p:set>
                                    <p:animEffect transition="in" filter="blinds(horizontal)">
                                      <p:cBhvr>
                                        <p:cTn id="17" dur="500"/>
                                        <p:tgtEl>
                                          <p:spTgt spid="23554">
                                            <p:txEl>
                                              <p:charRg st="95" end="11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554">
                                            <p:txEl>
                                              <p:charRg st="117" end="173"/>
                                            </p:txEl>
                                          </p:spTgt>
                                        </p:tgtEl>
                                        <p:attrNameLst>
                                          <p:attrName>style.visibility</p:attrName>
                                        </p:attrNameLst>
                                      </p:cBhvr>
                                      <p:to>
                                        <p:strVal val="visible"/>
                                      </p:to>
                                    </p:set>
                                    <p:animEffect transition="in" filter="blinds(horizontal)">
                                      <p:cBhvr>
                                        <p:cTn id="22" dur="500"/>
                                        <p:tgtEl>
                                          <p:spTgt spid="23554">
                                            <p:txEl>
                                              <p:charRg st="117" end="17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3554">
                                            <p:txEl>
                                              <p:charRg st="173" end="196"/>
                                            </p:txEl>
                                          </p:spTgt>
                                        </p:tgtEl>
                                        <p:attrNameLst>
                                          <p:attrName>style.visibility</p:attrName>
                                        </p:attrNameLst>
                                      </p:cBhvr>
                                      <p:to>
                                        <p:strVal val="visible"/>
                                      </p:to>
                                    </p:set>
                                    <p:animEffect transition="in" filter="blinds(horizontal)">
                                      <p:cBhvr>
                                        <p:cTn id="27" dur="500"/>
                                        <p:tgtEl>
                                          <p:spTgt spid="23554">
                                            <p:txEl>
                                              <p:charRg st="173" end="19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3554">
                                            <p:txEl>
                                              <p:charRg st="196" end="252"/>
                                            </p:txEl>
                                          </p:spTgt>
                                        </p:tgtEl>
                                        <p:attrNameLst>
                                          <p:attrName>style.visibility</p:attrName>
                                        </p:attrNameLst>
                                      </p:cBhvr>
                                      <p:to>
                                        <p:strVal val="visible"/>
                                      </p:to>
                                    </p:set>
                                    <p:animEffect transition="in" filter="blinds(horizontal)">
                                      <p:cBhvr>
                                        <p:cTn id="32" dur="500"/>
                                        <p:tgtEl>
                                          <p:spTgt spid="23554">
                                            <p:txEl>
                                              <p:charRg st="196" end="25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554">
                                            <p:txEl>
                                              <p:charRg st="252" end="274"/>
                                            </p:txEl>
                                          </p:spTgt>
                                        </p:tgtEl>
                                        <p:attrNameLst>
                                          <p:attrName>style.visibility</p:attrName>
                                        </p:attrNameLst>
                                      </p:cBhvr>
                                      <p:to>
                                        <p:strVal val="visible"/>
                                      </p:to>
                                    </p:set>
                                    <p:animEffect transition="in" filter="blinds(horizontal)">
                                      <p:cBhvr>
                                        <p:cTn id="37" dur="500"/>
                                        <p:tgtEl>
                                          <p:spTgt spid="23554">
                                            <p:txEl>
                                              <p:charRg st="252" end="27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3554">
                                            <p:txEl>
                                              <p:charRg st="274" end="337"/>
                                            </p:txEl>
                                          </p:spTgt>
                                        </p:tgtEl>
                                        <p:attrNameLst>
                                          <p:attrName>style.visibility</p:attrName>
                                        </p:attrNameLst>
                                      </p:cBhvr>
                                      <p:to>
                                        <p:strVal val="visible"/>
                                      </p:to>
                                    </p:set>
                                    <p:animEffect transition="in" filter="blinds(horizontal)">
                                      <p:cBhvr>
                                        <p:cTn id="42" dur="500"/>
                                        <p:tgtEl>
                                          <p:spTgt spid="23554">
                                            <p:txEl>
                                              <p:charRg st="274" end="33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3554">
                                            <p:txEl>
                                              <p:charRg st="337" end="429"/>
                                            </p:txEl>
                                          </p:spTgt>
                                        </p:tgtEl>
                                        <p:attrNameLst>
                                          <p:attrName>style.visibility</p:attrName>
                                        </p:attrNameLst>
                                      </p:cBhvr>
                                      <p:to>
                                        <p:strVal val="visible"/>
                                      </p:to>
                                    </p:set>
                                    <p:animEffect transition="in" filter="blinds(horizontal)">
                                      <p:cBhvr>
                                        <p:cTn id="47" dur="500"/>
                                        <p:tgtEl>
                                          <p:spTgt spid="23554">
                                            <p:txEl>
                                              <p:charRg st="337" end="4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占位符 24577"/>
          <p:cNvSpPr>
            <a:spLocks noGrp="1"/>
          </p:cNvSpPr>
          <p:nvPr>
            <p:ph type="body" idx="1"/>
          </p:nvPr>
        </p:nvSpPr>
        <p:spPr>
          <a:xfrm>
            <a:off x="0" y="990600"/>
            <a:ext cx="8964613" cy="6858000"/>
          </a:xfrm>
          <a:ln/>
        </p:spPr>
        <p:txBody>
          <a:bodyPr/>
          <a:p>
            <a:pPr>
              <a:buNone/>
            </a:pPr>
            <a:r>
              <a:rPr lang="zh-CN" altLang="en-US" dirty="0"/>
              <a:t>   </a:t>
            </a:r>
            <a:r>
              <a:rPr lang="zh-CN" altLang="en-US" b="1" dirty="0"/>
              <a:t>荆轲曰：“愿得将军之首以献秦，秦王必喜而见</a:t>
            </a:r>
            <a:endParaRPr lang="zh-CN" altLang="en-US" b="1" dirty="0"/>
          </a:p>
          <a:p>
            <a:pPr>
              <a:buNone/>
            </a:pPr>
            <a:r>
              <a:rPr lang="zh-CN" altLang="en-US" b="1" dirty="0"/>
              <a:t>臣。臣左手把其袖，而右手</a:t>
            </a:r>
            <a:r>
              <a:rPr lang="zh-CN" altLang="en-US" b="1" dirty="0">
                <a:solidFill>
                  <a:srgbClr val="0066FF"/>
                </a:solidFill>
              </a:rPr>
              <a:t>揕</a:t>
            </a:r>
            <a:r>
              <a:rPr lang="zh-CN" altLang="en-US" b="1" dirty="0"/>
              <a:t>其胸，</a:t>
            </a:r>
            <a:r>
              <a:rPr lang="zh-CN" altLang="en-US" b="1" dirty="0">
                <a:solidFill>
                  <a:srgbClr val="0066FF"/>
                </a:solidFill>
              </a:rPr>
              <a:t>然则</a:t>
            </a:r>
            <a:r>
              <a:rPr lang="zh-CN" altLang="en-US" b="1" dirty="0"/>
              <a:t>将军</a:t>
            </a:r>
            <a:endParaRPr lang="zh-CN" altLang="en-US" b="1" dirty="0"/>
          </a:p>
          <a:p>
            <a:pPr>
              <a:buNone/>
            </a:pPr>
            <a:r>
              <a:rPr lang="zh-CN" altLang="en-US" dirty="0"/>
              <a:t>                                                </a:t>
            </a:r>
            <a:r>
              <a:rPr lang="zh-CN" altLang="en-US" sz="2800" b="1" i="1" u="sng" dirty="0">
                <a:solidFill>
                  <a:srgbClr val="0066FF"/>
                </a:solidFill>
              </a:rPr>
              <a:t>刺</a:t>
            </a:r>
            <a:r>
              <a:rPr lang="zh-CN" altLang="en-US" sz="2800" dirty="0">
                <a:solidFill>
                  <a:srgbClr val="0066FF"/>
                </a:solidFill>
              </a:rPr>
              <a:t>        </a:t>
            </a:r>
            <a:r>
              <a:rPr lang="zh-CN" altLang="en-US" sz="2800" b="1" i="1" u="sng" dirty="0">
                <a:solidFill>
                  <a:srgbClr val="0066FF"/>
                </a:solidFill>
              </a:rPr>
              <a:t>这样，那么</a:t>
            </a:r>
            <a:endParaRPr lang="zh-CN" altLang="en-US" sz="2800" b="1" i="1" u="sng" dirty="0">
              <a:solidFill>
                <a:srgbClr val="0066FF"/>
              </a:solidFill>
            </a:endParaRPr>
          </a:p>
          <a:p>
            <a:pPr>
              <a:buNone/>
            </a:pPr>
            <a:r>
              <a:rPr lang="zh-CN" altLang="en-US" b="1" dirty="0"/>
              <a:t>之仇报，而燕国</a:t>
            </a:r>
            <a:r>
              <a:rPr lang="zh-CN" altLang="en-US" b="1" dirty="0">
                <a:solidFill>
                  <a:srgbClr val="009900"/>
                </a:solidFill>
              </a:rPr>
              <a:t>见</a:t>
            </a:r>
            <a:r>
              <a:rPr lang="zh-CN" altLang="en-US" b="1" dirty="0"/>
              <a:t>陵之耻除矣。将军岂有意乎？”                                </a:t>
            </a:r>
            <a:endParaRPr lang="zh-CN" altLang="en-US" b="1" dirty="0"/>
          </a:p>
          <a:p>
            <a:pPr>
              <a:buNone/>
            </a:pPr>
            <a:r>
              <a:rPr lang="zh-CN" altLang="en-US" b="1" dirty="0"/>
              <a:t>                          </a:t>
            </a:r>
            <a:r>
              <a:rPr lang="zh-CN" altLang="en-US" sz="2400" b="1" dirty="0">
                <a:solidFill>
                  <a:srgbClr val="009900"/>
                </a:solidFill>
              </a:rPr>
              <a:t>被动句</a:t>
            </a:r>
            <a:r>
              <a:rPr lang="zh-CN" altLang="en-US" dirty="0"/>
              <a:t> </a:t>
            </a:r>
            <a:endParaRPr lang="zh-CN" altLang="en-US" dirty="0"/>
          </a:p>
          <a:p>
            <a:pPr>
              <a:buNone/>
            </a:pPr>
            <a:r>
              <a:rPr lang="zh-CN" altLang="en-US" b="1" dirty="0"/>
              <a:t>樊於期</a:t>
            </a:r>
            <a:r>
              <a:rPr lang="zh-CN" altLang="en-US" b="1" dirty="0">
                <a:solidFill>
                  <a:srgbClr val="FF0066"/>
                </a:solidFill>
              </a:rPr>
              <a:t>偏袒</a:t>
            </a:r>
            <a:r>
              <a:rPr lang="zh-CN" altLang="en-US" b="1" dirty="0"/>
              <a:t>扼腕而进曰：“此臣日夜切齿拊心也</a:t>
            </a:r>
            <a:r>
              <a:rPr lang="zh-CN" altLang="en-US" dirty="0"/>
              <a:t>，</a:t>
            </a:r>
            <a:r>
              <a:rPr lang="zh-CN" altLang="en-US" sz="2400" b="1" dirty="0">
                <a:solidFill>
                  <a:srgbClr val="FF0066"/>
                </a:solidFill>
              </a:rPr>
              <a:t>                   </a:t>
            </a:r>
            <a:r>
              <a:rPr lang="zh-CN" altLang="en-US" sz="2400" b="1" u="sng" dirty="0">
                <a:solidFill>
                  <a:srgbClr val="FF0066"/>
                </a:solidFill>
              </a:rPr>
              <a:t>        </a:t>
            </a:r>
            <a:r>
              <a:rPr lang="zh-CN" altLang="en-US" sz="2400" b="1" dirty="0">
                <a:solidFill>
                  <a:srgbClr val="FF0066"/>
                </a:solidFill>
              </a:rPr>
              <a:t>  </a:t>
            </a:r>
            <a:endParaRPr lang="zh-CN" altLang="en-US" sz="2400" b="1" dirty="0">
              <a:solidFill>
                <a:srgbClr val="FF0066"/>
              </a:solidFill>
            </a:endParaRPr>
          </a:p>
          <a:p>
            <a:pPr>
              <a:buNone/>
            </a:pPr>
            <a:r>
              <a:rPr lang="zh-CN" altLang="en-US" sz="2400" b="1" dirty="0">
                <a:solidFill>
                  <a:srgbClr val="FF0066"/>
                </a:solidFill>
              </a:rPr>
              <a:t>              </a:t>
            </a:r>
            <a:r>
              <a:rPr lang="zh-CN" altLang="en-US" sz="2400" b="1" u="sng" dirty="0">
                <a:solidFill>
                  <a:srgbClr val="FF0066"/>
                </a:solidFill>
              </a:rPr>
              <a:t>古今</a:t>
            </a:r>
            <a:r>
              <a:rPr lang="en-US" altLang="x-none" sz="2400" b="1" u="sng" dirty="0">
                <a:solidFill>
                  <a:srgbClr val="FF0066"/>
                </a:solidFill>
              </a:rPr>
              <a:t>:</a:t>
            </a:r>
            <a:r>
              <a:rPr lang="zh-CN" altLang="en-US" sz="2400" b="1" u="sng" dirty="0">
                <a:solidFill>
                  <a:srgbClr val="FF0066"/>
                </a:solidFill>
              </a:rPr>
              <a:t>袒露一只胳膊</a:t>
            </a:r>
            <a:r>
              <a:rPr lang="zh-CN" altLang="en-US" dirty="0"/>
              <a:t> </a:t>
            </a:r>
            <a:endParaRPr lang="zh-CN" altLang="en-US" dirty="0"/>
          </a:p>
          <a:p>
            <a:pPr>
              <a:buNone/>
            </a:pPr>
            <a:r>
              <a:rPr lang="zh-CN" altLang="en-US" b="1" dirty="0"/>
              <a:t>乃今得闻教！”遂自刎。　</a:t>
            </a:r>
            <a:endParaRPr lang="zh-CN" altLang="en-US" dirty="0"/>
          </a:p>
        </p:txBody>
      </p:sp>
      <p:sp>
        <p:nvSpPr>
          <p:cNvPr id="24579"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78">
                                            <p:txEl>
                                              <p:charRg st="0" end="25"/>
                                            </p:txEl>
                                          </p:spTgt>
                                        </p:tgtEl>
                                        <p:attrNameLst>
                                          <p:attrName>style.visibility</p:attrName>
                                        </p:attrNameLst>
                                      </p:cBhvr>
                                      <p:to>
                                        <p:strVal val="visible"/>
                                      </p:to>
                                    </p:set>
                                    <p:animEffect transition="in" filter="blinds(horizontal)">
                                      <p:cBhvr>
                                        <p:cTn id="7" dur="500"/>
                                        <p:tgtEl>
                                          <p:spTgt spid="24578">
                                            <p:txEl>
                                              <p:charRg st="0" end="2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4578">
                                            <p:txEl>
                                              <p:charRg st="25" end="46"/>
                                            </p:txEl>
                                          </p:spTgt>
                                        </p:tgtEl>
                                        <p:attrNameLst>
                                          <p:attrName>style.visibility</p:attrName>
                                        </p:attrNameLst>
                                      </p:cBhvr>
                                      <p:to>
                                        <p:strVal val="visible"/>
                                      </p:to>
                                    </p:set>
                                    <p:animEffect transition="in" filter="blinds(horizontal)">
                                      <p:cBhvr>
                                        <p:cTn id="12" dur="500"/>
                                        <p:tgtEl>
                                          <p:spTgt spid="24578">
                                            <p:txEl>
                                              <p:charRg st="25" end="4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4578">
                                            <p:txEl>
                                              <p:charRg st="46" end="109"/>
                                            </p:txEl>
                                          </p:spTgt>
                                        </p:tgtEl>
                                        <p:attrNameLst>
                                          <p:attrName>style.visibility</p:attrName>
                                        </p:attrNameLst>
                                      </p:cBhvr>
                                      <p:to>
                                        <p:strVal val="visible"/>
                                      </p:to>
                                    </p:set>
                                    <p:animEffect transition="in" filter="blinds(horizontal)">
                                      <p:cBhvr>
                                        <p:cTn id="17" dur="500"/>
                                        <p:tgtEl>
                                          <p:spTgt spid="24578">
                                            <p:txEl>
                                              <p:charRg st="46" end="10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578">
                                            <p:txEl>
                                              <p:charRg st="109" end="164"/>
                                            </p:txEl>
                                          </p:spTgt>
                                        </p:tgtEl>
                                        <p:attrNameLst>
                                          <p:attrName>style.visibility</p:attrName>
                                        </p:attrNameLst>
                                      </p:cBhvr>
                                      <p:to>
                                        <p:strVal val="visible"/>
                                      </p:to>
                                    </p:set>
                                    <p:animEffect transition="in" filter="blinds(horizontal)">
                                      <p:cBhvr>
                                        <p:cTn id="22" dur="500"/>
                                        <p:tgtEl>
                                          <p:spTgt spid="24578">
                                            <p:txEl>
                                              <p:charRg st="109" end="16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578">
                                            <p:txEl>
                                              <p:charRg st="164" end="195"/>
                                            </p:txEl>
                                          </p:spTgt>
                                        </p:tgtEl>
                                        <p:attrNameLst>
                                          <p:attrName>style.visibility</p:attrName>
                                        </p:attrNameLst>
                                      </p:cBhvr>
                                      <p:to>
                                        <p:strVal val="visible"/>
                                      </p:to>
                                    </p:set>
                                    <p:animEffect transition="in" filter="blinds(horizontal)">
                                      <p:cBhvr>
                                        <p:cTn id="27" dur="500"/>
                                        <p:tgtEl>
                                          <p:spTgt spid="24578">
                                            <p:txEl>
                                              <p:charRg st="164" end="19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4578">
                                            <p:txEl>
                                              <p:charRg st="195" end="247"/>
                                            </p:txEl>
                                          </p:spTgt>
                                        </p:tgtEl>
                                        <p:attrNameLst>
                                          <p:attrName>style.visibility</p:attrName>
                                        </p:attrNameLst>
                                      </p:cBhvr>
                                      <p:to>
                                        <p:strVal val="visible"/>
                                      </p:to>
                                    </p:set>
                                    <p:animEffect transition="in" filter="blinds(horizontal)">
                                      <p:cBhvr>
                                        <p:cTn id="32" dur="500"/>
                                        <p:tgtEl>
                                          <p:spTgt spid="24578">
                                            <p:txEl>
                                              <p:charRg st="195" end="24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4578">
                                            <p:txEl>
                                              <p:charRg st="247" end="272"/>
                                            </p:txEl>
                                          </p:spTgt>
                                        </p:tgtEl>
                                        <p:attrNameLst>
                                          <p:attrName>style.visibility</p:attrName>
                                        </p:attrNameLst>
                                      </p:cBhvr>
                                      <p:to>
                                        <p:strVal val="visible"/>
                                      </p:to>
                                    </p:set>
                                    <p:animEffect transition="in" filter="blinds(horizontal)">
                                      <p:cBhvr>
                                        <p:cTn id="37" dur="500"/>
                                        <p:tgtEl>
                                          <p:spTgt spid="24578">
                                            <p:txEl>
                                              <p:charRg st="247" end="27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4578">
                                            <p:txEl>
                                              <p:charRg st="272" end="285"/>
                                            </p:txEl>
                                          </p:spTgt>
                                        </p:tgtEl>
                                        <p:attrNameLst>
                                          <p:attrName>style.visibility</p:attrName>
                                        </p:attrNameLst>
                                      </p:cBhvr>
                                      <p:to>
                                        <p:strVal val="visible"/>
                                      </p:to>
                                    </p:set>
                                    <p:animEffect transition="in" filter="blinds(horizontal)">
                                      <p:cBhvr>
                                        <p:cTn id="42" dur="500"/>
                                        <p:tgtEl>
                                          <p:spTgt spid="24578">
                                            <p:txEl>
                                              <p:charRg st="272" end="28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占位符 25601"/>
          <p:cNvSpPr>
            <a:spLocks noGrp="1"/>
          </p:cNvSpPr>
          <p:nvPr>
            <p:ph type="body" idx="1"/>
          </p:nvPr>
        </p:nvSpPr>
        <p:spPr>
          <a:xfrm>
            <a:off x="0" y="990600"/>
            <a:ext cx="9144000" cy="5400675"/>
          </a:xfrm>
          <a:ln/>
        </p:spPr>
        <p:txBody>
          <a:bodyPr/>
          <a:p>
            <a:pPr>
              <a:lnSpc>
                <a:spcPct val="90000"/>
              </a:lnSpc>
              <a:buNone/>
            </a:pPr>
            <a:r>
              <a:rPr lang="zh-CN" altLang="en-US" sz="3600" b="1" dirty="0">
                <a:latin typeface="黑体" panose="02010609060101010101" pitchFamily="2" charset="-122"/>
                <a:ea typeface="黑体" panose="02010609060101010101" pitchFamily="2" charset="-122"/>
              </a:rPr>
              <a:t>太子闻之，</a:t>
            </a:r>
            <a:r>
              <a:rPr lang="zh-CN" altLang="en-US" sz="3600" b="1" u="sng" dirty="0">
                <a:solidFill>
                  <a:srgbClr val="0066FF"/>
                </a:solidFill>
                <a:latin typeface="黑体" panose="02010609060101010101" pitchFamily="2" charset="-122"/>
                <a:ea typeface="黑体" panose="02010609060101010101" pitchFamily="2" charset="-122"/>
              </a:rPr>
              <a:t>驰</a:t>
            </a:r>
            <a:r>
              <a:rPr lang="zh-CN" altLang="en-US" sz="3600" b="1" dirty="0">
                <a:latin typeface="黑体" panose="02010609060101010101" pitchFamily="2" charset="-122"/>
                <a:ea typeface="黑体" panose="02010609060101010101" pitchFamily="2" charset="-122"/>
              </a:rPr>
              <a:t>往，伏尸而哭，极哀。</a:t>
            </a:r>
            <a:r>
              <a:rPr lang="zh-CN" altLang="en-US" sz="3600" b="1" u="sng" dirty="0">
                <a:solidFill>
                  <a:srgbClr val="0066FF"/>
                </a:solidFill>
                <a:latin typeface="黑体" panose="02010609060101010101" pitchFamily="2" charset="-122"/>
                <a:ea typeface="黑体" panose="02010609060101010101" pitchFamily="2" charset="-122"/>
              </a:rPr>
              <a:t>既已</a:t>
            </a:r>
            <a:r>
              <a:rPr lang="zh-CN" altLang="en-US" sz="3600" b="1" dirty="0">
                <a:solidFill>
                  <a:srgbClr val="0066FF"/>
                </a:solidFill>
                <a:latin typeface="黑体" panose="02010609060101010101" pitchFamily="2" charset="-122"/>
                <a:ea typeface="黑体" panose="02010609060101010101" pitchFamily="2" charset="-122"/>
              </a:rPr>
              <a:t>  </a:t>
            </a:r>
            <a:endParaRPr lang="zh-CN" altLang="en-US" sz="3600" b="1" dirty="0">
              <a:solidFill>
                <a:srgbClr val="0066FF"/>
              </a:solidFill>
              <a:latin typeface="黑体" panose="02010609060101010101" pitchFamily="2" charset="-122"/>
              <a:ea typeface="黑体" panose="02010609060101010101" pitchFamily="2" charset="-122"/>
            </a:endParaRPr>
          </a:p>
          <a:p>
            <a:pPr>
              <a:lnSpc>
                <a:spcPct val="90000"/>
              </a:lnSpc>
              <a:buNone/>
            </a:pPr>
            <a:r>
              <a:rPr lang="zh-CN" altLang="en-US" b="1" i="1" dirty="0">
                <a:solidFill>
                  <a:srgbClr val="0066FF"/>
                </a:solidFill>
                <a:latin typeface="华文行楷" pitchFamily="2" charset="-122"/>
              </a:rPr>
              <a:t>       驾车前往                </a:t>
            </a:r>
            <a:r>
              <a:rPr lang="en-US" altLang="x-none" b="1" i="1" dirty="0">
                <a:solidFill>
                  <a:srgbClr val="0066FF"/>
                </a:solidFill>
                <a:latin typeface="华文行楷" pitchFamily="2" charset="-122"/>
              </a:rPr>
              <a:t>(</a:t>
            </a:r>
            <a:r>
              <a:rPr lang="zh-CN" altLang="en-US" b="1" i="1" dirty="0">
                <a:solidFill>
                  <a:srgbClr val="0066FF"/>
                </a:solidFill>
                <a:latin typeface="华文行楷" pitchFamily="2" charset="-122"/>
              </a:rPr>
              <a:t>事</a:t>
            </a:r>
            <a:r>
              <a:rPr lang="en-US" altLang="x-none" b="1" i="1" dirty="0">
                <a:solidFill>
                  <a:srgbClr val="0066FF"/>
                </a:solidFill>
                <a:latin typeface="华文行楷" pitchFamily="2" charset="-122"/>
              </a:rPr>
              <a:t>)</a:t>
            </a:r>
            <a:r>
              <a:rPr lang="zh-CN" altLang="en-US" b="1" i="1" dirty="0">
                <a:solidFill>
                  <a:srgbClr val="0066FF"/>
                </a:solidFill>
                <a:latin typeface="华文行楷" pitchFamily="2" charset="-122"/>
              </a:rPr>
              <a:t>已至此</a:t>
            </a:r>
            <a:r>
              <a:rPr lang="zh-CN" altLang="en-US" dirty="0">
                <a:ea typeface="仿宋_GB2312" pitchFamily="1" charset="-122"/>
              </a:rPr>
              <a:t> </a:t>
            </a:r>
            <a:endParaRPr lang="zh-CN" altLang="en-US" sz="3600" b="1" dirty="0">
              <a:solidFill>
                <a:srgbClr val="0066FF"/>
              </a:solidFill>
              <a:latin typeface="黑体" panose="02010609060101010101" pitchFamily="2" charset="-122"/>
              <a:ea typeface="黑体" panose="02010609060101010101" pitchFamily="2" charset="-122"/>
            </a:endParaRPr>
          </a:p>
          <a:p>
            <a:pPr>
              <a:lnSpc>
                <a:spcPct val="90000"/>
              </a:lnSpc>
              <a:buNone/>
            </a:pPr>
            <a:r>
              <a:rPr lang="zh-CN" altLang="en-US" sz="3600" b="1" dirty="0">
                <a:latin typeface="黑体" panose="02010609060101010101" pitchFamily="2" charset="-122"/>
                <a:ea typeface="黑体" panose="02010609060101010101" pitchFamily="2" charset="-122"/>
              </a:rPr>
              <a:t>无可奈何，乃遂</a:t>
            </a:r>
            <a:r>
              <a:rPr lang="zh-CN" altLang="en-US" sz="3600" b="1" u="sng" dirty="0">
                <a:solidFill>
                  <a:srgbClr val="0066FF"/>
                </a:solidFill>
                <a:latin typeface="黑体" panose="02010609060101010101" pitchFamily="2" charset="-122"/>
                <a:ea typeface="黑体" panose="02010609060101010101" pitchFamily="2" charset="-122"/>
              </a:rPr>
              <a:t>收盛</a:t>
            </a:r>
            <a:r>
              <a:rPr lang="zh-CN" altLang="en-US" sz="3600" b="1" dirty="0">
                <a:latin typeface="黑体" panose="02010609060101010101" pitchFamily="2" charset="-122"/>
                <a:ea typeface="黑体" panose="02010609060101010101" pitchFamily="2" charset="-122"/>
              </a:rPr>
              <a:t>樊於期之</a:t>
            </a:r>
            <a:r>
              <a:rPr lang="zh-CN" altLang="en-US" sz="3600" b="1" u="sng" dirty="0">
                <a:solidFill>
                  <a:srgbClr val="0066FF"/>
                </a:solidFill>
                <a:latin typeface="黑体" panose="02010609060101010101" pitchFamily="2" charset="-122"/>
                <a:ea typeface="黑体" panose="02010609060101010101" pitchFamily="2" charset="-122"/>
              </a:rPr>
              <a:t>首</a:t>
            </a:r>
            <a:r>
              <a:rPr lang="zh-CN" altLang="en-US" sz="3600" b="1" dirty="0">
                <a:latin typeface="黑体" panose="02010609060101010101" pitchFamily="2" charset="-122"/>
                <a:ea typeface="黑体" panose="02010609060101010101" pitchFamily="2" charset="-122"/>
              </a:rPr>
              <a:t>， </a:t>
            </a:r>
            <a:r>
              <a:rPr lang="zh-CN" altLang="en-US" sz="3600" b="1" u="sng" dirty="0">
                <a:solidFill>
                  <a:srgbClr val="FF0066"/>
                </a:solidFill>
                <a:latin typeface="黑体" panose="02010609060101010101" pitchFamily="2" charset="-122"/>
                <a:ea typeface="黑体" panose="02010609060101010101" pitchFamily="2" charset="-122"/>
              </a:rPr>
              <a:t>函</a:t>
            </a:r>
            <a:r>
              <a:rPr lang="zh-CN" altLang="en-US" sz="3600" b="1" dirty="0">
                <a:latin typeface="黑体" panose="02010609060101010101" pitchFamily="2" charset="-122"/>
                <a:ea typeface="黑体" panose="02010609060101010101" pitchFamily="2" charset="-122"/>
              </a:rPr>
              <a:t>封之。</a:t>
            </a:r>
            <a:endParaRPr lang="zh-CN" altLang="en-US" sz="3600" b="1" dirty="0">
              <a:latin typeface="黑体" panose="02010609060101010101" pitchFamily="2" charset="-122"/>
              <a:ea typeface="黑体" panose="02010609060101010101" pitchFamily="2" charset="-122"/>
            </a:endParaRPr>
          </a:p>
          <a:p>
            <a:pPr>
              <a:lnSpc>
                <a:spcPct val="90000"/>
              </a:lnSpc>
              <a:buNone/>
            </a:pPr>
            <a:r>
              <a:rPr lang="zh-CN" altLang="en-US" b="1" i="1" dirty="0">
                <a:solidFill>
                  <a:srgbClr val="0066FF"/>
                </a:solidFill>
                <a:latin typeface="华文行楷" pitchFamily="2" charset="-122"/>
              </a:rPr>
              <a:t>             收起来装好     首级  </a:t>
            </a:r>
            <a:r>
              <a:rPr lang="zh-CN" altLang="en-US" sz="2800" b="1" u="sng" dirty="0">
                <a:solidFill>
                  <a:srgbClr val="FF0066"/>
                </a:solidFill>
                <a:latin typeface="华文行楷" pitchFamily="2" charset="-122"/>
              </a:rPr>
              <a:t>名作状</a:t>
            </a:r>
            <a:r>
              <a:rPr lang="zh-CN" altLang="en-US" b="1" u="sng" dirty="0">
                <a:solidFill>
                  <a:srgbClr val="FF0066"/>
                </a:solidFill>
                <a:latin typeface="华文行楷" pitchFamily="2" charset="-122"/>
              </a:rPr>
              <a:t>，用  </a:t>
            </a:r>
            <a:r>
              <a:rPr lang="zh-CN" altLang="en-US" b="1" dirty="0">
                <a:solidFill>
                  <a:srgbClr val="FF0066"/>
                </a:solidFill>
                <a:latin typeface="华文行楷" pitchFamily="2" charset="-122"/>
              </a:rPr>
              <a:t>                                                                      </a:t>
            </a:r>
            <a:r>
              <a:rPr lang="zh-CN" altLang="en-US" b="1" u="sng" dirty="0">
                <a:solidFill>
                  <a:srgbClr val="FF0066"/>
                </a:solidFill>
                <a:latin typeface="华文行楷" pitchFamily="2" charset="-122"/>
              </a:rPr>
              <a:t>匣子</a:t>
            </a:r>
            <a:endParaRPr lang="zh-CN" altLang="en-US" b="1" u="sng" dirty="0">
              <a:solidFill>
                <a:srgbClr val="FF0066"/>
              </a:solidFill>
              <a:latin typeface="华文行楷" pitchFamily="2" charset="-122"/>
            </a:endParaRPr>
          </a:p>
          <a:p>
            <a:pPr>
              <a:lnSpc>
                <a:spcPct val="90000"/>
              </a:lnSpc>
              <a:buNone/>
            </a:pPr>
            <a:r>
              <a:rPr lang="zh-CN" altLang="en-US" sz="3600" b="1" dirty="0">
                <a:solidFill>
                  <a:srgbClr val="0066FF"/>
                </a:solidFill>
                <a:latin typeface="黑体" panose="02010609060101010101" pitchFamily="2" charset="-122"/>
                <a:ea typeface="黑体" panose="02010609060101010101" pitchFamily="2" charset="-122"/>
              </a:rPr>
              <a:t>于是</a:t>
            </a:r>
            <a:r>
              <a:rPr lang="zh-CN" altLang="en-US" sz="3600" b="1" dirty="0">
                <a:latin typeface="黑体" panose="02010609060101010101" pitchFamily="2" charset="-122"/>
                <a:ea typeface="黑体" panose="02010609060101010101" pitchFamily="2" charset="-122"/>
              </a:rPr>
              <a:t>太子</a:t>
            </a:r>
            <a:r>
              <a:rPr lang="zh-CN" altLang="en-US" sz="3600" b="1" u="sng" dirty="0">
                <a:solidFill>
                  <a:srgbClr val="0066FF"/>
                </a:solidFill>
                <a:latin typeface="黑体" panose="02010609060101010101" pitchFamily="2" charset="-122"/>
                <a:ea typeface="黑体" panose="02010609060101010101" pitchFamily="2" charset="-122"/>
              </a:rPr>
              <a:t>预求</a:t>
            </a:r>
            <a:r>
              <a:rPr lang="zh-CN" altLang="en-US" sz="3600" b="1" dirty="0">
                <a:latin typeface="黑体" panose="02010609060101010101" pitchFamily="2" charset="-122"/>
                <a:ea typeface="黑体" panose="02010609060101010101" pitchFamily="2" charset="-122"/>
              </a:rPr>
              <a:t>天下之</a:t>
            </a:r>
            <a:r>
              <a:rPr lang="zh-CN" altLang="en-US" sz="3600" b="1" u="sng" dirty="0">
                <a:solidFill>
                  <a:srgbClr val="0066FF"/>
                </a:solidFill>
                <a:latin typeface="黑体" panose="02010609060101010101" pitchFamily="2" charset="-122"/>
                <a:ea typeface="黑体" panose="02010609060101010101" pitchFamily="2" charset="-122"/>
              </a:rPr>
              <a:t>利</a:t>
            </a:r>
            <a:r>
              <a:rPr lang="zh-CN" altLang="en-US" sz="3600" b="1" dirty="0">
                <a:latin typeface="黑体" panose="02010609060101010101" pitchFamily="2" charset="-122"/>
                <a:ea typeface="黑体" panose="02010609060101010101" pitchFamily="2" charset="-122"/>
              </a:rPr>
              <a:t>匕首，得赵人</a:t>
            </a:r>
            <a:r>
              <a:rPr lang="zh-CN" altLang="en-US" sz="3600" b="1" u="sng" dirty="0">
                <a:solidFill>
                  <a:srgbClr val="0066FF"/>
                </a:solidFill>
                <a:latin typeface="黑体" panose="02010609060101010101" pitchFamily="2" charset="-122"/>
                <a:ea typeface="黑体" panose="02010609060101010101" pitchFamily="2" charset="-122"/>
              </a:rPr>
              <a:t>徐夫人</a:t>
            </a:r>
            <a:endParaRPr lang="zh-CN" altLang="en-US" sz="3600" b="1" dirty="0">
              <a:latin typeface="黑体" panose="02010609060101010101" pitchFamily="2" charset="-122"/>
              <a:ea typeface="黑体" panose="02010609060101010101" pitchFamily="2" charset="-122"/>
            </a:endParaRPr>
          </a:p>
          <a:p>
            <a:pPr>
              <a:lnSpc>
                <a:spcPct val="90000"/>
              </a:lnSpc>
              <a:buNone/>
            </a:pPr>
            <a:r>
              <a:rPr lang="zh-CN" altLang="en-US" b="1" i="1" dirty="0">
                <a:solidFill>
                  <a:srgbClr val="0066FF"/>
                </a:solidFill>
                <a:latin typeface="华文行楷" pitchFamily="2" charset="-122"/>
              </a:rPr>
              <a:t>在这时</a:t>
            </a:r>
            <a:r>
              <a:rPr lang="zh-CN" altLang="en-US" i="1" dirty="0">
                <a:solidFill>
                  <a:srgbClr val="0066FF"/>
                </a:solidFill>
                <a:ea typeface="仿宋_GB2312" pitchFamily="1" charset="-122"/>
              </a:rPr>
              <a:t>   </a:t>
            </a:r>
            <a:r>
              <a:rPr lang="zh-CN" altLang="en-US" b="1" i="1" dirty="0">
                <a:solidFill>
                  <a:srgbClr val="0066FF"/>
                </a:solidFill>
                <a:latin typeface="华文行楷" pitchFamily="2" charset="-122"/>
              </a:rPr>
              <a:t>预先寻求    锋利              人名 </a:t>
            </a:r>
            <a:endParaRPr lang="zh-CN" altLang="en-US" b="1" dirty="0">
              <a:latin typeface="黑体" panose="02010609060101010101" pitchFamily="2" charset="-122"/>
              <a:ea typeface="黑体" panose="02010609060101010101" pitchFamily="2" charset="-122"/>
            </a:endParaRPr>
          </a:p>
          <a:p>
            <a:pPr>
              <a:lnSpc>
                <a:spcPct val="90000"/>
              </a:lnSpc>
              <a:buNone/>
            </a:pPr>
            <a:r>
              <a:rPr lang="zh-CN" altLang="en-US" sz="3600" b="1" dirty="0">
                <a:latin typeface="黑体" panose="02010609060101010101" pitchFamily="2" charset="-122"/>
                <a:ea typeface="黑体" panose="02010609060101010101" pitchFamily="2" charset="-122"/>
              </a:rPr>
              <a:t>之匕首，</a:t>
            </a:r>
            <a:r>
              <a:rPr lang="zh-CN" altLang="en-US" sz="3600" b="1" u="sng" dirty="0">
                <a:solidFill>
                  <a:srgbClr val="0066FF"/>
                </a:solidFill>
                <a:latin typeface="黑体" panose="02010609060101010101" pitchFamily="2" charset="-122"/>
                <a:ea typeface="黑体" panose="02010609060101010101" pitchFamily="2" charset="-122"/>
              </a:rPr>
              <a:t>取</a:t>
            </a:r>
            <a:r>
              <a:rPr lang="zh-CN" altLang="en-US" sz="3600" b="1" dirty="0">
                <a:latin typeface="黑体" panose="02010609060101010101" pitchFamily="2" charset="-122"/>
                <a:ea typeface="黑体" panose="02010609060101010101" pitchFamily="2" charset="-122"/>
              </a:rPr>
              <a:t>之</a:t>
            </a:r>
            <a:r>
              <a:rPr lang="en-US" altLang="x-none" sz="3600" b="1" dirty="0">
                <a:solidFill>
                  <a:srgbClr val="009900"/>
                </a:solidFill>
                <a:latin typeface="黑体" panose="02010609060101010101" pitchFamily="2" charset="-122"/>
                <a:ea typeface="黑体" panose="02010609060101010101" pitchFamily="2" charset="-122"/>
              </a:rPr>
              <a:t>(</a:t>
            </a:r>
            <a:r>
              <a:rPr lang="zh-CN" altLang="en-US" sz="3600" b="1" dirty="0">
                <a:solidFill>
                  <a:srgbClr val="009900"/>
                </a:solidFill>
                <a:latin typeface="黑体" panose="02010609060101010101" pitchFamily="2" charset="-122"/>
                <a:ea typeface="黑体" panose="02010609060101010101" pitchFamily="2" charset="-122"/>
              </a:rPr>
              <a:t>以</a:t>
            </a:r>
            <a:r>
              <a:rPr lang="en-US" altLang="x-none" sz="3600" b="1" dirty="0">
                <a:solidFill>
                  <a:srgbClr val="009900"/>
                </a:solidFill>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百金，</a:t>
            </a:r>
            <a:endParaRPr lang="zh-CN" altLang="en-US" sz="3600" b="1" dirty="0">
              <a:latin typeface="黑体" panose="02010609060101010101" pitchFamily="2" charset="-122"/>
              <a:ea typeface="黑体" panose="02010609060101010101" pitchFamily="2" charset="-122"/>
            </a:endParaRPr>
          </a:p>
          <a:p>
            <a:pPr>
              <a:lnSpc>
                <a:spcPts val="3000"/>
              </a:lnSpc>
              <a:spcBef>
                <a:spcPts val="600"/>
              </a:spcBef>
              <a:buNone/>
            </a:pPr>
            <a:r>
              <a:rPr lang="zh-CN" altLang="en-US" b="1" i="1" dirty="0">
                <a:solidFill>
                  <a:srgbClr val="0066FF"/>
                </a:solidFill>
                <a:latin typeface="华文行楷" pitchFamily="2" charset="-122"/>
              </a:rPr>
              <a:t>        买到</a:t>
            </a:r>
            <a:endParaRPr lang="zh-CN" altLang="en-US" b="1" i="1" dirty="0">
              <a:solidFill>
                <a:srgbClr val="0066FF"/>
              </a:solidFill>
              <a:latin typeface="华文行楷" pitchFamily="2" charset="-122"/>
            </a:endParaRPr>
          </a:p>
          <a:p>
            <a:pPr>
              <a:lnSpc>
                <a:spcPct val="90000"/>
              </a:lnSpc>
              <a:buNone/>
            </a:pPr>
            <a:endParaRPr lang="zh-CN" altLang="en-US" b="1" u="sng" dirty="0">
              <a:solidFill>
                <a:srgbClr val="FF0066"/>
              </a:solidFill>
              <a:latin typeface="华文行楷" pitchFamily="2" charset="-122"/>
            </a:endParaRPr>
          </a:p>
        </p:txBody>
      </p:sp>
      <p:sp>
        <p:nvSpPr>
          <p:cNvPr id="25603"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xEl>
                                              <p:charRg st="0" end="21"/>
                                            </p:txEl>
                                          </p:spTgt>
                                        </p:tgtEl>
                                        <p:attrNameLst>
                                          <p:attrName>style.visibility</p:attrName>
                                        </p:attrNameLst>
                                      </p:cBhvr>
                                      <p:to>
                                        <p:strVal val="visible"/>
                                      </p:to>
                                    </p:set>
                                    <p:animEffect transition="in" filter="blinds(horizontal)">
                                      <p:cBhvr>
                                        <p:cTn id="7" dur="500"/>
                                        <p:tgtEl>
                                          <p:spTgt spid="25602">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2">
                                            <p:txEl>
                                              <p:charRg st="21" end="56"/>
                                            </p:txEl>
                                          </p:spTgt>
                                        </p:tgtEl>
                                        <p:attrNameLst>
                                          <p:attrName>style.visibility</p:attrName>
                                        </p:attrNameLst>
                                      </p:cBhvr>
                                      <p:to>
                                        <p:strVal val="visible"/>
                                      </p:to>
                                    </p:set>
                                    <p:animEffect transition="in" filter="blinds(horizontal)">
                                      <p:cBhvr>
                                        <p:cTn id="12" dur="500"/>
                                        <p:tgtEl>
                                          <p:spTgt spid="25602">
                                            <p:txEl>
                                              <p:charRg st="21" end="5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2">
                                            <p:txEl>
                                              <p:charRg st="56" end="77"/>
                                            </p:txEl>
                                          </p:spTgt>
                                        </p:tgtEl>
                                        <p:attrNameLst>
                                          <p:attrName>style.visibility</p:attrName>
                                        </p:attrNameLst>
                                      </p:cBhvr>
                                      <p:to>
                                        <p:strVal val="visible"/>
                                      </p:to>
                                    </p:set>
                                    <p:animEffect transition="in" filter="blinds(horizontal)">
                                      <p:cBhvr>
                                        <p:cTn id="17" dur="500"/>
                                        <p:tgtEl>
                                          <p:spTgt spid="25602">
                                            <p:txEl>
                                              <p:charRg st="56" end="7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2">
                                            <p:txEl>
                                              <p:charRg st="77" end="184"/>
                                            </p:txEl>
                                          </p:spTgt>
                                        </p:tgtEl>
                                        <p:attrNameLst>
                                          <p:attrName>style.visibility</p:attrName>
                                        </p:attrNameLst>
                                      </p:cBhvr>
                                      <p:to>
                                        <p:strVal val="visible"/>
                                      </p:to>
                                    </p:set>
                                    <p:animEffect transition="in" filter="blinds(horizontal)">
                                      <p:cBhvr>
                                        <p:cTn id="22" dur="500"/>
                                        <p:tgtEl>
                                          <p:spTgt spid="25602">
                                            <p:txEl>
                                              <p:charRg st="77" end="18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02">
                                            <p:txEl>
                                              <p:charRg st="184" end="204"/>
                                            </p:txEl>
                                          </p:spTgt>
                                        </p:tgtEl>
                                        <p:attrNameLst>
                                          <p:attrName>style.visibility</p:attrName>
                                        </p:attrNameLst>
                                      </p:cBhvr>
                                      <p:to>
                                        <p:strVal val="visible"/>
                                      </p:to>
                                    </p:set>
                                    <p:animEffect transition="in" filter="blinds(horizontal)">
                                      <p:cBhvr>
                                        <p:cTn id="27" dur="500"/>
                                        <p:tgtEl>
                                          <p:spTgt spid="25602">
                                            <p:txEl>
                                              <p:charRg st="184" end="20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02">
                                            <p:txEl>
                                              <p:charRg st="204" end="238"/>
                                            </p:txEl>
                                          </p:spTgt>
                                        </p:tgtEl>
                                        <p:attrNameLst>
                                          <p:attrName>style.visibility</p:attrName>
                                        </p:attrNameLst>
                                      </p:cBhvr>
                                      <p:to>
                                        <p:strVal val="visible"/>
                                      </p:to>
                                    </p:set>
                                    <p:animEffect transition="in" filter="blinds(horizontal)">
                                      <p:cBhvr>
                                        <p:cTn id="32" dur="500"/>
                                        <p:tgtEl>
                                          <p:spTgt spid="25602">
                                            <p:txEl>
                                              <p:charRg st="204" end="23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602">
                                            <p:txEl>
                                              <p:charRg st="238" end="251"/>
                                            </p:txEl>
                                          </p:spTgt>
                                        </p:tgtEl>
                                        <p:attrNameLst>
                                          <p:attrName>style.visibility</p:attrName>
                                        </p:attrNameLst>
                                      </p:cBhvr>
                                      <p:to>
                                        <p:strVal val="visible"/>
                                      </p:to>
                                    </p:set>
                                    <p:animEffect transition="in" filter="blinds(horizontal)">
                                      <p:cBhvr>
                                        <p:cTn id="37" dur="500"/>
                                        <p:tgtEl>
                                          <p:spTgt spid="25602">
                                            <p:txEl>
                                              <p:charRg st="238" end="25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602">
                                            <p:txEl>
                                              <p:charRg st="251" end="262"/>
                                            </p:txEl>
                                          </p:spTgt>
                                        </p:tgtEl>
                                        <p:attrNameLst>
                                          <p:attrName>style.visibility</p:attrName>
                                        </p:attrNameLst>
                                      </p:cBhvr>
                                      <p:to>
                                        <p:strVal val="visible"/>
                                      </p:to>
                                    </p:set>
                                    <p:animEffect transition="in" filter="blinds(horizontal)">
                                      <p:cBhvr>
                                        <p:cTn id="42" dur="500"/>
                                        <p:tgtEl>
                                          <p:spTgt spid="25602">
                                            <p:txEl>
                                              <p:charRg st="251" end="26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文本占位符 26625"/>
          <p:cNvSpPr>
            <a:spLocks noGrp="1"/>
          </p:cNvSpPr>
          <p:nvPr>
            <p:ph type="body" idx="1"/>
          </p:nvPr>
        </p:nvSpPr>
        <p:spPr>
          <a:xfrm>
            <a:off x="0" y="914400"/>
            <a:ext cx="9144000" cy="6858000"/>
          </a:xfrm>
          <a:ln/>
        </p:spPr>
        <p:txBody>
          <a:bodyPr/>
          <a:p>
            <a:pPr>
              <a:buNone/>
            </a:pPr>
            <a:r>
              <a:rPr lang="zh-CN" altLang="en-US" b="1" dirty="0">
                <a:latin typeface="黑体" panose="02010609060101010101" pitchFamily="2" charset="-122"/>
                <a:ea typeface="黑体" panose="02010609060101010101" pitchFamily="2" charset="-122"/>
              </a:rPr>
              <a:t>使</a:t>
            </a:r>
            <a:r>
              <a:rPr lang="zh-CN" altLang="en-US" b="1" u="sng" dirty="0">
                <a:solidFill>
                  <a:srgbClr val="0066FF"/>
                </a:solidFill>
                <a:latin typeface="黑体" panose="02010609060101010101" pitchFamily="2" charset="-122"/>
                <a:ea typeface="黑体" panose="02010609060101010101" pitchFamily="2" charset="-122"/>
              </a:rPr>
              <a:t>工</a:t>
            </a:r>
            <a:r>
              <a:rPr lang="zh-CN" altLang="en-US" b="1" dirty="0">
                <a:latin typeface="黑体" panose="02010609060101010101" pitchFamily="2" charset="-122"/>
                <a:ea typeface="黑体" panose="02010609060101010101" pitchFamily="2" charset="-122"/>
              </a:rPr>
              <a:t>以药淬之。以</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solidFill>
                  <a:srgbClr val="009900"/>
                </a:solidFill>
                <a:latin typeface="黑体" panose="02010609060101010101" pitchFamily="2" charset="-122"/>
                <a:ea typeface="黑体" panose="02010609060101010101" pitchFamily="2" charset="-122"/>
              </a:rPr>
              <a:t>之</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latin typeface="黑体" panose="02010609060101010101" pitchFamily="2" charset="-122"/>
                <a:ea typeface="黑体" panose="02010609060101010101" pitchFamily="2" charset="-122"/>
              </a:rPr>
              <a:t>试人，血濡缕，</a:t>
            </a:r>
            <a:r>
              <a:rPr lang="zh-CN" altLang="en-US" b="1" u="sng" dirty="0">
                <a:solidFill>
                  <a:srgbClr val="009900"/>
                </a:solidFill>
                <a:latin typeface="黑体" panose="02010609060101010101" pitchFamily="2" charset="-122"/>
                <a:ea typeface="黑体" panose="02010609060101010101" pitchFamily="2" charset="-122"/>
              </a:rPr>
              <a:t>人无不</a:t>
            </a:r>
            <a:endParaRPr lang="zh-CN" altLang="en-US" b="1" dirty="0">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工匠</a:t>
            </a:r>
            <a:endParaRPr lang="zh-CN" altLang="en-US" sz="3600" b="1" dirty="0">
              <a:latin typeface="黑体" panose="02010609060101010101" pitchFamily="2" charset="-122"/>
              <a:ea typeface="黑体" panose="02010609060101010101" pitchFamily="2" charset="-122"/>
            </a:endParaRPr>
          </a:p>
          <a:p>
            <a:pPr>
              <a:buNone/>
            </a:pPr>
            <a:r>
              <a:rPr lang="zh-CN" altLang="en-US" b="1" u="sng" dirty="0">
                <a:solidFill>
                  <a:srgbClr val="009900"/>
                </a:solidFill>
                <a:latin typeface="黑体" panose="02010609060101010101" pitchFamily="2" charset="-122"/>
                <a:ea typeface="黑体" panose="02010609060101010101" pitchFamily="2" charset="-122"/>
              </a:rPr>
              <a:t>立死者</a:t>
            </a:r>
            <a:r>
              <a:rPr lang="zh-CN" altLang="en-US" b="1" dirty="0">
                <a:latin typeface="黑体" panose="02010609060101010101" pitchFamily="2" charset="-122"/>
                <a:ea typeface="黑体" panose="02010609060101010101" pitchFamily="2" charset="-122"/>
              </a:rPr>
              <a:t>。乃</a:t>
            </a:r>
            <a:r>
              <a:rPr lang="zh-CN" altLang="en-US" b="1" u="sng" dirty="0">
                <a:solidFill>
                  <a:srgbClr val="0066FF"/>
                </a:solidFill>
                <a:latin typeface="黑体" panose="02010609060101010101" pitchFamily="2" charset="-122"/>
                <a:ea typeface="黑体" panose="02010609060101010101" pitchFamily="2" charset="-122"/>
              </a:rPr>
              <a:t>为装</a:t>
            </a:r>
            <a:r>
              <a:rPr lang="zh-CN" altLang="en-US" b="1" dirty="0">
                <a:latin typeface="黑体" panose="02010609060101010101" pitchFamily="2" charset="-122"/>
                <a:ea typeface="黑体" panose="02010609060101010101" pitchFamily="2" charset="-122"/>
              </a:rPr>
              <a:t>遣荆轲。燕国有勇士秦武阳，</a:t>
            </a:r>
            <a:endParaRPr lang="zh-CN" altLang="en-US" b="1" dirty="0">
              <a:latin typeface="黑体" panose="02010609060101010101" pitchFamily="2" charset="-122"/>
              <a:ea typeface="黑体" panose="02010609060101010101" pitchFamily="2" charset="-122"/>
            </a:endParaRPr>
          </a:p>
          <a:p>
            <a:pPr>
              <a:buNone/>
            </a:pPr>
            <a:r>
              <a:rPr lang="zh-CN" altLang="en-US" sz="2800" b="1" dirty="0">
                <a:solidFill>
                  <a:srgbClr val="009900"/>
                </a:solidFill>
                <a:latin typeface="华文行楷" pitchFamily="2" charset="-122"/>
              </a:rPr>
              <a:t>定语后置    </a:t>
            </a:r>
            <a:r>
              <a:rPr lang="zh-CN" altLang="en-US" b="1" i="1" dirty="0">
                <a:solidFill>
                  <a:srgbClr val="0066FF"/>
                </a:solidFill>
                <a:latin typeface="华文行楷" pitchFamily="2" charset="-122"/>
              </a:rPr>
              <a:t>准备行装</a:t>
            </a:r>
            <a:r>
              <a:rPr lang="zh-CN" altLang="en-US" b="1" dirty="0">
                <a:latin typeface="华文行楷" pitchFamily="2" charset="-122"/>
              </a:rPr>
              <a:t> </a:t>
            </a:r>
            <a:endParaRPr lang="zh-CN" altLang="en-US" b="1" dirty="0">
              <a:latin typeface="华文行楷" pitchFamily="2" charset="-122"/>
            </a:endParaRPr>
          </a:p>
          <a:p>
            <a:pPr>
              <a:buNone/>
            </a:pPr>
            <a:r>
              <a:rPr lang="zh-CN" altLang="en-US" b="1" dirty="0">
                <a:latin typeface="黑体" panose="02010609060101010101" pitchFamily="2" charset="-122"/>
                <a:ea typeface="黑体" panose="02010609060101010101" pitchFamily="2" charset="-122"/>
              </a:rPr>
              <a:t>年十二杀人，人不敢与</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solidFill>
                  <a:srgbClr val="009900"/>
                </a:solidFill>
                <a:latin typeface="黑体" panose="02010609060101010101" pitchFamily="2" charset="-122"/>
                <a:ea typeface="黑体" panose="02010609060101010101" pitchFamily="2" charset="-122"/>
              </a:rPr>
              <a:t>之</a:t>
            </a:r>
            <a:r>
              <a:rPr lang="en-US" altLang="x-none" b="1" dirty="0">
                <a:solidFill>
                  <a:srgbClr val="009900"/>
                </a:solidFill>
                <a:latin typeface="黑体" panose="02010609060101010101" pitchFamily="2" charset="-122"/>
                <a:ea typeface="黑体" panose="02010609060101010101" pitchFamily="2" charset="-122"/>
              </a:rPr>
              <a:t>)</a:t>
            </a:r>
            <a:r>
              <a:rPr lang="zh-CN" altLang="en-US" b="1" u="sng" dirty="0">
                <a:solidFill>
                  <a:srgbClr val="0066FF"/>
                </a:solidFill>
                <a:latin typeface="黑体" panose="02010609060101010101" pitchFamily="2" charset="-122"/>
                <a:ea typeface="黑体" panose="02010609060101010101" pitchFamily="2" charset="-122"/>
              </a:rPr>
              <a:t>忤视</a:t>
            </a:r>
            <a:r>
              <a:rPr lang="zh-CN" altLang="en-US" b="1" dirty="0">
                <a:latin typeface="黑体" panose="02010609060101010101" pitchFamily="2" charset="-122"/>
                <a:ea typeface="黑体" panose="02010609060101010101" pitchFamily="2" charset="-122"/>
              </a:rPr>
              <a:t>。乃令秦武阳为</a:t>
            </a:r>
            <a:endParaRPr lang="zh-CN" altLang="en-US" b="1" dirty="0">
              <a:latin typeface="黑体" panose="02010609060101010101" pitchFamily="2" charset="-122"/>
              <a:ea typeface="黑体" panose="02010609060101010101" pitchFamily="2" charset="-122"/>
            </a:endParaRPr>
          </a:p>
          <a:p>
            <a:pPr>
              <a:buNone/>
            </a:pPr>
            <a:r>
              <a:rPr lang="en-US" altLang="x-none" b="1" i="1" dirty="0">
                <a:solidFill>
                  <a:srgbClr val="0066FF"/>
                </a:solidFill>
                <a:latin typeface="华文行楷" pitchFamily="2" charset="-122"/>
              </a:rPr>
              <a:t>             (</a:t>
            </a:r>
            <a:r>
              <a:rPr lang="zh-CN" altLang="en-US" b="1" i="1" dirty="0">
                <a:solidFill>
                  <a:srgbClr val="0066FF"/>
                </a:solidFill>
                <a:latin typeface="华文行楷" pitchFamily="2" charset="-122"/>
              </a:rPr>
              <a:t>他</a:t>
            </a:r>
            <a:r>
              <a:rPr lang="en-US" altLang="x-none" b="1" i="1" dirty="0">
                <a:solidFill>
                  <a:srgbClr val="0066FF"/>
                </a:solidFill>
                <a:latin typeface="华文行楷" pitchFamily="2" charset="-122"/>
              </a:rPr>
              <a:t>)</a:t>
            </a:r>
            <a:r>
              <a:rPr lang="zh-CN" altLang="en-US" b="1" i="1" dirty="0">
                <a:solidFill>
                  <a:srgbClr val="0066FF"/>
                </a:solidFill>
                <a:latin typeface="华文行楷" pitchFamily="2" charset="-122"/>
              </a:rPr>
              <a:t>正眼看 忤</a:t>
            </a:r>
            <a:r>
              <a:rPr lang="en-US" altLang="x-none" b="1" i="1" dirty="0">
                <a:solidFill>
                  <a:srgbClr val="0066FF"/>
                </a:solidFill>
                <a:latin typeface="华文行楷" pitchFamily="2" charset="-122"/>
              </a:rPr>
              <a:t>: </a:t>
            </a:r>
            <a:r>
              <a:rPr lang="zh-CN" altLang="en-US" b="1" i="1" dirty="0">
                <a:solidFill>
                  <a:srgbClr val="0066FF"/>
                </a:solidFill>
                <a:latin typeface="华文行楷" pitchFamily="2" charset="-122"/>
              </a:rPr>
              <a:t>逆，相对</a:t>
            </a:r>
            <a:r>
              <a:rPr lang="zh-CN" altLang="en-US" dirty="0">
                <a:ea typeface="仿宋_GB2312" pitchFamily="1" charset="-122"/>
              </a:rPr>
              <a:t>。</a:t>
            </a:r>
            <a:endParaRPr lang="zh-CN" altLang="en-US" b="1" dirty="0">
              <a:latin typeface="黑体" panose="02010609060101010101" pitchFamily="2" charset="-122"/>
              <a:ea typeface="黑体" panose="02010609060101010101" pitchFamily="2" charset="-122"/>
            </a:endParaRPr>
          </a:p>
          <a:p>
            <a:pPr>
              <a:buNone/>
            </a:pPr>
            <a:r>
              <a:rPr lang="zh-CN" altLang="en-US" b="1" dirty="0">
                <a:latin typeface="黑体" panose="02010609060101010101" pitchFamily="2" charset="-122"/>
                <a:ea typeface="黑体" panose="02010609060101010101" pitchFamily="2" charset="-122"/>
              </a:rPr>
              <a:t>副。</a:t>
            </a:r>
            <a:r>
              <a:rPr lang="zh-CN" altLang="en-US" b="1" dirty="0"/>
              <a:t>荆轲有</a:t>
            </a:r>
            <a:r>
              <a:rPr lang="zh-CN" altLang="en-US" b="1" u="sng" dirty="0">
                <a:solidFill>
                  <a:srgbClr val="0066FF"/>
                </a:solidFill>
                <a:latin typeface="黑体" panose="02010609060101010101" pitchFamily="2" charset="-122"/>
                <a:ea typeface="黑体" panose="02010609060101010101" pitchFamily="2" charset="-122"/>
              </a:rPr>
              <a:t>所待</a:t>
            </a:r>
            <a:r>
              <a:rPr lang="zh-CN" altLang="en-US" b="1" dirty="0"/>
              <a:t>，欲</a:t>
            </a:r>
            <a:r>
              <a:rPr lang="zh-CN" altLang="en-US" b="1" u="sng" dirty="0">
                <a:solidFill>
                  <a:srgbClr val="009900"/>
                </a:solidFill>
                <a:latin typeface="黑体" panose="02010609060101010101" pitchFamily="2" charset="-122"/>
                <a:ea typeface="黑体" panose="02010609060101010101" pitchFamily="2" charset="-122"/>
              </a:rPr>
              <a:t>与</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solidFill>
                  <a:srgbClr val="009900"/>
                </a:solidFill>
                <a:latin typeface="黑体" panose="02010609060101010101" pitchFamily="2" charset="-122"/>
                <a:ea typeface="黑体" panose="02010609060101010101" pitchFamily="2" charset="-122"/>
              </a:rPr>
              <a:t>之</a:t>
            </a:r>
            <a:r>
              <a:rPr lang="en-US" altLang="x-none" b="1" dirty="0">
                <a:solidFill>
                  <a:srgbClr val="009900"/>
                </a:solidFill>
                <a:latin typeface="黑体" panose="02010609060101010101" pitchFamily="2" charset="-122"/>
                <a:ea typeface="黑体" panose="02010609060101010101" pitchFamily="2" charset="-122"/>
              </a:rPr>
              <a:t>)</a:t>
            </a:r>
            <a:r>
              <a:rPr lang="zh-CN" altLang="en-US" b="1" u="sng" dirty="0">
                <a:solidFill>
                  <a:srgbClr val="009900"/>
                </a:solidFill>
                <a:latin typeface="黑体" panose="02010609060101010101" pitchFamily="2" charset="-122"/>
                <a:ea typeface="黑体" panose="02010609060101010101" pitchFamily="2" charset="-122"/>
              </a:rPr>
              <a:t>俱</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solidFill>
                  <a:srgbClr val="009900"/>
                </a:solidFill>
                <a:latin typeface="黑体" panose="02010609060101010101" pitchFamily="2" charset="-122"/>
                <a:ea typeface="黑体" panose="02010609060101010101" pitchFamily="2" charset="-122"/>
              </a:rPr>
              <a:t>往</a:t>
            </a:r>
            <a:r>
              <a:rPr lang="en-US" altLang="x-none" b="1" dirty="0">
                <a:solidFill>
                  <a:srgbClr val="009900"/>
                </a:solidFill>
                <a:latin typeface="黑体" panose="02010609060101010101" pitchFamily="2" charset="-122"/>
                <a:ea typeface="黑体" panose="02010609060101010101" pitchFamily="2" charset="-122"/>
              </a:rPr>
              <a:t>)</a:t>
            </a:r>
            <a:r>
              <a:rPr lang="zh-CN" altLang="en-US" b="1" dirty="0"/>
              <a:t>，其人</a:t>
            </a:r>
            <a:r>
              <a:rPr lang="zh-CN" altLang="en-US" b="1" dirty="0">
                <a:latin typeface="黑体" panose="02010609060101010101" pitchFamily="2" charset="-122"/>
                <a:ea typeface="黑体" panose="02010609060101010101" pitchFamily="2" charset="-122"/>
              </a:rPr>
              <a:t>居</a:t>
            </a:r>
            <a:r>
              <a:rPr lang="zh-CN" altLang="en-US" b="1" u="sng" dirty="0">
                <a:solidFill>
                  <a:srgbClr val="FF0066"/>
                </a:solidFill>
                <a:latin typeface="黑体" panose="02010609060101010101" pitchFamily="2" charset="-122"/>
                <a:ea typeface="黑体" panose="02010609060101010101" pitchFamily="2" charset="-122"/>
              </a:rPr>
              <a:t>远</a:t>
            </a:r>
            <a:r>
              <a:rPr lang="zh-CN" altLang="en-US" b="1" dirty="0">
                <a:solidFill>
                  <a:srgbClr val="0066FF"/>
                </a:solidFill>
                <a:ea typeface="仿宋_GB2312" pitchFamily="1" charset="-122"/>
              </a:rPr>
              <a:t>                  </a:t>
            </a:r>
            <a:endParaRPr lang="zh-CN" altLang="en-US" b="1" dirty="0">
              <a:solidFill>
                <a:srgbClr val="0066FF"/>
              </a:solidFill>
              <a:ea typeface="仿宋_GB2312" pitchFamily="1" charset="-122"/>
            </a:endParaRPr>
          </a:p>
          <a:p>
            <a:pPr>
              <a:buNone/>
            </a:pPr>
            <a:r>
              <a:rPr lang="zh-CN" altLang="en-US" sz="2400" b="1" dirty="0">
                <a:solidFill>
                  <a:srgbClr val="0066FF"/>
                </a:solidFill>
                <a:ea typeface="仿宋_GB2312" pitchFamily="1" charset="-122"/>
              </a:rPr>
              <a:t>                    所字结构</a:t>
            </a:r>
            <a:r>
              <a:rPr lang="zh-CN" altLang="en-US" b="1" dirty="0">
                <a:solidFill>
                  <a:srgbClr val="0066FF"/>
                </a:solidFill>
                <a:ea typeface="仿宋_GB2312" pitchFamily="1" charset="-122"/>
              </a:rPr>
              <a:t>      </a:t>
            </a:r>
            <a:r>
              <a:rPr lang="zh-CN" altLang="en-US" sz="2400" b="1" i="1" dirty="0">
                <a:solidFill>
                  <a:srgbClr val="009900"/>
                </a:solidFill>
                <a:latin typeface="华文行楷" pitchFamily="2" charset="-122"/>
              </a:rPr>
              <a:t>和（他）一起去</a:t>
            </a:r>
            <a:r>
              <a:rPr lang="zh-CN" altLang="en-US" b="1" i="1" dirty="0">
                <a:solidFill>
                  <a:srgbClr val="009900"/>
                </a:solidFill>
                <a:latin typeface="华文行楷" pitchFamily="2" charset="-122"/>
              </a:rPr>
              <a:t>     </a:t>
            </a:r>
            <a:r>
              <a:rPr lang="zh-CN" altLang="en-US" sz="2400" b="1" u="sng" dirty="0">
                <a:solidFill>
                  <a:srgbClr val="FF0066"/>
                </a:solidFill>
                <a:latin typeface="华文行楷" pitchFamily="2" charset="-122"/>
              </a:rPr>
              <a:t>形作名，远方</a:t>
            </a:r>
            <a:r>
              <a:rPr lang="zh-CN" altLang="en-US" b="1" dirty="0">
                <a:solidFill>
                  <a:srgbClr val="FF0066"/>
                </a:solidFill>
                <a:latin typeface="华文行楷" pitchFamily="2" charset="-122"/>
              </a:rPr>
              <a:t> </a:t>
            </a:r>
            <a:endParaRPr lang="zh-CN" altLang="en-US" b="1" dirty="0">
              <a:solidFill>
                <a:srgbClr val="0066FF"/>
              </a:solidFill>
              <a:ea typeface="仿宋_GB2312" pitchFamily="1" charset="-122"/>
            </a:endParaRPr>
          </a:p>
          <a:p>
            <a:pPr>
              <a:buNone/>
            </a:pPr>
            <a:r>
              <a:rPr lang="zh-CN" altLang="en-US" b="1" dirty="0"/>
              <a:t>未来，</a:t>
            </a:r>
            <a:r>
              <a:rPr lang="zh-CN" altLang="en-US" b="1" u="sng" dirty="0">
                <a:solidFill>
                  <a:srgbClr val="0066FF"/>
                </a:solidFill>
                <a:latin typeface="黑体" panose="02010609060101010101" pitchFamily="2" charset="-122"/>
                <a:ea typeface="黑体" panose="02010609060101010101" pitchFamily="2" charset="-122"/>
              </a:rPr>
              <a:t>而</a:t>
            </a:r>
            <a:r>
              <a:rPr lang="zh-CN" altLang="en-US" b="1" dirty="0"/>
              <a:t>为</a:t>
            </a:r>
            <a:r>
              <a:rPr lang="en-US" altLang="x-none" sz="3600" b="1" dirty="0">
                <a:solidFill>
                  <a:srgbClr val="009900"/>
                </a:solidFill>
                <a:latin typeface="黑体" panose="02010609060101010101" pitchFamily="2" charset="-122"/>
                <a:ea typeface="黑体" panose="02010609060101010101" pitchFamily="2" charset="-122"/>
              </a:rPr>
              <a:t>(</a:t>
            </a:r>
            <a:r>
              <a:rPr lang="zh-CN" altLang="en-US" sz="3600" b="1" dirty="0">
                <a:solidFill>
                  <a:srgbClr val="009900"/>
                </a:solidFill>
                <a:latin typeface="黑体" panose="02010609060101010101" pitchFamily="2" charset="-122"/>
                <a:ea typeface="黑体" panose="02010609060101010101" pitchFamily="2" charset="-122"/>
              </a:rPr>
              <a:t>之</a:t>
            </a:r>
            <a:r>
              <a:rPr lang="en-US" altLang="x-none" sz="3600" b="1" dirty="0">
                <a:solidFill>
                  <a:srgbClr val="009900"/>
                </a:solidFill>
                <a:latin typeface="黑体" panose="02010609060101010101" pitchFamily="2" charset="-122"/>
                <a:ea typeface="黑体" panose="02010609060101010101" pitchFamily="2" charset="-122"/>
              </a:rPr>
              <a:t>)</a:t>
            </a:r>
            <a:r>
              <a:rPr lang="zh-CN" altLang="en-US" sz="3600" b="1" dirty="0">
                <a:solidFill>
                  <a:srgbClr val="0066FF"/>
                </a:solidFill>
              </a:rPr>
              <a:t>留待。</a:t>
            </a:r>
            <a:endParaRPr lang="zh-CN" altLang="en-US" sz="3600" b="1" dirty="0"/>
          </a:p>
          <a:p>
            <a:pPr>
              <a:buNone/>
            </a:pPr>
            <a:r>
              <a:rPr lang="zh-CN" altLang="en-US" b="1" i="1" dirty="0">
                <a:solidFill>
                  <a:srgbClr val="0066FF"/>
                </a:solidFill>
                <a:latin typeface="华文行楷" pitchFamily="2" charset="-122"/>
              </a:rPr>
              <a:t>    因而    留下来等待</a:t>
            </a:r>
            <a:endParaRPr lang="zh-CN" altLang="en-US" b="1" i="1" dirty="0">
              <a:solidFill>
                <a:srgbClr val="0066FF"/>
              </a:solidFill>
              <a:latin typeface="华文行楷" pitchFamily="2" charset="-122"/>
            </a:endParaRPr>
          </a:p>
        </p:txBody>
      </p:sp>
      <p:sp>
        <p:nvSpPr>
          <p:cNvPr id="26627"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6">
                                            <p:txEl>
                                              <p:charRg st="0" end="22"/>
                                            </p:txEl>
                                          </p:spTgt>
                                        </p:tgtEl>
                                        <p:attrNameLst>
                                          <p:attrName>style.visibility</p:attrName>
                                        </p:attrNameLst>
                                      </p:cBhvr>
                                      <p:to>
                                        <p:strVal val="visible"/>
                                      </p:to>
                                    </p:set>
                                    <p:animEffect transition="in" filter="blinds(horizontal)">
                                      <p:cBhvr>
                                        <p:cTn id="7" dur="500"/>
                                        <p:tgtEl>
                                          <p:spTgt spid="26626">
                                            <p:txEl>
                                              <p:charRg st="0" end="2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6">
                                            <p:txEl>
                                              <p:charRg st="22" end="25"/>
                                            </p:txEl>
                                          </p:spTgt>
                                        </p:tgtEl>
                                        <p:attrNameLst>
                                          <p:attrName>style.visibility</p:attrName>
                                        </p:attrNameLst>
                                      </p:cBhvr>
                                      <p:to>
                                        <p:strVal val="visible"/>
                                      </p:to>
                                    </p:set>
                                    <p:animEffect transition="in" filter="blinds(horizontal)">
                                      <p:cBhvr>
                                        <p:cTn id="12" dur="500"/>
                                        <p:tgtEl>
                                          <p:spTgt spid="26626">
                                            <p:txEl>
                                              <p:charRg st="22" end="2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26">
                                            <p:txEl>
                                              <p:charRg st="25" end="46"/>
                                            </p:txEl>
                                          </p:spTgt>
                                        </p:tgtEl>
                                        <p:attrNameLst>
                                          <p:attrName>style.visibility</p:attrName>
                                        </p:attrNameLst>
                                      </p:cBhvr>
                                      <p:to>
                                        <p:strVal val="visible"/>
                                      </p:to>
                                    </p:set>
                                    <p:animEffect transition="in" filter="blinds(horizontal)">
                                      <p:cBhvr>
                                        <p:cTn id="17" dur="500"/>
                                        <p:tgtEl>
                                          <p:spTgt spid="26626">
                                            <p:txEl>
                                              <p:charRg st="25" end="4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6626">
                                            <p:txEl>
                                              <p:charRg st="46" end="60"/>
                                            </p:txEl>
                                          </p:spTgt>
                                        </p:tgtEl>
                                        <p:attrNameLst>
                                          <p:attrName>style.visibility</p:attrName>
                                        </p:attrNameLst>
                                      </p:cBhvr>
                                      <p:to>
                                        <p:strVal val="visible"/>
                                      </p:to>
                                    </p:set>
                                    <p:animEffect transition="in" filter="blinds(horizontal)">
                                      <p:cBhvr>
                                        <p:cTn id="22" dur="500"/>
                                        <p:tgtEl>
                                          <p:spTgt spid="26626">
                                            <p:txEl>
                                              <p:charRg st="46" end="6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6626">
                                            <p:txEl>
                                              <p:charRg st="60" end="83"/>
                                            </p:txEl>
                                          </p:spTgt>
                                        </p:tgtEl>
                                        <p:attrNameLst>
                                          <p:attrName>style.visibility</p:attrName>
                                        </p:attrNameLst>
                                      </p:cBhvr>
                                      <p:to>
                                        <p:strVal val="visible"/>
                                      </p:to>
                                    </p:set>
                                    <p:animEffect transition="in" filter="blinds(horizontal)">
                                      <p:cBhvr>
                                        <p:cTn id="27" dur="500"/>
                                        <p:tgtEl>
                                          <p:spTgt spid="26626">
                                            <p:txEl>
                                              <p:charRg st="60" end="8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6626">
                                            <p:txEl>
                                              <p:charRg st="83" end="112"/>
                                            </p:txEl>
                                          </p:spTgt>
                                        </p:tgtEl>
                                        <p:attrNameLst>
                                          <p:attrName>style.visibility</p:attrName>
                                        </p:attrNameLst>
                                      </p:cBhvr>
                                      <p:to>
                                        <p:strVal val="visible"/>
                                      </p:to>
                                    </p:set>
                                    <p:animEffect transition="in" filter="blinds(horizontal)">
                                      <p:cBhvr>
                                        <p:cTn id="32" dur="500"/>
                                        <p:tgtEl>
                                          <p:spTgt spid="26626">
                                            <p:txEl>
                                              <p:charRg st="83" end="11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6626">
                                            <p:txEl>
                                              <p:charRg st="112" end="153"/>
                                            </p:txEl>
                                          </p:spTgt>
                                        </p:tgtEl>
                                        <p:attrNameLst>
                                          <p:attrName>style.visibility</p:attrName>
                                        </p:attrNameLst>
                                      </p:cBhvr>
                                      <p:to>
                                        <p:strVal val="visible"/>
                                      </p:to>
                                    </p:set>
                                    <p:animEffect transition="in" filter="blinds(horizontal)">
                                      <p:cBhvr>
                                        <p:cTn id="37" dur="500"/>
                                        <p:tgtEl>
                                          <p:spTgt spid="26626">
                                            <p:txEl>
                                              <p:charRg st="112" end="15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6626">
                                            <p:txEl>
                                              <p:charRg st="153" end="203"/>
                                            </p:txEl>
                                          </p:spTgt>
                                        </p:tgtEl>
                                        <p:attrNameLst>
                                          <p:attrName>style.visibility</p:attrName>
                                        </p:attrNameLst>
                                      </p:cBhvr>
                                      <p:to>
                                        <p:strVal val="visible"/>
                                      </p:to>
                                    </p:set>
                                    <p:animEffect transition="in" filter="blinds(horizontal)">
                                      <p:cBhvr>
                                        <p:cTn id="42" dur="500"/>
                                        <p:tgtEl>
                                          <p:spTgt spid="26626">
                                            <p:txEl>
                                              <p:charRg st="153" end="20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6626">
                                            <p:txEl>
                                              <p:charRg st="203" end="215"/>
                                            </p:txEl>
                                          </p:spTgt>
                                        </p:tgtEl>
                                        <p:attrNameLst>
                                          <p:attrName>style.visibility</p:attrName>
                                        </p:attrNameLst>
                                      </p:cBhvr>
                                      <p:to>
                                        <p:strVal val="visible"/>
                                      </p:to>
                                    </p:set>
                                    <p:animEffect transition="in" filter="blinds(horizontal)">
                                      <p:cBhvr>
                                        <p:cTn id="47" dur="500"/>
                                        <p:tgtEl>
                                          <p:spTgt spid="26626">
                                            <p:txEl>
                                              <p:charRg st="203" end="21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6626">
                                            <p:txEl>
                                              <p:charRg st="215" end="231"/>
                                            </p:txEl>
                                          </p:spTgt>
                                        </p:tgtEl>
                                        <p:attrNameLst>
                                          <p:attrName>style.visibility</p:attrName>
                                        </p:attrNameLst>
                                      </p:cBhvr>
                                      <p:to>
                                        <p:strVal val="visible"/>
                                      </p:to>
                                    </p:set>
                                    <p:animEffect transition="in" filter="blinds(horizontal)">
                                      <p:cBhvr>
                                        <p:cTn id="52" dur="500"/>
                                        <p:tgtEl>
                                          <p:spTgt spid="26626">
                                            <p:txEl>
                                              <p:charRg st="215" end="23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Rectangle 2"/>
          <p:cNvSpPr>
            <a:spLocks noGrp="1"/>
          </p:cNvSpPr>
          <p:nvPr>
            <p:ph type="title"/>
          </p:nvPr>
        </p:nvSpPr>
        <p:spPr>
          <a:xfrm>
            <a:off x="457200" y="990600"/>
            <a:ext cx="2667000" cy="609600"/>
          </a:xfrm>
          <a:solidFill>
            <a:srgbClr val="FFFF00">
              <a:alpha val="100000"/>
            </a:srgbClr>
          </a:solidFill>
          <a:ln/>
        </p:spPr>
        <p:txBody>
          <a:bodyPr vert="horz" wrap="square" anchor="ctr"/>
          <a:p>
            <a:pPr eaLnBrk="1" hangingPunct="1"/>
            <a:r>
              <a:rPr lang="en-US" altLang="x-none" sz="3400" b="1" dirty="0">
                <a:ea typeface="黑体" panose="02010609060101010101" pitchFamily="2" charset="-122"/>
              </a:rPr>
              <a:t>1. </a:t>
            </a:r>
            <a:r>
              <a:rPr lang="zh-CN" altLang="en-US" sz="3400" b="1" dirty="0">
                <a:ea typeface="黑体" panose="02010609060101010101" pitchFamily="2" charset="-122"/>
              </a:rPr>
              <a:t>计议行刺</a:t>
            </a:r>
            <a:endParaRPr lang="zh-CN" altLang="en-US" sz="3400" b="1" dirty="0">
              <a:ea typeface="黑体" panose="02010609060101010101" pitchFamily="2" charset="-122"/>
            </a:endParaRPr>
          </a:p>
        </p:txBody>
      </p:sp>
      <p:sp>
        <p:nvSpPr>
          <p:cNvPr id="27651" name="Rectangle 3"/>
          <p:cNvSpPr>
            <a:spLocks noGrp="1"/>
          </p:cNvSpPr>
          <p:nvPr>
            <p:ph idx="1"/>
          </p:nvPr>
        </p:nvSpPr>
        <p:spPr>
          <a:xfrm>
            <a:off x="457200" y="1981200"/>
            <a:ext cx="8153400" cy="4343400"/>
          </a:xfrm>
          <a:ln/>
        </p:spPr>
        <p:txBody>
          <a:bodyPr vert="horz" wrap="square" anchor="t"/>
          <a:p>
            <a:pPr eaLnBrk="1" hangingPunct="1">
              <a:lnSpc>
                <a:spcPct val="90000"/>
              </a:lnSpc>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荆轲</a:t>
            </a:r>
            <a:endParaRPr lang="zh-CN" altLang="en-US" sz="2800" b="1" dirty="0">
              <a:latin typeface="黑体" panose="02010609060101010101" pitchFamily="2" charset="-122"/>
              <a:ea typeface="黑体" panose="02010609060101010101" pitchFamily="2" charset="-122"/>
            </a:endParaRPr>
          </a:p>
          <a:p>
            <a:pPr eaLnBrk="1" hangingPunct="1">
              <a:lnSpc>
                <a:spcPct val="90000"/>
              </a:lnSpc>
              <a:buFont typeface="Wingdings" panose="05000000000000000000" pitchFamily="2" charset="2"/>
              <a:buNone/>
            </a:pPr>
            <a:r>
              <a:rPr lang="zh-CN" altLang="en-US" sz="2800" b="1" dirty="0">
                <a:solidFill>
                  <a:srgbClr val="FF0000"/>
                </a:solidFill>
                <a:latin typeface="Arial" panose="020B0604020202020204" pitchFamily="34" charset="0"/>
                <a:ea typeface="楷体_GB2312" pitchFamily="1" charset="-122"/>
              </a:rPr>
              <a:t>“</a:t>
            </a:r>
            <a:r>
              <a:rPr lang="zh-CN" altLang="en-US" sz="2800" b="1" dirty="0">
                <a:solidFill>
                  <a:srgbClr val="FF0000"/>
                </a:solidFill>
                <a:latin typeface="楷体_GB2312" pitchFamily="1" charset="-122"/>
                <a:ea typeface="楷体_GB2312" pitchFamily="1" charset="-122"/>
              </a:rPr>
              <a:t>微太子言，臣愿得谒之</a:t>
            </a:r>
            <a:r>
              <a:rPr lang="zh-CN" altLang="en-US" sz="2800" b="1" dirty="0">
                <a:solidFill>
                  <a:srgbClr val="FF0000"/>
                </a:solidFill>
                <a:latin typeface="Arial" panose="020B0604020202020204" pitchFamily="34" charset="0"/>
                <a:ea typeface="楷体_GB2312" pitchFamily="1" charset="-122"/>
              </a:rPr>
              <a:t>”</a:t>
            </a:r>
            <a:endParaRPr lang="zh-CN" altLang="en-US" sz="2800" b="1" dirty="0">
              <a:solidFill>
                <a:srgbClr val="FF0000"/>
              </a:solidFill>
              <a:latin typeface="楷体_GB2312" pitchFamily="1" charset="-122"/>
              <a:ea typeface="楷体_GB2312" pitchFamily="1" charset="-122"/>
            </a:endParaRPr>
          </a:p>
          <a:p>
            <a:pPr eaLnBrk="1" hangingPunct="1">
              <a:lnSpc>
                <a:spcPct val="90000"/>
              </a:lnSpc>
              <a:buFont typeface="Wingdings" panose="05000000000000000000" pitchFamily="2" charset="2"/>
              <a:buNone/>
            </a:pPr>
            <a:r>
              <a:rPr lang="en-US" altLang="x-none"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言出必行的侠义精神。</a:t>
            </a:r>
            <a:endParaRPr lang="zh-CN" altLang="en-US" sz="2800" b="1" dirty="0">
              <a:latin typeface="黑体" panose="02010609060101010101" pitchFamily="2" charset="-122"/>
              <a:ea typeface="黑体" panose="02010609060101010101" pitchFamily="2" charset="-122"/>
            </a:endParaRPr>
          </a:p>
          <a:p>
            <a:pPr eaLnBrk="1" hangingPunct="1">
              <a:lnSpc>
                <a:spcPct val="90000"/>
              </a:lnSpc>
              <a:buFont typeface="Wingdings" panose="05000000000000000000" pitchFamily="2" charset="2"/>
              <a:buNone/>
            </a:pPr>
            <a:r>
              <a:rPr lang="zh-CN" altLang="en-US" sz="2800" b="1" dirty="0">
                <a:latin typeface="Arial" panose="020B0604020202020204" pitchFamily="34" charset="0"/>
                <a:ea typeface="楷体_GB2312" pitchFamily="1" charset="-122"/>
              </a:rPr>
              <a:t>“</a:t>
            </a:r>
            <a:r>
              <a:rPr lang="zh-CN" altLang="en-US" sz="2800" b="1" dirty="0">
                <a:solidFill>
                  <a:srgbClr val="FF0000"/>
                </a:solidFill>
                <a:latin typeface="楷体_GB2312" pitchFamily="1" charset="-122"/>
                <a:ea typeface="楷体_GB2312" pitchFamily="1" charset="-122"/>
              </a:rPr>
              <a:t>行而无信，则秦未可亲也</a:t>
            </a:r>
            <a:r>
              <a:rPr lang="en-US" altLang="x-none" sz="2800" b="1" dirty="0">
                <a:solidFill>
                  <a:srgbClr val="FF0000"/>
                </a:solidFill>
                <a:latin typeface="Arial" panose="020B0604020202020204" pitchFamily="34" charset="0"/>
                <a:ea typeface="楷体_GB2312" pitchFamily="1" charset="-122"/>
              </a:rPr>
              <a:t>……”</a:t>
            </a:r>
            <a:endParaRPr lang="en-US" altLang="x-none" sz="2800" b="1" dirty="0">
              <a:solidFill>
                <a:srgbClr val="FF0000"/>
              </a:solidFill>
              <a:latin typeface="楷体_GB2312" pitchFamily="1" charset="-122"/>
              <a:ea typeface="楷体_GB2312" pitchFamily="1" charset="-122"/>
            </a:endParaRPr>
          </a:p>
          <a:p>
            <a:pPr eaLnBrk="1" hangingPunct="1">
              <a:lnSpc>
                <a:spcPct val="90000"/>
              </a:lnSpc>
              <a:buFont typeface="Wingdings" panose="05000000000000000000" pitchFamily="2" charset="2"/>
              <a:buNone/>
            </a:pPr>
            <a:r>
              <a:rPr lang="en-US" altLang="x-none"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勇而多谋、城府很深、胆识超人。</a:t>
            </a:r>
            <a:endParaRPr lang="zh-CN" altLang="en-US" sz="2800" b="1" dirty="0">
              <a:latin typeface="黑体" panose="02010609060101010101" pitchFamily="2" charset="-122"/>
              <a:ea typeface="黑体" panose="02010609060101010101" pitchFamily="2" charset="-122"/>
            </a:endParaRPr>
          </a:p>
          <a:p>
            <a:pPr eaLnBrk="1" hangingPunct="1">
              <a:lnSpc>
                <a:spcPct val="90000"/>
              </a:lnSpc>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太子丹</a:t>
            </a:r>
            <a:endParaRPr lang="zh-CN" altLang="en-US" sz="2800" b="1" dirty="0">
              <a:latin typeface="黑体" panose="02010609060101010101" pitchFamily="2" charset="-122"/>
              <a:ea typeface="黑体" panose="02010609060101010101" pitchFamily="2" charset="-122"/>
            </a:endParaRPr>
          </a:p>
          <a:p>
            <a:pPr eaLnBrk="1" hangingPunct="1">
              <a:lnSpc>
                <a:spcPct val="90000"/>
              </a:lnSpc>
              <a:buFont typeface="Wingdings" panose="05000000000000000000" pitchFamily="2" charset="2"/>
              <a:buNone/>
            </a:pPr>
            <a:r>
              <a:rPr lang="zh-CN" altLang="en-US" sz="2800" b="1" dirty="0">
                <a:solidFill>
                  <a:srgbClr val="FF0000"/>
                </a:solidFill>
                <a:latin typeface="Arial" panose="020B0604020202020204" pitchFamily="34" charset="0"/>
                <a:ea typeface="楷体_GB2312" pitchFamily="1" charset="-122"/>
              </a:rPr>
              <a:t>“</a:t>
            </a:r>
            <a:r>
              <a:rPr lang="zh-CN" altLang="en-US" sz="2800" b="1" dirty="0">
                <a:solidFill>
                  <a:srgbClr val="FF0000"/>
                </a:solidFill>
                <a:latin typeface="楷体_GB2312" pitchFamily="1" charset="-122"/>
                <a:ea typeface="楷体_GB2312" pitchFamily="1" charset="-122"/>
              </a:rPr>
              <a:t>恐惧</a:t>
            </a:r>
            <a:r>
              <a:rPr lang="zh-CN" altLang="en-US" sz="2800" b="1" dirty="0">
                <a:solidFill>
                  <a:srgbClr val="FF0000"/>
                </a:solidFill>
                <a:latin typeface="Arial" panose="020B0604020202020204" pitchFamily="34" charset="0"/>
                <a:ea typeface="楷体_GB2312" pitchFamily="1" charset="-122"/>
              </a:rPr>
              <a:t>”“</a:t>
            </a:r>
            <a:r>
              <a:rPr lang="zh-CN" altLang="en-US" sz="2800" b="1" dirty="0">
                <a:solidFill>
                  <a:srgbClr val="FF0000"/>
                </a:solidFill>
                <a:latin typeface="楷体_GB2312" pitchFamily="1" charset="-122"/>
                <a:ea typeface="楷体_GB2312" pitchFamily="1" charset="-122"/>
              </a:rPr>
              <a:t>虽欲长侍足下，岂可得哉</a:t>
            </a:r>
            <a:r>
              <a:rPr lang="zh-CN" altLang="en-US" sz="2800" b="1" dirty="0">
                <a:solidFill>
                  <a:srgbClr val="FF0000"/>
                </a:solidFill>
                <a:latin typeface="Arial" panose="020B0604020202020204" pitchFamily="34" charset="0"/>
                <a:ea typeface="楷体_GB2312" pitchFamily="1" charset="-122"/>
              </a:rPr>
              <a:t>”“</a:t>
            </a:r>
            <a:r>
              <a:rPr lang="zh-CN" altLang="en-US" sz="2800" b="1" dirty="0">
                <a:solidFill>
                  <a:srgbClr val="FF0000"/>
                </a:solidFill>
                <a:latin typeface="楷体_GB2312" pitchFamily="1" charset="-122"/>
                <a:ea typeface="楷体_GB2312" pitchFamily="1" charset="-122"/>
              </a:rPr>
              <a:t>丹不忍以己之私，而伤长者之意</a:t>
            </a:r>
            <a:r>
              <a:rPr lang="zh-CN" altLang="en-US" sz="2800" b="1" dirty="0">
                <a:solidFill>
                  <a:srgbClr val="FF0000"/>
                </a:solidFill>
                <a:latin typeface="Arial" panose="020B0604020202020204" pitchFamily="34" charset="0"/>
                <a:ea typeface="楷体_GB2312" pitchFamily="1" charset="-122"/>
              </a:rPr>
              <a:t>”</a:t>
            </a:r>
            <a:endParaRPr lang="zh-CN" altLang="en-US" sz="2800" b="1" dirty="0">
              <a:solidFill>
                <a:srgbClr val="FF0000"/>
              </a:solidFill>
              <a:latin typeface="楷体_GB2312" pitchFamily="1" charset="-122"/>
              <a:ea typeface="楷体_GB2312" pitchFamily="1" charset="-122"/>
            </a:endParaRPr>
          </a:p>
          <a:p>
            <a:pPr eaLnBrk="1" hangingPunct="1">
              <a:lnSpc>
                <a:spcPct val="90000"/>
              </a:lnSpc>
              <a:buFont typeface="Wingdings" panose="05000000000000000000" pitchFamily="2" charset="2"/>
              <a:buNone/>
            </a:pPr>
            <a:r>
              <a:rPr lang="en-US" altLang="x-none"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急躁、软弱、善良。</a:t>
            </a:r>
            <a:endParaRPr lang="zh-CN" altLang="en-US" sz="2800" b="1" dirty="0">
              <a:latin typeface="黑体" panose="02010609060101010101" pitchFamily="2" charset="-122"/>
              <a:ea typeface="黑体" panose="02010609060101010101" pitchFamily="2" charset="-122"/>
            </a:endParaRPr>
          </a:p>
        </p:txBody>
      </p:sp>
      <p:sp>
        <p:nvSpPr>
          <p:cNvPr id="27652" name="矩形 5"/>
          <p:cNvSpPr/>
          <p:nvPr/>
        </p:nvSpPr>
        <p:spPr>
          <a:xfrm>
            <a:off x="2209800" y="60325"/>
            <a:ext cx="2216150" cy="701675"/>
          </a:xfrm>
          <a:prstGeom prst="rect">
            <a:avLst/>
          </a:prstGeom>
          <a:solidFill>
            <a:srgbClr val="00B050"/>
          </a:solidFill>
          <a:ln w="9525">
            <a:noFill/>
          </a:ln>
        </p:spPr>
        <p:txBody>
          <a:bodyPr wrap="none">
            <a:spAutoFit/>
          </a:bodyPr>
          <a:p>
            <a:pPr algn="l" eaLnBrk="1" fontAlgn="base" hangingPunct="1"/>
            <a:r>
              <a:rPr lang="zh-CN" altLang="en-US" dirty="0">
                <a:latin typeface="Arial" panose="020B0604020202020204" pitchFamily="34" charset="0"/>
                <a:ea typeface="黑体" panose="02010609060101010101" pitchFamily="2" charset="-122"/>
              </a:rPr>
              <a:t>词句赏析</a:t>
            </a:r>
            <a:endParaRPr lang="zh-CN" altLang="en-US"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ppt_x"/>
                                          </p:val>
                                        </p:tav>
                                        <p:tav tm="100000">
                                          <p:val>
                                            <p:strVal val="#ppt_x"/>
                                          </p:val>
                                        </p:tav>
                                      </p:tavLst>
                                    </p:anim>
                                    <p:anim calcmode="lin" valueType="num">
                                      <p:cBhvr additive="base">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7651">
                                            <p:txEl>
                                              <p:charRg st="0" end="3"/>
                                            </p:txEl>
                                          </p:spTgt>
                                        </p:tgtEl>
                                        <p:attrNameLst>
                                          <p:attrName>style.visibility</p:attrName>
                                        </p:attrNameLst>
                                      </p:cBhvr>
                                      <p:to>
                                        <p:strVal val="visible"/>
                                      </p:to>
                                    </p:set>
                                    <p:animEffect transition="in" filter="box(in)">
                                      <p:cBhvr>
                                        <p:cTn id="13" dur="500"/>
                                        <p:tgtEl>
                                          <p:spTgt spid="27651">
                                            <p:txEl>
                                              <p:charRg st="0"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27651">
                                            <p:txEl>
                                              <p:charRg st="3" end="16"/>
                                            </p:txEl>
                                          </p:spTgt>
                                        </p:tgtEl>
                                        <p:attrNameLst>
                                          <p:attrName>style.visibility</p:attrName>
                                        </p:attrNameLst>
                                      </p:cBhvr>
                                      <p:to>
                                        <p:strVal val="visible"/>
                                      </p:to>
                                    </p:set>
                                    <p:animEffect transition="in" filter="box(in)">
                                      <p:cBhvr>
                                        <p:cTn id="18" dur="500"/>
                                        <p:tgtEl>
                                          <p:spTgt spid="27651">
                                            <p:txEl>
                                              <p:charRg st="3" end="1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7651">
                                            <p:txEl>
                                              <p:charRg st="16" end="29"/>
                                            </p:txEl>
                                          </p:spTgt>
                                        </p:tgtEl>
                                        <p:attrNameLst>
                                          <p:attrName>style.visibility</p:attrName>
                                        </p:attrNameLst>
                                      </p:cBhvr>
                                      <p:to>
                                        <p:strVal val="visible"/>
                                      </p:to>
                                    </p:set>
                                    <p:animEffect transition="in" filter="box(in)">
                                      <p:cBhvr>
                                        <p:cTn id="23" dur="500"/>
                                        <p:tgtEl>
                                          <p:spTgt spid="27651">
                                            <p:txEl>
                                              <p:charRg st="16" end="29"/>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27651">
                                            <p:txEl>
                                              <p:charRg st="29" end="45"/>
                                            </p:txEl>
                                          </p:spTgt>
                                        </p:tgtEl>
                                        <p:attrNameLst>
                                          <p:attrName>style.visibility</p:attrName>
                                        </p:attrNameLst>
                                      </p:cBhvr>
                                      <p:to>
                                        <p:strVal val="visible"/>
                                      </p:to>
                                    </p:set>
                                    <p:animEffect transition="in" filter="box(in)">
                                      <p:cBhvr>
                                        <p:cTn id="28" dur="500"/>
                                        <p:tgtEl>
                                          <p:spTgt spid="27651">
                                            <p:txEl>
                                              <p:charRg st="29" end="4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27651">
                                            <p:txEl>
                                              <p:charRg st="45" end="63"/>
                                            </p:txEl>
                                          </p:spTgt>
                                        </p:tgtEl>
                                        <p:attrNameLst>
                                          <p:attrName>style.visibility</p:attrName>
                                        </p:attrNameLst>
                                      </p:cBhvr>
                                      <p:to>
                                        <p:strVal val="visible"/>
                                      </p:to>
                                    </p:set>
                                    <p:animEffect transition="in" filter="box(in)">
                                      <p:cBhvr>
                                        <p:cTn id="33" dur="500"/>
                                        <p:tgtEl>
                                          <p:spTgt spid="27651">
                                            <p:txEl>
                                              <p:charRg st="45" end="6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7651">
                                            <p:txEl>
                                              <p:charRg st="63" end="67"/>
                                            </p:txEl>
                                          </p:spTgt>
                                        </p:tgtEl>
                                        <p:attrNameLst>
                                          <p:attrName>style.visibility</p:attrName>
                                        </p:attrNameLst>
                                      </p:cBhvr>
                                      <p:to>
                                        <p:strVal val="visible"/>
                                      </p:to>
                                    </p:set>
                                    <p:animEffect transition="in" filter="box(in)">
                                      <p:cBhvr>
                                        <p:cTn id="38" dur="500"/>
                                        <p:tgtEl>
                                          <p:spTgt spid="27651">
                                            <p:txEl>
                                              <p:charRg st="63" end="6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27651">
                                            <p:txEl>
                                              <p:charRg st="67" end="101"/>
                                            </p:txEl>
                                          </p:spTgt>
                                        </p:tgtEl>
                                        <p:attrNameLst>
                                          <p:attrName>style.visibility</p:attrName>
                                        </p:attrNameLst>
                                      </p:cBhvr>
                                      <p:to>
                                        <p:strVal val="visible"/>
                                      </p:to>
                                    </p:set>
                                    <p:animEffect transition="in" filter="box(in)">
                                      <p:cBhvr>
                                        <p:cTn id="43" dur="500"/>
                                        <p:tgtEl>
                                          <p:spTgt spid="27651">
                                            <p:txEl>
                                              <p:charRg st="67" end="10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27651">
                                            <p:txEl>
                                              <p:charRg st="101" end="113"/>
                                            </p:txEl>
                                          </p:spTgt>
                                        </p:tgtEl>
                                        <p:attrNameLst>
                                          <p:attrName>style.visibility</p:attrName>
                                        </p:attrNameLst>
                                      </p:cBhvr>
                                      <p:to>
                                        <p:strVal val="visible"/>
                                      </p:to>
                                    </p:set>
                                    <p:animEffect transition="in" filter="box(in)">
                                      <p:cBhvr>
                                        <p:cTn id="48" dur="500"/>
                                        <p:tgtEl>
                                          <p:spTgt spid="27651">
                                            <p:txEl>
                                              <p:charRg st="101" end="1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animBg="1"/>
      <p:bldP spid="2765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Rectangle 2"/>
          <p:cNvSpPr>
            <a:spLocks noGrp="1"/>
          </p:cNvSpPr>
          <p:nvPr>
            <p:ph type="title"/>
          </p:nvPr>
        </p:nvSpPr>
        <p:spPr>
          <a:xfrm>
            <a:off x="4495800" y="152400"/>
            <a:ext cx="2895600" cy="609600"/>
          </a:xfrm>
          <a:solidFill>
            <a:srgbClr val="FFFF00">
              <a:alpha val="100000"/>
            </a:srgbClr>
          </a:solidFill>
          <a:ln/>
        </p:spPr>
        <p:txBody>
          <a:bodyPr vert="horz" wrap="square" anchor="ctr"/>
          <a:p>
            <a:pPr algn="l" eaLnBrk="1" hangingPunct="1"/>
            <a:r>
              <a:rPr lang="en-US" altLang="x-none" sz="3000" b="1" dirty="0">
                <a:latin typeface="黑体" panose="02010609060101010101" pitchFamily="2" charset="-122"/>
                <a:ea typeface="黑体" panose="02010609060101010101" pitchFamily="2" charset="-122"/>
              </a:rPr>
              <a:t>2. </a:t>
            </a:r>
            <a:r>
              <a:rPr lang="zh-CN" altLang="en-US" sz="3000" b="1" dirty="0">
                <a:latin typeface="黑体" panose="02010609060101010101" pitchFamily="2" charset="-122"/>
                <a:ea typeface="黑体" panose="02010609060101010101" pitchFamily="2" charset="-122"/>
              </a:rPr>
              <a:t>私见樊於期</a:t>
            </a:r>
            <a:endParaRPr lang="zh-CN" altLang="en-US" sz="3000" b="1" dirty="0">
              <a:latin typeface="黑体" panose="02010609060101010101" pitchFamily="2" charset="-122"/>
              <a:ea typeface="黑体" panose="02010609060101010101" pitchFamily="2" charset="-122"/>
            </a:endParaRPr>
          </a:p>
        </p:txBody>
      </p:sp>
      <p:sp>
        <p:nvSpPr>
          <p:cNvPr id="28675" name="AutoShape 4"/>
          <p:cNvSpPr/>
          <p:nvPr/>
        </p:nvSpPr>
        <p:spPr>
          <a:xfrm flipH="1">
            <a:off x="6629400" y="1066800"/>
            <a:ext cx="381000" cy="3810000"/>
          </a:xfrm>
          <a:prstGeom prst="leftBrace">
            <a:avLst>
              <a:gd name="adj1" fmla="val 87268"/>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28676" name="Text Box 5"/>
          <p:cNvSpPr txBox="1"/>
          <p:nvPr/>
        </p:nvSpPr>
        <p:spPr>
          <a:xfrm>
            <a:off x="381000" y="838200"/>
            <a:ext cx="6553200" cy="4832350"/>
          </a:xfrm>
          <a:prstGeom prst="rect">
            <a:avLst/>
          </a:prstGeom>
          <a:noFill/>
          <a:ln w="9525">
            <a:noFill/>
          </a:ln>
        </p:spPr>
        <p:txBody>
          <a:bodyPr>
            <a:spAutoFit/>
          </a:bodyPr>
          <a:p>
            <a:pPr algn="l" eaLnBrk="1" fontAlgn="base" hangingPunct="1"/>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父母宗族，皆为戮没</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购将军之首，金千斤，邑万家”</a:t>
            </a:r>
            <a:endParaRPr lang="en-US" altLang="x-none" sz="2800" b="1" dirty="0">
              <a:solidFill>
                <a:srgbClr val="FF0000"/>
              </a:solidFill>
              <a:latin typeface="楷体_GB2312" pitchFamily="1" charset="-122"/>
              <a:ea typeface="楷体_GB2312" pitchFamily="1" charset="-122"/>
            </a:endParaRPr>
          </a:p>
          <a:p>
            <a:pPr algn="l" eaLnBrk="1" fontAlgn="base" hangingPunct="1"/>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激起樊於期对秦不共戴天之仇</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（动之以情）</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solidFill>
                  <a:srgbClr val="FF0000"/>
                </a:solidFill>
                <a:latin typeface="黑体" panose="02010609060101010101" pitchFamily="2" charset="-122"/>
                <a:ea typeface="黑体" panose="02010609060101010101" pitchFamily="2" charset="-122"/>
              </a:rPr>
              <a:t>“可以解燕国之患，而报将军之仇” </a:t>
            </a:r>
            <a:endParaRPr lang="en-US" altLang="x-none" sz="2800" dirty="0">
              <a:solidFill>
                <a:srgbClr val="FF0000"/>
              </a:solidFill>
              <a:latin typeface="黑体" panose="02010609060101010101" pitchFamily="2" charset="-122"/>
              <a:ea typeface="黑体" panose="02010609060101010101" pitchFamily="2" charset="-122"/>
            </a:endParaRPr>
          </a:p>
          <a:p>
            <a:pPr algn="l" eaLnBrk="1" fontAlgn="base" hangingPunct="1"/>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此举一可报仇，二可解燕国之患</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（晓之以理）</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b="1" dirty="0">
                <a:solidFill>
                  <a:srgbClr val="FF0000"/>
                </a:solidFill>
                <a:latin typeface="楷体_GB2312" pitchFamily="1" charset="-122"/>
                <a:ea typeface="楷体_GB2312" pitchFamily="1" charset="-122"/>
              </a:rPr>
              <a:t>“愿得将军之首</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揕其胸” </a:t>
            </a:r>
            <a:endParaRPr lang="en-US" altLang="x-none" sz="2800" b="1" dirty="0">
              <a:solidFill>
                <a:srgbClr val="FF0000"/>
              </a:solidFill>
              <a:latin typeface="楷体_GB2312" pitchFamily="1" charset="-122"/>
              <a:ea typeface="楷体_GB2312" pitchFamily="1" charset="-122"/>
            </a:endParaRPr>
          </a:p>
          <a:p>
            <a:pPr algn="l" eaLnBrk="1" fontAlgn="base" hangingPunct="1"/>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让樊於期明白自己的行动计划</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（告之以谋）</a:t>
            </a:r>
            <a:endParaRPr lang="zh-CN" altLang="en-US" sz="2800" dirty="0">
              <a:latin typeface="黑体" panose="02010609060101010101" pitchFamily="2" charset="-122"/>
              <a:ea typeface="黑体" panose="02010609060101010101" pitchFamily="2" charset="-122"/>
            </a:endParaRPr>
          </a:p>
          <a:p>
            <a:pPr algn="l" eaLnBrk="1" fontAlgn="base" hangingPunct="1"/>
            <a:endParaRPr lang="en-US" altLang="x-none" sz="2800" dirty="0">
              <a:latin typeface="楷体_GB2312" pitchFamily="1" charset="-122"/>
              <a:ea typeface="楷体_GB2312" pitchFamily="1" charset="-122"/>
            </a:endParaRPr>
          </a:p>
        </p:txBody>
      </p:sp>
      <p:sp>
        <p:nvSpPr>
          <p:cNvPr id="28677" name="Text Box 6"/>
          <p:cNvSpPr txBox="1"/>
          <p:nvPr/>
        </p:nvSpPr>
        <p:spPr>
          <a:xfrm>
            <a:off x="7010400" y="2209800"/>
            <a:ext cx="1676400" cy="2160588"/>
          </a:xfrm>
          <a:prstGeom prst="rect">
            <a:avLst/>
          </a:prstGeom>
          <a:noFill/>
          <a:ln w="9525">
            <a:noFill/>
          </a:ln>
        </p:spPr>
        <p:txBody>
          <a:bodyPr>
            <a:spAutoFit/>
          </a:bodyPr>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侠肝义胆</a:t>
            </a:r>
            <a:endParaRPr lang="zh-CN" altLang="en-US" sz="2800" b="1" dirty="0">
              <a:latin typeface="Arial" panose="020B0604020202020204" pitchFamily="34" charset="0"/>
              <a:ea typeface="楷体_GB2312" pitchFamily="1" charset="-122"/>
            </a:endParaRPr>
          </a:p>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果敢勇决</a:t>
            </a:r>
            <a:endParaRPr lang="zh-CN" altLang="en-US" sz="2800" b="1" dirty="0">
              <a:latin typeface="Arial" panose="020B0604020202020204" pitchFamily="34" charset="0"/>
              <a:ea typeface="楷体_GB2312" pitchFamily="1" charset="-122"/>
            </a:endParaRPr>
          </a:p>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擅长辞令</a:t>
            </a:r>
            <a:endParaRPr lang="zh-CN" altLang="en-US" sz="2800" b="1" dirty="0">
              <a:latin typeface="Arial" panose="020B0604020202020204" pitchFamily="34" charset="0"/>
              <a:ea typeface="楷体_GB2312" pitchFamily="1" charset="-122"/>
            </a:endParaRPr>
          </a:p>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老于心计</a:t>
            </a:r>
            <a:endParaRPr lang="zh-CN" altLang="en-US" sz="2800" b="1" dirty="0">
              <a:latin typeface="Arial" panose="020B0604020202020204" pitchFamily="34" charset="0"/>
              <a:ea typeface="楷体_GB2312" pitchFamily="1" charset="-122"/>
            </a:endParaRPr>
          </a:p>
          <a:p>
            <a:pPr algn="l" eaLnBrk="1" fontAlgn="base" hangingPunct="1"/>
            <a:endParaRPr lang="en-US" altLang="x-none" sz="1800" dirty="0">
              <a:latin typeface="Arial" panose="020B0604020202020204" pitchFamily="34" charset="0"/>
            </a:endParaRPr>
          </a:p>
        </p:txBody>
      </p:sp>
      <p:sp>
        <p:nvSpPr>
          <p:cNvPr id="28678" name="Text Box 7"/>
          <p:cNvSpPr txBox="1"/>
          <p:nvPr/>
        </p:nvSpPr>
        <p:spPr>
          <a:xfrm>
            <a:off x="7239000" y="1752600"/>
            <a:ext cx="1038225" cy="371475"/>
          </a:xfrm>
          <a:prstGeom prst="rect">
            <a:avLst/>
          </a:prstGeom>
          <a:noFill/>
          <a:ln w="9525">
            <a:noFill/>
          </a:ln>
        </p:spPr>
        <p:txBody>
          <a:bodyPr vert="eaVert">
            <a:spAutoFit/>
          </a:bodyPr>
          <a:p>
            <a:pPr algn="l" eaLnBrk="1" fontAlgn="base" hangingPunct="1"/>
            <a:r>
              <a:rPr lang="zh-CN" altLang="en-US" sz="2800" b="1" dirty="0">
                <a:latin typeface="Arial" panose="020B0604020202020204" pitchFamily="34" charset="0"/>
                <a:ea typeface="楷体_GB2312" pitchFamily="1" charset="-122"/>
              </a:rPr>
              <a:t>轲</a:t>
            </a:r>
            <a:endParaRPr lang="zh-CN" altLang="en-US" sz="2800" b="1" dirty="0">
              <a:latin typeface="Arial" panose="020B0604020202020204" pitchFamily="34" charset="0"/>
              <a:ea typeface="楷体_GB2312" pitchFamily="1" charset="-122"/>
            </a:endParaRPr>
          </a:p>
          <a:p>
            <a:pPr algn="l" eaLnBrk="1" fontAlgn="base" hangingPunct="1"/>
            <a:r>
              <a:rPr lang="zh-CN" altLang="en-US" sz="2800" b="1" dirty="0">
                <a:latin typeface="Arial" panose="020B0604020202020204" pitchFamily="34" charset="0"/>
                <a:ea typeface="楷体_GB2312" pitchFamily="1" charset="-122"/>
              </a:rPr>
              <a:t>荆</a:t>
            </a:r>
            <a:endParaRPr lang="zh-CN" altLang="en-US" sz="2800" b="1" dirty="0">
              <a:latin typeface="Arial" panose="020B0604020202020204" pitchFamily="34" charset="0"/>
              <a:ea typeface="楷体_GB2312" pitchFamily="1" charset="-122"/>
            </a:endParaRPr>
          </a:p>
        </p:txBody>
      </p:sp>
      <p:sp>
        <p:nvSpPr>
          <p:cNvPr id="28679" name="Text Box 8"/>
          <p:cNvSpPr txBox="1"/>
          <p:nvPr/>
        </p:nvSpPr>
        <p:spPr>
          <a:xfrm>
            <a:off x="381000" y="5257800"/>
            <a:ext cx="6400800" cy="1330325"/>
          </a:xfrm>
          <a:prstGeom prst="rect">
            <a:avLst/>
          </a:prstGeom>
          <a:noFill/>
          <a:ln w="9525">
            <a:noFill/>
          </a:ln>
        </p:spPr>
        <p:txBody>
          <a:bodyPr>
            <a:spAutoFit/>
          </a:bodyPr>
          <a:p>
            <a:pPr algn="l" eaLnBrk="1" fontAlgn="base" hangingPunct="1">
              <a:lnSpc>
                <a:spcPct val="90000"/>
              </a:lnSpc>
              <a:spcBef>
                <a:spcPct val="20000"/>
              </a:spcBef>
              <a:buClr>
                <a:schemeClr val="bg2"/>
              </a:buClr>
              <a:buSzPct val="75000"/>
              <a:buFont typeface="Wingdings" panose="05000000000000000000" pitchFamily="2" charset="2"/>
              <a:buNone/>
            </a:pPr>
            <a:r>
              <a:rPr lang="en-US" altLang="x-none" sz="2800" b="1" dirty="0">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偏袒扼腕而进曰‘此臣日夜切齿拊心也</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！’遂自刎”</a:t>
            </a:r>
            <a:r>
              <a:rPr lang="en-US" altLang="x-none" sz="2800" b="1" dirty="0">
                <a:solidFill>
                  <a:srgbClr val="FF0000"/>
                </a:solidFill>
                <a:latin typeface="楷体_GB2312" pitchFamily="1" charset="-122"/>
                <a:ea typeface="楷体_GB2312" pitchFamily="1" charset="-122"/>
              </a:rPr>
              <a:t> </a:t>
            </a:r>
            <a:endParaRPr lang="en-US" altLang="x-none" sz="2800" b="1" dirty="0">
              <a:solidFill>
                <a:srgbClr val="FF0000"/>
              </a:solidFill>
              <a:latin typeface="楷体_GB2312" pitchFamily="1" charset="-122"/>
              <a:ea typeface="楷体_GB2312" pitchFamily="1" charset="-122"/>
            </a:endParaRPr>
          </a:p>
          <a:p>
            <a:pPr algn="l" eaLnBrk="1" fontAlgn="base" hangingPunct="1">
              <a:lnSpc>
                <a:spcPct val="90000"/>
              </a:lnSpc>
              <a:spcBef>
                <a:spcPct val="20000"/>
              </a:spcBef>
              <a:buClr>
                <a:schemeClr val="bg2"/>
              </a:buClr>
              <a:buSzPct val="75000"/>
              <a:buFont typeface="Wingdings" panose="05000000000000000000" pitchFamily="2" charset="2"/>
              <a:buNone/>
            </a:pP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樊於期自杀（实现目的）</a:t>
            </a:r>
            <a:endParaRPr lang="en-US" altLang="x-none" sz="2800" dirty="0">
              <a:latin typeface="黑体" panose="02010609060101010101" pitchFamily="2" charset="-122"/>
              <a:ea typeface="黑体" panose="02010609060101010101" pitchFamily="2" charset="-122"/>
            </a:endParaRPr>
          </a:p>
        </p:txBody>
      </p:sp>
      <p:sp>
        <p:nvSpPr>
          <p:cNvPr id="28680" name="Text Box 9"/>
          <p:cNvSpPr txBox="1"/>
          <p:nvPr/>
        </p:nvSpPr>
        <p:spPr>
          <a:xfrm>
            <a:off x="7239000" y="5105400"/>
            <a:ext cx="1255713" cy="519113"/>
          </a:xfrm>
          <a:prstGeom prst="rect">
            <a:avLst/>
          </a:prstGeom>
          <a:noFill/>
          <a:ln w="9525">
            <a:noFill/>
          </a:ln>
        </p:spPr>
        <p:txBody>
          <a:bodyPr>
            <a:spAutoFit/>
          </a:bodyPr>
          <a:p>
            <a:pPr algn="l" eaLnBrk="1" fontAlgn="base" hangingPunct="1"/>
            <a:r>
              <a:rPr lang="zh-CN" altLang="en-US" sz="2800" b="1" dirty="0">
                <a:latin typeface="Arial" panose="020B0604020202020204" pitchFamily="34" charset="0"/>
                <a:ea typeface="楷体_GB2312" pitchFamily="1" charset="-122"/>
              </a:rPr>
              <a:t>樊於期</a:t>
            </a:r>
            <a:endParaRPr lang="zh-CN" altLang="en-US" sz="2800" b="1" dirty="0">
              <a:latin typeface="Arial" panose="020B0604020202020204" pitchFamily="34" charset="0"/>
              <a:ea typeface="楷体_GB2312" pitchFamily="1" charset="-122"/>
            </a:endParaRPr>
          </a:p>
        </p:txBody>
      </p:sp>
      <p:sp>
        <p:nvSpPr>
          <p:cNvPr id="28681" name="Text Box 10"/>
          <p:cNvSpPr txBox="1"/>
          <p:nvPr/>
        </p:nvSpPr>
        <p:spPr>
          <a:xfrm>
            <a:off x="7086600" y="5638800"/>
            <a:ext cx="1706563" cy="946150"/>
          </a:xfrm>
          <a:prstGeom prst="rect">
            <a:avLst/>
          </a:prstGeom>
          <a:noFill/>
          <a:ln w="9525">
            <a:noFill/>
          </a:ln>
        </p:spPr>
        <p:txBody>
          <a:bodyPr>
            <a:spAutoFit/>
          </a:bodyPr>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义勇刚烈</a:t>
            </a:r>
            <a:endParaRPr lang="zh-CN" altLang="en-US" sz="2800" b="1" dirty="0">
              <a:latin typeface="Arial" panose="020B0604020202020204" pitchFamily="34" charset="0"/>
              <a:ea typeface="楷体_GB2312" pitchFamily="1" charset="-122"/>
            </a:endParaRPr>
          </a:p>
          <a:p>
            <a:pPr algn="l" eaLnBrk="1" fontAlgn="base" hangingPunct="1">
              <a:lnSpc>
                <a:spcPct val="90000"/>
              </a:lnSpc>
              <a:spcBef>
                <a:spcPct val="20000"/>
              </a:spcBef>
              <a:buClr>
                <a:schemeClr val="bg2"/>
              </a:buClr>
              <a:buSzPct val="75000"/>
              <a:buFont typeface="Wingdings" panose="05000000000000000000" pitchFamily="2" charset="2"/>
              <a:buNone/>
            </a:pPr>
            <a:r>
              <a:rPr lang="zh-CN" altLang="en-US" sz="2800" b="1" dirty="0">
                <a:latin typeface="Arial" panose="020B0604020202020204" pitchFamily="34" charset="0"/>
                <a:ea typeface="楷体_GB2312" pitchFamily="1" charset="-122"/>
              </a:rPr>
              <a:t>热肚直肠</a:t>
            </a:r>
            <a:endParaRPr lang="zh-CN" altLang="en-US" sz="2800" dirty="0">
              <a:latin typeface="Arial" panose="020B0604020202020204" pitchFamily="34" charset="0"/>
              <a:ea typeface="楷体_GB2312" pitchFamily="1" charset="-122"/>
            </a:endParaRPr>
          </a:p>
        </p:txBody>
      </p:sp>
      <p:sp>
        <p:nvSpPr>
          <p:cNvPr id="28682" name="AutoShape 4"/>
          <p:cNvSpPr/>
          <p:nvPr/>
        </p:nvSpPr>
        <p:spPr>
          <a:xfrm flipH="1">
            <a:off x="6705600" y="5257800"/>
            <a:ext cx="228600" cy="1295400"/>
          </a:xfrm>
          <a:prstGeom prst="leftBrace">
            <a:avLst>
              <a:gd name="adj1" fmla="val 87282"/>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28683" name="矩形 5"/>
          <p:cNvSpPr/>
          <p:nvPr/>
        </p:nvSpPr>
        <p:spPr>
          <a:xfrm>
            <a:off x="2209800" y="60325"/>
            <a:ext cx="2216150" cy="701675"/>
          </a:xfrm>
          <a:prstGeom prst="rect">
            <a:avLst/>
          </a:prstGeom>
          <a:solidFill>
            <a:srgbClr val="00B050"/>
          </a:solidFill>
          <a:ln w="9525">
            <a:noFill/>
          </a:ln>
        </p:spPr>
        <p:txBody>
          <a:bodyPr wrap="none">
            <a:spAutoFit/>
          </a:bodyPr>
          <a:p>
            <a:pPr algn="l" eaLnBrk="1" fontAlgn="base" hangingPunct="1"/>
            <a:r>
              <a:rPr lang="zh-CN" altLang="en-US" dirty="0">
                <a:latin typeface="Arial" panose="020B0604020202020204" pitchFamily="34" charset="0"/>
                <a:ea typeface="黑体" panose="02010609060101010101" pitchFamily="2" charset="-122"/>
              </a:rPr>
              <a:t>词句赏析</a:t>
            </a:r>
            <a:endParaRPr lang="zh-CN" altLang="en-US"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6">
                                            <p:txEl>
                                              <p:charRg st="0" end="2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6">
                                            <p:txEl>
                                              <p:charRg st="27" end="4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676">
                                            <p:txEl>
                                              <p:charRg st="43" end="5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8676">
                                            <p:txEl>
                                              <p:charRg st="50" end="6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676">
                                            <p:txEl>
                                              <p:charRg st="68" end="8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676">
                                            <p:txEl>
                                              <p:charRg st="85" end="9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8676">
                                            <p:txEl>
                                              <p:charRg st="92" end="10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8676">
                                            <p:txEl>
                                              <p:charRg st="107" end="12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8676">
                                            <p:txEl>
                                              <p:charRg st="123" end="13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67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867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867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867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868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868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86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nimBg="1"/>
      <p:bldP spid="28677" grpId="0"/>
      <p:bldP spid="28678" grpId="0"/>
      <p:bldP spid="28679" grpId="0"/>
      <p:bldP spid="28680" grpId="0"/>
      <p:bldP spid="28681" grpId="0"/>
      <p:bldP spid="2868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文本占位符 29697"/>
          <p:cNvSpPr>
            <a:spLocks noGrp="1"/>
          </p:cNvSpPr>
          <p:nvPr>
            <p:ph type="body" idx="1"/>
          </p:nvPr>
        </p:nvSpPr>
        <p:spPr>
          <a:xfrm>
            <a:off x="76200" y="914400"/>
            <a:ext cx="9144000" cy="6597650"/>
          </a:xfrm>
          <a:ln/>
        </p:spPr>
        <p:txBody>
          <a:bodyPr/>
          <a:p>
            <a:pPr>
              <a:buNone/>
            </a:pPr>
            <a:r>
              <a:rPr lang="zh-CN" altLang="en-US" sz="4000" b="1" u="sng" dirty="0">
                <a:solidFill>
                  <a:srgbClr val="0066FF"/>
                </a:solidFill>
                <a:latin typeface="黑体" panose="02010609060101010101" pitchFamily="2" charset="-122"/>
                <a:ea typeface="黑体" panose="02010609060101010101" pitchFamily="2" charset="-122"/>
              </a:rPr>
              <a:t>顷之</a:t>
            </a:r>
            <a:r>
              <a:rPr lang="zh-CN" altLang="en-US" sz="4000" b="1" dirty="0">
                <a:latin typeface="黑体" panose="02010609060101010101" pitchFamily="2" charset="-122"/>
                <a:ea typeface="黑体" panose="02010609060101010101" pitchFamily="2" charset="-122"/>
              </a:rPr>
              <a:t>未发，太子</a:t>
            </a:r>
            <a:r>
              <a:rPr lang="zh-CN" altLang="en-US" sz="4000" b="1" u="sng" dirty="0">
                <a:solidFill>
                  <a:srgbClr val="FF0066"/>
                </a:solidFill>
                <a:latin typeface="黑体" panose="02010609060101010101" pitchFamily="2" charset="-122"/>
                <a:ea typeface="黑体" panose="02010609060101010101" pitchFamily="2" charset="-122"/>
              </a:rPr>
              <a:t>迟</a:t>
            </a:r>
            <a:r>
              <a:rPr lang="zh-CN" altLang="en-US" sz="4000" b="1" dirty="0">
                <a:latin typeface="黑体" panose="02010609060101010101" pitchFamily="2" charset="-122"/>
                <a:ea typeface="黑体" panose="02010609060101010101" pitchFamily="2" charset="-122"/>
              </a:rPr>
              <a:t>之，疑其有</a:t>
            </a:r>
            <a:r>
              <a:rPr lang="zh-CN" altLang="en-US" sz="4000" b="1" u="sng" dirty="0">
                <a:solidFill>
                  <a:srgbClr val="0066FF"/>
                </a:solidFill>
                <a:latin typeface="黑体" panose="02010609060101010101" pitchFamily="2" charset="-122"/>
                <a:ea typeface="黑体" panose="02010609060101010101" pitchFamily="2" charset="-122"/>
              </a:rPr>
              <a:t>改悔</a:t>
            </a:r>
            <a:r>
              <a:rPr lang="zh-CN" altLang="en-US" sz="4000" b="1" dirty="0">
                <a:latin typeface="黑体" panose="02010609060101010101" pitchFamily="2" charset="-122"/>
                <a:ea typeface="黑体" panose="02010609060101010101" pitchFamily="2" charset="-122"/>
              </a:rPr>
              <a:t>，乃</a:t>
            </a:r>
            <a:endParaRPr lang="zh-CN" altLang="en-US" sz="4000" b="1" dirty="0">
              <a:latin typeface="黑体" panose="02010609060101010101" pitchFamily="2" charset="-122"/>
              <a:ea typeface="黑体" panose="02010609060101010101" pitchFamily="2" charset="-122"/>
            </a:endParaRPr>
          </a:p>
          <a:p>
            <a:pPr>
              <a:buNone/>
            </a:pPr>
            <a:r>
              <a:rPr lang="zh-CN" altLang="en-US" sz="2400" b="1" i="1" dirty="0">
                <a:solidFill>
                  <a:srgbClr val="0066FF"/>
                </a:solidFill>
                <a:latin typeface="华文行楷" pitchFamily="2" charset="-122"/>
              </a:rPr>
              <a:t>过了些时候</a:t>
            </a:r>
            <a:r>
              <a:rPr lang="zh-CN" altLang="en-US" sz="2400" b="1" dirty="0">
                <a:latin typeface="华文行楷" pitchFamily="2" charset="-122"/>
              </a:rPr>
              <a:t>             </a:t>
            </a:r>
            <a:r>
              <a:rPr lang="zh-CN" altLang="en-US" sz="2400" b="1" u="sng" dirty="0">
                <a:solidFill>
                  <a:srgbClr val="FF0066"/>
                </a:solidFill>
                <a:latin typeface="华文行楷" pitchFamily="2" charset="-122"/>
              </a:rPr>
              <a:t>意动，以</a:t>
            </a:r>
            <a:r>
              <a:rPr lang="en-US" altLang="x-none" sz="2400" b="1" u="sng" dirty="0">
                <a:solidFill>
                  <a:srgbClr val="FF0066"/>
                </a:solidFill>
                <a:latin typeface="Calibri" panose="020F0502020204030204" pitchFamily="2" charset="0"/>
              </a:rPr>
              <a:t>……</a:t>
            </a:r>
            <a:r>
              <a:rPr lang="zh-CN" altLang="en-US" sz="2400" b="1" u="sng" dirty="0">
                <a:solidFill>
                  <a:srgbClr val="FF0066"/>
                </a:solidFill>
                <a:latin typeface="华文行楷" pitchFamily="2" charset="-122"/>
              </a:rPr>
              <a:t>为迟</a:t>
            </a:r>
            <a:r>
              <a:rPr lang="zh-CN" altLang="en-US" sz="2400" b="1" dirty="0">
                <a:solidFill>
                  <a:srgbClr val="FF6600"/>
                </a:solidFill>
                <a:latin typeface="华文行楷" pitchFamily="2" charset="-122"/>
              </a:rPr>
              <a:t>        </a:t>
            </a:r>
            <a:r>
              <a:rPr lang="zh-CN" altLang="en-US" sz="2400" b="1" i="1" dirty="0">
                <a:solidFill>
                  <a:srgbClr val="0066FF"/>
                </a:solidFill>
                <a:latin typeface="华文行楷" pitchFamily="2" charset="-122"/>
              </a:rPr>
              <a:t>改变初衷和后悔的念头</a:t>
            </a:r>
            <a:endParaRPr lang="zh-CN" altLang="en-US" sz="2400" b="1" i="1" dirty="0">
              <a:solidFill>
                <a:srgbClr val="0066FF"/>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复请之曰</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日</a:t>
            </a:r>
            <a:r>
              <a:rPr lang="zh-CN" altLang="en-US" sz="4000" b="1" dirty="0">
                <a:solidFill>
                  <a:srgbClr val="FF0066"/>
                </a:solidFill>
                <a:latin typeface="华文行楷" pitchFamily="2" charset="-122"/>
              </a:rPr>
              <a:t>以</a:t>
            </a:r>
            <a:r>
              <a:rPr lang="zh-CN" altLang="en-US" sz="4000" b="1" dirty="0">
                <a:latin typeface="黑体" panose="02010609060101010101" pitchFamily="2" charset="-122"/>
                <a:ea typeface="黑体" panose="02010609060101010101" pitchFamily="2" charset="-122"/>
              </a:rPr>
              <a:t>尽矣，荆卿</a:t>
            </a:r>
            <a:r>
              <a:rPr lang="zh-CN" altLang="en-US" sz="4000" b="1" u="sng" dirty="0">
                <a:solidFill>
                  <a:srgbClr val="0066FF"/>
                </a:solidFill>
                <a:latin typeface="黑体" panose="02010609060101010101" pitchFamily="2" charset="-122"/>
                <a:ea typeface="黑体" panose="02010609060101010101" pitchFamily="2" charset="-122"/>
              </a:rPr>
              <a:t>岂无意</a:t>
            </a:r>
            <a:r>
              <a:rPr lang="zh-CN" altLang="en-US" sz="4000" b="1" dirty="0">
                <a:latin typeface="黑体" panose="02010609060101010101" pitchFamily="2" charset="-122"/>
                <a:ea typeface="黑体" panose="02010609060101010101" pitchFamily="2" charset="-122"/>
              </a:rPr>
              <a:t>哉</a:t>
            </a:r>
            <a:r>
              <a:rPr lang="en-US" altLang="x-none" sz="4000" b="1" dirty="0">
                <a:latin typeface="黑体" panose="02010609060101010101" pitchFamily="2" charset="-122"/>
                <a:ea typeface="黑体" panose="02010609060101010101" pitchFamily="2" charset="-122"/>
              </a:rPr>
              <a:t>?           </a:t>
            </a:r>
            <a:endParaRPr lang="en-US" altLang="x-none"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         </a:t>
            </a:r>
            <a:r>
              <a:rPr lang="zh-CN" altLang="en-US" sz="3500" b="1" i="1" dirty="0">
                <a:solidFill>
                  <a:srgbClr val="FF0066"/>
                </a:solidFill>
                <a:latin typeface="华文行楷" pitchFamily="2" charset="-122"/>
              </a:rPr>
              <a:t>“已”          </a:t>
            </a:r>
            <a:r>
              <a:rPr lang="zh-CN" altLang="en-US" sz="2400" i="1" dirty="0">
                <a:solidFill>
                  <a:srgbClr val="0066FF"/>
                </a:solidFill>
                <a:latin typeface="华文行楷" pitchFamily="2" charset="-122"/>
              </a:rPr>
              <a:t>难道没有动身的意思吗</a:t>
            </a:r>
            <a:r>
              <a:rPr lang="zh-CN" altLang="en-US" sz="3600" b="1" i="1" dirty="0">
                <a:solidFill>
                  <a:srgbClr val="0066FF"/>
                </a:solidFill>
                <a:latin typeface="华文行楷" pitchFamily="2" charset="-122"/>
              </a:rPr>
              <a:t>  </a:t>
            </a:r>
            <a:endParaRPr lang="zh-CN" altLang="en-US" sz="3600" b="1" i="1" dirty="0">
              <a:solidFill>
                <a:srgbClr val="0066FF"/>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丹</a:t>
            </a:r>
            <a:r>
              <a:rPr lang="zh-CN" altLang="en-US" sz="4000" b="1" u="sng" dirty="0">
                <a:solidFill>
                  <a:srgbClr val="0066FF"/>
                </a:solidFill>
                <a:latin typeface="黑体" panose="02010609060101010101" pitchFamily="2" charset="-122"/>
                <a:ea typeface="黑体" panose="02010609060101010101" pitchFamily="2" charset="-122"/>
              </a:rPr>
              <a:t>请</a:t>
            </a:r>
            <a:r>
              <a:rPr lang="zh-CN" altLang="en-US" sz="4000" b="1" dirty="0">
                <a:latin typeface="黑体" panose="02010609060101010101" pitchFamily="2" charset="-122"/>
                <a:ea typeface="黑体" panose="02010609060101010101" pitchFamily="2" charset="-122"/>
              </a:rPr>
              <a:t>先遣秦武阳</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荆轲怒，</a:t>
            </a:r>
            <a:r>
              <a:rPr lang="zh-CN" altLang="en-US" sz="4000" b="1" u="sng" dirty="0">
                <a:solidFill>
                  <a:srgbClr val="0066FF"/>
                </a:solidFill>
                <a:latin typeface="黑体" panose="02010609060101010101" pitchFamily="2" charset="-122"/>
                <a:ea typeface="黑体" panose="02010609060101010101" pitchFamily="2" charset="-122"/>
              </a:rPr>
              <a:t>叱</a:t>
            </a:r>
            <a:r>
              <a:rPr lang="zh-CN" altLang="en-US" sz="4000" b="1" dirty="0">
                <a:latin typeface="黑体" panose="02010609060101010101" pitchFamily="2" charset="-122"/>
                <a:ea typeface="黑体" panose="02010609060101010101" pitchFamily="2" charset="-122"/>
              </a:rPr>
              <a:t>太子曰</a:t>
            </a:r>
            <a:r>
              <a:rPr lang="en-US" altLang="x-none" sz="4000" b="1" dirty="0">
                <a:latin typeface="黑体" panose="02010609060101010101" pitchFamily="2" charset="-122"/>
                <a:ea typeface="黑体" panose="02010609060101010101" pitchFamily="2" charset="-122"/>
              </a:rPr>
              <a:t>:</a:t>
            </a:r>
            <a:endParaRPr lang="en-US" altLang="x-none" sz="4000" b="1" dirty="0">
              <a:latin typeface="黑体" panose="02010609060101010101" pitchFamily="2" charset="-122"/>
              <a:ea typeface="黑体" panose="02010609060101010101" pitchFamily="2" charset="-122"/>
            </a:endParaRPr>
          </a:p>
          <a:p>
            <a:pPr>
              <a:buNone/>
            </a:pPr>
            <a:r>
              <a:rPr lang="zh-CN" altLang="en-US" sz="3500" b="1" i="1" dirty="0">
                <a:solidFill>
                  <a:srgbClr val="0066FF"/>
                </a:solidFill>
                <a:latin typeface="华文行楷" pitchFamily="2" charset="-122"/>
              </a:rPr>
              <a:t>请允许我                 发怒</a:t>
            </a:r>
            <a:r>
              <a:rPr lang="zh-CN" altLang="en-US" sz="3600" b="1" i="1" dirty="0">
                <a:solidFill>
                  <a:srgbClr val="0066FF"/>
                </a:solidFill>
                <a:latin typeface="华文行楷" pitchFamily="2" charset="-122"/>
              </a:rPr>
              <a:t>，</a:t>
            </a:r>
            <a:r>
              <a:rPr lang="zh-CN" altLang="en-US" sz="3500" b="1" i="1" dirty="0">
                <a:solidFill>
                  <a:srgbClr val="0066FF"/>
                </a:solidFill>
                <a:latin typeface="华文行楷" pitchFamily="2" charset="-122"/>
              </a:rPr>
              <a:t>斥责 </a:t>
            </a:r>
            <a:endParaRPr lang="en-US" altLang="x-none" sz="4000" b="1" dirty="0">
              <a:latin typeface="黑体" panose="02010609060101010101" pitchFamily="2" charset="-122"/>
              <a:ea typeface="黑体" panose="02010609060101010101" pitchFamily="2" charset="-122"/>
            </a:endParaRPr>
          </a:p>
          <a:p>
            <a:pPr>
              <a:buNone/>
            </a:pPr>
            <a:r>
              <a:rPr lang="en-US" altLang="x-none" sz="4000" b="1" dirty="0">
                <a:latin typeface="黑体" panose="02010609060101010101" pitchFamily="2" charset="-122"/>
                <a:ea typeface="黑体" panose="02010609060101010101" pitchFamily="2" charset="-122"/>
              </a:rPr>
              <a:t> </a:t>
            </a:r>
            <a:r>
              <a:rPr lang="en-US" altLang="x-none" sz="4000" b="1" u="sng" dirty="0">
                <a:solidFill>
                  <a:srgbClr val="0066FF"/>
                </a:solidFill>
                <a:latin typeface="黑体" panose="02010609060101010101" pitchFamily="2" charset="-122"/>
                <a:ea typeface="黑体" panose="02010609060101010101" pitchFamily="2" charset="-122"/>
              </a:rPr>
              <a:t>“</a:t>
            </a:r>
            <a:r>
              <a:rPr lang="zh-CN" altLang="en-US" sz="4000" b="1" u="sng" dirty="0">
                <a:solidFill>
                  <a:srgbClr val="0066FF"/>
                </a:solidFill>
                <a:latin typeface="黑体" panose="02010609060101010101" pitchFamily="2" charset="-122"/>
                <a:ea typeface="黑体" panose="02010609060101010101" pitchFamily="2" charset="-122"/>
              </a:rPr>
              <a:t>今日往而不</a:t>
            </a:r>
            <a:r>
              <a:rPr lang="zh-CN" altLang="en-US" sz="4000" b="1" u="sng" dirty="0">
                <a:solidFill>
                  <a:srgbClr val="FF0066"/>
                </a:solidFill>
                <a:latin typeface="黑体" panose="02010609060101010101" pitchFamily="2" charset="-122"/>
                <a:ea typeface="黑体" panose="02010609060101010101" pitchFamily="2" charset="-122"/>
              </a:rPr>
              <a:t>反</a:t>
            </a:r>
            <a:r>
              <a:rPr lang="zh-CN" altLang="en-US" sz="4000" b="1" u="sng" dirty="0">
                <a:solidFill>
                  <a:srgbClr val="0066FF"/>
                </a:solidFill>
                <a:latin typeface="黑体" panose="02010609060101010101" pitchFamily="2" charset="-122"/>
                <a:ea typeface="黑体" panose="02010609060101010101" pitchFamily="2" charset="-122"/>
              </a:rPr>
              <a:t>者，竖子也</a:t>
            </a:r>
            <a:r>
              <a:rPr lang="en-US" altLang="x-none" sz="4000" b="1" u="sng" dirty="0">
                <a:solidFill>
                  <a:srgbClr val="0066FF"/>
                </a:solidFill>
                <a:latin typeface="黑体" panose="02010609060101010101" pitchFamily="2" charset="-122"/>
                <a:ea typeface="黑体" panose="02010609060101010101" pitchFamily="2" charset="-122"/>
              </a:rPr>
              <a:t>!</a:t>
            </a:r>
            <a:r>
              <a:rPr lang="en-US" altLang="x-none" sz="3500" b="1" dirty="0">
                <a:solidFill>
                  <a:srgbClr val="FF6600"/>
                </a:solidFill>
                <a:latin typeface="华文行楷" pitchFamily="2" charset="-122"/>
              </a:rPr>
              <a:t> </a:t>
            </a:r>
            <a:endParaRPr lang="en-US" altLang="x-none" sz="3500" b="1" dirty="0">
              <a:solidFill>
                <a:srgbClr val="FF6600"/>
              </a:solidFill>
              <a:latin typeface="华文行楷" pitchFamily="2" charset="-122"/>
            </a:endParaRPr>
          </a:p>
          <a:p>
            <a:pPr>
              <a:buNone/>
            </a:pPr>
            <a:r>
              <a:rPr lang="zh-CN" altLang="en-US" sz="2800" b="1" i="1" dirty="0">
                <a:solidFill>
                  <a:srgbClr val="0066FF"/>
                </a:solidFill>
                <a:latin typeface="华文行楷" pitchFamily="2" charset="-122"/>
              </a:rPr>
              <a:t>去了不能回来复命的， 那是没用的人</a:t>
            </a:r>
            <a:r>
              <a:rPr lang="zh-CN" altLang="en-US" sz="3500" b="1" u="sng" dirty="0">
                <a:solidFill>
                  <a:srgbClr val="FF0066"/>
                </a:solidFill>
                <a:latin typeface="华文行楷" pitchFamily="2" charset="-122"/>
              </a:rPr>
              <a:t>（</a:t>
            </a:r>
            <a:r>
              <a:rPr lang="zh-CN" altLang="en-US" sz="3500" b="1" u="sng" dirty="0">
                <a:solidFill>
                  <a:srgbClr val="FF0066"/>
                </a:solidFill>
                <a:latin typeface="华文行楷" pitchFamily="2" charset="-122"/>
              </a:rPr>
              <a:t>“返”</a:t>
            </a:r>
            <a:r>
              <a:rPr lang="zh-CN" altLang="en-US" sz="3500" b="1" u="sng" dirty="0">
                <a:solidFill>
                  <a:srgbClr val="FF0066"/>
                </a:solidFill>
                <a:latin typeface="华文行楷" pitchFamily="2" charset="-122"/>
              </a:rPr>
              <a:t>）</a:t>
            </a:r>
            <a:endParaRPr lang="zh-CN" altLang="en-US" sz="3600" dirty="0"/>
          </a:p>
          <a:p>
            <a:pPr>
              <a:buNone/>
            </a:pPr>
            <a:endParaRPr lang="zh-CN" altLang="en-US" sz="4000" b="1" dirty="0">
              <a:latin typeface="黑体" panose="02010609060101010101" pitchFamily="2" charset="-122"/>
              <a:ea typeface="黑体" panose="02010609060101010101" pitchFamily="2" charset="-122"/>
            </a:endParaRPr>
          </a:p>
        </p:txBody>
      </p:sp>
      <p:sp>
        <p:nvSpPr>
          <p:cNvPr id="29699"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8">
                                            <p:txEl>
                                              <p:charRg st="0" end="18"/>
                                            </p:txEl>
                                          </p:spTgt>
                                        </p:tgtEl>
                                        <p:attrNameLst>
                                          <p:attrName>style.visibility</p:attrName>
                                        </p:attrNameLst>
                                      </p:cBhvr>
                                      <p:to>
                                        <p:strVal val="visible"/>
                                      </p:to>
                                    </p:set>
                                    <p:animEffect transition="in" filter="blinds(horizontal)">
                                      <p:cBhvr>
                                        <p:cTn id="7" dur="500"/>
                                        <p:tgtEl>
                                          <p:spTgt spid="29698">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698">
                                            <p:txEl>
                                              <p:charRg st="18" end="63"/>
                                            </p:txEl>
                                          </p:spTgt>
                                        </p:tgtEl>
                                        <p:attrNameLst>
                                          <p:attrName>style.visibility</p:attrName>
                                        </p:attrNameLst>
                                      </p:cBhvr>
                                      <p:to>
                                        <p:strVal val="visible"/>
                                      </p:to>
                                    </p:set>
                                    <p:animEffect transition="in" filter="blinds(horizontal)">
                                      <p:cBhvr>
                                        <p:cTn id="12" dur="500"/>
                                        <p:tgtEl>
                                          <p:spTgt spid="29698">
                                            <p:txEl>
                                              <p:charRg st="18" end="6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698">
                                            <p:txEl>
                                              <p:charRg st="63" end="93"/>
                                            </p:txEl>
                                          </p:spTgt>
                                        </p:tgtEl>
                                        <p:attrNameLst>
                                          <p:attrName>style.visibility</p:attrName>
                                        </p:attrNameLst>
                                      </p:cBhvr>
                                      <p:to>
                                        <p:strVal val="visible"/>
                                      </p:to>
                                    </p:set>
                                    <p:animEffect transition="in" filter="blinds(horizontal)">
                                      <p:cBhvr>
                                        <p:cTn id="17" dur="500"/>
                                        <p:tgtEl>
                                          <p:spTgt spid="29698">
                                            <p:txEl>
                                              <p:charRg st="63" end="9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698">
                                            <p:txEl>
                                              <p:charRg st="93" end="128"/>
                                            </p:txEl>
                                          </p:spTgt>
                                        </p:tgtEl>
                                        <p:attrNameLst>
                                          <p:attrName>style.visibility</p:attrName>
                                        </p:attrNameLst>
                                      </p:cBhvr>
                                      <p:to>
                                        <p:strVal val="visible"/>
                                      </p:to>
                                    </p:set>
                                    <p:animEffect transition="in" filter="blinds(horizontal)">
                                      <p:cBhvr>
                                        <p:cTn id="22" dur="500"/>
                                        <p:tgtEl>
                                          <p:spTgt spid="29698">
                                            <p:txEl>
                                              <p:charRg st="93" end="12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698">
                                            <p:txEl>
                                              <p:charRg st="128" end="147"/>
                                            </p:txEl>
                                          </p:spTgt>
                                        </p:tgtEl>
                                        <p:attrNameLst>
                                          <p:attrName>style.visibility</p:attrName>
                                        </p:attrNameLst>
                                      </p:cBhvr>
                                      <p:to>
                                        <p:strVal val="visible"/>
                                      </p:to>
                                    </p:set>
                                    <p:animEffect transition="in" filter="blinds(horizontal)">
                                      <p:cBhvr>
                                        <p:cTn id="27" dur="500"/>
                                        <p:tgtEl>
                                          <p:spTgt spid="29698">
                                            <p:txEl>
                                              <p:charRg st="128" end="14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698">
                                            <p:txEl>
                                              <p:charRg st="147" end="175"/>
                                            </p:txEl>
                                          </p:spTgt>
                                        </p:tgtEl>
                                        <p:attrNameLst>
                                          <p:attrName>style.visibility</p:attrName>
                                        </p:attrNameLst>
                                      </p:cBhvr>
                                      <p:to>
                                        <p:strVal val="visible"/>
                                      </p:to>
                                    </p:set>
                                    <p:animEffect transition="in" filter="blinds(horizontal)">
                                      <p:cBhvr>
                                        <p:cTn id="32" dur="500"/>
                                        <p:tgtEl>
                                          <p:spTgt spid="29698">
                                            <p:txEl>
                                              <p:charRg st="147" end="17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9698">
                                            <p:txEl>
                                              <p:charRg st="175" end="191"/>
                                            </p:txEl>
                                          </p:spTgt>
                                        </p:tgtEl>
                                        <p:attrNameLst>
                                          <p:attrName>style.visibility</p:attrName>
                                        </p:attrNameLst>
                                      </p:cBhvr>
                                      <p:to>
                                        <p:strVal val="visible"/>
                                      </p:to>
                                    </p:set>
                                    <p:animEffect transition="in" filter="blinds(horizontal)">
                                      <p:cBhvr>
                                        <p:cTn id="37" dur="500"/>
                                        <p:tgtEl>
                                          <p:spTgt spid="29698">
                                            <p:txEl>
                                              <p:charRg st="175" end="19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9698">
                                            <p:txEl>
                                              <p:charRg st="191" end="214"/>
                                            </p:txEl>
                                          </p:spTgt>
                                        </p:tgtEl>
                                        <p:attrNameLst>
                                          <p:attrName>style.visibility</p:attrName>
                                        </p:attrNameLst>
                                      </p:cBhvr>
                                      <p:to>
                                        <p:strVal val="visible"/>
                                      </p:to>
                                    </p:set>
                                    <p:animEffect transition="in" filter="blinds(horizontal)">
                                      <p:cBhvr>
                                        <p:cTn id="42" dur="500"/>
                                        <p:tgtEl>
                                          <p:spTgt spid="29698">
                                            <p:txEl>
                                              <p:charRg st="191" end="2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文本占位符 30721"/>
          <p:cNvSpPr>
            <a:spLocks noGrp="1"/>
          </p:cNvSpPr>
          <p:nvPr>
            <p:ph type="body" idx="1"/>
          </p:nvPr>
        </p:nvSpPr>
        <p:spPr>
          <a:xfrm>
            <a:off x="381000" y="990600"/>
            <a:ext cx="8229600" cy="4953000"/>
          </a:xfrm>
          <a:ln/>
        </p:spPr>
        <p:txBody>
          <a:bodyPr/>
          <a:p>
            <a:pPr>
              <a:buNone/>
            </a:pPr>
            <a:r>
              <a:rPr lang="zh-CN" altLang="en-US" sz="4000" b="1" dirty="0">
                <a:latin typeface="黑体" panose="02010609060101010101" pitchFamily="2" charset="-122"/>
                <a:ea typeface="黑体" panose="02010609060101010101" pitchFamily="2" charset="-122"/>
              </a:rPr>
              <a:t>今</a:t>
            </a:r>
            <a:r>
              <a:rPr lang="zh-CN" altLang="en-US" sz="4000" b="1" u="sng" dirty="0">
                <a:solidFill>
                  <a:srgbClr val="0066FF"/>
                </a:solidFill>
                <a:latin typeface="黑体" panose="02010609060101010101" pitchFamily="2" charset="-122"/>
                <a:ea typeface="黑体" panose="02010609060101010101" pitchFamily="2" charset="-122"/>
              </a:rPr>
              <a:t>提</a:t>
            </a:r>
            <a:r>
              <a:rPr lang="zh-CN" altLang="en-US" sz="4000" b="1" dirty="0">
                <a:latin typeface="黑体" panose="02010609060101010101" pitchFamily="2" charset="-122"/>
                <a:ea typeface="黑体" panose="02010609060101010101" pitchFamily="2" charset="-122"/>
              </a:rPr>
              <a:t>一匕首入</a:t>
            </a:r>
            <a:r>
              <a:rPr lang="zh-CN" altLang="en-US" sz="4000" b="1" u="sng" dirty="0">
                <a:solidFill>
                  <a:srgbClr val="0066FF"/>
                </a:solidFill>
                <a:latin typeface="黑体" panose="02010609060101010101" pitchFamily="2" charset="-122"/>
                <a:ea typeface="黑体" panose="02010609060101010101" pitchFamily="2" charset="-122"/>
              </a:rPr>
              <a:t>不测</a:t>
            </a:r>
            <a:r>
              <a:rPr lang="zh-CN" altLang="en-US" sz="4000" b="1" dirty="0">
                <a:latin typeface="黑体" panose="02010609060101010101" pitchFamily="2" charset="-122"/>
                <a:ea typeface="黑体" panose="02010609060101010101" pitchFamily="2" charset="-122"/>
              </a:rPr>
              <a:t>之强秦，仆</a:t>
            </a:r>
            <a:r>
              <a:rPr lang="zh-CN" altLang="en-US" sz="4000" b="1" u="sng" dirty="0">
                <a:solidFill>
                  <a:srgbClr val="0066FF"/>
                </a:solidFill>
                <a:latin typeface="黑体" panose="02010609060101010101" pitchFamily="2" charset="-122"/>
                <a:ea typeface="黑体" panose="02010609060101010101" pitchFamily="2" charset="-122"/>
              </a:rPr>
              <a:t>所以</a:t>
            </a:r>
            <a:endParaRPr lang="zh-CN" altLang="en-US" sz="4000" b="1" u="sng" dirty="0">
              <a:solidFill>
                <a:srgbClr val="0066FF"/>
              </a:solidFill>
              <a:latin typeface="黑体" panose="02010609060101010101" pitchFamily="2" charset="-122"/>
              <a:ea typeface="黑体" panose="02010609060101010101" pitchFamily="2" charset="-122"/>
            </a:endParaRPr>
          </a:p>
          <a:p>
            <a:pPr>
              <a:lnSpc>
                <a:spcPts val="3000"/>
              </a:lnSpc>
              <a:spcBef>
                <a:spcPct val="50000"/>
              </a:spcBef>
              <a:spcAft>
                <a:spcPts val="1200"/>
              </a:spcAft>
              <a:buNone/>
            </a:pPr>
            <a:r>
              <a:rPr lang="zh-CN" altLang="en-US" sz="3100" b="1" i="1" dirty="0">
                <a:solidFill>
                  <a:srgbClr val="0066FF"/>
                </a:solidFill>
                <a:latin typeface="华文行楷" pitchFamily="2" charset="-122"/>
              </a:rPr>
              <a:t>   拿着</a:t>
            </a:r>
            <a:r>
              <a:rPr lang="zh-CN" altLang="en-US" b="1" dirty="0">
                <a:solidFill>
                  <a:srgbClr val="0066FF"/>
                </a:solidFill>
                <a:latin typeface="华文行楷" pitchFamily="2" charset="-122"/>
              </a:rPr>
              <a:t>       </a:t>
            </a:r>
            <a:r>
              <a:rPr lang="zh-CN" altLang="en-US" sz="3100" b="1" i="1" dirty="0">
                <a:solidFill>
                  <a:srgbClr val="0066FF"/>
                </a:solidFill>
                <a:latin typeface="华文行楷" pitchFamily="2" charset="-122"/>
              </a:rPr>
              <a:t>不可预料      </a:t>
            </a:r>
            <a:r>
              <a:rPr lang="zh-CN" altLang="en-US" sz="2000" b="1" i="1" dirty="0">
                <a:solidFill>
                  <a:srgbClr val="0066FF"/>
                </a:solidFill>
                <a:latin typeface="华文行楷" pitchFamily="2" charset="-122"/>
              </a:rPr>
              <a:t>停留下来</a:t>
            </a:r>
            <a:r>
              <a:rPr lang="zh-CN" altLang="en-US" sz="3100" b="1" i="1" u="sng" dirty="0">
                <a:solidFill>
                  <a:srgbClr val="0066FF"/>
                </a:solidFill>
                <a:latin typeface="华文行楷" pitchFamily="2" charset="-122"/>
              </a:rPr>
              <a:t>的原因</a:t>
            </a:r>
            <a:endParaRPr lang="zh-CN" altLang="en-US" sz="3100" b="1" i="1" dirty="0">
              <a:solidFill>
                <a:srgbClr val="0066FF"/>
              </a:solidFill>
              <a:latin typeface="华文行楷" pitchFamily="2" charset="-122"/>
            </a:endParaRPr>
          </a:p>
          <a:p>
            <a:pPr>
              <a:buNone/>
            </a:pPr>
            <a:endParaRPr lang="zh-CN" altLang="en-US" sz="1400" b="1" u="sng" dirty="0">
              <a:solidFill>
                <a:srgbClr val="0066FF"/>
              </a:solidFill>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留</a:t>
            </a:r>
            <a:r>
              <a:rPr lang="zh-CN" altLang="en-US" sz="4000" b="1" u="sng" dirty="0">
                <a:solidFill>
                  <a:srgbClr val="0066FF"/>
                </a:solidFill>
                <a:latin typeface="黑体" panose="02010609060101010101" pitchFamily="2" charset="-122"/>
                <a:ea typeface="黑体" panose="02010609060101010101" pitchFamily="2" charset="-122"/>
              </a:rPr>
              <a:t>者</a:t>
            </a:r>
            <a:r>
              <a:rPr lang="zh-CN" altLang="en-US" sz="4000" b="1" dirty="0">
                <a:latin typeface="黑体" panose="02010609060101010101" pitchFamily="2" charset="-122"/>
                <a:ea typeface="黑体" panose="02010609060101010101" pitchFamily="2" charset="-122"/>
              </a:rPr>
              <a:t>，待吾客与</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solidFill>
                  <a:srgbClr val="009900"/>
                </a:solidFill>
                <a:latin typeface="黑体" panose="02010609060101010101" pitchFamily="2" charset="-122"/>
                <a:ea typeface="黑体" panose="02010609060101010101" pitchFamily="2" charset="-122"/>
              </a:rPr>
              <a:t>之</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俱</a:t>
            </a:r>
            <a:r>
              <a:rPr lang="zh-CN" altLang="en-US" sz="4000" b="1" dirty="0">
                <a:solidFill>
                  <a:srgbClr val="009900"/>
                </a:solidFill>
                <a:latin typeface="黑体" panose="02010609060101010101" pitchFamily="2" charset="-122"/>
                <a:ea typeface="黑体" panose="02010609060101010101" pitchFamily="2" charset="-122"/>
              </a:rPr>
              <a:t>（往）。</a:t>
            </a:r>
            <a:r>
              <a:rPr lang="zh-CN" altLang="en-US" sz="4000" dirty="0">
                <a:ea typeface="仿宋_GB2312" pitchFamily="1" charset="-122"/>
              </a:rPr>
              <a:t> </a:t>
            </a:r>
            <a:r>
              <a:rPr lang="zh-CN" altLang="en-US" sz="4000" b="1" dirty="0">
                <a:latin typeface="黑体" panose="02010609060101010101" pitchFamily="2" charset="-122"/>
                <a:ea typeface="黑体" panose="02010609060101010101" pitchFamily="2" charset="-122"/>
              </a:rPr>
              <a:t>今</a:t>
            </a:r>
            <a:endParaRPr lang="zh-CN" altLang="en-US" sz="4000" b="1" dirty="0">
              <a:latin typeface="黑体" panose="02010609060101010101" pitchFamily="2" charset="-122"/>
              <a:ea typeface="黑体" panose="02010609060101010101" pitchFamily="2" charset="-122"/>
            </a:endParaRPr>
          </a:p>
          <a:p>
            <a:pPr>
              <a:buNone/>
            </a:pPr>
            <a:r>
              <a:rPr lang="zh-CN" altLang="en-US" b="1" dirty="0">
                <a:solidFill>
                  <a:srgbClr val="009900"/>
                </a:solidFill>
                <a:ea typeface="仿宋_GB2312" pitchFamily="1" charset="-122"/>
              </a:rPr>
              <a:t>                                 省略句</a:t>
            </a:r>
            <a:endParaRPr lang="zh-CN" altLang="en-US" sz="4000" b="1" dirty="0">
              <a:latin typeface="黑体" panose="02010609060101010101" pitchFamily="2" charset="-122"/>
              <a:ea typeface="黑体" panose="02010609060101010101" pitchFamily="2" charset="-122"/>
            </a:endParaRPr>
          </a:p>
          <a:p>
            <a:pPr>
              <a:buNone/>
            </a:pPr>
            <a:endParaRPr lang="zh-CN" altLang="en-US" sz="16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太子</a:t>
            </a:r>
            <a:r>
              <a:rPr lang="zh-CN" altLang="en-US" sz="4000" b="1" u="sng" dirty="0">
                <a:solidFill>
                  <a:srgbClr val="FF0066"/>
                </a:solidFill>
                <a:latin typeface="黑体" panose="02010609060101010101" pitchFamily="2" charset="-122"/>
                <a:ea typeface="黑体" panose="02010609060101010101" pitchFamily="2" charset="-122"/>
              </a:rPr>
              <a:t>迟</a:t>
            </a:r>
            <a:r>
              <a:rPr lang="zh-CN" altLang="en-US" sz="4000" b="1" dirty="0">
                <a:latin typeface="黑体" panose="02010609060101010101" pitchFamily="2" charset="-122"/>
                <a:ea typeface="黑体" panose="02010609060101010101" pitchFamily="2" charset="-122"/>
              </a:rPr>
              <a:t>之，</a:t>
            </a:r>
            <a:r>
              <a:rPr lang="zh-CN" altLang="en-US" sz="4000" b="1" u="sng" dirty="0">
                <a:solidFill>
                  <a:srgbClr val="0066FF"/>
                </a:solidFill>
                <a:latin typeface="黑体" panose="02010609060101010101" pitchFamily="2" charset="-122"/>
                <a:ea typeface="黑体" panose="02010609060101010101" pitchFamily="2" charset="-122"/>
              </a:rPr>
              <a:t>请辞</a:t>
            </a:r>
            <a:r>
              <a:rPr lang="zh-CN" altLang="en-US" sz="4000" b="1" u="sng" dirty="0">
                <a:solidFill>
                  <a:srgbClr val="FF0066"/>
                </a:solidFill>
                <a:latin typeface="华文行楷" pitchFamily="2" charset="-122"/>
              </a:rPr>
              <a:t>决</a:t>
            </a:r>
            <a:r>
              <a:rPr lang="zh-CN" altLang="en-US" sz="4000" b="1" dirty="0">
                <a:latin typeface="黑体" panose="02010609060101010101" pitchFamily="2" charset="-122"/>
                <a:ea typeface="黑体" panose="02010609060101010101" pitchFamily="2" charset="-122"/>
              </a:rPr>
              <a:t>矣</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遂发。</a:t>
            </a:r>
            <a:endParaRPr lang="zh-CN" altLang="en-US" sz="4000" b="1" dirty="0">
              <a:latin typeface="黑体" panose="02010609060101010101" pitchFamily="2" charset="-122"/>
              <a:ea typeface="黑体" panose="02010609060101010101" pitchFamily="2" charset="-122"/>
            </a:endParaRPr>
          </a:p>
          <a:p>
            <a:pPr>
              <a:buNone/>
            </a:pPr>
            <a:r>
              <a:rPr lang="zh-CN" altLang="en-US" sz="3100" b="1" dirty="0">
                <a:solidFill>
                  <a:srgbClr val="FF0066"/>
                </a:solidFill>
                <a:latin typeface="华文行楷" pitchFamily="2" charset="-122"/>
              </a:rPr>
              <a:t>     </a:t>
            </a:r>
            <a:r>
              <a:rPr lang="zh-CN" altLang="en-US" sz="3100" b="1" u="sng" dirty="0">
                <a:solidFill>
                  <a:srgbClr val="FF0066"/>
                </a:solidFill>
                <a:latin typeface="华文行楷" pitchFamily="2" charset="-122"/>
              </a:rPr>
              <a:t>意动</a:t>
            </a:r>
            <a:r>
              <a:rPr lang="zh-CN" altLang="en-US" sz="3100" b="1" dirty="0">
                <a:solidFill>
                  <a:srgbClr val="800000"/>
                </a:solidFill>
                <a:latin typeface="华文行楷" pitchFamily="2" charset="-122"/>
              </a:rPr>
              <a:t>  </a:t>
            </a:r>
            <a:r>
              <a:rPr lang="zh-CN" altLang="en-US" sz="3100" b="1" i="1" dirty="0">
                <a:solidFill>
                  <a:srgbClr val="0066FF"/>
                </a:solidFill>
                <a:latin typeface="华文行楷" pitchFamily="2" charset="-122"/>
              </a:rPr>
              <a:t>请允许我辞别</a:t>
            </a:r>
            <a:r>
              <a:rPr lang="zh-CN" altLang="en-US" sz="3100" b="1" u="sng" dirty="0">
                <a:solidFill>
                  <a:srgbClr val="FF0066"/>
                </a:solidFill>
                <a:latin typeface="华文行楷" pitchFamily="2" charset="-122"/>
              </a:rPr>
              <a:t>“诀”</a:t>
            </a:r>
            <a:r>
              <a:rPr lang="zh-CN" altLang="en-US" sz="3100" dirty="0">
                <a:ea typeface="仿宋_GB2312" pitchFamily="1" charset="-122"/>
              </a:rPr>
              <a:t> </a:t>
            </a:r>
            <a:endParaRPr lang="zh-CN" altLang="en-US" sz="3100" dirty="0">
              <a:ea typeface="仿宋_GB2312" pitchFamily="1" charset="-122"/>
            </a:endParaRPr>
          </a:p>
        </p:txBody>
      </p:sp>
      <p:sp>
        <p:nvSpPr>
          <p:cNvPr id="30723"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2">
                                            <p:txEl>
                                              <p:charRg st="0" end="16"/>
                                            </p:txEl>
                                          </p:spTgt>
                                        </p:tgtEl>
                                        <p:attrNameLst>
                                          <p:attrName>style.visibility</p:attrName>
                                        </p:attrNameLst>
                                      </p:cBhvr>
                                      <p:to>
                                        <p:strVal val="visible"/>
                                      </p:to>
                                    </p:set>
                                    <p:animEffect transition="in" filter="blinds(horizontal)">
                                      <p:cBhvr>
                                        <p:cTn id="7" dur="500"/>
                                        <p:tgtEl>
                                          <p:spTgt spid="30722">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22">
                                            <p:txEl>
                                              <p:charRg st="16" end="46"/>
                                            </p:txEl>
                                          </p:spTgt>
                                        </p:tgtEl>
                                        <p:attrNameLst>
                                          <p:attrName>style.visibility</p:attrName>
                                        </p:attrNameLst>
                                      </p:cBhvr>
                                      <p:to>
                                        <p:strVal val="visible"/>
                                      </p:to>
                                    </p:set>
                                    <p:animEffect transition="in" filter="blinds(horizontal)">
                                      <p:cBhvr>
                                        <p:cTn id="12" dur="500"/>
                                        <p:tgtEl>
                                          <p:spTgt spid="30722">
                                            <p:txEl>
                                              <p:charRg st="16" end="4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722">
                                            <p:txEl>
                                              <p:charRg st="47" end="65"/>
                                            </p:txEl>
                                          </p:spTgt>
                                        </p:tgtEl>
                                        <p:attrNameLst>
                                          <p:attrName>style.visibility</p:attrName>
                                        </p:attrNameLst>
                                      </p:cBhvr>
                                      <p:to>
                                        <p:strVal val="visible"/>
                                      </p:to>
                                    </p:set>
                                    <p:animEffect transition="in" filter="blinds(horizontal)">
                                      <p:cBhvr>
                                        <p:cTn id="17" dur="500"/>
                                        <p:tgtEl>
                                          <p:spTgt spid="30722">
                                            <p:txEl>
                                              <p:charRg st="47" end="6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722">
                                            <p:txEl>
                                              <p:charRg st="65" end="102"/>
                                            </p:txEl>
                                          </p:spTgt>
                                        </p:tgtEl>
                                        <p:attrNameLst>
                                          <p:attrName>style.visibility</p:attrName>
                                        </p:attrNameLst>
                                      </p:cBhvr>
                                      <p:to>
                                        <p:strVal val="visible"/>
                                      </p:to>
                                    </p:set>
                                    <p:animEffect transition="in" filter="blinds(horizontal)">
                                      <p:cBhvr>
                                        <p:cTn id="22" dur="500"/>
                                        <p:tgtEl>
                                          <p:spTgt spid="30722">
                                            <p:txEl>
                                              <p:charRg st="65" end="10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0722">
                                            <p:txEl>
                                              <p:charRg st="103" end="118"/>
                                            </p:txEl>
                                          </p:spTgt>
                                        </p:tgtEl>
                                        <p:attrNameLst>
                                          <p:attrName>style.visibility</p:attrName>
                                        </p:attrNameLst>
                                      </p:cBhvr>
                                      <p:to>
                                        <p:strVal val="visible"/>
                                      </p:to>
                                    </p:set>
                                    <p:animEffect transition="in" filter="blinds(horizontal)">
                                      <p:cBhvr>
                                        <p:cTn id="27" dur="500"/>
                                        <p:tgtEl>
                                          <p:spTgt spid="30722">
                                            <p:txEl>
                                              <p:charRg st="103" end="1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0722">
                                            <p:txEl>
                                              <p:charRg st="118" end="138"/>
                                            </p:txEl>
                                          </p:spTgt>
                                        </p:tgtEl>
                                        <p:attrNameLst>
                                          <p:attrName>style.visibility</p:attrName>
                                        </p:attrNameLst>
                                      </p:cBhvr>
                                      <p:to>
                                        <p:strVal val="visible"/>
                                      </p:to>
                                    </p:set>
                                    <p:animEffect transition="in" filter="blinds(horizontal)">
                                      <p:cBhvr>
                                        <p:cTn id="32" dur="500"/>
                                        <p:tgtEl>
                                          <p:spTgt spid="30722">
                                            <p:txEl>
                                              <p:charRg st="118" end="1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补充</a:t>
            </a:r>
            <a:endParaRPr lang="zh-CN" altLang="en-US"/>
          </a:p>
        </p:txBody>
      </p:sp>
      <p:sp>
        <p:nvSpPr>
          <p:cNvPr id="3" name="内容占位符 2"/>
          <p:cNvSpPr>
            <a:spLocks noGrp="1"/>
          </p:cNvSpPr>
          <p:nvPr>
            <p:ph idx="1"/>
          </p:nvPr>
        </p:nvSpPr>
        <p:spPr/>
        <p:txBody>
          <a:bodyPr/>
          <a:p>
            <a:r>
              <a:rPr lang="zh-CN" altLang="en-US" b="1"/>
              <a:t>《东周列国志》第一百七回《献地图荆轲闹秦庭，论兵法王翦代李信》：话说荆轲平日常与人论剑术，少所许可，惟心服榆次人盖聂，自以为不及，与之深结为友。至是，荆轲受燕太子丹厚恩，欲西入秦劫秦王，使人访求盖聂，欲邀请至燕，与之商议。因盖聂游踪未定，一时不能够来到太子丹知荆轲是个豪杰，旦暮敬事，不敢催促……太子丹：“……未知荆卿行期何日？</a:t>
            </a:r>
            <a:r>
              <a:rPr lang="zh-CN" altLang="en-US"/>
              <a:t>”</a:t>
            </a:r>
            <a:endParaRPr lang="zh-CN" altLang="en-US"/>
          </a:p>
        </p:txBody>
      </p:sp>
    </p:spTree>
  </p:cSld>
  <p:clrMapOvr>
    <a:masterClrMapping/>
  </p:clrMapOvr>
  <p:transition>
    <p:pull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补充</a:t>
            </a:r>
            <a:endParaRPr lang="zh-CN" altLang="en-US"/>
          </a:p>
        </p:txBody>
      </p:sp>
      <p:sp>
        <p:nvSpPr>
          <p:cNvPr id="3" name="内容占位符 2"/>
          <p:cNvSpPr>
            <a:spLocks noGrp="1"/>
          </p:cNvSpPr>
          <p:nvPr>
            <p:ph idx="1"/>
          </p:nvPr>
        </p:nvSpPr>
        <p:spPr/>
        <p:txBody>
          <a:bodyPr/>
          <a:p>
            <a:r>
              <a:rPr lang="zh-CN" altLang="en-US" b="1">
                <a:sym typeface="+mn-ea"/>
              </a:rPr>
              <a:t>荆轲曰：“臣有所善客盖聂未至，欲俟之以为副。”太子丹曰：“足下之客，如海中之萍，未可定也。丹之门下，有勇士数人，惟秦舞阳为最，或可以副行乎？”荆轲见太子十分急切，乃叹曰：“今提一匕首，入不测之强秦，次往而不返者也。臣所以迟迟，欲俟吾客，本图万全。太子既不能待，请行矣。</a:t>
            </a:r>
            <a:endParaRPr lang="zh-CN" altLang="en-US" b="1"/>
          </a:p>
          <a:p>
            <a:endParaRPr lang="zh-CN" altLang="en-US" b="1"/>
          </a:p>
        </p:txBody>
      </p:sp>
    </p:spTree>
  </p:cSld>
  <p:clrMapOvr>
    <a:masterClrMapping/>
  </p:clrMapOvr>
  <p:transition>
    <p:pull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文本占位符 31745"/>
          <p:cNvSpPr>
            <a:spLocks noGrp="1"/>
          </p:cNvSpPr>
          <p:nvPr>
            <p:ph type="body" idx="1"/>
          </p:nvPr>
        </p:nvSpPr>
        <p:spPr>
          <a:xfrm>
            <a:off x="0" y="838200"/>
            <a:ext cx="9144000" cy="6597650"/>
          </a:xfrm>
          <a:ln/>
        </p:spPr>
        <p:txBody>
          <a:bodyPr/>
          <a:p>
            <a:pPr>
              <a:buNone/>
            </a:pPr>
            <a:r>
              <a:rPr lang="zh-CN" altLang="en-US" sz="3600" b="1" dirty="0">
                <a:latin typeface="黑体" panose="02010609060101010101" pitchFamily="2" charset="-122"/>
                <a:ea typeface="黑体" panose="02010609060101010101" pitchFamily="2" charset="-122"/>
              </a:rPr>
              <a:t>太子及</a:t>
            </a:r>
            <a:r>
              <a:rPr lang="zh-CN" altLang="en-US" sz="3600" b="1" u="sng" dirty="0">
                <a:solidFill>
                  <a:srgbClr val="009900"/>
                </a:solidFill>
                <a:latin typeface="黑体" panose="02010609060101010101" pitchFamily="2" charset="-122"/>
                <a:ea typeface="黑体" panose="02010609060101010101" pitchFamily="2" charset="-122"/>
              </a:rPr>
              <a:t>宾客知其事者</a:t>
            </a:r>
            <a:r>
              <a:rPr lang="zh-CN" altLang="en-US" sz="3600" b="1" dirty="0">
                <a:latin typeface="黑体" panose="02010609060101010101" pitchFamily="2" charset="-122"/>
                <a:ea typeface="黑体" panose="02010609060101010101" pitchFamily="2" charset="-122"/>
              </a:rPr>
              <a:t>，皆</a:t>
            </a:r>
            <a:r>
              <a:rPr lang="zh-CN" altLang="en-US" sz="3600" b="1" u="sng" dirty="0">
                <a:solidFill>
                  <a:srgbClr val="FF0066"/>
                </a:solidFill>
                <a:latin typeface="黑体" panose="02010609060101010101" pitchFamily="2" charset="-122"/>
                <a:ea typeface="黑体" panose="02010609060101010101" pitchFamily="2" charset="-122"/>
              </a:rPr>
              <a:t>白衣冠</a:t>
            </a:r>
            <a:r>
              <a:rPr lang="zh-CN" altLang="en-US" sz="3600" b="1" dirty="0">
                <a:latin typeface="黑体" panose="02010609060101010101" pitchFamily="2" charset="-122"/>
                <a:ea typeface="黑体" panose="02010609060101010101" pitchFamily="2" charset="-122"/>
              </a:rPr>
              <a:t>以送之。</a:t>
            </a:r>
            <a:r>
              <a:rPr lang="zh-CN" altLang="en-US" sz="3600" dirty="0"/>
              <a:t> </a:t>
            </a:r>
            <a:r>
              <a:rPr lang="zh-CN" altLang="en-US" sz="3600" b="1" dirty="0">
                <a:latin typeface="黑体" panose="02010609060101010101" pitchFamily="2" charset="-122"/>
                <a:ea typeface="黑体" panose="02010609060101010101" pitchFamily="2" charset="-122"/>
              </a:rPr>
              <a:t>至</a:t>
            </a:r>
            <a:endParaRPr lang="zh-CN" altLang="en-US" sz="3600" b="1" dirty="0">
              <a:latin typeface="黑体" panose="02010609060101010101" pitchFamily="2" charset="-122"/>
              <a:ea typeface="黑体" panose="02010609060101010101" pitchFamily="2" charset="-122"/>
            </a:endParaRPr>
          </a:p>
          <a:p>
            <a:pPr>
              <a:buNone/>
            </a:pPr>
            <a:r>
              <a:rPr lang="zh-CN" altLang="en-US" sz="3100" b="1" dirty="0">
                <a:solidFill>
                  <a:srgbClr val="009900"/>
                </a:solidFill>
                <a:latin typeface="华文行楷" pitchFamily="2" charset="-122"/>
              </a:rPr>
              <a:t>        </a:t>
            </a:r>
            <a:r>
              <a:rPr lang="zh-CN" altLang="en-US" sz="3100" b="1" u="sng" dirty="0">
                <a:solidFill>
                  <a:srgbClr val="009900"/>
                </a:solidFill>
                <a:latin typeface="华文行楷" pitchFamily="2" charset="-122"/>
              </a:rPr>
              <a:t>定语后置</a:t>
            </a:r>
            <a:r>
              <a:rPr lang="zh-CN" altLang="en-US" sz="3100" dirty="0">
                <a:solidFill>
                  <a:srgbClr val="FF0000"/>
                </a:solidFill>
                <a:ea typeface="仿宋_GB2312" pitchFamily="1" charset="-122"/>
              </a:rPr>
              <a:t>          </a:t>
            </a:r>
            <a:r>
              <a:rPr lang="zh-CN" altLang="en-US" sz="3100" b="1" u="sng" dirty="0">
                <a:solidFill>
                  <a:srgbClr val="FF0066"/>
                </a:solidFill>
                <a:latin typeface="华文行楷" pitchFamily="2" charset="-122"/>
              </a:rPr>
              <a:t>名作动，穿上白衣戴上白帽</a:t>
            </a:r>
            <a:endParaRPr lang="zh-CN" altLang="en-US" sz="3600" b="1" u="sng" dirty="0">
              <a:latin typeface="黑体" panose="02010609060101010101" pitchFamily="2" charset="-122"/>
              <a:ea typeface="黑体" panose="02010609060101010101" pitchFamily="2" charset="-122"/>
            </a:endParaRPr>
          </a:p>
          <a:p>
            <a:pPr>
              <a:buNone/>
            </a:pPr>
            <a:r>
              <a:rPr lang="zh-CN" altLang="en-US" sz="3600" b="1" dirty="0">
                <a:latin typeface="黑体" panose="02010609060101010101" pitchFamily="2" charset="-122"/>
                <a:ea typeface="黑体" panose="02010609060101010101" pitchFamily="2" charset="-122"/>
              </a:rPr>
              <a:t>易水上，既</a:t>
            </a:r>
            <a:r>
              <a:rPr lang="zh-CN" altLang="en-US" sz="3600" b="1" u="sng" dirty="0">
                <a:solidFill>
                  <a:srgbClr val="FF0066"/>
                </a:solidFill>
                <a:latin typeface="黑体" panose="02010609060101010101" pitchFamily="2" charset="-122"/>
                <a:ea typeface="黑体" panose="02010609060101010101" pitchFamily="2" charset="-122"/>
              </a:rPr>
              <a:t>祖</a:t>
            </a:r>
            <a:r>
              <a:rPr lang="zh-CN" altLang="en-US" sz="3600" b="1" dirty="0">
                <a:latin typeface="黑体" panose="02010609060101010101" pitchFamily="2" charset="-122"/>
                <a:ea typeface="黑体" panose="02010609060101010101" pitchFamily="2" charset="-122"/>
              </a:rPr>
              <a:t>，</a:t>
            </a:r>
            <a:r>
              <a:rPr lang="zh-CN" altLang="en-US" sz="3600" b="1" u="sng" dirty="0">
                <a:solidFill>
                  <a:srgbClr val="0066FF"/>
                </a:solidFill>
                <a:latin typeface="黑体" panose="02010609060101010101" pitchFamily="2" charset="-122"/>
                <a:ea typeface="黑体" panose="02010609060101010101" pitchFamily="2" charset="-122"/>
              </a:rPr>
              <a:t>取道</a:t>
            </a:r>
            <a:r>
              <a:rPr lang="zh-CN" altLang="en-US" sz="3600" b="1" dirty="0">
                <a:latin typeface="黑体" panose="02010609060101010101" pitchFamily="2" charset="-122"/>
                <a:ea typeface="黑体" panose="02010609060101010101" pitchFamily="2" charset="-122"/>
              </a:rPr>
              <a:t>。高渐离</a:t>
            </a:r>
            <a:r>
              <a:rPr lang="zh-CN" altLang="en-US" sz="3600" b="1" u="sng" dirty="0">
                <a:solidFill>
                  <a:srgbClr val="0066FF"/>
                </a:solidFill>
                <a:latin typeface="黑体" panose="02010609060101010101" pitchFamily="2" charset="-122"/>
                <a:ea typeface="黑体" panose="02010609060101010101" pitchFamily="2" charset="-122"/>
              </a:rPr>
              <a:t>击</a:t>
            </a:r>
            <a:r>
              <a:rPr lang="zh-CN" altLang="en-US" sz="3600" b="1" dirty="0">
                <a:latin typeface="黑体" panose="02010609060101010101" pitchFamily="2" charset="-122"/>
                <a:ea typeface="黑体" panose="02010609060101010101" pitchFamily="2" charset="-122"/>
              </a:rPr>
              <a:t>筑，荆轲</a:t>
            </a:r>
            <a:r>
              <a:rPr lang="zh-CN" altLang="en-US" sz="3600" b="1" u="sng" dirty="0">
                <a:solidFill>
                  <a:srgbClr val="0066FF"/>
                </a:solidFill>
                <a:latin typeface="黑体" panose="02010609060101010101" pitchFamily="2" charset="-122"/>
                <a:ea typeface="黑体" panose="02010609060101010101" pitchFamily="2" charset="-122"/>
              </a:rPr>
              <a:t>和</a:t>
            </a:r>
            <a:endParaRPr lang="zh-CN" altLang="en-US" sz="3600" b="1" u="sng" dirty="0">
              <a:solidFill>
                <a:srgbClr val="0066FF"/>
              </a:solidFill>
              <a:latin typeface="黑体" panose="02010609060101010101" pitchFamily="2" charset="-122"/>
              <a:ea typeface="黑体" panose="02010609060101010101" pitchFamily="2" charset="-122"/>
            </a:endParaRPr>
          </a:p>
          <a:p>
            <a:pPr>
              <a:lnSpc>
                <a:spcPts val="2500"/>
              </a:lnSpc>
              <a:spcBef>
                <a:spcPts val="1200"/>
              </a:spcBef>
              <a:buNone/>
            </a:pPr>
            <a:r>
              <a:rPr lang="zh-CN" altLang="en-US" sz="3100" b="1" i="1" u="sng" dirty="0">
                <a:solidFill>
                  <a:srgbClr val="FF0066"/>
                </a:solidFill>
                <a:latin typeface="华文行楷" pitchFamily="2" charset="-122"/>
              </a:rPr>
              <a:t>  名作动：祭路神</a:t>
            </a:r>
            <a:r>
              <a:rPr lang="zh-CN" altLang="en-US" sz="3100" b="1" i="1" dirty="0">
                <a:solidFill>
                  <a:srgbClr val="0066FF"/>
                </a:solidFill>
                <a:latin typeface="华文行楷" pitchFamily="2" charset="-122"/>
              </a:rPr>
              <a:t>   就要上路</a:t>
            </a:r>
            <a:r>
              <a:rPr lang="zh-CN" altLang="en-US" b="1" i="1" dirty="0">
                <a:solidFill>
                  <a:srgbClr val="0066FF"/>
                </a:solidFill>
                <a:latin typeface="华文行楷" pitchFamily="2" charset="-122"/>
              </a:rPr>
              <a:t>  </a:t>
            </a:r>
            <a:r>
              <a:rPr lang="zh-CN" altLang="en-US" sz="3100" b="1" i="1" dirty="0">
                <a:solidFill>
                  <a:srgbClr val="0066FF"/>
                </a:solidFill>
                <a:latin typeface="华文行楷" pitchFamily="2" charset="-122"/>
              </a:rPr>
              <a:t>敲着   以声相应 </a:t>
            </a:r>
            <a:endParaRPr lang="zh-CN" altLang="en-US" sz="3100" b="1" i="1" dirty="0">
              <a:solidFill>
                <a:srgbClr val="0066FF"/>
              </a:solidFill>
              <a:latin typeface="华文行楷" pitchFamily="2" charset="-122"/>
            </a:endParaRPr>
          </a:p>
          <a:p>
            <a:pPr>
              <a:lnSpc>
                <a:spcPts val="2500"/>
              </a:lnSpc>
              <a:spcBef>
                <a:spcPts val="1200"/>
              </a:spcBef>
              <a:buNone/>
            </a:pPr>
            <a:r>
              <a:rPr lang="zh-CN" altLang="en-US" b="1" dirty="0">
                <a:solidFill>
                  <a:srgbClr val="FF0000"/>
                </a:solidFill>
              </a:rPr>
              <a:t>祖</a:t>
            </a:r>
            <a:r>
              <a:rPr lang="en-US" altLang="x-none" b="1" dirty="0">
                <a:solidFill>
                  <a:srgbClr val="FF0000"/>
                </a:solidFill>
              </a:rPr>
              <a:t>: </a:t>
            </a:r>
            <a:r>
              <a:rPr lang="zh-CN" altLang="en-US" b="1" dirty="0">
                <a:solidFill>
                  <a:srgbClr val="FF0000"/>
                </a:solidFill>
              </a:rPr>
              <a:t>古时出行先祭路神称祖，亦称“祖道”。</a:t>
            </a:r>
            <a:endParaRPr lang="zh-CN" altLang="en-US" sz="3100" b="1" i="1" dirty="0">
              <a:solidFill>
                <a:srgbClr val="0066FF"/>
              </a:solidFill>
              <a:latin typeface="华文行楷" pitchFamily="2" charset="-122"/>
            </a:endParaRPr>
          </a:p>
          <a:p>
            <a:pPr>
              <a:buNone/>
            </a:pPr>
            <a:r>
              <a:rPr lang="zh-CN" altLang="en-US" sz="3600" b="1" dirty="0">
                <a:latin typeface="黑体" panose="02010609060101010101" pitchFamily="2" charset="-122"/>
                <a:ea typeface="黑体" panose="02010609060101010101" pitchFamily="2" charset="-122"/>
              </a:rPr>
              <a:t>而</a:t>
            </a:r>
            <a:r>
              <a:rPr lang="zh-CN" altLang="en-US" sz="3600" b="1" u="sng" dirty="0">
                <a:solidFill>
                  <a:srgbClr val="0066FF"/>
                </a:solidFill>
                <a:latin typeface="黑体" panose="02010609060101010101" pitchFamily="2" charset="-122"/>
                <a:ea typeface="黑体" panose="02010609060101010101" pitchFamily="2" charset="-122"/>
              </a:rPr>
              <a:t>歌</a:t>
            </a:r>
            <a:r>
              <a:rPr lang="zh-CN" altLang="en-US" sz="3600" b="1" dirty="0">
                <a:latin typeface="黑体" panose="02010609060101010101" pitchFamily="2" charset="-122"/>
                <a:ea typeface="黑体" panose="02010609060101010101" pitchFamily="2" charset="-122"/>
              </a:rPr>
              <a:t>，</a:t>
            </a:r>
            <a:r>
              <a:rPr lang="zh-CN" altLang="en-US" sz="3600" b="1" dirty="0">
                <a:solidFill>
                  <a:srgbClr val="0066FF"/>
                </a:solidFill>
                <a:latin typeface="黑体" panose="02010609060101010101" pitchFamily="2" charset="-122"/>
                <a:ea typeface="黑体" panose="02010609060101010101" pitchFamily="2" charset="-122"/>
              </a:rPr>
              <a:t>为</a:t>
            </a:r>
            <a:r>
              <a:rPr lang="zh-CN" altLang="en-US" sz="3600" b="1" u="sng" dirty="0">
                <a:solidFill>
                  <a:srgbClr val="0066FF"/>
                </a:solidFill>
                <a:latin typeface="黑体" panose="02010609060101010101" pitchFamily="2" charset="-122"/>
                <a:ea typeface="黑体" panose="02010609060101010101" pitchFamily="2" charset="-122"/>
              </a:rPr>
              <a:t>变徵之声</a:t>
            </a:r>
            <a:r>
              <a:rPr lang="zh-CN" altLang="en-US" sz="3600" b="1" dirty="0">
                <a:latin typeface="黑体" panose="02010609060101010101" pitchFamily="2" charset="-122"/>
                <a:ea typeface="黑体" panose="02010609060101010101" pitchFamily="2" charset="-122"/>
              </a:rPr>
              <a:t>，士皆垂泪</a:t>
            </a:r>
            <a:r>
              <a:rPr lang="zh-CN" altLang="en-US" sz="3600" b="1" u="sng" dirty="0">
                <a:solidFill>
                  <a:srgbClr val="FF0066"/>
                </a:solidFill>
                <a:latin typeface="黑体" panose="02010609060101010101" pitchFamily="2" charset="-122"/>
                <a:ea typeface="黑体" panose="02010609060101010101" pitchFamily="2" charset="-122"/>
              </a:rPr>
              <a:t>涕</a:t>
            </a:r>
            <a:r>
              <a:rPr lang="zh-CN" altLang="en-US" sz="3600" b="1" dirty="0">
                <a:latin typeface="黑体" panose="02010609060101010101" pitchFamily="2" charset="-122"/>
                <a:ea typeface="黑体" panose="02010609060101010101" pitchFamily="2" charset="-122"/>
              </a:rPr>
              <a:t>泣。又</a:t>
            </a:r>
            <a:r>
              <a:rPr lang="zh-CN" altLang="en-US" sz="3600" b="1" u="sng" dirty="0">
                <a:solidFill>
                  <a:srgbClr val="FF0066"/>
                </a:solidFill>
                <a:latin typeface="黑体" panose="02010609060101010101" pitchFamily="2" charset="-122"/>
                <a:ea typeface="黑体" panose="02010609060101010101" pitchFamily="2" charset="-122"/>
              </a:rPr>
              <a:t>前</a:t>
            </a:r>
            <a:r>
              <a:rPr lang="zh-CN" altLang="en-US" sz="3600" b="1" dirty="0">
                <a:latin typeface="黑体" panose="02010609060101010101" pitchFamily="2" charset="-122"/>
                <a:ea typeface="黑体" panose="02010609060101010101" pitchFamily="2" charset="-122"/>
              </a:rPr>
              <a:t>而</a:t>
            </a:r>
            <a:endParaRPr lang="zh-CN" altLang="en-US" sz="3600" b="1" dirty="0">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唱歌  发出  悲凉的声音  </a:t>
            </a:r>
            <a:r>
              <a:rPr lang="zh-CN" altLang="en-US" sz="3100" b="1" i="1" u="sng" dirty="0">
                <a:solidFill>
                  <a:srgbClr val="FF0066"/>
                </a:solidFill>
                <a:latin typeface="华文行楷" pitchFamily="2" charset="-122"/>
              </a:rPr>
              <a:t>名作动：哭</a:t>
            </a:r>
            <a:r>
              <a:rPr lang="zh-CN" altLang="en-US" sz="3100" b="1" i="1" dirty="0">
                <a:solidFill>
                  <a:srgbClr val="0066FF"/>
                </a:solidFill>
                <a:latin typeface="华文行楷" pitchFamily="2" charset="-122"/>
              </a:rPr>
              <a:t> </a:t>
            </a:r>
            <a:r>
              <a:rPr lang="zh-CN" altLang="en-US" sz="2400" b="1" u="sng" dirty="0">
                <a:solidFill>
                  <a:srgbClr val="FF0066"/>
                </a:solidFill>
                <a:latin typeface="华文行楷" pitchFamily="2" charset="-122"/>
              </a:rPr>
              <a:t>名作动</a:t>
            </a:r>
            <a:r>
              <a:rPr lang="zh-CN" altLang="en-US" sz="1800" b="1" u="sng" dirty="0">
                <a:solidFill>
                  <a:srgbClr val="FF0066"/>
                </a:solidFill>
                <a:latin typeface="华文行楷" pitchFamily="2" charset="-122"/>
              </a:rPr>
              <a:t> </a:t>
            </a:r>
            <a:r>
              <a:rPr lang="zh-CN" altLang="en-US" sz="3100" b="1" u="sng" dirty="0">
                <a:solidFill>
                  <a:srgbClr val="FF0066"/>
                </a:solidFill>
                <a:latin typeface="华文行楷" pitchFamily="2" charset="-122"/>
              </a:rPr>
              <a:t>上前</a:t>
            </a:r>
            <a:endParaRPr lang="zh-CN" altLang="en-US" sz="3600" b="1" dirty="0">
              <a:latin typeface="黑体" panose="02010609060101010101" pitchFamily="2" charset="-122"/>
              <a:ea typeface="黑体" panose="02010609060101010101" pitchFamily="2" charset="-122"/>
            </a:endParaRPr>
          </a:p>
          <a:p>
            <a:pPr>
              <a:buNone/>
            </a:pPr>
            <a:r>
              <a:rPr lang="zh-CN" altLang="en-US" sz="3600" b="1" dirty="0">
                <a:latin typeface="黑体" panose="02010609060101010101" pitchFamily="2" charset="-122"/>
                <a:ea typeface="黑体" panose="02010609060101010101" pitchFamily="2" charset="-122"/>
              </a:rPr>
              <a:t>为歌 曰</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风萧萧兮易水寒，壮士一去兮不复还</a:t>
            </a:r>
            <a:r>
              <a:rPr lang="en-US" altLang="x-none" sz="3600" b="1" dirty="0">
                <a:latin typeface="黑体" panose="02010609060101010101" pitchFamily="2" charset="-122"/>
                <a:ea typeface="黑体" panose="02010609060101010101" pitchFamily="2" charset="-122"/>
              </a:rPr>
              <a:t>!”</a:t>
            </a:r>
            <a:r>
              <a:rPr lang="en-US" altLang="x-none" b="1" dirty="0">
                <a:latin typeface="黑体" panose="02010609060101010101" pitchFamily="2" charset="-122"/>
                <a:ea typeface="黑体" panose="02010609060101010101" pitchFamily="2" charset="-122"/>
              </a:rPr>
              <a:t> </a:t>
            </a:r>
            <a:endParaRPr lang="en-US" altLang="x-none" b="1" dirty="0">
              <a:latin typeface="黑体" panose="02010609060101010101" pitchFamily="2" charset="-122"/>
              <a:ea typeface="黑体" panose="02010609060101010101" pitchFamily="2" charset="-122"/>
            </a:endParaRPr>
          </a:p>
          <a:p>
            <a:endParaRPr lang="zh-CN" altLang="en-US" b="1" dirty="0">
              <a:latin typeface="黑体" panose="02010609060101010101" pitchFamily="2" charset="-122"/>
              <a:ea typeface="黑体" panose="02010609060101010101" pitchFamily="2" charset="-122"/>
            </a:endParaRPr>
          </a:p>
        </p:txBody>
      </p:sp>
      <p:sp>
        <p:nvSpPr>
          <p:cNvPr id="31747"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46">
                                            <p:txEl>
                                              <p:charRg st="0" end="21"/>
                                            </p:txEl>
                                          </p:spTgt>
                                        </p:tgtEl>
                                        <p:attrNameLst>
                                          <p:attrName>style.visibility</p:attrName>
                                        </p:attrNameLst>
                                      </p:cBhvr>
                                      <p:to>
                                        <p:strVal val="visible"/>
                                      </p:to>
                                    </p:set>
                                    <p:animEffect transition="in" filter="blinds(horizontal)">
                                      <p:cBhvr>
                                        <p:cTn id="7" dur="500"/>
                                        <p:tgtEl>
                                          <p:spTgt spid="31746">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46">
                                            <p:txEl>
                                              <p:charRg st="21" end="56"/>
                                            </p:txEl>
                                          </p:spTgt>
                                        </p:tgtEl>
                                        <p:attrNameLst>
                                          <p:attrName>style.visibility</p:attrName>
                                        </p:attrNameLst>
                                      </p:cBhvr>
                                      <p:to>
                                        <p:strVal val="visible"/>
                                      </p:to>
                                    </p:set>
                                    <p:animEffect transition="in" filter="blinds(horizontal)">
                                      <p:cBhvr>
                                        <p:cTn id="12" dur="500"/>
                                        <p:tgtEl>
                                          <p:spTgt spid="31746">
                                            <p:txEl>
                                              <p:charRg st="21" end="5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746">
                                            <p:txEl>
                                              <p:charRg st="56" end="76"/>
                                            </p:txEl>
                                          </p:spTgt>
                                        </p:tgtEl>
                                        <p:attrNameLst>
                                          <p:attrName>style.visibility</p:attrName>
                                        </p:attrNameLst>
                                      </p:cBhvr>
                                      <p:to>
                                        <p:strVal val="visible"/>
                                      </p:to>
                                    </p:set>
                                    <p:animEffect transition="in" filter="blinds(horizontal)">
                                      <p:cBhvr>
                                        <p:cTn id="17" dur="500"/>
                                        <p:tgtEl>
                                          <p:spTgt spid="31746">
                                            <p:txEl>
                                              <p:charRg st="56" end="7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1746">
                                            <p:txEl>
                                              <p:charRg st="76" end="105"/>
                                            </p:txEl>
                                          </p:spTgt>
                                        </p:tgtEl>
                                        <p:attrNameLst>
                                          <p:attrName>style.visibility</p:attrName>
                                        </p:attrNameLst>
                                      </p:cBhvr>
                                      <p:to>
                                        <p:strVal val="visible"/>
                                      </p:to>
                                    </p:set>
                                    <p:animEffect transition="in" filter="blinds(horizontal)">
                                      <p:cBhvr>
                                        <p:cTn id="22" dur="500"/>
                                        <p:tgtEl>
                                          <p:spTgt spid="31746">
                                            <p:txEl>
                                              <p:charRg st="76" end="10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1746">
                                            <p:txEl>
                                              <p:charRg st="105" end="127"/>
                                            </p:txEl>
                                          </p:spTgt>
                                        </p:tgtEl>
                                        <p:attrNameLst>
                                          <p:attrName>style.visibility</p:attrName>
                                        </p:attrNameLst>
                                      </p:cBhvr>
                                      <p:to>
                                        <p:strVal val="visible"/>
                                      </p:to>
                                    </p:set>
                                    <p:animEffect transition="in" filter="blinds(horizontal)">
                                      <p:cBhvr>
                                        <p:cTn id="27" dur="500"/>
                                        <p:tgtEl>
                                          <p:spTgt spid="31746">
                                            <p:txEl>
                                              <p:charRg st="105" end="12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1746">
                                            <p:txEl>
                                              <p:charRg st="127" end="147"/>
                                            </p:txEl>
                                          </p:spTgt>
                                        </p:tgtEl>
                                        <p:attrNameLst>
                                          <p:attrName>style.visibility</p:attrName>
                                        </p:attrNameLst>
                                      </p:cBhvr>
                                      <p:to>
                                        <p:strVal val="visible"/>
                                      </p:to>
                                    </p:set>
                                    <p:animEffect transition="in" filter="blinds(horizontal)">
                                      <p:cBhvr>
                                        <p:cTn id="32" dur="500"/>
                                        <p:tgtEl>
                                          <p:spTgt spid="31746">
                                            <p:txEl>
                                              <p:charRg st="127" end="14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1746">
                                            <p:txEl>
                                              <p:charRg st="147" end="176"/>
                                            </p:txEl>
                                          </p:spTgt>
                                        </p:tgtEl>
                                        <p:attrNameLst>
                                          <p:attrName>style.visibility</p:attrName>
                                        </p:attrNameLst>
                                      </p:cBhvr>
                                      <p:to>
                                        <p:strVal val="visible"/>
                                      </p:to>
                                    </p:set>
                                    <p:animEffect transition="in" filter="blinds(horizontal)">
                                      <p:cBhvr>
                                        <p:cTn id="37" dur="500"/>
                                        <p:tgtEl>
                                          <p:spTgt spid="31746">
                                            <p:txEl>
                                              <p:charRg st="147" end="17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746">
                                            <p:txEl>
                                              <p:charRg st="176" end="202"/>
                                            </p:txEl>
                                          </p:spTgt>
                                        </p:tgtEl>
                                        <p:attrNameLst>
                                          <p:attrName>style.visibility</p:attrName>
                                        </p:attrNameLst>
                                      </p:cBhvr>
                                      <p:to>
                                        <p:strVal val="visible"/>
                                      </p:to>
                                    </p:set>
                                    <p:animEffect transition="in" filter="blinds(horizontal)">
                                      <p:cBhvr>
                                        <p:cTn id="42" dur="500"/>
                                        <p:tgtEl>
                                          <p:spTgt spid="31746">
                                            <p:txEl>
                                              <p:charRg st="176" end="20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文本占位符 32769"/>
          <p:cNvSpPr>
            <a:spLocks noGrp="1"/>
          </p:cNvSpPr>
          <p:nvPr>
            <p:ph type="body" idx="1"/>
          </p:nvPr>
        </p:nvSpPr>
        <p:spPr>
          <a:xfrm>
            <a:off x="0" y="914400"/>
            <a:ext cx="9324975" cy="6335713"/>
          </a:xfrm>
          <a:ln/>
        </p:spPr>
        <p:txBody>
          <a:bodyPr/>
          <a:p>
            <a:pPr>
              <a:buNone/>
            </a:pPr>
            <a:r>
              <a:rPr lang="zh-CN" altLang="en-US" sz="4000" b="1" dirty="0">
                <a:latin typeface="黑体" panose="02010609060101010101" pitchFamily="2" charset="-122"/>
                <a:ea typeface="黑体" panose="02010609060101010101" pitchFamily="2" charset="-122"/>
              </a:rPr>
              <a:t>复为</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慷慨</a:t>
            </a:r>
            <a:r>
              <a:rPr lang="zh-CN" altLang="en-US" sz="4000" b="1" dirty="0">
                <a:latin typeface="黑体" panose="02010609060101010101" pitchFamily="2" charset="-122"/>
                <a:ea typeface="黑体" panose="02010609060101010101" pitchFamily="2" charset="-122"/>
              </a:rPr>
              <a:t>羽声，士皆</a:t>
            </a:r>
            <a:r>
              <a:rPr lang="zh-CN" altLang="en-US" sz="4000" b="1" u="sng" dirty="0">
                <a:solidFill>
                  <a:srgbClr val="0066FF"/>
                </a:solidFill>
                <a:latin typeface="黑体" panose="02010609060101010101" pitchFamily="2" charset="-122"/>
                <a:ea typeface="黑体" panose="02010609060101010101" pitchFamily="2" charset="-122"/>
              </a:rPr>
              <a:t>瞋目</a:t>
            </a:r>
            <a:r>
              <a:rPr lang="zh-CN" altLang="en-US" sz="4000" b="1" dirty="0">
                <a:latin typeface="黑体" panose="02010609060101010101" pitchFamily="2" charset="-122"/>
                <a:ea typeface="黑体" panose="02010609060101010101" pitchFamily="2" charset="-122"/>
              </a:rPr>
              <a:t>，发尽</a:t>
            </a:r>
            <a:r>
              <a:rPr lang="zh-CN" altLang="en-US" sz="4000" b="1" u="sng" dirty="0">
                <a:solidFill>
                  <a:srgbClr val="FF0066"/>
                </a:solidFill>
                <a:latin typeface="黑体" panose="02010609060101010101" pitchFamily="2" charset="-122"/>
                <a:ea typeface="黑体" panose="02010609060101010101" pitchFamily="2" charset="-122"/>
              </a:rPr>
              <a:t>上</a:t>
            </a:r>
            <a:r>
              <a:rPr lang="zh-CN" altLang="en-US" sz="4000" b="1" dirty="0">
                <a:latin typeface="黑体" panose="02010609060101010101" pitchFamily="2" charset="-122"/>
                <a:ea typeface="黑体" panose="02010609060101010101" pitchFamily="2" charset="-122"/>
              </a:rPr>
              <a:t>指</a:t>
            </a:r>
            <a:endParaRPr lang="zh-CN" altLang="en-US" sz="4000" b="1" dirty="0">
              <a:latin typeface="黑体" panose="02010609060101010101" pitchFamily="2" charset="-122"/>
              <a:ea typeface="黑体" panose="02010609060101010101" pitchFamily="2" charset="-122"/>
            </a:endParaRPr>
          </a:p>
          <a:p>
            <a:pPr>
              <a:buNone/>
            </a:pPr>
            <a:r>
              <a:rPr lang="zh-CN" altLang="en-US" sz="3100" b="1" u="sng" dirty="0">
                <a:solidFill>
                  <a:srgbClr val="FF0066"/>
                </a:solidFill>
                <a:latin typeface="华文行楷" pitchFamily="2" charset="-122"/>
              </a:rPr>
              <a:t>古今异意：声调激愤的</a:t>
            </a:r>
            <a:r>
              <a:rPr lang="zh-CN" altLang="en-US" sz="3100" b="1" dirty="0">
                <a:solidFill>
                  <a:srgbClr val="FF0066"/>
                </a:solidFill>
                <a:latin typeface="华文行楷" pitchFamily="2" charset="-122"/>
              </a:rPr>
              <a:t>   </a:t>
            </a:r>
            <a:r>
              <a:rPr lang="zh-CN" altLang="en-US" sz="2800" b="1" u="sng" dirty="0">
                <a:solidFill>
                  <a:srgbClr val="0066FF"/>
                </a:solidFill>
                <a:latin typeface="黑体" panose="02010609060101010101" pitchFamily="2" charset="-122"/>
                <a:ea typeface="黑体" panose="02010609060101010101" pitchFamily="2" charset="-122"/>
              </a:rPr>
              <a:t>睁大眼睛</a:t>
            </a:r>
            <a:r>
              <a:rPr lang="zh-CN" altLang="en-US" sz="3100" b="1" dirty="0">
                <a:solidFill>
                  <a:srgbClr val="FF0066"/>
                </a:solidFill>
                <a:latin typeface="华文行楷" pitchFamily="2" charset="-122"/>
              </a:rPr>
              <a:t>   </a:t>
            </a:r>
            <a:r>
              <a:rPr lang="zh-CN" altLang="en-US" sz="3100" b="1" u="sng" dirty="0">
                <a:solidFill>
                  <a:srgbClr val="FF0066"/>
                </a:solidFill>
                <a:latin typeface="华文行楷" pitchFamily="2" charset="-122"/>
              </a:rPr>
              <a:t>名作状</a:t>
            </a:r>
            <a:r>
              <a:rPr lang="zh-CN" altLang="en-US" b="1" u="sng" dirty="0">
                <a:solidFill>
                  <a:srgbClr val="FF0066"/>
                </a:solidFill>
                <a:latin typeface="华文行楷" pitchFamily="2" charset="-122"/>
              </a:rPr>
              <a:t>，</a:t>
            </a:r>
            <a:r>
              <a:rPr lang="zh-CN" altLang="en-US" sz="3100" b="1" u="sng" dirty="0">
                <a:solidFill>
                  <a:srgbClr val="FF0066"/>
                </a:solidFill>
                <a:latin typeface="华文行楷" pitchFamily="2" charset="-122"/>
              </a:rPr>
              <a:t>向上</a:t>
            </a:r>
            <a:r>
              <a:rPr lang="zh-CN" altLang="en-US" b="1" dirty="0">
                <a:latin typeface="华文行楷" pitchFamily="2" charset="-122"/>
              </a:rPr>
              <a:t> </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冠。于是荆轲遂</a:t>
            </a:r>
            <a:r>
              <a:rPr lang="zh-CN" altLang="en-US" sz="4000" b="1" u="sng" dirty="0">
                <a:solidFill>
                  <a:srgbClr val="0066FF"/>
                </a:solidFill>
                <a:latin typeface="黑体" panose="02010609060101010101" pitchFamily="2" charset="-122"/>
                <a:ea typeface="黑体" panose="02010609060101010101" pitchFamily="2" charset="-122"/>
              </a:rPr>
              <a:t>就</a:t>
            </a:r>
            <a:r>
              <a:rPr lang="zh-CN" altLang="en-US" sz="4000" b="1" dirty="0">
                <a:latin typeface="黑体" panose="02010609060101010101" pitchFamily="2" charset="-122"/>
                <a:ea typeface="黑体" panose="02010609060101010101" pitchFamily="2" charset="-122"/>
              </a:rPr>
              <a:t>车而</a:t>
            </a:r>
            <a:r>
              <a:rPr lang="zh-CN" altLang="en-US" sz="4000" b="1" dirty="0">
                <a:solidFill>
                  <a:srgbClr val="FF0066"/>
                </a:solidFill>
                <a:latin typeface="黑体" panose="02010609060101010101" pitchFamily="2" charset="-122"/>
                <a:ea typeface="黑体" panose="02010609060101010101" pitchFamily="2" charset="-122"/>
              </a:rPr>
              <a:t>去</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66FF"/>
                </a:solidFill>
                <a:latin typeface="黑体" panose="02010609060101010101" pitchFamily="2" charset="-122"/>
                <a:ea typeface="黑体" panose="02010609060101010101" pitchFamily="2" charset="-122"/>
              </a:rPr>
              <a:t>终已</a:t>
            </a:r>
            <a:r>
              <a:rPr lang="zh-CN" altLang="en-US" sz="4000" b="1" dirty="0">
                <a:latin typeface="黑体" panose="02010609060101010101" pitchFamily="2" charset="-122"/>
                <a:ea typeface="黑体" panose="02010609060101010101" pitchFamily="2" charset="-122"/>
              </a:rPr>
              <a:t> </a:t>
            </a:r>
            <a:r>
              <a:rPr lang="zh-CN" altLang="en-US" sz="4000" b="1" u="sng" dirty="0">
                <a:solidFill>
                  <a:srgbClr val="0066FF"/>
                </a:solidFill>
                <a:latin typeface="黑体" panose="02010609060101010101" pitchFamily="2" charset="-122"/>
                <a:ea typeface="黑体" panose="02010609060101010101" pitchFamily="2" charset="-122"/>
              </a:rPr>
              <a:t>不顾</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坐</a:t>
            </a:r>
            <a:r>
              <a:rPr lang="zh-CN" altLang="en-US" b="1" dirty="0">
                <a:solidFill>
                  <a:srgbClr val="FF6600"/>
                </a:solidFill>
                <a:latin typeface="华文行楷" pitchFamily="2" charset="-122"/>
              </a:rPr>
              <a:t>  </a:t>
            </a:r>
            <a:r>
              <a:rPr lang="zh-CN" altLang="en-US" sz="2400" b="1" u="sng" dirty="0">
                <a:solidFill>
                  <a:srgbClr val="FF0066"/>
                </a:solidFill>
              </a:rPr>
              <a:t>古今：离开</a:t>
            </a:r>
            <a:r>
              <a:rPr lang="zh-CN" altLang="en-US" sz="2400" b="1" dirty="0">
                <a:solidFill>
                  <a:srgbClr val="FF0066"/>
                </a:solidFill>
              </a:rPr>
              <a:t>   </a:t>
            </a:r>
            <a:r>
              <a:rPr lang="zh-CN" altLang="en-US" sz="3100" b="1" i="1" dirty="0">
                <a:solidFill>
                  <a:srgbClr val="0066FF"/>
                </a:solidFill>
                <a:latin typeface="华文行楷" pitchFamily="2" charset="-122"/>
              </a:rPr>
              <a:t>始终</a:t>
            </a:r>
            <a:r>
              <a:rPr lang="zh-CN" altLang="en-US" b="1" i="1" dirty="0">
                <a:solidFill>
                  <a:srgbClr val="0066FF"/>
                </a:solidFill>
                <a:latin typeface="华文行楷" pitchFamily="2" charset="-122"/>
              </a:rPr>
              <a:t> </a:t>
            </a:r>
            <a:r>
              <a:rPr lang="zh-CN" altLang="en-US" sz="2400" b="1" i="1" dirty="0">
                <a:solidFill>
                  <a:srgbClr val="0066FF"/>
                </a:solidFill>
                <a:latin typeface="华文行楷" pitchFamily="2" charset="-122"/>
              </a:rPr>
              <a:t>没有</a:t>
            </a:r>
            <a:r>
              <a:rPr lang="en-US" altLang="x-none" sz="2400" b="1" i="1" dirty="0">
                <a:solidFill>
                  <a:srgbClr val="0066FF"/>
                </a:solidFill>
                <a:latin typeface="华文行楷" pitchFamily="2" charset="-122"/>
              </a:rPr>
              <a:t>/</a:t>
            </a:r>
            <a:r>
              <a:rPr lang="zh-CN" altLang="en-US" sz="2400" b="1" i="1" dirty="0">
                <a:solidFill>
                  <a:srgbClr val="0066FF"/>
                </a:solidFill>
                <a:latin typeface="华文行楷" pitchFamily="2" charset="-122"/>
              </a:rPr>
              <a:t>不回头看一眼</a:t>
            </a:r>
            <a:endParaRPr lang="zh-CN" altLang="en-US" sz="4000" b="1" dirty="0">
              <a:latin typeface="黑体" panose="02010609060101010101" pitchFamily="2" charset="-122"/>
              <a:ea typeface="黑体" panose="02010609060101010101" pitchFamily="2" charset="-122"/>
            </a:endParaRPr>
          </a:p>
          <a:p>
            <a:pPr>
              <a:buNone/>
            </a:pPr>
            <a:r>
              <a:rPr lang="zh-CN" altLang="en-US" sz="4000" b="1" u="sng" dirty="0">
                <a:solidFill>
                  <a:srgbClr val="0066FF"/>
                </a:solidFill>
                <a:latin typeface="黑体" panose="02010609060101010101" pitchFamily="2" charset="-122"/>
                <a:ea typeface="黑体" panose="02010609060101010101" pitchFamily="2" charset="-122"/>
              </a:rPr>
              <a:t>既</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u="sng" dirty="0">
                <a:solidFill>
                  <a:srgbClr val="0066FF"/>
                </a:solidFill>
                <a:latin typeface="黑体" panose="02010609060101010101" pitchFamily="2" charset="-122"/>
                <a:ea typeface="黑体" panose="02010609060101010101" pitchFamily="2" charset="-122"/>
              </a:rPr>
              <a:t>至</a:t>
            </a:r>
            <a:r>
              <a:rPr lang="zh-CN" altLang="en-US" sz="4000" b="1" dirty="0">
                <a:latin typeface="黑体" panose="02010609060101010101" pitchFamily="2" charset="-122"/>
                <a:ea typeface="黑体" panose="02010609060101010101" pitchFamily="2" charset="-122"/>
              </a:rPr>
              <a:t>秦，</a:t>
            </a:r>
            <a:r>
              <a:rPr lang="zh-CN" altLang="en-US" sz="4000" b="1" u="sng" dirty="0">
                <a:solidFill>
                  <a:srgbClr val="0066FF"/>
                </a:solidFill>
                <a:latin typeface="黑体" panose="02010609060101010101" pitchFamily="2" charset="-122"/>
                <a:ea typeface="黑体" panose="02010609060101010101" pitchFamily="2" charset="-122"/>
              </a:rPr>
              <a:t>持</a:t>
            </a:r>
            <a:r>
              <a:rPr lang="zh-CN" altLang="en-US" sz="4000" b="1" dirty="0">
                <a:solidFill>
                  <a:srgbClr val="0066FF"/>
                </a:solidFill>
                <a:latin typeface="黑体" panose="02010609060101010101" pitchFamily="2" charset="-122"/>
                <a:ea typeface="黑体" panose="02010609060101010101" pitchFamily="2" charset="-122"/>
              </a:rPr>
              <a:t>  </a:t>
            </a:r>
            <a:r>
              <a:rPr lang="zh-CN" altLang="en-US" sz="4000" b="1" dirty="0">
                <a:solidFill>
                  <a:srgbClr val="0000FF"/>
                </a:solidFill>
                <a:latin typeface="黑体" panose="02010609060101010101" pitchFamily="2" charset="-122"/>
                <a:ea typeface="黑体" panose="02010609060101010101" pitchFamily="2" charset="-122"/>
              </a:rPr>
              <a:t>千金之资</a:t>
            </a:r>
            <a:r>
              <a:rPr lang="zh-CN" altLang="en-US" sz="4000" b="1" dirty="0">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币</a:t>
            </a:r>
            <a:r>
              <a:rPr lang="zh-CN" altLang="en-US" sz="4000" b="1" dirty="0">
                <a:latin typeface="黑体" panose="02010609060101010101" pitchFamily="2" charset="-122"/>
                <a:ea typeface="黑体" panose="02010609060101010101" pitchFamily="2" charset="-122"/>
              </a:rPr>
              <a:t>物，</a:t>
            </a:r>
            <a:r>
              <a:rPr lang="zh-CN" altLang="en-US" sz="4000" b="1" u="sng" dirty="0">
                <a:solidFill>
                  <a:srgbClr val="0066FF"/>
                </a:solidFill>
                <a:latin typeface="黑体" panose="02010609060101010101" pitchFamily="2" charset="-122"/>
                <a:ea typeface="黑体" panose="02010609060101010101" pitchFamily="2" charset="-122"/>
              </a:rPr>
              <a:t>厚遗</a:t>
            </a:r>
            <a:endParaRPr lang="zh-CN" altLang="en-US" sz="4000" b="1" u="sng" dirty="0">
              <a:solidFill>
                <a:srgbClr val="0066FF"/>
              </a:solidFill>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已经</a:t>
            </a:r>
            <a:r>
              <a:rPr lang="zh-CN" altLang="en-US" b="1" i="1" dirty="0">
                <a:solidFill>
                  <a:srgbClr val="0066FF"/>
                </a:solidFill>
                <a:latin typeface="华文行楷" pitchFamily="2" charset="-122"/>
              </a:rPr>
              <a:t> </a:t>
            </a:r>
            <a:r>
              <a:rPr lang="zh-CN" altLang="en-US" sz="3100" b="1" i="1" dirty="0">
                <a:solidFill>
                  <a:srgbClr val="0066FF"/>
                </a:solidFill>
                <a:latin typeface="华文行楷" pitchFamily="2" charset="-122"/>
              </a:rPr>
              <a:t>到了拿着</a:t>
            </a:r>
            <a:r>
              <a:rPr lang="zh-CN" altLang="en-US" b="1" i="1" dirty="0">
                <a:solidFill>
                  <a:srgbClr val="0066FF"/>
                </a:solidFill>
                <a:latin typeface="华文行楷" pitchFamily="2" charset="-122"/>
              </a:rPr>
              <a:t> </a:t>
            </a:r>
            <a:r>
              <a:rPr lang="zh-CN" altLang="en-US" sz="3100" b="1" i="1" dirty="0">
                <a:solidFill>
                  <a:srgbClr val="0066FF"/>
                </a:solidFill>
                <a:latin typeface="华文行楷" pitchFamily="2" charset="-122"/>
              </a:rPr>
              <a:t>价值千金的钱财 </a:t>
            </a:r>
            <a:r>
              <a:rPr lang="zh-CN" altLang="en-US" sz="3100" b="1" u="sng" dirty="0">
                <a:solidFill>
                  <a:srgbClr val="FF0066"/>
                </a:solidFill>
                <a:latin typeface="华文行楷" pitchFamily="2" charset="-122"/>
              </a:rPr>
              <a:t>礼物</a:t>
            </a:r>
            <a:r>
              <a:rPr lang="zh-CN" altLang="en-US" sz="3100" b="1" dirty="0">
                <a:solidFill>
                  <a:srgbClr val="FF0066"/>
                </a:solidFill>
                <a:latin typeface="华文行楷" pitchFamily="2" charset="-122"/>
              </a:rPr>
              <a:t> </a:t>
            </a:r>
            <a:r>
              <a:rPr lang="zh-CN" altLang="en-US" sz="3100" b="1" i="1" dirty="0">
                <a:solidFill>
                  <a:srgbClr val="0066FF"/>
                </a:solidFill>
                <a:latin typeface="华文行楷" pitchFamily="2" charset="-122"/>
              </a:rPr>
              <a:t>优厚地赠送给</a:t>
            </a:r>
            <a:r>
              <a:rPr lang="zh-CN" altLang="en-US" b="1" i="1" dirty="0">
                <a:solidFill>
                  <a:srgbClr val="0066FF"/>
                </a:solidFill>
                <a:latin typeface="华文行楷" pitchFamily="2" charset="-122"/>
              </a:rPr>
              <a:t> </a:t>
            </a:r>
            <a:endParaRPr lang="zh-CN" altLang="en-US" sz="3100" b="1" u="sng" dirty="0">
              <a:solidFill>
                <a:srgbClr val="FF0066"/>
              </a:solidFill>
              <a:latin typeface="华文行楷" pitchFamily="2" charset="-122"/>
            </a:endParaRPr>
          </a:p>
          <a:p>
            <a:pPr>
              <a:buNone/>
            </a:pPr>
            <a:r>
              <a:rPr lang="zh-CN" altLang="en-US" sz="3100" b="1" dirty="0">
                <a:solidFill>
                  <a:srgbClr val="FF0066"/>
                </a:solidFill>
                <a:latin typeface="华文行楷" pitchFamily="2" charset="-122"/>
              </a:rPr>
              <a:t>                           </a:t>
            </a:r>
            <a:r>
              <a:rPr lang="zh-CN" altLang="en-US" sz="2400" b="1" u="sng" dirty="0">
                <a:solidFill>
                  <a:srgbClr val="FF0066"/>
                </a:solidFill>
                <a:latin typeface="华文行楷" pitchFamily="2" charset="-122"/>
              </a:rPr>
              <a:t>币</a:t>
            </a:r>
            <a:r>
              <a:rPr lang="en-US" altLang="x-none" sz="2400" b="1" u="sng" dirty="0">
                <a:solidFill>
                  <a:srgbClr val="FF0066"/>
                </a:solidFill>
                <a:latin typeface="华文行楷" pitchFamily="2" charset="-122"/>
              </a:rPr>
              <a:t>: </a:t>
            </a:r>
            <a:r>
              <a:rPr lang="zh-CN" altLang="en-US" sz="2400" b="1" u="sng" dirty="0">
                <a:solidFill>
                  <a:srgbClr val="FF0066"/>
                </a:solidFill>
                <a:latin typeface="华文行楷" pitchFamily="2" charset="-122"/>
              </a:rPr>
              <a:t>礼品，古今异义</a:t>
            </a:r>
            <a:r>
              <a:rPr lang="zh-CN" altLang="en-US" dirty="0">
                <a:ea typeface="仿宋_GB2312" pitchFamily="1" charset="-122"/>
              </a:rPr>
              <a:t>             </a:t>
            </a:r>
            <a:endParaRPr lang="zh-CN" altLang="en-US" dirty="0">
              <a:ea typeface="仿宋_GB2312" pitchFamily="1" charset="-122"/>
            </a:endParaRPr>
          </a:p>
          <a:p>
            <a:pPr>
              <a:buNone/>
            </a:pPr>
            <a:r>
              <a:rPr lang="zh-CN" altLang="en-US" sz="4000" b="1" dirty="0">
                <a:latin typeface="黑体" panose="02010609060101010101" pitchFamily="2" charset="-122"/>
                <a:ea typeface="黑体" panose="02010609060101010101" pitchFamily="2" charset="-122"/>
              </a:rPr>
              <a:t>秦王宠臣</a:t>
            </a:r>
            <a:r>
              <a:rPr lang="zh-CN" altLang="en-US" sz="4000" b="1" u="sng" dirty="0">
                <a:solidFill>
                  <a:srgbClr val="0066FF"/>
                </a:solidFill>
                <a:latin typeface="黑体" panose="02010609060101010101" pitchFamily="2" charset="-122"/>
                <a:ea typeface="黑体" panose="02010609060101010101" pitchFamily="2" charset="-122"/>
              </a:rPr>
              <a:t>中庶子</a:t>
            </a:r>
            <a:r>
              <a:rPr lang="zh-CN" altLang="en-US" sz="4000" b="1" dirty="0">
                <a:solidFill>
                  <a:srgbClr val="0066FF"/>
                </a:solidFill>
                <a:latin typeface="黑体" panose="02010609060101010101" pitchFamily="2" charset="-122"/>
                <a:ea typeface="黑体" panose="02010609060101010101" pitchFamily="2" charset="-122"/>
              </a:rPr>
              <a:t>蒙嘉</a:t>
            </a:r>
            <a:r>
              <a:rPr lang="zh-CN" altLang="en-US" sz="4000" b="1" dirty="0">
                <a:latin typeface="黑体" panose="02010609060101010101" pitchFamily="2" charset="-122"/>
                <a:ea typeface="黑体" panose="02010609060101010101" pitchFamily="2" charset="-122"/>
              </a:rPr>
              <a:t>。</a:t>
            </a:r>
            <a:r>
              <a:rPr lang="zh-CN" altLang="en-US" sz="3100" b="1" i="1" dirty="0">
                <a:solidFill>
                  <a:srgbClr val="0066FF"/>
                </a:solidFill>
                <a:latin typeface="华文行楷" pitchFamily="2" charset="-122"/>
              </a:rPr>
              <a:t> </a:t>
            </a:r>
            <a:endParaRPr lang="zh-CN" altLang="en-US" sz="4000" b="1" u="sng" dirty="0">
              <a:solidFill>
                <a:srgbClr val="0066FF"/>
              </a:solidFill>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官名      人名</a:t>
            </a:r>
            <a:endParaRPr lang="zh-CN" altLang="en-US" sz="3100" b="1" i="1" dirty="0">
              <a:solidFill>
                <a:srgbClr val="0066FF"/>
              </a:solidFill>
              <a:latin typeface="华文行楷" pitchFamily="2" charset="-122"/>
            </a:endParaRPr>
          </a:p>
        </p:txBody>
      </p:sp>
      <p:sp>
        <p:nvSpPr>
          <p:cNvPr id="32771"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0">
                                            <p:txEl>
                                              <p:charRg st="0" end="19"/>
                                            </p:txEl>
                                          </p:spTgt>
                                        </p:tgtEl>
                                        <p:attrNameLst>
                                          <p:attrName>style.visibility</p:attrName>
                                        </p:attrNameLst>
                                      </p:cBhvr>
                                      <p:to>
                                        <p:strVal val="visible"/>
                                      </p:to>
                                    </p:set>
                                    <p:animEffect transition="in" filter="blinds(horizontal)">
                                      <p:cBhvr>
                                        <p:cTn id="7" dur="500"/>
                                        <p:tgtEl>
                                          <p:spTgt spid="32770">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0">
                                            <p:txEl>
                                              <p:charRg st="19" end="47"/>
                                            </p:txEl>
                                          </p:spTgt>
                                        </p:tgtEl>
                                        <p:attrNameLst>
                                          <p:attrName>style.visibility</p:attrName>
                                        </p:attrNameLst>
                                      </p:cBhvr>
                                      <p:to>
                                        <p:strVal val="visible"/>
                                      </p:to>
                                    </p:set>
                                    <p:animEffect transition="in" filter="blinds(horizontal)">
                                      <p:cBhvr>
                                        <p:cTn id="12" dur="500"/>
                                        <p:tgtEl>
                                          <p:spTgt spid="32770">
                                            <p:txEl>
                                              <p:charRg st="19" end="4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770">
                                            <p:txEl>
                                              <p:charRg st="47" end="66"/>
                                            </p:txEl>
                                          </p:spTgt>
                                        </p:tgtEl>
                                        <p:attrNameLst>
                                          <p:attrName>style.visibility</p:attrName>
                                        </p:attrNameLst>
                                      </p:cBhvr>
                                      <p:to>
                                        <p:strVal val="visible"/>
                                      </p:to>
                                    </p:set>
                                    <p:animEffect transition="in" filter="blinds(horizontal)">
                                      <p:cBhvr>
                                        <p:cTn id="17" dur="500"/>
                                        <p:tgtEl>
                                          <p:spTgt spid="32770">
                                            <p:txEl>
                                              <p:charRg st="47" end="6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770">
                                            <p:txEl>
                                              <p:charRg st="66" end="105"/>
                                            </p:txEl>
                                          </p:spTgt>
                                        </p:tgtEl>
                                        <p:attrNameLst>
                                          <p:attrName>style.visibility</p:attrName>
                                        </p:attrNameLst>
                                      </p:cBhvr>
                                      <p:to>
                                        <p:strVal val="visible"/>
                                      </p:to>
                                    </p:set>
                                    <p:animEffect transition="in" filter="blinds(horizontal)">
                                      <p:cBhvr>
                                        <p:cTn id="22" dur="500"/>
                                        <p:tgtEl>
                                          <p:spTgt spid="32770">
                                            <p:txEl>
                                              <p:charRg st="66" end="10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2770">
                                            <p:txEl>
                                              <p:charRg st="105" end="127"/>
                                            </p:txEl>
                                          </p:spTgt>
                                        </p:tgtEl>
                                        <p:attrNameLst>
                                          <p:attrName>style.visibility</p:attrName>
                                        </p:attrNameLst>
                                      </p:cBhvr>
                                      <p:to>
                                        <p:strVal val="visible"/>
                                      </p:to>
                                    </p:set>
                                    <p:animEffect transition="in" filter="blinds(horizontal)">
                                      <p:cBhvr>
                                        <p:cTn id="27" dur="500"/>
                                        <p:tgtEl>
                                          <p:spTgt spid="32770">
                                            <p:txEl>
                                              <p:charRg st="105" end="12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2770">
                                            <p:txEl>
                                              <p:charRg st="127" end="154"/>
                                            </p:txEl>
                                          </p:spTgt>
                                        </p:tgtEl>
                                        <p:attrNameLst>
                                          <p:attrName>style.visibility</p:attrName>
                                        </p:attrNameLst>
                                      </p:cBhvr>
                                      <p:to>
                                        <p:strVal val="visible"/>
                                      </p:to>
                                    </p:set>
                                    <p:animEffect transition="in" filter="blinds(horizontal)">
                                      <p:cBhvr>
                                        <p:cTn id="32" dur="500"/>
                                        <p:tgtEl>
                                          <p:spTgt spid="32770">
                                            <p:txEl>
                                              <p:charRg st="127" end="15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2770">
                                            <p:txEl>
                                              <p:charRg st="154" end="205"/>
                                            </p:txEl>
                                          </p:spTgt>
                                        </p:tgtEl>
                                        <p:attrNameLst>
                                          <p:attrName>style.visibility</p:attrName>
                                        </p:attrNameLst>
                                      </p:cBhvr>
                                      <p:to>
                                        <p:strVal val="visible"/>
                                      </p:to>
                                    </p:set>
                                    <p:animEffect transition="in" filter="blinds(horizontal)">
                                      <p:cBhvr>
                                        <p:cTn id="37" dur="500"/>
                                        <p:tgtEl>
                                          <p:spTgt spid="32770">
                                            <p:txEl>
                                              <p:charRg st="154" end="20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2770">
                                            <p:txEl>
                                              <p:charRg st="205" end="217"/>
                                            </p:txEl>
                                          </p:spTgt>
                                        </p:tgtEl>
                                        <p:attrNameLst>
                                          <p:attrName>style.visibility</p:attrName>
                                        </p:attrNameLst>
                                      </p:cBhvr>
                                      <p:to>
                                        <p:strVal val="visible"/>
                                      </p:to>
                                    </p:set>
                                    <p:animEffect transition="in" filter="blinds(horizontal)">
                                      <p:cBhvr>
                                        <p:cTn id="42" dur="500"/>
                                        <p:tgtEl>
                                          <p:spTgt spid="32770">
                                            <p:txEl>
                                              <p:charRg st="205" end="21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2770">
                                            <p:txEl>
                                              <p:charRg st="217" end="238"/>
                                            </p:txEl>
                                          </p:spTgt>
                                        </p:tgtEl>
                                        <p:attrNameLst>
                                          <p:attrName>style.visibility</p:attrName>
                                        </p:attrNameLst>
                                      </p:cBhvr>
                                      <p:to>
                                        <p:strVal val="visible"/>
                                      </p:to>
                                    </p:set>
                                    <p:animEffect transition="in" filter="blinds(horizontal)">
                                      <p:cBhvr>
                                        <p:cTn id="47" dur="500"/>
                                        <p:tgtEl>
                                          <p:spTgt spid="32770">
                                            <p:txEl>
                                              <p:charRg st="217" end="23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Rectangle 2"/>
          <p:cNvSpPr>
            <a:spLocks noGrp="1"/>
          </p:cNvSpPr>
          <p:nvPr>
            <p:ph type="title"/>
          </p:nvPr>
        </p:nvSpPr>
        <p:spPr>
          <a:xfrm>
            <a:off x="1143000" y="1219200"/>
            <a:ext cx="2590800" cy="533400"/>
          </a:xfrm>
          <a:solidFill>
            <a:srgbClr val="FFFF00">
              <a:alpha val="100000"/>
            </a:srgbClr>
          </a:solidFill>
          <a:ln/>
        </p:spPr>
        <p:txBody>
          <a:bodyPr vert="horz" wrap="square" anchor="ctr"/>
          <a:p>
            <a:pPr algn="l" eaLnBrk="1" hangingPunct="1"/>
            <a:r>
              <a:rPr lang="en-US" altLang="x-none" sz="3000" b="1" dirty="0">
                <a:latin typeface="黑体" panose="02010609060101010101" pitchFamily="2" charset="-122"/>
                <a:ea typeface="黑体" panose="02010609060101010101" pitchFamily="2" charset="-122"/>
              </a:rPr>
              <a:t>3. </a:t>
            </a:r>
            <a:r>
              <a:rPr lang="zh-CN" altLang="en-US" sz="3000" b="1" dirty="0">
                <a:latin typeface="黑体" panose="02010609060101010101" pitchFamily="2" charset="-122"/>
                <a:ea typeface="黑体" panose="02010609060101010101" pitchFamily="2" charset="-122"/>
              </a:rPr>
              <a:t>怒叱太子</a:t>
            </a:r>
            <a:endParaRPr lang="zh-CN" altLang="en-US" sz="3000" b="1" dirty="0">
              <a:latin typeface="黑体" panose="02010609060101010101" pitchFamily="2" charset="-122"/>
              <a:ea typeface="黑体" panose="02010609060101010101" pitchFamily="2" charset="-122"/>
            </a:endParaRPr>
          </a:p>
        </p:txBody>
      </p:sp>
      <p:sp>
        <p:nvSpPr>
          <p:cNvPr id="33795" name="Rectangle 3"/>
          <p:cNvSpPr>
            <a:spLocks noGrp="1"/>
          </p:cNvSpPr>
          <p:nvPr>
            <p:ph idx="1"/>
          </p:nvPr>
        </p:nvSpPr>
        <p:spPr>
          <a:xfrm>
            <a:off x="533400" y="2133600"/>
            <a:ext cx="8153400" cy="3886200"/>
          </a:xfrm>
          <a:ln/>
        </p:spPr>
        <p:txBody>
          <a:bodyPr vert="horz" wrap="square" anchor="t"/>
          <a:p>
            <a:pPr eaLnBrk="1" hangingPunct="1">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太子</a:t>
            </a:r>
            <a:endParaRPr lang="zh-CN" altLang="en-US" sz="2800" b="1" dirty="0">
              <a:latin typeface="黑体" panose="02010609060101010101" pitchFamily="2" charset="-122"/>
              <a:ea typeface="黑体" panose="02010609060101010101" pitchFamily="2" charset="-122"/>
            </a:endParaRPr>
          </a:p>
          <a:p>
            <a:pPr eaLnBrk="1" hangingPunct="1">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“迟之”“疑其有改悔”“先遣秦武阳” </a:t>
            </a:r>
            <a:endParaRPr lang="zh-CN" altLang="en-US" sz="2800" b="1" dirty="0">
              <a:solidFill>
                <a:srgbClr val="FF0000"/>
              </a:solidFill>
              <a:latin typeface="楷体_GB2312" pitchFamily="1" charset="-122"/>
              <a:ea typeface="楷体_GB2312" pitchFamily="1" charset="-122"/>
            </a:endParaRPr>
          </a:p>
          <a:p>
            <a:pPr eaLnBrk="1" hangingPunct="1">
              <a:buFont typeface="Wingdings" panose="05000000000000000000" pitchFamily="2" charset="2"/>
              <a:buNone/>
            </a:pP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惊恐，焦急。</a:t>
            </a:r>
            <a:endParaRPr lang="en-US" altLang="x-none" sz="2800" dirty="0">
              <a:latin typeface="黑体" panose="02010609060101010101" pitchFamily="2" charset="-122"/>
              <a:ea typeface="黑体" panose="02010609060101010101" pitchFamily="2" charset="-122"/>
            </a:endParaRPr>
          </a:p>
          <a:p>
            <a:pPr eaLnBrk="1" hangingPunct="1">
              <a:buFont typeface="Wingdings" panose="05000000000000000000" pitchFamily="2" charset="2"/>
              <a:buNone/>
            </a:pPr>
            <a:r>
              <a:rPr lang="zh-CN" altLang="en-US" sz="2800" dirty="0">
                <a:latin typeface="黑体" panose="02010609060101010101" pitchFamily="2" charset="-122"/>
                <a:ea typeface="黑体" panose="02010609060101010101" pitchFamily="2" charset="-122"/>
              </a:rPr>
              <a:t>（浮躁多疑，谋事不周）</a:t>
            </a:r>
            <a:endParaRPr lang="zh-CN" altLang="en-US" sz="2800" dirty="0">
              <a:latin typeface="黑体" panose="02010609060101010101" pitchFamily="2" charset="-122"/>
              <a:ea typeface="黑体" panose="02010609060101010101" pitchFamily="2" charset="-122"/>
            </a:endParaRPr>
          </a:p>
          <a:p>
            <a:pPr eaLnBrk="1" hangingPunct="1">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荆轲</a:t>
            </a:r>
            <a:endParaRPr lang="zh-CN" altLang="en-US" sz="2800" b="1" dirty="0">
              <a:latin typeface="黑体" panose="02010609060101010101" pitchFamily="2" charset="-122"/>
              <a:ea typeface="黑体" panose="02010609060101010101" pitchFamily="2" charset="-122"/>
            </a:endParaRPr>
          </a:p>
          <a:p>
            <a:pPr eaLnBrk="1" hangingPunct="1">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“怒”“叱”“今日往而不反者，竖子也！</a:t>
            </a:r>
            <a:r>
              <a:rPr lang="en-US" altLang="x-none" sz="2800" b="1" dirty="0">
                <a:solidFill>
                  <a:srgbClr val="FF0000"/>
                </a:solidFill>
                <a:latin typeface="楷体_GB2312" pitchFamily="1" charset="-122"/>
                <a:ea typeface="楷体_GB2312" pitchFamily="1" charset="-122"/>
              </a:rPr>
              <a:t>……”</a:t>
            </a:r>
            <a:endParaRPr lang="en-US" altLang="x-none" sz="2800" b="1" dirty="0">
              <a:solidFill>
                <a:srgbClr val="FF0000"/>
              </a:solidFill>
              <a:latin typeface="楷体_GB2312" pitchFamily="1" charset="-122"/>
              <a:ea typeface="楷体_GB2312" pitchFamily="1" charset="-122"/>
            </a:endParaRPr>
          </a:p>
          <a:p>
            <a:pPr eaLnBrk="1" hangingPunct="1">
              <a:buFont typeface="Wingdings" panose="05000000000000000000" pitchFamily="2" charset="2"/>
              <a:buNone/>
            </a:pP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刚直不阿，秉性刚烈。</a:t>
            </a:r>
            <a:endParaRPr lang="zh-CN" altLang="en-US" sz="2800" dirty="0">
              <a:latin typeface="黑体" panose="02010609060101010101" pitchFamily="2" charset="-122"/>
              <a:ea typeface="黑体" panose="02010609060101010101" pitchFamily="2" charset="-122"/>
            </a:endParaRPr>
          </a:p>
        </p:txBody>
      </p:sp>
      <p:sp>
        <p:nvSpPr>
          <p:cNvPr id="33796" name="矩形 5"/>
          <p:cNvSpPr/>
          <p:nvPr/>
        </p:nvSpPr>
        <p:spPr>
          <a:xfrm>
            <a:off x="2209800" y="60325"/>
            <a:ext cx="2216150" cy="701675"/>
          </a:xfrm>
          <a:prstGeom prst="rect">
            <a:avLst/>
          </a:prstGeom>
          <a:solidFill>
            <a:srgbClr val="00B050"/>
          </a:solidFill>
          <a:ln w="9525">
            <a:noFill/>
          </a:ln>
        </p:spPr>
        <p:txBody>
          <a:bodyPr wrap="none">
            <a:spAutoFit/>
          </a:bodyPr>
          <a:p>
            <a:pPr algn="l" eaLnBrk="1" fontAlgn="base" hangingPunct="1"/>
            <a:r>
              <a:rPr lang="zh-CN" altLang="en-US" dirty="0">
                <a:latin typeface="Arial" panose="020B0604020202020204" pitchFamily="34" charset="0"/>
                <a:ea typeface="黑体" panose="02010609060101010101" pitchFamily="2" charset="-122"/>
              </a:rPr>
              <a:t>词句赏析</a:t>
            </a:r>
            <a:endParaRPr lang="zh-CN" altLang="en-US"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500" fill="hold"/>
                                        <p:tgtEl>
                                          <p:spTgt spid="33794"/>
                                        </p:tgtEl>
                                        <p:attrNameLst>
                                          <p:attrName>ppt_w</p:attrName>
                                        </p:attrNameLst>
                                      </p:cBhvr>
                                      <p:tavLst>
                                        <p:tav tm="0">
                                          <p:val>
                                            <p:fltVal val="0.000000"/>
                                          </p:val>
                                        </p:tav>
                                        <p:tav tm="100000">
                                          <p:val>
                                            <p:strVal val="#ppt_w"/>
                                          </p:val>
                                        </p:tav>
                                      </p:tavLst>
                                    </p:anim>
                                    <p:anim calcmode="lin" valueType="num">
                                      <p:cBhvr>
                                        <p:cTn id="8" dur="500" fill="hold"/>
                                        <p:tgtEl>
                                          <p:spTgt spid="33794"/>
                                        </p:tgtEl>
                                        <p:attrNameLst>
                                          <p:attrName>ppt_h</p:attrName>
                                        </p:attrNameLst>
                                      </p:cBhvr>
                                      <p:tavLst>
                                        <p:tav tm="0">
                                          <p:val>
                                            <p:fltVal val="0.000000"/>
                                          </p:val>
                                        </p:tav>
                                        <p:tav tm="100000">
                                          <p:val>
                                            <p:strVal val="#ppt_h"/>
                                          </p:val>
                                        </p:tav>
                                      </p:tavLst>
                                    </p:anim>
                                    <p:anim calcmode="lin" valueType="num">
                                      <p:cBhvr>
                                        <p:cTn id="9" dur="500" fill="hold"/>
                                        <p:tgtEl>
                                          <p:spTgt spid="33794"/>
                                        </p:tgtEl>
                                        <p:attrNameLst>
                                          <p:attrName>style.rotation</p:attrName>
                                        </p:attrNameLst>
                                      </p:cBhvr>
                                      <p:tavLst>
                                        <p:tav tm="0">
                                          <p:val>
                                            <p:fltVal val="360.000000"/>
                                          </p:val>
                                        </p:tav>
                                        <p:tav tm="100000">
                                          <p:val>
                                            <p:fltVal val="0.000000"/>
                                          </p:val>
                                        </p:tav>
                                      </p:tavLst>
                                    </p:anim>
                                    <p:animEffect transition="in" filter="fade">
                                      <p:cBhvr>
                                        <p:cTn id="10" dur="500"/>
                                        <p:tgtEl>
                                          <p:spTgt spid="33794"/>
                                        </p:tgtEl>
                                      </p:cBhvr>
                                    </p:animEffect>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nodeType="clickEffect">
                                  <p:stCondLst>
                                    <p:cond delay="0"/>
                                  </p:stCondLst>
                                  <p:iterate type="lt">
                                    <p:tmPct val="50000"/>
                                  </p:iterate>
                                  <p:childTnLst>
                                    <p:set>
                                      <p:cBhvr>
                                        <p:cTn id="14" dur="1" fill="hold">
                                          <p:stCondLst>
                                            <p:cond delay="0"/>
                                          </p:stCondLst>
                                        </p:cTn>
                                        <p:tgtEl>
                                          <p:spTgt spid="33795">
                                            <p:txEl>
                                              <p:charRg st="0" end="3"/>
                                            </p:txEl>
                                          </p:spTgt>
                                        </p:tgtEl>
                                        <p:attrNameLst>
                                          <p:attrName>style.visibility</p:attrName>
                                        </p:attrNameLst>
                                      </p:cBhvr>
                                      <p:to>
                                        <p:strVal val="visible"/>
                                      </p:to>
                                    </p:set>
                                    <p:anim calcmode="discrete" valueType="clr">
                                      <p:cBhvr override="childStyle">
                                        <p:cTn id="15" dur="80"/>
                                        <p:tgtEl>
                                          <p:spTgt spid="33795">
                                            <p:txEl>
                                              <p:charRg st="0"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3795">
                                            <p:txEl>
                                              <p:charRg st="0" end="3"/>
                                            </p:txEl>
                                          </p:spTgt>
                                        </p:tgtEl>
                                        <p:attrNameLst>
                                          <p:attrName>fillcolor</p:attrName>
                                        </p:attrNameLst>
                                      </p:cBhvr>
                                      <p:tavLst>
                                        <p:tav tm="0">
                                          <p:val>
                                            <p:clrVal>
                                              <a:schemeClr val="accent2"/>
                                            </p:clrVal>
                                          </p:val>
                                        </p:tav>
                                        <p:tav tm="50000">
                                          <p:val>
                                            <p:clrVal>
                                              <a:schemeClr val="hlink"/>
                                            </p:clrVal>
                                          </p:val>
                                        </p:tav>
                                      </p:tavLst>
                                    </p:anim>
                                    <p:set>
                                      <p:cBhvr>
                                        <p:cTn id="17" dur="80"/>
                                        <p:tgtEl>
                                          <p:spTgt spid="33795">
                                            <p:txEl>
                                              <p:charRg st="0" end="3"/>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3795">
                                            <p:txEl>
                                              <p:charRg st="3" end="23"/>
                                            </p:txEl>
                                          </p:spTgt>
                                        </p:tgtEl>
                                        <p:attrNameLst>
                                          <p:attrName>style.visibility</p:attrName>
                                        </p:attrNameLst>
                                      </p:cBhvr>
                                      <p:to>
                                        <p:strVal val="visible"/>
                                      </p:to>
                                    </p:set>
                                    <p:anim calcmode="discrete" valueType="clr">
                                      <p:cBhvr override="childStyle">
                                        <p:cTn id="22" dur="80"/>
                                        <p:tgtEl>
                                          <p:spTgt spid="33795">
                                            <p:txEl>
                                              <p:charRg st="3" end="2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3795">
                                            <p:txEl>
                                              <p:charRg st="3" end="23"/>
                                            </p:txEl>
                                          </p:spTgt>
                                        </p:tgtEl>
                                        <p:attrNameLst>
                                          <p:attrName>fillcolor</p:attrName>
                                        </p:attrNameLst>
                                      </p:cBhvr>
                                      <p:tavLst>
                                        <p:tav tm="0">
                                          <p:val>
                                            <p:clrVal>
                                              <a:schemeClr val="accent2"/>
                                            </p:clrVal>
                                          </p:val>
                                        </p:tav>
                                        <p:tav tm="50000">
                                          <p:val>
                                            <p:clrVal>
                                              <a:schemeClr val="hlink"/>
                                            </p:clrVal>
                                          </p:val>
                                        </p:tav>
                                      </p:tavLst>
                                    </p:anim>
                                    <p:set>
                                      <p:cBhvr>
                                        <p:cTn id="24" dur="80"/>
                                        <p:tgtEl>
                                          <p:spTgt spid="33795">
                                            <p:txEl>
                                              <p:charRg st="3" end="23"/>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3795">
                                            <p:txEl>
                                              <p:charRg st="23" end="32"/>
                                            </p:txEl>
                                          </p:spTgt>
                                        </p:tgtEl>
                                        <p:attrNameLst>
                                          <p:attrName>style.visibility</p:attrName>
                                        </p:attrNameLst>
                                      </p:cBhvr>
                                      <p:to>
                                        <p:strVal val="visible"/>
                                      </p:to>
                                    </p:set>
                                    <p:anim calcmode="lin" valueType="num">
                                      <p:cBhvr additive="base">
                                        <p:cTn id="29" dur="500" fill="hold"/>
                                        <p:tgtEl>
                                          <p:spTgt spid="33795">
                                            <p:txEl>
                                              <p:charRg st="23" end="3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3795">
                                            <p:txEl>
                                              <p:charRg st="23" end="32"/>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3795">
                                            <p:txEl>
                                              <p:charRg st="32" end="44"/>
                                            </p:txEl>
                                          </p:spTgt>
                                        </p:tgtEl>
                                        <p:attrNameLst>
                                          <p:attrName>style.visibility</p:attrName>
                                        </p:attrNameLst>
                                      </p:cBhvr>
                                      <p:to>
                                        <p:strVal val="visible"/>
                                      </p:to>
                                    </p:set>
                                    <p:anim calcmode="lin" valueType="num">
                                      <p:cBhvr additive="base">
                                        <p:cTn id="33" dur="500" fill="hold"/>
                                        <p:tgtEl>
                                          <p:spTgt spid="33795">
                                            <p:txEl>
                                              <p:charRg st="32" end="4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3795">
                                            <p:txEl>
                                              <p:charRg st="32" end="44"/>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nodeType="clickEffect">
                                  <p:stCondLst>
                                    <p:cond delay="0"/>
                                  </p:stCondLst>
                                  <p:iterate type="lt">
                                    <p:tmPct val="50000"/>
                                  </p:iterate>
                                  <p:childTnLst>
                                    <p:set>
                                      <p:cBhvr>
                                        <p:cTn id="38" dur="1" fill="hold">
                                          <p:stCondLst>
                                            <p:cond delay="0"/>
                                          </p:stCondLst>
                                        </p:cTn>
                                        <p:tgtEl>
                                          <p:spTgt spid="33795">
                                            <p:txEl>
                                              <p:charRg st="44" end="47"/>
                                            </p:txEl>
                                          </p:spTgt>
                                        </p:tgtEl>
                                        <p:attrNameLst>
                                          <p:attrName>style.visibility</p:attrName>
                                        </p:attrNameLst>
                                      </p:cBhvr>
                                      <p:to>
                                        <p:strVal val="visible"/>
                                      </p:to>
                                    </p:set>
                                    <p:anim calcmode="discrete" valueType="clr">
                                      <p:cBhvr override="childStyle">
                                        <p:cTn id="39" dur="80"/>
                                        <p:tgtEl>
                                          <p:spTgt spid="33795">
                                            <p:txEl>
                                              <p:charRg st="44" end="4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33795">
                                            <p:txEl>
                                              <p:charRg st="44" end="47"/>
                                            </p:txEl>
                                          </p:spTgt>
                                        </p:tgtEl>
                                        <p:attrNameLst>
                                          <p:attrName>fillcolor</p:attrName>
                                        </p:attrNameLst>
                                      </p:cBhvr>
                                      <p:tavLst>
                                        <p:tav tm="0">
                                          <p:val>
                                            <p:clrVal>
                                              <a:schemeClr val="accent2"/>
                                            </p:clrVal>
                                          </p:val>
                                        </p:tav>
                                        <p:tav tm="50000">
                                          <p:val>
                                            <p:clrVal>
                                              <a:schemeClr val="hlink"/>
                                            </p:clrVal>
                                          </p:val>
                                        </p:tav>
                                      </p:tavLst>
                                    </p:anim>
                                    <p:set>
                                      <p:cBhvr>
                                        <p:cTn id="41" dur="80"/>
                                        <p:tgtEl>
                                          <p:spTgt spid="33795">
                                            <p:txEl>
                                              <p:charRg st="44" end="47"/>
                                            </p:txEl>
                                          </p:spTgt>
                                        </p:tgtEl>
                                        <p:attrNameLst>
                                          <p:attrName>fill.type</p:attrName>
                                        </p:attrNameLst>
                                      </p:cBhvr>
                                      <p:to>
                                        <p:strVal val="solid"/>
                                      </p:to>
                                    </p:set>
                                  </p:childTnLst>
                                </p:cTn>
                              </p:par>
                            </p:childTnLst>
                          </p:cTn>
                        </p:par>
                      </p:childTnLst>
                    </p:cTn>
                  </p:par>
                  <p:par>
                    <p:cTn id="42" fill="hold">
                      <p:stCondLst>
                        <p:cond delay="indefinite"/>
                      </p:stCondLst>
                      <p:childTnLst>
                        <p:par>
                          <p:cTn id="43" fill="hold">
                            <p:stCondLst>
                              <p:cond delay="0"/>
                            </p:stCondLst>
                            <p:childTnLst>
                              <p:par>
                                <p:cTn id="44" presetID="27" presetClass="entr" presetSubtype="0" fill="hold" nodeType="clickEffect">
                                  <p:stCondLst>
                                    <p:cond delay="0"/>
                                  </p:stCondLst>
                                  <p:iterate type="lt">
                                    <p:tmPct val="50000"/>
                                  </p:iterate>
                                  <p:childTnLst>
                                    <p:set>
                                      <p:cBhvr>
                                        <p:cTn id="45" dur="1" fill="hold">
                                          <p:stCondLst>
                                            <p:cond delay="0"/>
                                          </p:stCondLst>
                                        </p:cTn>
                                        <p:tgtEl>
                                          <p:spTgt spid="33795">
                                            <p:txEl>
                                              <p:charRg st="47" end="70"/>
                                            </p:txEl>
                                          </p:spTgt>
                                        </p:tgtEl>
                                        <p:attrNameLst>
                                          <p:attrName>style.visibility</p:attrName>
                                        </p:attrNameLst>
                                      </p:cBhvr>
                                      <p:to>
                                        <p:strVal val="visible"/>
                                      </p:to>
                                    </p:set>
                                    <p:anim calcmode="discrete" valueType="clr">
                                      <p:cBhvr override="childStyle">
                                        <p:cTn id="46" dur="80"/>
                                        <p:tgtEl>
                                          <p:spTgt spid="33795">
                                            <p:txEl>
                                              <p:charRg st="47" end="7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7" dur="80"/>
                                        <p:tgtEl>
                                          <p:spTgt spid="33795">
                                            <p:txEl>
                                              <p:charRg st="47" end="70"/>
                                            </p:txEl>
                                          </p:spTgt>
                                        </p:tgtEl>
                                        <p:attrNameLst>
                                          <p:attrName>fillcolor</p:attrName>
                                        </p:attrNameLst>
                                      </p:cBhvr>
                                      <p:tavLst>
                                        <p:tav tm="0">
                                          <p:val>
                                            <p:clrVal>
                                              <a:schemeClr val="accent2"/>
                                            </p:clrVal>
                                          </p:val>
                                        </p:tav>
                                        <p:tav tm="50000">
                                          <p:val>
                                            <p:clrVal>
                                              <a:schemeClr val="hlink"/>
                                            </p:clrVal>
                                          </p:val>
                                        </p:tav>
                                      </p:tavLst>
                                    </p:anim>
                                    <p:set>
                                      <p:cBhvr>
                                        <p:cTn id="48" dur="80"/>
                                        <p:tgtEl>
                                          <p:spTgt spid="33795">
                                            <p:txEl>
                                              <p:charRg st="47" end="70"/>
                                            </p:txEl>
                                          </p:spTgt>
                                        </p:tgtEl>
                                        <p:attrNameLst>
                                          <p:attrName>fill.type</p:attrName>
                                        </p:attrNameLst>
                                      </p:cBhvr>
                                      <p:to>
                                        <p:strVal val="solid"/>
                                      </p:to>
                                    </p:set>
                                  </p:childTnLst>
                                </p:cTn>
                              </p:par>
                            </p:childTnLst>
                          </p:cTn>
                        </p:par>
                      </p:childTnLst>
                    </p:cTn>
                  </p:par>
                  <p:par>
                    <p:cTn id="49" fill="hold">
                      <p:stCondLst>
                        <p:cond delay="indefinite"/>
                      </p:stCondLst>
                      <p:childTnLst>
                        <p:par>
                          <p:cTn id="50" fill="hold">
                            <p:stCondLst>
                              <p:cond delay="0"/>
                            </p:stCondLst>
                            <p:childTnLst>
                              <p:par>
                                <p:cTn id="51" presetID="27" presetClass="entr" presetSubtype="0" fill="hold" nodeType="clickEffect">
                                  <p:stCondLst>
                                    <p:cond delay="0"/>
                                  </p:stCondLst>
                                  <p:iterate type="lt">
                                    <p:tmPct val="50000"/>
                                  </p:iterate>
                                  <p:childTnLst>
                                    <p:set>
                                      <p:cBhvr>
                                        <p:cTn id="52" dur="1" fill="hold">
                                          <p:stCondLst>
                                            <p:cond delay="0"/>
                                          </p:stCondLst>
                                        </p:cTn>
                                        <p:tgtEl>
                                          <p:spTgt spid="33795">
                                            <p:txEl>
                                              <p:charRg st="70" end="83"/>
                                            </p:txEl>
                                          </p:spTgt>
                                        </p:tgtEl>
                                        <p:attrNameLst>
                                          <p:attrName>style.visibility</p:attrName>
                                        </p:attrNameLst>
                                      </p:cBhvr>
                                      <p:to>
                                        <p:strVal val="visible"/>
                                      </p:to>
                                    </p:set>
                                    <p:anim calcmode="discrete" valueType="clr">
                                      <p:cBhvr override="childStyle">
                                        <p:cTn id="53" dur="80"/>
                                        <p:tgtEl>
                                          <p:spTgt spid="33795">
                                            <p:txEl>
                                              <p:charRg st="70" end="8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33795">
                                            <p:txEl>
                                              <p:charRg st="70" end="83"/>
                                            </p:txEl>
                                          </p:spTgt>
                                        </p:tgtEl>
                                        <p:attrNameLst>
                                          <p:attrName>fillcolor</p:attrName>
                                        </p:attrNameLst>
                                      </p:cBhvr>
                                      <p:tavLst>
                                        <p:tav tm="0">
                                          <p:val>
                                            <p:clrVal>
                                              <a:schemeClr val="accent2"/>
                                            </p:clrVal>
                                          </p:val>
                                        </p:tav>
                                        <p:tav tm="50000">
                                          <p:val>
                                            <p:clrVal>
                                              <a:schemeClr val="hlink"/>
                                            </p:clrVal>
                                          </p:val>
                                        </p:tav>
                                      </p:tavLst>
                                    </p:anim>
                                    <p:set>
                                      <p:cBhvr>
                                        <p:cTn id="55" dur="80"/>
                                        <p:tgtEl>
                                          <p:spTgt spid="33795">
                                            <p:txEl>
                                              <p:charRg st="70" end="8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2"/>
          <p:cNvSpPr>
            <a:spLocks noGrp="1"/>
          </p:cNvSpPr>
          <p:nvPr>
            <p:ph type="title"/>
          </p:nvPr>
        </p:nvSpPr>
        <p:spPr>
          <a:xfrm>
            <a:off x="1219200" y="1066800"/>
            <a:ext cx="2362200" cy="636588"/>
          </a:xfrm>
          <a:solidFill>
            <a:srgbClr val="FFFF00">
              <a:alpha val="100000"/>
            </a:srgbClr>
          </a:solidFill>
          <a:ln/>
        </p:spPr>
        <p:txBody>
          <a:bodyPr vert="horz" wrap="square" anchor="ctr"/>
          <a:p>
            <a:pPr algn="l" eaLnBrk="1" hangingPunct="1"/>
            <a:r>
              <a:rPr lang="en-US" altLang="x-none" sz="3000" b="1" dirty="0">
                <a:latin typeface="黑体" panose="02010609060101010101" pitchFamily="2" charset="-122"/>
                <a:ea typeface="黑体" panose="02010609060101010101" pitchFamily="2" charset="-122"/>
              </a:rPr>
              <a:t>4. </a:t>
            </a:r>
            <a:r>
              <a:rPr lang="zh-CN" altLang="en-US" sz="3000" b="1" dirty="0">
                <a:latin typeface="黑体" panose="02010609060101010101" pitchFamily="2" charset="-122"/>
                <a:ea typeface="黑体" panose="02010609060101010101" pitchFamily="2" charset="-122"/>
              </a:rPr>
              <a:t>易水送别</a:t>
            </a:r>
            <a:endParaRPr lang="zh-CN" altLang="en-US" sz="3000" b="1" dirty="0">
              <a:latin typeface="黑体" panose="02010609060101010101" pitchFamily="2" charset="-122"/>
              <a:ea typeface="黑体" panose="02010609060101010101" pitchFamily="2" charset="-122"/>
            </a:endParaRPr>
          </a:p>
        </p:txBody>
      </p:sp>
      <p:sp>
        <p:nvSpPr>
          <p:cNvPr id="34819" name="Rectangle 3"/>
          <p:cNvSpPr>
            <a:spLocks noGrp="1"/>
          </p:cNvSpPr>
          <p:nvPr>
            <p:ph idx="1"/>
          </p:nvPr>
        </p:nvSpPr>
        <p:spPr>
          <a:xfrm>
            <a:off x="1219200" y="1752600"/>
            <a:ext cx="6096000" cy="4530725"/>
          </a:xfrm>
          <a:ln/>
        </p:spPr>
        <p:txBody>
          <a:bodyPr vert="horz" wrap="square" anchor="t"/>
          <a:p>
            <a:pPr eaLnBrk="1" hangingPunct="1">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背景：</a:t>
            </a:r>
            <a:endParaRPr lang="zh-CN" altLang="en-US" sz="2800" b="1" dirty="0">
              <a:latin typeface="黑体" panose="02010609060101010101" pitchFamily="2" charset="-122"/>
              <a:ea typeface="黑体" panose="02010609060101010101" pitchFamily="2" charset="-122"/>
            </a:endParaRPr>
          </a:p>
          <a:p>
            <a:pPr eaLnBrk="1" hangingPunct="1">
              <a:lnSpc>
                <a:spcPct val="110000"/>
              </a:lnSpc>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“萧萧易水寒”“白衣冠”</a:t>
            </a:r>
            <a:endParaRPr lang="en-US" altLang="x-none" sz="2800" b="1" dirty="0">
              <a:solidFill>
                <a:srgbClr val="FF0000"/>
              </a:solidFill>
              <a:latin typeface="楷体_GB2312" pitchFamily="1" charset="-122"/>
              <a:ea typeface="楷体_GB2312" pitchFamily="1" charset="-122"/>
            </a:endParaRPr>
          </a:p>
          <a:p>
            <a:pPr eaLnBrk="1" hangingPunct="1">
              <a:lnSpc>
                <a:spcPct val="110000"/>
              </a:lnSpc>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“垂泪涕泣”“变徵之声” </a:t>
            </a:r>
            <a:endParaRPr lang="zh-CN" altLang="en-US" sz="2800" b="1" dirty="0">
              <a:solidFill>
                <a:srgbClr val="FF0000"/>
              </a:solidFill>
              <a:latin typeface="楷体_GB2312" pitchFamily="1" charset="-122"/>
              <a:ea typeface="楷体_GB2312" pitchFamily="1" charset="-122"/>
            </a:endParaRPr>
          </a:p>
          <a:p>
            <a:pPr eaLnBrk="1" hangingPunct="1">
              <a:lnSpc>
                <a:spcPct val="110000"/>
              </a:lnSpc>
              <a:buFont typeface="Wingdings" panose="05000000000000000000" pitchFamily="2" charset="2"/>
              <a:buNone/>
            </a:pP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生离死别凄凉悲怆</a:t>
            </a:r>
            <a:endParaRPr lang="zh-CN" altLang="en-US" sz="2800" dirty="0">
              <a:latin typeface="黑体" panose="02010609060101010101" pitchFamily="2" charset="-122"/>
              <a:ea typeface="黑体" panose="02010609060101010101" pitchFamily="2" charset="-122"/>
            </a:endParaRPr>
          </a:p>
          <a:p>
            <a:pPr eaLnBrk="1" hangingPunct="1">
              <a:lnSpc>
                <a:spcPct val="110000"/>
              </a:lnSpc>
              <a:buFont typeface="Wingdings" panose="05000000000000000000" pitchFamily="2" charset="2"/>
              <a:buNone/>
            </a:pPr>
            <a:r>
              <a:rPr lang="zh-CN" altLang="en-US" sz="2800" b="1" dirty="0">
                <a:latin typeface="黑体" panose="02010609060101010101" pitchFamily="2" charset="-122"/>
                <a:ea typeface="黑体" panose="02010609060101010101" pitchFamily="2" charset="-122"/>
              </a:rPr>
              <a:t>活动：</a:t>
            </a:r>
            <a:endParaRPr lang="zh-CN" altLang="en-US" sz="2800" b="1" dirty="0">
              <a:latin typeface="黑体" panose="02010609060101010101" pitchFamily="2" charset="-122"/>
              <a:ea typeface="黑体" panose="02010609060101010101" pitchFamily="2" charset="-122"/>
            </a:endParaRPr>
          </a:p>
          <a:p>
            <a:pPr eaLnBrk="1" hangingPunct="1">
              <a:lnSpc>
                <a:spcPct val="110000"/>
              </a:lnSpc>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“慷慨羽声”“瞋目”</a:t>
            </a:r>
            <a:endParaRPr lang="en-US" altLang="x-none" sz="2800" b="1" dirty="0">
              <a:solidFill>
                <a:srgbClr val="FF0000"/>
              </a:solidFill>
              <a:latin typeface="楷体_GB2312" pitchFamily="1" charset="-122"/>
              <a:ea typeface="楷体_GB2312" pitchFamily="1" charset="-122"/>
            </a:endParaRPr>
          </a:p>
          <a:p>
            <a:pPr eaLnBrk="1" hangingPunct="1">
              <a:lnSpc>
                <a:spcPct val="110000"/>
              </a:lnSpc>
              <a:buFont typeface="Wingdings" panose="05000000000000000000" pitchFamily="2" charset="2"/>
              <a:buNone/>
            </a:pPr>
            <a:r>
              <a:rPr lang="zh-CN" altLang="en-US" sz="2800" b="1" dirty="0">
                <a:solidFill>
                  <a:srgbClr val="FF0000"/>
                </a:solidFill>
                <a:latin typeface="楷体_GB2312" pitchFamily="1" charset="-122"/>
                <a:ea typeface="楷体_GB2312" pitchFamily="1" charset="-122"/>
              </a:rPr>
              <a:t>“发尽上指冠”“终已不顾” </a:t>
            </a:r>
            <a:endParaRPr lang="zh-CN" altLang="en-US" sz="2800" b="1" dirty="0">
              <a:solidFill>
                <a:srgbClr val="FF0000"/>
              </a:solidFill>
              <a:latin typeface="楷体_GB2312" pitchFamily="1" charset="-122"/>
              <a:ea typeface="楷体_GB2312" pitchFamily="1" charset="-122"/>
            </a:endParaRPr>
          </a:p>
          <a:p>
            <a:pPr eaLnBrk="1" hangingPunct="1">
              <a:lnSpc>
                <a:spcPct val="110000"/>
              </a:lnSpc>
              <a:buFont typeface="Wingdings" panose="05000000000000000000" pitchFamily="2" charset="2"/>
              <a:buNone/>
            </a:pP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同仇敌忾，视死如归的悲壮</a:t>
            </a:r>
            <a:endParaRPr lang="zh-CN" altLang="en-US" sz="2800" dirty="0">
              <a:latin typeface="黑体" panose="02010609060101010101" pitchFamily="2" charset="-122"/>
              <a:ea typeface="黑体" panose="02010609060101010101" pitchFamily="2" charset="-122"/>
            </a:endParaRPr>
          </a:p>
        </p:txBody>
      </p:sp>
      <p:sp>
        <p:nvSpPr>
          <p:cNvPr id="34820" name="矩形 5"/>
          <p:cNvSpPr/>
          <p:nvPr/>
        </p:nvSpPr>
        <p:spPr>
          <a:xfrm>
            <a:off x="2209800" y="60325"/>
            <a:ext cx="2216150" cy="701675"/>
          </a:xfrm>
          <a:prstGeom prst="rect">
            <a:avLst/>
          </a:prstGeom>
          <a:solidFill>
            <a:srgbClr val="00B050"/>
          </a:solidFill>
          <a:ln w="9525">
            <a:noFill/>
          </a:ln>
        </p:spPr>
        <p:txBody>
          <a:bodyPr wrap="none">
            <a:spAutoFit/>
          </a:bodyPr>
          <a:p>
            <a:pPr algn="l" eaLnBrk="1" fontAlgn="base" hangingPunct="1"/>
            <a:r>
              <a:rPr lang="zh-CN" altLang="en-US" dirty="0">
                <a:latin typeface="Arial" panose="020B0604020202020204" pitchFamily="34" charset="0"/>
                <a:ea typeface="黑体" panose="02010609060101010101" pitchFamily="2" charset="-122"/>
              </a:rPr>
              <a:t>词句赏析</a:t>
            </a:r>
            <a:endParaRPr lang="zh-CN" altLang="en-US"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4819">
                                            <p:txEl>
                                              <p:charRg st="0" end="4"/>
                                            </p:txEl>
                                          </p:spTgt>
                                        </p:tgtEl>
                                        <p:attrNameLst>
                                          <p:attrName>style.visibility</p:attrName>
                                        </p:attrNameLst>
                                      </p:cBhvr>
                                      <p:to>
                                        <p:strVal val="visible"/>
                                      </p:to>
                                    </p:set>
                                    <p:anim calcmode="discrete" valueType="clr">
                                      <p:cBhvr override="childStyle">
                                        <p:cTn id="7" dur="80"/>
                                        <p:tgtEl>
                                          <p:spTgt spid="34819">
                                            <p:txEl>
                                              <p:charRg st="0"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4819">
                                            <p:txEl>
                                              <p:charRg st="0" end="4"/>
                                            </p:txEl>
                                          </p:spTgt>
                                        </p:tgtEl>
                                        <p:attrNameLst>
                                          <p:attrName>fillcolor</p:attrName>
                                        </p:attrNameLst>
                                      </p:cBhvr>
                                      <p:tavLst>
                                        <p:tav tm="0">
                                          <p:val>
                                            <p:clrVal>
                                              <a:schemeClr val="accent2"/>
                                            </p:clrVal>
                                          </p:val>
                                        </p:tav>
                                        <p:tav tm="50000">
                                          <p:val>
                                            <p:clrVal>
                                              <a:schemeClr val="hlink"/>
                                            </p:clrVal>
                                          </p:val>
                                        </p:tav>
                                      </p:tavLst>
                                    </p:anim>
                                    <p:set>
                                      <p:cBhvr>
                                        <p:cTn id="9" dur="80"/>
                                        <p:tgtEl>
                                          <p:spTgt spid="34819">
                                            <p:txEl>
                                              <p:charRg st="0" end="4"/>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4819">
                                            <p:txEl>
                                              <p:charRg st="4" end="17"/>
                                            </p:txEl>
                                          </p:spTgt>
                                        </p:tgtEl>
                                        <p:attrNameLst>
                                          <p:attrName>style.visibility</p:attrName>
                                        </p:attrNameLst>
                                      </p:cBhvr>
                                      <p:to>
                                        <p:strVal val="visible"/>
                                      </p:to>
                                    </p:set>
                                    <p:anim calcmode="discrete" valueType="clr">
                                      <p:cBhvr override="childStyle">
                                        <p:cTn id="14" dur="80"/>
                                        <p:tgtEl>
                                          <p:spTgt spid="34819">
                                            <p:txEl>
                                              <p:charRg st="4" end="1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4819">
                                            <p:txEl>
                                              <p:charRg st="4" end="17"/>
                                            </p:txEl>
                                          </p:spTgt>
                                        </p:tgtEl>
                                        <p:attrNameLst>
                                          <p:attrName>fillcolor</p:attrName>
                                        </p:attrNameLst>
                                      </p:cBhvr>
                                      <p:tavLst>
                                        <p:tav tm="0">
                                          <p:val>
                                            <p:clrVal>
                                              <a:schemeClr val="accent2"/>
                                            </p:clrVal>
                                          </p:val>
                                        </p:tav>
                                        <p:tav tm="50000">
                                          <p:val>
                                            <p:clrVal>
                                              <a:schemeClr val="hlink"/>
                                            </p:clrVal>
                                          </p:val>
                                        </p:tav>
                                      </p:tavLst>
                                    </p:anim>
                                    <p:set>
                                      <p:cBhvr>
                                        <p:cTn id="16" dur="80"/>
                                        <p:tgtEl>
                                          <p:spTgt spid="34819">
                                            <p:txEl>
                                              <p:charRg st="4" end="17"/>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34819">
                                            <p:txEl>
                                              <p:charRg st="17" end="31"/>
                                            </p:txEl>
                                          </p:spTgt>
                                        </p:tgtEl>
                                        <p:attrNameLst>
                                          <p:attrName>style.visibility</p:attrName>
                                        </p:attrNameLst>
                                      </p:cBhvr>
                                      <p:to>
                                        <p:strVal val="visible"/>
                                      </p:to>
                                    </p:set>
                                    <p:anim calcmode="discrete" valueType="clr">
                                      <p:cBhvr override="childStyle">
                                        <p:cTn id="21" dur="80"/>
                                        <p:tgtEl>
                                          <p:spTgt spid="34819">
                                            <p:txEl>
                                              <p:charRg st="17" end="3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4819">
                                            <p:txEl>
                                              <p:charRg st="17" end="31"/>
                                            </p:txEl>
                                          </p:spTgt>
                                        </p:tgtEl>
                                        <p:attrNameLst>
                                          <p:attrName>fillcolor</p:attrName>
                                        </p:attrNameLst>
                                      </p:cBhvr>
                                      <p:tavLst>
                                        <p:tav tm="0">
                                          <p:val>
                                            <p:clrVal>
                                              <a:schemeClr val="accent2"/>
                                            </p:clrVal>
                                          </p:val>
                                        </p:tav>
                                        <p:tav tm="50000">
                                          <p:val>
                                            <p:clrVal>
                                              <a:schemeClr val="hlink"/>
                                            </p:clrVal>
                                          </p:val>
                                        </p:tav>
                                      </p:tavLst>
                                    </p:anim>
                                    <p:set>
                                      <p:cBhvr>
                                        <p:cTn id="23" dur="80"/>
                                        <p:tgtEl>
                                          <p:spTgt spid="34819">
                                            <p:txEl>
                                              <p:charRg st="17" end="31"/>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34819">
                                            <p:txEl>
                                              <p:charRg st="31" end="42"/>
                                            </p:txEl>
                                          </p:spTgt>
                                        </p:tgtEl>
                                        <p:attrNameLst>
                                          <p:attrName>style.visibility</p:attrName>
                                        </p:attrNameLst>
                                      </p:cBhvr>
                                      <p:to>
                                        <p:strVal val="visible"/>
                                      </p:to>
                                    </p:set>
                                    <p:anim calcmode="discrete" valueType="clr">
                                      <p:cBhvr override="childStyle">
                                        <p:cTn id="28" dur="80"/>
                                        <p:tgtEl>
                                          <p:spTgt spid="34819">
                                            <p:txEl>
                                              <p:charRg st="31" end="4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34819">
                                            <p:txEl>
                                              <p:charRg st="31" end="42"/>
                                            </p:txEl>
                                          </p:spTgt>
                                        </p:tgtEl>
                                        <p:attrNameLst>
                                          <p:attrName>fillcolor</p:attrName>
                                        </p:attrNameLst>
                                      </p:cBhvr>
                                      <p:tavLst>
                                        <p:tav tm="0">
                                          <p:val>
                                            <p:clrVal>
                                              <a:schemeClr val="accent2"/>
                                            </p:clrVal>
                                          </p:val>
                                        </p:tav>
                                        <p:tav tm="50000">
                                          <p:val>
                                            <p:clrVal>
                                              <a:schemeClr val="hlink"/>
                                            </p:clrVal>
                                          </p:val>
                                        </p:tav>
                                      </p:tavLst>
                                    </p:anim>
                                    <p:set>
                                      <p:cBhvr>
                                        <p:cTn id="30" dur="80"/>
                                        <p:tgtEl>
                                          <p:spTgt spid="34819">
                                            <p:txEl>
                                              <p:charRg st="31" end="42"/>
                                            </p:txEl>
                                          </p:spTgt>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27" presetClass="entr" presetSubtype="0" fill="hold" nodeType="clickEffect">
                                  <p:stCondLst>
                                    <p:cond delay="0"/>
                                  </p:stCondLst>
                                  <p:iterate type="lt">
                                    <p:tmPct val="50000"/>
                                  </p:iterate>
                                  <p:childTnLst>
                                    <p:set>
                                      <p:cBhvr>
                                        <p:cTn id="34" dur="1" fill="hold">
                                          <p:stCondLst>
                                            <p:cond delay="0"/>
                                          </p:stCondLst>
                                        </p:cTn>
                                        <p:tgtEl>
                                          <p:spTgt spid="34819">
                                            <p:txEl>
                                              <p:charRg st="42" end="46"/>
                                            </p:txEl>
                                          </p:spTgt>
                                        </p:tgtEl>
                                        <p:attrNameLst>
                                          <p:attrName>style.visibility</p:attrName>
                                        </p:attrNameLst>
                                      </p:cBhvr>
                                      <p:to>
                                        <p:strVal val="visible"/>
                                      </p:to>
                                    </p:set>
                                    <p:anim calcmode="discrete" valueType="clr">
                                      <p:cBhvr override="childStyle">
                                        <p:cTn id="35" dur="80"/>
                                        <p:tgtEl>
                                          <p:spTgt spid="34819">
                                            <p:txEl>
                                              <p:charRg st="42" end="4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34819">
                                            <p:txEl>
                                              <p:charRg st="42" end="46"/>
                                            </p:txEl>
                                          </p:spTgt>
                                        </p:tgtEl>
                                        <p:attrNameLst>
                                          <p:attrName>fillcolor</p:attrName>
                                        </p:attrNameLst>
                                      </p:cBhvr>
                                      <p:tavLst>
                                        <p:tav tm="0">
                                          <p:val>
                                            <p:clrVal>
                                              <a:schemeClr val="accent2"/>
                                            </p:clrVal>
                                          </p:val>
                                        </p:tav>
                                        <p:tav tm="50000">
                                          <p:val>
                                            <p:clrVal>
                                              <a:schemeClr val="hlink"/>
                                            </p:clrVal>
                                          </p:val>
                                        </p:tav>
                                      </p:tavLst>
                                    </p:anim>
                                    <p:set>
                                      <p:cBhvr>
                                        <p:cTn id="37" dur="80"/>
                                        <p:tgtEl>
                                          <p:spTgt spid="34819">
                                            <p:txEl>
                                              <p:charRg st="42" end="46"/>
                                            </p:txEl>
                                          </p:spTgt>
                                        </p:tgtEl>
                                        <p:attrNameLst>
                                          <p:attrName>fill.type</p:attrName>
                                        </p:attrNameLst>
                                      </p:cBhvr>
                                      <p:to>
                                        <p:strVal val="solid"/>
                                      </p:to>
                                    </p:set>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nodeType="clickEffect">
                                  <p:stCondLst>
                                    <p:cond delay="0"/>
                                  </p:stCondLst>
                                  <p:iterate type="lt">
                                    <p:tmPct val="50000"/>
                                  </p:iterate>
                                  <p:childTnLst>
                                    <p:set>
                                      <p:cBhvr>
                                        <p:cTn id="41" dur="1" fill="hold">
                                          <p:stCondLst>
                                            <p:cond delay="0"/>
                                          </p:stCondLst>
                                        </p:cTn>
                                        <p:tgtEl>
                                          <p:spTgt spid="34819">
                                            <p:txEl>
                                              <p:charRg st="46" end="57"/>
                                            </p:txEl>
                                          </p:spTgt>
                                        </p:tgtEl>
                                        <p:attrNameLst>
                                          <p:attrName>style.visibility</p:attrName>
                                        </p:attrNameLst>
                                      </p:cBhvr>
                                      <p:to>
                                        <p:strVal val="visible"/>
                                      </p:to>
                                    </p:set>
                                    <p:anim calcmode="discrete" valueType="clr">
                                      <p:cBhvr override="childStyle">
                                        <p:cTn id="42" dur="80"/>
                                        <p:tgtEl>
                                          <p:spTgt spid="34819">
                                            <p:txEl>
                                              <p:charRg st="46" end="5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34819">
                                            <p:txEl>
                                              <p:charRg st="46" end="57"/>
                                            </p:txEl>
                                          </p:spTgt>
                                        </p:tgtEl>
                                        <p:attrNameLst>
                                          <p:attrName>fillcolor</p:attrName>
                                        </p:attrNameLst>
                                      </p:cBhvr>
                                      <p:tavLst>
                                        <p:tav tm="0">
                                          <p:val>
                                            <p:clrVal>
                                              <a:schemeClr val="accent2"/>
                                            </p:clrVal>
                                          </p:val>
                                        </p:tav>
                                        <p:tav tm="50000">
                                          <p:val>
                                            <p:clrVal>
                                              <a:schemeClr val="hlink"/>
                                            </p:clrVal>
                                          </p:val>
                                        </p:tav>
                                      </p:tavLst>
                                    </p:anim>
                                    <p:set>
                                      <p:cBhvr>
                                        <p:cTn id="44" dur="80"/>
                                        <p:tgtEl>
                                          <p:spTgt spid="34819">
                                            <p:txEl>
                                              <p:charRg st="46" end="57"/>
                                            </p:txEl>
                                          </p:spTgt>
                                        </p:tgtEl>
                                        <p:attrNameLst>
                                          <p:attrName>fill.type</p:attrName>
                                        </p:attrNameLst>
                                      </p:cBhvr>
                                      <p:to>
                                        <p:strVal val="solid"/>
                                      </p:to>
                                    </p:set>
                                  </p:childTnLst>
                                </p:cTn>
                              </p:par>
                            </p:childTnLst>
                          </p:cTn>
                        </p:par>
                      </p:childTnLst>
                    </p:cTn>
                  </p:par>
                  <p:par>
                    <p:cTn id="45" fill="hold">
                      <p:stCondLst>
                        <p:cond delay="indefinite"/>
                      </p:stCondLst>
                      <p:childTnLst>
                        <p:par>
                          <p:cTn id="46" fill="hold">
                            <p:stCondLst>
                              <p:cond delay="0"/>
                            </p:stCondLst>
                            <p:childTnLst>
                              <p:par>
                                <p:cTn id="47" presetID="27" presetClass="entr" presetSubtype="0" fill="hold" nodeType="clickEffect">
                                  <p:stCondLst>
                                    <p:cond delay="0"/>
                                  </p:stCondLst>
                                  <p:iterate type="lt">
                                    <p:tmPct val="50000"/>
                                  </p:iterate>
                                  <p:childTnLst>
                                    <p:set>
                                      <p:cBhvr>
                                        <p:cTn id="48" dur="1" fill="hold">
                                          <p:stCondLst>
                                            <p:cond delay="0"/>
                                          </p:stCondLst>
                                        </p:cTn>
                                        <p:tgtEl>
                                          <p:spTgt spid="34819">
                                            <p:txEl>
                                              <p:charRg st="57" end="72"/>
                                            </p:txEl>
                                          </p:spTgt>
                                        </p:tgtEl>
                                        <p:attrNameLst>
                                          <p:attrName>style.visibility</p:attrName>
                                        </p:attrNameLst>
                                      </p:cBhvr>
                                      <p:to>
                                        <p:strVal val="visible"/>
                                      </p:to>
                                    </p:set>
                                    <p:anim calcmode="discrete" valueType="clr">
                                      <p:cBhvr override="childStyle">
                                        <p:cTn id="49" dur="80"/>
                                        <p:tgtEl>
                                          <p:spTgt spid="34819">
                                            <p:txEl>
                                              <p:charRg st="57" end="7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34819">
                                            <p:txEl>
                                              <p:charRg st="57" end="72"/>
                                            </p:txEl>
                                          </p:spTgt>
                                        </p:tgtEl>
                                        <p:attrNameLst>
                                          <p:attrName>fillcolor</p:attrName>
                                        </p:attrNameLst>
                                      </p:cBhvr>
                                      <p:tavLst>
                                        <p:tav tm="0">
                                          <p:val>
                                            <p:clrVal>
                                              <a:schemeClr val="accent2"/>
                                            </p:clrVal>
                                          </p:val>
                                        </p:tav>
                                        <p:tav tm="50000">
                                          <p:val>
                                            <p:clrVal>
                                              <a:schemeClr val="hlink"/>
                                            </p:clrVal>
                                          </p:val>
                                        </p:tav>
                                      </p:tavLst>
                                    </p:anim>
                                    <p:set>
                                      <p:cBhvr>
                                        <p:cTn id="51" dur="80"/>
                                        <p:tgtEl>
                                          <p:spTgt spid="34819">
                                            <p:txEl>
                                              <p:charRg st="57" end="72"/>
                                            </p:txEl>
                                          </p:spTgt>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27" presetClass="entr" presetSubtype="0" fill="hold" nodeType="clickEffect">
                                  <p:stCondLst>
                                    <p:cond delay="0"/>
                                  </p:stCondLst>
                                  <p:iterate type="lt">
                                    <p:tmPct val="50000"/>
                                  </p:iterate>
                                  <p:childTnLst>
                                    <p:set>
                                      <p:cBhvr>
                                        <p:cTn id="55" dur="1" fill="hold">
                                          <p:stCondLst>
                                            <p:cond delay="0"/>
                                          </p:stCondLst>
                                        </p:cTn>
                                        <p:tgtEl>
                                          <p:spTgt spid="34819">
                                            <p:txEl>
                                              <p:charRg st="72" end="87"/>
                                            </p:txEl>
                                          </p:spTgt>
                                        </p:tgtEl>
                                        <p:attrNameLst>
                                          <p:attrName>style.visibility</p:attrName>
                                        </p:attrNameLst>
                                      </p:cBhvr>
                                      <p:to>
                                        <p:strVal val="visible"/>
                                      </p:to>
                                    </p:set>
                                    <p:anim calcmode="discrete" valueType="clr">
                                      <p:cBhvr override="childStyle">
                                        <p:cTn id="56" dur="80"/>
                                        <p:tgtEl>
                                          <p:spTgt spid="34819">
                                            <p:txEl>
                                              <p:charRg st="72" end="8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7" dur="80"/>
                                        <p:tgtEl>
                                          <p:spTgt spid="34819">
                                            <p:txEl>
                                              <p:charRg st="72" end="87"/>
                                            </p:txEl>
                                          </p:spTgt>
                                        </p:tgtEl>
                                        <p:attrNameLst>
                                          <p:attrName>fillcolor</p:attrName>
                                        </p:attrNameLst>
                                      </p:cBhvr>
                                      <p:tavLst>
                                        <p:tav tm="0">
                                          <p:val>
                                            <p:clrVal>
                                              <a:schemeClr val="accent2"/>
                                            </p:clrVal>
                                          </p:val>
                                        </p:tav>
                                        <p:tav tm="50000">
                                          <p:val>
                                            <p:clrVal>
                                              <a:schemeClr val="hlink"/>
                                            </p:clrVal>
                                          </p:val>
                                        </p:tav>
                                      </p:tavLst>
                                    </p:anim>
                                    <p:set>
                                      <p:cBhvr>
                                        <p:cTn id="58" dur="80"/>
                                        <p:tgtEl>
                                          <p:spTgt spid="34819">
                                            <p:txEl>
                                              <p:charRg st="72" end="8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文本占位符 35841"/>
          <p:cNvSpPr>
            <a:spLocks noGrp="1"/>
          </p:cNvSpPr>
          <p:nvPr>
            <p:ph type="body" idx="1"/>
          </p:nvPr>
        </p:nvSpPr>
        <p:spPr>
          <a:xfrm>
            <a:off x="0" y="914400"/>
            <a:ext cx="9144000" cy="6669088"/>
          </a:xfrm>
          <a:ln/>
        </p:spPr>
        <p:txBody>
          <a:bodyPr/>
          <a:p>
            <a:pPr>
              <a:lnSpc>
                <a:spcPct val="150000"/>
              </a:lnSpc>
              <a:spcBef>
                <a:spcPct val="0"/>
              </a:spcBef>
              <a:buNone/>
            </a:pPr>
            <a:r>
              <a:rPr lang="zh-CN" altLang="en-US" sz="4000" b="1" dirty="0">
                <a:latin typeface="黑体" panose="02010609060101010101" pitchFamily="2" charset="-122"/>
                <a:ea typeface="黑体" panose="02010609060101010101" pitchFamily="2" charset="-122"/>
              </a:rPr>
              <a:t>嘉</a:t>
            </a:r>
            <a:r>
              <a:rPr lang="zh-CN" altLang="en-US" sz="4000" b="1" u="sng" dirty="0">
                <a:solidFill>
                  <a:srgbClr val="0000FF"/>
                </a:solidFill>
                <a:latin typeface="黑体" panose="02010609060101010101" pitchFamily="2" charset="-122"/>
                <a:ea typeface="黑体" panose="02010609060101010101" pitchFamily="2" charset="-122"/>
              </a:rPr>
              <a:t>为</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之</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1108C8"/>
                </a:solidFill>
                <a:latin typeface="黑体" panose="02010609060101010101" pitchFamily="2" charset="-122"/>
                <a:ea typeface="黑体" panose="02010609060101010101" pitchFamily="2" charset="-122"/>
              </a:rPr>
              <a:t>先</a:t>
            </a:r>
            <a:r>
              <a:rPr lang="zh-CN" altLang="en-US" sz="4000" b="1" u="sng" dirty="0">
                <a:solidFill>
                  <a:srgbClr val="0000FF"/>
                </a:solidFill>
                <a:latin typeface="黑体" panose="02010609060101010101" pitchFamily="2" charset="-122"/>
                <a:ea typeface="黑体" panose="02010609060101010101" pitchFamily="2" charset="-122"/>
              </a:rPr>
              <a:t>言于</a:t>
            </a:r>
            <a:r>
              <a:rPr lang="zh-CN" altLang="en-US" sz="4000" b="1" dirty="0">
                <a:latin typeface="黑体" panose="02010609060101010101" pitchFamily="2" charset="-122"/>
                <a:ea typeface="黑体" panose="02010609060101010101" pitchFamily="2" charset="-122"/>
              </a:rPr>
              <a:t>秦王</a:t>
            </a:r>
            <a:r>
              <a:rPr lang="zh-CN" altLang="en-US" sz="4000" b="1" u="sng" dirty="0">
                <a:solidFill>
                  <a:srgbClr val="0000FF"/>
                </a:solidFill>
                <a:latin typeface="黑体" panose="02010609060101010101" pitchFamily="2" charset="-122"/>
                <a:ea typeface="黑体" panose="02010609060101010101" pitchFamily="2" charset="-122"/>
              </a:rPr>
              <a:t>曰</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燕王</a:t>
            </a:r>
            <a:r>
              <a:rPr lang="zh-CN" altLang="en-US" sz="4000" b="1" u="sng" dirty="0">
                <a:solidFill>
                  <a:srgbClr val="0000FF"/>
                </a:solidFill>
                <a:latin typeface="黑体" panose="02010609060101010101" pitchFamily="2" charset="-122"/>
                <a:ea typeface="黑体" panose="02010609060101010101" pitchFamily="2" charset="-122"/>
              </a:rPr>
              <a:t>诚</a:t>
            </a:r>
            <a:r>
              <a:rPr lang="zh-CN" altLang="en-US" sz="4000" b="1" dirty="0">
                <a:solidFill>
                  <a:srgbClr val="0000FF"/>
                </a:solidFill>
                <a:latin typeface="黑体" panose="02010609060101010101" pitchFamily="2" charset="-122"/>
                <a:ea typeface="黑体" panose="02010609060101010101" pitchFamily="2" charset="-122"/>
              </a:rPr>
              <a:t> </a:t>
            </a:r>
            <a:r>
              <a:rPr lang="zh-CN" altLang="en-US" sz="4000" b="1" u="sng" dirty="0">
                <a:solidFill>
                  <a:srgbClr val="0000FF"/>
                </a:solidFill>
                <a:latin typeface="黑体" panose="02010609060101010101" pitchFamily="2" charset="-122"/>
                <a:ea typeface="黑体" panose="02010609060101010101" pitchFamily="2" charset="-122"/>
              </a:rPr>
              <a:t>振怖</a:t>
            </a:r>
            <a:r>
              <a:rPr lang="zh-CN" altLang="en-US" sz="4000" b="1" dirty="0">
                <a:latin typeface="黑体" panose="02010609060101010101" pitchFamily="2" charset="-122"/>
                <a:ea typeface="黑体" panose="02010609060101010101" pitchFamily="2" charset="-122"/>
              </a:rPr>
              <a:t>大</a:t>
            </a:r>
            <a:endParaRPr lang="zh-CN" altLang="en-US" sz="4000" b="1" dirty="0">
              <a:latin typeface="黑体" panose="02010609060101010101" pitchFamily="2" charset="-122"/>
              <a:ea typeface="黑体" panose="02010609060101010101" pitchFamily="2" charset="-122"/>
            </a:endParaRPr>
          </a:p>
          <a:p>
            <a:pPr>
              <a:lnSpc>
                <a:spcPct val="150000"/>
              </a:lnSpc>
              <a:spcBef>
                <a:spcPct val="0"/>
              </a:spcBef>
              <a:buNone/>
            </a:pPr>
            <a:r>
              <a:rPr lang="zh-CN" altLang="en-US" sz="3100" b="1" i="1" u="sng" dirty="0">
                <a:solidFill>
                  <a:srgbClr val="0066FF"/>
                </a:solidFill>
                <a:latin typeface="华文行楷" pitchFamily="2" charset="-122"/>
              </a:rPr>
              <a:t>  替</a:t>
            </a:r>
            <a:r>
              <a:rPr lang="en-US" altLang="x-none" sz="3100" b="1" i="1" u="sng" dirty="0">
                <a:solidFill>
                  <a:srgbClr val="0066FF"/>
                </a:solidFill>
                <a:latin typeface="华文行楷" pitchFamily="2" charset="-122"/>
              </a:rPr>
              <a:t>(</a:t>
            </a:r>
            <a:r>
              <a:rPr lang="zh-CN" altLang="en-US" sz="3100" b="1" i="1" u="sng" dirty="0">
                <a:solidFill>
                  <a:srgbClr val="0066FF"/>
                </a:solidFill>
                <a:latin typeface="华文行楷" pitchFamily="2" charset="-122"/>
              </a:rPr>
              <a:t>他</a:t>
            </a:r>
            <a:r>
              <a:rPr lang="en-US" altLang="x-none" sz="3100" b="1" i="1" u="sng" dirty="0">
                <a:solidFill>
                  <a:srgbClr val="0066FF"/>
                </a:solidFill>
                <a:latin typeface="华文行楷" pitchFamily="2" charset="-122"/>
              </a:rPr>
              <a:t>)</a:t>
            </a:r>
            <a:r>
              <a:rPr lang="en-US" altLang="x-none" sz="3100" b="1" i="1" dirty="0">
                <a:solidFill>
                  <a:srgbClr val="0066FF"/>
                </a:solidFill>
                <a:latin typeface="华文行楷" pitchFamily="2" charset="-122"/>
              </a:rPr>
              <a:t> </a:t>
            </a:r>
            <a:r>
              <a:rPr lang="zh-CN" altLang="en-US" sz="3100" b="1" i="1" dirty="0">
                <a:solidFill>
                  <a:srgbClr val="0066FF"/>
                </a:solidFill>
                <a:latin typeface="华文行楷" pitchFamily="2" charset="-122"/>
              </a:rPr>
              <a:t>事先 </a:t>
            </a:r>
            <a:r>
              <a:rPr lang="zh-CN" altLang="en-US" sz="3100" b="1" i="1" u="sng" dirty="0">
                <a:solidFill>
                  <a:srgbClr val="0066FF"/>
                </a:solidFill>
                <a:latin typeface="华文行楷" pitchFamily="2" charset="-122"/>
              </a:rPr>
              <a:t>向</a:t>
            </a:r>
            <a:r>
              <a:rPr lang="en-US" altLang="x-none" sz="3100" b="1" i="1" u="sng" dirty="0">
                <a:solidFill>
                  <a:srgbClr val="0066FF"/>
                </a:solidFill>
                <a:latin typeface="华文行楷" pitchFamily="2" charset="-122"/>
              </a:rPr>
              <a:t>……</a:t>
            </a:r>
            <a:r>
              <a:rPr lang="zh-CN" altLang="en-US" sz="3100" b="1" i="1" u="sng" dirty="0">
                <a:solidFill>
                  <a:srgbClr val="0066FF"/>
                </a:solidFill>
                <a:latin typeface="华文行楷" pitchFamily="2" charset="-122"/>
              </a:rPr>
              <a:t>进言</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确实</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惧怕</a:t>
            </a:r>
            <a:endParaRPr lang="zh-CN" altLang="en-US" sz="4000" b="1" dirty="0">
              <a:latin typeface="黑体" panose="02010609060101010101" pitchFamily="2" charset="-122"/>
              <a:ea typeface="黑体" panose="02010609060101010101" pitchFamily="2" charset="-122"/>
            </a:endParaRPr>
          </a:p>
          <a:p>
            <a:pPr>
              <a:lnSpc>
                <a:spcPct val="150000"/>
              </a:lnSpc>
              <a:spcBef>
                <a:spcPct val="0"/>
              </a:spcBef>
              <a:buNone/>
            </a:pPr>
            <a:r>
              <a:rPr lang="zh-CN" altLang="en-US" sz="4000" b="1" dirty="0">
                <a:latin typeface="黑体" panose="02010609060101010101" pitchFamily="2" charset="-122"/>
                <a:ea typeface="黑体" panose="02010609060101010101" pitchFamily="2" charset="-122"/>
              </a:rPr>
              <a:t>王之</a:t>
            </a:r>
            <a:r>
              <a:rPr lang="zh-CN" altLang="en-US" sz="4000" b="1" u="sng" dirty="0">
                <a:solidFill>
                  <a:srgbClr val="0000FF"/>
                </a:solidFill>
                <a:latin typeface="黑体" panose="02010609060101010101" pitchFamily="2" charset="-122"/>
                <a:ea typeface="黑体" panose="02010609060101010101" pitchFamily="2" charset="-122"/>
              </a:rPr>
              <a:t>威</a:t>
            </a:r>
            <a:r>
              <a:rPr lang="zh-CN" altLang="en-US" sz="4000" b="1" dirty="0">
                <a:latin typeface="黑体" panose="02010609060101010101" pitchFamily="2" charset="-122"/>
                <a:ea typeface="黑体" panose="02010609060101010101" pitchFamily="2" charset="-122"/>
              </a:rPr>
              <a:t>，不敢</a:t>
            </a:r>
            <a:r>
              <a:rPr lang="zh-CN" altLang="en-US" sz="4000" b="1" u="sng" dirty="0">
                <a:solidFill>
                  <a:srgbClr val="0000FF"/>
                </a:solidFill>
                <a:latin typeface="黑体" panose="02010609060101010101" pitchFamily="2" charset="-122"/>
                <a:ea typeface="黑体" panose="02010609060101010101" pitchFamily="2" charset="-122"/>
              </a:rPr>
              <a:t>兴</a:t>
            </a:r>
            <a:r>
              <a:rPr lang="zh-CN" altLang="en-US" sz="4000" b="1" dirty="0">
                <a:latin typeface="黑体" panose="02010609060101010101" pitchFamily="2" charset="-122"/>
                <a:ea typeface="黑体" panose="02010609060101010101" pitchFamily="2" charset="-122"/>
              </a:rPr>
              <a:t>兵以</a:t>
            </a:r>
            <a:r>
              <a:rPr lang="zh-CN" altLang="en-US" sz="4000" b="1" u="sng" dirty="0">
                <a:solidFill>
                  <a:srgbClr val="0000FF"/>
                </a:solidFill>
                <a:latin typeface="黑体" panose="02010609060101010101" pitchFamily="2" charset="-122"/>
                <a:ea typeface="黑体" panose="02010609060101010101" pitchFamily="2" charset="-122"/>
              </a:rPr>
              <a:t>拒</a:t>
            </a:r>
            <a:r>
              <a:rPr lang="zh-CN" altLang="en-US" sz="4000" b="1" dirty="0">
                <a:latin typeface="黑体" panose="02010609060101010101" pitchFamily="2" charset="-122"/>
                <a:ea typeface="黑体" panose="02010609060101010101" pitchFamily="2" charset="-122"/>
              </a:rPr>
              <a:t>大王，愿</a:t>
            </a:r>
            <a:r>
              <a:rPr lang="zh-CN" altLang="en-US" sz="4000" b="1" u="sng" dirty="0">
                <a:solidFill>
                  <a:srgbClr val="0000FF"/>
                </a:solidFill>
                <a:latin typeface="黑体" panose="02010609060101010101" pitchFamily="2" charset="-122"/>
                <a:ea typeface="黑体" panose="02010609060101010101" pitchFamily="2" charset="-122"/>
              </a:rPr>
              <a:t>举</a:t>
            </a:r>
            <a:r>
              <a:rPr lang="zh-CN" altLang="en-US" sz="4000" b="1" dirty="0">
                <a:latin typeface="黑体" panose="02010609060101010101" pitchFamily="2" charset="-122"/>
                <a:ea typeface="黑体" panose="02010609060101010101" pitchFamily="2" charset="-122"/>
              </a:rPr>
              <a:t>国</a:t>
            </a:r>
            <a:endParaRPr lang="zh-CN" altLang="en-US" sz="4000" b="1" u="sng" dirty="0">
              <a:solidFill>
                <a:srgbClr val="0000FF"/>
              </a:solidFill>
              <a:latin typeface="黑体" panose="02010609060101010101" pitchFamily="2" charset="-122"/>
              <a:ea typeface="黑体" panose="02010609060101010101" pitchFamily="2" charset="-122"/>
            </a:endParaRPr>
          </a:p>
          <a:p>
            <a:pPr>
              <a:lnSpc>
                <a:spcPct val="150000"/>
              </a:lnSpc>
              <a:spcBef>
                <a:spcPct val="0"/>
              </a:spcBef>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威势</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出</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抵抗</a:t>
            </a:r>
            <a:r>
              <a:rPr lang="zh-CN" altLang="en-US" i="1" dirty="0">
                <a:solidFill>
                  <a:srgbClr val="0066FF"/>
                </a:solidFill>
                <a:ea typeface="仿宋_GB2312" pitchFamily="1" charset="-122"/>
              </a:rPr>
              <a:t>                    </a:t>
            </a:r>
            <a:r>
              <a:rPr lang="zh-CN" altLang="en-US" sz="3100" b="1" i="1" u="sng" dirty="0">
                <a:solidFill>
                  <a:srgbClr val="0066FF"/>
                </a:solidFill>
                <a:latin typeface="华文行楷" pitchFamily="2" charset="-122"/>
              </a:rPr>
              <a:t>全</a:t>
            </a:r>
            <a:r>
              <a:rPr lang="zh-CN" altLang="en-US" b="1" i="1" dirty="0">
                <a:solidFill>
                  <a:srgbClr val="0066FF"/>
                </a:solidFill>
                <a:latin typeface="华文行楷" pitchFamily="2" charset="-122"/>
              </a:rPr>
              <a:t> </a:t>
            </a:r>
            <a:endParaRPr lang="zh-CN" altLang="en-US" b="1" i="1" dirty="0">
              <a:solidFill>
                <a:srgbClr val="0066FF"/>
              </a:solidFill>
              <a:latin typeface="华文行楷" pitchFamily="2" charset="-122"/>
            </a:endParaRPr>
          </a:p>
          <a:p>
            <a:pPr>
              <a:lnSpc>
                <a:spcPct val="150000"/>
              </a:lnSpc>
              <a:spcBef>
                <a:spcPct val="0"/>
              </a:spcBef>
              <a:buNone/>
            </a:pPr>
            <a:r>
              <a:rPr lang="zh-CN" altLang="en-US" sz="4000" b="1" u="sng" dirty="0">
                <a:solidFill>
                  <a:srgbClr val="0000FF"/>
                </a:solidFill>
                <a:latin typeface="黑体" panose="02010609060101010101" pitchFamily="2" charset="-122"/>
                <a:ea typeface="黑体" panose="02010609060101010101" pitchFamily="2" charset="-122"/>
              </a:rPr>
              <a:t>为内臣</a:t>
            </a:r>
            <a:r>
              <a:rPr lang="zh-CN" altLang="en-US" sz="4000" b="1" dirty="0">
                <a:latin typeface="黑体" panose="02010609060101010101" pitchFamily="2" charset="-122"/>
                <a:ea typeface="黑体" panose="02010609060101010101" pitchFamily="2" charset="-122"/>
              </a:rPr>
              <a:t>，  </a:t>
            </a:r>
            <a:r>
              <a:rPr lang="zh-CN" altLang="en-US" sz="4000" b="1" u="sng" dirty="0">
                <a:solidFill>
                  <a:srgbClr val="0000FF"/>
                </a:solidFill>
                <a:latin typeface="黑体" panose="02010609060101010101" pitchFamily="2" charset="-122"/>
                <a:ea typeface="黑体" panose="02010609060101010101" pitchFamily="2" charset="-122"/>
              </a:rPr>
              <a:t>比</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于</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诸侯之</a:t>
            </a:r>
            <a:r>
              <a:rPr lang="zh-CN" altLang="en-US" sz="4000" b="1" u="sng" dirty="0">
                <a:solidFill>
                  <a:srgbClr val="0000FF"/>
                </a:solidFill>
                <a:latin typeface="黑体" panose="02010609060101010101" pitchFamily="2" charset="-122"/>
                <a:ea typeface="黑体" panose="02010609060101010101" pitchFamily="2" charset="-122"/>
              </a:rPr>
              <a:t>列</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lnSpc>
                <a:spcPct val="150000"/>
              </a:lnSpc>
              <a:spcBef>
                <a:spcPct val="0"/>
              </a:spcBef>
              <a:buNone/>
            </a:pPr>
            <a:r>
              <a:rPr lang="zh-CN" altLang="en-US" sz="3100" b="1" i="1" u="sng" dirty="0">
                <a:solidFill>
                  <a:srgbClr val="0066FF"/>
                </a:solidFill>
                <a:latin typeface="华文行楷" pitchFamily="2" charset="-122"/>
              </a:rPr>
              <a:t>做秦国的大臣</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排在</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行列里</a:t>
            </a:r>
            <a:r>
              <a:rPr lang="zh-CN" altLang="en-US" b="1" i="1" dirty="0">
                <a:solidFill>
                  <a:srgbClr val="0066FF"/>
                </a:solidFill>
                <a:latin typeface="华文行楷" pitchFamily="2" charset="-122"/>
              </a:rPr>
              <a:t> </a:t>
            </a:r>
            <a:endParaRPr lang="zh-CN" altLang="en-US" sz="4000" b="1" u="sng" dirty="0">
              <a:solidFill>
                <a:srgbClr val="0000FF"/>
              </a:solidFill>
              <a:latin typeface="黑体" panose="02010609060101010101" pitchFamily="2" charset="-122"/>
              <a:ea typeface="黑体" panose="02010609060101010101" pitchFamily="2" charset="-122"/>
            </a:endParaRPr>
          </a:p>
          <a:p>
            <a:endParaRPr lang="zh-CN" altLang="en-US" sz="4000" dirty="0"/>
          </a:p>
        </p:txBody>
      </p:sp>
      <p:sp>
        <p:nvSpPr>
          <p:cNvPr id="35843"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xEl>
                                              <p:charRg st="0" end="21"/>
                                            </p:txEl>
                                          </p:spTgt>
                                        </p:tgtEl>
                                        <p:attrNameLst>
                                          <p:attrName>style.visibility</p:attrName>
                                        </p:attrNameLst>
                                      </p:cBhvr>
                                      <p:to>
                                        <p:strVal val="visible"/>
                                      </p:to>
                                    </p:set>
                                    <p:animEffect transition="in" filter="blinds(horizontal)">
                                      <p:cBhvr>
                                        <p:cTn id="7" dur="500"/>
                                        <p:tgtEl>
                                          <p:spTgt spid="35842">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5842">
                                            <p:txEl>
                                              <p:charRg st="21" end="51"/>
                                            </p:txEl>
                                          </p:spTgt>
                                        </p:tgtEl>
                                        <p:attrNameLst>
                                          <p:attrName>style.visibility</p:attrName>
                                        </p:attrNameLst>
                                      </p:cBhvr>
                                      <p:to>
                                        <p:strVal val="visible"/>
                                      </p:to>
                                    </p:set>
                                    <p:animEffect transition="in" filter="blinds(horizontal)">
                                      <p:cBhvr>
                                        <p:cTn id="12" dur="500"/>
                                        <p:tgtEl>
                                          <p:spTgt spid="35842">
                                            <p:txEl>
                                              <p:charRg st="21" end="5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5842">
                                            <p:txEl>
                                              <p:charRg st="51" end="68"/>
                                            </p:txEl>
                                          </p:spTgt>
                                        </p:tgtEl>
                                        <p:attrNameLst>
                                          <p:attrName>style.visibility</p:attrName>
                                        </p:attrNameLst>
                                      </p:cBhvr>
                                      <p:to>
                                        <p:strVal val="visible"/>
                                      </p:to>
                                    </p:set>
                                    <p:animEffect transition="in" filter="blinds(horizontal)">
                                      <p:cBhvr>
                                        <p:cTn id="17" dur="500"/>
                                        <p:tgtEl>
                                          <p:spTgt spid="35842">
                                            <p:txEl>
                                              <p:charRg st="51" end="6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5842">
                                            <p:txEl>
                                              <p:charRg st="68" end="112"/>
                                            </p:txEl>
                                          </p:spTgt>
                                        </p:tgtEl>
                                        <p:attrNameLst>
                                          <p:attrName>style.visibility</p:attrName>
                                        </p:attrNameLst>
                                      </p:cBhvr>
                                      <p:to>
                                        <p:strVal val="visible"/>
                                      </p:to>
                                    </p:set>
                                    <p:animEffect transition="in" filter="blinds(horizontal)">
                                      <p:cBhvr>
                                        <p:cTn id="22" dur="500"/>
                                        <p:tgtEl>
                                          <p:spTgt spid="35842">
                                            <p:txEl>
                                              <p:charRg st="68" end="11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5842">
                                            <p:txEl>
                                              <p:charRg st="112" end="128"/>
                                            </p:txEl>
                                          </p:spTgt>
                                        </p:tgtEl>
                                        <p:attrNameLst>
                                          <p:attrName>style.visibility</p:attrName>
                                        </p:attrNameLst>
                                      </p:cBhvr>
                                      <p:to>
                                        <p:strVal val="visible"/>
                                      </p:to>
                                    </p:set>
                                    <p:animEffect transition="in" filter="blinds(horizontal)">
                                      <p:cBhvr>
                                        <p:cTn id="27" dur="500"/>
                                        <p:tgtEl>
                                          <p:spTgt spid="35842">
                                            <p:txEl>
                                              <p:charRg st="112" end="12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5842">
                                            <p:txEl>
                                              <p:charRg st="128" end="152"/>
                                            </p:txEl>
                                          </p:spTgt>
                                        </p:tgtEl>
                                        <p:attrNameLst>
                                          <p:attrName>style.visibility</p:attrName>
                                        </p:attrNameLst>
                                      </p:cBhvr>
                                      <p:to>
                                        <p:strVal val="visible"/>
                                      </p:to>
                                    </p:set>
                                    <p:animEffect transition="in" filter="blinds(horizontal)">
                                      <p:cBhvr>
                                        <p:cTn id="32" dur="500"/>
                                        <p:tgtEl>
                                          <p:spTgt spid="35842">
                                            <p:txEl>
                                              <p:charRg st="128" end="15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文本占位符 36865"/>
          <p:cNvSpPr>
            <a:spLocks noGrp="1"/>
          </p:cNvSpPr>
          <p:nvPr>
            <p:ph type="body" idx="1"/>
          </p:nvPr>
        </p:nvSpPr>
        <p:spPr>
          <a:xfrm>
            <a:off x="0" y="1066800"/>
            <a:ext cx="9144000" cy="6858000"/>
          </a:xfrm>
          <a:ln/>
        </p:spPr>
        <p:txBody>
          <a:bodyPr/>
          <a:p>
            <a:pPr>
              <a:lnSpc>
                <a:spcPct val="90000"/>
              </a:lnSpc>
              <a:buNone/>
            </a:pPr>
            <a:r>
              <a:rPr lang="zh-CN" altLang="en-US" sz="3600" b="1" u="sng" dirty="0">
                <a:solidFill>
                  <a:srgbClr val="0000FF"/>
                </a:solidFill>
                <a:latin typeface="黑体" panose="02010609060101010101" pitchFamily="2" charset="-122"/>
                <a:ea typeface="黑体" panose="02010609060101010101" pitchFamily="2" charset="-122"/>
              </a:rPr>
              <a:t>给贡职如郡县</a:t>
            </a:r>
            <a:r>
              <a:rPr lang="zh-CN" altLang="en-US" sz="3600" b="1" dirty="0">
                <a:latin typeface="黑体" panose="02010609060101010101" pitchFamily="2" charset="-122"/>
                <a:ea typeface="黑体" panose="02010609060101010101" pitchFamily="2" charset="-122"/>
              </a:rPr>
              <a:t>，而</a:t>
            </a:r>
            <a:r>
              <a:rPr lang="zh-CN" altLang="en-US" sz="3600" b="1" u="sng" dirty="0">
                <a:solidFill>
                  <a:srgbClr val="0000FF"/>
                </a:solidFill>
                <a:latin typeface="黑体" panose="02010609060101010101" pitchFamily="2" charset="-122"/>
                <a:ea typeface="黑体" panose="02010609060101010101" pitchFamily="2" charset="-122"/>
              </a:rPr>
              <a:t>得</a:t>
            </a:r>
            <a:r>
              <a:rPr lang="zh-CN" altLang="en-US" sz="3600" b="1" dirty="0">
                <a:solidFill>
                  <a:srgbClr val="0000FF"/>
                </a:solidFill>
                <a:latin typeface="黑体" panose="02010609060101010101" pitchFamily="2" charset="-122"/>
                <a:ea typeface="黑体" panose="02010609060101010101" pitchFamily="2" charset="-122"/>
              </a:rPr>
              <a:t> </a:t>
            </a:r>
            <a:r>
              <a:rPr lang="zh-CN" altLang="en-US" sz="3600" b="1" u="sng" dirty="0">
                <a:solidFill>
                  <a:srgbClr val="0000FF"/>
                </a:solidFill>
                <a:latin typeface="黑体" panose="02010609060101010101" pitchFamily="2" charset="-122"/>
                <a:ea typeface="黑体" panose="02010609060101010101" pitchFamily="2" charset="-122"/>
              </a:rPr>
              <a:t>奉</a:t>
            </a:r>
            <a:r>
              <a:rPr lang="zh-CN" altLang="en-US" sz="3600" b="1" dirty="0">
                <a:solidFill>
                  <a:srgbClr val="0000FF"/>
                </a:solidFill>
                <a:latin typeface="黑体" panose="02010609060101010101" pitchFamily="2" charset="-122"/>
                <a:ea typeface="黑体" panose="02010609060101010101" pitchFamily="2" charset="-122"/>
              </a:rPr>
              <a:t>  </a:t>
            </a:r>
            <a:r>
              <a:rPr lang="zh-CN" altLang="en-US" sz="3600" b="1" u="sng" dirty="0">
                <a:solidFill>
                  <a:srgbClr val="0000FF"/>
                </a:solidFill>
                <a:latin typeface="黑体" panose="02010609060101010101" pitchFamily="2" charset="-122"/>
                <a:ea typeface="黑体" panose="02010609060101010101" pitchFamily="2" charset="-122"/>
              </a:rPr>
              <a:t>守先王之宗庙</a:t>
            </a:r>
            <a:r>
              <a:rPr lang="zh-CN" altLang="en-US" sz="3600" b="1" dirty="0">
                <a:latin typeface="黑体" panose="02010609060101010101" pitchFamily="2" charset="-122"/>
                <a:ea typeface="黑体" panose="02010609060101010101" pitchFamily="2" charset="-122"/>
              </a:rPr>
              <a:t>。</a:t>
            </a:r>
            <a:endParaRPr lang="zh-CN" altLang="en-US" sz="3600" b="1" dirty="0">
              <a:latin typeface="黑体" panose="02010609060101010101" pitchFamily="2" charset="-122"/>
              <a:ea typeface="黑体" panose="02010609060101010101" pitchFamily="2" charset="-122"/>
            </a:endParaRPr>
          </a:p>
          <a:p>
            <a:pPr>
              <a:lnSpc>
                <a:spcPct val="90000"/>
              </a:lnSpc>
              <a:buNone/>
            </a:pPr>
            <a:r>
              <a:rPr lang="zh-CN" altLang="en-US" sz="2000" b="1" i="1" u="sng" dirty="0">
                <a:solidFill>
                  <a:srgbClr val="0066FF"/>
                </a:solidFill>
                <a:latin typeface="华文行楷" pitchFamily="2" charset="-122"/>
              </a:rPr>
              <a:t>像秦国的郡县那样贡纳税赋</a:t>
            </a:r>
            <a:r>
              <a:rPr lang="zh-CN" altLang="en-US" sz="2000" b="1" i="1" dirty="0">
                <a:solidFill>
                  <a:srgbClr val="0066FF"/>
                </a:solidFill>
                <a:latin typeface="华文行楷" pitchFamily="2" charset="-122"/>
              </a:rPr>
              <a:t>     </a:t>
            </a:r>
            <a:r>
              <a:rPr lang="zh-CN" altLang="en-US" sz="2000" b="1" i="1" u="sng" dirty="0">
                <a:solidFill>
                  <a:srgbClr val="0066FF"/>
                </a:solidFill>
                <a:latin typeface="华文行楷" pitchFamily="2" charset="-122"/>
              </a:rPr>
              <a:t>能</a:t>
            </a:r>
            <a:r>
              <a:rPr lang="zh-CN" altLang="en-US" sz="2000" b="1" i="1" dirty="0">
                <a:solidFill>
                  <a:srgbClr val="0066FF"/>
                </a:solidFill>
                <a:latin typeface="华文行楷" pitchFamily="2" charset="-122"/>
              </a:rPr>
              <a:t>  </a:t>
            </a:r>
            <a:r>
              <a:rPr lang="zh-CN" altLang="en-US" sz="2000" b="1" i="1" u="sng" dirty="0">
                <a:solidFill>
                  <a:srgbClr val="0066FF"/>
                </a:solidFill>
                <a:latin typeface="华文行楷" pitchFamily="2" charset="-122"/>
              </a:rPr>
              <a:t>侍奉 </a:t>
            </a:r>
            <a:r>
              <a:rPr lang="zh-CN" altLang="en-US" sz="2000" b="1" i="1" dirty="0">
                <a:solidFill>
                  <a:srgbClr val="0066FF"/>
                </a:solidFill>
                <a:latin typeface="华文行楷" pitchFamily="2" charset="-122"/>
              </a:rPr>
              <a:t>   </a:t>
            </a:r>
            <a:r>
              <a:rPr lang="zh-CN" altLang="en-US" sz="2000" b="1" i="1" u="sng" dirty="0">
                <a:solidFill>
                  <a:srgbClr val="0066FF"/>
                </a:solidFill>
                <a:latin typeface="华文行楷" pitchFamily="2" charset="-122"/>
              </a:rPr>
              <a:t>守住祖先的宗庙（喻指国土）</a:t>
            </a:r>
            <a:r>
              <a:rPr lang="zh-CN" altLang="en-US" sz="3100" b="1" i="1" dirty="0">
                <a:solidFill>
                  <a:srgbClr val="0066FF"/>
                </a:solidFill>
                <a:latin typeface="华文行楷" pitchFamily="2" charset="-122"/>
              </a:rPr>
              <a:t> </a:t>
            </a:r>
            <a:endParaRPr lang="zh-CN" altLang="en-US" sz="3100" b="1" i="1" dirty="0">
              <a:solidFill>
                <a:srgbClr val="0066FF"/>
              </a:solidFill>
              <a:latin typeface="华文行楷" pitchFamily="2" charset="-122"/>
            </a:endParaRPr>
          </a:p>
          <a:p>
            <a:pPr>
              <a:lnSpc>
                <a:spcPct val="90000"/>
              </a:lnSpc>
              <a:buNone/>
            </a:pPr>
            <a:r>
              <a:rPr lang="zh-CN" altLang="en-US" sz="3600" b="1" dirty="0">
                <a:latin typeface="黑体" panose="02010609060101010101" pitchFamily="2" charset="-122"/>
                <a:ea typeface="黑体" panose="02010609060101010101" pitchFamily="2" charset="-122"/>
              </a:rPr>
              <a:t>恐惧不敢</a:t>
            </a:r>
            <a:r>
              <a:rPr lang="zh-CN" altLang="en-US" sz="3600" b="1" u="sng" dirty="0">
                <a:solidFill>
                  <a:srgbClr val="0000FF"/>
                </a:solidFill>
                <a:latin typeface="黑体" panose="02010609060101010101" pitchFamily="2" charset="-122"/>
                <a:ea typeface="黑体" panose="02010609060101010101" pitchFamily="2" charset="-122"/>
              </a:rPr>
              <a:t>自陈</a:t>
            </a:r>
            <a:r>
              <a:rPr lang="zh-CN" altLang="en-US" sz="3600" b="1" dirty="0">
                <a:latin typeface="黑体" panose="02010609060101010101" pitchFamily="2" charset="-122"/>
                <a:ea typeface="黑体" panose="02010609060101010101" pitchFamily="2" charset="-122"/>
              </a:rPr>
              <a:t>，  </a:t>
            </a:r>
            <a:r>
              <a:rPr lang="zh-CN" altLang="en-US" sz="3600" b="1" u="sng" dirty="0">
                <a:solidFill>
                  <a:srgbClr val="0000FF"/>
                </a:solidFill>
                <a:latin typeface="黑体" panose="02010609060101010101" pitchFamily="2" charset="-122"/>
                <a:ea typeface="黑体" panose="02010609060101010101" pitchFamily="2" charset="-122"/>
              </a:rPr>
              <a:t>谨</a:t>
            </a:r>
            <a:r>
              <a:rPr lang="zh-CN" altLang="en-US" sz="3600" b="1" dirty="0">
                <a:latin typeface="黑体" panose="02010609060101010101" pitchFamily="2" charset="-122"/>
                <a:ea typeface="黑体" panose="02010609060101010101" pitchFamily="2" charset="-122"/>
              </a:rPr>
              <a:t>斩樊於期头，及献燕之</a:t>
            </a:r>
            <a:endParaRPr lang="zh-CN" altLang="en-US" sz="3600" b="1" dirty="0">
              <a:latin typeface="黑体" panose="02010609060101010101" pitchFamily="2" charset="-122"/>
              <a:ea typeface="黑体" panose="02010609060101010101" pitchFamily="2" charset="-122"/>
            </a:endParaRPr>
          </a:p>
          <a:p>
            <a:pPr>
              <a:lnSpc>
                <a:spcPct val="90000"/>
              </a:lnSpc>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自己来陈述 </a:t>
            </a: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恭谨地</a:t>
            </a:r>
            <a:endParaRPr lang="zh-CN" altLang="en-US" sz="3100" b="1" i="1" u="sng" dirty="0">
              <a:solidFill>
                <a:srgbClr val="0066FF"/>
              </a:solidFill>
              <a:latin typeface="华文行楷" pitchFamily="2" charset="-122"/>
            </a:endParaRPr>
          </a:p>
          <a:p>
            <a:pPr>
              <a:lnSpc>
                <a:spcPct val="90000"/>
              </a:lnSpc>
              <a:buNone/>
            </a:pPr>
            <a:r>
              <a:rPr lang="zh-CN" altLang="en-US" sz="3600" b="1" dirty="0">
                <a:latin typeface="黑体" panose="02010609060101010101" pitchFamily="2" charset="-122"/>
                <a:ea typeface="黑体" panose="02010609060101010101" pitchFamily="2" charset="-122"/>
              </a:rPr>
              <a:t>督亢之地图，</a:t>
            </a:r>
            <a:r>
              <a:rPr lang="zh-CN" altLang="en-US" sz="3600" b="1" u="sng" dirty="0">
                <a:solidFill>
                  <a:srgbClr val="FF0066"/>
                </a:solidFill>
                <a:latin typeface="黑体" panose="02010609060101010101" pitchFamily="2" charset="-122"/>
                <a:ea typeface="黑体" panose="02010609060101010101" pitchFamily="2" charset="-122"/>
              </a:rPr>
              <a:t>函</a:t>
            </a:r>
            <a:r>
              <a:rPr lang="zh-CN" altLang="en-US" sz="3600" b="1" dirty="0">
                <a:latin typeface="黑体" panose="02010609060101010101" pitchFamily="2" charset="-122"/>
                <a:ea typeface="黑体" panose="02010609060101010101" pitchFamily="2" charset="-122"/>
              </a:rPr>
              <a:t>封，燕王</a:t>
            </a:r>
            <a:r>
              <a:rPr lang="zh-CN" altLang="en-US" sz="3600" b="1" u="sng" dirty="0">
                <a:solidFill>
                  <a:srgbClr val="009900"/>
                </a:solidFill>
                <a:latin typeface="黑体" panose="02010609060101010101" pitchFamily="2" charset="-122"/>
                <a:ea typeface="黑体" panose="02010609060101010101" pitchFamily="2" charset="-122"/>
              </a:rPr>
              <a:t>拜送于庭</a:t>
            </a:r>
            <a:r>
              <a:rPr lang="zh-CN" altLang="en-US" sz="3600" b="1" dirty="0">
                <a:latin typeface="黑体" panose="02010609060101010101" pitchFamily="2" charset="-122"/>
                <a:ea typeface="黑体" panose="02010609060101010101" pitchFamily="2" charset="-122"/>
              </a:rPr>
              <a:t>， </a:t>
            </a:r>
            <a:endParaRPr lang="zh-CN" altLang="en-US" sz="3600" b="1" u="sng" dirty="0">
              <a:solidFill>
                <a:srgbClr val="009900"/>
              </a:solidFill>
              <a:latin typeface="黑体" panose="02010609060101010101" pitchFamily="2" charset="-122"/>
              <a:ea typeface="黑体" panose="02010609060101010101" pitchFamily="2" charset="-122"/>
            </a:endParaRPr>
          </a:p>
          <a:p>
            <a:pPr>
              <a:lnSpc>
                <a:spcPct val="90000"/>
              </a:lnSpc>
              <a:buNone/>
            </a:pPr>
            <a:r>
              <a:rPr lang="zh-CN" altLang="en-US" sz="3100" b="1" dirty="0">
                <a:solidFill>
                  <a:srgbClr val="FF0066"/>
                </a:solidFill>
                <a:latin typeface="华文行楷" pitchFamily="2" charset="-122"/>
              </a:rPr>
              <a:t>             </a:t>
            </a:r>
            <a:r>
              <a:rPr lang="zh-CN" altLang="en-US" sz="3100" b="1" u="sng" dirty="0">
                <a:solidFill>
                  <a:srgbClr val="FF0066"/>
                </a:solidFill>
                <a:latin typeface="华文行楷" pitchFamily="2" charset="-122"/>
              </a:rPr>
              <a:t>名作状</a:t>
            </a:r>
            <a:r>
              <a:rPr lang="zh-CN" altLang="en-US" sz="3100" dirty="0">
                <a:ea typeface="仿宋_GB2312" pitchFamily="1" charset="-122"/>
              </a:rPr>
              <a:t>             </a:t>
            </a:r>
            <a:r>
              <a:rPr lang="zh-CN" altLang="en-US" sz="3100" b="1" u="sng" dirty="0">
                <a:solidFill>
                  <a:srgbClr val="009900"/>
                </a:solidFill>
                <a:latin typeface="华文行楷" pitchFamily="2" charset="-122"/>
              </a:rPr>
              <a:t>介词结构后置</a:t>
            </a:r>
            <a:r>
              <a:rPr lang="zh-CN" altLang="en-US" sz="3100" dirty="0">
                <a:ea typeface="仿宋_GB2312" pitchFamily="1" charset="-122"/>
              </a:rPr>
              <a:t>     </a:t>
            </a:r>
            <a:endParaRPr lang="zh-CN" altLang="en-US" sz="3100" dirty="0">
              <a:ea typeface="仿宋_GB2312" pitchFamily="1" charset="-122"/>
            </a:endParaRPr>
          </a:p>
          <a:p>
            <a:pPr>
              <a:lnSpc>
                <a:spcPct val="90000"/>
              </a:lnSpc>
              <a:buNone/>
            </a:pPr>
            <a:r>
              <a:rPr lang="zh-CN" altLang="en-US" sz="3100" dirty="0">
                <a:ea typeface="仿宋_GB2312" pitchFamily="1" charset="-122"/>
              </a:rPr>
              <a:t> </a:t>
            </a:r>
            <a:r>
              <a:rPr lang="zh-CN" altLang="en-US" sz="3600" b="1" u="sng" dirty="0">
                <a:solidFill>
                  <a:srgbClr val="0000FF"/>
                </a:solidFill>
                <a:latin typeface="黑体" panose="02010609060101010101" pitchFamily="2" charset="-122"/>
                <a:ea typeface="黑体" panose="02010609060101010101" pitchFamily="2" charset="-122"/>
              </a:rPr>
              <a:t>使</a:t>
            </a:r>
            <a:r>
              <a:rPr lang="zh-CN" altLang="en-US" sz="3600" b="1" dirty="0">
                <a:solidFill>
                  <a:srgbClr val="0000FF"/>
                </a:solidFill>
                <a:latin typeface="黑体" panose="02010609060101010101" pitchFamily="2" charset="-122"/>
                <a:ea typeface="黑体" panose="02010609060101010101" pitchFamily="2" charset="-122"/>
              </a:rPr>
              <a:t>  </a:t>
            </a:r>
            <a:r>
              <a:rPr lang="zh-CN" altLang="en-US" sz="3600" b="1" u="sng" dirty="0">
                <a:solidFill>
                  <a:srgbClr val="0000FF"/>
                </a:solidFill>
                <a:latin typeface="黑体" panose="02010609060101010101" pitchFamily="2" charset="-122"/>
                <a:ea typeface="黑体" panose="02010609060101010101" pitchFamily="2" charset="-122"/>
              </a:rPr>
              <a:t>使</a:t>
            </a:r>
            <a:r>
              <a:rPr lang="zh-CN" altLang="en-US" sz="3600" b="1" dirty="0">
                <a:latin typeface="黑体" panose="02010609060101010101" pitchFamily="2" charset="-122"/>
                <a:ea typeface="黑体" panose="02010609060101010101" pitchFamily="2" charset="-122"/>
              </a:rPr>
              <a:t>以</a:t>
            </a:r>
            <a:r>
              <a:rPr lang="zh-CN" altLang="en-US" sz="3600" b="1" u="sng" dirty="0">
                <a:solidFill>
                  <a:srgbClr val="FF0066"/>
                </a:solidFill>
                <a:latin typeface="黑体" panose="02010609060101010101" pitchFamily="2" charset="-122"/>
                <a:ea typeface="黑体" panose="02010609060101010101" pitchFamily="2" charset="-122"/>
              </a:rPr>
              <a:t>闻</a:t>
            </a:r>
            <a:r>
              <a:rPr lang="zh-CN" altLang="en-US" sz="3600" b="1" dirty="0">
                <a:latin typeface="黑体" panose="02010609060101010101" pitchFamily="2" charset="-122"/>
                <a:ea typeface="黑体" panose="02010609060101010101" pitchFamily="2" charset="-122"/>
              </a:rPr>
              <a:t>大王。     </a:t>
            </a:r>
            <a:r>
              <a:rPr lang="zh-CN" altLang="en-US" sz="3600" b="1" u="sng" dirty="0">
                <a:solidFill>
                  <a:srgbClr val="0000FF"/>
                </a:solidFill>
                <a:latin typeface="黑体" panose="02010609060101010101" pitchFamily="2" charset="-122"/>
                <a:ea typeface="黑体" panose="02010609060101010101" pitchFamily="2" charset="-122"/>
              </a:rPr>
              <a:t>唯</a:t>
            </a:r>
            <a:r>
              <a:rPr lang="zh-CN" altLang="en-US" sz="3600" b="1" dirty="0">
                <a:latin typeface="黑体" panose="02010609060101010101" pitchFamily="2" charset="-122"/>
                <a:ea typeface="黑体" panose="02010609060101010101" pitchFamily="2" charset="-122"/>
              </a:rPr>
              <a:t>  大王命之。”</a:t>
            </a:r>
            <a:endParaRPr lang="zh-CN" altLang="en-US" sz="3600" b="1" dirty="0">
              <a:latin typeface="黑体" panose="02010609060101010101" pitchFamily="2" charset="-122"/>
              <a:ea typeface="黑体" panose="02010609060101010101" pitchFamily="2" charset="-122"/>
            </a:endParaRPr>
          </a:p>
          <a:p>
            <a:pPr>
              <a:lnSpc>
                <a:spcPct val="90000"/>
              </a:lnSpc>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派</a:t>
            </a:r>
            <a:r>
              <a:rPr lang="zh-CN" altLang="en-US" sz="1800" b="1" i="1" u="sng" dirty="0">
                <a:solidFill>
                  <a:srgbClr val="0066FF"/>
                </a:solidFill>
                <a:latin typeface="华文行楷" pitchFamily="2" charset="-122"/>
              </a:rPr>
              <a:t>（动词）</a:t>
            </a:r>
            <a:r>
              <a:rPr lang="zh-CN" altLang="en-US" sz="1800" b="1" i="1" dirty="0">
                <a:solidFill>
                  <a:srgbClr val="0066FF"/>
                </a:solidFill>
                <a:latin typeface="华文行楷" pitchFamily="2" charset="-122"/>
              </a:rPr>
              <a:t>   </a:t>
            </a:r>
            <a:r>
              <a:rPr lang="zh-CN" altLang="en-US" sz="2400" b="1" u="sng" dirty="0">
                <a:solidFill>
                  <a:srgbClr val="FF0066"/>
                </a:solidFill>
                <a:latin typeface="华文行楷" pitchFamily="2" charset="-122"/>
              </a:rPr>
              <a:t>闻：动词的使动用法</a:t>
            </a:r>
            <a:r>
              <a:rPr lang="zh-CN" altLang="en-US" sz="2400" b="1" dirty="0">
                <a:solidFill>
                  <a:srgbClr val="FF0066"/>
                </a:solidFill>
                <a:latin typeface="华文行楷" pitchFamily="2" charset="-122"/>
              </a:rPr>
              <a:t>   </a:t>
            </a:r>
            <a:r>
              <a:rPr lang="zh-CN" altLang="en-US" sz="3100" b="1" i="1" u="sng" dirty="0">
                <a:solidFill>
                  <a:srgbClr val="0066FF"/>
                </a:solidFill>
                <a:latin typeface="华文行楷" pitchFamily="2" charset="-122"/>
              </a:rPr>
              <a:t>希望</a:t>
            </a:r>
            <a:r>
              <a:rPr lang="zh-CN" altLang="en-US" sz="2400" b="1" i="1" u="sng" dirty="0">
                <a:solidFill>
                  <a:srgbClr val="0066FF"/>
                </a:solidFill>
                <a:latin typeface="华文行楷" pitchFamily="2" charset="-122"/>
              </a:rPr>
              <a:t>（听凭）</a:t>
            </a:r>
            <a:endParaRPr lang="zh-CN" altLang="en-US" sz="2400" b="1" i="1" u="sng" dirty="0">
              <a:solidFill>
                <a:srgbClr val="0066FF"/>
              </a:solidFill>
              <a:latin typeface="华文行楷" pitchFamily="2" charset="-122"/>
            </a:endParaRPr>
          </a:p>
          <a:p>
            <a:pPr>
              <a:lnSpc>
                <a:spcPct val="90000"/>
              </a:lnSpc>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使者</a:t>
            </a:r>
            <a:r>
              <a:rPr lang="zh-CN" altLang="en-US" sz="1800" b="1" i="1" u="sng" dirty="0">
                <a:solidFill>
                  <a:srgbClr val="0066FF"/>
                </a:solidFill>
                <a:latin typeface="华文行楷" pitchFamily="2" charset="-122"/>
              </a:rPr>
              <a:t>（名词）</a:t>
            </a:r>
            <a:r>
              <a:rPr lang="zh-CN" altLang="en-US" sz="1800" b="1" i="1" dirty="0">
                <a:solidFill>
                  <a:srgbClr val="0066FF"/>
                </a:solidFill>
                <a:latin typeface="华文行楷" pitchFamily="2" charset="-122"/>
              </a:rPr>
              <a:t>   </a:t>
            </a:r>
            <a:r>
              <a:rPr lang="zh-CN" altLang="en-US" sz="2400" b="1" u="sng" dirty="0">
                <a:solidFill>
                  <a:srgbClr val="FF0066"/>
                </a:solidFill>
                <a:latin typeface="华文行楷" pitchFamily="2" charset="-122"/>
              </a:rPr>
              <a:t>使</a:t>
            </a:r>
            <a:r>
              <a:rPr lang="en-US" altLang="x-none" sz="2400" b="1" u="sng" dirty="0">
                <a:solidFill>
                  <a:srgbClr val="FF0066"/>
                </a:solidFill>
                <a:latin typeface="华文行楷" pitchFamily="2" charset="-122"/>
              </a:rPr>
              <a:t>……</a:t>
            </a:r>
            <a:r>
              <a:rPr lang="zh-CN" altLang="en-US" sz="2400" b="1" u="sng" dirty="0">
                <a:solidFill>
                  <a:srgbClr val="FF0066"/>
                </a:solidFill>
                <a:latin typeface="华文行楷" pitchFamily="2" charset="-122"/>
              </a:rPr>
              <a:t>听到</a:t>
            </a:r>
            <a:endParaRPr lang="zh-CN" altLang="en-US" b="1" dirty="0">
              <a:latin typeface="黑体" panose="02010609060101010101" pitchFamily="2" charset="-122"/>
              <a:ea typeface="黑体" panose="02010609060101010101" pitchFamily="2" charset="-122"/>
            </a:endParaRPr>
          </a:p>
        </p:txBody>
      </p:sp>
      <p:sp>
        <p:nvSpPr>
          <p:cNvPr id="36867"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6866">
                                            <p:txEl>
                                              <p:charRg st="21" end="62"/>
                                            </p:txEl>
                                          </p:spTgt>
                                        </p:tgtEl>
                                        <p:attrNameLst>
                                          <p:attrName>style.visibility</p:attrName>
                                        </p:attrNameLst>
                                      </p:cBhvr>
                                      <p:to>
                                        <p:strVal val="visible"/>
                                      </p:to>
                                    </p:set>
                                    <p:animEffect transition="in" filter="blinds(horizontal)">
                                      <p:cBhvr>
                                        <p:cTn id="7" dur="500"/>
                                        <p:tgtEl>
                                          <p:spTgt spid="36866">
                                            <p:txEl>
                                              <p:charRg st="21" end="6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文本占位符 37889"/>
          <p:cNvSpPr>
            <a:spLocks noGrp="1"/>
          </p:cNvSpPr>
          <p:nvPr>
            <p:ph type="body" idx="1"/>
          </p:nvPr>
        </p:nvSpPr>
        <p:spPr>
          <a:xfrm>
            <a:off x="0" y="990600"/>
            <a:ext cx="9144000" cy="6669088"/>
          </a:xfrm>
          <a:ln/>
        </p:spPr>
        <p:txBody>
          <a:bodyPr/>
          <a:p>
            <a:pPr>
              <a:buNone/>
            </a:pPr>
            <a:r>
              <a:rPr lang="zh-CN" altLang="en-US" sz="4000" b="1" dirty="0">
                <a:latin typeface="黑体" panose="02010609060101010101" pitchFamily="2" charset="-122"/>
                <a:ea typeface="黑体" panose="02010609060101010101" pitchFamily="2" charset="-122"/>
              </a:rPr>
              <a:t>秦王闻之，大喜。乃</a:t>
            </a:r>
            <a:r>
              <a:rPr lang="zh-CN" altLang="en-US" sz="4000" b="1" u="sng" dirty="0">
                <a:solidFill>
                  <a:srgbClr val="FF0066"/>
                </a:solidFill>
                <a:latin typeface="黑体" panose="02010609060101010101" pitchFamily="2" charset="-122"/>
                <a:ea typeface="黑体" panose="02010609060101010101" pitchFamily="2" charset="-122"/>
              </a:rPr>
              <a:t>朝服</a:t>
            </a:r>
            <a:r>
              <a:rPr lang="zh-CN" altLang="en-US" sz="4000" b="1" dirty="0">
                <a:latin typeface="黑体" panose="02010609060101010101" pitchFamily="2" charset="-122"/>
                <a:ea typeface="黑体" panose="02010609060101010101" pitchFamily="2" charset="-122"/>
              </a:rPr>
              <a:t>，  设</a:t>
            </a:r>
            <a:r>
              <a:rPr lang="zh-CN" altLang="en-US" sz="4000" b="1" dirty="0">
                <a:solidFill>
                  <a:srgbClr val="0000FF"/>
                </a:solidFill>
                <a:latin typeface="黑体" panose="02010609060101010101" pitchFamily="2" charset="-122"/>
                <a:ea typeface="黑体" panose="02010609060101010101" pitchFamily="2" charset="-122"/>
              </a:rPr>
              <a:t>九宾</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lnSpc>
                <a:spcPts val="3000"/>
              </a:lnSpc>
              <a:spcBef>
                <a:spcPct val="0"/>
              </a:spcBef>
              <a:buNone/>
            </a:pPr>
            <a:r>
              <a:rPr lang="zh-CN" altLang="en-US" sz="3100" b="1" dirty="0">
                <a:solidFill>
                  <a:srgbClr val="FF0066"/>
                </a:solidFill>
                <a:latin typeface="华文行楷" pitchFamily="2" charset="-122"/>
              </a:rPr>
              <a:t>                    </a:t>
            </a:r>
            <a:r>
              <a:rPr lang="zh-CN" altLang="en-US" sz="2400" b="1" u="sng" dirty="0">
                <a:solidFill>
                  <a:srgbClr val="FF0066"/>
                </a:solidFill>
                <a:latin typeface="华文行楷" pitchFamily="2" charset="-122"/>
              </a:rPr>
              <a:t>名作动，穿起上朝的礼服</a:t>
            </a:r>
            <a:endParaRPr lang="zh-CN" altLang="en-US" sz="2400" b="1" u="sng" dirty="0">
              <a:solidFill>
                <a:srgbClr val="FF0066"/>
              </a:solidFill>
              <a:latin typeface="华文行楷" pitchFamily="2" charset="-122"/>
            </a:endParaRPr>
          </a:p>
          <a:p>
            <a:pPr>
              <a:buNone/>
            </a:pPr>
            <a:r>
              <a:rPr lang="zh-CN" altLang="en-US" sz="4000" b="1" dirty="0">
                <a:latin typeface="黑体" panose="02010609060101010101" pitchFamily="2" charset="-122"/>
                <a:ea typeface="黑体" panose="02010609060101010101" pitchFamily="2" charset="-122"/>
              </a:rPr>
              <a:t> 见燕使者</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solidFill>
                  <a:srgbClr val="009900"/>
                </a:solidFill>
                <a:latin typeface="黑体" panose="02010609060101010101" pitchFamily="2" charset="-122"/>
                <a:ea typeface="黑体" panose="02010609060101010101" pitchFamily="2" charset="-122"/>
              </a:rPr>
              <a:t>于</a:t>
            </a:r>
            <a:r>
              <a:rPr lang="en-US" altLang="x-none" sz="4000" b="1" dirty="0">
                <a:solidFill>
                  <a:srgbClr val="009900"/>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咸阳宫。荆轲</a:t>
            </a:r>
            <a:r>
              <a:rPr lang="zh-CN" altLang="en-US" sz="4000" b="1" u="sng" dirty="0">
                <a:solidFill>
                  <a:srgbClr val="0000FF"/>
                </a:solidFill>
                <a:latin typeface="黑体" panose="02010609060101010101" pitchFamily="2" charset="-122"/>
                <a:ea typeface="黑体" panose="02010609060101010101" pitchFamily="2" charset="-122"/>
              </a:rPr>
              <a:t>奉</a:t>
            </a:r>
            <a:r>
              <a:rPr lang="zh-CN" altLang="en-US" sz="4000" b="1" dirty="0">
                <a:latin typeface="黑体" panose="02010609060101010101" pitchFamily="2" charset="-122"/>
                <a:ea typeface="黑体" panose="02010609060101010101" pitchFamily="2" charset="-122"/>
              </a:rPr>
              <a:t>樊於期头</a:t>
            </a:r>
            <a:endParaRPr lang="zh-CN" altLang="en-US" sz="4000" b="1" dirty="0">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捧着</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函，而秦武阳奉地图匣，以</a:t>
            </a:r>
            <a:r>
              <a:rPr lang="zh-CN" altLang="en-US" sz="4000" b="1" u="sng" dirty="0">
                <a:solidFill>
                  <a:srgbClr val="0000FF"/>
                </a:solidFill>
                <a:latin typeface="黑体" panose="02010609060101010101" pitchFamily="2" charset="-122"/>
                <a:ea typeface="黑体" panose="02010609060101010101" pitchFamily="2" charset="-122"/>
              </a:rPr>
              <a:t>次</a:t>
            </a:r>
            <a:r>
              <a:rPr lang="zh-CN" altLang="en-US" sz="4000" b="1" dirty="0">
                <a:latin typeface="黑体" panose="02010609060101010101" pitchFamily="2" charset="-122"/>
                <a:ea typeface="黑体" panose="02010609060101010101" pitchFamily="2" charset="-122"/>
              </a:rPr>
              <a:t>进。至</a:t>
            </a:r>
            <a:r>
              <a:rPr lang="zh-CN" altLang="en-US" sz="4000" b="1" u="sng" dirty="0">
                <a:solidFill>
                  <a:srgbClr val="0000FF"/>
                </a:solidFill>
                <a:latin typeface="黑体" panose="02010609060101010101" pitchFamily="2" charset="-122"/>
                <a:ea typeface="黑体" panose="02010609060101010101" pitchFamily="2" charset="-122"/>
              </a:rPr>
              <a:t>陛</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按次序      殿前</a:t>
            </a:r>
            <a:endParaRPr lang="zh-CN" altLang="en-US" sz="3100" b="1" i="1" dirty="0">
              <a:solidFill>
                <a:srgbClr val="0066FF"/>
              </a:solidFill>
              <a:latin typeface="华文行楷" pitchFamily="2" charset="-122"/>
            </a:endParaRPr>
          </a:p>
          <a:p>
            <a:pPr>
              <a:buNone/>
            </a:pPr>
            <a:r>
              <a:rPr lang="zh-CN" altLang="en-US" sz="4000" b="1" u="sng" dirty="0">
                <a:solidFill>
                  <a:srgbClr val="0000FF"/>
                </a:solidFill>
                <a:latin typeface="黑体" panose="02010609060101010101" pitchFamily="2" charset="-122"/>
                <a:ea typeface="黑体" panose="02010609060101010101" pitchFamily="2" charset="-122"/>
              </a:rPr>
              <a:t>下</a:t>
            </a:r>
            <a:r>
              <a:rPr lang="zh-CN" altLang="en-US" sz="4000" b="1" dirty="0">
                <a:latin typeface="黑体" panose="02010609060101010101" pitchFamily="2" charset="-122"/>
                <a:ea typeface="黑体" panose="02010609060101010101" pitchFamily="2" charset="-122"/>
              </a:rPr>
              <a:t>，秦武阳</a:t>
            </a:r>
            <a:r>
              <a:rPr lang="zh-CN" altLang="en-US" sz="4000" b="1" u="sng" dirty="0">
                <a:solidFill>
                  <a:srgbClr val="0000FF"/>
                </a:solidFill>
                <a:latin typeface="黑体" panose="02010609060101010101" pitchFamily="2" charset="-122"/>
                <a:ea typeface="黑体" panose="02010609060101010101" pitchFamily="2" charset="-122"/>
              </a:rPr>
              <a:t>色</a:t>
            </a:r>
            <a:r>
              <a:rPr lang="zh-CN" altLang="en-US" sz="4000" b="1" dirty="0">
                <a:latin typeface="黑体" panose="02010609060101010101" pitchFamily="2" charset="-122"/>
                <a:ea typeface="黑体" panose="02010609060101010101" pitchFamily="2" charset="-122"/>
              </a:rPr>
              <a:t>变</a:t>
            </a:r>
            <a:r>
              <a:rPr lang="zh-CN" altLang="en-US" sz="4000" b="1" u="sng" dirty="0">
                <a:solidFill>
                  <a:srgbClr val="FF0066"/>
                </a:solidFill>
                <a:latin typeface="黑体" panose="02010609060101010101" pitchFamily="2" charset="-122"/>
                <a:ea typeface="黑体" panose="02010609060101010101" pitchFamily="2" charset="-122"/>
              </a:rPr>
              <a:t>振</a:t>
            </a:r>
            <a:r>
              <a:rPr lang="zh-CN" altLang="en-US" sz="4000" b="1" dirty="0">
                <a:latin typeface="黑体" panose="02010609060101010101" pitchFamily="2" charset="-122"/>
                <a:ea typeface="黑体" panose="02010609060101010101" pitchFamily="2" charset="-122"/>
              </a:rPr>
              <a:t>恐，群臣</a:t>
            </a:r>
            <a:r>
              <a:rPr lang="zh-CN" altLang="en-US" sz="4000" b="1" u="sng" dirty="0">
                <a:solidFill>
                  <a:srgbClr val="FF0066"/>
                </a:solidFill>
                <a:latin typeface="黑体" panose="02010609060101010101" pitchFamily="2" charset="-122"/>
                <a:ea typeface="黑体" panose="02010609060101010101" pitchFamily="2" charset="-122"/>
              </a:rPr>
              <a:t>怪</a:t>
            </a:r>
            <a:r>
              <a:rPr lang="zh-CN" altLang="en-US" sz="4000" b="1" dirty="0">
                <a:latin typeface="黑体" panose="02010609060101010101" pitchFamily="2" charset="-122"/>
                <a:ea typeface="黑体" panose="02010609060101010101" pitchFamily="2" charset="-122"/>
              </a:rPr>
              <a:t>之，</a:t>
            </a:r>
            <a:endParaRPr lang="zh-CN" altLang="en-US" sz="4000" b="1" dirty="0">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台阶下      </a:t>
            </a:r>
            <a:r>
              <a:rPr lang="zh-CN" altLang="en-US" sz="2400" b="1" i="1" u="sng" dirty="0">
                <a:solidFill>
                  <a:srgbClr val="0066FF"/>
                </a:solidFill>
                <a:latin typeface="华文行楷" pitchFamily="2" charset="-122"/>
              </a:rPr>
              <a:t>脸色</a:t>
            </a:r>
            <a:r>
              <a:rPr lang="zh-CN" altLang="en-US" sz="2400" b="1" i="1" dirty="0">
                <a:solidFill>
                  <a:srgbClr val="0066FF"/>
                </a:solidFill>
                <a:latin typeface="华文行楷" pitchFamily="2" charset="-122"/>
              </a:rPr>
              <a:t>    </a:t>
            </a:r>
            <a:r>
              <a:rPr lang="zh-CN" altLang="en-US" sz="2400" b="1" u="sng" dirty="0">
                <a:solidFill>
                  <a:srgbClr val="FF0066"/>
                </a:solidFill>
                <a:latin typeface="华文行楷" pitchFamily="2" charset="-122"/>
              </a:rPr>
              <a:t>“震”</a:t>
            </a:r>
            <a:r>
              <a:rPr lang="zh-CN" altLang="en-US" sz="2400" b="1" dirty="0">
                <a:solidFill>
                  <a:srgbClr val="FF6600"/>
                </a:solidFill>
                <a:latin typeface="华文行楷" pitchFamily="2" charset="-122"/>
              </a:rPr>
              <a:t>      </a:t>
            </a:r>
            <a:r>
              <a:rPr lang="zh-CN" altLang="en-US" sz="2400" b="1" u="sng" dirty="0">
                <a:solidFill>
                  <a:srgbClr val="FF0066"/>
                </a:solidFill>
                <a:latin typeface="华文行楷" pitchFamily="2" charset="-122"/>
              </a:rPr>
              <a:t>意动用法，对</a:t>
            </a:r>
            <a:r>
              <a:rPr lang="en-US" altLang="x-none" sz="2400" b="1" u="sng" dirty="0">
                <a:solidFill>
                  <a:srgbClr val="FF0066"/>
                </a:solidFill>
                <a:latin typeface="华文行楷" pitchFamily="2" charset="-122"/>
              </a:rPr>
              <a:t>……</a:t>
            </a:r>
            <a:r>
              <a:rPr lang="zh-CN" altLang="en-US" sz="2400" b="1" u="sng" dirty="0">
                <a:solidFill>
                  <a:srgbClr val="FF0066"/>
                </a:solidFill>
                <a:latin typeface="华文行楷" pitchFamily="2" charset="-122"/>
              </a:rPr>
              <a:t>感到奇怪</a:t>
            </a:r>
            <a:endParaRPr lang="zh-CN" altLang="en-US" sz="2400" b="1" u="sng" dirty="0">
              <a:solidFill>
                <a:srgbClr val="FF0066"/>
              </a:solidFill>
              <a:latin typeface="华文行楷" pitchFamily="2" charset="-122"/>
            </a:endParaRPr>
          </a:p>
        </p:txBody>
      </p:sp>
      <p:sp>
        <p:nvSpPr>
          <p:cNvPr id="37891"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0">
                                            <p:txEl>
                                              <p:charRg st="0" end="19"/>
                                            </p:txEl>
                                          </p:spTgt>
                                        </p:tgtEl>
                                        <p:attrNameLst>
                                          <p:attrName>style.visibility</p:attrName>
                                        </p:attrNameLst>
                                      </p:cBhvr>
                                      <p:to>
                                        <p:strVal val="visible"/>
                                      </p:to>
                                    </p:set>
                                    <p:animEffect transition="in" filter="blinds(horizontal)">
                                      <p:cBhvr>
                                        <p:cTn id="7" dur="500"/>
                                        <p:tgtEl>
                                          <p:spTgt spid="37890">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0">
                                            <p:txEl>
                                              <p:charRg st="19" end="51"/>
                                            </p:txEl>
                                          </p:spTgt>
                                        </p:tgtEl>
                                        <p:attrNameLst>
                                          <p:attrName>style.visibility</p:attrName>
                                        </p:attrNameLst>
                                      </p:cBhvr>
                                      <p:to>
                                        <p:strVal val="visible"/>
                                      </p:to>
                                    </p:set>
                                    <p:animEffect transition="in" filter="blinds(horizontal)">
                                      <p:cBhvr>
                                        <p:cTn id="12" dur="500"/>
                                        <p:tgtEl>
                                          <p:spTgt spid="37890">
                                            <p:txEl>
                                              <p:charRg st="19" end="5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890">
                                            <p:txEl>
                                              <p:charRg st="51" end="71"/>
                                            </p:txEl>
                                          </p:spTgt>
                                        </p:tgtEl>
                                        <p:attrNameLst>
                                          <p:attrName>style.visibility</p:attrName>
                                        </p:attrNameLst>
                                      </p:cBhvr>
                                      <p:to>
                                        <p:strVal val="visible"/>
                                      </p:to>
                                    </p:set>
                                    <p:animEffect transition="in" filter="blinds(horizontal)">
                                      <p:cBhvr>
                                        <p:cTn id="17" dur="500"/>
                                        <p:tgtEl>
                                          <p:spTgt spid="37890">
                                            <p:txEl>
                                              <p:charRg st="51" end="7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890">
                                            <p:txEl>
                                              <p:charRg st="71" end="105"/>
                                            </p:txEl>
                                          </p:spTgt>
                                        </p:tgtEl>
                                        <p:attrNameLst>
                                          <p:attrName>style.visibility</p:attrName>
                                        </p:attrNameLst>
                                      </p:cBhvr>
                                      <p:to>
                                        <p:strVal val="visible"/>
                                      </p:to>
                                    </p:set>
                                    <p:animEffect transition="in" filter="blinds(horizontal)">
                                      <p:cBhvr>
                                        <p:cTn id="22" dur="500"/>
                                        <p:tgtEl>
                                          <p:spTgt spid="37890">
                                            <p:txEl>
                                              <p:charRg st="71" end="10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7890">
                                            <p:txEl>
                                              <p:charRg st="105" end="123"/>
                                            </p:txEl>
                                          </p:spTgt>
                                        </p:tgtEl>
                                        <p:attrNameLst>
                                          <p:attrName>style.visibility</p:attrName>
                                        </p:attrNameLst>
                                      </p:cBhvr>
                                      <p:to>
                                        <p:strVal val="visible"/>
                                      </p:to>
                                    </p:set>
                                    <p:animEffect transition="in" filter="blinds(horizontal)">
                                      <p:cBhvr>
                                        <p:cTn id="27" dur="500"/>
                                        <p:tgtEl>
                                          <p:spTgt spid="37890">
                                            <p:txEl>
                                              <p:charRg st="105" end="12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7890">
                                            <p:txEl>
                                              <p:charRg st="123" end="163"/>
                                            </p:txEl>
                                          </p:spTgt>
                                        </p:tgtEl>
                                        <p:attrNameLst>
                                          <p:attrName>style.visibility</p:attrName>
                                        </p:attrNameLst>
                                      </p:cBhvr>
                                      <p:to>
                                        <p:strVal val="visible"/>
                                      </p:to>
                                    </p:set>
                                    <p:animEffect transition="in" filter="blinds(horizontal)">
                                      <p:cBhvr>
                                        <p:cTn id="32" dur="500"/>
                                        <p:tgtEl>
                                          <p:spTgt spid="37890">
                                            <p:txEl>
                                              <p:charRg st="123" end="16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7890">
                                            <p:txEl>
                                              <p:charRg st="163" end="179"/>
                                            </p:txEl>
                                          </p:spTgt>
                                        </p:tgtEl>
                                        <p:attrNameLst>
                                          <p:attrName>style.visibility</p:attrName>
                                        </p:attrNameLst>
                                      </p:cBhvr>
                                      <p:to>
                                        <p:strVal val="visible"/>
                                      </p:to>
                                    </p:set>
                                    <p:animEffect transition="in" filter="blinds(horizontal)">
                                      <p:cBhvr>
                                        <p:cTn id="37" dur="500"/>
                                        <p:tgtEl>
                                          <p:spTgt spid="37890">
                                            <p:txEl>
                                              <p:charRg st="163" end="17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7890">
                                            <p:txEl>
                                              <p:charRg st="179" end="216"/>
                                            </p:txEl>
                                          </p:spTgt>
                                        </p:tgtEl>
                                        <p:attrNameLst>
                                          <p:attrName>style.visibility</p:attrName>
                                        </p:attrNameLst>
                                      </p:cBhvr>
                                      <p:to>
                                        <p:strVal val="visible"/>
                                      </p:to>
                                    </p:set>
                                    <p:animEffect transition="in" filter="blinds(horizontal)">
                                      <p:cBhvr>
                                        <p:cTn id="42" dur="500"/>
                                        <p:tgtEl>
                                          <p:spTgt spid="37890">
                                            <p:txEl>
                                              <p:charRg st="179" end="2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文本占位符 38913"/>
          <p:cNvSpPr>
            <a:spLocks noGrp="1"/>
          </p:cNvSpPr>
          <p:nvPr>
            <p:ph type="body" idx="1"/>
          </p:nvPr>
        </p:nvSpPr>
        <p:spPr>
          <a:xfrm>
            <a:off x="0" y="990600"/>
            <a:ext cx="9144000" cy="6669088"/>
          </a:xfrm>
          <a:ln/>
        </p:spPr>
        <p:txBody>
          <a:bodyPr/>
          <a:p>
            <a:pPr>
              <a:buNone/>
            </a:pPr>
            <a:r>
              <a:rPr lang="zh-CN" altLang="en-US" sz="4000" b="1" dirty="0">
                <a:latin typeface="黑体" panose="02010609060101010101" pitchFamily="2" charset="-122"/>
                <a:ea typeface="黑体" panose="02010609060101010101" pitchFamily="2" charset="-122"/>
              </a:rPr>
              <a:t>荆轲</a:t>
            </a:r>
            <a:r>
              <a:rPr lang="zh-CN" altLang="en-US" sz="4000" b="1" dirty="0">
                <a:solidFill>
                  <a:srgbClr val="0000FF"/>
                </a:solidFill>
                <a:latin typeface="黑体" panose="02010609060101010101" pitchFamily="2" charset="-122"/>
                <a:ea typeface="黑体" panose="02010609060101010101" pitchFamily="2" charset="-122"/>
              </a:rPr>
              <a:t>顾</a:t>
            </a:r>
            <a:r>
              <a:rPr lang="zh-CN" altLang="en-US" sz="4000" b="1" dirty="0">
                <a:latin typeface="黑体" panose="02010609060101010101" pitchFamily="2" charset="-122"/>
                <a:ea typeface="黑体" panose="02010609060101010101" pitchFamily="2" charset="-122"/>
              </a:rPr>
              <a:t>笑武阳，</a:t>
            </a:r>
            <a:r>
              <a:rPr lang="zh-CN" altLang="en-US" sz="4000" b="1" u="sng" dirty="0">
                <a:solidFill>
                  <a:srgbClr val="FF0066"/>
                </a:solidFill>
                <a:latin typeface="黑体" panose="02010609060101010101" pitchFamily="2" charset="-122"/>
                <a:ea typeface="黑体" panose="02010609060101010101" pitchFamily="2" charset="-122"/>
              </a:rPr>
              <a:t>前</a:t>
            </a:r>
            <a:r>
              <a:rPr lang="zh-CN" altLang="en-US" sz="4000" b="1" dirty="0">
                <a:latin typeface="黑体" panose="02010609060101010101" pitchFamily="2" charset="-122"/>
                <a:ea typeface="黑体" panose="02010609060101010101" pitchFamily="2" charset="-122"/>
              </a:rPr>
              <a:t>为</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之</a:t>
            </a:r>
            <a:r>
              <a:rPr lang="en-US" altLang="x-none" sz="4000" b="1" dirty="0">
                <a:solidFill>
                  <a:srgbClr val="0000FF"/>
                </a:solidFill>
                <a:latin typeface="黑体" panose="02010609060101010101" pitchFamily="2" charset="-122"/>
                <a:ea typeface="黑体" panose="02010609060101010101" pitchFamily="2" charset="-122"/>
              </a:rPr>
              <a:t>)</a:t>
            </a:r>
            <a:r>
              <a:rPr lang="en-US" altLang="x-none" sz="4000" b="1" dirty="0">
                <a:latin typeface="黑体" panose="02010609060101010101" pitchFamily="2" charset="-122"/>
                <a:ea typeface="黑体" panose="02010609060101010101" pitchFamily="2" charset="-122"/>
              </a:rPr>
              <a:t>  </a:t>
            </a:r>
            <a:r>
              <a:rPr lang="zh-CN" altLang="en-US" sz="4000" b="1" u="sng" dirty="0">
                <a:solidFill>
                  <a:srgbClr val="0000FF"/>
                </a:solidFill>
                <a:latin typeface="黑体" panose="02010609060101010101" pitchFamily="2" charset="-122"/>
                <a:ea typeface="黑体" panose="02010609060101010101" pitchFamily="2" charset="-122"/>
              </a:rPr>
              <a:t>谢</a:t>
            </a:r>
            <a:r>
              <a:rPr lang="zh-CN" altLang="en-US" sz="4000" b="1" dirty="0">
                <a:latin typeface="黑体" panose="02010609060101010101" pitchFamily="2" charset="-122"/>
                <a:ea typeface="黑体" panose="02010609060101010101" pitchFamily="2" charset="-122"/>
              </a:rPr>
              <a:t>曰</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使</a:t>
            </a:r>
            <a:endParaRPr lang="zh-CN" altLang="en-US" sz="4000" b="1" dirty="0">
              <a:latin typeface="黑体" panose="02010609060101010101" pitchFamily="2" charset="-122"/>
              <a:ea typeface="黑体" panose="02010609060101010101" pitchFamily="2" charset="-122"/>
            </a:endParaRPr>
          </a:p>
          <a:p>
            <a:pPr>
              <a:buNone/>
            </a:pPr>
            <a:r>
              <a:rPr lang="zh-CN" altLang="en-US" sz="3100" b="1" dirty="0">
                <a:solidFill>
                  <a:srgbClr val="FF0066"/>
                </a:solidFill>
                <a:latin typeface="华文行楷" pitchFamily="2" charset="-122"/>
              </a:rPr>
              <a:t>                </a:t>
            </a:r>
            <a:r>
              <a:rPr lang="zh-CN" altLang="en-US" sz="3100" b="1" u="sng" dirty="0">
                <a:solidFill>
                  <a:srgbClr val="FF0066"/>
                </a:solidFill>
                <a:latin typeface="华文行楷" pitchFamily="2" charset="-122"/>
              </a:rPr>
              <a:t>名作动：上前</a:t>
            </a:r>
            <a:r>
              <a:rPr lang="zh-CN" altLang="en-US" sz="3100" b="1" dirty="0">
                <a:solidFill>
                  <a:srgbClr val="FF6600"/>
                </a:solidFill>
                <a:latin typeface="华文行楷" pitchFamily="2" charset="-122"/>
              </a:rPr>
              <a:t>   </a:t>
            </a:r>
            <a:r>
              <a:rPr lang="zh-CN" altLang="en-US" sz="3100" b="1" i="1" u="sng" dirty="0">
                <a:solidFill>
                  <a:srgbClr val="0066FF"/>
                </a:solidFill>
                <a:latin typeface="华文行楷" pitchFamily="2" charset="-122"/>
              </a:rPr>
              <a:t>谢罪</a:t>
            </a:r>
            <a:endParaRPr lang="zh-CN" altLang="en-US" sz="4000" b="1" dirty="0">
              <a:latin typeface="黑体" panose="02010609060101010101" pitchFamily="2" charset="-122"/>
              <a:ea typeface="黑体" panose="02010609060101010101" pitchFamily="2" charset="-122"/>
            </a:endParaRPr>
          </a:p>
          <a:p>
            <a:pPr>
              <a:buNone/>
            </a:pP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之</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毕使</a:t>
            </a:r>
            <a:r>
              <a:rPr lang="zh-CN" altLang="en-US" sz="4000" b="1" dirty="0">
                <a:solidFill>
                  <a:srgbClr val="009900"/>
                </a:solidFill>
                <a:latin typeface="华文行楷" pitchFamily="2" charset="-122"/>
              </a:rPr>
              <a:t>于前</a:t>
            </a:r>
            <a:r>
              <a:rPr lang="zh-CN" altLang="en-US" sz="4000" b="1" dirty="0">
                <a:latin typeface="黑体" panose="02010609060101010101" pitchFamily="2" charset="-122"/>
                <a:ea typeface="黑体" panose="02010609060101010101" pitchFamily="2" charset="-122"/>
              </a:rPr>
              <a:t>。” 秦王谓轲</a:t>
            </a:r>
            <a:r>
              <a:rPr lang="en-US" altLang="x-none" sz="4000" b="1" dirty="0">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起</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buNone/>
            </a:pPr>
            <a:r>
              <a:rPr lang="zh-CN" altLang="en-US" sz="2800" b="1" u="sng" dirty="0">
                <a:solidFill>
                  <a:srgbClr val="009900"/>
                </a:solidFill>
                <a:latin typeface="华文行楷" pitchFamily="2" charset="-122"/>
              </a:rPr>
              <a:t>让</a:t>
            </a:r>
            <a:r>
              <a:rPr lang="en-US" altLang="x-none" sz="2800" b="1" u="sng" dirty="0">
                <a:solidFill>
                  <a:srgbClr val="009900"/>
                </a:solidFill>
                <a:latin typeface="华文行楷" pitchFamily="2" charset="-122"/>
              </a:rPr>
              <a:t>(</a:t>
            </a:r>
            <a:r>
              <a:rPr lang="zh-CN" altLang="en-US" sz="2800" b="1" u="sng" dirty="0">
                <a:solidFill>
                  <a:srgbClr val="009900"/>
                </a:solidFill>
                <a:latin typeface="华文行楷" pitchFamily="2" charset="-122"/>
              </a:rPr>
              <a:t>他</a:t>
            </a:r>
            <a:r>
              <a:rPr lang="en-US" altLang="x-none" sz="2800" b="1" u="sng" dirty="0">
                <a:solidFill>
                  <a:srgbClr val="009900"/>
                </a:solidFill>
                <a:latin typeface="华文行楷" pitchFamily="2" charset="-122"/>
              </a:rPr>
              <a:t>)</a:t>
            </a:r>
            <a:r>
              <a:rPr lang="zh-CN" altLang="en-US" sz="2800" b="1" u="sng" dirty="0">
                <a:solidFill>
                  <a:srgbClr val="009900"/>
                </a:solidFill>
                <a:latin typeface="华文行楷" pitchFamily="2" charset="-122"/>
              </a:rPr>
              <a:t>在大王面前完成使命 介宾后置 </a:t>
            </a:r>
            <a:r>
              <a:rPr lang="zh-CN" altLang="en-US" sz="2800" b="1" dirty="0">
                <a:solidFill>
                  <a:srgbClr val="009900"/>
                </a:solidFill>
                <a:latin typeface="华文行楷" pitchFamily="2" charset="-122"/>
              </a:rPr>
              <a:t>    </a:t>
            </a:r>
            <a:r>
              <a:rPr lang="zh-CN" altLang="en-US" sz="2800" b="1" i="1" dirty="0">
                <a:solidFill>
                  <a:srgbClr val="0066FF"/>
                </a:solidFill>
                <a:latin typeface="华文行楷" pitchFamily="2" charset="-122"/>
              </a:rPr>
              <a:t>起来</a:t>
            </a:r>
            <a:r>
              <a:rPr lang="zh-CN" altLang="en-US" b="1" i="1" dirty="0">
                <a:solidFill>
                  <a:srgbClr val="0066FF"/>
                </a:solidFill>
                <a:latin typeface="华文行楷" pitchFamily="2" charset="-122"/>
              </a:rPr>
              <a:t> </a:t>
            </a:r>
            <a:endParaRPr lang="zh-CN" altLang="en-US" sz="2800" b="1" dirty="0">
              <a:latin typeface="黑体" panose="02010609060101010101" pitchFamily="2" charset="-122"/>
              <a:ea typeface="黑体" panose="02010609060101010101" pitchFamily="2" charset="-122"/>
            </a:endParaRPr>
          </a:p>
          <a:p>
            <a:pPr>
              <a:buNone/>
            </a:pPr>
            <a:r>
              <a:rPr lang="zh-CN" altLang="en-US" sz="4000" b="1" dirty="0">
                <a:solidFill>
                  <a:srgbClr val="0000FF"/>
                </a:solidFill>
                <a:latin typeface="黑体" panose="02010609060101010101" pitchFamily="2" charset="-122"/>
                <a:ea typeface="黑体" panose="02010609060101010101" pitchFamily="2" charset="-122"/>
              </a:rPr>
              <a:t>取</a:t>
            </a:r>
            <a:r>
              <a:rPr lang="zh-CN" altLang="en-US" sz="4000" b="1" dirty="0">
                <a:latin typeface="黑体" panose="02010609060101010101" pitchFamily="2" charset="-122"/>
                <a:ea typeface="黑体" panose="02010609060101010101" pitchFamily="2" charset="-122"/>
              </a:rPr>
              <a:t>武阳所</a:t>
            </a:r>
            <a:r>
              <a:rPr lang="zh-CN" altLang="en-US" sz="4000" b="1" dirty="0">
                <a:solidFill>
                  <a:srgbClr val="0000FF"/>
                </a:solidFill>
                <a:latin typeface="黑体" panose="02010609060101010101" pitchFamily="2" charset="-122"/>
                <a:ea typeface="黑体" panose="02010609060101010101" pitchFamily="2" charset="-122"/>
              </a:rPr>
              <a:t>持</a:t>
            </a:r>
            <a:r>
              <a:rPr lang="zh-CN" altLang="en-US" sz="4000" b="1" dirty="0">
                <a:latin typeface="黑体" panose="02010609060101010101" pitchFamily="2" charset="-122"/>
                <a:ea typeface="黑体" panose="02010609060101010101" pitchFamily="2" charset="-122"/>
              </a:rPr>
              <a:t>图</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轲</a:t>
            </a:r>
            <a:r>
              <a:rPr lang="zh-CN" altLang="en-US" sz="4000" b="1" u="sng" dirty="0">
                <a:solidFill>
                  <a:srgbClr val="0000FF"/>
                </a:solidFill>
                <a:latin typeface="黑体" panose="02010609060101010101" pitchFamily="2" charset="-122"/>
                <a:ea typeface="黑体" panose="02010609060101010101" pitchFamily="2" charset="-122"/>
              </a:rPr>
              <a:t>既</a:t>
            </a:r>
            <a:r>
              <a:rPr lang="zh-CN" altLang="en-US" sz="4000" b="1" dirty="0">
                <a:latin typeface="黑体" panose="02010609060101010101" pitchFamily="2" charset="-122"/>
                <a:ea typeface="黑体" panose="02010609060101010101" pitchFamily="2" charset="-122"/>
              </a:rPr>
              <a:t>取图奉之，</a:t>
            </a:r>
            <a:r>
              <a:rPr lang="zh-CN" altLang="en-US" sz="4000" b="1" u="sng" dirty="0">
                <a:solidFill>
                  <a:srgbClr val="0000FF"/>
                </a:solidFill>
                <a:latin typeface="黑体" panose="02010609060101010101" pitchFamily="2" charset="-122"/>
                <a:ea typeface="黑体" panose="02010609060101010101" pitchFamily="2" charset="-122"/>
              </a:rPr>
              <a:t>发</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b="1" i="1" dirty="0">
                <a:solidFill>
                  <a:srgbClr val="0066FF"/>
                </a:solidFill>
                <a:latin typeface="华文行楷" pitchFamily="2" charset="-122"/>
              </a:rPr>
              <a:t>取来     拿的     </a:t>
            </a:r>
            <a:r>
              <a:rPr lang="zh-CN" altLang="en-US" sz="3100" b="1" i="1" u="sng" dirty="0">
                <a:solidFill>
                  <a:srgbClr val="0066FF"/>
                </a:solidFill>
                <a:latin typeface="华文行楷" pitchFamily="2" charset="-122"/>
              </a:rPr>
              <a:t>已经</a:t>
            </a:r>
            <a:r>
              <a:rPr lang="zh-CN" altLang="en-US" i="1" dirty="0">
                <a:solidFill>
                  <a:srgbClr val="0066FF"/>
                </a:solidFill>
                <a:ea typeface="仿宋_GB2312" pitchFamily="1" charset="-122"/>
              </a:rPr>
              <a:t>         </a:t>
            </a:r>
            <a:r>
              <a:rPr lang="zh-CN" altLang="en-US" sz="2000" b="1" i="1" dirty="0">
                <a:solidFill>
                  <a:srgbClr val="0066FF"/>
                </a:solidFill>
                <a:latin typeface="华文行楷" pitchFamily="2" charset="-122"/>
              </a:rPr>
              <a:t>献给秦王</a:t>
            </a:r>
            <a:r>
              <a:rPr lang="zh-CN" altLang="en-US" b="1" i="1" dirty="0">
                <a:solidFill>
                  <a:srgbClr val="0066FF"/>
                </a:solidFill>
                <a:latin typeface="华文行楷" pitchFamily="2" charset="-122"/>
              </a:rPr>
              <a:t>   </a:t>
            </a:r>
            <a:r>
              <a:rPr lang="zh-CN" altLang="en-US" sz="3100" b="1" i="1" u="sng" dirty="0">
                <a:solidFill>
                  <a:srgbClr val="0066FF"/>
                </a:solidFill>
                <a:latin typeface="华文行楷" pitchFamily="2" charset="-122"/>
              </a:rPr>
              <a:t>打开</a:t>
            </a:r>
            <a:r>
              <a:rPr lang="zh-CN" altLang="en-US" b="1" dirty="0">
                <a:latin typeface="华文行楷" pitchFamily="2" charset="-122"/>
              </a:rPr>
              <a:t> </a:t>
            </a:r>
            <a:endParaRPr lang="zh-CN" altLang="en-US" b="1" u="sng" dirty="0">
              <a:solidFill>
                <a:srgbClr val="0000FF"/>
              </a:solidFill>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图，图</a:t>
            </a:r>
            <a:r>
              <a:rPr lang="zh-CN" altLang="en-US" sz="4000" b="1" u="sng" dirty="0">
                <a:solidFill>
                  <a:srgbClr val="FF0066"/>
                </a:solidFill>
                <a:latin typeface="黑体" panose="02010609060101010101" pitchFamily="2" charset="-122"/>
                <a:ea typeface="黑体" panose="02010609060101010101" pitchFamily="2" charset="-122"/>
              </a:rPr>
              <a:t>穷</a:t>
            </a:r>
            <a:r>
              <a:rPr lang="zh-CN" altLang="en-US" sz="4000" b="1" dirty="0">
                <a:latin typeface="黑体" panose="02010609060101010101" pitchFamily="2" charset="-122"/>
                <a:ea typeface="黑体" panose="02010609060101010101" pitchFamily="2" charset="-122"/>
              </a:rPr>
              <a:t>而匕首</a:t>
            </a:r>
            <a:r>
              <a:rPr lang="zh-CN" altLang="en-US" sz="4000" b="1" u="sng" dirty="0">
                <a:solidFill>
                  <a:srgbClr val="FF0066"/>
                </a:solidFill>
                <a:latin typeface="黑体" panose="02010609060101010101" pitchFamily="2" charset="-122"/>
                <a:ea typeface="黑体" panose="02010609060101010101" pitchFamily="2" charset="-122"/>
              </a:rPr>
              <a:t>见</a:t>
            </a:r>
            <a:r>
              <a:rPr lang="zh-CN" altLang="en-US" sz="4000" b="1" dirty="0">
                <a:solidFill>
                  <a:srgbClr val="FF0066"/>
                </a:solidFill>
                <a:latin typeface="黑体" panose="02010609060101010101" pitchFamily="2" charset="-122"/>
                <a:ea typeface="黑体" panose="02010609060101010101" pitchFamily="2" charset="-122"/>
              </a:rPr>
              <a:t>（</a:t>
            </a:r>
            <a:r>
              <a:rPr lang="en-US" altLang="x-none" sz="4000" b="1" dirty="0">
                <a:solidFill>
                  <a:srgbClr val="FF0066"/>
                </a:solidFill>
                <a:latin typeface="宋体" panose="02010600030101010101" pitchFamily="2" charset="-122"/>
              </a:rPr>
              <a:t>xi</a:t>
            </a:r>
            <a:r>
              <a:rPr lang="en-US" altLang="x-none" sz="4000" b="1" dirty="0">
                <a:solidFill>
                  <a:srgbClr val="FF0066"/>
                </a:solidFill>
                <a:latin typeface="Lucida Sans" pitchFamily="2" charset="0"/>
              </a:rPr>
              <a:t>à</a:t>
            </a:r>
            <a:r>
              <a:rPr lang="en-US" altLang="x-none" sz="4000" b="1" dirty="0">
                <a:solidFill>
                  <a:srgbClr val="FF0066"/>
                </a:solidFill>
                <a:latin typeface="宋体" panose="02010600030101010101" pitchFamily="2" charset="-122"/>
              </a:rPr>
              <a:t>n</a:t>
            </a:r>
            <a:r>
              <a:rPr lang="zh-CN" altLang="en-US"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buNone/>
            </a:pPr>
            <a:r>
              <a:rPr lang="zh-CN" altLang="en-US" sz="2400" b="1" dirty="0">
                <a:solidFill>
                  <a:srgbClr val="FF0066"/>
                </a:solidFill>
                <a:latin typeface="华文行楷" pitchFamily="2" charset="-122"/>
              </a:rPr>
              <a:t>           </a:t>
            </a:r>
            <a:r>
              <a:rPr lang="zh-CN" altLang="en-US" sz="2400" b="1" u="sng" dirty="0">
                <a:solidFill>
                  <a:srgbClr val="FF0066"/>
                </a:solidFill>
                <a:latin typeface="华文行楷" pitchFamily="2" charset="-122"/>
              </a:rPr>
              <a:t>古：穷尽，全部打开</a:t>
            </a:r>
            <a:r>
              <a:rPr lang="zh-CN" altLang="en-US" b="1" dirty="0">
                <a:latin typeface="华文行楷" pitchFamily="2" charset="-122"/>
              </a:rPr>
              <a:t>  </a:t>
            </a:r>
            <a:r>
              <a:rPr lang="zh-CN" altLang="en-US" b="1" u="sng" dirty="0">
                <a:solidFill>
                  <a:srgbClr val="FF0066"/>
                </a:solidFill>
                <a:latin typeface="华文行楷" pitchFamily="2" charset="-122"/>
              </a:rPr>
              <a:t>“现”</a:t>
            </a:r>
            <a:endParaRPr lang="zh-CN" altLang="en-US" b="1" u="sng" dirty="0">
              <a:solidFill>
                <a:srgbClr val="FF0066"/>
              </a:solidFill>
              <a:latin typeface="华文行楷" pitchFamily="2" charset="-122"/>
            </a:endParaRPr>
          </a:p>
        </p:txBody>
      </p:sp>
      <p:sp>
        <p:nvSpPr>
          <p:cNvPr id="38915"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14">
                                            <p:txEl>
                                              <p:charRg st="0" end="19"/>
                                            </p:txEl>
                                          </p:spTgt>
                                        </p:tgtEl>
                                        <p:attrNameLst>
                                          <p:attrName>style.visibility</p:attrName>
                                        </p:attrNameLst>
                                      </p:cBhvr>
                                      <p:to>
                                        <p:strVal val="visible"/>
                                      </p:to>
                                    </p:set>
                                    <p:animEffect transition="in" filter="blinds(horizontal)">
                                      <p:cBhvr>
                                        <p:cTn id="7" dur="500"/>
                                        <p:tgtEl>
                                          <p:spTgt spid="38914">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914">
                                            <p:txEl>
                                              <p:charRg st="19" end="47"/>
                                            </p:txEl>
                                          </p:spTgt>
                                        </p:tgtEl>
                                        <p:attrNameLst>
                                          <p:attrName>style.visibility</p:attrName>
                                        </p:attrNameLst>
                                      </p:cBhvr>
                                      <p:to>
                                        <p:strVal val="visible"/>
                                      </p:to>
                                    </p:set>
                                    <p:animEffect transition="in" filter="blinds(horizontal)">
                                      <p:cBhvr>
                                        <p:cTn id="12" dur="500"/>
                                        <p:tgtEl>
                                          <p:spTgt spid="38914">
                                            <p:txEl>
                                              <p:charRg st="19" end="4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8914">
                                            <p:txEl>
                                              <p:charRg st="47" end="66"/>
                                            </p:txEl>
                                          </p:spTgt>
                                        </p:tgtEl>
                                        <p:attrNameLst>
                                          <p:attrName>style.visibility</p:attrName>
                                        </p:attrNameLst>
                                      </p:cBhvr>
                                      <p:to>
                                        <p:strVal val="visible"/>
                                      </p:to>
                                    </p:set>
                                    <p:animEffect transition="in" filter="blinds(horizontal)">
                                      <p:cBhvr>
                                        <p:cTn id="17" dur="500"/>
                                        <p:tgtEl>
                                          <p:spTgt spid="38914">
                                            <p:txEl>
                                              <p:charRg st="47" end="6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8914">
                                            <p:txEl>
                                              <p:charRg st="66" end="93"/>
                                            </p:txEl>
                                          </p:spTgt>
                                        </p:tgtEl>
                                        <p:attrNameLst>
                                          <p:attrName>style.visibility</p:attrName>
                                        </p:attrNameLst>
                                      </p:cBhvr>
                                      <p:to>
                                        <p:strVal val="visible"/>
                                      </p:to>
                                    </p:set>
                                    <p:animEffect transition="in" filter="blinds(horizontal)">
                                      <p:cBhvr>
                                        <p:cTn id="22" dur="500"/>
                                        <p:tgtEl>
                                          <p:spTgt spid="38914">
                                            <p:txEl>
                                              <p:charRg st="66" end="9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8914">
                                            <p:txEl>
                                              <p:charRg st="93" end="110"/>
                                            </p:txEl>
                                          </p:spTgt>
                                        </p:tgtEl>
                                        <p:attrNameLst>
                                          <p:attrName>style.visibility</p:attrName>
                                        </p:attrNameLst>
                                      </p:cBhvr>
                                      <p:to>
                                        <p:strVal val="visible"/>
                                      </p:to>
                                    </p:set>
                                    <p:animEffect transition="in" filter="blinds(horizontal)">
                                      <p:cBhvr>
                                        <p:cTn id="27" dur="500"/>
                                        <p:tgtEl>
                                          <p:spTgt spid="38914">
                                            <p:txEl>
                                              <p:charRg st="93" end="1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8914">
                                            <p:txEl>
                                              <p:charRg st="110" end="146"/>
                                            </p:txEl>
                                          </p:spTgt>
                                        </p:tgtEl>
                                        <p:attrNameLst>
                                          <p:attrName>style.visibility</p:attrName>
                                        </p:attrNameLst>
                                      </p:cBhvr>
                                      <p:to>
                                        <p:strVal val="visible"/>
                                      </p:to>
                                    </p:set>
                                    <p:animEffect transition="in" filter="blinds(horizontal)">
                                      <p:cBhvr>
                                        <p:cTn id="32" dur="500"/>
                                        <p:tgtEl>
                                          <p:spTgt spid="38914">
                                            <p:txEl>
                                              <p:charRg st="110" end="14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8914">
                                            <p:txEl>
                                              <p:charRg st="146" end="162"/>
                                            </p:txEl>
                                          </p:spTgt>
                                        </p:tgtEl>
                                        <p:attrNameLst>
                                          <p:attrName>style.visibility</p:attrName>
                                        </p:attrNameLst>
                                      </p:cBhvr>
                                      <p:to>
                                        <p:strVal val="visible"/>
                                      </p:to>
                                    </p:set>
                                    <p:animEffect transition="in" filter="blinds(horizontal)">
                                      <p:cBhvr>
                                        <p:cTn id="37" dur="500"/>
                                        <p:tgtEl>
                                          <p:spTgt spid="38914">
                                            <p:txEl>
                                              <p:charRg st="146" end="16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8914">
                                            <p:txEl>
                                              <p:charRg st="162" end="188"/>
                                            </p:txEl>
                                          </p:spTgt>
                                        </p:tgtEl>
                                        <p:attrNameLst>
                                          <p:attrName>style.visibility</p:attrName>
                                        </p:attrNameLst>
                                      </p:cBhvr>
                                      <p:to>
                                        <p:strVal val="visible"/>
                                      </p:to>
                                    </p:set>
                                    <p:animEffect transition="in" filter="blinds(horizontal)">
                                      <p:cBhvr>
                                        <p:cTn id="42" dur="500"/>
                                        <p:tgtEl>
                                          <p:spTgt spid="38914">
                                            <p:txEl>
                                              <p:charRg st="162" end="1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文本占位符 39937"/>
          <p:cNvSpPr>
            <a:spLocks noGrp="1"/>
          </p:cNvSpPr>
          <p:nvPr>
            <p:ph type="body" idx="1"/>
          </p:nvPr>
        </p:nvSpPr>
        <p:spPr>
          <a:xfrm>
            <a:off x="0" y="990600"/>
            <a:ext cx="8686800" cy="5257800"/>
          </a:xfrm>
          <a:ln/>
        </p:spPr>
        <p:txBody>
          <a:bodyPr/>
          <a:p>
            <a:pPr>
              <a:buNone/>
            </a:pPr>
            <a:r>
              <a:rPr lang="zh-CN" altLang="en-US" sz="4000" b="1" u="sng" dirty="0">
                <a:solidFill>
                  <a:srgbClr val="0000FF"/>
                </a:solidFill>
                <a:latin typeface="黑体" panose="02010609060101010101" pitchFamily="2" charset="-122"/>
                <a:ea typeface="黑体" panose="02010609060101010101" pitchFamily="2" charset="-122"/>
              </a:rPr>
              <a:t>因</a:t>
            </a:r>
            <a:r>
              <a:rPr lang="zh-CN" altLang="en-US" sz="4000" b="1" dirty="0">
                <a:latin typeface="黑体" panose="02010609060101010101" pitchFamily="2" charset="-122"/>
                <a:ea typeface="黑体" panose="02010609060101010101" pitchFamily="2" charset="-122"/>
              </a:rPr>
              <a:t>左手把秦王之袖，而右手持匕首</a:t>
            </a:r>
            <a:r>
              <a:rPr lang="zh-CN" altLang="en-US" sz="4000" b="1" u="sng" dirty="0">
                <a:solidFill>
                  <a:srgbClr val="0000FF"/>
                </a:solidFill>
                <a:latin typeface="黑体" panose="02010609060101010101" pitchFamily="2" charset="-122"/>
                <a:ea typeface="黑体" panose="02010609060101010101" pitchFamily="2" charset="-122"/>
              </a:rPr>
              <a:t>揕</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sz="3100" b="1" i="1" u="sng" dirty="0">
                <a:solidFill>
                  <a:srgbClr val="0066FF"/>
                </a:solidFill>
                <a:latin typeface="华文行楷" pitchFamily="2" charset="-122"/>
              </a:rPr>
              <a:t>趁机 </a:t>
            </a:r>
            <a:r>
              <a:rPr lang="zh-CN" altLang="en-US" dirty="0">
                <a:ea typeface="仿宋_GB2312" pitchFamily="1" charset="-122"/>
              </a:rPr>
              <a:t>                                                           </a:t>
            </a:r>
            <a:r>
              <a:rPr lang="zh-CN" altLang="en-US" sz="3100" b="1" i="1" u="sng" dirty="0">
                <a:solidFill>
                  <a:srgbClr val="0066FF"/>
                </a:solidFill>
                <a:latin typeface="华文行楷" pitchFamily="2" charset="-122"/>
              </a:rPr>
              <a:t>刺</a:t>
            </a:r>
            <a:r>
              <a:rPr lang="zh-CN" altLang="en-US" b="1" i="1" u="sng" dirty="0">
                <a:solidFill>
                  <a:srgbClr val="0066FF"/>
                </a:solidFill>
                <a:latin typeface="华文行楷" pitchFamily="2" charset="-122"/>
              </a:rPr>
              <a:t> </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sz="4000" b="1" dirty="0">
                <a:solidFill>
                  <a:srgbClr val="0000FF"/>
                </a:solidFill>
                <a:latin typeface="黑体" panose="02010609060101010101" pitchFamily="2" charset="-122"/>
                <a:ea typeface="黑体" panose="02010609060101010101" pitchFamily="2" charset="-122"/>
              </a:rPr>
              <a:t>（</a:t>
            </a:r>
            <a:r>
              <a:rPr lang="en-US" altLang="x-none" sz="4000" b="1" dirty="0">
                <a:solidFill>
                  <a:srgbClr val="0000FF"/>
                </a:solidFill>
                <a:latin typeface="宋体" panose="02010600030101010101" pitchFamily="2" charset="-122"/>
              </a:rPr>
              <a:t>zhèn</a:t>
            </a:r>
            <a:r>
              <a:rPr lang="zh-CN" altLang="en-US"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之。未至身，秦王惊，</a:t>
            </a:r>
            <a:r>
              <a:rPr lang="zh-CN" altLang="en-US" sz="4000" b="1" u="sng" dirty="0">
                <a:solidFill>
                  <a:srgbClr val="0000FF"/>
                </a:solidFill>
                <a:latin typeface="黑体" panose="02010609060101010101" pitchFamily="2" charset="-122"/>
                <a:ea typeface="黑体" panose="02010609060101010101" pitchFamily="2" charset="-122"/>
              </a:rPr>
              <a:t>自引</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自己挣着站起</a:t>
            </a:r>
            <a:endParaRPr lang="zh-CN" altLang="en-US" sz="4000" b="1" u="sng" dirty="0">
              <a:solidFill>
                <a:srgbClr val="0000FF"/>
              </a:solidFill>
              <a:latin typeface="黑体" panose="02010609060101010101" pitchFamily="2" charset="-122"/>
              <a:ea typeface="黑体" panose="02010609060101010101" pitchFamily="2" charset="-122"/>
            </a:endParaRPr>
          </a:p>
          <a:p>
            <a:pPr>
              <a:buNone/>
            </a:pPr>
            <a:r>
              <a:rPr lang="zh-CN" altLang="en-US" sz="4000" b="1" u="sng" dirty="0">
                <a:solidFill>
                  <a:srgbClr val="0000FF"/>
                </a:solidFill>
                <a:latin typeface="黑体" panose="02010609060101010101" pitchFamily="2" charset="-122"/>
                <a:ea typeface="黑体" panose="02010609060101010101" pitchFamily="2" charset="-122"/>
              </a:rPr>
              <a:t>而起</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00FF"/>
                </a:solidFill>
                <a:latin typeface="黑体" panose="02010609060101010101" pitchFamily="2" charset="-122"/>
                <a:ea typeface="黑体" panose="02010609060101010101" pitchFamily="2" charset="-122"/>
              </a:rPr>
              <a:t>绝</a:t>
            </a:r>
            <a:r>
              <a:rPr lang="zh-CN" altLang="en-US" sz="4000" b="1" dirty="0">
                <a:latin typeface="黑体" panose="02010609060101010101" pitchFamily="2" charset="-122"/>
                <a:ea typeface="黑体" panose="02010609060101010101" pitchFamily="2" charset="-122"/>
              </a:rPr>
              <a:t>袖。</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秦王</a:t>
            </a:r>
            <a:r>
              <a:rPr lang="en-US" altLang="x-none" sz="4000" b="1" dirty="0">
                <a:solidFill>
                  <a:srgbClr val="0000FF"/>
                </a:solidFill>
                <a:latin typeface="黑体" panose="02010609060101010101" pitchFamily="2" charset="-122"/>
                <a:ea typeface="黑体" panose="02010609060101010101" pitchFamily="2" charset="-122"/>
              </a:rPr>
              <a:t>)</a:t>
            </a:r>
            <a:r>
              <a:rPr lang="en-US" altLang="x-none" sz="4000" b="1" dirty="0">
                <a:latin typeface="华文行楷" pitchFamily="2" charset="-122"/>
              </a:rPr>
              <a:t> </a:t>
            </a:r>
            <a:r>
              <a:rPr lang="zh-CN" altLang="en-US" sz="4000" b="1" dirty="0">
                <a:latin typeface="黑体" panose="02010609060101010101" pitchFamily="2" charset="-122"/>
                <a:ea typeface="黑体" panose="02010609060101010101" pitchFamily="2" charset="-122"/>
              </a:rPr>
              <a:t>拔剑</a:t>
            </a:r>
            <a:r>
              <a:rPr lang="zh-CN" altLang="en-US" sz="4000" dirty="0"/>
              <a:t>，</a:t>
            </a:r>
            <a:r>
              <a:rPr lang="zh-CN" altLang="en-US" sz="4000" b="1" dirty="0">
                <a:latin typeface="黑体" panose="02010609060101010101" pitchFamily="2" charset="-122"/>
                <a:ea typeface="黑体" panose="02010609060101010101" pitchFamily="2" charset="-122"/>
              </a:rPr>
              <a:t>剑长，操</a:t>
            </a:r>
            <a:endParaRPr lang="zh-CN" altLang="en-US" sz="4000" b="1" dirty="0">
              <a:latin typeface="黑体" panose="02010609060101010101" pitchFamily="2" charset="-122"/>
              <a:ea typeface="黑体" panose="02010609060101010101" pitchFamily="2" charset="-122"/>
            </a:endParaRPr>
          </a:p>
          <a:p>
            <a:pPr>
              <a:lnSpc>
                <a:spcPts val="3000"/>
              </a:lnSpc>
              <a:spcBef>
                <a:spcPct val="0"/>
              </a:spcBef>
              <a:buNone/>
            </a:pPr>
            <a:r>
              <a:rPr lang="zh-CN" altLang="en-US" sz="3100" b="1" i="1" dirty="0">
                <a:solidFill>
                  <a:srgbClr val="0066FF"/>
                </a:solidFill>
                <a:latin typeface="华文行楷" pitchFamily="2" charset="-122"/>
              </a:rPr>
              <a:t>       </a:t>
            </a:r>
            <a:r>
              <a:rPr lang="zh-CN" altLang="en-US" sz="3100" b="1" i="1" u="sng" dirty="0">
                <a:solidFill>
                  <a:srgbClr val="0066FF"/>
                </a:solidFill>
                <a:latin typeface="华文行楷" pitchFamily="2" charset="-122"/>
              </a:rPr>
              <a:t>扯断</a:t>
            </a:r>
            <a:endParaRPr lang="zh-CN" altLang="en-US" sz="4000" b="1" dirty="0">
              <a:latin typeface="黑体" panose="02010609060101010101" pitchFamily="2" charset="-122"/>
              <a:ea typeface="黑体" panose="02010609060101010101" pitchFamily="2" charset="-122"/>
            </a:endParaRPr>
          </a:p>
          <a:p>
            <a:pPr>
              <a:buNone/>
            </a:pPr>
            <a:r>
              <a:rPr lang="zh-CN" altLang="en-US" sz="4000" b="1" dirty="0">
                <a:latin typeface="黑体" panose="02010609060101010101" pitchFamily="2" charset="-122"/>
                <a:ea typeface="黑体" panose="02010609060101010101" pitchFamily="2" charset="-122"/>
              </a:rPr>
              <a:t>其</a:t>
            </a:r>
            <a:r>
              <a:rPr lang="zh-CN" altLang="en-US" sz="4000" b="1" u="sng" dirty="0">
                <a:solidFill>
                  <a:srgbClr val="0000FF"/>
                </a:solidFill>
                <a:latin typeface="黑体" panose="02010609060101010101" pitchFamily="2" charset="-122"/>
                <a:ea typeface="黑体" panose="02010609060101010101" pitchFamily="2" charset="-122"/>
              </a:rPr>
              <a:t>室</a:t>
            </a:r>
            <a:r>
              <a:rPr lang="zh-CN" altLang="en-US" sz="4000" b="1" dirty="0">
                <a:latin typeface="黑体" panose="02010609060101010101" pitchFamily="2" charset="-122"/>
                <a:ea typeface="黑体" panose="02010609060101010101" pitchFamily="2" charset="-122"/>
              </a:rPr>
              <a:t>。时恐急，剑</a:t>
            </a:r>
            <a:r>
              <a:rPr lang="zh-CN" altLang="en-US" sz="4000" b="1" u="sng" dirty="0">
                <a:solidFill>
                  <a:srgbClr val="0000FF"/>
                </a:solidFill>
                <a:latin typeface="黑体" panose="02010609060101010101" pitchFamily="2" charset="-122"/>
                <a:ea typeface="黑体" panose="02010609060101010101" pitchFamily="2" charset="-122"/>
              </a:rPr>
              <a:t>坚</a:t>
            </a:r>
            <a:r>
              <a:rPr lang="zh-CN" altLang="en-US" sz="4000" b="1" dirty="0">
                <a:latin typeface="黑体" panose="02010609060101010101" pitchFamily="2" charset="-122"/>
                <a:ea typeface="黑体" panose="02010609060101010101" pitchFamily="2" charset="-122"/>
              </a:rPr>
              <a:t>，故不可</a:t>
            </a:r>
            <a:r>
              <a:rPr lang="zh-CN" altLang="en-US" sz="4000" b="1" u="sng" dirty="0">
                <a:solidFill>
                  <a:srgbClr val="0000FF"/>
                </a:solidFill>
                <a:latin typeface="黑体" panose="02010609060101010101" pitchFamily="2" charset="-122"/>
                <a:ea typeface="黑体" panose="02010609060101010101" pitchFamily="2" charset="-122"/>
              </a:rPr>
              <a:t>立拔</a:t>
            </a:r>
            <a:r>
              <a:rPr lang="zh-CN" altLang="en-US" b="1" dirty="0">
                <a:latin typeface="黑体" panose="02010609060101010101" pitchFamily="2" charset="-122"/>
                <a:ea typeface="黑体" panose="02010609060101010101" pitchFamily="2" charset="-122"/>
              </a:rPr>
              <a:t>。</a:t>
            </a:r>
            <a:endParaRPr lang="zh-CN" altLang="en-US" b="1" dirty="0">
              <a:latin typeface="黑体" panose="02010609060101010101" pitchFamily="2" charset="-122"/>
              <a:ea typeface="黑体" panose="02010609060101010101" pitchFamily="2" charset="-122"/>
            </a:endParaRPr>
          </a:p>
          <a:p>
            <a:pPr>
              <a:buNone/>
            </a:pPr>
            <a:r>
              <a:rPr lang="zh-CN" altLang="en-US" sz="3100" b="1" i="1" u="sng" dirty="0">
                <a:solidFill>
                  <a:srgbClr val="0066FF"/>
                </a:solidFill>
                <a:latin typeface="华文行楷" pitchFamily="2" charset="-122"/>
              </a:rPr>
              <a:t>握住剑鞘</a:t>
            </a:r>
            <a:r>
              <a:rPr lang="zh-CN" altLang="en-US" b="1" i="1" dirty="0">
                <a:solidFill>
                  <a:srgbClr val="0066FF"/>
                </a:solidFill>
                <a:latin typeface="华文行楷" pitchFamily="2" charset="-122"/>
              </a:rPr>
              <a:t> </a:t>
            </a:r>
            <a:r>
              <a:rPr lang="zh-CN" altLang="en-US" sz="2000" b="1" i="1" dirty="0">
                <a:solidFill>
                  <a:srgbClr val="0066FF"/>
                </a:solidFill>
                <a:latin typeface="华文行楷" pitchFamily="2" charset="-122"/>
              </a:rPr>
              <a:t>当时又怕又急 </a:t>
            </a:r>
            <a:r>
              <a:rPr lang="zh-CN" altLang="en-US" b="1" i="1" dirty="0">
                <a:solidFill>
                  <a:srgbClr val="0066FF"/>
                </a:solidFill>
                <a:latin typeface="华文行楷" pitchFamily="2" charset="-122"/>
              </a:rPr>
              <a:t>  </a:t>
            </a:r>
            <a:r>
              <a:rPr lang="zh-CN" altLang="en-US" sz="3100" b="1" i="1" u="sng" dirty="0">
                <a:solidFill>
                  <a:srgbClr val="0066FF"/>
                </a:solidFill>
                <a:latin typeface="华文行楷" pitchFamily="2" charset="-122"/>
              </a:rPr>
              <a:t>插得紧</a:t>
            </a:r>
            <a:r>
              <a:rPr lang="zh-CN" altLang="en-US" b="1" i="1" dirty="0">
                <a:solidFill>
                  <a:srgbClr val="0066FF"/>
                </a:solidFill>
                <a:latin typeface="华文行楷" pitchFamily="2" charset="-122"/>
              </a:rPr>
              <a:t>      </a:t>
            </a:r>
            <a:r>
              <a:rPr lang="zh-CN" altLang="en-US" sz="3100" b="1" i="1" u="sng" dirty="0">
                <a:solidFill>
                  <a:srgbClr val="0066FF"/>
                </a:solidFill>
                <a:latin typeface="华文行楷" pitchFamily="2" charset="-122"/>
              </a:rPr>
              <a:t>立即拔出</a:t>
            </a:r>
            <a:endParaRPr lang="zh-CN" altLang="en-US" b="1" dirty="0">
              <a:latin typeface="黑体" panose="02010609060101010101" pitchFamily="2" charset="-122"/>
              <a:ea typeface="黑体" panose="02010609060101010101" pitchFamily="2" charset="-122"/>
            </a:endParaRPr>
          </a:p>
        </p:txBody>
      </p:sp>
      <p:sp>
        <p:nvSpPr>
          <p:cNvPr id="39939"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38">
                                            <p:txEl>
                                              <p:charRg st="0" end="17"/>
                                            </p:txEl>
                                          </p:spTgt>
                                        </p:tgtEl>
                                        <p:attrNameLst>
                                          <p:attrName>style.visibility</p:attrName>
                                        </p:attrNameLst>
                                      </p:cBhvr>
                                      <p:to>
                                        <p:strVal val="visible"/>
                                      </p:to>
                                    </p:set>
                                    <p:animEffect transition="in" filter="blinds(horizontal)">
                                      <p:cBhvr>
                                        <p:cTn id="7" dur="500"/>
                                        <p:tgtEl>
                                          <p:spTgt spid="39938">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938">
                                            <p:txEl>
                                              <p:charRg st="17" end="82"/>
                                            </p:txEl>
                                          </p:spTgt>
                                        </p:tgtEl>
                                        <p:attrNameLst>
                                          <p:attrName>style.visibility</p:attrName>
                                        </p:attrNameLst>
                                      </p:cBhvr>
                                      <p:to>
                                        <p:strVal val="visible"/>
                                      </p:to>
                                    </p:set>
                                    <p:animEffect transition="in" filter="blinds(horizontal)">
                                      <p:cBhvr>
                                        <p:cTn id="12" dur="500"/>
                                        <p:tgtEl>
                                          <p:spTgt spid="39938">
                                            <p:txEl>
                                              <p:charRg st="17" end="8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9938">
                                            <p:txEl>
                                              <p:charRg st="82" end="101"/>
                                            </p:txEl>
                                          </p:spTgt>
                                        </p:tgtEl>
                                        <p:attrNameLst>
                                          <p:attrName>style.visibility</p:attrName>
                                        </p:attrNameLst>
                                      </p:cBhvr>
                                      <p:to>
                                        <p:strVal val="visible"/>
                                      </p:to>
                                    </p:set>
                                    <p:animEffect transition="in" filter="blinds(horizontal)">
                                      <p:cBhvr>
                                        <p:cTn id="17" dur="500"/>
                                        <p:tgtEl>
                                          <p:spTgt spid="39938">
                                            <p:txEl>
                                              <p:charRg st="82" end="10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9938">
                                            <p:txEl>
                                              <p:charRg st="101" end="138"/>
                                            </p:txEl>
                                          </p:spTgt>
                                        </p:tgtEl>
                                        <p:attrNameLst>
                                          <p:attrName>style.visibility</p:attrName>
                                        </p:attrNameLst>
                                      </p:cBhvr>
                                      <p:to>
                                        <p:strVal val="visible"/>
                                      </p:to>
                                    </p:set>
                                    <p:animEffect transition="in" filter="blinds(horizontal)">
                                      <p:cBhvr>
                                        <p:cTn id="22" dur="500"/>
                                        <p:tgtEl>
                                          <p:spTgt spid="39938">
                                            <p:txEl>
                                              <p:charRg st="101" end="13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9938">
                                            <p:txEl>
                                              <p:charRg st="138" end="157"/>
                                            </p:txEl>
                                          </p:spTgt>
                                        </p:tgtEl>
                                        <p:attrNameLst>
                                          <p:attrName>style.visibility</p:attrName>
                                        </p:attrNameLst>
                                      </p:cBhvr>
                                      <p:to>
                                        <p:strVal val="visible"/>
                                      </p:to>
                                    </p:set>
                                    <p:animEffect transition="in" filter="blinds(horizontal)">
                                      <p:cBhvr>
                                        <p:cTn id="27" dur="500"/>
                                        <p:tgtEl>
                                          <p:spTgt spid="39938">
                                            <p:txEl>
                                              <p:charRg st="138" end="15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9938">
                                            <p:txEl>
                                              <p:charRg st="157" end="167"/>
                                            </p:txEl>
                                          </p:spTgt>
                                        </p:tgtEl>
                                        <p:attrNameLst>
                                          <p:attrName>style.visibility</p:attrName>
                                        </p:attrNameLst>
                                      </p:cBhvr>
                                      <p:to>
                                        <p:strVal val="visible"/>
                                      </p:to>
                                    </p:set>
                                    <p:animEffect transition="in" filter="blinds(horizontal)">
                                      <p:cBhvr>
                                        <p:cTn id="32" dur="500"/>
                                        <p:tgtEl>
                                          <p:spTgt spid="39938">
                                            <p:txEl>
                                              <p:charRg st="157" end="16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9938">
                                            <p:txEl>
                                              <p:charRg st="167" end="184"/>
                                            </p:txEl>
                                          </p:spTgt>
                                        </p:tgtEl>
                                        <p:attrNameLst>
                                          <p:attrName>style.visibility</p:attrName>
                                        </p:attrNameLst>
                                      </p:cBhvr>
                                      <p:to>
                                        <p:strVal val="visible"/>
                                      </p:to>
                                    </p:set>
                                    <p:animEffect transition="in" filter="blinds(horizontal)">
                                      <p:cBhvr>
                                        <p:cTn id="37" dur="500"/>
                                        <p:tgtEl>
                                          <p:spTgt spid="39938">
                                            <p:txEl>
                                              <p:charRg st="167" end="18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9938">
                                            <p:txEl>
                                              <p:charRg st="184" end="212"/>
                                            </p:txEl>
                                          </p:spTgt>
                                        </p:tgtEl>
                                        <p:attrNameLst>
                                          <p:attrName>style.visibility</p:attrName>
                                        </p:attrNameLst>
                                      </p:cBhvr>
                                      <p:to>
                                        <p:strVal val="visible"/>
                                      </p:to>
                                    </p:set>
                                    <p:animEffect transition="in" filter="blinds(horizontal)">
                                      <p:cBhvr>
                                        <p:cTn id="42" dur="500"/>
                                        <p:tgtEl>
                                          <p:spTgt spid="39938">
                                            <p:txEl>
                                              <p:charRg st="184" end="2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文本占位符 40961"/>
          <p:cNvSpPr>
            <a:spLocks noGrp="1"/>
          </p:cNvSpPr>
          <p:nvPr>
            <p:ph type="body" idx="1"/>
          </p:nvPr>
        </p:nvSpPr>
        <p:spPr>
          <a:xfrm>
            <a:off x="228600" y="1066800"/>
            <a:ext cx="8610600" cy="5334000"/>
          </a:xfrm>
          <a:ln/>
        </p:spPr>
        <p:txBody>
          <a:bodyPr/>
          <a:p>
            <a:pPr>
              <a:spcBef>
                <a:spcPct val="0"/>
              </a:spcBef>
              <a:buNone/>
            </a:pPr>
            <a:r>
              <a:rPr lang="zh-CN" altLang="en-US" sz="4000" b="1" dirty="0">
                <a:latin typeface="黑体" panose="02010609060101010101" pitchFamily="2" charset="-122"/>
                <a:ea typeface="黑体" panose="02010609060101010101" pitchFamily="2" charset="-122"/>
              </a:rPr>
              <a:t>荆轲逐秦王，秦王</a:t>
            </a:r>
            <a:r>
              <a:rPr lang="zh-CN" altLang="en-US" sz="4000" b="1" u="sng" dirty="0">
                <a:solidFill>
                  <a:srgbClr val="FF0066"/>
                </a:solidFill>
                <a:latin typeface="黑体" panose="02010609060101010101" pitchFamily="2" charset="-122"/>
                <a:ea typeface="黑体" panose="02010609060101010101" pitchFamily="2" charset="-122"/>
              </a:rPr>
              <a:t>还</a:t>
            </a:r>
            <a:r>
              <a:rPr lang="zh-CN" altLang="en-US" sz="4000" b="1" dirty="0">
                <a:latin typeface="黑体" panose="02010609060101010101" pitchFamily="2" charset="-122"/>
                <a:ea typeface="黑体" panose="02010609060101010101" pitchFamily="2" charset="-122"/>
              </a:rPr>
              <a:t>柱而</a:t>
            </a:r>
            <a:r>
              <a:rPr lang="zh-CN" altLang="en-US" sz="4000" b="1" u="sng" dirty="0">
                <a:solidFill>
                  <a:srgbClr val="FF0066"/>
                </a:solidFill>
                <a:latin typeface="黑体" panose="02010609060101010101" pitchFamily="2" charset="-122"/>
                <a:ea typeface="黑体" panose="02010609060101010101" pitchFamily="2" charset="-122"/>
              </a:rPr>
              <a:t>走</a:t>
            </a:r>
            <a:r>
              <a:rPr lang="zh-CN" altLang="en-US" sz="4000" b="1" dirty="0">
                <a:latin typeface="黑体" panose="02010609060101010101" pitchFamily="2" charset="-122"/>
                <a:ea typeface="黑体" panose="02010609060101010101" pitchFamily="2" charset="-122"/>
              </a:rPr>
              <a:t>。群臣惊</a:t>
            </a:r>
            <a:endParaRPr lang="zh-CN" altLang="en-US" sz="4000" b="1" dirty="0">
              <a:latin typeface="黑体" panose="02010609060101010101" pitchFamily="2" charset="-122"/>
              <a:ea typeface="黑体" panose="02010609060101010101" pitchFamily="2" charset="-122"/>
            </a:endParaRPr>
          </a:p>
          <a:p>
            <a:pPr>
              <a:spcBef>
                <a:spcPct val="0"/>
              </a:spcBef>
              <a:buNone/>
            </a:pPr>
            <a:r>
              <a:rPr lang="zh-CN" altLang="en-US" sz="3500" b="1" dirty="0">
                <a:solidFill>
                  <a:srgbClr val="FF0066"/>
                </a:solidFill>
                <a:latin typeface="华文行楷" pitchFamily="2" charset="-122"/>
              </a:rPr>
              <a:t>             </a:t>
            </a:r>
            <a:r>
              <a:rPr lang="zh-CN" altLang="en-US" sz="3500" b="1" u="sng" dirty="0">
                <a:solidFill>
                  <a:srgbClr val="FF0066"/>
                </a:solidFill>
                <a:latin typeface="华文行楷" pitchFamily="2" charset="-122"/>
              </a:rPr>
              <a:t>“环”，绕着</a:t>
            </a:r>
            <a:r>
              <a:rPr lang="zh-CN" altLang="en-US" sz="3500" b="1" dirty="0">
                <a:solidFill>
                  <a:srgbClr val="FF6600"/>
                </a:solidFill>
                <a:latin typeface="华文行楷" pitchFamily="2" charset="-122"/>
              </a:rPr>
              <a:t>   </a:t>
            </a:r>
            <a:r>
              <a:rPr lang="zh-CN" altLang="en-US" sz="3500" b="1" u="sng" dirty="0">
                <a:solidFill>
                  <a:srgbClr val="FF0066"/>
                </a:solidFill>
                <a:latin typeface="华文行楷" pitchFamily="2" charset="-122"/>
              </a:rPr>
              <a:t>跑</a:t>
            </a:r>
            <a:r>
              <a:rPr lang="zh-CN" altLang="en-US" sz="1800" b="1" u="sng" dirty="0">
                <a:solidFill>
                  <a:srgbClr val="FF0066"/>
                </a:solidFill>
                <a:latin typeface="华文行楷" pitchFamily="2" charset="-122"/>
              </a:rPr>
              <a:t>（古义）</a:t>
            </a:r>
            <a:endParaRPr lang="zh-CN" altLang="en-US" sz="4000" b="1" dirty="0">
              <a:latin typeface="黑体" panose="02010609060101010101" pitchFamily="2" charset="-122"/>
              <a:ea typeface="黑体" panose="02010609060101010101" pitchFamily="2" charset="-122"/>
            </a:endParaRPr>
          </a:p>
          <a:p>
            <a:pPr>
              <a:spcBef>
                <a:spcPct val="0"/>
              </a:spcBef>
              <a:buNone/>
            </a:pPr>
            <a:r>
              <a:rPr lang="zh-CN" altLang="en-US" sz="4000" b="1" dirty="0">
                <a:latin typeface="黑体" panose="02010609060101010101" pitchFamily="2" charset="-122"/>
                <a:ea typeface="黑体" panose="02010609060101010101" pitchFamily="2" charset="-122"/>
              </a:rPr>
              <a:t>愕，</a:t>
            </a:r>
            <a:r>
              <a:rPr lang="zh-CN" altLang="en-US" sz="4000" b="1" u="sng" dirty="0">
                <a:solidFill>
                  <a:srgbClr val="FF0066"/>
                </a:solidFill>
                <a:latin typeface="黑体" panose="02010609060101010101" pitchFamily="2" charset="-122"/>
                <a:ea typeface="黑体" panose="02010609060101010101" pitchFamily="2" charset="-122"/>
              </a:rPr>
              <a:t>卒</a:t>
            </a:r>
            <a:r>
              <a:rPr lang="zh-CN" altLang="en-US" sz="4000" b="1" dirty="0">
                <a:latin typeface="黑体" panose="02010609060101010101" pitchFamily="2" charset="-122"/>
                <a:ea typeface="黑体" panose="02010609060101010101" pitchFamily="2" charset="-122"/>
              </a:rPr>
              <a:t>起不意，尽失其</a:t>
            </a:r>
            <a:r>
              <a:rPr lang="zh-CN" altLang="en-US" sz="4000" b="1" u="sng" dirty="0">
                <a:solidFill>
                  <a:srgbClr val="0000FF"/>
                </a:solidFill>
                <a:latin typeface="黑体" panose="02010609060101010101" pitchFamily="2" charset="-122"/>
                <a:ea typeface="黑体" panose="02010609060101010101" pitchFamily="2" charset="-122"/>
              </a:rPr>
              <a:t>度</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00FF"/>
                </a:solidFill>
                <a:latin typeface="黑体" panose="02010609060101010101" pitchFamily="2" charset="-122"/>
                <a:ea typeface="黑体" panose="02010609060101010101" pitchFamily="2" charset="-122"/>
              </a:rPr>
              <a:t>而</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按</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秦</a:t>
            </a:r>
            <a:endParaRPr lang="zh-CN" altLang="en-US" sz="4000" b="1" dirty="0">
              <a:latin typeface="黑体" panose="02010609060101010101" pitchFamily="2" charset="-122"/>
              <a:ea typeface="黑体" panose="02010609060101010101" pitchFamily="2" charset="-122"/>
            </a:endParaRPr>
          </a:p>
          <a:p>
            <a:pPr>
              <a:spcBef>
                <a:spcPct val="0"/>
              </a:spcBef>
              <a:buNone/>
            </a:pPr>
            <a:r>
              <a:rPr lang="zh-CN" altLang="en-US" sz="3600" b="1" u="sng" dirty="0">
                <a:solidFill>
                  <a:srgbClr val="FF0066"/>
                </a:solidFill>
                <a:latin typeface="华文行楷" pitchFamily="2" charset="-122"/>
              </a:rPr>
              <a:t>通</a:t>
            </a:r>
            <a:r>
              <a:rPr lang="zh-CN" altLang="en-US" sz="3500" b="1" u="sng" dirty="0">
                <a:solidFill>
                  <a:srgbClr val="FF0066"/>
                </a:solidFill>
                <a:latin typeface="华文行楷" pitchFamily="2" charset="-122"/>
              </a:rPr>
              <a:t>“猝”，突然发生</a:t>
            </a:r>
            <a:r>
              <a:rPr lang="zh-CN" altLang="en-US" sz="3500" b="1" dirty="0">
                <a:solidFill>
                  <a:srgbClr val="FF0066"/>
                </a:solidFill>
                <a:latin typeface="华文行楷" pitchFamily="2" charset="-122"/>
              </a:rPr>
              <a:t>     </a:t>
            </a:r>
            <a:r>
              <a:rPr lang="zh-CN" altLang="en-US" sz="3500" b="1" i="1" u="sng" dirty="0">
                <a:solidFill>
                  <a:srgbClr val="0066FF"/>
                </a:solidFill>
                <a:latin typeface="华文行楷" pitchFamily="2" charset="-122"/>
              </a:rPr>
              <a:t>常态</a:t>
            </a: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按照</a:t>
            </a:r>
            <a:r>
              <a:rPr lang="zh-CN" altLang="en-US" sz="3500" b="1" dirty="0">
                <a:solidFill>
                  <a:srgbClr val="FF6600"/>
                </a:solidFill>
                <a:latin typeface="华文行楷" pitchFamily="2" charset="-122"/>
              </a:rPr>
              <a:t> </a:t>
            </a:r>
            <a:endParaRPr lang="zh-CN" altLang="en-US" sz="4000" b="1" dirty="0">
              <a:latin typeface="黑体" panose="02010609060101010101" pitchFamily="2" charset="-122"/>
              <a:ea typeface="黑体" panose="02010609060101010101" pitchFamily="2" charset="-122"/>
            </a:endParaRPr>
          </a:p>
          <a:p>
            <a:pPr>
              <a:spcBef>
                <a:spcPct val="0"/>
              </a:spcBef>
              <a:buNone/>
            </a:pPr>
            <a:r>
              <a:rPr lang="zh-CN" altLang="en-US" sz="4000" b="1" dirty="0">
                <a:latin typeface="黑体" panose="02010609060101010101" pitchFamily="2" charset="-122"/>
                <a:ea typeface="黑体" panose="02010609060101010101" pitchFamily="2" charset="-122"/>
              </a:rPr>
              <a:t>法，群臣</a:t>
            </a:r>
            <a:r>
              <a:rPr lang="zh-CN" altLang="en-US" sz="4000" b="1" u="sng" dirty="0">
                <a:solidFill>
                  <a:srgbClr val="009900"/>
                </a:solidFill>
                <a:latin typeface="黑体" panose="02010609060101010101" pitchFamily="2" charset="-122"/>
                <a:ea typeface="黑体" panose="02010609060101010101" pitchFamily="2" charset="-122"/>
              </a:rPr>
              <a:t>侍</a:t>
            </a:r>
            <a:r>
              <a:rPr lang="en-US" altLang="x-none" sz="4000" b="1" u="sng" dirty="0">
                <a:solidFill>
                  <a:srgbClr val="009900"/>
                </a:solidFill>
                <a:latin typeface="黑体" panose="02010609060101010101" pitchFamily="2" charset="-122"/>
                <a:ea typeface="黑体" panose="02010609060101010101" pitchFamily="2" charset="-122"/>
              </a:rPr>
              <a:t>(</a:t>
            </a:r>
            <a:r>
              <a:rPr lang="zh-CN" altLang="en-US" sz="4000" b="1" u="sng" dirty="0">
                <a:solidFill>
                  <a:srgbClr val="009900"/>
                </a:solidFill>
                <a:latin typeface="黑体" panose="02010609060101010101" pitchFamily="2" charset="-122"/>
                <a:ea typeface="黑体" panose="02010609060101010101" pitchFamily="2" charset="-122"/>
              </a:rPr>
              <a:t>于</a:t>
            </a:r>
            <a:r>
              <a:rPr lang="en-US" altLang="x-none" sz="4000" b="1" u="sng" dirty="0">
                <a:solidFill>
                  <a:srgbClr val="009900"/>
                </a:solidFill>
                <a:latin typeface="黑体" panose="02010609060101010101" pitchFamily="2" charset="-122"/>
                <a:ea typeface="黑体" panose="02010609060101010101" pitchFamily="2" charset="-122"/>
              </a:rPr>
              <a:t>)</a:t>
            </a:r>
            <a:r>
              <a:rPr lang="zh-CN" altLang="en-US" sz="4000" b="1" u="sng" dirty="0">
                <a:solidFill>
                  <a:srgbClr val="009900"/>
                </a:solidFill>
                <a:latin typeface="黑体" panose="02010609060101010101" pitchFamily="2" charset="-122"/>
                <a:ea typeface="黑体" panose="02010609060101010101" pitchFamily="2" charset="-122"/>
              </a:rPr>
              <a:t>殿上者</a:t>
            </a:r>
            <a:r>
              <a:rPr lang="zh-CN" altLang="en-US" sz="4000" b="1" dirty="0">
                <a:latin typeface="黑体" panose="02010609060101010101" pitchFamily="2" charset="-122"/>
                <a:ea typeface="黑体" panose="02010609060101010101" pitchFamily="2" charset="-122"/>
              </a:rPr>
              <a:t>，不</a:t>
            </a:r>
            <a:r>
              <a:rPr lang="zh-CN" altLang="en-US" sz="4000" b="1" u="sng" dirty="0">
                <a:solidFill>
                  <a:srgbClr val="0000FF"/>
                </a:solidFill>
                <a:latin typeface="黑体" panose="02010609060101010101" pitchFamily="2" charset="-122"/>
                <a:ea typeface="黑体" panose="02010609060101010101" pitchFamily="2" charset="-122"/>
              </a:rPr>
              <a:t>得</a:t>
            </a:r>
            <a:r>
              <a:rPr lang="zh-CN" altLang="en-US" sz="4000" b="1" dirty="0">
                <a:solidFill>
                  <a:srgbClr val="0000FF"/>
                </a:solidFill>
                <a:latin typeface="黑体" panose="02010609060101010101" pitchFamily="2" charset="-122"/>
                <a:ea typeface="黑体" panose="02010609060101010101" pitchFamily="2" charset="-122"/>
              </a:rPr>
              <a:t> </a:t>
            </a:r>
            <a:r>
              <a:rPr lang="zh-CN" altLang="en-US" sz="4000" b="1" u="sng" dirty="0">
                <a:solidFill>
                  <a:srgbClr val="0000FF"/>
                </a:solidFill>
                <a:latin typeface="黑体" panose="02010609060101010101" pitchFamily="2" charset="-122"/>
                <a:ea typeface="黑体" panose="02010609060101010101" pitchFamily="2" charset="-122"/>
              </a:rPr>
              <a:t>持</a:t>
            </a:r>
            <a:r>
              <a:rPr lang="zh-CN" altLang="en-US" sz="4000" b="1" dirty="0">
                <a:solidFill>
                  <a:srgbClr val="0000FF"/>
                </a:solidFill>
                <a:latin typeface="黑体" panose="02010609060101010101" pitchFamily="2" charset="-122"/>
                <a:ea typeface="黑体" panose="02010609060101010101" pitchFamily="2" charset="-122"/>
              </a:rPr>
              <a:t> </a:t>
            </a:r>
            <a:r>
              <a:rPr lang="zh-CN" altLang="en-US" sz="4000" b="1" u="sng" dirty="0">
                <a:solidFill>
                  <a:srgbClr val="0000FF"/>
                </a:solidFill>
                <a:latin typeface="黑体" panose="02010609060101010101" pitchFamily="2" charset="-122"/>
                <a:ea typeface="黑体" panose="02010609060101010101" pitchFamily="2" charset="-122"/>
              </a:rPr>
              <a:t>尺</a:t>
            </a:r>
            <a:endParaRPr lang="zh-CN" altLang="en-US" sz="4000" b="1" u="sng" dirty="0">
              <a:solidFill>
                <a:srgbClr val="0000FF"/>
              </a:solidFill>
              <a:latin typeface="黑体" panose="02010609060101010101" pitchFamily="2" charset="-122"/>
              <a:ea typeface="黑体" panose="02010609060101010101" pitchFamily="2" charset="-122"/>
            </a:endParaRPr>
          </a:p>
          <a:p>
            <a:pPr>
              <a:spcBef>
                <a:spcPct val="0"/>
              </a:spcBef>
              <a:buNone/>
            </a:pPr>
            <a:r>
              <a:rPr lang="zh-CN" altLang="en-US" sz="3500" b="1" dirty="0">
                <a:solidFill>
                  <a:srgbClr val="009900"/>
                </a:solidFill>
                <a:latin typeface="华文行楷" pitchFamily="2" charset="-122"/>
              </a:rPr>
              <a:t>        </a:t>
            </a:r>
            <a:r>
              <a:rPr lang="zh-CN" altLang="en-US" sz="3500" b="1" u="sng" dirty="0">
                <a:solidFill>
                  <a:srgbClr val="009900"/>
                </a:solidFill>
                <a:latin typeface="华文行楷" pitchFamily="2" charset="-122"/>
              </a:rPr>
              <a:t>侍立在</a:t>
            </a:r>
            <a:r>
              <a:rPr lang="zh-CN" altLang="en-US" sz="2800" b="1" u="sng" dirty="0">
                <a:solidFill>
                  <a:srgbClr val="009900"/>
                </a:solidFill>
                <a:latin typeface="华文行楷" pitchFamily="2" charset="-122"/>
              </a:rPr>
              <a:t>（定语后置）</a:t>
            </a:r>
            <a:r>
              <a:rPr lang="zh-CN" altLang="en-US" sz="2800" b="1" dirty="0">
                <a:solidFill>
                  <a:srgbClr val="009900"/>
                </a:solidFill>
                <a:latin typeface="华文行楷" pitchFamily="2" charset="-122"/>
              </a:rPr>
              <a:t>  </a:t>
            </a:r>
            <a:r>
              <a:rPr lang="zh-CN" altLang="en-US" sz="3500" b="1" i="1" u="sng" dirty="0">
                <a:solidFill>
                  <a:srgbClr val="0066FF"/>
                </a:solidFill>
                <a:latin typeface="华文行楷" pitchFamily="2" charset="-122"/>
              </a:rPr>
              <a:t>能 </a:t>
            </a: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带</a:t>
            </a:r>
            <a:r>
              <a:rPr lang="zh-CN" altLang="en-US" sz="3600" b="1" i="1" u="sng" dirty="0">
                <a:solidFill>
                  <a:srgbClr val="0066FF"/>
                </a:solidFill>
                <a:latin typeface="华文行楷" pitchFamily="2" charset="-122"/>
              </a:rPr>
              <a:t> </a:t>
            </a:r>
            <a:r>
              <a:rPr lang="zh-CN" altLang="en-US" sz="3600" b="1" i="1" dirty="0">
                <a:solidFill>
                  <a:srgbClr val="0066FF"/>
                </a:solidFill>
                <a:latin typeface="华文行楷" pitchFamily="2" charset="-122"/>
              </a:rPr>
              <a:t> </a:t>
            </a:r>
            <a:r>
              <a:rPr lang="zh-CN" altLang="en-US" sz="3500" b="1" i="1" u="sng" dirty="0">
                <a:solidFill>
                  <a:srgbClr val="0066FF"/>
                </a:solidFill>
                <a:latin typeface="华文行楷" pitchFamily="2" charset="-122"/>
              </a:rPr>
              <a:t>一点</a:t>
            </a:r>
            <a:endParaRPr lang="zh-CN" altLang="en-US" sz="4000" b="1" u="sng" dirty="0">
              <a:solidFill>
                <a:srgbClr val="0000FF"/>
              </a:solidFill>
              <a:latin typeface="黑体" panose="02010609060101010101" pitchFamily="2" charset="-122"/>
              <a:ea typeface="黑体" panose="02010609060101010101" pitchFamily="2" charset="-122"/>
            </a:endParaRPr>
          </a:p>
          <a:p>
            <a:pPr>
              <a:spcBef>
                <a:spcPct val="0"/>
              </a:spcBef>
              <a:buNone/>
            </a:pPr>
            <a:r>
              <a:rPr lang="zh-CN" altLang="en-US" sz="4000" b="1" dirty="0">
                <a:solidFill>
                  <a:srgbClr val="0000FF"/>
                </a:solidFill>
                <a:latin typeface="黑体" panose="02010609060101010101" pitchFamily="2" charset="-122"/>
                <a:ea typeface="黑体" panose="02010609060101010101" pitchFamily="2" charset="-122"/>
              </a:rPr>
              <a:t>（寸）（之）</a:t>
            </a:r>
            <a:r>
              <a:rPr lang="zh-CN" altLang="en-US" sz="4000" b="1" u="sng" dirty="0">
                <a:solidFill>
                  <a:srgbClr val="0000FF"/>
                </a:solidFill>
                <a:latin typeface="黑体" panose="02010609060101010101" pitchFamily="2" charset="-122"/>
                <a:ea typeface="黑体" panose="02010609060101010101" pitchFamily="2" charset="-122"/>
              </a:rPr>
              <a:t>兵</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00FF"/>
                </a:solidFill>
                <a:latin typeface="黑体" panose="02010609060101010101" pitchFamily="2" charset="-122"/>
                <a:ea typeface="黑体" panose="02010609060101010101" pitchFamily="2" charset="-122"/>
              </a:rPr>
              <a:t>诸</a:t>
            </a:r>
            <a:r>
              <a:rPr lang="zh-CN" altLang="en-US" sz="4000" b="1" dirty="0">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郎中</a:t>
            </a:r>
            <a:r>
              <a:rPr lang="zh-CN" altLang="en-US" sz="4000" b="1" dirty="0">
                <a:latin typeface="黑体" panose="02010609060101010101" pitchFamily="2" charset="-122"/>
                <a:ea typeface="黑体" panose="02010609060101010101" pitchFamily="2" charset="-122"/>
              </a:rPr>
              <a:t>执兵，</a:t>
            </a:r>
            <a:r>
              <a:rPr lang="zh-CN" altLang="en-US" sz="4000" dirty="0"/>
              <a:t> </a:t>
            </a:r>
            <a:endParaRPr lang="zh-CN" altLang="en-US" sz="4000" dirty="0"/>
          </a:p>
          <a:p>
            <a:pPr>
              <a:buNone/>
            </a:pP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兵器 </a:t>
            </a: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各</a:t>
            </a:r>
            <a:r>
              <a:rPr lang="zh-CN" altLang="en-US" sz="3600" b="1" dirty="0">
                <a:latin typeface="华文行楷" pitchFamily="2" charset="-122"/>
              </a:rPr>
              <a:t>  </a:t>
            </a:r>
            <a:r>
              <a:rPr lang="zh-CN" altLang="en-US" sz="3500" b="1" u="sng" dirty="0">
                <a:solidFill>
                  <a:srgbClr val="FF0066"/>
                </a:solidFill>
                <a:latin typeface="华文行楷" pitchFamily="2" charset="-122"/>
              </a:rPr>
              <a:t>宫廷侍卫</a:t>
            </a:r>
            <a:r>
              <a:rPr lang="zh-CN" altLang="en-US" sz="1800" b="1" u="sng" dirty="0">
                <a:solidFill>
                  <a:srgbClr val="FF0066"/>
                </a:solidFill>
                <a:latin typeface="华文行楷" pitchFamily="2" charset="-122"/>
              </a:rPr>
              <a:t>（古义）</a:t>
            </a:r>
            <a:r>
              <a:rPr lang="zh-CN" altLang="en-US" sz="3600" b="1" dirty="0">
                <a:latin typeface="华文行楷" pitchFamily="2" charset="-122"/>
              </a:rPr>
              <a:t> </a:t>
            </a:r>
            <a:endParaRPr lang="zh-CN" altLang="en-US" sz="3600" b="1" dirty="0">
              <a:latin typeface="华文行楷" pitchFamily="2" charset="-122"/>
            </a:endParaRPr>
          </a:p>
        </p:txBody>
      </p:sp>
      <p:sp>
        <p:nvSpPr>
          <p:cNvPr id="40963"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2">
                                            <p:txEl>
                                              <p:charRg st="0" end="17"/>
                                            </p:txEl>
                                          </p:spTgt>
                                        </p:tgtEl>
                                        <p:attrNameLst>
                                          <p:attrName>style.visibility</p:attrName>
                                        </p:attrNameLst>
                                      </p:cBhvr>
                                      <p:to>
                                        <p:strVal val="visible"/>
                                      </p:to>
                                    </p:set>
                                    <p:animEffect transition="in" filter="blinds(horizontal)">
                                      <p:cBhvr>
                                        <p:cTn id="7" dur="500"/>
                                        <p:tgtEl>
                                          <p:spTgt spid="40962">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0962">
                                            <p:txEl>
                                              <p:charRg st="17" end="45"/>
                                            </p:txEl>
                                          </p:spTgt>
                                        </p:tgtEl>
                                        <p:attrNameLst>
                                          <p:attrName>style.visibility</p:attrName>
                                        </p:attrNameLst>
                                      </p:cBhvr>
                                      <p:to>
                                        <p:strVal val="visible"/>
                                      </p:to>
                                    </p:set>
                                    <p:animEffect transition="in" filter="blinds(horizontal)">
                                      <p:cBhvr>
                                        <p:cTn id="12" dur="500"/>
                                        <p:tgtEl>
                                          <p:spTgt spid="40962">
                                            <p:txEl>
                                              <p:charRg st="17" end="4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0962">
                                            <p:txEl>
                                              <p:charRg st="45" end="63"/>
                                            </p:txEl>
                                          </p:spTgt>
                                        </p:tgtEl>
                                        <p:attrNameLst>
                                          <p:attrName>style.visibility</p:attrName>
                                        </p:attrNameLst>
                                      </p:cBhvr>
                                      <p:to>
                                        <p:strVal val="visible"/>
                                      </p:to>
                                    </p:set>
                                    <p:animEffect transition="in" filter="blinds(horizontal)">
                                      <p:cBhvr>
                                        <p:cTn id="17" dur="500"/>
                                        <p:tgtEl>
                                          <p:spTgt spid="40962">
                                            <p:txEl>
                                              <p:charRg st="45" end="6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0962">
                                            <p:txEl>
                                              <p:charRg st="63" end="86"/>
                                            </p:txEl>
                                          </p:spTgt>
                                        </p:tgtEl>
                                        <p:attrNameLst>
                                          <p:attrName>style.visibility</p:attrName>
                                        </p:attrNameLst>
                                      </p:cBhvr>
                                      <p:to>
                                        <p:strVal val="visible"/>
                                      </p:to>
                                    </p:set>
                                    <p:animEffect transition="in" filter="blinds(horizontal)">
                                      <p:cBhvr>
                                        <p:cTn id="22" dur="500"/>
                                        <p:tgtEl>
                                          <p:spTgt spid="40962">
                                            <p:txEl>
                                              <p:charRg st="63" end="8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962">
                                            <p:txEl>
                                              <p:charRg st="86" end="105"/>
                                            </p:txEl>
                                          </p:spTgt>
                                        </p:tgtEl>
                                        <p:attrNameLst>
                                          <p:attrName>style.visibility</p:attrName>
                                        </p:attrNameLst>
                                      </p:cBhvr>
                                      <p:to>
                                        <p:strVal val="visible"/>
                                      </p:to>
                                    </p:set>
                                    <p:animEffect transition="in" filter="blinds(horizontal)">
                                      <p:cBhvr>
                                        <p:cTn id="27" dur="500"/>
                                        <p:tgtEl>
                                          <p:spTgt spid="40962">
                                            <p:txEl>
                                              <p:charRg st="86" end="10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0962">
                                            <p:txEl>
                                              <p:charRg st="105" end="133"/>
                                            </p:txEl>
                                          </p:spTgt>
                                        </p:tgtEl>
                                        <p:attrNameLst>
                                          <p:attrName>style.visibility</p:attrName>
                                        </p:attrNameLst>
                                      </p:cBhvr>
                                      <p:to>
                                        <p:strVal val="visible"/>
                                      </p:to>
                                    </p:set>
                                    <p:animEffect transition="in" filter="blinds(horizontal)">
                                      <p:cBhvr>
                                        <p:cTn id="32" dur="500"/>
                                        <p:tgtEl>
                                          <p:spTgt spid="40962">
                                            <p:txEl>
                                              <p:charRg st="105" end="13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0962">
                                            <p:txEl>
                                              <p:charRg st="133" end="150"/>
                                            </p:txEl>
                                          </p:spTgt>
                                        </p:tgtEl>
                                        <p:attrNameLst>
                                          <p:attrName>style.visibility</p:attrName>
                                        </p:attrNameLst>
                                      </p:cBhvr>
                                      <p:to>
                                        <p:strVal val="visible"/>
                                      </p:to>
                                    </p:set>
                                    <p:animEffect transition="in" filter="blinds(horizontal)">
                                      <p:cBhvr>
                                        <p:cTn id="37" dur="500"/>
                                        <p:tgtEl>
                                          <p:spTgt spid="40962">
                                            <p:txEl>
                                              <p:charRg st="133" end="15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0962">
                                            <p:txEl>
                                              <p:charRg st="150" end="179"/>
                                            </p:txEl>
                                          </p:spTgt>
                                        </p:tgtEl>
                                        <p:attrNameLst>
                                          <p:attrName>style.visibility</p:attrName>
                                        </p:attrNameLst>
                                      </p:cBhvr>
                                      <p:to>
                                        <p:strVal val="visible"/>
                                      </p:to>
                                    </p:set>
                                    <p:animEffect transition="in" filter="blinds(horizontal)">
                                      <p:cBhvr>
                                        <p:cTn id="42" dur="500"/>
                                        <p:tgtEl>
                                          <p:spTgt spid="40962">
                                            <p:txEl>
                                              <p:charRg st="150" end="17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文本占位符 41985"/>
          <p:cNvSpPr>
            <a:spLocks noGrp="1"/>
          </p:cNvSpPr>
          <p:nvPr>
            <p:ph type="body" idx="1"/>
          </p:nvPr>
        </p:nvSpPr>
        <p:spPr>
          <a:xfrm>
            <a:off x="0" y="914400"/>
            <a:ext cx="9144000" cy="5638800"/>
          </a:xfrm>
          <a:ln/>
        </p:spPr>
        <p:txBody>
          <a:bodyPr/>
          <a:p>
            <a:pPr>
              <a:buNone/>
            </a:pPr>
            <a:r>
              <a:rPr lang="zh-CN" altLang="en-US" sz="4000" b="1" dirty="0">
                <a:latin typeface="黑体" panose="02010609060101010101" pitchFamily="2" charset="-122"/>
                <a:ea typeface="黑体" panose="02010609060101010101" pitchFamily="2" charset="-122"/>
              </a:rPr>
              <a:t>皆</a:t>
            </a:r>
            <a:r>
              <a:rPr lang="zh-CN" altLang="en-US" sz="4000" b="1" u="sng" dirty="0">
                <a:solidFill>
                  <a:srgbClr val="0000FF"/>
                </a:solidFill>
                <a:latin typeface="黑体" panose="02010609060101010101" pitchFamily="2" charset="-122"/>
                <a:ea typeface="黑体" panose="02010609060101010101" pitchFamily="2" charset="-122"/>
              </a:rPr>
              <a:t>陈</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于</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殿下，非有诏不得</a:t>
            </a:r>
            <a:r>
              <a:rPr lang="zh-CN" altLang="en-US" sz="4000" b="1" dirty="0">
                <a:solidFill>
                  <a:srgbClr val="FF0066"/>
                </a:solidFill>
                <a:latin typeface="黑体" panose="02010609060101010101" pitchFamily="2" charset="-122"/>
                <a:ea typeface="黑体" panose="02010609060101010101" pitchFamily="2" charset="-122"/>
              </a:rPr>
              <a:t>上</a:t>
            </a:r>
            <a:r>
              <a:rPr lang="zh-CN" altLang="en-US" sz="4000" b="1" dirty="0">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方急</a:t>
            </a:r>
            <a:endParaRPr lang="zh-CN" altLang="en-US" sz="4000" b="1" dirty="0">
              <a:solidFill>
                <a:srgbClr val="0000FF"/>
              </a:solidFill>
              <a:latin typeface="黑体" panose="02010609060101010101" pitchFamily="2" charset="-122"/>
              <a:ea typeface="黑体" panose="02010609060101010101" pitchFamily="2" charset="-122"/>
            </a:endParaRPr>
          </a:p>
          <a:p>
            <a:pPr>
              <a:buNone/>
            </a:pPr>
            <a:r>
              <a:rPr lang="zh-CN" altLang="en-US" sz="3500" b="1" i="1" u="sng" dirty="0">
                <a:solidFill>
                  <a:srgbClr val="0066FF"/>
                </a:solidFill>
                <a:latin typeface="华文行楷" pitchFamily="2" charset="-122"/>
              </a:rPr>
              <a:t>  排列</a:t>
            </a:r>
            <a:r>
              <a:rPr lang="zh-CN" altLang="en-US" sz="3600" b="1" dirty="0">
                <a:latin typeface="华文行楷" pitchFamily="2" charset="-122"/>
              </a:rPr>
              <a:t>      </a:t>
            </a:r>
            <a:r>
              <a:rPr lang="zh-CN" altLang="en-US" sz="2800" b="1" i="1" u="sng" dirty="0">
                <a:solidFill>
                  <a:srgbClr val="FF0066"/>
                </a:solidFill>
                <a:latin typeface="华文行楷" pitchFamily="2" charset="-122"/>
              </a:rPr>
              <a:t>方位名作动：上殿</a:t>
            </a:r>
            <a:r>
              <a:rPr lang="zh-CN" altLang="en-US" sz="3600" b="1" i="1" dirty="0">
                <a:solidFill>
                  <a:srgbClr val="0066FF"/>
                </a:solidFill>
                <a:latin typeface="华文行楷" pitchFamily="2" charset="-122"/>
              </a:rPr>
              <a:t>  </a:t>
            </a:r>
            <a:r>
              <a:rPr lang="zh-CN" altLang="en-US" sz="2800" b="1" i="1" u="sng" dirty="0">
                <a:solidFill>
                  <a:srgbClr val="0066FF"/>
                </a:solidFill>
                <a:latin typeface="华文行楷" pitchFamily="2" charset="-122"/>
              </a:rPr>
              <a:t>正在危急时刻</a:t>
            </a:r>
            <a:r>
              <a:rPr lang="zh-CN" altLang="en-US" sz="3600" dirty="0">
                <a:ea typeface="仿宋_GB2312" pitchFamily="1" charset="-122"/>
              </a:rPr>
              <a:t>  </a:t>
            </a:r>
            <a:r>
              <a:rPr lang="zh-CN" altLang="en-US" sz="3600" dirty="0"/>
              <a:t> </a:t>
            </a:r>
            <a:endParaRPr lang="zh-CN" altLang="en-US" sz="4000" b="1" dirty="0">
              <a:solidFill>
                <a:srgbClr val="0000FF"/>
              </a:solidFill>
              <a:latin typeface="黑体" panose="02010609060101010101" pitchFamily="2" charset="-122"/>
              <a:ea typeface="黑体" panose="02010609060101010101" pitchFamily="2" charset="-122"/>
            </a:endParaRPr>
          </a:p>
          <a:p>
            <a:pPr>
              <a:buNone/>
            </a:pPr>
            <a:r>
              <a:rPr lang="zh-CN" altLang="en-US" sz="4000" b="1" dirty="0">
                <a:solidFill>
                  <a:srgbClr val="0000FF"/>
                </a:solidFill>
                <a:latin typeface="黑体" panose="02010609060101010101" pitchFamily="2" charset="-122"/>
                <a:ea typeface="黑体" panose="02010609060101010101" pitchFamily="2" charset="-122"/>
              </a:rPr>
              <a:t>时</a:t>
            </a:r>
            <a:r>
              <a:rPr lang="zh-CN" altLang="en-US" sz="4000" b="1" dirty="0">
                <a:latin typeface="黑体" panose="02010609060101010101" pitchFamily="2" charset="-122"/>
                <a:ea typeface="黑体" panose="02010609060101010101" pitchFamily="2" charset="-122"/>
              </a:rPr>
              <a:t>，不及召</a:t>
            </a:r>
            <a:r>
              <a:rPr lang="zh-CN" altLang="en-US" sz="4000" b="1" u="sng" dirty="0">
                <a:solidFill>
                  <a:srgbClr val="0000FF"/>
                </a:solidFill>
                <a:latin typeface="黑体" panose="02010609060101010101" pitchFamily="2" charset="-122"/>
                <a:ea typeface="黑体" panose="02010609060101010101" pitchFamily="2" charset="-122"/>
              </a:rPr>
              <a:t>下兵</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0000FF"/>
                </a:solidFill>
                <a:latin typeface="黑体" panose="02010609060101010101" pitchFamily="2" charset="-122"/>
                <a:ea typeface="黑体" panose="02010609060101010101" pitchFamily="2" charset="-122"/>
              </a:rPr>
              <a:t>以故</a:t>
            </a:r>
            <a:r>
              <a:rPr lang="zh-CN" altLang="en-US" sz="4000" b="1" dirty="0">
                <a:latin typeface="黑体" panose="02010609060101010101" pitchFamily="2" charset="-122"/>
                <a:ea typeface="黑体" panose="02010609060101010101" pitchFamily="2" charset="-122"/>
              </a:rPr>
              <a:t>荆轲逐秦王，而</a:t>
            </a:r>
            <a:endParaRPr lang="zh-CN" altLang="en-US" sz="4000" b="1" dirty="0">
              <a:latin typeface="黑体" panose="02010609060101010101" pitchFamily="2" charset="-122"/>
              <a:ea typeface="黑体" panose="02010609060101010101" pitchFamily="2" charset="-122"/>
            </a:endParaRPr>
          </a:p>
          <a:p>
            <a:pPr>
              <a:buNone/>
            </a:pP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殿下的侍卫</a:t>
            </a:r>
            <a:r>
              <a:rPr lang="zh-CN" altLang="en-US" sz="3600" b="1" i="1" dirty="0">
                <a:solidFill>
                  <a:srgbClr val="0066FF"/>
                </a:solidFill>
                <a:latin typeface="华文行楷" pitchFamily="2" charset="-122"/>
              </a:rPr>
              <a:t>  </a:t>
            </a:r>
            <a:r>
              <a:rPr lang="zh-CN" altLang="en-US" sz="3500" b="1" i="1" u="sng" dirty="0">
                <a:solidFill>
                  <a:srgbClr val="0066FF"/>
                </a:solidFill>
                <a:latin typeface="华文行楷" pitchFamily="2" charset="-122"/>
              </a:rPr>
              <a:t>因此</a:t>
            </a:r>
            <a:endParaRPr lang="zh-CN" altLang="en-US" sz="3500" b="1" i="1" u="sng" dirty="0">
              <a:solidFill>
                <a:srgbClr val="0066FF"/>
              </a:solidFill>
              <a:latin typeface="华文行楷" pitchFamily="2" charset="-122"/>
            </a:endParaRPr>
          </a:p>
          <a:p>
            <a:pPr>
              <a:buNone/>
            </a:pP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群臣</a:t>
            </a:r>
            <a:r>
              <a:rPr lang="en-US" altLang="x-none" sz="4000" b="1" dirty="0">
                <a:solidFill>
                  <a:srgbClr val="0000FF"/>
                </a:solidFill>
                <a:latin typeface="黑体" panose="02010609060101010101" pitchFamily="2" charset="-122"/>
                <a:ea typeface="黑体" panose="02010609060101010101" pitchFamily="2" charset="-122"/>
              </a:rPr>
              <a:t>) </a:t>
            </a:r>
            <a:r>
              <a:rPr lang="zh-CN" altLang="en-US" sz="4000" b="1" u="sng" dirty="0">
                <a:solidFill>
                  <a:srgbClr val="FF0066"/>
                </a:solidFill>
                <a:latin typeface="黑体" panose="02010609060101010101" pitchFamily="2" charset="-122"/>
                <a:ea typeface="黑体" panose="02010609060101010101" pitchFamily="2" charset="-122"/>
              </a:rPr>
              <a:t>卒</a:t>
            </a:r>
            <a:r>
              <a:rPr lang="zh-CN" altLang="en-US" sz="4000" b="1" dirty="0">
                <a:solidFill>
                  <a:srgbClr val="0000FF"/>
                </a:solidFill>
                <a:latin typeface="黑体" panose="02010609060101010101" pitchFamily="2" charset="-122"/>
                <a:ea typeface="黑体" panose="02010609060101010101" pitchFamily="2" charset="-122"/>
              </a:rPr>
              <a:t>  惶急</a:t>
            </a:r>
            <a:r>
              <a:rPr lang="zh-CN" altLang="en-US" sz="4000" b="1" u="sng" dirty="0">
                <a:solidFill>
                  <a:srgbClr val="FF0066"/>
                </a:solidFill>
                <a:latin typeface="黑体" panose="02010609060101010101" pitchFamily="2" charset="-122"/>
                <a:ea typeface="黑体" panose="02010609060101010101" pitchFamily="2" charset="-122"/>
              </a:rPr>
              <a:t>无以</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solidFill>
                  <a:srgbClr val="0000FF"/>
                </a:solidFill>
                <a:latin typeface="黑体" panose="02010609060101010101" pitchFamily="2" charset="-122"/>
                <a:ea typeface="黑体" panose="02010609060101010101" pitchFamily="2" charset="-122"/>
              </a:rPr>
              <a:t>之</a:t>
            </a:r>
            <a:r>
              <a:rPr lang="en-US" altLang="x-none" sz="4000" b="1" dirty="0">
                <a:solidFill>
                  <a:srgbClr val="0000FF"/>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击轲，</a:t>
            </a:r>
            <a:r>
              <a:rPr lang="zh-CN" altLang="en-US" sz="4000" b="1" dirty="0">
                <a:solidFill>
                  <a:srgbClr val="1108C8"/>
                </a:solidFill>
                <a:latin typeface="黑体" panose="02010609060101010101" pitchFamily="2" charset="-122"/>
                <a:ea typeface="黑体" panose="02010609060101010101" pitchFamily="2" charset="-122"/>
              </a:rPr>
              <a:t>而乃以</a:t>
            </a:r>
            <a:endParaRPr lang="zh-CN" altLang="en-US" sz="4000" b="1" dirty="0">
              <a:solidFill>
                <a:srgbClr val="1108C8"/>
              </a:solidFill>
              <a:latin typeface="黑体" panose="02010609060101010101" pitchFamily="2" charset="-122"/>
              <a:ea typeface="黑体" panose="02010609060101010101" pitchFamily="2" charset="-122"/>
            </a:endParaRPr>
          </a:p>
          <a:p>
            <a:pPr>
              <a:buNone/>
            </a:pPr>
            <a:r>
              <a:rPr lang="zh-CN" altLang="en-US" sz="3500" b="1" u="sng" dirty="0">
                <a:solidFill>
                  <a:srgbClr val="FF0066"/>
                </a:solidFill>
                <a:latin typeface="华文行楷" pitchFamily="2" charset="-122"/>
              </a:rPr>
              <a:t>“猝”，仓促间</a:t>
            </a:r>
            <a:r>
              <a:rPr lang="zh-CN" altLang="en-US" sz="3500" b="1" dirty="0">
                <a:solidFill>
                  <a:srgbClr val="FF6600"/>
                </a:solidFill>
                <a:latin typeface="华文行楷" pitchFamily="2" charset="-122"/>
              </a:rPr>
              <a:t> </a:t>
            </a:r>
            <a:r>
              <a:rPr lang="zh-CN" altLang="en-US" sz="2800" b="1" i="1" u="sng" dirty="0">
                <a:solidFill>
                  <a:srgbClr val="0066FF"/>
                </a:solidFill>
                <a:latin typeface="华文行楷" pitchFamily="2" charset="-122"/>
              </a:rPr>
              <a:t>惊慌失措</a:t>
            </a:r>
            <a:r>
              <a:rPr lang="zh-CN" altLang="en-US" sz="2800" b="1" dirty="0">
                <a:solidFill>
                  <a:srgbClr val="FF6600"/>
                </a:solidFill>
                <a:latin typeface="华文行楷" pitchFamily="2" charset="-122"/>
              </a:rPr>
              <a:t> </a:t>
            </a:r>
            <a:r>
              <a:rPr lang="zh-CN" altLang="en-US" sz="2800" b="1" u="sng" dirty="0">
                <a:solidFill>
                  <a:srgbClr val="FF0066"/>
                </a:solidFill>
                <a:latin typeface="华文行楷" pitchFamily="2" charset="-122"/>
              </a:rPr>
              <a:t>没有用来</a:t>
            </a:r>
            <a:r>
              <a:rPr lang="en-US" altLang="x-none" sz="2800" b="1" u="sng" dirty="0">
                <a:solidFill>
                  <a:srgbClr val="FF0066"/>
                </a:solidFill>
                <a:latin typeface="Calibri" panose="020F0502020204030204" pitchFamily="2" charset="0"/>
              </a:rPr>
              <a:t>……</a:t>
            </a:r>
            <a:r>
              <a:rPr lang="zh-CN" altLang="en-US" sz="2800" b="1" u="sng" dirty="0">
                <a:solidFill>
                  <a:srgbClr val="FF0066"/>
                </a:solidFill>
                <a:latin typeface="华文行楷" pitchFamily="2" charset="-122"/>
              </a:rPr>
              <a:t>的</a:t>
            </a:r>
            <a:r>
              <a:rPr lang="zh-CN" altLang="en-US" sz="2800" b="1" dirty="0">
                <a:solidFill>
                  <a:srgbClr val="FF0066"/>
                </a:solidFill>
                <a:latin typeface="华文行楷" pitchFamily="2" charset="-122"/>
              </a:rPr>
              <a:t>  </a:t>
            </a:r>
            <a:r>
              <a:rPr lang="zh-CN" altLang="en-US" sz="2800" b="1" i="1" u="sng" dirty="0">
                <a:solidFill>
                  <a:srgbClr val="0066FF"/>
                </a:solidFill>
                <a:latin typeface="华文行楷" pitchFamily="2" charset="-122"/>
              </a:rPr>
              <a:t>就用空手</a:t>
            </a:r>
            <a:endParaRPr lang="zh-CN" altLang="en-US" sz="2800" b="1" i="1" u="sng" dirty="0">
              <a:solidFill>
                <a:srgbClr val="0066FF"/>
              </a:solidFill>
              <a:latin typeface="华文行楷" pitchFamily="2" charset="-122"/>
            </a:endParaRPr>
          </a:p>
          <a:p>
            <a:pPr>
              <a:buNone/>
            </a:pPr>
            <a:r>
              <a:rPr lang="zh-CN" altLang="en-US" sz="4000" b="1" dirty="0">
                <a:solidFill>
                  <a:srgbClr val="1108C8"/>
                </a:solidFill>
                <a:latin typeface="黑体" panose="02010609060101010101" pitchFamily="2" charset="-122"/>
                <a:ea typeface="黑体" panose="02010609060101010101" pitchFamily="2" charset="-122"/>
              </a:rPr>
              <a:t>手共搏之</a:t>
            </a:r>
            <a:r>
              <a:rPr lang="zh-CN" altLang="en-US" sz="40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 </a:t>
            </a:r>
            <a:endParaRPr lang="zh-CN" altLang="en-US" sz="3600" b="1" dirty="0">
              <a:latin typeface="黑体" panose="02010609060101010101" pitchFamily="2" charset="-122"/>
              <a:ea typeface="黑体" panose="02010609060101010101" pitchFamily="2" charset="-122"/>
            </a:endParaRPr>
          </a:p>
          <a:p>
            <a:pPr>
              <a:buNone/>
            </a:pPr>
            <a:r>
              <a:rPr lang="zh-CN" altLang="en-US" sz="2800" b="1" i="1" u="sng" dirty="0">
                <a:solidFill>
                  <a:srgbClr val="0066FF"/>
                </a:solidFill>
                <a:latin typeface="华文行楷" pitchFamily="2" charset="-122"/>
              </a:rPr>
              <a:t>一起同荆轲搏斗</a:t>
            </a:r>
            <a:endParaRPr lang="zh-CN" altLang="en-US" sz="2800" b="1" i="1" u="sng" dirty="0">
              <a:solidFill>
                <a:srgbClr val="0066FF"/>
              </a:solidFill>
              <a:latin typeface="华文行楷" pitchFamily="2" charset="-122"/>
            </a:endParaRPr>
          </a:p>
        </p:txBody>
      </p:sp>
      <p:sp>
        <p:nvSpPr>
          <p:cNvPr id="41987"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986">
                                            <p:txEl>
                                              <p:charRg st="0" end="18"/>
                                            </p:txEl>
                                          </p:spTgt>
                                        </p:tgtEl>
                                        <p:attrNameLst>
                                          <p:attrName>style.visibility</p:attrName>
                                        </p:attrNameLst>
                                      </p:cBhvr>
                                      <p:to>
                                        <p:strVal val="visible"/>
                                      </p:to>
                                    </p:set>
                                    <p:animEffect transition="in" filter="blinds(horizontal)">
                                      <p:cBhvr>
                                        <p:cTn id="7" dur="500"/>
                                        <p:tgtEl>
                                          <p:spTgt spid="41986">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986">
                                            <p:txEl>
                                              <p:charRg st="18" end="48"/>
                                            </p:txEl>
                                          </p:spTgt>
                                        </p:tgtEl>
                                        <p:attrNameLst>
                                          <p:attrName>style.visibility</p:attrName>
                                        </p:attrNameLst>
                                      </p:cBhvr>
                                      <p:to>
                                        <p:strVal val="visible"/>
                                      </p:to>
                                    </p:set>
                                    <p:animEffect transition="in" filter="blinds(horizontal)">
                                      <p:cBhvr>
                                        <p:cTn id="12" dur="500"/>
                                        <p:tgtEl>
                                          <p:spTgt spid="41986">
                                            <p:txEl>
                                              <p:charRg st="18" end="4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1986">
                                            <p:txEl>
                                              <p:charRg st="48" end="66"/>
                                            </p:txEl>
                                          </p:spTgt>
                                        </p:tgtEl>
                                        <p:attrNameLst>
                                          <p:attrName>style.visibility</p:attrName>
                                        </p:attrNameLst>
                                      </p:cBhvr>
                                      <p:to>
                                        <p:strVal val="visible"/>
                                      </p:to>
                                    </p:set>
                                    <p:animEffect transition="in" filter="blinds(horizontal)">
                                      <p:cBhvr>
                                        <p:cTn id="17" dur="500"/>
                                        <p:tgtEl>
                                          <p:spTgt spid="41986">
                                            <p:txEl>
                                              <p:charRg st="48" end="6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1986">
                                            <p:txEl>
                                              <p:charRg st="66" end="83"/>
                                            </p:txEl>
                                          </p:spTgt>
                                        </p:tgtEl>
                                        <p:attrNameLst>
                                          <p:attrName>style.visibility</p:attrName>
                                        </p:attrNameLst>
                                      </p:cBhvr>
                                      <p:to>
                                        <p:strVal val="visible"/>
                                      </p:to>
                                    </p:set>
                                    <p:animEffect transition="in" filter="blinds(horizontal)">
                                      <p:cBhvr>
                                        <p:cTn id="22" dur="500"/>
                                        <p:tgtEl>
                                          <p:spTgt spid="41986">
                                            <p:txEl>
                                              <p:charRg st="66" end="8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1986">
                                            <p:txEl>
                                              <p:charRg st="83" end="105"/>
                                            </p:txEl>
                                          </p:spTgt>
                                        </p:tgtEl>
                                        <p:attrNameLst>
                                          <p:attrName>style.visibility</p:attrName>
                                        </p:attrNameLst>
                                      </p:cBhvr>
                                      <p:to>
                                        <p:strVal val="visible"/>
                                      </p:to>
                                    </p:set>
                                    <p:animEffect transition="in" filter="blinds(horizontal)">
                                      <p:cBhvr>
                                        <p:cTn id="27" dur="500"/>
                                        <p:tgtEl>
                                          <p:spTgt spid="41986">
                                            <p:txEl>
                                              <p:charRg st="83" end="10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1986">
                                            <p:txEl>
                                              <p:charRg st="105" end="132"/>
                                            </p:txEl>
                                          </p:spTgt>
                                        </p:tgtEl>
                                        <p:attrNameLst>
                                          <p:attrName>style.visibility</p:attrName>
                                        </p:attrNameLst>
                                      </p:cBhvr>
                                      <p:to>
                                        <p:strVal val="visible"/>
                                      </p:to>
                                    </p:set>
                                    <p:animEffect transition="in" filter="blinds(horizontal)">
                                      <p:cBhvr>
                                        <p:cTn id="32" dur="500"/>
                                        <p:tgtEl>
                                          <p:spTgt spid="41986">
                                            <p:txEl>
                                              <p:charRg st="105" end="13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1986">
                                            <p:txEl>
                                              <p:charRg st="132" end="139"/>
                                            </p:txEl>
                                          </p:spTgt>
                                        </p:tgtEl>
                                        <p:attrNameLst>
                                          <p:attrName>style.visibility</p:attrName>
                                        </p:attrNameLst>
                                      </p:cBhvr>
                                      <p:to>
                                        <p:strVal val="visible"/>
                                      </p:to>
                                    </p:set>
                                    <p:animEffect transition="in" filter="blinds(horizontal)">
                                      <p:cBhvr>
                                        <p:cTn id="37" dur="500"/>
                                        <p:tgtEl>
                                          <p:spTgt spid="41986">
                                            <p:txEl>
                                              <p:charRg st="132" end="13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1986">
                                            <p:txEl>
                                              <p:charRg st="139" end="147"/>
                                            </p:txEl>
                                          </p:spTgt>
                                        </p:tgtEl>
                                        <p:attrNameLst>
                                          <p:attrName>style.visibility</p:attrName>
                                        </p:attrNameLst>
                                      </p:cBhvr>
                                      <p:to>
                                        <p:strVal val="visible"/>
                                      </p:to>
                                    </p:set>
                                    <p:animEffect transition="in" filter="blinds(horizontal)">
                                      <p:cBhvr>
                                        <p:cTn id="42" dur="500"/>
                                        <p:tgtEl>
                                          <p:spTgt spid="41986">
                                            <p:txEl>
                                              <p:charRg st="139" end="1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文本占位符 43009"/>
          <p:cNvSpPr>
            <a:spLocks noGrp="1"/>
          </p:cNvSpPr>
          <p:nvPr>
            <p:ph type="body" idx="1"/>
          </p:nvPr>
        </p:nvSpPr>
        <p:spPr>
          <a:xfrm>
            <a:off x="0" y="838200"/>
            <a:ext cx="9144000" cy="6019800"/>
          </a:xfrm>
          <a:ln/>
        </p:spPr>
        <p:txBody>
          <a:bodyPr/>
          <a:p>
            <a:pPr>
              <a:spcBef>
                <a:spcPts val="1200"/>
              </a:spcBef>
              <a:buNone/>
            </a:pPr>
            <a:r>
              <a:rPr lang="zh-CN" altLang="en-US" sz="4000" b="1" u="sng" dirty="0">
                <a:solidFill>
                  <a:srgbClr val="0000FF"/>
                </a:solidFill>
                <a:latin typeface="黑体" panose="02010609060101010101" pitchFamily="2" charset="-122"/>
                <a:ea typeface="黑体" panose="02010609060101010101" pitchFamily="2" charset="-122"/>
              </a:rPr>
              <a:t>是</a:t>
            </a:r>
            <a:r>
              <a:rPr lang="zh-CN" altLang="en-US" sz="4000" b="1" dirty="0">
                <a:latin typeface="黑体" panose="02010609060101010101" pitchFamily="2" charset="-122"/>
                <a:ea typeface="黑体" panose="02010609060101010101" pitchFamily="2" charset="-122"/>
              </a:rPr>
              <a:t>时，</a:t>
            </a:r>
            <a:r>
              <a:rPr lang="zh-CN" altLang="en-US" sz="4000" b="1" dirty="0">
                <a:solidFill>
                  <a:srgbClr val="0000FF"/>
                </a:solidFill>
                <a:latin typeface="黑体" panose="02010609060101010101" pitchFamily="2" charset="-122"/>
                <a:ea typeface="黑体" panose="02010609060101010101" pitchFamily="2" charset="-122"/>
              </a:rPr>
              <a:t>侍医</a:t>
            </a:r>
            <a:r>
              <a:rPr lang="zh-CN" altLang="en-US" sz="4000" b="1" dirty="0">
                <a:latin typeface="黑体" panose="02010609060101010101" pitchFamily="2" charset="-122"/>
                <a:ea typeface="黑体" panose="02010609060101010101" pitchFamily="2" charset="-122"/>
              </a:rPr>
              <a:t>夏无且</a:t>
            </a:r>
            <a:r>
              <a:rPr lang="zh-CN" altLang="en-US" sz="4000" b="1" dirty="0">
                <a:solidFill>
                  <a:srgbClr val="0000FF"/>
                </a:solidFill>
                <a:latin typeface="黑体" panose="02010609060101010101" pitchFamily="2" charset="-122"/>
                <a:ea typeface="黑体" panose="02010609060101010101" pitchFamily="2" charset="-122"/>
              </a:rPr>
              <a:t>以</a:t>
            </a:r>
            <a:r>
              <a:rPr lang="zh-CN" altLang="en-US" sz="4000" b="1" u="sng" dirty="0">
                <a:solidFill>
                  <a:srgbClr val="0000FF"/>
                </a:solidFill>
                <a:latin typeface="黑体" panose="02010609060101010101" pitchFamily="2" charset="-122"/>
                <a:ea typeface="黑体" panose="02010609060101010101" pitchFamily="2" charset="-122"/>
              </a:rPr>
              <a:t>其</a:t>
            </a:r>
            <a:r>
              <a:rPr lang="zh-CN" altLang="en-US" sz="4000" b="1" dirty="0">
                <a:solidFill>
                  <a:srgbClr val="0000FF"/>
                </a:solidFill>
                <a:latin typeface="黑体" panose="02010609060101010101" pitchFamily="2" charset="-122"/>
                <a:ea typeface="黑体" panose="02010609060101010101" pitchFamily="2" charset="-122"/>
              </a:rPr>
              <a:t>所奉药囊</a:t>
            </a:r>
            <a:r>
              <a:rPr lang="zh-CN" altLang="en-US" sz="4000" b="1" u="sng" dirty="0">
                <a:solidFill>
                  <a:srgbClr val="FF0066"/>
                </a:solidFill>
                <a:latin typeface="黑体" panose="02010609060101010101" pitchFamily="2" charset="-122"/>
                <a:ea typeface="黑体" panose="02010609060101010101" pitchFamily="2" charset="-122"/>
              </a:rPr>
              <a:t>提</a:t>
            </a:r>
            <a:r>
              <a:rPr lang="zh-CN" altLang="en-US" sz="4000" b="1" dirty="0">
                <a:solidFill>
                  <a:srgbClr val="0000FF"/>
                </a:solidFill>
                <a:latin typeface="黑体" panose="02010609060101010101" pitchFamily="2" charset="-122"/>
                <a:ea typeface="黑体" panose="02010609060101010101" pitchFamily="2" charset="-122"/>
              </a:rPr>
              <a:t>轲</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spcBef>
                <a:spcPts val="1200"/>
              </a:spcBef>
              <a:buNone/>
            </a:pPr>
            <a:r>
              <a:rPr lang="zh-CN" altLang="en-US" sz="3500" b="1" i="1" u="sng" dirty="0">
                <a:solidFill>
                  <a:srgbClr val="0066FF"/>
                </a:solidFill>
                <a:latin typeface="华文行楷" pitchFamily="2" charset="-122"/>
              </a:rPr>
              <a:t>这</a:t>
            </a:r>
            <a:r>
              <a:rPr lang="zh-CN" altLang="en-US" sz="3600" b="1" dirty="0">
                <a:latin typeface="华文行楷" pitchFamily="2" charset="-122"/>
              </a:rPr>
              <a:t>  </a:t>
            </a:r>
            <a:r>
              <a:rPr lang="zh-CN" altLang="en-US" sz="2800" b="1" i="1" u="sng" dirty="0">
                <a:solidFill>
                  <a:srgbClr val="0066FF"/>
                </a:solidFill>
                <a:latin typeface="华文行楷" pitchFamily="2" charset="-122"/>
              </a:rPr>
              <a:t>随从医官</a:t>
            </a:r>
            <a:r>
              <a:rPr lang="zh-CN" altLang="en-US" sz="3600" b="1" i="1" dirty="0">
                <a:solidFill>
                  <a:srgbClr val="0066FF"/>
                </a:solidFill>
                <a:latin typeface="华文行楷" pitchFamily="2" charset="-122"/>
              </a:rPr>
              <a:t>  </a:t>
            </a:r>
            <a:r>
              <a:rPr lang="zh-CN" altLang="en-US" sz="2800" b="1" i="1" dirty="0">
                <a:solidFill>
                  <a:srgbClr val="0066FF"/>
                </a:solidFill>
                <a:latin typeface="华文行楷" pitchFamily="2" charset="-122"/>
              </a:rPr>
              <a:t>用</a:t>
            </a:r>
            <a:r>
              <a:rPr lang="zh-CN" altLang="en-US" sz="3500" b="1" i="1" dirty="0">
                <a:solidFill>
                  <a:srgbClr val="0066FF"/>
                </a:solidFill>
                <a:latin typeface="华文行楷" pitchFamily="2" charset="-122"/>
              </a:rPr>
              <a:t>自己</a:t>
            </a:r>
            <a:r>
              <a:rPr lang="zh-CN" altLang="en-US" sz="2800" b="1" i="1" dirty="0">
                <a:solidFill>
                  <a:srgbClr val="0066FF"/>
                </a:solidFill>
                <a:latin typeface="华文行楷" pitchFamily="2" charset="-122"/>
              </a:rPr>
              <a:t>捧着的药袋朝荆轲 </a:t>
            </a:r>
            <a:r>
              <a:rPr lang="zh-CN" altLang="en-US" sz="3500" b="1" u="sng" dirty="0">
                <a:solidFill>
                  <a:srgbClr val="FF0066"/>
                </a:solidFill>
                <a:latin typeface="华文行楷" pitchFamily="2" charset="-122"/>
              </a:rPr>
              <a:t>掷</a:t>
            </a:r>
            <a:r>
              <a:rPr lang="zh-CN" altLang="en-US" sz="1800" b="1" u="sng" dirty="0">
                <a:solidFill>
                  <a:srgbClr val="FF0066"/>
                </a:solidFill>
                <a:latin typeface="华文行楷" pitchFamily="2" charset="-122"/>
              </a:rPr>
              <a:t>（古义）</a:t>
            </a:r>
            <a:r>
              <a:rPr lang="zh-CN" altLang="en-US" sz="2800" b="1" dirty="0">
                <a:solidFill>
                  <a:srgbClr val="FF6600"/>
                </a:solidFill>
                <a:latin typeface="华文行楷" pitchFamily="2" charset="-122"/>
              </a:rPr>
              <a:t>去</a:t>
            </a:r>
            <a:endParaRPr lang="zh-CN" altLang="en-US" sz="4000" b="1" dirty="0">
              <a:latin typeface="黑体" panose="02010609060101010101" pitchFamily="2" charset="-122"/>
              <a:ea typeface="黑体" panose="02010609060101010101" pitchFamily="2" charset="-122"/>
            </a:endParaRPr>
          </a:p>
          <a:p>
            <a:pPr>
              <a:spcBef>
                <a:spcPts val="1200"/>
              </a:spcBef>
              <a:buNone/>
            </a:pPr>
            <a:r>
              <a:rPr lang="zh-CN" altLang="en-US" sz="4000" b="1" dirty="0">
                <a:latin typeface="黑体" panose="02010609060101010101" pitchFamily="2" charset="-122"/>
                <a:ea typeface="黑体" panose="02010609060101010101" pitchFamily="2" charset="-122"/>
              </a:rPr>
              <a:t>秦王</a:t>
            </a:r>
            <a:r>
              <a:rPr lang="zh-CN" altLang="en-US" sz="4000" b="1" u="sng" dirty="0">
                <a:solidFill>
                  <a:srgbClr val="0000FF"/>
                </a:solidFill>
                <a:latin typeface="黑体" panose="02010609060101010101" pitchFamily="2" charset="-122"/>
                <a:ea typeface="黑体" panose="02010609060101010101" pitchFamily="2" charset="-122"/>
              </a:rPr>
              <a:t>方</a:t>
            </a:r>
            <a:r>
              <a:rPr lang="zh-CN" altLang="en-US" sz="4000" b="1" u="sng" dirty="0">
                <a:solidFill>
                  <a:srgbClr val="FF0066"/>
                </a:solidFill>
                <a:latin typeface="黑体" panose="02010609060101010101" pitchFamily="2" charset="-122"/>
                <a:ea typeface="黑体" panose="02010609060101010101" pitchFamily="2" charset="-122"/>
              </a:rPr>
              <a:t>还</a:t>
            </a:r>
            <a:r>
              <a:rPr lang="zh-CN" altLang="en-US" sz="4000" b="1" dirty="0">
                <a:latin typeface="黑体" panose="02010609060101010101" pitchFamily="2" charset="-122"/>
                <a:ea typeface="黑体" panose="02010609060101010101" pitchFamily="2" charset="-122"/>
              </a:rPr>
              <a:t>柱</a:t>
            </a:r>
            <a:r>
              <a:rPr lang="zh-CN" altLang="en-US" sz="4000" b="1" dirty="0">
                <a:solidFill>
                  <a:srgbClr val="0000FF"/>
                </a:solidFill>
                <a:latin typeface="黑体" panose="02010609060101010101" pitchFamily="2" charset="-122"/>
                <a:ea typeface="黑体" panose="02010609060101010101" pitchFamily="2" charset="-122"/>
              </a:rPr>
              <a:t>走</a:t>
            </a:r>
            <a:r>
              <a:rPr lang="zh-CN" altLang="en-US" sz="4000" b="1" dirty="0">
                <a:latin typeface="黑体" panose="02010609060101010101" pitchFamily="2" charset="-122"/>
                <a:ea typeface="黑体" panose="02010609060101010101" pitchFamily="2" charset="-122"/>
              </a:rPr>
              <a:t>，</a:t>
            </a:r>
            <a:r>
              <a:rPr lang="zh-CN" altLang="en-US" sz="4000" b="1" dirty="0">
                <a:solidFill>
                  <a:srgbClr val="FF0066"/>
                </a:solidFill>
                <a:latin typeface="黑体" panose="02010609060101010101" pitchFamily="2" charset="-122"/>
                <a:ea typeface="黑体" panose="02010609060101010101" pitchFamily="2" charset="-122"/>
              </a:rPr>
              <a:t>卒</a:t>
            </a:r>
            <a:r>
              <a:rPr lang="zh-CN" altLang="en-US" sz="4000" b="1" dirty="0">
                <a:solidFill>
                  <a:srgbClr val="0000FF"/>
                </a:solidFill>
                <a:latin typeface="黑体" panose="02010609060101010101" pitchFamily="2" charset="-122"/>
                <a:ea typeface="黑体" panose="02010609060101010101" pitchFamily="2" charset="-122"/>
              </a:rPr>
              <a:t>惶急</a:t>
            </a:r>
            <a:r>
              <a:rPr lang="zh-CN" altLang="en-US" sz="4000" b="1" dirty="0">
                <a:latin typeface="黑体" panose="02010609060101010101" pitchFamily="2" charset="-122"/>
                <a:ea typeface="黑体" panose="02010609060101010101" pitchFamily="2" charset="-122"/>
              </a:rPr>
              <a:t>不知</a:t>
            </a:r>
            <a:r>
              <a:rPr lang="zh-CN" altLang="en-US" sz="4000" b="1" u="sng" dirty="0">
                <a:solidFill>
                  <a:srgbClr val="0000FF"/>
                </a:solidFill>
                <a:latin typeface="黑体" panose="02010609060101010101" pitchFamily="2" charset="-122"/>
                <a:ea typeface="黑体" panose="02010609060101010101" pitchFamily="2" charset="-122"/>
              </a:rPr>
              <a:t>所为</a:t>
            </a:r>
            <a:r>
              <a:rPr lang="zh-CN" altLang="en-US" sz="4000" b="1" dirty="0">
                <a:latin typeface="黑体" panose="02010609060101010101" pitchFamily="2" charset="-122"/>
                <a:ea typeface="黑体" panose="02010609060101010101" pitchFamily="2" charset="-122"/>
              </a:rPr>
              <a:t>。</a:t>
            </a:r>
            <a:r>
              <a:rPr lang="zh-CN" altLang="en-US" sz="4000" b="1" u="sng" dirty="0">
                <a:solidFill>
                  <a:srgbClr val="FF0066"/>
                </a:solidFill>
                <a:latin typeface="黑体" panose="02010609060101010101" pitchFamily="2" charset="-122"/>
                <a:ea typeface="黑体" panose="02010609060101010101" pitchFamily="2" charset="-122"/>
              </a:rPr>
              <a:t>左右</a:t>
            </a:r>
            <a:endParaRPr lang="zh-CN" altLang="en-US" sz="4000" b="1" u="sng" dirty="0">
              <a:solidFill>
                <a:srgbClr val="FF0066"/>
              </a:solidFill>
              <a:latin typeface="黑体" panose="02010609060101010101" pitchFamily="2" charset="-122"/>
              <a:ea typeface="黑体" panose="02010609060101010101" pitchFamily="2" charset="-122"/>
            </a:endParaRPr>
          </a:p>
          <a:p>
            <a:pPr>
              <a:spcBef>
                <a:spcPts val="1200"/>
              </a:spcBef>
              <a:buNone/>
            </a:pP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正在</a:t>
            </a:r>
            <a:r>
              <a:rPr lang="zh-CN" altLang="en-US" sz="3600" b="1" dirty="0">
                <a:latin typeface="华文行楷" pitchFamily="2" charset="-122"/>
              </a:rPr>
              <a:t> </a:t>
            </a:r>
            <a:r>
              <a:rPr lang="zh-CN" altLang="en-US" sz="3500" b="1" u="sng" dirty="0">
                <a:solidFill>
                  <a:srgbClr val="FF0066"/>
                </a:solidFill>
                <a:latin typeface="华文行楷" pitchFamily="2" charset="-122"/>
              </a:rPr>
              <a:t>“环”</a:t>
            </a:r>
            <a:r>
              <a:rPr lang="zh-CN" altLang="en-US" sz="3500" b="1" dirty="0">
                <a:solidFill>
                  <a:srgbClr val="FF0066"/>
                </a:solidFill>
                <a:latin typeface="华文行楷" pitchFamily="2" charset="-122"/>
              </a:rPr>
              <a:t>  </a:t>
            </a:r>
            <a:r>
              <a:rPr lang="zh-CN" altLang="en-US" sz="3500" b="1" u="sng" dirty="0">
                <a:solidFill>
                  <a:srgbClr val="FF0066"/>
                </a:solidFill>
                <a:latin typeface="华文行楷" pitchFamily="2" charset="-122"/>
              </a:rPr>
              <a:t>“猝”，仓促间</a:t>
            </a:r>
            <a:r>
              <a:rPr lang="zh-CN" altLang="en-US" sz="3500" b="1" dirty="0">
                <a:solidFill>
                  <a:srgbClr val="FF0066"/>
                </a:solidFill>
                <a:latin typeface="华文行楷" pitchFamily="2" charset="-122"/>
              </a:rPr>
              <a:t> </a:t>
            </a:r>
            <a:r>
              <a:rPr lang="zh-CN" altLang="en-US" sz="3500" b="1" i="1" u="sng" dirty="0">
                <a:solidFill>
                  <a:srgbClr val="0066FF"/>
                </a:solidFill>
                <a:latin typeface="华文行楷" pitchFamily="2" charset="-122"/>
              </a:rPr>
              <a:t>怎么办</a:t>
            </a:r>
            <a:r>
              <a:rPr lang="zh-CN" altLang="en-US" sz="3600" b="1" dirty="0">
                <a:latin typeface="华文行楷" pitchFamily="2" charset="-122"/>
              </a:rPr>
              <a:t> </a:t>
            </a:r>
            <a:r>
              <a:rPr lang="zh-CN" altLang="en-US" sz="2800" b="1" u="sng" dirty="0">
                <a:solidFill>
                  <a:srgbClr val="FF0066"/>
                </a:solidFill>
                <a:latin typeface="华文行楷" pitchFamily="2" charset="-122"/>
              </a:rPr>
              <a:t>古：近臣</a:t>
            </a:r>
            <a:r>
              <a:rPr lang="zh-CN" altLang="en-US" sz="2800" b="1" dirty="0">
                <a:solidFill>
                  <a:srgbClr val="FF6600"/>
                </a:solidFill>
                <a:latin typeface="华文行楷" pitchFamily="2" charset="-122"/>
              </a:rPr>
              <a:t> </a:t>
            </a:r>
            <a:endParaRPr lang="zh-CN" altLang="en-US" sz="4000" b="1" u="sng" dirty="0">
              <a:solidFill>
                <a:srgbClr val="FF0066"/>
              </a:solidFill>
              <a:latin typeface="黑体" panose="02010609060101010101" pitchFamily="2" charset="-122"/>
              <a:ea typeface="黑体" panose="02010609060101010101" pitchFamily="2" charset="-122"/>
            </a:endParaRPr>
          </a:p>
          <a:p>
            <a:pPr>
              <a:spcBef>
                <a:spcPts val="1200"/>
              </a:spcBef>
              <a:buNone/>
            </a:pPr>
            <a:r>
              <a:rPr lang="zh-CN" altLang="en-US" sz="4000" b="1" dirty="0">
                <a:solidFill>
                  <a:srgbClr val="0000FF"/>
                </a:solidFill>
                <a:latin typeface="黑体" panose="02010609060101010101" pitchFamily="2" charset="-122"/>
                <a:ea typeface="黑体" panose="02010609060101010101" pitchFamily="2" charset="-122"/>
              </a:rPr>
              <a:t> 乃</a:t>
            </a:r>
            <a:r>
              <a:rPr lang="zh-CN" altLang="en-US" sz="4000" b="1" dirty="0">
                <a:latin typeface="黑体" panose="02010609060101010101" pitchFamily="2" charset="-122"/>
                <a:ea typeface="黑体" panose="02010609060101010101" pitchFamily="2" charset="-122"/>
              </a:rPr>
              <a:t>曰</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王</a:t>
            </a:r>
            <a:r>
              <a:rPr lang="zh-CN" altLang="en-US" sz="4000" b="1" u="sng" dirty="0">
                <a:solidFill>
                  <a:srgbClr val="0000FF"/>
                </a:solidFill>
                <a:latin typeface="黑体" panose="02010609060101010101" pitchFamily="2" charset="-122"/>
                <a:ea typeface="黑体" panose="02010609060101010101" pitchFamily="2" charset="-122"/>
              </a:rPr>
              <a:t>负剑</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王负剑</a:t>
            </a:r>
            <a:r>
              <a:rPr lang="en-US" altLang="x-none" sz="4000" b="1" dirty="0">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遂拔剑以击荆</a:t>
            </a:r>
            <a:endParaRPr lang="zh-CN" altLang="en-US" sz="4000" b="1" dirty="0">
              <a:latin typeface="黑体" panose="02010609060101010101" pitchFamily="2" charset="-122"/>
              <a:ea typeface="黑体" panose="02010609060101010101" pitchFamily="2" charset="-122"/>
            </a:endParaRPr>
          </a:p>
          <a:p>
            <a:pPr>
              <a:spcBef>
                <a:spcPts val="1200"/>
              </a:spcBef>
              <a:buNone/>
            </a:pP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就</a:t>
            </a:r>
            <a:r>
              <a:rPr lang="zh-CN" altLang="en-US" sz="3600" b="1" dirty="0">
                <a:latin typeface="华文行楷" pitchFamily="2" charset="-122"/>
              </a:rPr>
              <a:t>   </a:t>
            </a:r>
            <a:r>
              <a:rPr lang="zh-CN" altLang="en-US" sz="3500" b="1" i="1" u="sng" dirty="0">
                <a:solidFill>
                  <a:srgbClr val="0066FF"/>
                </a:solidFill>
                <a:latin typeface="华文行楷" pitchFamily="2" charset="-122"/>
              </a:rPr>
              <a:t>把剑背在背上</a:t>
            </a:r>
            <a:endParaRPr lang="zh-CN" altLang="en-US" sz="4000" b="1" dirty="0">
              <a:latin typeface="黑体" panose="02010609060101010101" pitchFamily="2" charset="-122"/>
              <a:ea typeface="黑体" panose="02010609060101010101" pitchFamily="2" charset="-122"/>
            </a:endParaRPr>
          </a:p>
          <a:p>
            <a:pPr>
              <a:spcBef>
                <a:spcPts val="1200"/>
              </a:spcBef>
              <a:buNone/>
            </a:pPr>
            <a:r>
              <a:rPr lang="zh-CN" altLang="en-US" sz="4000" b="1" dirty="0">
                <a:latin typeface="黑体" panose="02010609060101010101" pitchFamily="2" charset="-122"/>
                <a:ea typeface="黑体" panose="02010609060101010101" pitchFamily="2" charset="-122"/>
              </a:rPr>
              <a:t>轲，</a:t>
            </a:r>
            <a:r>
              <a:rPr lang="zh-CN" altLang="en-US" sz="4000" b="1" u="sng" dirty="0">
                <a:solidFill>
                  <a:srgbClr val="FF0066"/>
                </a:solidFill>
                <a:latin typeface="黑体" panose="02010609060101010101" pitchFamily="2" charset="-122"/>
                <a:ea typeface="黑体" panose="02010609060101010101" pitchFamily="2" charset="-122"/>
              </a:rPr>
              <a:t>断</a:t>
            </a:r>
            <a:r>
              <a:rPr lang="zh-CN" altLang="en-US" sz="4000" b="1" dirty="0">
                <a:latin typeface="黑体" panose="02010609060101010101" pitchFamily="2" charset="-122"/>
                <a:ea typeface="黑体" panose="02010609060101010101" pitchFamily="2" charset="-122"/>
              </a:rPr>
              <a:t>其左</a:t>
            </a:r>
            <a:r>
              <a:rPr lang="zh-CN" altLang="en-US" sz="4000" b="1" u="sng" dirty="0">
                <a:solidFill>
                  <a:srgbClr val="0000FF"/>
                </a:solidFill>
                <a:latin typeface="黑体" panose="02010609060101010101" pitchFamily="2" charset="-122"/>
                <a:ea typeface="黑体" panose="02010609060101010101" pitchFamily="2" charset="-122"/>
              </a:rPr>
              <a:t>股</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spcBef>
                <a:spcPts val="1200"/>
              </a:spcBef>
              <a:buNone/>
            </a:pPr>
            <a:r>
              <a:rPr lang="zh-CN" altLang="en-US" sz="3500" b="1" i="1" dirty="0">
                <a:solidFill>
                  <a:srgbClr val="FF0066"/>
                </a:solidFill>
                <a:latin typeface="华文行楷" pitchFamily="2" charset="-122"/>
              </a:rPr>
              <a:t> </a:t>
            </a:r>
            <a:r>
              <a:rPr lang="zh-CN" altLang="en-US" sz="3500" b="1" i="1" u="sng" dirty="0">
                <a:solidFill>
                  <a:srgbClr val="FF0066"/>
                </a:solidFill>
                <a:latin typeface="华文行楷" pitchFamily="2" charset="-122"/>
              </a:rPr>
              <a:t>形容词使动</a:t>
            </a:r>
            <a:r>
              <a:rPr lang="zh-CN" altLang="en-US" sz="3500" b="1" i="1" dirty="0">
                <a:solidFill>
                  <a:srgbClr val="0066FF"/>
                </a:solidFill>
                <a:latin typeface="华文行楷" pitchFamily="2" charset="-122"/>
              </a:rPr>
              <a:t>  </a:t>
            </a:r>
            <a:r>
              <a:rPr lang="zh-CN" altLang="en-US" sz="3500" b="1" i="1" u="sng" dirty="0">
                <a:solidFill>
                  <a:srgbClr val="0066FF"/>
                </a:solidFill>
                <a:latin typeface="华文行楷" pitchFamily="2" charset="-122"/>
              </a:rPr>
              <a:t>大腿</a:t>
            </a:r>
            <a:endParaRPr lang="zh-CN" altLang="en-US" dirty="0"/>
          </a:p>
        </p:txBody>
      </p:sp>
      <p:sp>
        <p:nvSpPr>
          <p:cNvPr id="43011"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3010">
                                            <p:txEl>
                                              <p:charRg st="0" end="18"/>
                                            </p:txEl>
                                          </p:spTgt>
                                        </p:tgtEl>
                                        <p:attrNameLst>
                                          <p:attrName>style.visibility</p:attrName>
                                        </p:attrNameLst>
                                      </p:cBhvr>
                                      <p:to>
                                        <p:strVal val="visible"/>
                                      </p:to>
                                    </p:set>
                                    <p:animEffect transition="in" filter="blinds(horizontal)">
                                      <p:cBhvr>
                                        <p:cTn id="7" dur="500"/>
                                        <p:tgtEl>
                                          <p:spTgt spid="43010">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0">
                                            <p:txEl>
                                              <p:charRg st="18" end="46"/>
                                            </p:txEl>
                                          </p:spTgt>
                                        </p:tgtEl>
                                        <p:attrNameLst>
                                          <p:attrName>style.visibility</p:attrName>
                                        </p:attrNameLst>
                                      </p:cBhvr>
                                      <p:to>
                                        <p:strVal val="visible"/>
                                      </p:to>
                                    </p:set>
                                    <p:animEffect transition="in" filter="blinds(horizontal)">
                                      <p:cBhvr>
                                        <p:cTn id="12" dur="500"/>
                                        <p:tgtEl>
                                          <p:spTgt spid="43010">
                                            <p:txEl>
                                              <p:charRg st="18" end="4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0">
                                            <p:txEl>
                                              <p:charRg st="46" end="64"/>
                                            </p:txEl>
                                          </p:spTgt>
                                        </p:tgtEl>
                                        <p:attrNameLst>
                                          <p:attrName>style.visibility</p:attrName>
                                        </p:attrNameLst>
                                      </p:cBhvr>
                                      <p:to>
                                        <p:strVal val="visible"/>
                                      </p:to>
                                    </p:set>
                                    <p:animEffect transition="in" filter="blinds(horizontal)">
                                      <p:cBhvr>
                                        <p:cTn id="17" dur="500"/>
                                        <p:tgtEl>
                                          <p:spTgt spid="43010">
                                            <p:txEl>
                                              <p:charRg st="46" end="6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3010">
                                            <p:txEl>
                                              <p:charRg st="64" end="92"/>
                                            </p:txEl>
                                          </p:spTgt>
                                        </p:tgtEl>
                                        <p:attrNameLst>
                                          <p:attrName>style.visibility</p:attrName>
                                        </p:attrNameLst>
                                      </p:cBhvr>
                                      <p:to>
                                        <p:strVal val="visible"/>
                                      </p:to>
                                    </p:set>
                                    <p:animEffect transition="in" filter="blinds(horizontal)">
                                      <p:cBhvr>
                                        <p:cTn id="22" dur="500"/>
                                        <p:tgtEl>
                                          <p:spTgt spid="43010">
                                            <p:txEl>
                                              <p:charRg st="64" end="9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3010">
                                            <p:txEl>
                                              <p:charRg st="92" end="113"/>
                                            </p:txEl>
                                          </p:spTgt>
                                        </p:tgtEl>
                                        <p:attrNameLst>
                                          <p:attrName>style.visibility</p:attrName>
                                        </p:attrNameLst>
                                      </p:cBhvr>
                                      <p:to>
                                        <p:strVal val="visible"/>
                                      </p:to>
                                    </p:set>
                                    <p:animEffect transition="in" filter="blinds(horizontal)">
                                      <p:cBhvr>
                                        <p:cTn id="27" dur="500"/>
                                        <p:tgtEl>
                                          <p:spTgt spid="43010">
                                            <p:txEl>
                                              <p:charRg st="92" end="11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3010">
                                            <p:txEl>
                                              <p:charRg st="113" end="126"/>
                                            </p:txEl>
                                          </p:spTgt>
                                        </p:tgtEl>
                                        <p:attrNameLst>
                                          <p:attrName>style.visibility</p:attrName>
                                        </p:attrNameLst>
                                      </p:cBhvr>
                                      <p:to>
                                        <p:strVal val="visible"/>
                                      </p:to>
                                    </p:set>
                                    <p:animEffect transition="in" filter="blinds(horizontal)">
                                      <p:cBhvr>
                                        <p:cTn id="32" dur="500"/>
                                        <p:tgtEl>
                                          <p:spTgt spid="43010">
                                            <p:txEl>
                                              <p:charRg st="113" end="12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3010">
                                            <p:txEl>
                                              <p:charRg st="126" end="134"/>
                                            </p:txEl>
                                          </p:spTgt>
                                        </p:tgtEl>
                                        <p:attrNameLst>
                                          <p:attrName>style.visibility</p:attrName>
                                        </p:attrNameLst>
                                      </p:cBhvr>
                                      <p:to>
                                        <p:strVal val="visible"/>
                                      </p:to>
                                    </p:set>
                                    <p:animEffect transition="in" filter="blinds(horizontal)">
                                      <p:cBhvr>
                                        <p:cTn id="37" dur="500"/>
                                        <p:tgtEl>
                                          <p:spTgt spid="43010">
                                            <p:txEl>
                                              <p:charRg st="126" end="13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3010">
                                            <p:txEl>
                                              <p:charRg st="134" end="145"/>
                                            </p:txEl>
                                          </p:spTgt>
                                        </p:tgtEl>
                                        <p:attrNameLst>
                                          <p:attrName>style.visibility</p:attrName>
                                        </p:attrNameLst>
                                      </p:cBhvr>
                                      <p:to>
                                        <p:strVal val="visible"/>
                                      </p:to>
                                    </p:set>
                                    <p:animEffect transition="in" filter="blinds(horizontal)">
                                      <p:cBhvr>
                                        <p:cTn id="42" dur="500"/>
                                        <p:tgtEl>
                                          <p:spTgt spid="43010">
                                            <p:txEl>
                                              <p:charRg st="134" end="14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文本占位符 44033"/>
          <p:cNvSpPr>
            <a:spLocks noGrp="1"/>
          </p:cNvSpPr>
          <p:nvPr>
            <p:ph type="body" idx="1"/>
          </p:nvPr>
        </p:nvSpPr>
        <p:spPr>
          <a:xfrm>
            <a:off x="0" y="1066800"/>
            <a:ext cx="8915400" cy="4267200"/>
          </a:xfrm>
          <a:ln/>
        </p:spPr>
        <p:txBody>
          <a:bodyPr/>
          <a:p>
            <a:pPr>
              <a:spcBef>
                <a:spcPts val="1200"/>
              </a:spcBef>
              <a:buNone/>
            </a:pPr>
            <a:r>
              <a:rPr lang="zh-CN" altLang="en-US" sz="4400" b="1">
                <a:latin typeface="黑体" panose="02010609060101010101" pitchFamily="2" charset="-122"/>
                <a:ea typeface="黑体" panose="02010609060101010101" pitchFamily="2" charset="-122"/>
              </a:rPr>
              <a:t>荆轲</a:t>
            </a:r>
            <a:r>
              <a:rPr lang="zh-CN" altLang="en-US" sz="4400" b="1">
                <a:solidFill>
                  <a:srgbClr val="0000FF"/>
                </a:solidFill>
                <a:latin typeface="黑体" panose="02010609060101010101" pitchFamily="2" charset="-122"/>
                <a:ea typeface="黑体" panose="02010609060101010101" pitchFamily="2" charset="-122"/>
              </a:rPr>
              <a:t>废</a:t>
            </a:r>
            <a:r>
              <a:rPr lang="zh-CN" altLang="en-US" sz="4400" b="1">
                <a:latin typeface="黑体" panose="02010609060101010101" pitchFamily="2" charset="-122"/>
                <a:ea typeface="黑体" panose="02010609060101010101" pitchFamily="2" charset="-122"/>
              </a:rPr>
              <a:t>，乃</a:t>
            </a:r>
            <a:r>
              <a:rPr lang="zh-CN" altLang="en-US" sz="4400" b="1" u="sng">
                <a:solidFill>
                  <a:srgbClr val="0000FF"/>
                </a:solidFill>
                <a:latin typeface="黑体" panose="02010609060101010101" pitchFamily="2" charset="-122"/>
                <a:ea typeface="黑体" panose="02010609060101010101" pitchFamily="2" charset="-122"/>
              </a:rPr>
              <a:t>引</a:t>
            </a:r>
            <a:r>
              <a:rPr lang="zh-CN" altLang="en-US" sz="4400" b="1">
                <a:latin typeface="黑体" panose="02010609060101010101" pitchFamily="2" charset="-122"/>
                <a:ea typeface="黑体" panose="02010609060101010101" pitchFamily="2" charset="-122"/>
              </a:rPr>
              <a:t>匕首</a:t>
            </a:r>
            <a:r>
              <a:rPr lang="zh-CN" altLang="en-US" sz="4400" b="1" u="sng">
                <a:solidFill>
                  <a:srgbClr val="FF0066"/>
                </a:solidFill>
                <a:latin typeface="黑体" panose="02010609060101010101" pitchFamily="2" charset="-122"/>
                <a:ea typeface="黑体" panose="02010609060101010101" pitchFamily="2" charset="-122"/>
              </a:rPr>
              <a:t>提</a:t>
            </a:r>
            <a:r>
              <a:rPr lang="zh-CN" altLang="en-US" sz="4400" b="1">
                <a:latin typeface="黑体" panose="02010609060101010101" pitchFamily="2" charset="-122"/>
                <a:ea typeface="黑体" panose="02010609060101010101" pitchFamily="2" charset="-122"/>
              </a:rPr>
              <a:t>秦王，不中，</a:t>
            </a:r>
            <a:endParaRPr lang="zh-CN" altLang="en-US" sz="4400" b="1">
              <a:latin typeface="黑体" panose="02010609060101010101" pitchFamily="2" charset="-122"/>
              <a:ea typeface="黑体" panose="02010609060101010101" pitchFamily="2" charset="-122"/>
            </a:endParaRPr>
          </a:p>
          <a:p>
            <a:pPr>
              <a:spcBef>
                <a:spcPts val="1200"/>
              </a:spcBef>
              <a:buNone/>
            </a:pPr>
            <a:r>
              <a:rPr lang="zh-CN" altLang="en-US" sz="3500" b="1" i="1">
                <a:solidFill>
                  <a:srgbClr val="FF6600"/>
                </a:solidFill>
                <a:latin typeface="华文行楷" pitchFamily="2" charset="-122"/>
              </a:rPr>
              <a:t>   </a:t>
            </a:r>
            <a:r>
              <a:rPr lang="zh-CN" altLang="en-US" sz="3500" b="1" i="1" u="sng">
                <a:solidFill>
                  <a:srgbClr val="FF6600"/>
                </a:solidFill>
                <a:latin typeface="华文行楷" pitchFamily="2" charset="-122"/>
              </a:rPr>
              <a:t>残废了</a:t>
            </a:r>
            <a:r>
              <a:rPr lang="zh-CN" altLang="en-US" sz="3600" b="1">
                <a:latin typeface="华文行楷" pitchFamily="2" charset="-122"/>
              </a:rPr>
              <a:t>  </a:t>
            </a:r>
            <a:r>
              <a:rPr lang="zh-CN" altLang="en-US" sz="3500" b="1" i="1" u="sng">
                <a:solidFill>
                  <a:srgbClr val="0066FF"/>
                </a:solidFill>
                <a:latin typeface="华文行楷" pitchFamily="2" charset="-122"/>
              </a:rPr>
              <a:t>举起</a:t>
            </a:r>
            <a:r>
              <a:rPr lang="zh-CN" altLang="en-US" sz="3600" b="1">
                <a:latin typeface="华文行楷" pitchFamily="2" charset="-122"/>
              </a:rPr>
              <a:t>     </a:t>
            </a:r>
            <a:r>
              <a:rPr lang="zh-CN" altLang="en-US" sz="3500" b="1" u="sng">
                <a:solidFill>
                  <a:srgbClr val="FF0066"/>
                </a:solidFill>
                <a:latin typeface="华文行楷" pitchFamily="2" charset="-122"/>
              </a:rPr>
              <a:t>投击</a:t>
            </a:r>
            <a:r>
              <a:rPr lang="zh-CN" altLang="en-US" sz="1800" b="1" u="sng">
                <a:solidFill>
                  <a:srgbClr val="FF0066"/>
                </a:solidFill>
                <a:latin typeface="华文行楷" pitchFamily="2" charset="-122"/>
              </a:rPr>
              <a:t>（古义</a:t>
            </a:r>
            <a:r>
              <a:rPr lang="zh-CN" altLang="en-US" sz="1800" b="1">
                <a:solidFill>
                  <a:srgbClr val="800000"/>
                </a:solidFill>
                <a:latin typeface="华文行楷" pitchFamily="2" charset="-122"/>
              </a:rPr>
              <a:t>）</a:t>
            </a:r>
            <a:endParaRPr lang="zh-CN" altLang="en-US" sz="4400" b="1">
              <a:latin typeface="黑体" panose="02010609060101010101" pitchFamily="2" charset="-122"/>
              <a:ea typeface="黑体" panose="02010609060101010101" pitchFamily="2" charset="-122"/>
            </a:endParaRPr>
          </a:p>
          <a:p>
            <a:pPr>
              <a:spcBef>
                <a:spcPts val="1200"/>
              </a:spcBef>
              <a:buNone/>
            </a:pPr>
            <a:r>
              <a:rPr lang="zh-CN" altLang="en-US" sz="4400" b="1">
                <a:latin typeface="黑体" panose="02010609060101010101" pitchFamily="2" charset="-122"/>
                <a:ea typeface="黑体" panose="02010609060101010101" pitchFamily="2" charset="-122"/>
              </a:rPr>
              <a:t>中柱。王复击轲，</a:t>
            </a:r>
            <a:r>
              <a:rPr lang="zh-CN" altLang="en-US" sz="4400" b="1" u="sng">
                <a:solidFill>
                  <a:srgbClr val="0000FF"/>
                </a:solidFill>
                <a:latin typeface="黑体" panose="02010609060101010101" pitchFamily="2" charset="-122"/>
                <a:ea typeface="黑体" panose="02010609060101010101" pitchFamily="2" charset="-122"/>
              </a:rPr>
              <a:t>被</a:t>
            </a:r>
            <a:r>
              <a:rPr lang="zh-CN" altLang="en-US" sz="4400" b="1">
                <a:latin typeface="黑体" panose="02010609060101010101" pitchFamily="2" charset="-122"/>
                <a:ea typeface="黑体" panose="02010609060101010101" pitchFamily="2" charset="-122"/>
              </a:rPr>
              <a:t>八</a:t>
            </a:r>
            <a:r>
              <a:rPr lang="zh-CN" altLang="en-US" sz="4400" b="1" u="sng">
                <a:solidFill>
                  <a:srgbClr val="0000FF"/>
                </a:solidFill>
                <a:latin typeface="黑体" panose="02010609060101010101" pitchFamily="2" charset="-122"/>
                <a:ea typeface="黑体" panose="02010609060101010101" pitchFamily="2" charset="-122"/>
              </a:rPr>
              <a:t>创</a:t>
            </a:r>
            <a:r>
              <a:rPr lang="zh-CN" altLang="en-US" sz="4400" b="1">
                <a:latin typeface="黑体" panose="02010609060101010101" pitchFamily="2" charset="-122"/>
                <a:ea typeface="黑体" panose="02010609060101010101" pitchFamily="2" charset="-122"/>
              </a:rPr>
              <a:t>。</a:t>
            </a:r>
            <a:endParaRPr lang="zh-CN" altLang="en-US" sz="4400" b="1">
              <a:latin typeface="黑体" panose="02010609060101010101" pitchFamily="2" charset="-122"/>
              <a:ea typeface="黑体" panose="02010609060101010101" pitchFamily="2" charset="-122"/>
            </a:endParaRPr>
          </a:p>
          <a:p>
            <a:pPr>
              <a:spcBef>
                <a:spcPts val="1200"/>
              </a:spcBef>
              <a:buNone/>
            </a:pPr>
            <a:r>
              <a:rPr lang="zh-CN" altLang="en-US" sz="3500" b="1" i="1">
                <a:solidFill>
                  <a:srgbClr val="0066FF"/>
                </a:solidFill>
                <a:latin typeface="华文行楷" pitchFamily="2" charset="-122"/>
              </a:rPr>
              <a:t>                  </a:t>
            </a:r>
            <a:r>
              <a:rPr lang="zh-CN" altLang="en-US" sz="3500" b="1" i="1" u="sng">
                <a:solidFill>
                  <a:srgbClr val="0066FF"/>
                </a:solidFill>
                <a:latin typeface="华文行楷" pitchFamily="2" charset="-122"/>
              </a:rPr>
              <a:t>受了</a:t>
            </a:r>
            <a:r>
              <a:rPr lang="zh-CN" altLang="en-US" sz="3500" b="1" i="1">
                <a:solidFill>
                  <a:srgbClr val="0066FF"/>
                </a:solidFill>
                <a:latin typeface="华文行楷" pitchFamily="2" charset="-122"/>
              </a:rPr>
              <a:t>   </a:t>
            </a:r>
            <a:r>
              <a:rPr lang="zh-CN" altLang="en-US" sz="3500" b="1" i="1" u="sng">
                <a:solidFill>
                  <a:srgbClr val="0066FF"/>
                </a:solidFill>
                <a:latin typeface="华文行楷" pitchFamily="2" charset="-122"/>
              </a:rPr>
              <a:t>创伤</a:t>
            </a:r>
            <a:endParaRPr lang="zh-CN" altLang="en-US" sz="3500" b="1" i="1" u="sng">
              <a:solidFill>
                <a:srgbClr val="0066FF"/>
              </a:solidFill>
              <a:latin typeface="华文行楷" pitchFamily="2" charset="-122"/>
            </a:endParaRPr>
          </a:p>
        </p:txBody>
      </p:sp>
      <p:sp>
        <p:nvSpPr>
          <p:cNvPr id="44035"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4">
                                            <p:txEl>
                                              <p:charRg st="0" end="16"/>
                                            </p:txEl>
                                          </p:spTgt>
                                        </p:tgtEl>
                                        <p:attrNameLst>
                                          <p:attrName>style.visibility</p:attrName>
                                        </p:attrNameLst>
                                      </p:cBhvr>
                                      <p:to>
                                        <p:strVal val="visible"/>
                                      </p:to>
                                    </p:set>
                                    <p:animEffect transition="in" filter="blinds(horizontal)">
                                      <p:cBhvr>
                                        <p:cTn id="7" dur="500"/>
                                        <p:tgtEl>
                                          <p:spTgt spid="44034">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4034">
                                            <p:txEl>
                                              <p:charRg st="16" end="38"/>
                                            </p:txEl>
                                          </p:spTgt>
                                        </p:tgtEl>
                                        <p:attrNameLst>
                                          <p:attrName>style.visibility</p:attrName>
                                        </p:attrNameLst>
                                      </p:cBhvr>
                                      <p:to>
                                        <p:strVal val="visible"/>
                                      </p:to>
                                    </p:set>
                                    <p:animEffect transition="in" filter="blinds(horizontal)">
                                      <p:cBhvr>
                                        <p:cTn id="12" dur="500"/>
                                        <p:tgtEl>
                                          <p:spTgt spid="44034">
                                            <p:txEl>
                                              <p:charRg st="16"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4034">
                                            <p:txEl>
                                              <p:charRg st="38" end="51"/>
                                            </p:txEl>
                                          </p:spTgt>
                                        </p:tgtEl>
                                        <p:attrNameLst>
                                          <p:attrName>style.visibility</p:attrName>
                                        </p:attrNameLst>
                                      </p:cBhvr>
                                      <p:to>
                                        <p:strVal val="visible"/>
                                      </p:to>
                                    </p:set>
                                    <p:animEffect transition="in" filter="blinds(horizontal)">
                                      <p:cBhvr>
                                        <p:cTn id="17" dur="500"/>
                                        <p:tgtEl>
                                          <p:spTgt spid="44034">
                                            <p:txEl>
                                              <p:charRg st="38" end="5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4034">
                                            <p:txEl>
                                              <p:charRg st="51" end="77"/>
                                            </p:txEl>
                                          </p:spTgt>
                                        </p:tgtEl>
                                        <p:attrNameLst>
                                          <p:attrName>style.visibility</p:attrName>
                                        </p:attrNameLst>
                                      </p:cBhvr>
                                      <p:to>
                                        <p:strVal val="visible"/>
                                      </p:to>
                                    </p:set>
                                    <p:animEffect transition="in" filter="blinds(horizontal)">
                                      <p:cBhvr>
                                        <p:cTn id="22" dur="500"/>
                                        <p:tgtEl>
                                          <p:spTgt spid="44034">
                                            <p:txEl>
                                              <p:charRg st="51" end="7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文本占位符 45057"/>
          <p:cNvSpPr>
            <a:spLocks noGrp="1"/>
          </p:cNvSpPr>
          <p:nvPr>
            <p:ph type="body" idx="1"/>
          </p:nvPr>
        </p:nvSpPr>
        <p:spPr>
          <a:xfrm>
            <a:off x="179388" y="990600"/>
            <a:ext cx="8964612" cy="6858000"/>
          </a:xfrm>
          <a:ln/>
        </p:spPr>
        <p:txBody>
          <a:bodyPr/>
          <a:p>
            <a:pPr>
              <a:buNone/>
            </a:pPr>
            <a:r>
              <a:rPr lang="zh-CN" altLang="en-US" sz="3600" b="1" dirty="0">
                <a:latin typeface="黑体" panose="02010609060101010101" pitchFamily="2" charset="-122"/>
                <a:ea typeface="黑体" panose="02010609060101010101" pitchFamily="2" charset="-122"/>
              </a:rPr>
              <a:t>轲自知事不</a:t>
            </a:r>
            <a:r>
              <a:rPr lang="zh-CN" altLang="en-US" sz="3600" b="1" u="sng" dirty="0">
                <a:solidFill>
                  <a:srgbClr val="0000FF"/>
                </a:solidFill>
                <a:latin typeface="黑体" panose="02010609060101010101" pitchFamily="2" charset="-122"/>
                <a:ea typeface="黑体" panose="02010609060101010101" pitchFamily="2" charset="-122"/>
              </a:rPr>
              <a:t>就</a:t>
            </a:r>
            <a:r>
              <a:rPr lang="zh-CN" altLang="en-US" sz="3600" b="1" dirty="0">
                <a:latin typeface="黑体" panose="02010609060101010101" pitchFamily="2" charset="-122"/>
                <a:ea typeface="黑体" panose="02010609060101010101" pitchFamily="2" charset="-122"/>
              </a:rPr>
              <a:t>，</a:t>
            </a:r>
            <a:r>
              <a:rPr lang="zh-CN" altLang="en-US" sz="3600" b="1" dirty="0">
                <a:solidFill>
                  <a:srgbClr val="0000FF"/>
                </a:solidFill>
                <a:latin typeface="黑体" panose="02010609060101010101" pitchFamily="2" charset="-122"/>
                <a:ea typeface="黑体" panose="02010609060101010101" pitchFamily="2" charset="-122"/>
              </a:rPr>
              <a:t>倚</a:t>
            </a:r>
            <a:r>
              <a:rPr lang="zh-CN" altLang="en-US" sz="3600" b="1" dirty="0">
                <a:latin typeface="黑体" panose="02010609060101010101" pitchFamily="2" charset="-122"/>
                <a:ea typeface="黑体" panose="02010609060101010101" pitchFamily="2" charset="-122"/>
              </a:rPr>
              <a:t>柱</a:t>
            </a:r>
            <a:r>
              <a:rPr lang="zh-CN" altLang="en-US" sz="3600" b="1" dirty="0">
                <a:solidFill>
                  <a:srgbClr val="0000FF"/>
                </a:solidFill>
                <a:latin typeface="黑体" panose="02010609060101010101" pitchFamily="2" charset="-122"/>
                <a:ea typeface="黑体" panose="02010609060101010101" pitchFamily="2" charset="-122"/>
              </a:rPr>
              <a:t>而</a:t>
            </a:r>
            <a:r>
              <a:rPr lang="zh-CN" altLang="en-US" sz="3600" b="1" dirty="0">
                <a:latin typeface="黑体" panose="02010609060101010101" pitchFamily="2" charset="-122"/>
                <a:ea typeface="黑体" panose="02010609060101010101" pitchFamily="2" charset="-122"/>
              </a:rPr>
              <a:t>笑，</a:t>
            </a:r>
            <a:r>
              <a:rPr lang="zh-CN" altLang="en-US" sz="3600" b="1" u="sng" dirty="0">
                <a:solidFill>
                  <a:srgbClr val="FF0066"/>
                </a:solidFill>
                <a:latin typeface="黑体" panose="02010609060101010101" pitchFamily="2" charset="-122"/>
                <a:ea typeface="黑体" panose="02010609060101010101" pitchFamily="2" charset="-122"/>
              </a:rPr>
              <a:t>箕</a:t>
            </a:r>
            <a:r>
              <a:rPr lang="zh-CN" altLang="en-US" sz="3600" b="1" dirty="0">
                <a:solidFill>
                  <a:srgbClr val="0000FF"/>
                </a:solidFill>
                <a:latin typeface="黑体" panose="02010609060101010101" pitchFamily="2" charset="-122"/>
                <a:ea typeface="黑体" panose="02010609060101010101" pitchFamily="2" charset="-122"/>
              </a:rPr>
              <a:t> 踞</a:t>
            </a:r>
            <a:r>
              <a:rPr lang="zh-CN" altLang="en-US" sz="3600" b="1" dirty="0">
                <a:latin typeface="黑体" panose="02010609060101010101" pitchFamily="2" charset="-122"/>
                <a:ea typeface="黑体" panose="02010609060101010101" pitchFamily="2" charset="-122"/>
              </a:rPr>
              <a:t>以骂</a:t>
            </a:r>
            <a:endParaRPr lang="zh-CN" altLang="en-US" sz="3600" b="1" dirty="0">
              <a:latin typeface="黑体" panose="02010609060101010101" pitchFamily="2" charset="-122"/>
              <a:ea typeface="黑体" panose="02010609060101010101" pitchFamily="2" charset="-122"/>
            </a:endParaRPr>
          </a:p>
          <a:p>
            <a:pPr>
              <a:lnSpc>
                <a:spcPct val="60000"/>
              </a:lnSpc>
              <a:buNone/>
            </a:pPr>
            <a:r>
              <a:rPr lang="zh-CN" altLang="en-US" sz="3500" b="1" i="1" dirty="0">
                <a:solidFill>
                  <a:srgbClr val="0066FF"/>
                </a:solidFill>
                <a:latin typeface="华文行楷" pitchFamily="2" charset="-122"/>
              </a:rPr>
              <a:t>        </a:t>
            </a:r>
            <a:r>
              <a:rPr lang="zh-CN" altLang="en-US" sz="2000" b="1" i="1" u="sng" dirty="0">
                <a:solidFill>
                  <a:srgbClr val="0066FF"/>
                </a:solidFill>
                <a:latin typeface="华文行楷" pitchFamily="2" charset="-122"/>
              </a:rPr>
              <a:t>成功 </a:t>
            </a:r>
            <a:r>
              <a:rPr lang="zh-CN" altLang="en-US" sz="2000" b="1" i="1" dirty="0">
                <a:solidFill>
                  <a:srgbClr val="0066FF"/>
                </a:solidFill>
                <a:latin typeface="华文行楷" pitchFamily="2" charset="-122"/>
              </a:rPr>
              <a:t>       </a:t>
            </a:r>
            <a:r>
              <a:rPr lang="zh-CN" altLang="en-US" sz="2000" b="1" i="1" u="sng" dirty="0">
                <a:solidFill>
                  <a:srgbClr val="0066FF"/>
                </a:solidFill>
                <a:latin typeface="华文行楷" pitchFamily="2" charset="-122"/>
              </a:rPr>
              <a:t>靠</a:t>
            </a:r>
            <a:r>
              <a:rPr lang="zh-CN" altLang="en-US" sz="2000" b="1" dirty="0">
                <a:solidFill>
                  <a:srgbClr val="FF6600"/>
                </a:solidFill>
                <a:latin typeface="华文行楷" pitchFamily="2" charset="-122"/>
              </a:rPr>
              <a:t>        </a:t>
            </a:r>
            <a:r>
              <a:rPr lang="zh-CN" altLang="en-US" sz="2000" b="1" u="sng" dirty="0">
                <a:solidFill>
                  <a:srgbClr val="FF0066"/>
                </a:solidFill>
                <a:latin typeface="华文行楷" pitchFamily="2" charset="-122"/>
              </a:rPr>
              <a:t>名作状</a:t>
            </a:r>
            <a:r>
              <a:rPr lang="zh-CN" altLang="en-US" sz="2000" b="1" dirty="0">
                <a:solidFill>
                  <a:srgbClr val="FF0066"/>
                </a:solidFill>
                <a:latin typeface="华文行楷" pitchFamily="2" charset="-122"/>
              </a:rPr>
              <a:t> </a:t>
            </a:r>
            <a:r>
              <a:rPr lang="zh-CN" altLang="en-US" sz="2000" b="1" u="sng" dirty="0">
                <a:solidFill>
                  <a:srgbClr val="FF0066"/>
                </a:solidFill>
                <a:latin typeface="华文行楷" pitchFamily="2" charset="-122"/>
              </a:rPr>
              <a:t>像箕一样张 开两腿坐着</a:t>
            </a:r>
            <a:endParaRPr lang="zh-CN" altLang="en-US" sz="2000" b="1" u="sng" dirty="0">
              <a:solidFill>
                <a:srgbClr val="FF0066"/>
              </a:solidFill>
              <a:latin typeface="华文行楷" pitchFamily="2" charset="-122"/>
            </a:endParaRPr>
          </a:p>
          <a:p>
            <a:pPr>
              <a:buNone/>
            </a:pPr>
            <a:r>
              <a:rPr lang="zh-CN" altLang="en-US" sz="3600" b="1" dirty="0">
                <a:latin typeface="黑体" panose="02010609060101010101" pitchFamily="2" charset="-122"/>
                <a:ea typeface="黑体" panose="02010609060101010101" pitchFamily="2" charset="-122"/>
              </a:rPr>
              <a:t>曰</a:t>
            </a:r>
            <a:r>
              <a:rPr lang="en-US" altLang="x-none" sz="3600" b="1" dirty="0">
                <a:latin typeface="黑体" panose="02010609060101010101" pitchFamily="2" charset="-122"/>
                <a:ea typeface="黑体" panose="02010609060101010101" pitchFamily="2" charset="-122"/>
              </a:rPr>
              <a:t>:“</a:t>
            </a:r>
            <a:r>
              <a:rPr lang="zh-CN" altLang="en-US" sz="3600" b="1" dirty="0">
                <a:latin typeface="黑体" panose="02010609060101010101" pitchFamily="2" charset="-122"/>
                <a:ea typeface="黑体" panose="02010609060101010101" pitchFamily="2" charset="-122"/>
              </a:rPr>
              <a:t>事</a:t>
            </a:r>
            <a:r>
              <a:rPr lang="zh-CN" altLang="en-US" sz="3600" b="1" u="sng" dirty="0">
                <a:solidFill>
                  <a:srgbClr val="0000FF"/>
                </a:solidFill>
                <a:latin typeface="黑体" panose="02010609060101010101" pitchFamily="2" charset="-122"/>
                <a:ea typeface="黑体" panose="02010609060101010101" pitchFamily="2" charset="-122"/>
              </a:rPr>
              <a:t>所以</a:t>
            </a:r>
            <a:r>
              <a:rPr lang="zh-CN" altLang="en-US" sz="3600" b="1" dirty="0">
                <a:latin typeface="黑体" panose="02010609060101010101" pitchFamily="2" charset="-122"/>
                <a:ea typeface="黑体" panose="02010609060101010101" pitchFamily="2" charset="-122"/>
              </a:rPr>
              <a:t>不成</a:t>
            </a:r>
            <a:r>
              <a:rPr lang="zh-CN" altLang="en-US" sz="3600" b="1" u="sng" dirty="0">
                <a:solidFill>
                  <a:srgbClr val="0000FF"/>
                </a:solidFill>
                <a:latin typeface="黑体" panose="02010609060101010101" pitchFamily="2" charset="-122"/>
                <a:ea typeface="黑体" panose="02010609060101010101" pitchFamily="2" charset="-122"/>
              </a:rPr>
              <a:t>者</a:t>
            </a:r>
            <a:r>
              <a:rPr lang="zh-CN" altLang="en-US" sz="3600" b="1" dirty="0">
                <a:latin typeface="黑体" panose="02010609060101010101" pitchFamily="2" charset="-122"/>
                <a:ea typeface="黑体" panose="02010609060101010101" pitchFamily="2" charset="-122"/>
              </a:rPr>
              <a:t>，</a:t>
            </a:r>
            <a:r>
              <a:rPr lang="zh-CN" altLang="en-US" sz="3600" b="1" u="sng" dirty="0">
                <a:solidFill>
                  <a:srgbClr val="0000FF"/>
                </a:solidFill>
                <a:latin typeface="黑体" panose="02010609060101010101" pitchFamily="2" charset="-122"/>
                <a:ea typeface="黑体" panose="02010609060101010101" pitchFamily="2" charset="-122"/>
              </a:rPr>
              <a:t>乃</a:t>
            </a:r>
            <a:r>
              <a:rPr lang="zh-CN" altLang="en-US" sz="3600" b="1" dirty="0">
                <a:latin typeface="黑体" panose="02010609060101010101" pitchFamily="2" charset="-122"/>
                <a:ea typeface="黑体" panose="02010609060101010101" pitchFamily="2" charset="-122"/>
              </a:rPr>
              <a:t>欲 </a:t>
            </a:r>
            <a:r>
              <a:rPr lang="zh-CN" altLang="en-US" sz="3600" b="1" u="sng" dirty="0">
                <a:solidFill>
                  <a:srgbClr val="0000FF"/>
                </a:solidFill>
                <a:latin typeface="黑体" panose="02010609060101010101" pitchFamily="2" charset="-122"/>
                <a:ea typeface="黑体" panose="02010609060101010101" pitchFamily="2" charset="-122"/>
              </a:rPr>
              <a:t>以</a:t>
            </a:r>
            <a:r>
              <a:rPr lang="zh-CN" altLang="en-US" sz="3600" b="1" u="sng" dirty="0">
                <a:solidFill>
                  <a:srgbClr val="FF0066"/>
                </a:solidFill>
                <a:latin typeface="黑体" panose="02010609060101010101" pitchFamily="2" charset="-122"/>
                <a:ea typeface="黑体" panose="02010609060101010101" pitchFamily="2" charset="-122"/>
              </a:rPr>
              <a:t>生</a:t>
            </a:r>
            <a:r>
              <a:rPr lang="zh-CN" altLang="en-US" sz="3600" b="1" u="sng" dirty="0">
                <a:solidFill>
                  <a:srgbClr val="0000FF"/>
                </a:solidFill>
                <a:latin typeface="黑体" panose="02010609060101010101" pitchFamily="2" charset="-122"/>
                <a:ea typeface="黑体" panose="02010609060101010101" pitchFamily="2" charset="-122"/>
              </a:rPr>
              <a:t>劫之</a:t>
            </a:r>
            <a:r>
              <a:rPr lang="zh-CN" altLang="en-US" sz="3600" b="1" dirty="0">
                <a:latin typeface="黑体" panose="02010609060101010101" pitchFamily="2" charset="-122"/>
                <a:ea typeface="黑体" panose="02010609060101010101" pitchFamily="2" charset="-122"/>
              </a:rPr>
              <a:t>，</a:t>
            </a:r>
            <a:endParaRPr lang="zh-CN" altLang="en-US" sz="3600" b="1" dirty="0">
              <a:latin typeface="黑体" panose="02010609060101010101" pitchFamily="2" charset="-122"/>
              <a:ea typeface="黑体" panose="02010609060101010101" pitchFamily="2" charset="-122"/>
            </a:endParaRPr>
          </a:p>
          <a:p>
            <a:pPr>
              <a:lnSpc>
                <a:spcPct val="60000"/>
              </a:lnSpc>
              <a:buNone/>
            </a:pPr>
            <a:r>
              <a:rPr lang="zh-CN" altLang="en-US" sz="4000" b="1" dirty="0">
                <a:latin typeface="黑体" panose="02010609060101010101" pitchFamily="2" charset="-122"/>
                <a:ea typeface="黑体" panose="02010609060101010101" pitchFamily="2" charset="-122"/>
              </a:rPr>
              <a:t>   </a:t>
            </a:r>
            <a:r>
              <a:rPr lang="en-US" altLang="x-none" sz="2000" b="1" i="1" u="sng" dirty="0">
                <a:solidFill>
                  <a:srgbClr val="0066FF"/>
                </a:solidFill>
                <a:latin typeface="Calibri" panose="020F0502020204030204" pitchFamily="2" charset="0"/>
              </a:rPr>
              <a:t>……</a:t>
            </a:r>
            <a:r>
              <a:rPr lang="zh-CN" altLang="en-US" sz="2000" b="1" i="1" u="sng" dirty="0">
                <a:solidFill>
                  <a:srgbClr val="0066FF"/>
                </a:solidFill>
                <a:latin typeface="华文行楷" pitchFamily="2" charset="-122"/>
              </a:rPr>
              <a:t>的原因</a:t>
            </a:r>
            <a:r>
              <a:rPr lang="zh-CN" altLang="en-US" sz="2000" b="1" i="1" dirty="0">
                <a:solidFill>
                  <a:srgbClr val="0066FF"/>
                </a:solidFill>
                <a:latin typeface="华文行楷" pitchFamily="2" charset="-122"/>
              </a:rPr>
              <a:t>              就是</a:t>
            </a:r>
            <a:r>
              <a:rPr lang="zh-CN" altLang="en-US" sz="2000" b="1" dirty="0">
                <a:latin typeface="华文行楷" pitchFamily="2" charset="-122"/>
              </a:rPr>
              <a:t>      </a:t>
            </a:r>
            <a:r>
              <a:rPr lang="zh-CN" altLang="en-US" sz="2000" b="1" i="1" u="sng" dirty="0">
                <a:solidFill>
                  <a:srgbClr val="FF0066"/>
                </a:solidFill>
                <a:latin typeface="华文行楷" pitchFamily="2" charset="-122"/>
              </a:rPr>
              <a:t>活生生地</a:t>
            </a:r>
            <a:r>
              <a:rPr lang="zh-CN" altLang="en-US" sz="2000" b="1" i="1" dirty="0">
                <a:solidFill>
                  <a:srgbClr val="FF0066"/>
                </a:solidFill>
                <a:latin typeface="华文行楷" pitchFamily="2" charset="-122"/>
              </a:rPr>
              <a:t>  </a:t>
            </a:r>
            <a:r>
              <a:rPr lang="zh-CN" altLang="en-US" sz="2000" b="1" i="1" u="sng" dirty="0">
                <a:solidFill>
                  <a:srgbClr val="0066FF"/>
                </a:solidFill>
                <a:latin typeface="华文行楷" pitchFamily="2" charset="-122"/>
              </a:rPr>
              <a:t>劫持你</a:t>
            </a:r>
            <a:r>
              <a:rPr lang="zh-CN" altLang="en-US" sz="2000" b="1" dirty="0">
                <a:latin typeface="华文行楷" pitchFamily="2" charset="-122"/>
              </a:rPr>
              <a:t> </a:t>
            </a:r>
            <a:r>
              <a:rPr lang="zh-CN" altLang="en-US" sz="2000" b="1" i="1" u="sng" dirty="0">
                <a:solidFill>
                  <a:srgbClr val="FF0066"/>
                </a:solidFill>
                <a:latin typeface="华文行楷" pitchFamily="2" charset="-122"/>
              </a:rPr>
              <a:t>动词作状语</a:t>
            </a:r>
            <a:endParaRPr lang="zh-CN" altLang="en-US" sz="2000" b="1" i="1" u="sng" dirty="0">
              <a:solidFill>
                <a:srgbClr val="FF0066"/>
              </a:solidFill>
              <a:latin typeface="华文行楷" pitchFamily="2" charset="-122"/>
            </a:endParaRPr>
          </a:p>
          <a:p>
            <a:pPr>
              <a:lnSpc>
                <a:spcPct val="60000"/>
              </a:lnSpc>
              <a:buNone/>
            </a:pPr>
            <a:endParaRPr lang="zh-CN" altLang="en-US" sz="2000" b="1" i="1" u="sng" dirty="0">
              <a:solidFill>
                <a:srgbClr val="FF0066"/>
              </a:solidFill>
              <a:latin typeface="华文行楷" pitchFamily="2" charset="-122"/>
            </a:endParaRPr>
          </a:p>
          <a:p>
            <a:pPr>
              <a:lnSpc>
                <a:spcPct val="60000"/>
              </a:lnSpc>
              <a:buNone/>
            </a:pPr>
            <a:r>
              <a:rPr lang="zh-CN" altLang="en-US" sz="4000" b="1" dirty="0">
                <a:latin typeface="黑体" panose="02010609060101010101" pitchFamily="2" charset="-122"/>
                <a:ea typeface="黑体" panose="02010609060101010101" pitchFamily="2" charset="-122"/>
              </a:rPr>
              <a:t>必</a:t>
            </a:r>
            <a:r>
              <a:rPr lang="zh-CN" altLang="en-US" sz="4000" b="1" u="sng" dirty="0">
                <a:solidFill>
                  <a:srgbClr val="0000FF"/>
                </a:solidFill>
                <a:latin typeface="黑体" panose="02010609060101010101" pitchFamily="2" charset="-122"/>
                <a:ea typeface="黑体" panose="02010609060101010101" pitchFamily="2" charset="-122"/>
              </a:rPr>
              <a:t>得</a:t>
            </a:r>
            <a:r>
              <a:rPr lang="zh-CN" altLang="en-US" sz="4000" b="1" dirty="0">
                <a:latin typeface="黑体" panose="02010609060101010101" pitchFamily="2" charset="-122"/>
                <a:ea typeface="黑体" panose="02010609060101010101" pitchFamily="2" charset="-122"/>
              </a:rPr>
              <a:t>约契</a:t>
            </a:r>
            <a:r>
              <a:rPr lang="zh-CN" altLang="en-US" sz="4000" b="1" u="sng" dirty="0">
                <a:solidFill>
                  <a:srgbClr val="0000FF"/>
                </a:solidFill>
                <a:latin typeface="黑体" panose="02010609060101010101" pitchFamily="2" charset="-122"/>
                <a:ea typeface="黑体" panose="02010609060101010101" pitchFamily="2" charset="-122"/>
              </a:rPr>
              <a:t>以报</a:t>
            </a:r>
            <a:r>
              <a:rPr lang="zh-CN" altLang="en-US" sz="4000" b="1" dirty="0">
                <a:latin typeface="黑体" panose="02010609060101010101" pitchFamily="2" charset="-122"/>
                <a:ea typeface="黑体" panose="02010609060101010101" pitchFamily="2" charset="-122"/>
              </a:rPr>
              <a:t>太子也。”</a:t>
            </a:r>
            <a:r>
              <a:rPr lang="zh-CN" altLang="en-US" sz="4000" b="1" dirty="0">
                <a:solidFill>
                  <a:srgbClr val="0000FF"/>
                </a:solidFill>
                <a:latin typeface="黑体" panose="02010609060101010101" pitchFamily="2" charset="-122"/>
                <a:ea typeface="黑体" panose="02010609060101010101" pitchFamily="2" charset="-122"/>
              </a:rPr>
              <a:t>左右</a:t>
            </a:r>
            <a:r>
              <a:rPr lang="zh-CN" altLang="en-US" sz="4000" b="1" dirty="0">
                <a:latin typeface="黑体" panose="02010609060101010101" pitchFamily="2" charset="-122"/>
                <a:ea typeface="黑体" panose="02010609060101010101" pitchFamily="2" charset="-122"/>
              </a:rPr>
              <a:t>既</a:t>
            </a:r>
            <a:endParaRPr lang="zh-CN" altLang="en-US" sz="4000" b="1" dirty="0">
              <a:latin typeface="黑体" panose="02010609060101010101" pitchFamily="2" charset="-122"/>
              <a:ea typeface="黑体" panose="02010609060101010101" pitchFamily="2" charset="-122"/>
            </a:endParaRPr>
          </a:p>
          <a:p>
            <a:pPr>
              <a:lnSpc>
                <a:spcPct val="60000"/>
              </a:lnSpc>
              <a:buNone/>
            </a:pPr>
            <a:r>
              <a:rPr lang="zh-CN" altLang="en-US" sz="3500" b="1" i="1" u="sng" dirty="0">
                <a:solidFill>
                  <a:srgbClr val="FF6600"/>
                </a:solidFill>
                <a:latin typeface="华文行楷" pitchFamily="2" charset="-122"/>
              </a:rPr>
              <a:t>   得到</a:t>
            </a:r>
            <a:r>
              <a:rPr lang="zh-CN" altLang="en-US" sz="3600" b="1" dirty="0">
                <a:latin typeface="华文行楷" pitchFamily="2" charset="-122"/>
              </a:rPr>
              <a:t>  </a:t>
            </a:r>
            <a:r>
              <a:rPr lang="zh-CN" altLang="en-US" sz="3500" b="1" i="1" u="sng" dirty="0">
                <a:solidFill>
                  <a:srgbClr val="0066FF"/>
                </a:solidFill>
                <a:latin typeface="华文行楷" pitchFamily="2" charset="-122"/>
              </a:rPr>
              <a:t>来回报 </a:t>
            </a:r>
            <a:r>
              <a:rPr lang="zh-CN" altLang="en-US" sz="3500" b="1" i="1" dirty="0">
                <a:solidFill>
                  <a:srgbClr val="0066FF"/>
                </a:solidFill>
                <a:latin typeface="华文行楷" pitchFamily="2" charset="-122"/>
              </a:rPr>
              <a:t>      </a:t>
            </a:r>
            <a:r>
              <a:rPr lang="zh-CN" altLang="en-US" sz="2800" b="1" dirty="0">
                <a:solidFill>
                  <a:srgbClr val="FF6600"/>
                </a:solidFill>
                <a:latin typeface="华文行楷" pitchFamily="2" charset="-122"/>
              </a:rPr>
              <a:t>古：近臣</a:t>
            </a:r>
            <a:endParaRPr lang="zh-CN" altLang="en-US" sz="4000" b="1" dirty="0">
              <a:latin typeface="黑体" panose="02010609060101010101" pitchFamily="2" charset="-122"/>
              <a:ea typeface="黑体" panose="02010609060101010101" pitchFamily="2" charset="-122"/>
            </a:endParaRPr>
          </a:p>
          <a:p>
            <a:pPr>
              <a:buNone/>
            </a:pPr>
            <a:r>
              <a:rPr lang="zh-CN" altLang="en-US" sz="4000" b="1" u="sng" dirty="0">
                <a:solidFill>
                  <a:srgbClr val="FF0066"/>
                </a:solidFill>
                <a:latin typeface="黑体" panose="02010609060101010101" pitchFamily="2" charset="-122"/>
                <a:ea typeface="黑体" panose="02010609060101010101" pitchFamily="2" charset="-122"/>
              </a:rPr>
              <a:t>前</a:t>
            </a:r>
            <a:r>
              <a:rPr lang="zh-CN" altLang="en-US" sz="4000" b="1" dirty="0">
                <a:latin typeface="黑体" panose="02010609060101010101" pitchFamily="2" charset="-122"/>
                <a:ea typeface="黑体" panose="02010609060101010101" pitchFamily="2" charset="-122"/>
              </a:rPr>
              <a:t>，斩荆轲。秦王</a:t>
            </a:r>
            <a:r>
              <a:rPr lang="zh-CN" altLang="en-US" sz="4000" b="1" dirty="0">
                <a:solidFill>
                  <a:srgbClr val="0000FF"/>
                </a:solidFill>
                <a:latin typeface="黑体" panose="02010609060101010101" pitchFamily="2" charset="-122"/>
                <a:ea typeface="黑体" panose="02010609060101010101" pitchFamily="2" charset="-122"/>
              </a:rPr>
              <a:t>目眩良久</a:t>
            </a:r>
            <a:r>
              <a:rPr lang="zh-CN" altLang="en-US" sz="4000" b="1" dirty="0">
                <a:latin typeface="黑体" panose="02010609060101010101" pitchFamily="2" charset="-122"/>
                <a:ea typeface="黑体" panose="02010609060101010101" pitchFamily="2" charset="-122"/>
              </a:rPr>
              <a:t>。</a:t>
            </a:r>
            <a:endParaRPr lang="zh-CN" altLang="en-US" sz="4000" b="1" dirty="0">
              <a:latin typeface="黑体" panose="02010609060101010101" pitchFamily="2" charset="-122"/>
              <a:ea typeface="黑体" panose="02010609060101010101" pitchFamily="2" charset="-122"/>
            </a:endParaRPr>
          </a:p>
          <a:p>
            <a:pPr>
              <a:lnSpc>
                <a:spcPct val="60000"/>
              </a:lnSpc>
              <a:buNone/>
            </a:pPr>
            <a:r>
              <a:rPr lang="zh-CN" altLang="en-US" sz="2400" b="1" u="sng" dirty="0">
                <a:solidFill>
                  <a:srgbClr val="FF0066"/>
                </a:solidFill>
                <a:latin typeface="华文行楷" pitchFamily="2" charset="-122"/>
              </a:rPr>
              <a:t>名作动，上前</a:t>
            </a:r>
            <a:r>
              <a:rPr lang="zh-CN" altLang="en-US" sz="2400" b="1" dirty="0">
                <a:solidFill>
                  <a:srgbClr val="FF0066"/>
                </a:solidFill>
                <a:latin typeface="华文行楷" pitchFamily="2" charset="-122"/>
              </a:rPr>
              <a:t>             </a:t>
            </a:r>
            <a:r>
              <a:rPr lang="zh-CN" altLang="en-US" sz="2400" b="1" i="1" u="sng" dirty="0">
                <a:solidFill>
                  <a:srgbClr val="0066FF"/>
                </a:solidFill>
                <a:latin typeface="华文行楷" pitchFamily="2" charset="-122"/>
              </a:rPr>
              <a:t>头昏眼花了好长一段时间</a:t>
            </a:r>
            <a:r>
              <a:rPr lang="zh-CN" altLang="en-US" sz="2400" b="1" dirty="0">
                <a:solidFill>
                  <a:srgbClr val="FF6600"/>
                </a:solidFill>
                <a:latin typeface="华文行楷" pitchFamily="2" charset="-122"/>
              </a:rPr>
              <a:t> </a:t>
            </a:r>
            <a:endParaRPr lang="zh-CN" altLang="en-US" sz="2400" b="1" dirty="0">
              <a:solidFill>
                <a:srgbClr val="FF6600"/>
              </a:solidFill>
              <a:latin typeface="华文行楷" pitchFamily="2" charset="-122"/>
            </a:endParaRPr>
          </a:p>
        </p:txBody>
      </p:sp>
      <p:sp>
        <p:nvSpPr>
          <p:cNvPr id="45059" name="Rectangle 4"/>
          <p:cNvSpPr txBox="1"/>
          <p:nvPr/>
        </p:nvSpPr>
        <p:spPr>
          <a:xfrm>
            <a:off x="2286000" y="76200"/>
            <a:ext cx="2286000" cy="685800"/>
          </a:xfrm>
          <a:prstGeom prst="rect">
            <a:avLst/>
          </a:prstGeom>
          <a:solidFill>
            <a:srgbClr val="92D050"/>
          </a:solidFill>
          <a:ln w="9525">
            <a:noFill/>
          </a:ln>
        </p:spPr>
        <p:txBody>
          <a:bodyPr anchor="ctr"/>
          <a:p>
            <a:pPr algn="l" eaLnBrk="1" fontAlgn="base" hangingPunct="1"/>
            <a:r>
              <a:rPr lang="zh-CN" altLang="en-US" dirty="0">
                <a:latin typeface="Calibri" panose="020F0502020204030204" pitchFamily="2" charset="0"/>
              </a:rPr>
              <a:t>课文讲解</a:t>
            </a:r>
            <a:endParaRPr lang="zh-CN" altLang="en-US" dirty="0">
              <a:latin typeface="Calibri" panose="020F05020202040302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58">
                                            <p:txEl>
                                              <p:charRg st="0" end="18"/>
                                            </p:txEl>
                                          </p:spTgt>
                                        </p:tgtEl>
                                        <p:attrNameLst>
                                          <p:attrName>style.visibility</p:attrName>
                                        </p:attrNameLst>
                                      </p:cBhvr>
                                      <p:to>
                                        <p:strVal val="visible"/>
                                      </p:to>
                                    </p:set>
                                    <p:animEffect transition="in" filter="blinds(horizontal)">
                                      <p:cBhvr>
                                        <p:cTn id="7" dur="500"/>
                                        <p:tgtEl>
                                          <p:spTgt spid="45058">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058">
                                            <p:txEl>
                                              <p:charRg st="18" end="61"/>
                                            </p:txEl>
                                          </p:spTgt>
                                        </p:tgtEl>
                                        <p:attrNameLst>
                                          <p:attrName>style.visibility</p:attrName>
                                        </p:attrNameLst>
                                      </p:cBhvr>
                                      <p:to>
                                        <p:strVal val="visible"/>
                                      </p:to>
                                    </p:set>
                                    <p:animEffect transition="in" filter="blinds(horizontal)">
                                      <p:cBhvr>
                                        <p:cTn id="12" dur="500"/>
                                        <p:tgtEl>
                                          <p:spTgt spid="45058">
                                            <p:txEl>
                                              <p:charRg st="18" end="6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5058">
                                            <p:txEl>
                                              <p:charRg st="61" end="80"/>
                                            </p:txEl>
                                          </p:spTgt>
                                        </p:tgtEl>
                                        <p:attrNameLst>
                                          <p:attrName>style.visibility</p:attrName>
                                        </p:attrNameLst>
                                      </p:cBhvr>
                                      <p:to>
                                        <p:strVal val="visible"/>
                                      </p:to>
                                    </p:set>
                                    <p:animEffect transition="in" filter="blinds(horizontal)">
                                      <p:cBhvr>
                                        <p:cTn id="17" dur="500"/>
                                        <p:tgtEl>
                                          <p:spTgt spid="45058">
                                            <p:txEl>
                                              <p:charRg st="61" end="8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5058">
                                            <p:txEl>
                                              <p:charRg st="80" end="126"/>
                                            </p:txEl>
                                          </p:spTgt>
                                        </p:tgtEl>
                                        <p:attrNameLst>
                                          <p:attrName>style.visibility</p:attrName>
                                        </p:attrNameLst>
                                      </p:cBhvr>
                                      <p:to>
                                        <p:strVal val="visible"/>
                                      </p:to>
                                    </p:set>
                                    <p:animEffect transition="in" filter="blinds(horizontal)">
                                      <p:cBhvr>
                                        <p:cTn id="22" dur="500"/>
                                        <p:tgtEl>
                                          <p:spTgt spid="45058">
                                            <p:txEl>
                                              <p:charRg st="80" end="12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058">
                                            <p:txEl>
                                              <p:charRg st="127" end="142"/>
                                            </p:txEl>
                                          </p:spTgt>
                                        </p:tgtEl>
                                        <p:attrNameLst>
                                          <p:attrName>style.visibility</p:attrName>
                                        </p:attrNameLst>
                                      </p:cBhvr>
                                      <p:to>
                                        <p:strVal val="visible"/>
                                      </p:to>
                                    </p:set>
                                    <p:animEffect transition="in" filter="blinds(horizontal)">
                                      <p:cBhvr>
                                        <p:cTn id="27" dur="500"/>
                                        <p:tgtEl>
                                          <p:spTgt spid="45058">
                                            <p:txEl>
                                              <p:charRg st="127" end="14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5058">
                                            <p:txEl>
                                              <p:charRg st="142" end="164"/>
                                            </p:txEl>
                                          </p:spTgt>
                                        </p:tgtEl>
                                        <p:attrNameLst>
                                          <p:attrName>style.visibility</p:attrName>
                                        </p:attrNameLst>
                                      </p:cBhvr>
                                      <p:to>
                                        <p:strVal val="visible"/>
                                      </p:to>
                                    </p:set>
                                    <p:animEffect transition="in" filter="blinds(horizontal)">
                                      <p:cBhvr>
                                        <p:cTn id="32" dur="500"/>
                                        <p:tgtEl>
                                          <p:spTgt spid="45058">
                                            <p:txEl>
                                              <p:charRg st="142" end="16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5058">
                                            <p:txEl>
                                              <p:charRg st="164" end="178"/>
                                            </p:txEl>
                                          </p:spTgt>
                                        </p:tgtEl>
                                        <p:attrNameLst>
                                          <p:attrName>style.visibility</p:attrName>
                                        </p:attrNameLst>
                                      </p:cBhvr>
                                      <p:to>
                                        <p:strVal val="visible"/>
                                      </p:to>
                                    </p:set>
                                    <p:animEffect transition="in" filter="blinds(horizontal)">
                                      <p:cBhvr>
                                        <p:cTn id="37" dur="500"/>
                                        <p:tgtEl>
                                          <p:spTgt spid="45058">
                                            <p:txEl>
                                              <p:charRg st="164" end="17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5058">
                                            <p:txEl>
                                              <p:charRg st="178" end="210"/>
                                            </p:txEl>
                                          </p:spTgt>
                                        </p:tgtEl>
                                        <p:attrNameLst>
                                          <p:attrName>style.visibility</p:attrName>
                                        </p:attrNameLst>
                                      </p:cBhvr>
                                      <p:to>
                                        <p:strVal val="visible"/>
                                      </p:to>
                                    </p:set>
                                    <p:animEffect transition="in" filter="blinds(horizontal)">
                                      <p:cBhvr>
                                        <p:cTn id="42" dur="500"/>
                                        <p:tgtEl>
                                          <p:spTgt spid="45058">
                                            <p:txEl>
                                              <p:charRg st="178" end="2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Rectangle 2"/>
          <p:cNvSpPr>
            <a:spLocks noGrp="1"/>
          </p:cNvSpPr>
          <p:nvPr>
            <p:ph type="title"/>
          </p:nvPr>
        </p:nvSpPr>
        <p:spPr>
          <a:xfrm>
            <a:off x="4572000" y="228600"/>
            <a:ext cx="2514600" cy="582613"/>
          </a:xfrm>
          <a:solidFill>
            <a:srgbClr val="FFFF00">
              <a:alpha val="100000"/>
            </a:srgbClr>
          </a:solidFill>
          <a:ln/>
        </p:spPr>
        <p:txBody>
          <a:bodyPr vert="horz" wrap="square" anchor="ctr"/>
          <a:p>
            <a:pPr algn="l" eaLnBrk="1" hangingPunct="1"/>
            <a:r>
              <a:rPr lang="en-US" altLang="x-none" sz="3000" b="1" dirty="0">
                <a:latin typeface="黑体" panose="02010609060101010101" pitchFamily="2" charset="-122"/>
                <a:ea typeface="黑体" panose="02010609060101010101" pitchFamily="2" charset="-122"/>
              </a:rPr>
              <a:t>5. </a:t>
            </a:r>
            <a:r>
              <a:rPr lang="zh-CN" altLang="en-US" sz="3000" b="1" dirty="0">
                <a:latin typeface="黑体" panose="02010609060101010101" pitchFamily="2" charset="-122"/>
                <a:ea typeface="黑体" panose="02010609060101010101" pitchFamily="2" charset="-122"/>
              </a:rPr>
              <a:t>廷刺秦王</a:t>
            </a:r>
            <a:endParaRPr lang="zh-CN" altLang="en-US" sz="3000" b="1" dirty="0">
              <a:latin typeface="黑体" panose="02010609060101010101" pitchFamily="2" charset="-122"/>
              <a:ea typeface="黑体" panose="02010609060101010101" pitchFamily="2" charset="-122"/>
            </a:endParaRPr>
          </a:p>
        </p:txBody>
      </p:sp>
      <p:sp>
        <p:nvSpPr>
          <p:cNvPr id="46083" name="矩形 6"/>
          <p:cNvSpPr/>
          <p:nvPr/>
        </p:nvSpPr>
        <p:spPr>
          <a:xfrm>
            <a:off x="685800" y="1066800"/>
            <a:ext cx="7848600" cy="5376863"/>
          </a:xfrm>
          <a:prstGeom prst="rect">
            <a:avLst/>
          </a:prstGeom>
          <a:noFill/>
          <a:ln w="9525">
            <a:noFill/>
          </a:ln>
        </p:spPr>
        <p:txBody>
          <a:bodyPr>
            <a:spAutoFit/>
          </a:bodyPr>
          <a:p>
            <a:pPr algn="l" eaLnBrk="1" fontAlgn="base" hangingPunct="1"/>
            <a:r>
              <a:rPr lang="zh-CN" altLang="en-US" sz="2800" dirty="0">
                <a:latin typeface="黑体" panose="02010609060101010101" pitchFamily="2" charset="-122"/>
                <a:ea typeface="黑体" panose="02010609060101010101" pitchFamily="2" charset="-122"/>
              </a:rPr>
              <a:t>  秦武阳：</a:t>
            </a:r>
            <a:r>
              <a:rPr lang="zh-CN" altLang="en-US" sz="2800" b="1" dirty="0">
                <a:solidFill>
                  <a:srgbClr val="FF0000"/>
                </a:solidFill>
                <a:latin typeface="楷体_GB2312" pitchFamily="1" charset="-122"/>
                <a:ea typeface="楷体_GB2312" pitchFamily="1" charset="-122"/>
              </a:rPr>
              <a:t>“色变振恐”</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dirty="0">
                <a:latin typeface="黑体" panose="02010609060101010101" pitchFamily="2" charset="-122"/>
                <a:ea typeface="黑体" panose="02010609060101010101" pitchFamily="2" charset="-122"/>
              </a:rPr>
              <a:t>    荆轲：</a:t>
            </a:r>
            <a:r>
              <a:rPr lang="zh-CN" altLang="en-US" sz="2800" b="1" dirty="0">
                <a:solidFill>
                  <a:srgbClr val="FF0000"/>
                </a:solidFill>
                <a:latin typeface="楷体_GB2312" pitchFamily="1" charset="-122"/>
                <a:ea typeface="楷体_GB2312" pitchFamily="1" charset="-122"/>
              </a:rPr>
              <a:t>顾、笑、前</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dirty="0">
                <a:latin typeface="黑体" panose="02010609060101010101" pitchFamily="2" charset="-122"/>
                <a:ea typeface="黑体" panose="02010609060101010101" pitchFamily="2" charset="-122"/>
              </a:rPr>
              <a:t>    秦王：</a:t>
            </a:r>
            <a:r>
              <a:rPr lang="zh-CN" altLang="en-US" sz="2800" b="1" dirty="0">
                <a:solidFill>
                  <a:srgbClr val="FF0000"/>
                </a:solidFill>
                <a:latin typeface="楷体_GB2312" pitchFamily="1" charset="-122"/>
                <a:ea typeface="楷体_GB2312" pitchFamily="1" charset="-122"/>
              </a:rPr>
              <a:t>惶急、惊、起、绝、拔、操、急、走、</a:t>
            </a:r>
            <a:endParaRPr lang="en-US" altLang="x-none" sz="2800" b="1" dirty="0">
              <a:solidFill>
                <a:srgbClr val="FF0000"/>
              </a:solidFill>
              <a:latin typeface="楷体_GB2312" pitchFamily="1" charset="-122"/>
              <a:ea typeface="楷体_GB2312" pitchFamily="1" charset="-122"/>
            </a:endParaRPr>
          </a:p>
          <a:p>
            <a:pPr algn="l" eaLnBrk="1" fontAlgn="base" hangingPunct="1"/>
            <a:r>
              <a:rPr lang="en-US" altLang="x-none" sz="2800" b="1" dirty="0">
                <a:solidFill>
                  <a:srgbClr val="FF0000"/>
                </a:solidFill>
                <a:latin typeface="楷体_GB2312" pitchFamily="1" charset="-122"/>
                <a:ea typeface="楷体_GB2312" pitchFamily="1" charset="-122"/>
              </a:rPr>
              <a:t>        </a:t>
            </a:r>
            <a:r>
              <a:rPr lang="zh-CN" altLang="en-US" sz="2800" b="1" dirty="0">
                <a:solidFill>
                  <a:srgbClr val="FF0000"/>
                </a:solidFill>
                <a:latin typeface="楷体_GB2312" pitchFamily="1" charset="-122"/>
                <a:ea typeface="楷体_GB2312" pitchFamily="1" charset="-122"/>
              </a:rPr>
              <a:t>  拔、击、复击、目眩</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dirty="0">
                <a:latin typeface="黑体" panose="02010609060101010101" pitchFamily="2" charset="-122"/>
                <a:ea typeface="黑体" panose="02010609060101010101" pitchFamily="2" charset="-122"/>
              </a:rPr>
              <a:t>    群臣：</a:t>
            </a:r>
            <a:r>
              <a:rPr lang="zh-CN" altLang="en-US" sz="2800" b="1" dirty="0">
                <a:solidFill>
                  <a:srgbClr val="FF0000"/>
                </a:solidFill>
                <a:latin typeface="楷体_GB2312" pitchFamily="1" charset="-122"/>
                <a:ea typeface="楷体_GB2312" pitchFamily="1" charset="-122"/>
              </a:rPr>
              <a:t>惊愕、惊呼</a:t>
            </a:r>
            <a:endParaRPr lang="en-US" altLang="x-none" sz="2800" b="1" dirty="0">
              <a:solidFill>
                <a:srgbClr val="FF0000"/>
              </a:solidFill>
              <a:latin typeface="楷体_GB2312" pitchFamily="1" charset="-122"/>
              <a:ea typeface="楷体_GB2312" pitchFamily="1" charset="-122"/>
            </a:endParaRPr>
          </a:p>
          <a:p>
            <a:pPr algn="l" eaLnBrk="1" fontAlgn="base" hangingPunct="1"/>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尽失其度”</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荆轲：</a:t>
            </a:r>
            <a:r>
              <a:rPr lang="zh-CN" altLang="en-US" sz="2800" b="1" dirty="0">
                <a:solidFill>
                  <a:srgbClr val="FF0000"/>
                </a:solidFill>
                <a:latin typeface="楷体_GB2312" pitchFamily="1" charset="-122"/>
                <a:ea typeface="楷体_GB2312" pitchFamily="1" charset="-122"/>
              </a:rPr>
              <a:t>取、奉、发、把、持、逐、引、倚、</a:t>
            </a:r>
            <a:endParaRPr lang="en-US" altLang="x-none" sz="2800" b="1" dirty="0">
              <a:solidFill>
                <a:srgbClr val="FF0000"/>
              </a:solidFill>
              <a:latin typeface="楷体_GB2312" pitchFamily="1" charset="-122"/>
              <a:ea typeface="楷体_GB2312" pitchFamily="1" charset="-122"/>
            </a:endParaRPr>
          </a:p>
          <a:p>
            <a:pPr algn="l" eaLnBrk="1" fontAlgn="base" hangingPunct="1"/>
            <a:r>
              <a:rPr lang="en-US" altLang="x-none" sz="2800" b="1" dirty="0">
                <a:solidFill>
                  <a:srgbClr val="FF0000"/>
                </a:solidFill>
                <a:latin typeface="楷体_GB2312" pitchFamily="1" charset="-122"/>
                <a:ea typeface="楷体_GB2312" pitchFamily="1" charset="-122"/>
              </a:rPr>
              <a:t>          </a:t>
            </a:r>
            <a:r>
              <a:rPr lang="zh-CN" altLang="en-US" sz="2800" b="1" dirty="0">
                <a:solidFill>
                  <a:srgbClr val="FF0000"/>
                </a:solidFill>
                <a:latin typeface="楷体_GB2312" pitchFamily="1" charset="-122"/>
                <a:ea typeface="楷体_GB2312" pitchFamily="1" charset="-122"/>
              </a:rPr>
              <a:t>笑、踞、骂</a:t>
            </a:r>
            <a:endParaRPr lang="zh-CN" altLang="en-US" sz="2800" b="1" dirty="0">
              <a:solidFill>
                <a:srgbClr val="FF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沉着机智</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镇定自若</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英雄虎胆</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视死如归</a:t>
            </a:r>
            <a:endParaRPr lang="zh-CN" altLang="en-US" sz="2800" dirty="0">
              <a:latin typeface="黑体" panose="02010609060101010101" pitchFamily="2" charset="-122"/>
              <a:ea typeface="黑体" panose="02010609060101010101" pitchFamily="2" charset="-122"/>
            </a:endParaRPr>
          </a:p>
        </p:txBody>
      </p:sp>
      <p:sp>
        <p:nvSpPr>
          <p:cNvPr id="46084" name="矩形 5"/>
          <p:cNvSpPr/>
          <p:nvPr/>
        </p:nvSpPr>
        <p:spPr>
          <a:xfrm>
            <a:off x="2209800" y="60325"/>
            <a:ext cx="2216150" cy="701675"/>
          </a:xfrm>
          <a:prstGeom prst="rect">
            <a:avLst/>
          </a:prstGeom>
          <a:solidFill>
            <a:srgbClr val="00B050"/>
          </a:solidFill>
          <a:ln w="9525">
            <a:noFill/>
          </a:ln>
        </p:spPr>
        <p:txBody>
          <a:bodyPr wrap="none">
            <a:spAutoFit/>
          </a:bodyPr>
          <a:p>
            <a:pPr algn="l" eaLnBrk="1" fontAlgn="base" hangingPunct="1"/>
            <a:r>
              <a:rPr lang="zh-CN" altLang="en-US" dirty="0">
                <a:latin typeface="Arial" panose="020B0604020202020204" pitchFamily="34" charset="0"/>
                <a:ea typeface="黑体" panose="02010609060101010101" pitchFamily="2" charset="-122"/>
              </a:rPr>
              <a:t>词句赏析</a:t>
            </a:r>
            <a:endParaRPr lang="zh-CN" altLang="en-US"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6083">
                                            <p:txEl>
                                              <p:charRg st="0" end="13"/>
                                            </p:txEl>
                                          </p:spTgt>
                                        </p:tgtEl>
                                        <p:attrNameLst>
                                          <p:attrName>style.visibility</p:attrName>
                                        </p:attrNameLst>
                                      </p:cBhvr>
                                      <p:to>
                                        <p:strVal val="visible"/>
                                      </p:to>
                                    </p:set>
                                    <p:anim calcmode="lin" valueType="num">
                                      <p:cBhvr additive="base">
                                        <p:cTn id="7" dur="500" fill="hold"/>
                                        <p:tgtEl>
                                          <p:spTgt spid="46083">
                                            <p:txEl>
                                              <p:charRg st="0"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6083">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6083">
                                            <p:txEl>
                                              <p:charRg st="13" end="26"/>
                                            </p:txEl>
                                          </p:spTgt>
                                        </p:tgtEl>
                                        <p:attrNameLst>
                                          <p:attrName>style.visibility</p:attrName>
                                        </p:attrNameLst>
                                      </p:cBhvr>
                                      <p:to>
                                        <p:strVal val="visible"/>
                                      </p:to>
                                    </p:set>
                                    <p:anim calcmode="lin" valueType="num">
                                      <p:cBhvr additive="base">
                                        <p:cTn id="13" dur="500" fill="hold"/>
                                        <p:tgtEl>
                                          <p:spTgt spid="46083">
                                            <p:txEl>
                                              <p:charRg st="13" end="2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6083">
                                            <p:txEl>
                                              <p:charRg st="13" end="2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6083">
                                            <p:txEl>
                                              <p:charRg st="26" end="51"/>
                                            </p:txEl>
                                          </p:spTgt>
                                        </p:tgtEl>
                                        <p:attrNameLst>
                                          <p:attrName>style.visibility</p:attrName>
                                        </p:attrNameLst>
                                      </p:cBhvr>
                                      <p:to>
                                        <p:strVal val="visible"/>
                                      </p:to>
                                    </p:set>
                                    <p:anim calcmode="lin" valueType="num">
                                      <p:cBhvr additive="base">
                                        <p:cTn id="19" dur="500" fill="hold"/>
                                        <p:tgtEl>
                                          <p:spTgt spid="46083">
                                            <p:txEl>
                                              <p:charRg st="26" end="5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6083">
                                            <p:txEl>
                                              <p:charRg st="26" end="5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6083">
                                            <p:txEl>
                                              <p:charRg st="51" end="71"/>
                                            </p:txEl>
                                          </p:spTgt>
                                        </p:tgtEl>
                                        <p:attrNameLst>
                                          <p:attrName>style.visibility</p:attrName>
                                        </p:attrNameLst>
                                      </p:cBhvr>
                                      <p:to>
                                        <p:strVal val="visible"/>
                                      </p:to>
                                    </p:set>
                                    <p:anim calcmode="lin" valueType="num">
                                      <p:cBhvr additive="base">
                                        <p:cTn id="23" dur="500" fill="hold"/>
                                        <p:tgtEl>
                                          <p:spTgt spid="46083">
                                            <p:txEl>
                                              <p:charRg st="51" end="7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6083">
                                            <p:txEl>
                                              <p:charRg st="51" end="7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6083">
                                            <p:txEl>
                                              <p:charRg st="71" end="84"/>
                                            </p:txEl>
                                          </p:spTgt>
                                        </p:tgtEl>
                                        <p:attrNameLst>
                                          <p:attrName>style.visibility</p:attrName>
                                        </p:attrNameLst>
                                      </p:cBhvr>
                                      <p:to>
                                        <p:strVal val="visible"/>
                                      </p:to>
                                    </p:set>
                                    <p:anim calcmode="lin" valueType="num">
                                      <p:cBhvr additive="base">
                                        <p:cTn id="29" dur="500" fill="hold"/>
                                        <p:tgtEl>
                                          <p:spTgt spid="46083">
                                            <p:txEl>
                                              <p:charRg st="71" end="8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6083">
                                            <p:txEl>
                                              <p:charRg st="71" end="8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6083">
                                            <p:txEl>
                                              <p:charRg st="84" end="103"/>
                                            </p:txEl>
                                          </p:spTgt>
                                        </p:tgtEl>
                                        <p:attrNameLst>
                                          <p:attrName>style.visibility</p:attrName>
                                        </p:attrNameLst>
                                      </p:cBhvr>
                                      <p:to>
                                        <p:strVal val="visible"/>
                                      </p:to>
                                    </p:set>
                                    <p:anim calcmode="lin" valueType="num">
                                      <p:cBhvr additive="base">
                                        <p:cTn id="33" dur="500" fill="hold"/>
                                        <p:tgtEl>
                                          <p:spTgt spid="46083">
                                            <p:txEl>
                                              <p:charRg st="84" end="10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6083">
                                            <p:txEl>
                                              <p:charRg st="84" end="103"/>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6083">
                                            <p:txEl>
                                              <p:charRg st="103" end="127"/>
                                            </p:txEl>
                                          </p:spTgt>
                                        </p:tgtEl>
                                        <p:attrNameLst>
                                          <p:attrName>style.visibility</p:attrName>
                                        </p:attrNameLst>
                                      </p:cBhvr>
                                      <p:to>
                                        <p:strVal val="visible"/>
                                      </p:to>
                                    </p:set>
                                    <p:anim calcmode="lin" valueType="num">
                                      <p:cBhvr additive="base">
                                        <p:cTn id="39" dur="500" fill="hold"/>
                                        <p:tgtEl>
                                          <p:spTgt spid="46083">
                                            <p:txEl>
                                              <p:charRg st="103" end="12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6083">
                                            <p:txEl>
                                              <p:charRg st="103" end="12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6083">
                                            <p:txEl>
                                              <p:charRg st="127" end="143"/>
                                            </p:txEl>
                                          </p:spTgt>
                                        </p:tgtEl>
                                        <p:attrNameLst>
                                          <p:attrName>style.visibility</p:attrName>
                                        </p:attrNameLst>
                                      </p:cBhvr>
                                      <p:to>
                                        <p:strVal val="visible"/>
                                      </p:to>
                                    </p:set>
                                    <p:anim calcmode="lin" valueType="num">
                                      <p:cBhvr additive="base">
                                        <p:cTn id="43" dur="500" fill="hold"/>
                                        <p:tgtEl>
                                          <p:spTgt spid="46083">
                                            <p:txEl>
                                              <p:charRg st="127" end="14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6083">
                                            <p:txEl>
                                              <p:charRg st="127" end="143"/>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6083">
                                            <p:txEl>
                                              <p:charRg st="143" end="160"/>
                                            </p:txEl>
                                          </p:spTgt>
                                        </p:tgtEl>
                                        <p:attrNameLst>
                                          <p:attrName>style.visibility</p:attrName>
                                        </p:attrNameLst>
                                      </p:cBhvr>
                                      <p:to>
                                        <p:strVal val="visible"/>
                                      </p:to>
                                    </p:set>
                                    <p:anim calcmode="lin" valueType="num">
                                      <p:cBhvr additive="base">
                                        <p:cTn id="47" dur="500" fill="hold"/>
                                        <p:tgtEl>
                                          <p:spTgt spid="46083">
                                            <p:txEl>
                                              <p:charRg st="143" end="16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6083">
                                            <p:txEl>
                                              <p:charRg st="143" end="16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46083">
                                            <p:txEl>
                                              <p:charRg st="160" end="179"/>
                                            </p:txEl>
                                          </p:spTgt>
                                        </p:tgtEl>
                                        <p:attrNameLst>
                                          <p:attrName>style.visibility</p:attrName>
                                        </p:attrNameLst>
                                      </p:cBhvr>
                                      <p:to>
                                        <p:strVal val="visible"/>
                                      </p:to>
                                    </p:set>
                                    <p:anim calcmode="lin" valueType="num">
                                      <p:cBhvr additive="base">
                                        <p:cTn id="51" dur="500" fill="hold"/>
                                        <p:tgtEl>
                                          <p:spTgt spid="46083">
                                            <p:txEl>
                                              <p:charRg st="160" end="17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6083">
                                            <p:txEl>
                                              <p:charRg st="160" end="179"/>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6083">
                                            <p:txEl>
                                              <p:charRg st="179" end="198"/>
                                            </p:txEl>
                                          </p:spTgt>
                                        </p:tgtEl>
                                        <p:attrNameLst>
                                          <p:attrName>style.visibility</p:attrName>
                                        </p:attrNameLst>
                                      </p:cBhvr>
                                      <p:to>
                                        <p:strVal val="visible"/>
                                      </p:to>
                                    </p:set>
                                    <p:anim calcmode="lin" valueType="num">
                                      <p:cBhvr additive="base">
                                        <p:cTn id="55" dur="500" fill="hold"/>
                                        <p:tgtEl>
                                          <p:spTgt spid="46083">
                                            <p:txEl>
                                              <p:charRg st="179" end="19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6083">
                                            <p:txEl>
                                              <p:charRg st="179" end="198"/>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6083">
                                            <p:txEl>
                                              <p:charRg st="198" end="217"/>
                                            </p:txEl>
                                          </p:spTgt>
                                        </p:tgtEl>
                                        <p:attrNameLst>
                                          <p:attrName>style.visibility</p:attrName>
                                        </p:attrNameLst>
                                      </p:cBhvr>
                                      <p:to>
                                        <p:strVal val="visible"/>
                                      </p:to>
                                    </p:set>
                                    <p:anim calcmode="lin" valueType="num">
                                      <p:cBhvr additive="base">
                                        <p:cTn id="59" dur="500" fill="hold"/>
                                        <p:tgtEl>
                                          <p:spTgt spid="46083">
                                            <p:txEl>
                                              <p:charRg st="198" end="217"/>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46083">
                                            <p:txEl>
                                              <p:charRg st="198" end="2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7106" name="Picture 4" descr="03、风萧萧兮易水寒   壮士一去兮不复还"/>
          <p:cNvPicPr>
            <a:picLocks noChangeAspect="1"/>
          </p:cNvPicPr>
          <p:nvPr/>
        </p:nvPicPr>
        <p:blipFill>
          <a:blip r:embed="rId1"/>
          <a:stretch>
            <a:fillRect/>
          </a:stretch>
        </p:blipFill>
        <p:spPr>
          <a:xfrm>
            <a:off x="152400" y="914400"/>
            <a:ext cx="8839200" cy="5257800"/>
          </a:xfrm>
          <a:prstGeom prst="rect">
            <a:avLst/>
          </a:prstGeom>
          <a:noFill/>
          <a:ln w="9525">
            <a:noFill/>
          </a:ln>
        </p:spPr>
      </p:pic>
      <p:sp>
        <p:nvSpPr>
          <p:cNvPr id="47107" name="矩形 5"/>
          <p:cNvSpPr/>
          <p:nvPr/>
        </p:nvSpPr>
        <p:spPr>
          <a:xfrm>
            <a:off x="2209800" y="76200"/>
            <a:ext cx="2216150" cy="701675"/>
          </a:xfrm>
          <a:prstGeom prst="rect">
            <a:avLst/>
          </a:prstGeom>
          <a:solidFill>
            <a:srgbClr val="92D050"/>
          </a:solidFill>
          <a:ln w="9525">
            <a:noFill/>
          </a:ln>
        </p:spPr>
        <p:txBody>
          <a:bodyPr wrap="none">
            <a:spAutoFit/>
          </a:bodyPr>
          <a:p>
            <a:pPr algn="l" eaLnBrk="1" fontAlgn="base" hangingPunct="1"/>
            <a:r>
              <a:rPr lang="zh-CN" altLang="en-US" dirty="0">
                <a:latin typeface="黑体" panose="02010609060101010101" pitchFamily="2" charset="-122"/>
                <a:ea typeface="黑体" panose="02010609060101010101" pitchFamily="2" charset="-122"/>
              </a:rPr>
              <a:t>精彩场面</a:t>
            </a:r>
            <a:endParaRPr lang="zh-CN" altLang="en-US" dirty="0">
              <a:latin typeface="黑体" panose="02010609060101010101" pitchFamily="2" charset="-122"/>
              <a:ea typeface="黑体" panose="02010609060101010101" pitchFamily="2" charset="-122"/>
            </a:endParaRPr>
          </a:p>
        </p:txBody>
      </p:sp>
      <p:sp>
        <p:nvSpPr>
          <p:cNvPr id="47108" name="Rectangle 7"/>
          <p:cNvSpPr>
            <a:spLocks noGrp="1"/>
          </p:cNvSpPr>
          <p:nvPr>
            <p:ph type="body" sz="half"/>
          </p:nvPr>
        </p:nvSpPr>
        <p:spPr>
          <a:xfrm>
            <a:off x="304800" y="1066800"/>
            <a:ext cx="2514600" cy="568325"/>
          </a:xfrm>
          <a:solidFill>
            <a:srgbClr val="FFFF00">
              <a:alpha val="100000"/>
            </a:srgbClr>
          </a:solidFill>
          <a:ln/>
        </p:spPr>
        <p:txBody>
          <a:bodyPr vert="horz" wrap="square" anchor="t"/>
          <a:lstStyle>
            <a:lvl1pPr lvl="0">
              <a:defRPr sz="2800"/>
            </a:lvl1pPr>
            <a:lvl2pPr lvl="1">
              <a:defRPr sz="2400"/>
            </a:lvl2pPr>
            <a:lvl3pPr lvl="2">
              <a:defRPr sz="2000"/>
            </a:lvl3pPr>
            <a:lvl4pPr lvl="3">
              <a:defRPr sz="1800"/>
            </a:lvl4pPr>
            <a:lvl5pPr lvl="4">
              <a:defRPr sz="1800"/>
            </a:lvl5pPr>
          </a:lstStyle>
          <a:p>
            <a:pPr lvl="0" eaLnBrk="1" hangingPunct="1">
              <a:buFont typeface="Wingdings" panose="05000000000000000000" pitchFamily="2" charset="2"/>
              <a:buNone/>
            </a:pPr>
            <a:r>
              <a:rPr lang="en-US" altLang="x-none" sz="3000" b="1" dirty="0">
                <a:ea typeface="黑体" panose="02010609060101010101" pitchFamily="2" charset="-122"/>
              </a:rPr>
              <a:t>1. </a:t>
            </a:r>
            <a:r>
              <a:rPr lang="zh-CN" altLang="en-US" sz="3000" b="1" dirty="0">
                <a:ea typeface="黑体" panose="02010609060101010101" pitchFamily="2" charset="-122"/>
              </a:rPr>
              <a:t>易水诀别</a:t>
            </a:r>
            <a:endParaRPr lang="zh-CN" altLang="en-US" sz="3000" b="1" dirty="0">
              <a:ea typeface="黑体" panose="02010609060101010101" pitchFamily="2" charset="-122"/>
            </a:endParaRPr>
          </a:p>
        </p:txBody>
      </p:sp>
    </p:spTree>
  </p:cSld>
  <p:clrMapOvr>
    <a:masterClrMapping/>
  </p:clrMapOvr>
  <p:transition advClick="0">
    <p:pull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矩形 3"/>
          <p:cNvSpPr/>
          <p:nvPr/>
        </p:nvSpPr>
        <p:spPr>
          <a:xfrm>
            <a:off x="0" y="914400"/>
            <a:ext cx="9144000" cy="641350"/>
          </a:xfrm>
          <a:prstGeom prst="rect">
            <a:avLst/>
          </a:prstGeom>
          <a:noFill/>
          <a:ln w="9525">
            <a:noFill/>
          </a:ln>
        </p:spPr>
        <p:txBody>
          <a:bodyPr>
            <a:spAutoFit/>
          </a:bodyPr>
          <a:p>
            <a:pPr algn="l" eaLnBrk="1" fontAlgn="base" hangingPunct="1"/>
            <a:r>
              <a:rPr lang="en-US" altLang="x-none" sz="3600" b="1" dirty="0">
                <a:latin typeface="楷体_GB2312" pitchFamily="1" charset="-122"/>
                <a:ea typeface="楷体_GB2312" pitchFamily="1" charset="-122"/>
              </a:rPr>
              <a:t>1</a:t>
            </a:r>
            <a:r>
              <a:rPr lang="zh-CN" altLang="en-US" sz="3600" b="1" dirty="0">
                <a:latin typeface="楷体_GB2312" pitchFamily="1" charset="-122"/>
                <a:ea typeface="楷体_GB2312" pitchFamily="1" charset="-122"/>
              </a:rPr>
              <a:t>）太子及宾客为什么</a:t>
            </a:r>
            <a:r>
              <a:rPr lang="zh-CN" altLang="en-US" sz="3600" b="1" dirty="0">
                <a:latin typeface="Arial" panose="020B0604020202020204" pitchFamily="34" charset="0"/>
                <a:ea typeface="楷体_GB2312" pitchFamily="1" charset="-122"/>
              </a:rPr>
              <a:t>“</a:t>
            </a:r>
            <a:r>
              <a:rPr lang="zh-CN" altLang="en-US" sz="3600" b="1" dirty="0">
                <a:latin typeface="楷体_GB2312" pitchFamily="1" charset="-122"/>
                <a:ea typeface="楷体_GB2312" pitchFamily="1" charset="-122"/>
              </a:rPr>
              <a:t>皆白衣冠以送之</a:t>
            </a:r>
            <a:r>
              <a:rPr lang="zh-CN" altLang="en-US" sz="3600" b="1" dirty="0">
                <a:latin typeface="Arial" panose="020B0604020202020204" pitchFamily="34" charset="0"/>
                <a:ea typeface="楷体_GB2312" pitchFamily="1" charset="-122"/>
              </a:rPr>
              <a:t>”</a:t>
            </a:r>
            <a:r>
              <a:rPr lang="zh-CN" altLang="en-US" sz="3600" b="1" dirty="0">
                <a:latin typeface="楷体_GB2312" pitchFamily="1" charset="-122"/>
                <a:ea typeface="楷体_GB2312" pitchFamily="1" charset="-122"/>
              </a:rPr>
              <a:t>？ </a:t>
            </a:r>
            <a:endParaRPr lang="zh-CN" altLang="en-US" sz="3600" dirty="0">
              <a:latin typeface="Arial" panose="020B0604020202020204" pitchFamily="34" charset="0"/>
            </a:endParaRPr>
          </a:p>
        </p:txBody>
      </p:sp>
      <p:sp>
        <p:nvSpPr>
          <p:cNvPr id="48131" name="矩形 4"/>
          <p:cNvSpPr/>
          <p:nvPr/>
        </p:nvSpPr>
        <p:spPr>
          <a:xfrm>
            <a:off x="0" y="1600200"/>
            <a:ext cx="9144000" cy="1906588"/>
          </a:xfrm>
          <a:prstGeom prst="rect">
            <a:avLst/>
          </a:prstGeom>
          <a:noFill/>
          <a:ln w="9525">
            <a:noFill/>
          </a:ln>
        </p:spPr>
        <p:txBody>
          <a:bodyPr>
            <a:spAutoFit/>
          </a:bodyPr>
          <a:p>
            <a:pPr algn="l" eaLnBrk="1" fontAlgn="base" hangingPunct="1">
              <a:lnSpc>
                <a:spcPct val="110000"/>
              </a:lnSpc>
            </a:pPr>
            <a:r>
              <a:rPr lang="zh-CN" altLang="en-US" sz="3600" dirty="0">
                <a:solidFill>
                  <a:srgbClr val="FF0000"/>
                </a:solidFill>
                <a:latin typeface="华文行楷" pitchFamily="2" charset="-122"/>
                <a:ea typeface="华文行楷" pitchFamily="2" charset="-122"/>
              </a:rPr>
              <a:t>       与荆轲永诀，激励他冒死行刺，不负重托。</a:t>
            </a:r>
            <a:r>
              <a:rPr lang="zh-CN" altLang="en-US" sz="3600" dirty="0">
                <a:solidFill>
                  <a:srgbClr val="1108C8"/>
                </a:solidFill>
                <a:latin typeface="华文行楷" pitchFamily="2" charset="-122"/>
                <a:ea typeface="华文行楷" pitchFamily="2" charset="-122"/>
              </a:rPr>
              <a:t>一笔道出了是一场生离死别，送行者都沉浸在撕肝裂胆的痛楚中。</a:t>
            </a:r>
            <a:endParaRPr lang="zh-CN" altLang="en-US" sz="3600" dirty="0">
              <a:solidFill>
                <a:srgbClr val="1108C8"/>
              </a:solidFill>
              <a:latin typeface="华文行楷" pitchFamily="2" charset="-122"/>
              <a:ea typeface="华文行楷" pitchFamily="2" charset="-122"/>
            </a:endParaRPr>
          </a:p>
        </p:txBody>
      </p:sp>
      <p:sp>
        <p:nvSpPr>
          <p:cNvPr id="48132" name="矩形 6"/>
          <p:cNvSpPr/>
          <p:nvPr/>
        </p:nvSpPr>
        <p:spPr>
          <a:xfrm>
            <a:off x="228600" y="3810000"/>
            <a:ext cx="5675313" cy="641350"/>
          </a:xfrm>
          <a:prstGeom prst="rect">
            <a:avLst/>
          </a:prstGeom>
          <a:noFill/>
          <a:ln w="9525">
            <a:noFill/>
          </a:ln>
        </p:spPr>
        <p:txBody>
          <a:bodyPr wrap="none">
            <a:spAutoFit/>
          </a:bodyPr>
          <a:p>
            <a:pPr algn="l" eaLnBrk="1" fontAlgn="base" hangingPunct="1"/>
            <a:r>
              <a:rPr lang="en-US" altLang="x-none" sz="1800" b="1" dirty="0">
                <a:latin typeface="Arial" panose="020B0604020202020204" pitchFamily="34" charset="0"/>
              </a:rPr>
              <a:t> </a:t>
            </a:r>
            <a:r>
              <a:rPr lang="en-US" altLang="x-none" sz="3600" b="1" dirty="0">
                <a:latin typeface="Arial" panose="020B0604020202020204" pitchFamily="34" charset="0"/>
              </a:rPr>
              <a:t>2</a:t>
            </a:r>
            <a:r>
              <a:rPr lang="zh-CN" altLang="en-US" sz="3600" b="1" dirty="0">
                <a:latin typeface="Arial" panose="020B0604020202020204" pitchFamily="34" charset="0"/>
              </a:rPr>
              <a:t>）音乐描写有什么作用？ </a:t>
            </a:r>
            <a:endParaRPr lang="zh-CN" altLang="en-US" sz="3600" dirty="0">
              <a:latin typeface="Arial" panose="020B0604020202020204" pitchFamily="34" charset="0"/>
            </a:endParaRPr>
          </a:p>
        </p:txBody>
      </p:sp>
      <p:sp>
        <p:nvSpPr>
          <p:cNvPr id="48133" name="矩形 7"/>
          <p:cNvSpPr/>
          <p:nvPr/>
        </p:nvSpPr>
        <p:spPr>
          <a:xfrm>
            <a:off x="0" y="4572000"/>
            <a:ext cx="9144000" cy="641350"/>
          </a:xfrm>
          <a:prstGeom prst="rect">
            <a:avLst/>
          </a:prstGeom>
          <a:noFill/>
          <a:ln w="9525">
            <a:noFill/>
          </a:ln>
        </p:spPr>
        <p:txBody>
          <a:bodyPr>
            <a:spAutoFit/>
          </a:bodyPr>
          <a:p>
            <a:pPr algn="l" eaLnBrk="1" fontAlgn="base" hangingPunct="1"/>
            <a:r>
              <a:rPr lang="zh-CN" altLang="en-US" sz="3600" b="1" dirty="0">
                <a:latin typeface="Arial" panose="020B0604020202020204" pitchFamily="34" charset="0"/>
                <a:ea typeface="华文行楷" pitchFamily="2" charset="-122"/>
              </a:rPr>
              <a:t> </a:t>
            </a:r>
            <a:r>
              <a:rPr lang="zh-CN" altLang="en-US" sz="3600" dirty="0">
                <a:solidFill>
                  <a:srgbClr val="FF0000"/>
                </a:solidFill>
                <a:latin typeface="Arial" panose="020B0604020202020204" pitchFamily="34" charset="0"/>
                <a:ea typeface="华文行楷" pitchFamily="2" charset="-122"/>
              </a:rPr>
              <a:t>表现荆轲的思想感情，渲染悲壮的气氛。</a:t>
            </a:r>
            <a:r>
              <a:rPr lang="zh-CN" altLang="en-US" sz="3600" b="1" dirty="0">
                <a:latin typeface="Arial" panose="020B0604020202020204" pitchFamily="34" charset="0"/>
              </a:rPr>
              <a:t> </a:t>
            </a:r>
            <a:endParaRPr lang="zh-CN" altLang="en-US" sz="3600" dirty="0">
              <a:latin typeface="Arial" panose="020B0604020202020204" pitchFamily="34" charset="0"/>
            </a:endParaRPr>
          </a:p>
        </p:txBody>
      </p:sp>
    </p:spTree>
  </p:cSld>
  <p:clrMapOvr>
    <a:masterClrMapping/>
  </p:clrMapOvr>
  <p:transition advClick="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linds(horizontal)">
                                      <p:cBhvr>
                                        <p:cTn id="7" dur="1000"/>
                                        <p:tgtEl>
                                          <p:spTgt spid="4813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8131"/>
                                        </p:tgtEl>
                                        <p:attrNameLst>
                                          <p:attrName>style.visibility</p:attrName>
                                        </p:attrNameLst>
                                      </p:cBhvr>
                                      <p:to>
                                        <p:strVal val="visible"/>
                                      </p:to>
                                    </p:set>
                                    <p:animEffect transition="in" filter="checkerboard(across)">
                                      <p:cBhvr>
                                        <p:cTn id="12" dur="1000"/>
                                        <p:tgtEl>
                                          <p:spTgt spid="4813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8132"/>
                                        </p:tgtEl>
                                        <p:attrNameLst>
                                          <p:attrName>style.visibility</p:attrName>
                                        </p:attrNameLst>
                                      </p:cBhvr>
                                      <p:to>
                                        <p:strVal val="visible"/>
                                      </p:to>
                                    </p:set>
                                    <p:anim calcmode="lin" valueType="num">
                                      <p:cBhvr additive="base">
                                        <p:cTn id="17" dur="1000" fill="hold"/>
                                        <p:tgtEl>
                                          <p:spTgt spid="48132"/>
                                        </p:tgtEl>
                                        <p:attrNameLst>
                                          <p:attrName>ppt_x</p:attrName>
                                        </p:attrNameLst>
                                      </p:cBhvr>
                                      <p:tavLst>
                                        <p:tav tm="0">
                                          <p:val>
                                            <p:strVal val="#ppt_x"/>
                                          </p:val>
                                        </p:tav>
                                        <p:tav tm="100000">
                                          <p:val>
                                            <p:strVal val="#ppt_x"/>
                                          </p:val>
                                        </p:tav>
                                      </p:tavLst>
                                    </p:anim>
                                    <p:anim calcmode="lin" valueType="num">
                                      <p:cBhvr additive="base">
                                        <p:cTn id="18" dur="1000" fill="hold"/>
                                        <p:tgtEl>
                                          <p:spTgt spid="4813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8133"/>
                                        </p:tgtEl>
                                        <p:attrNameLst>
                                          <p:attrName>style.visibility</p:attrName>
                                        </p:attrNameLst>
                                      </p:cBhvr>
                                      <p:to>
                                        <p:strVal val="visible"/>
                                      </p:to>
                                    </p:set>
                                    <p:animEffect transition="in" filter="checkerboard(across)">
                                      <p:cBhvr>
                                        <p:cTn id="23" dur="10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P spid="48133"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49154" name="矩形 1"/>
          <p:cNvSpPr/>
          <p:nvPr/>
        </p:nvSpPr>
        <p:spPr>
          <a:xfrm>
            <a:off x="381000" y="304800"/>
            <a:ext cx="8458200" cy="6359525"/>
          </a:xfrm>
          <a:prstGeom prst="rect">
            <a:avLst/>
          </a:prstGeom>
          <a:noFill/>
          <a:ln w="9525">
            <a:noFill/>
          </a:ln>
        </p:spPr>
        <p:txBody>
          <a:bodyPr>
            <a:spAutoFit/>
          </a:bodyPr>
          <a:p>
            <a:pPr algn="just" eaLnBrk="1" fontAlgn="base" hangingPunct="1">
              <a:lnSpc>
                <a:spcPct val="105000"/>
              </a:lnSpc>
            </a:pPr>
            <a:r>
              <a:rPr lang="zh-CN" altLang="en-US" sz="2800" dirty="0">
                <a:latin typeface="黑体" panose="02010609060101010101" pitchFamily="2" charset="-122"/>
                <a:ea typeface="黑体" panose="02010609060101010101" pitchFamily="2" charset="-122"/>
              </a:rPr>
              <a:t>   “易水诀别”拉开了慷慨悲歌的一幕。“太子及宾客知其事者，皆白衣冠送之”，一笔道出一场生离死别。再加以萧萧易水，变徵之声，垂泪涕泣，形成一种</a:t>
            </a:r>
            <a:r>
              <a:rPr lang="zh-CN" altLang="en-US" sz="2800" dirty="0">
                <a:solidFill>
                  <a:srgbClr val="FF0000"/>
                </a:solidFill>
                <a:latin typeface="黑体" panose="02010609060101010101" pitchFamily="2" charset="-122"/>
                <a:ea typeface="黑体" panose="02010609060101010101" pitchFamily="2" charset="-122"/>
              </a:rPr>
              <a:t>凄凉悲怆</a:t>
            </a:r>
            <a:r>
              <a:rPr lang="zh-CN" altLang="en-US" sz="2800" dirty="0">
                <a:latin typeface="黑体" panose="02010609060101010101" pitchFamily="2" charset="-122"/>
                <a:ea typeface="黑体" panose="02010609060101010101" pitchFamily="2" charset="-122"/>
              </a:rPr>
              <a:t>的氛围，使人预感到事有不测。然而作者笔锋轻转，“变徵之声”复为“慷慨羽声”，“士皆瞋目，发尽上指冠”，悲凉变为悲壮，低沉变为高昂，</a:t>
            </a:r>
            <a:r>
              <a:rPr lang="zh-CN" altLang="en-US" sz="2800" dirty="0">
                <a:solidFill>
                  <a:srgbClr val="FF0000"/>
                </a:solidFill>
                <a:latin typeface="黑体" panose="02010609060101010101" pitchFamily="2" charset="-122"/>
                <a:ea typeface="黑体" panose="02010609060101010101" pitchFamily="2" charset="-122"/>
              </a:rPr>
              <a:t>生离死别变为同仇敌忾</a:t>
            </a:r>
            <a:r>
              <a:rPr lang="zh-CN" altLang="en-US" sz="2800" dirty="0">
                <a:latin typeface="黑体" panose="02010609060101010101" pitchFamily="2" charset="-122"/>
                <a:ea typeface="黑体" panose="02010609060101010101" pitchFamily="2" charset="-122"/>
              </a:rPr>
              <a:t>。这慷慨悲歌的场面，千百年来激励了多少仁人志士去赴汤蹈火、义无反顾</a:t>
            </a:r>
            <a:r>
              <a:rPr lang="en-US" altLang="x-none" sz="2800" dirty="0">
                <a:latin typeface="黑体" panose="02010609060101010101" pitchFamily="2" charset="-122"/>
                <a:ea typeface="黑体" panose="02010609060101010101" pitchFamily="2" charset="-122"/>
              </a:rPr>
              <a:t>!</a:t>
            </a:r>
            <a:endParaRPr lang="en-US" altLang="x-none" sz="2800" dirty="0">
              <a:latin typeface="黑体" panose="02010609060101010101" pitchFamily="2" charset="-122"/>
              <a:ea typeface="黑体" panose="02010609060101010101" pitchFamily="2" charset="-122"/>
            </a:endParaRPr>
          </a:p>
          <a:p>
            <a:pPr algn="just" eaLnBrk="1" fontAlgn="base" hangingPunct="1">
              <a:lnSpc>
                <a:spcPct val="105000"/>
              </a:lnSpc>
            </a:pPr>
            <a:r>
              <a:rPr lang="zh-CN" altLang="en-US" sz="2800" dirty="0">
                <a:latin typeface="黑体" panose="02010609060101010101" pitchFamily="2" charset="-122"/>
                <a:ea typeface="黑体" panose="02010609060101010101" pitchFamily="2" charset="-122"/>
              </a:rPr>
              <a:t>　　描写这一场面，作者像一位高明的电影摄影师，运用</a:t>
            </a:r>
            <a:r>
              <a:rPr lang="zh-CN" altLang="en-US" sz="2800" dirty="0">
                <a:solidFill>
                  <a:srgbClr val="FF0000"/>
                </a:solidFill>
                <a:latin typeface="黑体" panose="02010609060101010101" pitchFamily="2" charset="-122"/>
                <a:ea typeface="黑体" panose="02010609060101010101" pitchFamily="2" charset="-122"/>
              </a:rPr>
              <a:t>点面结合和“蒙太奇”的手法</a:t>
            </a:r>
            <a:r>
              <a:rPr lang="zh-CN" altLang="en-US" sz="2800" dirty="0">
                <a:latin typeface="黑体" panose="02010609060101010101" pitchFamily="2" charset="-122"/>
                <a:ea typeface="黑体" panose="02010609060101010101" pitchFamily="2" charset="-122"/>
              </a:rPr>
              <a:t>，将全景镜头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皆白衣冠送之”</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、特定镜头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既祖，取道”</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、全景镜头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士皆垂泪涕泣”</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、特定镜头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就车而去，终已不顾”</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交错次第展开，将一瞬间同时发生的各种现象交织起来写，真是匠心独运。 </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blipFill>
        <a:effectLst/>
      </p:bgPr>
    </p:bg>
    <p:spTree>
      <p:nvGrpSpPr>
        <p:cNvPr id="1" name=""/>
        <p:cNvGrpSpPr/>
        <p:nvPr/>
      </p:nvGrpSpPr>
      <p:grpSpPr/>
      <p:sp>
        <p:nvSpPr>
          <p:cNvPr id="50178" name="矩形 2"/>
          <p:cNvSpPr/>
          <p:nvPr/>
        </p:nvSpPr>
        <p:spPr>
          <a:xfrm>
            <a:off x="0" y="0"/>
            <a:ext cx="5551488" cy="579438"/>
          </a:xfrm>
          <a:prstGeom prst="rect">
            <a:avLst/>
          </a:prstGeom>
          <a:noFill/>
          <a:ln w="9525">
            <a:noFill/>
          </a:ln>
        </p:spPr>
        <p:txBody>
          <a:bodyPr wrap="none">
            <a:spAutoFit/>
          </a:bodyPr>
          <a:p>
            <a:pPr algn="l" eaLnBrk="1" fontAlgn="base" hangingPunct="1"/>
            <a:r>
              <a:rPr lang="zh-CN" altLang="en-US" sz="3200" b="1" dirty="0">
                <a:latin typeface="Arial" panose="020B0604020202020204" pitchFamily="34" charset="0"/>
              </a:rPr>
              <a:t>作者是怎样描写这一场面的？</a:t>
            </a:r>
            <a:r>
              <a:rPr lang="zh-CN" altLang="en-US" sz="1800" b="1" dirty="0">
                <a:latin typeface="Arial" panose="020B0604020202020204" pitchFamily="34" charset="0"/>
              </a:rPr>
              <a:t> </a:t>
            </a:r>
            <a:endParaRPr lang="zh-CN" altLang="en-US" sz="1800" dirty="0">
              <a:latin typeface="Arial" panose="020B0604020202020204" pitchFamily="34" charset="0"/>
            </a:endParaRPr>
          </a:p>
        </p:txBody>
      </p:sp>
      <p:sp>
        <p:nvSpPr>
          <p:cNvPr id="50179" name="矩形 3"/>
          <p:cNvSpPr/>
          <p:nvPr/>
        </p:nvSpPr>
        <p:spPr>
          <a:xfrm>
            <a:off x="0" y="642938"/>
            <a:ext cx="8215313" cy="1077912"/>
          </a:xfrm>
          <a:prstGeom prst="rect">
            <a:avLst/>
          </a:prstGeom>
          <a:noFill/>
          <a:ln w="9525">
            <a:noFill/>
          </a:ln>
        </p:spPr>
        <p:txBody>
          <a:bodyPr>
            <a:spAutoFit/>
          </a:bodyPr>
          <a:p>
            <a:pPr algn="l" eaLnBrk="1" fontAlgn="base" hangingPunct="1"/>
            <a:r>
              <a:rPr lang="zh-CN" altLang="en-US" sz="3200" b="1" dirty="0">
                <a:latin typeface="华文行楷" pitchFamily="2" charset="-122"/>
                <a:ea typeface="华文行楷" pitchFamily="2" charset="-122"/>
              </a:rPr>
              <a:t>①</a:t>
            </a:r>
            <a:r>
              <a:rPr lang="zh-CN" altLang="en-US" sz="3200" b="1" dirty="0">
                <a:solidFill>
                  <a:srgbClr val="0000FF"/>
                </a:solidFill>
                <a:latin typeface="华文行楷" pitchFamily="2" charset="-122"/>
                <a:ea typeface="华文行楷" pitchFamily="2" charset="-122"/>
              </a:rPr>
              <a:t>抓住特点</a:t>
            </a:r>
            <a:r>
              <a:rPr lang="zh-CN" altLang="en-US" sz="3200" b="1" dirty="0">
                <a:latin typeface="华文行楷" pitchFamily="2" charset="-122"/>
                <a:ea typeface="华文行楷" pitchFamily="2" charset="-122"/>
              </a:rPr>
              <a:t>：如对送行者的描写，抓住</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白衣冠</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这个特点；</a:t>
            </a:r>
            <a:endParaRPr lang="zh-CN" altLang="en-US" sz="3200" dirty="0">
              <a:latin typeface="Arial" panose="020B0604020202020204" pitchFamily="34" charset="0"/>
            </a:endParaRPr>
          </a:p>
        </p:txBody>
      </p:sp>
      <p:sp>
        <p:nvSpPr>
          <p:cNvPr id="50180" name="矩形 4"/>
          <p:cNvSpPr/>
          <p:nvPr/>
        </p:nvSpPr>
        <p:spPr>
          <a:xfrm>
            <a:off x="0" y="1714500"/>
            <a:ext cx="8858250" cy="1077913"/>
          </a:xfrm>
          <a:prstGeom prst="rect">
            <a:avLst/>
          </a:prstGeom>
          <a:noFill/>
          <a:ln w="9525">
            <a:noFill/>
          </a:ln>
        </p:spPr>
        <p:txBody>
          <a:bodyPr>
            <a:spAutoFit/>
          </a:bodyPr>
          <a:p>
            <a:pPr algn="l" eaLnBrk="1" fontAlgn="base" hangingPunct="1"/>
            <a:r>
              <a:rPr lang="zh-CN" altLang="en-US" sz="3200" b="1" dirty="0">
                <a:latin typeface="华文行楷" pitchFamily="2" charset="-122"/>
                <a:ea typeface="华文行楷" pitchFamily="2" charset="-122"/>
              </a:rPr>
              <a:t>②</a:t>
            </a:r>
            <a:r>
              <a:rPr lang="zh-CN" altLang="en-US" sz="3200" b="1" dirty="0">
                <a:solidFill>
                  <a:srgbClr val="0000FF"/>
                </a:solidFill>
                <a:latin typeface="华文行楷" pitchFamily="2" charset="-122"/>
                <a:ea typeface="华文行楷" pitchFamily="2" charset="-122"/>
              </a:rPr>
              <a:t>突出重点</a:t>
            </a:r>
            <a:r>
              <a:rPr lang="zh-CN" altLang="en-US" sz="3200" b="1" dirty="0">
                <a:latin typeface="华文行楷" pitchFamily="2" charset="-122"/>
                <a:ea typeface="华文行楷" pitchFamily="2" charset="-122"/>
              </a:rPr>
              <a:t>：在众多的人物中，</a:t>
            </a:r>
            <a:r>
              <a:rPr lang="zh-CN" altLang="en-US" sz="3200" b="1" dirty="0">
                <a:solidFill>
                  <a:srgbClr val="0000FF"/>
                </a:solidFill>
                <a:latin typeface="华文行楷" pitchFamily="2" charset="-122"/>
                <a:ea typeface="华文行楷" pitchFamily="2" charset="-122"/>
              </a:rPr>
              <a:t>重点写荆轲</a:t>
            </a:r>
            <a:r>
              <a:rPr lang="zh-CN" altLang="en-US" sz="3200" b="1" dirty="0">
                <a:latin typeface="华文行楷" pitchFamily="2" charset="-122"/>
                <a:ea typeface="华文行楷" pitchFamily="2" charset="-122"/>
              </a:rPr>
              <a:t>；</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既祖，取道</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略写，</a:t>
            </a:r>
            <a:r>
              <a:rPr lang="zh-CN" altLang="en-US" sz="3200" b="1" dirty="0">
                <a:solidFill>
                  <a:srgbClr val="0000FF"/>
                </a:solidFill>
                <a:latin typeface="华文行楷" pitchFamily="2" charset="-122"/>
                <a:ea typeface="华文行楷" pitchFamily="2" charset="-122"/>
              </a:rPr>
              <a:t>重点写慷慨悲歌</a:t>
            </a:r>
            <a:r>
              <a:rPr lang="zh-CN" altLang="en-US" sz="3200" b="1" dirty="0">
                <a:latin typeface="华文行楷" pitchFamily="2" charset="-122"/>
                <a:ea typeface="华文行楷" pitchFamily="2" charset="-122"/>
              </a:rPr>
              <a:t>；</a:t>
            </a:r>
            <a:endParaRPr lang="zh-CN" altLang="en-US" sz="3200" dirty="0">
              <a:latin typeface="Arial" panose="020B0604020202020204" pitchFamily="34" charset="0"/>
            </a:endParaRPr>
          </a:p>
        </p:txBody>
      </p:sp>
      <p:sp>
        <p:nvSpPr>
          <p:cNvPr id="50181" name="矩形 5"/>
          <p:cNvSpPr/>
          <p:nvPr/>
        </p:nvSpPr>
        <p:spPr>
          <a:xfrm>
            <a:off x="0" y="2714625"/>
            <a:ext cx="9144000" cy="2062163"/>
          </a:xfrm>
          <a:prstGeom prst="rect">
            <a:avLst/>
          </a:prstGeom>
          <a:noFill/>
          <a:ln w="9525">
            <a:noFill/>
          </a:ln>
        </p:spPr>
        <p:txBody>
          <a:bodyPr>
            <a:spAutoFit/>
          </a:bodyPr>
          <a:p>
            <a:pPr algn="l" eaLnBrk="1" fontAlgn="base" hangingPunct="1"/>
            <a:r>
              <a:rPr lang="zh-CN" altLang="en-US" sz="3200" b="1" dirty="0">
                <a:latin typeface="华文行楷" pitchFamily="2" charset="-122"/>
                <a:ea typeface="华文行楷" pitchFamily="2" charset="-122"/>
              </a:rPr>
              <a:t>③</a:t>
            </a:r>
            <a:r>
              <a:rPr lang="zh-CN" altLang="en-US" sz="3200" b="1" dirty="0">
                <a:solidFill>
                  <a:srgbClr val="0000FF"/>
                </a:solidFill>
                <a:latin typeface="华文行楷" pitchFamily="2" charset="-122"/>
                <a:ea typeface="华文行楷" pitchFamily="2" charset="-122"/>
              </a:rPr>
              <a:t>顾及全面</a:t>
            </a:r>
            <a:r>
              <a:rPr lang="zh-CN" altLang="en-US" sz="3200" b="1" dirty="0">
                <a:latin typeface="华文行楷" pitchFamily="2" charset="-122"/>
                <a:ea typeface="华文行楷" pitchFamily="2" charset="-122"/>
              </a:rPr>
              <a:t>：太子、宾客、高渐离、士等在场人物都顾及到，而且通过写</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士皆垂泪涕泣</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士皆瞋目，发尽上指冠</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渲染凄凉悲怆的氛围和同仇敌忾的气势；</a:t>
            </a:r>
            <a:endParaRPr lang="zh-CN" altLang="en-US" sz="3200" dirty="0">
              <a:latin typeface="Arial" panose="020B0604020202020204" pitchFamily="34" charset="0"/>
            </a:endParaRPr>
          </a:p>
        </p:txBody>
      </p:sp>
      <p:sp>
        <p:nvSpPr>
          <p:cNvPr id="50182" name="矩形 7"/>
          <p:cNvSpPr/>
          <p:nvPr/>
        </p:nvSpPr>
        <p:spPr>
          <a:xfrm>
            <a:off x="0" y="4714875"/>
            <a:ext cx="7570788" cy="584200"/>
          </a:xfrm>
          <a:prstGeom prst="rect">
            <a:avLst/>
          </a:prstGeom>
          <a:noFill/>
          <a:ln w="9525">
            <a:noFill/>
          </a:ln>
        </p:spPr>
        <p:txBody>
          <a:bodyPr wrap="none">
            <a:spAutoFit/>
          </a:bodyPr>
          <a:p>
            <a:pPr algn="l" eaLnBrk="1" fontAlgn="base" hangingPunct="1"/>
            <a:r>
              <a:rPr lang="zh-CN" altLang="en-US" sz="3200" b="1" dirty="0">
                <a:latin typeface="华文行楷" pitchFamily="2" charset="-122"/>
                <a:ea typeface="华文行楷" pitchFamily="2" charset="-122"/>
              </a:rPr>
              <a:t>④</a:t>
            </a:r>
            <a:r>
              <a:rPr lang="zh-CN" altLang="en-US" sz="3200" b="1" dirty="0">
                <a:solidFill>
                  <a:srgbClr val="0000FF"/>
                </a:solidFill>
                <a:latin typeface="华文行楷" pitchFamily="2" charset="-122"/>
                <a:ea typeface="华文行楷" pitchFamily="2" charset="-122"/>
              </a:rPr>
              <a:t>有条不紊</a:t>
            </a:r>
            <a:r>
              <a:rPr lang="zh-CN" altLang="en-US" sz="3200" b="1" dirty="0">
                <a:latin typeface="华文行楷" pitchFamily="2" charset="-122"/>
                <a:ea typeface="华文行楷" pitchFamily="2" charset="-122"/>
              </a:rPr>
              <a:t>：人物活动按时间顺序描写；</a:t>
            </a:r>
            <a:endParaRPr lang="zh-CN" altLang="en-US" sz="3200" dirty="0">
              <a:latin typeface="Arial" panose="020B0604020202020204" pitchFamily="34" charset="0"/>
            </a:endParaRPr>
          </a:p>
        </p:txBody>
      </p:sp>
      <p:sp>
        <p:nvSpPr>
          <p:cNvPr id="50183" name="矩形 9"/>
          <p:cNvSpPr/>
          <p:nvPr/>
        </p:nvSpPr>
        <p:spPr>
          <a:xfrm>
            <a:off x="0" y="5357813"/>
            <a:ext cx="9144000" cy="1077912"/>
          </a:xfrm>
          <a:prstGeom prst="rect">
            <a:avLst/>
          </a:prstGeom>
          <a:noFill/>
          <a:ln w="9525">
            <a:noFill/>
          </a:ln>
        </p:spPr>
        <p:txBody>
          <a:bodyPr>
            <a:spAutoFit/>
          </a:bodyPr>
          <a:p>
            <a:pPr algn="l" eaLnBrk="1" fontAlgn="base" hangingPunct="1"/>
            <a:r>
              <a:rPr lang="zh-CN" altLang="en-US" sz="3200" b="1" dirty="0">
                <a:latin typeface="华文行楷" pitchFamily="2" charset="-122"/>
                <a:ea typeface="华文行楷" pitchFamily="2" charset="-122"/>
              </a:rPr>
              <a:t>⑤</a:t>
            </a:r>
            <a:r>
              <a:rPr lang="zh-CN" altLang="en-US" sz="3200" b="1" dirty="0">
                <a:solidFill>
                  <a:srgbClr val="0000FF"/>
                </a:solidFill>
                <a:latin typeface="华文行楷" pitchFamily="2" charset="-122"/>
                <a:ea typeface="华文行楷" pitchFamily="2" charset="-122"/>
              </a:rPr>
              <a:t>结合写景</a:t>
            </a:r>
            <a:r>
              <a:rPr lang="zh-CN" altLang="en-US" sz="3200" b="1" dirty="0">
                <a:latin typeface="华文行楷" pitchFamily="2" charset="-122"/>
                <a:ea typeface="华文行楷" pitchFamily="2" charset="-122"/>
              </a:rPr>
              <a:t>：</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风萧萧兮易水寒</a:t>
            </a:r>
            <a:r>
              <a:rPr lang="zh-CN" altLang="en-US" sz="3200" b="1" dirty="0">
                <a:latin typeface="Arial" panose="020B0604020202020204" pitchFamily="34" charset="0"/>
                <a:ea typeface="华文行楷" pitchFamily="2" charset="-122"/>
              </a:rPr>
              <a:t>”</a:t>
            </a:r>
            <a:r>
              <a:rPr lang="zh-CN" altLang="en-US" sz="3200" b="1" dirty="0">
                <a:latin typeface="华文行楷" pitchFamily="2" charset="-122"/>
                <a:ea typeface="华文行楷" pitchFamily="2" charset="-122"/>
              </a:rPr>
              <a:t>，给人以身临其境的感觉。 </a:t>
            </a:r>
            <a:endParaRPr lang="zh-CN" altLang="en-US" sz="3200"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additive="base">
                                        <p:cTn id="7" dur="1000" fill="hold"/>
                                        <p:tgtEl>
                                          <p:spTgt spid="50178"/>
                                        </p:tgtEl>
                                        <p:attrNameLst>
                                          <p:attrName>ppt_x</p:attrName>
                                        </p:attrNameLst>
                                      </p:cBhvr>
                                      <p:tavLst>
                                        <p:tav tm="0">
                                          <p:val>
                                            <p:strVal val="#ppt_x"/>
                                          </p:val>
                                        </p:tav>
                                        <p:tav tm="100000">
                                          <p:val>
                                            <p:strVal val="#ppt_x"/>
                                          </p:val>
                                        </p:tav>
                                      </p:tavLst>
                                    </p:anim>
                                    <p:anim calcmode="lin" valueType="num">
                                      <p:cBhvr additive="base">
                                        <p:cTn id="8" dur="1000" fill="hold"/>
                                        <p:tgtEl>
                                          <p:spTgt spid="501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0" presetClass="entr" presetSubtype="0" fill="hold" grpId="0" nodeType="clickEffect">
                                  <p:stCondLst>
                                    <p:cond delay="0"/>
                                  </p:stCondLst>
                                  <p:childTnLst>
                                    <p:set>
                                      <p:cBhvr>
                                        <p:cTn id="12" dur="1" fill="hold">
                                          <p:stCondLst>
                                            <p:cond delay="0"/>
                                          </p:stCondLst>
                                        </p:cTn>
                                        <p:tgtEl>
                                          <p:spTgt spid="50179"/>
                                        </p:tgtEl>
                                        <p:attrNameLst>
                                          <p:attrName>style.visibility</p:attrName>
                                        </p:attrNameLst>
                                      </p:cBhvr>
                                      <p:to>
                                        <p:strVal val="visible"/>
                                      </p:to>
                                    </p:set>
                                    <p:animEffect transition="in" filter="wedge">
                                      <p:cBhvr>
                                        <p:cTn id="13" dur="2000"/>
                                        <p:tgtEl>
                                          <p:spTgt spid="50179"/>
                                        </p:tgtEl>
                                      </p:cBhvr>
                                    </p:animEffect>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grpId="0" nodeType="clickEffect">
                                  <p:stCondLst>
                                    <p:cond delay="0"/>
                                  </p:stCondLst>
                                  <p:childTnLst>
                                    <p:set>
                                      <p:cBhvr>
                                        <p:cTn id="17" dur="1" fill="hold">
                                          <p:stCondLst>
                                            <p:cond delay="0"/>
                                          </p:stCondLst>
                                        </p:cTn>
                                        <p:tgtEl>
                                          <p:spTgt spid="50180"/>
                                        </p:tgtEl>
                                        <p:attrNameLst>
                                          <p:attrName>style.visibility</p:attrName>
                                        </p:attrNameLst>
                                      </p:cBhvr>
                                      <p:to>
                                        <p:strVal val="visible"/>
                                      </p:to>
                                    </p:set>
                                    <p:animEffect transition="in" filter="wedge">
                                      <p:cBhvr>
                                        <p:cTn id="18" dur="2000"/>
                                        <p:tgtEl>
                                          <p:spTgt spid="50180"/>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grpId="0" nodeType="clickEffect">
                                  <p:stCondLst>
                                    <p:cond delay="0"/>
                                  </p:stCondLst>
                                  <p:childTnLst>
                                    <p:set>
                                      <p:cBhvr>
                                        <p:cTn id="22" dur="1" fill="hold">
                                          <p:stCondLst>
                                            <p:cond delay="0"/>
                                          </p:stCondLst>
                                        </p:cTn>
                                        <p:tgtEl>
                                          <p:spTgt spid="50181"/>
                                        </p:tgtEl>
                                        <p:attrNameLst>
                                          <p:attrName>style.visibility</p:attrName>
                                        </p:attrNameLst>
                                      </p:cBhvr>
                                      <p:to>
                                        <p:strVal val="visible"/>
                                      </p:to>
                                    </p:set>
                                    <p:animEffect transition="in" filter="wedge">
                                      <p:cBhvr>
                                        <p:cTn id="23" dur="2000"/>
                                        <p:tgtEl>
                                          <p:spTgt spid="50181"/>
                                        </p:tgtEl>
                                      </p:cBhvr>
                                    </p:animEffect>
                                  </p:childTnLst>
                                </p:cTn>
                              </p:par>
                            </p:childTnLst>
                          </p:cTn>
                        </p:par>
                      </p:childTnLst>
                    </p:cTn>
                  </p:par>
                  <p:par>
                    <p:cTn id="24" fill="hold">
                      <p:stCondLst>
                        <p:cond delay="indefinite"/>
                      </p:stCondLst>
                      <p:childTnLst>
                        <p:par>
                          <p:cTn id="25" fill="hold">
                            <p:stCondLst>
                              <p:cond delay="0"/>
                            </p:stCondLst>
                            <p:childTnLst>
                              <p:par>
                                <p:cTn id="26" presetID="20" presetClass="entr" presetSubtype="0" fill="hold" grpId="0" nodeType="clickEffect">
                                  <p:stCondLst>
                                    <p:cond delay="0"/>
                                  </p:stCondLst>
                                  <p:childTnLst>
                                    <p:set>
                                      <p:cBhvr>
                                        <p:cTn id="27" dur="1" fill="hold">
                                          <p:stCondLst>
                                            <p:cond delay="0"/>
                                          </p:stCondLst>
                                        </p:cTn>
                                        <p:tgtEl>
                                          <p:spTgt spid="50182"/>
                                        </p:tgtEl>
                                        <p:attrNameLst>
                                          <p:attrName>style.visibility</p:attrName>
                                        </p:attrNameLst>
                                      </p:cBhvr>
                                      <p:to>
                                        <p:strVal val="visible"/>
                                      </p:to>
                                    </p:set>
                                    <p:animEffect transition="in" filter="wedge">
                                      <p:cBhvr>
                                        <p:cTn id="28" dur="2000"/>
                                        <p:tgtEl>
                                          <p:spTgt spid="50182"/>
                                        </p:tgtEl>
                                      </p:cBhvr>
                                    </p:animEffect>
                                  </p:childTnLst>
                                </p:cTn>
                              </p:par>
                            </p:childTnLst>
                          </p:cTn>
                        </p:par>
                      </p:childTnLst>
                    </p:cTn>
                  </p:par>
                  <p:par>
                    <p:cTn id="29" fill="hold">
                      <p:stCondLst>
                        <p:cond delay="indefinite"/>
                      </p:stCondLst>
                      <p:childTnLst>
                        <p:par>
                          <p:cTn id="30" fill="hold">
                            <p:stCondLst>
                              <p:cond delay="0"/>
                            </p:stCondLst>
                            <p:childTnLst>
                              <p:par>
                                <p:cTn id="31" presetID="20" presetClass="entr" presetSubtype="0" fill="hold" grpId="0" nodeType="clickEffect">
                                  <p:stCondLst>
                                    <p:cond delay="0"/>
                                  </p:stCondLst>
                                  <p:childTnLst>
                                    <p:set>
                                      <p:cBhvr>
                                        <p:cTn id="32" dur="1" fill="hold">
                                          <p:stCondLst>
                                            <p:cond delay="0"/>
                                          </p:stCondLst>
                                        </p:cTn>
                                        <p:tgtEl>
                                          <p:spTgt spid="50183"/>
                                        </p:tgtEl>
                                        <p:attrNameLst>
                                          <p:attrName>style.visibility</p:attrName>
                                        </p:attrNameLst>
                                      </p:cBhvr>
                                      <p:to>
                                        <p:strVal val="visible"/>
                                      </p:to>
                                    </p:set>
                                    <p:animEffect transition="in" filter="wedge">
                                      <p:cBhvr>
                                        <p:cTn id="33" dur="2000"/>
                                        <p:tgtEl>
                                          <p:spTgt spid="50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p:bldP spid="50180" grpId="0"/>
      <p:bldP spid="50181" grpId="0"/>
      <p:bldP spid="50182" grpId="0"/>
      <p:bldP spid="50183"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51202" name="Picture 2" descr="《荆轲刺秦王》情景图1"/>
          <p:cNvPicPr>
            <a:picLocks noChangeAspect="1"/>
          </p:cNvPicPr>
          <p:nvPr/>
        </p:nvPicPr>
        <p:blipFill>
          <a:blip r:embed="rId1">
            <a:clrChange>
              <a:clrFrom>
                <a:srgbClr val="FFFFFF"/>
              </a:clrFrom>
              <a:clrTo>
                <a:srgbClr val="FFFFFF">
                  <a:alpha val="0"/>
                </a:srgbClr>
              </a:clrTo>
            </a:clrChange>
          </a:blip>
          <a:stretch>
            <a:fillRect/>
          </a:stretch>
        </p:blipFill>
        <p:spPr>
          <a:xfrm>
            <a:off x="5638800" y="1295400"/>
            <a:ext cx="2762250" cy="2209800"/>
          </a:xfrm>
          <a:prstGeom prst="rect">
            <a:avLst/>
          </a:prstGeom>
          <a:noFill/>
          <a:ln w="9525">
            <a:noFill/>
          </a:ln>
        </p:spPr>
      </p:pic>
      <p:sp>
        <p:nvSpPr>
          <p:cNvPr id="51203" name="Text Box 6"/>
          <p:cNvSpPr txBox="1"/>
          <p:nvPr/>
        </p:nvSpPr>
        <p:spPr>
          <a:xfrm>
            <a:off x="381000" y="2133600"/>
            <a:ext cx="4648200" cy="1514475"/>
          </a:xfrm>
          <a:prstGeom prst="rect">
            <a:avLst/>
          </a:prstGeom>
          <a:noFill/>
          <a:ln w="9525">
            <a:noFill/>
          </a:ln>
        </p:spPr>
        <p:txBody>
          <a:bodyPr>
            <a:spAutoFit/>
          </a:bodyPr>
          <a:p>
            <a:pPr algn="just" eaLnBrk="1" fontAlgn="base" hangingPunct="1">
              <a:lnSpc>
                <a:spcPct val="110000"/>
              </a:lnSpc>
              <a:spcBef>
                <a:spcPct val="50000"/>
              </a:spcBef>
            </a:pP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朝堂献图，年十二就杀人的秦武阳竟</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色变振恐</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，眼看事情就要败露。在这猝</a:t>
            </a:r>
            <a:endParaRPr lang="zh-CN" altLang="en-US" sz="2800" dirty="0">
              <a:latin typeface="黑体" panose="02010609060101010101" pitchFamily="2" charset="-122"/>
              <a:ea typeface="黑体" panose="02010609060101010101" pitchFamily="2" charset="-122"/>
            </a:endParaRPr>
          </a:p>
        </p:txBody>
      </p:sp>
      <p:sp>
        <p:nvSpPr>
          <p:cNvPr id="51204" name="矩形 6"/>
          <p:cNvSpPr/>
          <p:nvPr/>
        </p:nvSpPr>
        <p:spPr>
          <a:xfrm>
            <a:off x="1295400" y="1219200"/>
            <a:ext cx="2590800" cy="549275"/>
          </a:xfrm>
          <a:prstGeom prst="rect">
            <a:avLst/>
          </a:prstGeom>
          <a:solidFill>
            <a:srgbClr val="FFFF00"/>
          </a:solidFill>
          <a:ln w="9525">
            <a:noFill/>
          </a:ln>
        </p:spPr>
        <p:txBody>
          <a:bodyPr>
            <a:spAutoFit/>
          </a:bodyPr>
          <a:p>
            <a:pPr algn="l" eaLnBrk="1" fontAlgn="base" hangingPunct="1"/>
            <a:r>
              <a:rPr lang="en-US" altLang="x-none" sz="3000" b="1" dirty="0">
                <a:latin typeface="黑体" panose="02010609060101010101" pitchFamily="2" charset="-122"/>
                <a:ea typeface="黑体" panose="02010609060101010101" pitchFamily="2" charset="-122"/>
              </a:rPr>
              <a:t>2. </a:t>
            </a:r>
            <a:r>
              <a:rPr lang="zh-CN" altLang="en-US" sz="3000" b="1" dirty="0">
                <a:latin typeface="黑体" panose="02010609060101010101" pitchFamily="2" charset="-122"/>
                <a:ea typeface="黑体" panose="02010609060101010101" pitchFamily="2" charset="-122"/>
              </a:rPr>
              <a:t>顾笑武阳</a:t>
            </a:r>
            <a:endParaRPr lang="zh-CN" altLang="en-US" sz="3000" b="1" dirty="0">
              <a:latin typeface="黑体" panose="02010609060101010101" pitchFamily="2" charset="-122"/>
              <a:ea typeface="黑体" panose="02010609060101010101" pitchFamily="2" charset="-122"/>
            </a:endParaRPr>
          </a:p>
        </p:txBody>
      </p:sp>
      <p:sp>
        <p:nvSpPr>
          <p:cNvPr id="51205" name="矩形 4"/>
          <p:cNvSpPr/>
          <p:nvPr/>
        </p:nvSpPr>
        <p:spPr>
          <a:xfrm>
            <a:off x="304800" y="3581400"/>
            <a:ext cx="8382000" cy="2462213"/>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然生变的节骨眼儿上，荆轲</a:t>
            </a:r>
            <a:r>
              <a:rPr lang="zh-CN" altLang="en-US" sz="2800" dirty="0">
                <a:latin typeface="Times New Roman" panose="02020603050405020304" pitchFamily="2" charset="0"/>
                <a:ea typeface="黑体" panose="02010609060101010101" pitchFamily="2" charset="-122"/>
              </a:rPr>
              <a:t>一“笑”一“顾”一“前”，</a:t>
            </a:r>
            <a:r>
              <a:rPr lang="zh-CN" altLang="en-US" sz="2800" dirty="0">
                <a:latin typeface="黑体" panose="02010609060101010101" pitchFamily="2" charset="-122"/>
                <a:ea typeface="黑体" panose="02010609060101010101" pitchFamily="2" charset="-122"/>
              </a:rPr>
              <a:t>面不改色心不跳，几句话，既遮掩了秦武阳失常的表情，又颂扬了秦王的威风，语意圆转，滴水不漏，使秦君臣上下疑窦冰释。其</a:t>
            </a:r>
            <a:r>
              <a:rPr lang="zh-CN" altLang="en-US" sz="2800" dirty="0">
                <a:latin typeface="Times New Roman" panose="02020603050405020304" pitchFamily="2" charset="0"/>
                <a:ea typeface="黑体" panose="02010609060101010101" pitchFamily="2" charset="-122"/>
              </a:rPr>
              <a:t>沉着镇定</a:t>
            </a:r>
            <a:r>
              <a:rPr lang="zh-CN" altLang="en-US" sz="2800" dirty="0">
                <a:latin typeface="黑体" panose="02010609060101010101" pitchFamily="2" charset="-122"/>
                <a:ea typeface="黑体" panose="02010609060101010101" pitchFamily="2" charset="-122"/>
              </a:rPr>
              <a:t>与秦武阳的</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色变振恐</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相对照，孰勇孰怯，判然分明。</a:t>
            </a:r>
            <a:endParaRPr lang="zh-CN" altLang="en-US" sz="2800" dirty="0">
              <a:latin typeface="Arial" panose="020B0604020202020204" pitchFamily="34" charset="0"/>
            </a:endParaRPr>
          </a:p>
        </p:txBody>
      </p:sp>
      <p:sp>
        <p:nvSpPr>
          <p:cNvPr id="51206" name="矩形 5"/>
          <p:cNvSpPr/>
          <p:nvPr/>
        </p:nvSpPr>
        <p:spPr>
          <a:xfrm>
            <a:off x="2209800" y="76200"/>
            <a:ext cx="2216150" cy="701675"/>
          </a:xfrm>
          <a:prstGeom prst="rect">
            <a:avLst/>
          </a:prstGeom>
          <a:solidFill>
            <a:srgbClr val="92D050"/>
          </a:solidFill>
          <a:ln w="9525">
            <a:noFill/>
          </a:ln>
        </p:spPr>
        <p:txBody>
          <a:bodyPr wrap="none">
            <a:spAutoFit/>
          </a:bodyPr>
          <a:p>
            <a:pPr algn="l" eaLnBrk="1" fontAlgn="base" hangingPunct="1"/>
            <a:r>
              <a:rPr lang="zh-CN" altLang="en-US" dirty="0">
                <a:latin typeface="黑体" panose="02010609060101010101" pitchFamily="2" charset="-122"/>
                <a:ea typeface="黑体" panose="02010609060101010101" pitchFamily="2" charset="-122"/>
              </a:rPr>
              <a:t>精彩场面</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advClick="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box(out)">
                                      <p:cBhvr>
                                        <p:cTn id="7" dur="500"/>
                                        <p:tgtEl>
                                          <p:spTgt spid="51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Rectangle 6"/>
          <p:cNvSpPr>
            <a:spLocks noGrp="1"/>
          </p:cNvSpPr>
          <p:nvPr>
            <p:ph type="body" sz="half"/>
          </p:nvPr>
        </p:nvSpPr>
        <p:spPr>
          <a:xfrm>
            <a:off x="8305800" y="3657600"/>
            <a:ext cx="609600" cy="2438400"/>
          </a:xfrm>
          <a:solidFill>
            <a:srgbClr val="FFFF00">
              <a:alpha val="100000"/>
            </a:srgbClr>
          </a:solidFill>
          <a:ln/>
        </p:spPr>
        <p:txBody>
          <a:bodyPr vert="eaVert" wrap="square" anchor="t"/>
          <a:lstStyle>
            <a:lvl1pPr lvl="0">
              <a:defRPr sz="2800"/>
            </a:lvl1pPr>
            <a:lvl2pPr lvl="1">
              <a:defRPr sz="2400"/>
            </a:lvl2pPr>
            <a:lvl3pPr lvl="2">
              <a:defRPr sz="2000"/>
            </a:lvl3pPr>
            <a:lvl4pPr lvl="3">
              <a:defRPr sz="1800"/>
            </a:lvl4pPr>
            <a:lvl5pPr lvl="4">
              <a:defRPr sz="1800"/>
            </a:lvl5pPr>
          </a:lstStyle>
          <a:p>
            <a:pPr lvl="0" algn="r" eaLnBrk="1" hangingPunct="1">
              <a:buFont typeface="Wingdings" panose="05000000000000000000" pitchFamily="2" charset="2"/>
              <a:buNone/>
            </a:pPr>
            <a:r>
              <a:rPr lang="zh-CN" altLang="en-US" sz="3000" b="1">
                <a:ea typeface="黑体" panose="02010609060101010101" pitchFamily="2" charset="-122"/>
              </a:rPr>
              <a:t>图穷匕见</a:t>
            </a:r>
            <a:endParaRPr lang="zh-CN" altLang="en-US" sz="3000" b="1">
              <a:ea typeface="黑体" panose="02010609060101010101" pitchFamily="2" charset="-122"/>
            </a:endParaRPr>
          </a:p>
        </p:txBody>
      </p:sp>
      <p:pic>
        <p:nvPicPr>
          <p:cNvPr id="52227" name="图片 4" descr="237_200903261401161f4tS.jpg"/>
          <p:cNvPicPr>
            <a:picLocks noChangeAspect="1"/>
          </p:cNvPicPr>
          <p:nvPr/>
        </p:nvPicPr>
        <p:blipFill>
          <a:blip r:embed="rId1"/>
          <a:stretch>
            <a:fillRect/>
          </a:stretch>
        </p:blipFill>
        <p:spPr>
          <a:xfrm>
            <a:off x="152400" y="914400"/>
            <a:ext cx="8077200" cy="5438775"/>
          </a:xfrm>
          <a:prstGeom prst="rect">
            <a:avLst/>
          </a:prstGeom>
          <a:noFill/>
          <a:ln w="9525">
            <a:noFill/>
          </a:ln>
        </p:spPr>
      </p:pic>
      <p:sp>
        <p:nvSpPr>
          <p:cNvPr id="52228" name="矩形 5"/>
          <p:cNvSpPr/>
          <p:nvPr/>
        </p:nvSpPr>
        <p:spPr>
          <a:xfrm>
            <a:off x="8305800" y="3886200"/>
            <a:ext cx="568325" cy="549275"/>
          </a:xfrm>
          <a:prstGeom prst="rect">
            <a:avLst/>
          </a:prstGeom>
          <a:noFill/>
          <a:ln w="9525">
            <a:noFill/>
          </a:ln>
        </p:spPr>
        <p:txBody>
          <a:bodyPr wrap="none">
            <a:spAutoFit/>
          </a:bodyPr>
          <a:p>
            <a:pPr algn="l" eaLnBrk="1" fontAlgn="base" hangingPunct="1"/>
            <a:r>
              <a:rPr lang="en-US" altLang="x-none" sz="3000" b="1" dirty="0">
                <a:latin typeface="黑体" panose="02010609060101010101" pitchFamily="2" charset="-122"/>
                <a:ea typeface="黑体" panose="02010609060101010101" pitchFamily="2" charset="-122"/>
              </a:rPr>
              <a:t>3.</a:t>
            </a:r>
            <a:endParaRPr lang="zh-CN" altLang="en-US" sz="3000" dirty="0">
              <a:latin typeface="Arial" panose="020B0604020202020204" pitchFamily="34" charset="0"/>
            </a:endParaRPr>
          </a:p>
        </p:txBody>
      </p:sp>
      <p:sp>
        <p:nvSpPr>
          <p:cNvPr id="52229" name="矩形 5"/>
          <p:cNvSpPr/>
          <p:nvPr/>
        </p:nvSpPr>
        <p:spPr>
          <a:xfrm>
            <a:off x="2209800" y="76200"/>
            <a:ext cx="2216150" cy="701675"/>
          </a:xfrm>
          <a:prstGeom prst="rect">
            <a:avLst/>
          </a:prstGeom>
          <a:solidFill>
            <a:srgbClr val="92D050"/>
          </a:solidFill>
          <a:ln w="9525">
            <a:noFill/>
          </a:ln>
        </p:spPr>
        <p:txBody>
          <a:bodyPr wrap="none">
            <a:spAutoFit/>
          </a:bodyPr>
          <a:p>
            <a:pPr algn="l" eaLnBrk="1" fontAlgn="base" hangingPunct="1"/>
            <a:r>
              <a:rPr lang="zh-CN" altLang="en-US" dirty="0">
                <a:latin typeface="黑体" panose="02010609060101010101" pitchFamily="2" charset="-122"/>
                <a:ea typeface="黑体" panose="02010609060101010101" pitchFamily="2" charset="-122"/>
              </a:rPr>
              <a:t>精彩场面</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advClick="0">
    <p:pull dir="r"/>
  </p:transition>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0">
          <a:blip r:embed="rId1"/>
        </a:blipFill>
        <a:effectLst/>
      </p:bgPr>
    </p:bg>
    <p:spTree>
      <p:nvGrpSpPr>
        <p:cNvPr id="1" name=""/>
        <p:cNvGrpSpPr/>
        <p:nvPr/>
      </p:nvGrpSpPr>
      <p:grpSpPr/>
      <p:sp>
        <p:nvSpPr>
          <p:cNvPr id="53250" name="Rectangle 5"/>
          <p:cNvSpPr/>
          <p:nvPr/>
        </p:nvSpPr>
        <p:spPr>
          <a:xfrm>
            <a:off x="0" y="1214438"/>
            <a:ext cx="8964613" cy="5643562"/>
          </a:xfrm>
          <a:prstGeom prst="rect">
            <a:avLst/>
          </a:prstGeom>
          <a:noFill/>
          <a:ln w="9525">
            <a:noFill/>
          </a:ln>
        </p:spPr>
        <p:txBody>
          <a:bodyPr/>
          <a:p>
            <a:pPr marL="342900" indent="-342900" algn="l" eaLnBrk="1" fontAlgn="base" hangingPunct="1">
              <a:lnSpc>
                <a:spcPct val="110000"/>
              </a:lnSpc>
              <a:spcBef>
                <a:spcPct val="20000"/>
              </a:spcBef>
            </a:pPr>
            <a:r>
              <a:rPr lang="zh-CN" altLang="en-US" sz="2400" b="1" dirty="0">
                <a:solidFill>
                  <a:srgbClr val="0000FF"/>
                </a:solidFill>
                <a:latin typeface="Arial" panose="020B0604020202020204" pitchFamily="34" charset="0"/>
              </a:rPr>
              <a:t>　</a:t>
            </a:r>
            <a:r>
              <a:rPr lang="en-US" altLang="x-none" sz="2400" b="1" dirty="0">
                <a:solidFill>
                  <a:srgbClr val="FF3300"/>
                </a:solidFill>
                <a:latin typeface="楷体_GB2312" pitchFamily="1" charset="-122"/>
                <a:ea typeface="楷体_GB2312" pitchFamily="1" charset="-122"/>
              </a:rPr>
              <a:t>a.</a:t>
            </a:r>
            <a:r>
              <a:rPr lang="zh-CN" altLang="en-US" sz="2400" b="1" dirty="0">
                <a:solidFill>
                  <a:srgbClr val="FF3300"/>
                </a:solidFill>
                <a:latin typeface="楷体_GB2312" pitchFamily="1" charset="-122"/>
                <a:ea typeface="楷体_GB2312" pitchFamily="1" charset="-122"/>
              </a:rPr>
              <a:t>通过斗争双方的动作描写，展示生死搏斗的曲折过程：</a:t>
            </a:r>
            <a:endParaRPr lang="zh-CN" altLang="en-US" sz="2400" b="1" dirty="0">
              <a:solidFill>
                <a:srgbClr val="FF3300"/>
              </a:solidFill>
              <a:latin typeface="楷体_GB2312" pitchFamily="1" charset="-122"/>
              <a:ea typeface="楷体_GB2312" pitchFamily="1" charset="-122"/>
            </a:endParaRPr>
          </a:p>
          <a:p>
            <a:pPr marL="342900" indent="-342900" algn="l" eaLnBrk="1" fontAlgn="base" hangingPunct="1">
              <a:lnSpc>
                <a:spcPct val="110000"/>
              </a:lnSpc>
              <a:spcBef>
                <a:spcPct val="20000"/>
              </a:spcBef>
            </a:pPr>
            <a:r>
              <a:rPr lang="zh-CN" altLang="en-US" sz="2400" b="1" dirty="0">
                <a:solidFill>
                  <a:srgbClr val="0000FF"/>
                </a:solidFill>
                <a:latin typeface="楷体_GB2312" pitchFamily="1" charset="-122"/>
                <a:ea typeface="楷体_GB2312" pitchFamily="1" charset="-122"/>
              </a:rPr>
              <a:t>　　</a:t>
            </a:r>
            <a:r>
              <a:rPr lang="zh-CN" altLang="en-US" sz="2400" b="1" dirty="0">
                <a:latin typeface="楷体_GB2312" pitchFamily="1" charset="-122"/>
                <a:ea typeface="楷体_GB2312" pitchFamily="1" charset="-122"/>
              </a:rPr>
              <a:t>　荆轲</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取</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奉</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发</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把</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持</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揕</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逐</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提</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，主动进攻未遂，仍进行最后一次努力；秦王</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惊</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引</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起</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拔</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走</a:t>
            </a:r>
            <a:r>
              <a:rPr lang="en-US" altLang="x-none"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击</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，由惊慌失措转为有效反击，动作描写，层次分明。</a:t>
            </a:r>
            <a:endParaRPr lang="zh-CN" altLang="en-US" sz="2400" b="1" dirty="0">
              <a:latin typeface="楷体_GB2312" pitchFamily="1" charset="-122"/>
              <a:ea typeface="楷体_GB2312" pitchFamily="1" charset="-122"/>
            </a:endParaRPr>
          </a:p>
          <a:p>
            <a:pPr marL="342900" indent="-342900" algn="l" eaLnBrk="1" fontAlgn="base" hangingPunct="1">
              <a:lnSpc>
                <a:spcPct val="110000"/>
              </a:lnSpc>
              <a:spcBef>
                <a:spcPct val="20000"/>
              </a:spcBef>
            </a:pPr>
            <a:r>
              <a:rPr lang="zh-CN" altLang="en-US" sz="2400" b="1" dirty="0">
                <a:solidFill>
                  <a:srgbClr val="0000FF"/>
                </a:solidFill>
                <a:latin typeface="楷体_GB2312" pitchFamily="1" charset="-122"/>
                <a:ea typeface="楷体_GB2312" pitchFamily="1" charset="-122"/>
              </a:rPr>
              <a:t>　</a:t>
            </a:r>
            <a:r>
              <a:rPr lang="en-US" altLang="x-none" sz="2400" b="1" dirty="0">
                <a:solidFill>
                  <a:srgbClr val="FF3300"/>
                </a:solidFill>
                <a:latin typeface="楷体_GB2312" pitchFamily="1" charset="-122"/>
                <a:ea typeface="楷体_GB2312" pitchFamily="1" charset="-122"/>
              </a:rPr>
              <a:t>b.</a:t>
            </a:r>
            <a:r>
              <a:rPr lang="zh-CN" altLang="en-US" sz="2400" b="1" dirty="0">
                <a:solidFill>
                  <a:srgbClr val="FF3300"/>
                </a:solidFill>
                <a:latin typeface="楷体_GB2312" pitchFamily="1" charset="-122"/>
                <a:ea typeface="楷体_GB2312" pitchFamily="1" charset="-122"/>
              </a:rPr>
              <a:t>通过语言、神态、表情描写，栩栩如生地刻画了人物形象。</a:t>
            </a:r>
            <a:endParaRPr lang="zh-CN" altLang="en-US" sz="2400" b="1" dirty="0">
              <a:solidFill>
                <a:srgbClr val="FF3300"/>
              </a:solidFill>
              <a:latin typeface="楷体_GB2312" pitchFamily="1" charset="-122"/>
              <a:ea typeface="楷体_GB2312" pitchFamily="1" charset="-122"/>
            </a:endParaRPr>
          </a:p>
          <a:p>
            <a:pPr marL="342900" indent="-342900" algn="l" eaLnBrk="1" fontAlgn="base" hangingPunct="1">
              <a:lnSpc>
                <a:spcPct val="110000"/>
              </a:lnSpc>
              <a:spcBef>
                <a:spcPct val="20000"/>
              </a:spcBef>
            </a:pPr>
            <a:r>
              <a:rPr lang="zh-CN" altLang="en-US" sz="2400" b="1" dirty="0">
                <a:solidFill>
                  <a:srgbClr val="0000FF"/>
                </a:solidFill>
                <a:latin typeface="楷体_GB2312" pitchFamily="1" charset="-122"/>
                <a:ea typeface="楷体_GB2312" pitchFamily="1" charset="-122"/>
              </a:rPr>
              <a:t>　　　</a:t>
            </a:r>
            <a:r>
              <a:rPr lang="zh-CN" altLang="en-US" sz="2400" b="1" dirty="0">
                <a:latin typeface="楷体_GB2312" pitchFamily="1" charset="-122"/>
                <a:ea typeface="楷体_GB2312" pitchFamily="1" charset="-122"/>
              </a:rPr>
              <a:t>荆轲</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顾笑武阳，前为谢曰</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知事不就，倚柱而笑，箕踞以骂</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，读之使人如见其形，如闻其声。</a:t>
            </a:r>
            <a:r>
              <a:rPr lang="zh-CN" altLang="en-US" sz="2400" b="1" dirty="0">
                <a:solidFill>
                  <a:srgbClr val="0000FF"/>
                </a:solidFill>
                <a:latin typeface="楷体_GB2312" pitchFamily="1" charset="-122"/>
                <a:ea typeface="楷体_GB2312" pitchFamily="1" charset="-122"/>
              </a:rPr>
              <a:t> </a:t>
            </a:r>
            <a:endParaRPr lang="zh-CN" altLang="en-US" sz="2400" b="1" dirty="0">
              <a:solidFill>
                <a:srgbClr val="0000FF"/>
              </a:solidFill>
              <a:latin typeface="楷体_GB2312" pitchFamily="1" charset="-122"/>
              <a:ea typeface="楷体_GB2312" pitchFamily="1" charset="-122"/>
            </a:endParaRPr>
          </a:p>
          <a:p>
            <a:pPr marL="342900" indent="-342900" algn="l" eaLnBrk="1" fontAlgn="base" hangingPunct="1">
              <a:lnSpc>
                <a:spcPct val="110000"/>
              </a:lnSpc>
              <a:spcBef>
                <a:spcPct val="20000"/>
              </a:spcBef>
            </a:pPr>
            <a:r>
              <a:rPr lang="zh-CN" altLang="en-US" sz="2400" b="1" dirty="0">
                <a:solidFill>
                  <a:srgbClr val="0000FF"/>
                </a:solidFill>
                <a:latin typeface="楷体_GB2312" pitchFamily="1" charset="-122"/>
                <a:ea typeface="楷体_GB2312" pitchFamily="1" charset="-122"/>
              </a:rPr>
              <a:t>　</a:t>
            </a:r>
            <a:r>
              <a:rPr lang="en-US" altLang="x-none" sz="2400" b="1" dirty="0">
                <a:solidFill>
                  <a:srgbClr val="FF3300"/>
                </a:solidFill>
                <a:latin typeface="楷体_GB2312" pitchFamily="1" charset="-122"/>
                <a:ea typeface="楷体_GB2312" pitchFamily="1" charset="-122"/>
              </a:rPr>
              <a:t>c.</a:t>
            </a:r>
            <a:r>
              <a:rPr lang="zh-CN" altLang="en-US" sz="2400" b="1" dirty="0">
                <a:solidFill>
                  <a:srgbClr val="FF3300"/>
                </a:solidFill>
                <a:latin typeface="楷体_GB2312" pitchFamily="1" charset="-122"/>
                <a:ea typeface="楷体_GB2312" pitchFamily="1" charset="-122"/>
              </a:rPr>
              <a:t>运用间接描写的方法渲染气氛，衬托荆轲的英雄形象。</a:t>
            </a:r>
            <a:endParaRPr lang="zh-CN" altLang="en-US" sz="2400" b="1" dirty="0">
              <a:solidFill>
                <a:srgbClr val="FF3300"/>
              </a:solidFill>
              <a:latin typeface="楷体_GB2312" pitchFamily="1" charset="-122"/>
              <a:ea typeface="楷体_GB2312" pitchFamily="1" charset="-122"/>
            </a:endParaRPr>
          </a:p>
          <a:p>
            <a:pPr marL="342900" indent="-342900" algn="l" eaLnBrk="1" fontAlgn="base" hangingPunct="1">
              <a:lnSpc>
                <a:spcPct val="110000"/>
              </a:lnSpc>
              <a:spcBef>
                <a:spcPct val="20000"/>
              </a:spcBef>
            </a:pPr>
            <a:r>
              <a:rPr lang="zh-CN" altLang="en-US" sz="2400" b="1" dirty="0">
                <a:solidFill>
                  <a:srgbClr val="0000FF"/>
                </a:solidFill>
                <a:latin typeface="楷体_GB2312" pitchFamily="1" charset="-122"/>
                <a:ea typeface="楷体_GB2312" pitchFamily="1" charset="-122"/>
              </a:rPr>
              <a:t>　　　</a:t>
            </a:r>
            <a:r>
              <a:rPr lang="zh-CN" altLang="en-US" sz="2400" b="1" dirty="0">
                <a:latin typeface="楷体_GB2312" pitchFamily="1" charset="-122"/>
                <a:ea typeface="楷体_GB2312" pitchFamily="1" charset="-122"/>
              </a:rPr>
              <a:t>写</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年十二</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就杀人的秦武阳</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色变振恐</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，衬托荆轲镇定自若；写秦王</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恐急</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群臣惊愕</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尽失其度</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不知所为</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，衬托荆轲英雄虎胆，威慑秦廷；最后荆轲事败身亡，秦王仍</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目眩良久</a:t>
            </a:r>
            <a:r>
              <a:rPr lang="zh-CN" altLang="en-US" sz="2400" b="1" dirty="0">
                <a:latin typeface="Arial" panose="020B0604020202020204" pitchFamily="34" charset="0"/>
                <a:ea typeface="楷体_GB2312" pitchFamily="1" charset="-122"/>
              </a:rPr>
              <a:t>”</a:t>
            </a:r>
            <a:r>
              <a:rPr lang="zh-CN" altLang="en-US" sz="2400" b="1" dirty="0">
                <a:latin typeface="楷体_GB2312" pitchFamily="1" charset="-122"/>
                <a:ea typeface="楷体_GB2312" pitchFamily="1" charset="-122"/>
              </a:rPr>
              <a:t>，这寥寥数语，从反面衬托了荆轲的威武壮烈。 </a:t>
            </a:r>
            <a:endParaRPr lang="zh-CN" altLang="en-US" sz="2400" b="1" dirty="0">
              <a:latin typeface="楷体_GB2312" pitchFamily="1" charset="-122"/>
              <a:ea typeface="楷体_GB2312" pitchFamily="1" charset="-122"/>
            </a:endParaRPr>
          </a:p>
        </p:txBody>
      </p:sp>
      <p:sp>
        <p:nvSpPr>
          <p:cNvPr id="53251" name="Text Box 6"/>
          <p:cNvSpPr txBox="1"/>
          <p:nvPr/>
        </p:nvSpPr>
        <p:spPr>
          <a:xfrm>
            <a:off x="457200" y="381000"/>
            <a:ext cx="8374063" cy="774700"/>
          </a:xfrm>
          <a:prstGeom prst="rect">
            <a:avLst/>
          </a:prstGeom>
          <a:noFill/>
          <a:ln w="9525">
            <a:noFill/>
          </a:ln>
        </p:spPr>
        <p:txBody>
          <a:bodyPr>
            <a:spAutoFit/>
          </a:bodyPr>
          <a:p>
            <a:pPr algn="l" eaLnBrk="1" fontAlgn="base" hangingPunct="1">
              <a:lnSpc>
                <a:spcPct val="80000"/>
              </a:lnSpc>
              <a:spcBef>
                <a:spcPct val="20000"/>
              </a:spcBef>
            </a:pPr>
            <a:r>
              <a:rPr lang="zh-CN" altLang="en-US" sz="2800" b="1" dirty="0">
                <a:latin typeface="Arial" panose="020B0604020202020204" pitchFamily="34" charset="0"/>
                <a:ea typeface="华文行楷" pitchFamily="2" charset="-122"/>
              </a:rPr>
              <a:t>　行刺这一过程可谓是惊心动魄，作者通过哪些方法描写这一场面？请大家仔细读书，讨论回答。</a:t>
            </a:r>
            <a:endParaRPr lang="zh-CN" altLang="en-US" sz="2800" b="1" dirty="0">
              <a:latin typeface="Arial" panose="020B0604020202020204" pitchFamily="34" charset="0"/>
              <a:ea typeface="华文行楷"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3251"/>
                                        </p:tgtEl>
                                        <p:attrNameLst>
                                          <p:attrName>style.visibility</p:attrName>
                                        </p:attrNameLst>
                                      </p:cBhvr>
                                      <p:to>
                                        <p:strVal val="visible"/>
                                      </p:to>
                                    </p:set>
                                    <p:anim calcmode="discrete" valueType="clr">
                                      <p:cBhvr override="childStyle">
                                        <p:cTn id="7" dur="80"/>
                                        <p:tgtEl>
                                          <p:spTgt spid="5325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3251"/>
                                        </p:tgtEl>
                                        <p:attrNameLst>
                                          <p:attrName>fillcolor</p:attrName>
                                        </p:attrNameLst>
                                      </p:cBhvr>
                                      <p:tavLst>
                                        <p:tav tm="0">
                                          <p:val>
                                            <p:clrVal>
                                              <a:schemeClr val="accent2"/>
                                            </p:clrVal>
                                          </p:val>
                                        </p:tav>
                                        <p:tav tm="50000">
                                          <p:val>
                                            <p:clrVal>
                                              <a:schemeClr val="hlink"/>
                                            </p:clrVal>
                                          </p:val>
                                        </p:tav>
                                      </p:tavLst>
                                    </p:anim>
                                    <p:set>
                                      <p:cBhvr>
                                        <p:cTn id="9" dur="80"/>
                                        <p:tgtEl>
                                          <p:spTgt spid="53251"/>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3250">
                                            <p:txEl>
                                              <p:charRg st="0" end="28"/>
                                            </p:txEl>
                                          </p:spTgt>
                                        </p:tgtEl>
                                        <p:attrNameLst>
                                          <p:attrName>style.visibility</p:attrName>
                                        </p:attrNameLst>
                                      </p:cBhvr>
                                      <p:to>
                                        <p:strVal val="visible"/>
                                      </p:to>
                                    </p:set>
                                    <p:animEffect transition="in" filter="fade">
                                      <p:cBhvr>
                                        <p:cTn id="14" dur="1000"/>
                                        <p:tgtEl>
                                          <p:spTgt spid="53250">
                                            <p:txEl>
                                              <p:charRg st="0" end="28"/>
                                            </p:txEl>
                                          </p:spTgt>
                                        </p:tgtEl>
                                      </p:cBhvr>
                                    </p:animEffect>
                                    <p:anim calcmode="lin" valueType="num">
                                      <p:cBhvr>
                                        <p:cTn id="15" dur="1000" fill="hold"/>
                                        <p:tgtEl>
                                          <p:spTgt spid="53250">
                                            <p:txEl>
                                              <p:charRg st="0" end="28"/>
                                            </p:txEl>
                                          </p:spTgt>
                                        </p:tgtEl>
                                        <p:attrNameLst>
                                          <p:attrName>ppt_x</p:attrName>
                                        </p:attrNameLst>
                                      </p:cBhvr>
                                      <p:tavLst>
                                        <p:tav tm="0">
                                          <p:val>
                                            <p:strVal val="#ppt_x"/>
                                          </p:val>
                                        </p:tav>
                                        <p:tav tm="100000">
                                          <p:val>
                                            <p:strVal val="#ppt_x"/>
                                          </p:val>
                                        </p:tav>
                                      </p:tavLst>
                                    </p:anim>
                                    <p:anim calcmode="lin" valueType="num">
                                      <p:cBhvr>
                                        <p:cTn id="16" dur="1000" fill="hold"/>
                                        <p:tgtEl>
                                          <p:spTgt spid="53250">
                                            <p:txEl>
                                              <p:charRg st="0" end="28"/>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3250">
                                            <p:txEl>
                                              <p:charRg st="28" end="107"/>
                                            </p:txEl>
                                          </p:spTgt>
                                        </p:tgtEl>
                                        <p:attrNameLst>
                                          <p:attrName>style.visibility</p:attrName>
                                        </p:attrNameLst>
                                      </p:cBhvr>
                                      <p:to>
                                        <p:strVal val="visible"/>
                                      </p:to>
                                    </p:set>
                                    <p:animEffect transition="in" filter="fade">
                                      <p:cBhvr>
                                        <p:cTn id="21" dur="1000"/>
                                        <p:tgtEl>
                                          <p:spTgt spid="53250">
                                            <p:txEl>
                                              <p:charRg st="28" end="107"/>
                                            </p:txEl>
                                          </p:spTgt>
                                        </p:tgtEl>
                                      </p:cBhvr>
                                    </p:animEffect>
                                    <p:anim calcmode="lin" valueType="num">
                                      <p:cBhvr>
                                        <p:cTn id="22" dur="1000" fill="hold"/>
                                        <p:tgtEl>
                                          <p:spTgt spid="53250">
                                            <p:txEl>
                                              <p:charRg st="28" end="107"/>
                                            </p:txEl>
                                          </p:spTgt>
                                        </p:tgtEl>
                                        <p:attrNameLst>
                                          <p:attrName>ppt_x</p:attrName>
                                        </p:attrNameLst>
                                      </p:cBhvr>
                                      <p:tavLst>
                                        <p:tav tm="0">
                                          <p:val>
                                            <p:strVal val="#ppt_x"/>
                                          </p:val>
                                        </p:tav>
                                        <p:tav tm="100000">
                                          <p:val>
                                            <p:strVal val="#ppt_x"/>
                                          </p:val>
                                        </p:tav>
                                      </p:tavLst>
                                    </p:anim>
                                    <p:anim calcmode="lin" valueType="num">
                                      <p:cBhvr>
                                        <p:cTn id="23" dur="1000" fill="hold"/>
                                        <p:tgtEl>
                                          <p:spTgt spid="53250">
                                            <p:txEl>
                                              <p:charRg st="28" end="10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3250">
                                            <p:txEl>
                                              <p:charRg st="107" end="137"/>
                                            </p:txEl>
                                          </p:spTgt>
                                        </p:tgtEl>
                                        <p:attrNameLst>
                                          <p:attrName>style.visibility</p:attrName>
                                        </p:attrNameLst>
                                      </p:cBhvr>
                                      <p:to>
                                        <p:strVal val="visible"/>
                                      </p:to>
                                    </p:set>
                                    <p:animEffect transition="in" filter="fade">
                                      <p:cBhvr>
                                        <p:cTn id="28" dur="1000"/>
                                        <p:tgtEl>
                                          <p:spTgt spid="53250">
                                            <p:txEl>
                                              <p:charRg st="107" end="137"/>
                                            </p:txEl>
                                          </p:spTgt>
                                        </p:tgtEl>
                                      </p:cBhvr>
                                    </p:animEffect>
                                    <p:anim calcmode="lin" valueType="num">
                                      <p:cBhvr>
                                        <p:cTn id="29" dur="1000" fill="hold"/>
                                        <p:tgtEl>
                                          <p:spTgt spid="53250">
                                            <p:txEl>
                                              <p:charRg st="107" end="137"/>
                                            </p:txEl>
                                          </p:spTgt>
                                        </p:tgtEl>
                                        <p:attrNameLst>
                                          <p:attrName>ppt_x</p:attrName>
                                        </p:attrNameLst>
                                      </p:cBhvr>
                                      <p:tavLst>
                                        <p:tav tm="0">
                                          <p:val>
                                            <p:strVal val="#ppt_x"/>
                                          </p:val>
                                        </p:tav>
                                        <p:tav tm="100000">
                                          <p:val>
                                            <p:strVal val="#ppt_x"/>
                                          </p:val>
                                        </p:tav>
                                      </p:tavLst>
                                    </p:anim>
                                    <p:anim calcmode="lin" valueType="num">
                                      <p:cBhvr>
                                        <p:cTn id="30" dur="1000" fill="hold"/>
                                        <p:tgtEl>
                                          <p:spTgt spid="53250">
                                            <p:txEl>
                                              <p:charRg st="107" end="13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3250">
                                            <p:txEl>
                                              <p:charRg st="137" end="187"/>
                                            </p:txEl>
                                          </p:spTgt>
                                        </p:tgtEl>
                                        <p:attrNameLst>
                                          <p:attrName>style.visibility</p:attrName>
                                        </p:attrNameLst>
                                      </p:cBhvr>
                                      <p:to>
                                        <p:strVal val="visible"/>
                                      </p:to>
                                    </p:set>
                                    <p:animEffect transition="in" filter="fade">
                                      <p:cBhvr>
                                        <p:cTn id="35" dur="1000"/>
                                        <p:tgtEl>
                                          <p:spTgt spid="53250">
                                            <p:txEl>
                                              <p:charRg st="137" end="187"/>
                                            </p:txEl>
                                          </p:spTgt>
                                        </p:tgtEl>
                                      </p:cBhvr>
                                    </p:animEffect>
                                    <p:anim calcmode="lin" valueType="num">
                                      <p:cBhvr>
                                        <p:cTn id="36" dur="1000" fill="hold"/>
                                        <p:tgtEl>
                                          <p:spTgt spid="53250">
                                            <p:txEl>
                                              <p:charRg st="137" end="187"/>
                                            </p:txEl>
                                          </p:spTgt>
                                        </p:tgtEl>
                                        <p:attrNameLst>
                                          <p:attrName>ppt_x</p:attrName>
                                        </p:attrNameLst>
                                      </p:cBhvr>
                                      <p:tavLst>
                                        <p:tav tm="0">
                                          <p:val>
                                            <p:strVal val="#ppt_x"/>
                                          </p:val>
                                        </p:tav>
                                        <p:tav tm="100000">
                                          <p:val>
                                            <p:strVal val="#ppt_x"/>
                                          </p:val>
                                        </p:tav>
                                      </p:tavLst>
                                    </p:anim>
                                    <p:anim calcmode="lin" valueType="num">
                                      <p:cBhvr>
                                        <p:cTn id="37" dur="1000" fill="hold"/>
                                        <p:tgtEl>
                                          <p:spTgt spid="53250">
                                            <p:txEl>
                                              <p:charRg st="137" end="18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3250">
                                            <p:txEl>
                                              <p:charRg st="187" end="215"/>
                                            </p:txEl>
                                          </p:spTgt>
                                        </p:tgtEl>
                                        <p:attrNameLst>
                                          <p:attrName>style.visibility</p:attrName>
                                        </p:attrNameLst>
                                      </p:cBhvr>
                                      <p:to>
                                        <p:strVal val="visible"/>
                                      </p:to>
                                    </p:set>
                                    <p:animEffect transition="in" filter="fade">
                                      <p:cBhvr>
                                        <p:cTn id="42" dur="1000"/>
                                        <p:tgtEl>
                                          <p:spTgt spid="53250">
                                            <p:txEl>
                                              <p:charRg st="187" end="215"/>
                                            </p:txEl>
                                          </p:spTgt>
                                        </p:tgtEl>
                                      </p:cBhvr>
                                    </p:animEffect>
                                    <p:anim calcmode="lin" valueType="num">
                                      <p:cBhvr>
                                        <p:cTn id="43" dur="1000" fill="hold"/>
                                        <p:tgtEl>
                                          <p:spTgt spid="53250">
                                            <p:txEl>
                                              <p:charRg st="187" end="215"/>
                                            </p:txEl>
                                          </p:spTgt>
                                        </p:tgtEl>
                                        <p:attrNameLst>
                                          <p:attrName>ppt_x</p:attrName>
                                        </p:attrNameLst>
                                      </p:cBhvr>
                                      <p:tavLst>
                                        <p:tav tm="0">
                                          <p:val>
                                            <p:strVal val="#ppt_x"/>
                                          </p:val>
                                        </p:tav>
                                        <p:tav tm="100000">
                                          <p:val>
                                            <p:strVal val="#ppt_x"/>
                                          </p:val>
                                        </p:tav>
                                      </p:tavLst>
                                    </p:anim>
                                    <p:anim calcmode="lin" valueType="num">
                                      <p:cBhvr>
                                        <p:cTn id="44" dur="1000" fill="hold"/>
                                        <p:tgtEl>
                                          <p:spTgt spid="53250">
                                            <p:txEl>
                                              <p:charRg st="187" end="21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3250">
                                            <p:txEl>
                                              <p:charRg st="215" end="331"/>
                                            </p:txEl>
                                          </p:spTgt>
                                        </p:tgtEl>
                                        <p:attrNameLst>
                                          <p:attrName>style.visibility</p:attrName>
                                        </p:attrNameLst>
                                      </p:cBhvr>
                                      <p:to>
                                        <p:strVal val="visible"/>
                                      </p:to>
                                    </p:set>
                                    <p:animEffect transition="in" filter="fade">
                                      <p:cBhvr>
                                        <p:cTn id="49" dur="1000"/>
                                        <p:tgtEl>
                                          <p:spTgt spid="53250">
                                            <p:txEl>
                                              <p:charRg st="215" end="331"/>
                                            </p:txEl>
                                          </p:spTgt>
                                        </p:tgtEl>
                                      </p:cBhvr>
                                    </p:animEffect>
                                    <p:anim calcmode="lin" valueType="num">
                                      <p:cBhvr>
                                        <p:cTn id="50" dur="1000" fill="hold"/>
                                        <p:tgtEl>
                                          <p:spTgt spid="53250">
                                            <p:txEl>
                                              <p:charRg st="215" end="331"/>
                                            </p:txEl>
                                          </p:spTgt>
                                        </p:tgtEl>
                                        <p:attrNameLst>
                                          <p:attrName>ppt_x</p:attrName>
                                        </p:attrNameLst>
                                      </p:cBhvr>
                                      <p:tavLst>
                                        <p:tav tm="0">
                                          <p:val>
                                            <p:strVal val="#ppt_x"/>
                                          </p:val>
                                        </p:tav>
                                        <p:tav tm="100000">
                                          <p:val>
                                            <p:strVal val="#ppt_x"/>
                                          </p:val>
                                        </p:tav>
                                      </p:tavLst>
                                    </p:anim>
                                    <p:anim calcmode="lin" valueType="num">
                                      <p:cBhvr>
                                        <p:cTn id="51" dur="1000" fill="hold"/>
                                        <p:tgtEl>
                                          <p:spTgt spid="53250">
                                            <p:txEl>
                                              <p:charRg st="215" end="33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P spid="53251" grpId="0"/>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54274" name="Text Box 4"/>
          <p:cNvSpPr txBox="1"/>
          <p:nvPr/>
        </p:nvSpPr>
        <p:spPr>
          <a:xfrm>
            <a:off x="152400" y="838200"/>
            <a:ext cx="8839200" cy="5521325"/>
          </a:xfrm>
          <a:prstGeom prst="rect">
            <a:avLst/>
          </a:prstGeom>
          <a:noFill/>
          <a:ln w="9525">
            <a:noFill/>
          </a:ln>
        </p:spPr>
        <p:txBody>
          <a:bodyPr>
            <a:spAutoFit/>
          </a:bodyPr>
          <a:p>
            <a:pPr algn="l" eaLnBrk="1" fontAlgn="base" hangingPunct="1">
              <a:lnSpc>
                <a:spcPct val="106000"/>
              </a:lnSpc>
              <a:spcBef>
                <a:spcPct val="50000"/>
              </a:spcBef>
            </a:pPr>
            <a:r>
              <a:rPr lang="en-US" altLang="x-none" sz="2800" dirty="0">
                <a:latin typeface="黑体" panose="02010609060101010101" pitchFamily="2" charset="-122"/>
                <a:ea typeface="黑体" panose="02010609060101010101" pitchFamily="2" charset="-122"/>
              </a:rPr>
              <a:t>    </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图穷匕见</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，冲突达到白刃相见的地步。毫无精神准备的秦王</a:t>
            </a:r>
            <a:r>
              <a:rPr lang="zh-CN" altLang="en-US"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惊─起─绝─拔─操─急</a:t>
            </a:r>
            <a:r>
              <a:rPr lang="zh-CN" altLang="en-US"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慌得连剑也</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不可立拔</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。与此同时，荆轲</a:t>
            </a:r>
            <a:r>
              <a:rPr lang="zh-CN" altLang="en-US"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取─奉─发─把─持─揕</a:t>
            </a:r>
            <a:r>
              <a:rPr lang="zh-CN" altLang="en-US"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双方展开了一场你死我活的搏斗。霎时间，庄严的秦廷上，荆轲</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逐</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，秦王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走</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，群臣</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愕</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，上上下下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尽失其度</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，最后竟出现</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乃以手共搏之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的戏剧性场面。眼看着秦王要成为剑下之鬼，侍医夏无且以药囊投轲，荆轲反被秦王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断其左股</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，转瞬之间由优势转为劣势，最后反</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被八创</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    这一部分用急促短语，突出地渲染了千钧一发的紧张形势。在这惊心动魄的搏斗中，作者以群臣的惊愕，秦王的惶急，左右的惊呼，衬托了荆轲的英雄虎胆。</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advClick="0">
    <p:pull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矩形 55297"/>
          <p:cNvSpPr/>
          <p:nvPr/>
        </p:nvSpPr>
        <p:spPr>
          <a:xfrm>
            <a:off x="179388" y="1052513"/>
            <a:ext cx="1970087" cy="520700"/>
          </a:xfrm>
          <a:prstGeom prst="rect">
            <a:avLst/>
          </a:prstGeom>
          <a:noFill/>
          <a:ln w="9525">
            <a:noFill/>
          </a:ln>
        </p:spPr>
        <p:txBody>
          <a:bodyPr wrap="none" anchor="ctr">
            <a:spAutoFit/>
          </a:bodyPr>
          <a:p>
            <a:pPr algn="l" eaLnBrk="1" fontAlgn="base" hangingPunct="1"/>
            <a:r>
              <a:rPr lang="zh-CN" altLang="en-US" sz="2800" b="1" dirty="0">
                <a:latin typeface="Arial" panose="020B0604020202020204" pitchFamily="34" charset="0"/>
              </a:rPr>
              <a:t>行刺的缘起</a:t>
            </a:r>
            <a:r>
              <a:rPr lang="zh-CN" altLang="en-US" sz="2800" b="1" dirty="0">
                <a:solidFill>
                  <a:srgbClr val="FF3399"/>
                </a:solidFill>
                <a:latin typeface="Arial" panose="020B0604020202020204" pitchFamily="34" charset="0"/>
              </a:rPr>
              <a:t> </a:t>
            </a:r>
            <a:endParaRPr lang="zh-CN" altLang="en-US" sz="2800" b="1" dirty="0">
              <a:solidFill>
                <a:srgbClr val="FF3399"/>
              </a:solidFill>
              <a:latin typeface="Arial" panose="020B0604020202020204" pitchFamily="34" charset="0"/>
            </a:endParaRPr>
          </a:p>
        </p:txBody>
      </p:sp>
      <p:sp>
        <p:nvSpPr>
          <p:cNvPr id="55299" name="矩形 55298"/>
          <p:cNvSpPr/>
          <p:nvPr/>
        </p:nvSpPr>
        <p:spPr>
          <a:xfrm>
            <a:off x="179388" y="1628775"/>
            <a:ext cx="1970087" cy="520700"/>
          </a:xfrm>
          <a:prstGeom prst="rect">
            <a:avLst/>
          </a:prstGeom>
          <a:noFill/>
          <a:ln w="9525">
            <a:noFill/>
          </a:ln>
        </p:spPr>
        <p:txBody>
          <a:bodyPr wrap="none" anchor="ctr">
            <a:spAutoFit/>
          </a:bodyPr>
          <a:p>
            <a:pPr algn="l" eaLnBrk="1" fontAlgn="base" hangingPunct="1"/>
            <a:r>
              <a:rPr lang="zh-CN" altLang="en-US" sz="2800" b="1" dirty="0">
                <a:latin typeface="Arial" panose="020B0604020202020204" pitchFamily="34" charset="0"/>
              </a:rPr>
              <a:t>行刺的准备</a:t>
            </a:r>
            <a:r>
              <a:rPr lang="zh-CN" altLang="en-US" sz="2800" b="1" dirty="0">
                <a:solidFill>
                  <a:srgbClr val="FF3399"/>
                </a:solidFill>
                <a:latin typeface="Arial" panose="020B0604020202020204" pitchFamily="34" charset="0"/>
              </a:rPr>
              <a:t> </a:t>
            </a:r>
            <a:endParaRPr lang="zh-CN" altLang="en-US" sz="2800" b="1" dirty="0">
              <a:solidFill>
                <a:srgbClr val="FF3399"/>
              </a:solidFill>
              <a:latin typeface="Arial" panose="020B0604020202020204" pitchFamily="34" charset="0"/>
            </a:endParaRPr>
          </a:p>
        </p:txBody>
      </p:sp>
      <p:sp>
        <p:nvSpPr>
          <p:cNvPr id="55300" name="矩形 55299"/>
          <p:cNvSpPr/>
          <p:nvPr/>
        </p:nvSpPr>
        <p:spPr>
          <a:xfrm>
            <a:off x="323850" y="3846513"/>
            <a:ext cx="1614488" cy="520700"/>
          </a:xfrm>
          <a:prstGeom prst="rect">
            <a:avLst/>
          </a:prstGeom>
          <a:noFill/>
          <a:ln w="9525">
            <a:noFill/>
          </a:ln>
        </p:spPr>
        <p:txBody>
          <a:bodyPr wrap="none" anchor="ctr">
            <a:spAutoFit/>
          </a:bodyPr>
          <a:p>
            <a:pPr algn="l" eaLnBrk="1" fontAlgn="base" hangingPunct="1"/>
            <a:r>
              <a:rPr lang="zh-CN" altLang="en-US" sz="2800" b="1" dirty="0">
                <a:latin typeface="Arial" panose="020B0604020202020204" pitchFamily="34" charset="0"/>
              </a:rPr>
              <a:t>易水送别</a:t>
            </a:r>
            <a:r>
              <a:rPr lang="zh-CN" altLang="en-US" sz="2800" b="1" dirty="0">
                <a:solidFill>
                  <a:srgbClr val="FF3399"/>
                </a:solidFill>
                <a:latin typeface="Arial" panose="020B0604020202020204" pitchFamily="34" charset="0"/>
              </a:rPr>
              <a:t> </a:t>
            </a:r>
            <a:endParaRPr lang="zh-CN" altLang="en-US" sz="2800" b="1" dirty="0">
              <a:solidFill>
                <a:srgbClr val="FF3399"/>
              </a:solidFill>
              <a:latin typeface="Arial" panose="020B0604020202020204" pitchFamily="34" charset="0"/>
            </a:endParaRPr>
          </a:p>
        </p:txBody>
      </p:sp>
      <p:sp>
        <p:nvSpPr>
          <p:cNvPr id="55301" name="矩形 55300"/>
          <p:cNvSpPr/>
          <p:nvPr/>
        </p:nvSpPr>
        <p:spPr>
          <a:xfrm>
            <a:off x="323850" y="4437063"/>
            <a:ext cx="1614488" cy="520700"/>
          </a:xfrm>
          <a:prstGeom prst="rect">
            <a:avLst/>
          </a:prstGeom>
          <a:noFill/>
          <a:ln w="9525">
            <a:noFill/>
          </a:ln>
        </p:spPr>
        <p:txBody>
          <a:bodyPr wrap="none" anchor="ctr">
            <a:spAutoFit/>
          </a:bodyPr>
          <a:p>
            <a:pPr algn="l" eaLnBrk="1" fontAlgn="base" hangingPunct="1"/>
            <a:r>
              <a:rPr lang="zh-CN" altLang="en-US" sz="2800" b="1" dirty="0">
                <a:latin typeface="Arial" panose="020B0604020202020204" pitchFamily="34" charset="0"/>
              </a:rPr>
              <a:t>廷刺秦王</a:t>
            </a:r>
            <a:r>
              <a:rPr lang="zh-CN" altLang="en-US" sz="2800" b="1" dirty="0">
                <a:solidFill>
                  <a:srgbClr val="FF3399"/>
                </a:solidFill>
                <a:latin typeface="Arial" panose="020B0604020202020204" pitchFamily="34" charset="0"/>
              </a:rPr>
              <a:t> </a:t>
            </a:r>
            <a:endParaRPr lang="zh-CN" altLang="en-US" sz="2800" b="1" dirty="0">
              <a:solidFill>
                <a:srgbClr val="FF3399"/>
              </a:solidFill>
              <a:latin typeface="Arial" panose="020B0604020202020204" pitchFamily="34" charset="0"/>
            </a:endParaRPr>
          </a:p>
        </p:txBody>
      </p:sp>
      <p:sp>
        <p:nvSpPr>
          <p:cNvPr id="55302" name="文本框 55301"/>
          <p:cNvSpPr txBox="1"/>
          <p:nvPr/>
        </p:nvSpPr>
        <p:spPr>
          <a:xfrm>
            <a:off x="1908175" y="1052513"/>
            <a:ext cx="6624638" cy="519112"/>
          </a:xfrm>
          <a:prstGeom prst="rect">
            <a:avLst/>
          </a:prstGeom>
          <a:noFill/>
          <a:ln w="9525">
            <a:noFill/>
          </a:ln>
        </p:spPr>
        <p:txBody>
          <a:bodyPr>
            <a:spAutoFit/>
          </a:bodyPr>
          <a:p>
            <a:pPr algn="l" eaLnBrk="1" fontAlgn="base" hangingPunct="1">
              <a:spcBef>
                <a:spcPct val="50000"/>
              </a:spcBef>
            </a:pPr>
            <a:r>
              <a:rPr lang="zh-CN" altLang="en-US" sz="2800" b="1" dirty="0">
                <a:solidFill>
                  <a:srgbClr val="0066FF"/>
                </a:solidFill>
                <a:latin typeface="Arial" panose="020B0604020202020204" pitchFamily="34" charset="0"/>
              </a:rPr>
              <a:t>（从“秦将王翦破赵”到“愿足下更虑之”）</a:t>
            </a:r>
            <a:r>
              <a:rPr lang="zh-CN" altLang="en-US" sz="2400" b="1" dirty="0">
                <a:solidFill>
                  <a:srgbClr val="0066FF"/>
                </a:solidFill>
                <a:latin typeface="Arial" panose="020B0604020202020204" pitchFamily="34" charset="0"/>
              </a:rPr>
              <a:t> </a:t>
            </a:r>
            <a:endParaRPr lang="zh-CN" altLang="en-US" sz="2400" b="1" dirty="0">
              <a:solidFill>
                <a:srgbClr val="0066FF"/>
              </a:solidFill>
              <a:latin typeface="Arial" panose="020B0604020202020204" pitchFamily="34" charset="0"/>
            </a:endParaRPr>
          </a:p>
        </p:txBody>
      </p:sp>
      <p:sp>
        <p:nvSpPr>
          <p:cNvPr id="55303" name="文本框 55302"/>
          <p:cNvSpPr txBox="1"/>
          <p:nvPr/>
        </p:nvSpPr>
        <p:spPr>
          <a:xfrm>
            <a:off x="1908175" y="1628775"/>
            <a:ext cx="5354638" cy="520700"/>
          </a:xfrm>
          <a:prstGeom prst="rect">
            <a:avLst/>
          </a:prstGeom>
          <a:noFill/>
          <a:ln w="9525">
            <a:noFill/>
          </a:ln>
        </p:spPr>
        <p:txBody>
          <a:bodyPr wrap="none">
            <a:spAutoFit/>
          </a:bodyPr>
          <a:p>
            <a:pPr algn="l" eaLnBrk="1" fontAlgn="base" hangingPunct="1"/>
            <a:r>
              <a:rPr lang="zh-CN" altLang="en-US" sz="2800" b="1" dirty="0">
                <a:solidFill>
                  <a:srgbClr val="0066FF"/>
                </a:solidFill>
                <a:latin typeface="Arial" panose="020B0604020202020204" pitchFamily="34" charset="0"/>
              </a:rPr>
              <a:t>（从“荆轲知太子不忍”到“遂发”） </a:t>
            </a:r>
            <a:endParaRPr lang="zh-CN" altLang="en-US" sz="2800" b="1" dirty="0">
              <a:solidFill>
                <a:srgbClr val="0066FF"/>
              </a:solidFill>
              <a:latin typeface="Arial" panose="020B0604020202020204" pitchFamily="34" charset="0"/>
            </a:endParaRPr>
          </a:p>
        </p:txBody>
      </p:sp>
      <p:sp>
        <p:nvSpPr>
          <p:cNvPr id="55304" name="矩形 55303"/>
          <p:cNvSpPr/>
          <p:nvPr/>
        </p:nvSpPr>
        <p:spPr>
          <a:xfrm>
            <a:off x="684213" y="2420938"/>
            <a:ext cx="1855787" cy="1101725"/>
          </a:xfrm>
          <a:prstGeom prst="rect">
            <a:avLst/>
          </a:prstGeom>
          <a:noFill/>
          <a:ln w="38100" cap="flat" cmpd="sng">
            <a:solidFill>
              <a:srgbClr val="33CCCC"/>
            </a:solidFill>
            <a:prstDash val="solid"/>
            <a:miter/>
            <a:headEnd type="none" w="med" len="med"/>
            <a:tailEnd type="none" w="med" len="med"/>
          </a:ln>
        </p:spPr>
        <p:txBody>
          <a:bodyPr wrap="none">
            <a:spAutoFit/>
          </a:bodyPr>
          <a:p>
            <a:pPr algn="l" eaLnBrk="1" fontAlgn="base" hangingPunct="1"/>
            <a:r>
              <a:rPr lang="zh-CN" altLang="en-US" sz="3200" b="1" dirty="0">
                <a:solidFill>
                  <a:srgbClr val="996633"/>
                </a:solidFill>
                <a:latin typeface="Arial" panose="020B0604020202020204" pitchFamily="34" charset="0"/>
              </a:rPr>
              <a:t>函封樊於</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期首级</a:t>
            </a:r>
            <a:endParaRPr lang="zh-CN" altLang="en-US" sz="3200" b="1" dirty="0">
              <a:solidFill>
                <a:srgbClr val="996633"/>
              </a:solidFill>
              <a:latin typeface="Arial" panose="020B0604020202020204" pitchFamily="34" charset="0"/>
            </a:endParaRPr>
          </a:p>
        </p:txBody>
      </p:sp>
      <p:sp>
        <p:nvSpPr>
          <p:cNvPr id="55305" name="矩形 55304"/>
          <p:cNvSpPr/>
          <p:nvPr/>
        </p:nvSpPr>
        <p:spPr>
          <a:xfrm>
            <a:off x="3635375" y="2420938"/>
            <a:ext cx="1855788" cy="1101725"/>
          </a:xfrm>
          <a:prstGeom prst="rect">
            <a:avLst/>
          </a:prstGeom>
          <a:noFill/>
          <a:ln w="38100" cap="flat" cmpd="sng">
            <a:solidFill>
              <a:srgbClr val="33CCCC"/>
            </a:solidFill>
            <a:prstDash val="solid"/>
            <a:miter/>
            <a:headEnd type="none" w="med" len="med"/>
            <a:tailEnd type="none" w="med" len="med"/>
          </a:ln>
        </p:spPr>
        <p:txBody>
          <a:bodyPr wrap="none">
            <a:spAutoFit/>
          </a:bodyPr>
          <a:p>
            <a:pPr algn="l" eaLnBrk="1" fontAlgn="base" hangingPunct="1"/>
            <a:r>
              <a:rPr lang="zh-CN" altLang="en-US" sz="3200" b="1" dirty="0">
                <a:solidFill>
                  <a:srgbClr val="996633"/>
                </a:solidFill>
                <a:latin typeface="Arial" panose="020B0604020202020204" pitchFamily="34" charset="0"/>
              </a:rPr>
              <a:t>求徐夫人</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的匕首</a:t>
            </a:r>
            <a:endParaRPr lang="zh-CN" altLang="en-US" sz="3200" b="1" dirty="0">
              <a:solidFill>
                <a:srgbClr val="996633"/>
              </a:solidFill>
              <a:latin typeface="Arial" panose="020B0604020202020204" pitchFamily="34" charset="0"/>
            </a:endParaRPr>
          </a:p>
        </p:txBody>
      </p:sp>
      <p:sp>
        <p:nvSpPr>
          <p:cNvPr id="55306" name="矩形 55305"/>
          <p:cNvSpPr/>
          <p:nvPr/>
        </p:nvSpPr>
        <p:spPr>
          <a:xfrm>
            <a:off x="6516688" y="2420938"/>
            <a:ext cx="1871662" cy="1101725"/>
          </a:xfrm>
          <a:prstGeom prst="rect">
            <a:avLst/>
          </a:prstGeom>
          <a:noFill/>
          <a:ln w="38100" cap="flat" cmpd="sng">
            <a:solidFill>
              <a:srgbClr val="33CCCC"/>
            </a:solidFill>
            <a:prstDash val="solid"/>
            <a:miter/>
            <a:headEnd type="none" w="med" len="med"/>
            <a:tailEnd type="none" w="med" len="med"/>
          </a:ln>
        </p:spPr>
        <p:txBody>
          <a:bodyPr>
            <a:spAutoFit/>
          </a:bodyPr>
          <a:p>
            <a:pPr algn="l" eaLnBrk="1" fontAlgn="base" hangingPunct="1"/>
            <a:r>
              <a:rPr lang="zh-CN" altLang="en-US" sz="3200" b="1" dirty="0">
                <a:solidFill>
                  <a:srgbClr val="996633"/>
                </a:solidFill>
                <a:latin typeface="Arial" panose="020B0604020202020204" pitchFamily="34" charset="0"/>
              </a:rPr>
              <a:t>令秦武</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阳为副</a:t>
            </a:r>
            <a:endParaRPr lang="zh-CN" altLang="en-US" sz="3200" b="1" dirty="0">
              <a:solidFill>
                <a:srgbClr val="996633"/>
              </a:solidFill>
              <a:latin typeface="Arial" panose="020B0604020202020204" pitchFamily="34" charset="0"/>
            </a:endParaRPr>
          </a:p>
        </p:txBody>
      </p:sp>
      <p:sp>
        <p:nvSpPr>
          <p:cNvPr id="55307" name="直接连接符 55306"/>
          <p:cNvSpPr/>
          <p:nvPr/>
        </p:nvSpPr>
        <p:spPr>
          <a:xfrm>
            <a:off x="2700338" y="2997200"/>
            <a:ext cx="863600" cy="0"/>
          </a:xfrm>
          <a:prstGeom prst="line">
            <a:avLst/>
          </a:prstGeom>
          <a:ln w="50800" cap="flat" cmpd="sng">
            <a:solidFill>
              <a:srgbClr val="FF6600"/>
            </a:solidFill>
            <a:prstDash val="solid"/>
            <a:headEnd type="none" w="med" len="med"/>
            <a:tailEnd type="triangle" w="med" len="med"/>
          </a:ln>
        </p:spPr>
      </p:sp>
      <p:sp>
        <p:nvSpPr>
          <p:cNvPr id="55308" name="直接连接符 55307"/>
          <p:cNvSpPr/>
          <p:nvPr/>
        </p:nvSpPr>
        <p:spPr>
          <a:xfrm>
            <a:off x="5651500" y="2924175"/>
            <a:ext cx="865188" cy="0"/>
          </a:xfrm>
          <a:prstGeom prst="line">
            <a:avLst/>
          </a:prstGeom>
          <a:ln w="50800" cap="flat" cmpd="sng">
            <a:solidFill>
              <a:srgbClr val="FF6600"/>
            </a:solidFill>
            <a:prstDash val="solid"/>
            <a:headEnd type="none" w="med" len="med"/>
            <a:tailEnd type="triangle" w="med" len="med"/>
          </a:ln>
        </p:spPr>
      </p:sp>
      <p:sp>
        <p:nvSpPr>
          <p:cNvPr id="55309" name="文本框 55308"/>
          <p:cNvSpPr txBox="1"/>
          <p:nvPr/>
        </p:nvSpPr>
        <p:spPr>
          <a:xfrm>
            <a:off x="1692275" y="3860800"/>
            <a:ext cx="6777038" cy="520700"/>
          </a:xfrm>
          <a:prstGeom prst="rect">
            <a:avLst/>
          </a:prstGeom>
          <a:noFill/>
          <a:ln w="9525">
            <a:noFill/>
          </a:ln>
        </p:spPr>
        <p:txBody>
          <a:bodyPr wrap="none">
            <a:spAutoFit/>
          </a:bodyPr>
          <a:p>
            <a:pPr algn="l" eaLnBrk="1" fontAlgn="base" hangingPunct="1"/>
            <a:r>
              <a:rPr lang="zh-CN" altLang="en-US" sz="2800" b="1" dirty="0">
                <a:solidFill>
                  <a:srgbClr val="0066FF"/>
                </a:solidFill>
                <a:latin typeface="Arial" panose="020B0604020202020204" pitchFamily="34" charset="0"/>
              </a:rPr>
              <a:t>（从“太子及宾客知其事者”到“终已不顾”） </a:t>
            </a:r>
            <a:endParaRPr lang="zh-CN" altLang="en-US" sz="2800" b="1" dirty="0">
              <a:solidFill>
                <a:srgbClr val="0066FF"/>
              </a:solidFill>
              <a:latin typeface="Arial" panose="020B0604020202020204" pitchFamily="34" charset="0"/>
            </a:endParaRPr>
          </a:p>
        </p:txBody>
      </p:sp>
      <p:sp>
        <p:nvSpPr>
          <p:cNvPr id="55310" name="文本框 55309"/>
          <p:cNvSpPr txBox="1"/>
          <p:nvPr/>
        </p:nvSpPr>
        <p:spPr>
          <a:xfrm>
            <a:off x="1692275" y="4437063"/>
            <a:ext cx="5354638" cy="520700"/>
          </a:xfrm>
          <a:prstGeom prst="rect">
            <a:avLst/>
          </a:prstGeom>
          <a:noFill/>
          <a:ln w="9525">
            <a:noFill/>
          </a:ln>
        </p:spPr>
        <p:txBody>
          <a:bodyPr wrap="none">
            <a:spAutoFit/>
          </a:bodyPr>
          <a:p>
            <a:pPr algn="l" eaLnBrk="1" fontAlgn="base" hangingPunct="1"/>
            <a:r>
              <a:rPr lang="zh-CN" altLang="en-US" sz="2800" b="1" dirty="0">
                <a:solidFill>
                  <a:srgbClr val="0066FF"/>
                </a:solidFill>
                <a:latin typeface="Arial" panose="020B0604020202020204" pitchFamily="34" charset="0"/>
              </a:rPr>
              <a:t>（从“既至秦”到“秦王目眩良久”） </a:t>
            </a:r>
            <a:endParaRPr lang="zh-CN" altLang="en-US" sz="2800" b="1" dirty="0">
              <a:solidFill>
                <a:srgbClr val="0066FF"/>
              </a:solidFill>
              <a:latin typeface="Arial" panose="020B0604020202020204" pitchFamily="34" charset="0"/>
            </a:endParaRPr>
          </a:p>
        </p:txBody>
      </p:sp>
      <p:sp>
        <p:nvSpPr>
          <p:cNvPr id="55311" name="矩形 55310"/>
          <p:cNvSpPr/>
          <p:nvPr/>
        </p:nvSpPr>
        <p:spPr>
          <a:xfrm>
            <a:off x="250825" y="5229225"/>
            <a:ext cx="1042988"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zh-CN" altLang="en-US" sz="3200" b="1" dirty="0">
                <a:solidFill>
                  <a:srgbClr val="996633"/>
                </a:solidFill>
                <a:latin typeface="Arial" panose="020B0604020202020204" pitchFamily="34" charset="0"/>
              </a:rPr>
              <a:t>武阳</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色变 </a:t>
            </a:r>
            <a:endParaRPr lang="zh-CN" altLang="en-US" sz="3200" b="1" dirty="0">
              <a:solidFill>
                <a:srgbClr val="996633"/>
              </a:solidFill>
              <a:latin typeface="Arial" panose="020B0604020202020204" pitchFamily="34" charset="0"/>
            </a:endParaRPr>
          </a:p>
        </p:txBody>
      </p:sp>
      <p:sp>
        <p:nvSpPr>
          <p:cNvPr id="55312" name="矩形 55311"/>
          <p:cNvSpPr/>
          <p:nvPr/>
        </p:nvSpPr>
        <p:spPr>
          <a:xfrm>
            <a:off x="2700338" y="5229225"/>
            <a:ext cx="1042987"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zh-CN" altLang="en-US" sz="3200" b="1" dirty="0">
                <a:solidFill>
                  <a:srgbClr val="996633"/>
                </a:solidFill>
                <a:latin typeface="Arial" panose="020B0604020202020204" pitchFamily="34" charset="0"/>
              </a:rPr>
              <a:t>秦王</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被逐 </a:t>
            </a:r>
            <a:endParaRPr lang="zh-CN" altLang="en-US" sz="3200" b="1" dirty="0">
              <a:solidFill>
                <a:srgbClr val="996633"/>
              </a:solidFill>
              <a:latin typeface="Arial" panose="020B0604020202020204" pitchFamily="34" charset="0"/>
            </a:endParaRPr>
          </a:p>
        </p:txBody>
      </p:sp>
      <p:sp>
        <p:nvSpPr>
          <p:cNvPr id="55313" name="矩形 55312"/>
          <p:cNvSpPr/>
          <p:nvPr/>
        </p:nvSpPr>
        <p:spPr>
          <a:xfrm>
            <a:off x="4000500" y="5229225"/>
            <a:ext cx="1042988"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zh-CN" altLang="en-US" sz="3200" b="1" dirty="0">
                <a:solidFill>
                  <a:srgbClr val="996633"/>
                </a:solidFill>
                <a:latin typeface="Arial" panose="020B0604020202020204" pitchFamily="34" charset="0"/>
              </a:rPr>
              <a:t>群臣</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惊愕 </a:t>
            </a:r>
            <a:endParaRPr lang="zh-CN" altLang="en-US" sz="3200" b="1" dirty="0">
              <a:solidFill>
                <a:srgbClr val="996633"/>
              </a:solidFill>
              <a:latin typeface="Arial" panose="020B0604020202020204" pitchFamily="34" charset="0"/>
            </a:endParaRPr>
          </a:p>
        </p:txBody>
      </p:sp>
      <p:sp>
        <p:nvSpPr>
          <p:cNvPr id="55314" name="矩形 55313"/>
          <p:cNvSpPr/>
          <p:nvPr/>
        </p:nvSpPr>
        <p:spPr>
          <a:xfrm>
            <a:off x="5295900" y="5229225"/>
            <a:ext cx="1106488"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en-US" altLang="x-none" sz="1800" dirty="0">
                <a:latin typeface="Arial" panose="020B0604020202020204" pitchFamily="34" charset="0"/>
              </a:rPr>
              <a:t>.</a:t>
            </a:r>
            <a:r>
              <a:rPr lang="zh-CN" altLang="en-US" sz="3200" b="1" dirty="0">
                <a:solidFill>
                  <a:srgbClr val="996633"/>
                </a:solidFill>
                <a:latin typeface="Arial" panose="020B0604020202020204" pitchFamily="34" charset="0"/>
              </a:rPr>
              <a:t>身受</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八创 </a:t>
            </a:r>
            <a:endParaRPr lang="zh-CN" altLang="en-US" sz="3200" b="1" dirty="0">
              <a:solidFill>
                <a:srgbClr val="996633"/>
              </a:solidFill>
              <a:latin typeface="Arial" panose="020B0604020202020204" pitchFamily="34" charset="0"/>
            </a:endParaRPr>
          </a:p>
        </p:txBody>
      </p:sp>
      <p:sp>
        <p:nvSpPr>
          <p:cNvPr id="55315" name="矩形 55314"/>
          <p:cNvSpPr/>
          <p:nvPr/>
        </p:nvSpPr>
        <p:spPr>
          <a:xfrm>
            <a:off x="6592888" y="5229225"/>
            <a:ext cx="1042987"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zh-CN" altLang="en-US" sz="3200" b="1" dirty="0">
                <a:solidFill>
                  <a:srgbClr val="996633"/>
                </a:solidFill>
                <a:latin typeface="Arial" panose="020B0604020202020204" pitchFamily="34" charset="0"/>
              </a:rPr>
              <a:t>荆轲</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被斩 </a:t>
            </a:r>
            <a:endParaRPr lang="zh-CN" altLang="en-US" sz="3200" b="1" dirty="0">
              <a:solidFill>
                <a:srgbClr val="996633"/>
              </a:solidFill>
              <a:latin typeface="Arial" panose="020B0604020202020204" pitchFamily="34" charset="0"/>
            </a:endParaRPr>
          </a:p>
        </p:txBody>
      </p:sp>
      <p:sp>
        <p:nvSpPr>
          <p:cNvPr id="55316" name="文本框 55315"/>
          <p:cNvSpPr txBox="1"/>
          <p:nvPr/>
        </p:nvSpPr>
        <p:spPr>
          <a:xfrm>
            <a:off x="1547813" y="5229225"/>
            <a:ext cx="1042987" cy="1101725"/>
          </a:xfrm>
          <a:prstGeom prst="rect">
            <a:avLst/>
          </a:prstGeom>
          <a:noFill/>
          <a:ln w="38100" cap="flat" cmpd="sng">
            <a:solidFill>
              <a:srgbClr val="FF9900"/>
            </a:solidFill>
            <a:prstDash val="solid"/>
            <a:miter/>
            <a:headEnd type="none" w="med" len="med"/>
            <a:tailEnd type="none" w="med" len="med"/>
          </a:ln>
        </p:spPr>
        <p:txBody>
          <a:bodyPr wrap="none">
            <a:spAutoFit/>
          </a:bodyPr>
          <a:p>
            <a:pPr algn="l" eaLnBrk="1" fontAlgn="base" hangingPunct="1"/>
            <a:r>
              <a:rPr lang="zh-CN" altLang="en-US" sz="3200" b="1" dirty="0">
                <a:solidFill>
                  <a:srgbClr val="996633"/>
                </a:solidFill>
                <a:latin typeface="Arial" panose="020B0604020202020204" pitchFamily="34" charset="0"/>
              </a:rPr>
              <a:t>图穷</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匕见</a:t>
            </a:r>
            <a:endParaRPr lang="zh-CN" altLang="en-US" sz="3200" b="1" dirty="0">
              <a:solidFill>
                <a:srgbClr val="996633"/>
              </a:solidFill>
              <a:latin typeface="Arial" panose="020B0604020202020204" pitchFamily="34" charset="0"/>
            </a:endParaRPr>
          </a:p>
        </p:txBody>
      </p:sp>
      <p:sp>
        <p:nvSpPr>
          <p:cNvPr id="55317" name="矩形 55316"/>
          <p:cNvSpPr/>
          <p:nvPr/>
        </p:nvSpPr>
        <p:spPr>
          <a:xfrm>
            <a:off x="7888288" y="5229225"/>
            <a:ext cx="1042987" cy="1101725"/>
          </a:xfrm>
          <a:prstGeom prst="rect">
            <a:avLst/>
          </a:prstGeom>
          <a:noFill/>
          <a:ln w="38100" cap="flat" cmpd="sng">
            <a:solidFill>
              <a:srgbClr val="FF9900"/>
            </a:solidFill>
            <a:prstDash val="solid"/>
            <a:miter/>
            <a:headEnd type="none" w="med" len="med"/>
            <a:tailEnd type="none" w="med" len="med"/>
          </a:ln>
        </p:spPr>
        <p:txBody>
          <a:bodyPr wrap="none" anchor="ctr">
            <a:spAutoFit/>
          </a:bodyPr>
          <a:p>
            <a:pPr algn="l" eaLnBrk="1" fontAlgn="base" hangingPunct="1"/>
            <a:r>
              <a:rPr lang="zh-CN" altLang="en-US" sz="3200" b="1" dirty="0">
                <a:solidFill>
                  <a:srgbClr val="996633"/>
                </a:solidFill>
                <a:latin typeface="Arial" panose="020B0604020202020204" pitchFamily="34" charset="0"/>
              </a:rPr>
              <a:t>目眩</a:t>
            </a:r>
            <a:endParaRPr lang="zh-CN" altLang="en-US" sz="3200" b="1" dirty="0">
              <a:solidFill>
                <a:srgbClr val="996633"/>
              </a:solidFill>
              <a:latin typeface="Arial" panose="020B0604020202020204" pitchFamily="34" charset="0"/>
            </a:endParaRPr>
          </a:p>
          <a:p>
            <a:pPr algn="l" eaLnBrk="1" fontAlgn="base" hangingPunct="1"/>
            <a:r>
              <a:rPr lang="zh-CN" altLang="en-US" sz="3200" b="1" dirty="0">
                <a:solidFill>
                  <a:srgbClr val="996633"/>
                </a:solidFill>
                <a:latin typeface="Arial" panose="020B0604020202020204" pitchFamily="34" charset="0"/>
              </a:rPr>
              <a:t>良久 </a:t>
            </a:r>
            <a:endParaRPr lang="zh-CN" altLang="en-US" sz="3200" b="1" dirty="0">
              <a:solidFill>
                <a:srgbClr val="996633"/>
              </a:solidFill>
              <a:latin typeface="Arial" panose="020B0604020202020204" pitchFamily="34" charset="0"/>
            </a:endParaRPr>
          </a:p>
        </p:txBody>
      </p:sp>
      <p:sp>
        <p:nvSpPr>
          <p:cNvPr id="55318" name="矩形 4"/>
          <p:cNvSpPr/>
          <p:nvPr/>
        </p:nvSpPr>
        <p:spPr>
          <a:xfrm>
            <a:off x="2209800" y="60325"/>
            <a:ext cx="4419600" cy="701675"/>
          </a:xfrm>
          <a:prstGeom prst="rect">
            <a:avLst/>
          </a:prstGeom>
          <a:solidFill>
            <a:srgbClr val="00B050"/>
          </a:solidFill>
          <a:ln w="9525">
            <a:noFill/>
          </a:ln>
        </p:spPr>
        <p:txBody>
          <a:bodyPr>
            <a:spAutoFit/>
          </a:bodyPr>
          <a:p>
            <a:pPr algn="l" eaLnBrk="1" fontAlgn="base" hangingPunct="1"/>
            <a:r>
              <a:rPr lang="zh-CN" altLang="en-US" b="1" dirty="0">
                <a:solidFill>
                  <a:srgbClr val="1108C8"/>
                </a:solidFill>
                <a:latin typeface="Calibri" panose="020F0502020204030204" pitchFamily="2" charset="0"/>
              </a:rPr>
              <a:t>故事梗概（小结）</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additive="base">
                                        <p:cTn id="7" dur="500" fill="hold"/>
                                        <p:tgtEl>
                                          <p:spTgt spid="55298"/>
                                        </p:tgtEl>
                                        <p:attrNameLst>
                                          <p:attrName>ppt_x</p:attrName>
                                        </p:attrNameLst>
                                      </p:cBhvr>
                                      <p:tavLst>
                                        <p:tav tm="0">
                                          <p:val>
                                            <p:strVal val="0-#ppt_w/2"/>
                                          </p:val>
                                        </p:tav>
                                        <p:tav tm="100000">
                                          <p:val>
                                            <p:strVal val="#ppt_x"/>
                                          </p:val>
                                        </p:tav>
                                      </p:tavLst>
                                    </p:anim>
                                    <p:anim calcmode="lin" valueType="num">
                                      <p:cBhvr additive="base">
                                        <p:cTn id="8" dur="500" fill="hold"/>
                                        <p:tgtEl>
                                          <p:spTgt spid="5529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5302"/>
                                        </p:tgtEl>
                                        <p:attrNameLst>
                                          <p:attrName>style.visibility</p:attrName>
                                        </p:attrNameLst>
                                      </p:cBhvr>
                                      <p:to>
                                        <p:strVal val="visible"/>
                                      </p:to>
                                    </p:set>
                                    <p:anim calcmode="lin" valueType="num">
                                      <p:cBhvr additive="base">
                                        <p:cTn id="12" dur="500" fill="hold"/>
                                        <p:tgtEl>
                                          <p:spTgt spid="55302"/>
                                        </p:tgtEl>
                                        <p:attrNameLst>
                                          <p:attrName>ppt_x</p:attrName>
                                        </p:attrNameLst>
                                      </p:cBhvr>
                                      <p:tavLst>
                                        <p:tav tm="0">
                                          <p:val>
                                            <p:strVal val="0-#ppt_w/2"/>
                                          </p:val>
                                        </p:tav>
                                        <p:tav tm="100000">
                                          <p:val>
                                            <p:strVal val="#ppt_x"/>
                                          </p:val>
                                        </p:tav>
                                      </p:tavLst>
                                    </p:anim>
                                    <p:anim calcmode="lin" valueType="num">
                                      <p:cBhvr additive="base">
                                        <p:cTn id="13" dur="500" fill="hold"/>
                                        <p:tgtEl>
                                          <p:spTgt spid="5530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5299"/>
                                        </p:tgtEl>
                                        <p:attrNameLst>
                                          <p:attrName>style.visibility</p:attrName>
                                        </p:attrNameLst>
                                      </p:cBhvr>
                                      <p:to>
                                        <p:strVal val="visible"/>
                                      </p:to>
                                    </p:set>
                                    <p:anim calcmode="lin" valueType="num">
                                      <p:cBhvr additive="base">
                                        <p:cTn id="18" dur="500" fill="hold"/>
                                        <p:tgtEl>
                                          <p:spTgt spid="55299"/>
                                        </p:tgtEl>
                                        <p:attrNameLst>
                                          <p:attrName>ppt_x</p:attrName>
                                        </p:attrNameLst>
                                      </p:cBhvr>
                                      <p:tavLst>
                                        <p:tav tm="0">
                                          <p:val>
                                            <p:strVal val="0-#ppt_w/2"/>
                                          </p:val>
                                        </p:tav>
                                        <p:tav tm="100000">
                                          <p:val>
                                            <p:strVal val="#ppt_x"/>
                                          </p:val>
                                        </p:tav>
                                      </p:tavLst>
                                    </p:anim>
                                    <p:anim calcmode="lin" valueType="num">
                                      <p:cBhvr additive="base">
                                        <p:cTn id="19" dur="500" fill="hold"/>
                                        <p:tgtEl>
                                          <p:spTgt spid="55299"/>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1" fill="hold">
                                          <p:stCondLst>
                                            <p:cond delay="0"/>
                                          </p:stCondLst>
                                        </p:cTn>
                                        <p:tgtEl>
                                          <p:spTgt spid="55303"/>
                                        </p:tgtEl>
                                        <p:attrNameLst>
                                          <p:attrName>style.visibility</p:attrName>
                                        </p:attrNameLst>
                                      </p:cBhvr>
                                      <p:to>
                                        <p:strVal val="visible"/>
                                      </p:to>
                                    </p:set>
                                    <p:anim calcmode="lin" valueType="num">
                                      <p:cBhvr additive="base">
                                        <p:cTn id="23" dur="500" fill="hold"/>
                                        <p:tgtEl>
                                          <p:spTgt spid="55303"/>
                                        </p:tgtEl>
                                        <p:attrNameLst>
                                          <p:attrName>ppt_x</p:attrName>
                                        </p:attrNameLst>
                                      </p:cBhvr>
                                      <p:tavLst>
                                        <p:tav tm="0">
                                          <p:val>
                                            <p:strVal val="0-#ppt_w/2"/>
                                          </p:val>
                                        </p:tav>
                                        <p:tav tm="100000">
                                          <p:val>
                                            <p:strVal val="#ppt_x"/>
                                          </p:val>
                                        </p:tav>
                                      </p:tavLst>
                                    </p:anim>
                                    <p:anim calcmode="lin" valueType="num">
                                      <p:cBhvr additive="base">
                                        <p:cTn id="24" dur="500" fill="hold"/>
                                        <p:tgtEl>
                                          <p:spTgt spid="55303"/>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55304"/>
                                        </p:tgtEl>
                                        <p:attrNameLst>
                                          <p:attrName>style.visibility</p:attrName>
                                        </p:attrNameLst>
                                      </p:cBhvr>
                                      <p:to>
                                        <p:strVal val="visible"/>
                                      </p:to>
                                    </p:set>
                                    <p:anim calcmode="lin" valueType="num">
                                      <p:cBhvr additive="base">
                                        <p:cTn id="29" dur="500" fill="hold"/>
                                        <p:tgtEl>
                                          <p:spTgt spid="55304"/>
                                        </p:tgtEl>
                                        <p:attrNameLst>
                                          <p:attrName>ppt_x</p:attrName>
                                        </p:attrNameLst>
                                      </p:cBhvr>
                                      <p:tavLst>
                                        <p:tav tm="0">
                                          <p:val>
                                            <p:strVal val="0-#ppt_w/2"/>
                                          </p:val>
                                        </p:tav>
                                        <p:tav tm="100000">
                                          <p:val>
                                            <p:strVal val="#ppt_x"/>
                                          </p:val>
                                        </p:tav>
                                      </p:tavLst>
                                    </p:anim>
                                    <p:anim calcmode="lin" valueType="num">
                                      <p:cBhvr additive="base">
                                        <p:cTn id="30" dur="500" fill="hold"/>
                                        <p:tgtEl>
                                          <p:spTgt spid="5530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55307"/>
                                        </p:tgtEl>
                                        <p:attrNameLst>
                                          <p:attrName>style.visibility</p:attrName>
                                        </p:attrNameLst>
                                      </p:cBhvr>
                                      <p:to>
                                        <p:strVal val="visible"/>
                                      </p:to>
                                    </p:set>
                                    <p:anim calcmode="lin" valueType="num">
                                      <p:cBhvr additive="base">
                                        <p:cTn id="35" dur="500" fill="hold"/>
                                        <p:tgtEl>
                                          <p:spTgt spid="55307"/>
                                        </p:tgtEl>
                                        <p:attrNameLst>
                                          <p:attrName>ppt_x</p:attrName>
                                        </p:attrNameLst>
                                      </p:cBhvr>
                                      <p:tavLst>
                                        <p:tav tm="0">
                                          <p:val>
                                            <p:strVal val="0-#ppt_w/2"/>
                                          </p:val>
                                        </p:tav>
                                        <p:tav tm="100000">
                                          <p:val>
                                            <p:strVal val="#ppt_x"/>
                                          </p:val>
                                        </p:tav>
                                      </p:tavLst>
                                    </p:anim>
                                    <p:anim calcmode="lin" valueType="num">
                                      <p:cBhvr additive="base">
                                        <p:cTn id="36" dur="500" fill="hold"/>
                                        <p:tgtEl>
                                          <p:spTgt spid="55307"/>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55305"/>
                                        </p:tgtEl>
                                        <p:attrNameLst>
                                          <p:attrName>style.visibility</p:attrName>
                                        </p:attrNameLst>
                                      </p:cBhvr>
                                      <p:to>
                                        <p:strVal val="visible"/>
                                      </p:to>
                                    </p:set>
                                    <p:anim calcmode="lin" valueType="num">
                                      <p:cBhvr additive="base">
                                        <p:cTn id="41" dur="500" fill="hold"/>
                                        <p:tgtEl>
                                          <p:spTgt spid="55305"/>
                                        </p:tgtEl>
                                        <p:attrNameLst>
                                          <p:attrName>ppt_x</p:attrName>
                                        </p:attrNameLst>
                                      </p:cBhvr>
                                      <p:tavLst>
                                        <p:tav tm="0">
                                          <p:val>
                                            <p:strVal val="0-#ppt_w/2"/>
                                          </p:val>
                                        </p:tav>
                                        <p:tav tm="100000">
                                          <p:val>
                                            <p:strVal val="#ppt_x"/>
                                          </p:val>
                                        </p:tav>
                                      </p:tavLst>
                                    </p:anim>
                                    <p:anim calcmode="lin" valueType="num">
                                      <p:cBhvr additive="base">
                                        <p:cTn id="42" dur="500" fill="hold"/>
                                        <p:tgtEl>
                                          <p:spTgt spid="55305"/>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55308"/>
                                        </p:tgtEl>
                                        <p:attrNameLst>
                                          <p:attrName>style.visibility</p:attrName>
                                        </p:attrNameLst>
                                      </p:cBhvr>
                                      <p:to>
                                        <p:strVal val="visible"/>
                                      </p:to>
                                    </p:set>
                                    <p:anim calcmode="lin" valueType="num">
                                      <p:cBhvr additive="base">
                                        <p:cTn id="47" dur="500" fill="hold"/>
                                        <p:tgtEl>
                                          <p:spTgt spid="55308"/>
                                        </p:tgtEl>
                                        <p:attrNameLst>
                                          <p:attrName>ppt_x</p:attrName>
                                        </p:attrNameLst>
                                      </p:cBhvr>
                                      <p:tavLst>
                                        <p:tav tm="0">
                                          <p:val>
                                            <p:strVal val="0-#ppt_w/2"/>
                                          </p:val>
                                        </p:tav>
                                        <p:tav tm="100000">
                                          <p:val>
                                            <p:strVal val="#ppt_x"/>
                                          </p:val>
                                        </p:tav>
                                      </p:tavLst>
                                    </p:anim>
                                    <p:anim calcmode="lin" valueType="num">
                                      <p:cBhvr additive="base">
                                        <p:cTn id="48" dur="500" fill="hold"/>
                                        <p:tgtEl>
                                          <p:spTgt spid="55308"/>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55306"/>
                                        </p:tgtEl>
                                        <p:attrNameLst>
                                          <p:attrName>style.visibility</p:attrName>
                                        </p:attrNameLst>
                                      </p:cBhvr>
                                      <p:to>
                                        <p:strVal val="visible"/>
                                      </p:to>
                                    </p:set>
                                    <p:anim calcmode="lin" valueType="num">
                                      <p:cBhvr additive="base">
                                        <p:cTn id="53" dur="500" fill="hold"/>
                                        <p:tgtEl>
                                          <p:spTgt spid="55306"/>
                                        </p:tgtEl>
                                        <p:attrNameLst>
                                          <p:attrName>ppt_x</p:attrName>
                                        </p:attrNameLst>
                                      </p:cBhvr>
                                      <p:tavLst>
                                        <p:tav tm="0">
                                          <p:val>
                                            <p:strVal val="0-#ppt_w/2"/>
                                          </p:val>
                                        </p:tav>
                                        <p:tav tm="100000">
                                          <p:val>
                                            <p:strVal val="#ppt_x"/>
                                          </p:val>
                                        </p:tav>
                                      </p:tavLst>
                                    </p:anim>
                                    <p:anim calcmode="lin" valueType="num">
                                      <p:cBhvr additive="base">
                                        <p:cTn id="54" dur="500" fill="hold"/>
                                        <p:tgtEl>
                                          <p:spTgt spid="55306"/>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55300"/>
                                        </p:tgtEl>
                                        <p:attrNameLst>
                                          <p:attrName>style.visibility</p:attrName>
                                        </p:attrNameLst>
                                      </p:cBhvr>
                                      <p:to>
                                        <p:strVal val="visible"/>
                                      </p:to>
                                    </p:set>
                                    <p:anim calcmode="lin" valueType="num">
                                      <p:cBhvr additive="base">
                                        <p:cTn id="59" dur="500" fill="hold"/>
                                        <p:tgtEl>
                                          <p:spTgt spid="55300"/>
                                        </p:tgtEl>
                                        <p:attrNameLst>
                                          <p:attrName>ppt_x</p:attrName>
                                        </p:attrNameLst>
                                      </p:cBhvr>
                                      <p:tavLst>
                                        <p:tav tm="0">
                                          <p:val>
                                            <p:strVal val="0-#ppt_w/2"/>
                                          </p:val>
                                        </p:tav>
                                        <p:tav tm="100000">
                                          <p:val>
                                            <p:strVal val="#ppt_x"/>
                                          </p:val>
                                        </p:tav>
                                      </p:tavLst>
                                    </p:anim>
                                    <p:anim calcmode="lin" valueType="num">
                                      <p:cBhvr additive="base">
                                        <p:cTn id="60" dur="500" fill="hold"/>
                                        <p:tgtEl>
                                          <p:spTgt spid="55300"/>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 presetClass="entr" presetSubtype="8" fill="hold" grpId="0" nodeType="afterEffect">
                                  <p:stCondLst>
                                    <p:cond delay="0"/>
                                  </p:stCondLst>
                                  <p:childTnLst>
                                    <p:set>
                                      <p:cBhvr>
                                        <p:cTn id="63" dur="1" fill="hold">
                                          <p:stCondLst>
                                            <p:cond delay="0"/>
                                          </p:stCondLst>
                                        </p:cTn>
                                        <p:tgtEl>
                                          <p:spTgt spid="55309"/>
                                        </p:tgtEl>
                                        <p:attrNameLst>
                                          <p:attrName>style.visibility</p:attrName>
                                        </p:attrNameLst>
                                      </p:cBhvr>
                                      <p:to>
                                        <p:strVal val="visible"/>
                                      </p:to>
                                    </p:set>
                                    <p:anim calcmode="lin" valueType="num">
                                      <p:cBhvr additive="base">
                                        <p:cTn id="64" dur="500" fill="hold"/>
                                        <p:tgtEl>
                                          <p:spTgt spid="55309"/>
                                        </p:tgtEl>
                                        <p:attrNameLst>
                                          <p:attrName>ppt_x</p:attrName>
                                        </p:attrNameLst>
                                      </p:cBhvr>
                                      <p:tavLst>
                                        <p:tav tm="0">
                                          <p:val>
                                            <p:strVal val="0-#ppt_w/2"/>
                                          </p:val>
                                        </p:tav>
                                        <p:tav tm="100000">
                                          <p:val>
                                            <p:strVal val="#ppt_x"/>
                                          </p:val>
                                        </p:tav>
                                      </p:tavLst>
                                    </p:anim>
                                    <p:anim calcmode="lin" valueType="num">
                                      <p:cBhvr additive="base">
                                        <p:cTn id="65" dur="500" fill="hold"/>
                                        <p:tgtEl>
                                          <p:spTgt spid="55309"/>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8" fill="hold" grpId="0" nodeType="clickEffect">
                                  <p:stCondLst>
                                    <p:cond delay="0"/>
                                  </p:stCondLst>
                                  <p:childTnLst>
                                    <p:set>
                                      <p:cBhvr>
                                        <p:cTn id="69" dur="1" fill="hold">
                                          <p:stCondLst>
                                            <p:cond delay="0"/>
                                          </p:stCondLst>
                                        </p:cTn>
                                        <p:tgtEl>
                                          <p:spTgt spid="55301"/>
                                        </p:tgtEl>
                                        <p:attrNameLst>
                                          <p:attrName>style.visibility</p:attrName>
                                        </p:attrNameLst>
                                      </p:cBhvr>
                                      <p:to>
                                        <p:strVal val="visible"/>
                                      </p:to>
                                    </p:set>
                                    <p:anim calcmode="lin" valueType="num">
                                      <p:cBhvr additive="base">
                                        <p:cTn id="70" dur="500" fill="hold"/>
                                        <p:tgtEl>
                                          <p:spTgt spid="55301"/>
                                        </p:tgtEl>
                                        <p:attrNameLst>
                                          <p:attrName>ppt_x</p:attrName>
                                        </p:attrNameLst>
                                      </p:cBhvr>
                                      <p:tavLst>
                                        <p:tav tm="0">
                                          <p:val>
                                            <p:strVal val="0-#ppt_w/2"/>
                                          </p:val>
                                        </p:tav>
                                        <p:tav tm="100000">
                                          <p:val>
                                            <p:strVal val="#ppt_x"/>
                                          </p:val>
                                        </p:tav>
                                      </p:tavLst>
                                    </p:anim>
                                    <p:anim calcmode="lin" valueType="num">
                                      <p:cBhvr additive="base">
                                        <p:cTn id="71" dur="500" fill="hold"/>
                                        <p:tgtEl>
                                          <p:spTgt spid="55301"/>
                                        </p:tgtEl>
                                        <p:attrNameLst>
                                          <p:attrName>ppt_y</p:attrName>
                                        </p:attrNameLst>
                                      </p:cBhvr>
                                      <p:tavLst>
                                        <p:tav tm="0">
                                          <p:val>
                                            <p:strVal val="#ppt_y"/>
                                          </p:val>
                                        </p:tav>
                                        <p:tav tm="100000">
                                          <p:val>
                                            <p:strVal val="#ppt_y"/>
                                          </p:val>
                                        </p:tav>
                                      </p:tavLst>
                                    </p:anim>
                                  </p:childTnLst>
                                </p:cTn>
                              </p:par>
                            </p:childTnLst>
                          </p:cTn>
                        </p:par>
                        <p:par>
                          <p:cTn id="72" fill="hold">
                            <p:stCondLst>
                              <p:cond delay="500"/>
                            </p:stCondLst>
                            <p:childTnLst>
                              <p:par>
                                <p:cTn id="73" presetID="2" presetClass="entr" presetSubtype="8" fill="hold" grpId="0" nodeType="afterEffect">
                                  <p:stCondLst>
                                    <p:cond delay="0"/>
                                  </p:stCondLst>
                                  <p:childTnLst>
                                    <p:set>
                                      <p:cBhvr>
                                        <p:cTn id="74" dur="1" fill="hold">
                                          <p:stCondLst>
                                            <p:cond delay="0"/>
                                          </p:stCondLst>
                                        </p:cTn>
                                        <p:tgtEl>
                                          <p:spTgt spid="55310"/>
                                        </p:tgtEl>
                                        <p:attrNameLst>
                                          <p:attrName>style.visibility</p:attrName>
                                        </p:attrNameLst>
                                      </p:cBhvr>
                                      <p:to>
                                        <p:strVal val="visible"/>
                                      </p:to>
                                    </p:set>
                                    <p:anim calcmode="lin" valueType="num">
                                      <p:cBhvr additive="base">
                                        <p:cTn id="75" dur="500" fill="hold"/>
                                        <p:tgtEl>
                                          <p:spTgt spid="55310"/>
                                        </p:tgtEl>
                                        <p:attrNameLst>
                                          <p:attrName>ppt_x</p:attrName>
                                        </p:attrNameLst>
                                      </p:cBhvr>
                                      <p:tavLst>
                                        <p:tav tm="0">
                                          <p:val>
                                            <p:strVal val="0-#ppt_w/2"/>
                                          </p:val>
                                        </p:tav>
                                        <p:tav tm="100000">
                                          <p:val>
                                            <p:strVal val="#ppt_x"/>
                                          </p:val>
                                        </p:tav>
                                      </p:tavLst>
                                    </p:anim>
                                    <p:anim calcmode="lin" valueType="num">
                                      <p:cBhvr additive="base">
                                        <p:cTn id="76" dur="500" fill="hold"/>
                                        <p:tgtEl>
                                          <p:spTgt spid="55310"/>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8" fill="hold" grpId="0" nodeType="clickEffect">
                                  <p:stCondLst>
                                    <p:cond delay="0"/>
                                  </p:stCondLst>
                                  <p:childTnLst>
                                    <p:set>
                                      <p:cBhvr>
                                        <p:cTn id="80" dur="1" fill="hold">
                                          <p:stCondLst>
                                            <p:cond delay="0"/>
                                          </p:stCondLst>
                                        </p:cTn>
                                        <p:tgtEl>
                                          <p:spTgt spid="55311"/>
                                        </p:tgtEl>
                                        <p:attrNameLst>
                                          <p:attrName>style.visibility</p:attrName>
                                        </p:attrNameLst>
                                      </p:cBhvr>
                                      <p:to>
                                        <p:strVal val="visible"/>
                                      </p:to>
                                    </p:set>
                                    <p:anim calcmode="lin" valueType="num">
                                      <p:cBhvr additive="base">
                                        <p:cTn id="81" dur="500" fill="hold"/>
                                        <p:tgtEl>
                                          <p:spTgt spid="55311"/>
                                        </p:tgtEl>
                                        <p:attrNameLst>
                                          <p:attrName>ppt_x</p:attrName>
                                        </p:attrNameLst>
                                      </p:cBhvr>
                                      <p:tavLst>
                                        <p:tav tm="0">
                                          <p:val>
                                            <p:strVal val="0-#ppt_w/2"/>
                                          </p:val>
                                        </p:tav>
                                        <p:tav tm="100000">
                                          <p:val>
                                            <p:strVal val="#ppt_x"/>
                                          </p:val>
                                        </p:tav>
                                      </p:tavLst>
                                    </p:anim>
                                    <p:anim calcmode="lin" valueType="num">
                                      <p:cBhvr additive="base">
                                        <p:cTn id="82" dur="500" fill="hold"/>
                                        <p:tgtEl>
                                          <p:spTgt spid="55311"/>
                                        </p:tgtEl>
                                        <p:attrNameLst>
                                          <p:attrName>ppt_y</p:attrName>
                                        </p:attrNameLst>
                                      </p:cBhvr>
                                      <p:tavLst>
                                        <p:tav tm="0">
                                          <p:val>
                                            <p:strVal val="#ppt_y"/>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8" fill="hold" grpId="0" nodeType="clickEffect">
                                  <p:stCondLst>
                                    <p:cond delay="0"/>
                                  </p:stCondLst>
                                  <p:childTnLst>
                                    <p:set>
                                      <p:cBhvr>
                                        <p:cTn id="86" dur="1" fill="hold">
                                          <p:stCondLst>
                                            <p:cond delay="0"/>
                                          </p:stCondLst>
                                        </p:cTn>
                                        <p:tgtEl>
                                          <p:spTgt spid="55316"/>
                                        </p:tgtEl>
                                        <p:attrNameLst>
                                          <p:attrName>style.visibility</p:attrName>
                                        </p:attrNameLst>
                                      </p:cBhvr>
                                      <p:to>
                                        <p:strVal val="visible"/>
                                      </p:to>
                                    </p:set>
                                    <p:anim calcmode="lin" valueType="num">
                                      <p:cBhvr additive="base">
                                        <p:cTn id="87" dur="500" fill="hold"/>
                                        <p:tgtEl>
                                          <p:spTgt spid="55316"/>
                                        </p:tgtEl>
                                        <p:attrNameLst>
                                          <p:attrName>ppt_x</p:attrName>
                                        </p:attrNameLst>
                                      </p:cBhvr>
                                      <p:tavLst>
                                        <p:tav tm="0">
                                          <p:val>
                                            <p:strVal val="0-#ppt_w/2"/>
                                          </p:val>
                                        </p:tav>
                                        <p:tav tm="100000">
                                          <p:val>
                                            <p:strVal val="#ppt_x"/>
                                          </p:val>
                                        </p:tav>
                                      </p:tavLst>
                                    </p:anim>
                                    <p:anim calcmode="lin" valueType="num">
                                      <p:cBhvr additive="base">
                                        <p:cTn id="88" dur="500" fill="hold"/>
                                        <p:tgtEl>
                                          <p:spTgt spid="55316"/>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8" fill="hold" grpId="0" nodeType="clickEffect">
                                  <p:stCondLst>
                                    <p:cond delay="0"/>
                                  </p:stCondLst>
                                  <p:childTnLst>
                                    <p:set>
                                      <p:cBhvr>
                                        <p:cTn id="92" dur="1" fill="hold">
                                          <p:stCondLst>
                                            <p:cond delay="0"/>
                                          </p:stCondLst>
                                        </p:cTn>
                                        <p:tgtEl>
                                          <p:spTgt spid="55312"/>
                                        </p:tgtEl>
                                        <p:attrNameLst>
                                          <p:attrName>style.visibility</p:attrName>
                                        </p:attrNameLst>
                                      </p:cBhvr>
                                      <p:to>
                                        <p:strVal val="visible"/>
                                      </p:to>
                                    </p:set>
                                    <p:anim calcmode="lin" valueType="num">
                                      <p:cBhvr additive="base">
                                        <p:cTn id="93" dur="500" fill="hold"/>
                                        <p:tgtEl>
                                          <p:spTgt spid="55312"/>
                                        </p:tgtEl>
                                        <p:attrNameLst>
                                          <p:attrName>ppt_x</p:attrName>
                                        </p:attrNameLst>
                                      </p:cBhvr>
                                      <p:tavLst>
                                        <p:tav tm="0">
                                          <p:val>
                                            <p:strVal val="0-#ppt_w/2"/>
                                          </p:val>
                                        </p:tav>
                                        <p:tav tm="100000">
                                          <p:val>
                                            <p:strVal val="#ppt_x"/>
                                          </p:val>
                                        </p:tav>
                                      </p:tavLst>
                                    </p:anim>
                                    <p:anim calcmode="lin" valueType="num">
                                      <p:cBhvr additive="base">
                                        <p:cTn id="94" dur="500" fill="hold"/>
                                        <p:tgtEl>
                                          <p:spTgt spid="55312"/>
                                        </p:tgtEl>
                                        <p:attrNameLst>
                                          <p:attrName>ppt_y</p:attrName>
                                        </p:attrNameLst>
                                      </p:cBhvr>
                                      <p:tavLst>
                                        <p:tav tm="0">
                                          <p:val>
                                            <p:strVal val="#ppt_y"/>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8" fill="hold" grpId="0" nodeType="clickEffect">
                                  <p:stCondLst>
                                    <p:cond delay="0"/>
                                  </p:stCondLst>
                                  <p:childTnLst>
                                    <p:set>
                                      <p:cBhvr>
                                        <p:cTn id="98" dur="1" fill="hold">
                                          <p:stCondLst>
                                            <p:cond delay="0"/>
                                          </p:stCondLst>
                                        </p:cTn>
                                        <p:tgtEl>
                                          <p:spTgt spid="55313"/>
                                        </p:tgtEl>
                                        <p:attrNameLst>
                                          <p:attrName>style.visibility</p:attrName>
                                        </p:attrNameLst>
                                      </p:cBhvr>
                                      <p:to>
                                        <p:strVal val="visible"/>
                                      </p:to>
                                    </p:set>
                                    <p:anim calcmode="lin" valueType="num">
                                      <p:cBhvr additive="base">
                                        <p:cTn id="99" dur="500" fill="hold"/>
                                        <p:tgtEl>
                                          <p:spTgt spid="55313"/>
                                        </p:tgtEl>
                                        <p:attrNameLst>
                                          <p:attrName>ppt_x</p:attrName>
                                        </p:attrNameLst>
                                      </p:cBhvr>
                                      <p:tavLst>
                                        <p:tav tm="0">
                                          <p:val>
                                            <p:strVal val="0-#ppt_w/2"/>
                                          </p:val>
                                        </p:tav>
                                        <p:tav tm="100000">
                                          <p:val>
                                            <p:strVal val="#ppt_x"/>
                                          </p:val>
                                        </p:tav>
                                      </p:tavLst>
                                    </p:anim>
                                    <p:anim calcmode="lin" valueType="num">
                                      <p:cBhvr additive="base">
                                        <p:cTn id="100" dur="500" fill="hold"/>
                                        <p:tgtEl>
                                          <p:spTgt spid="55313"/>
                                        </p:tgtEl>
                                        <p:attrNameLst>
                                          <p:attrName>ppt_y</p:attrName>
                                        </p:attrNameLst>
                                      </p:cBhvr>
                                      <p:tavLst>
                                        <p:tav tm="0">
                                          <p:val>
                                            <p:strVal val="#ppt_y"/>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8" fill="hold" grpId="0" nodeType="clickEffect">
                                  <p:stCondLst>
                                    <p:cond delay="0"/>
                                  </p:stCondLst>
                                  <p:childTnLst>
                                    <p:set>
                                      <p:cBhvr>
                                        <p:cTn id="104" dur="1" fill="hold">
                                          <p:stCondLst>
                                            <p:cond delay="0"/>
                                          </p:stCondLst>
                                        </p:cTn>
                                        <p:tgtEl>
                                          <p:spTgt spid="55314"/>
                                        </p:tgtEl>
                                        <p:attrNameLst>
                                          <p:attrName>style.visibility</p:attrName>
                                        </p:attrNameLst>
                                      </p:cBhvr>
                                      <p:to>
                                        <p:strVal val="visible"/>
                                      </p:to>
                                    </p:set>
                                    <p:anim calcmode="lin" valueType="num">
                                      <p:cBhvr additive="base">
                                        <p:cTn id="105" dur="500" fill="hold"/>
                                        <p:tgtEl>
                                          <p:spTgt spid="55314"/>
                                        </p:tgtEl>
                                        <p:attrNameLst>
                                          <p:attrName>ppt_x</p:attrName>
                                        </p:attrNameLst>
                                      </p:cBhvr>
                                      <p:tavLst>
                                        <p:tav tm="0">
                                          <p:val>
                                            <p:strVal val="0-#ppt_w/2"/>
                                          </p:val>
                                        </p:tav>
                                        <p:tav tm="100000">
                                          <p:val>
                                            <p:strVal val="#ppt_x"/>
                                          </p:val>
                                        </p:tav>
                                      </p:tavLst>
                                    </p:anim>
                                    <p:anim calcmode="lin" valueType="num">
                                      <p:cBhvr additive="base">
                                        <p:cTn id="106" dur="500" fill="hold"/>
                                        <p:tgtEl>
                                          <p:spTgt spid="55314"/>
                                        </p:tgtEl>
                                        <p:attrNameLst>
                                          <p:attrName>ppt_y</p:attrName>
                                        </p:attrNameLst>
                                      </p:cBhvr>
                                      <p:tavLst>
                                        <p:tav tm="0">
                                          <p:val>
                                            <p:strVal val="#ppt_y"/>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 presetClass="entr" presetSubtype="8" fill="hold" grpId="0" nodeType="clickEffect">
                                  <p:stCondLst>
                                    <p:cond delay="0"/>
                                  </p:stCondLst>
                                  <p:childTnLst>
                                    <p:set>
                                      <p:cBhvr>
                                        <p:cTn id="110" dur="1" fill="hold">
                                          <p:stCondLst>
                                            <p:cond delay="0"/>
                                          </p:stCondLst>
                                        </p:cTn>
                                        <p:tgtEl>
                                          <p:spTgt spid="55315"/>
                                        </p:tgtEl>
                                        <p:attrNameLst>
                                          <p:attrName>style.visibility</p:attrName>
                                        </p:attrNameLst>
                                      </p:cBhvr>
                                      <p:to>
                                        <p:strVal val="visible"/>
                                      </p:to>
                                    </p:set>
                                    <p:anim calcmode="lin" valueType="num">
                                      <p:cBhvr additive="base">
                                        <p:cTn id="111" dur="500" fill="hold"/>
                                        <p:tgtEl>
                                          <p:spTgt spid="55315"/>
                                        </p:tgtEl>
                                        <p:attrNameLst>
                                          <p:attrName>ppt_x</p:attrName>
                                        </p:attrNameLst>
                                      </p:cBhvr>
                                      <p:tavLst>
                                        <p:tav tm="0">
                                          <p:val>
                                            <p:strVal val="0-#ppt_w/2"/>
                                          </p:val>
                                        </p:tav>
                                        <p:tav tm="100000">
                                          <p:val>
                                            <p:strVal val="#ppt_x"/>
                                          </p:val>
                                        </p:tav>
                                      </p:tavLst>
                                    </p:anim>
                                    <p:anim calcmode="lin" valueType="num">
                                      <p:cBhvr additive="base">
                                        <p:cTn id="112" dur="500" fill="hold"/>
                                        <p:tgtEl>
                                          <p:spTgt spid="55315"/>
                                        </p:tgtEl>
                                        <p:attrNameLst>
                                          <p:attrName>ppt_y</p:attrName>
                                        </p:attrNameLst>
                                      </p:cBhvr>
                                      <p:tavLst>
                                        <p:tav tm="0">
                                          <p:val>
                                            <p:strVal val="#ppt_y"/>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2" presetClass="entr" presetSubtype="8" fill="hold" grpId="0" nodeType="clickEffect">
                                  <p:stCondLst>
                                    <p:cond delay="0"/>
                                  </p:stCondLst>
                                  <p:childTnLst>
                                    <p:set>
                                      <p:cBhvr>
                                        <p:cTn id="116" dur="1" fill="hold">
                                          <p:stCondLst>
                                            <p:cond delay="0"/>
                                          </p:stCondLst>
                                        </p:cTn>
                                        <p:tgtEl>
                                          <p:spTgt spid="55317"/>
                                        </p:tgtEl>
                                        <p:attrNameLst>
                                          <p:attrName>style.visibility</p:attrName>
                                        </p:attrNameLst>
                                      </p:cBhvr>
                                      <p:to>
                                        <p:strVal val="visible"/>
                                      </p:to>
                                    </p:set>
                                    <p:anim calcmode="lin" valueType="num">
                                      <p:cBhvr additive="base">
                                        <p:cTn id="117" dur="500" fill="hold"/>
                                        <p:tgtEl>
                                          <p:spTgt spid="55317"/>
                                        </p:tgtEl>
                                        <p:attrNameLst>
                                          <p:attrName>ppt_x</p:attrName>
                                        </p:attrNameLst>
                                      </p:cBhvr>
                                      <p:tavLst>
                                        <p:tav tm="0">
                                          <p:val>
                                            <p:strVal val="0-#ppt_w/2"/>
                                          </p:val>
                                        </p:tav>
                                        <p:tav tm="100000">
                                          <p:val>
                                            <p:strVal val="#ppt_x"/>
                                          </p:val>
                                        </p:tav>
                                      </p:tavLst>
                                    </p:anim>
                                    <p:anim calcmode="lin" valueType="num">
                                      <p:cBhvr additive="base">
                                        <p:cTn id="118" dur="500" fill="hold"/>
                                        <p:tgtEl>
                                          <p:spTgt spid="553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p:bldP spid="55300" grpId="0"/>
      <p:bldP spid="55301" grpId="0"/>
      <p:bldP spid="55302" grpId="0"/>
      <p:bldP spid="55303" grpId="0"/>
      <p:bldP spid="55304" grpId="0" animBg="1"/>
      <p:bldP spid="55305" grpId="0" animBg="1"/>
      <p:bldP spid="55306" grpId="0" animBg="1"/>
      <p:bldP spid="55309" grpId="0"/>
      <p:bldP spid="55310" grpId="0"/>
      <p:bldP spid="55311" grpId="0" animBg="1"/>
      <p:bldP spid="55312" grpId="0" animBg="1"/>
      <p:bldP spid="55313" grpId="0" animBg="1"/>
      <p:bldP spid="55314" grpId="0" animBg="1"/>
      <p:bldP spid="55315" grpId="0" animBg="1"/>
      <p:bldP spid="55316" grpId="0" animBg="1"/>
      <p:bldP spid="553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pic>
        <p:nvPicPr>
          <p:cNvPr id="56323" name="图片 7" descr="荆轲01.jpg"/>
          <p:cNvPicPr>
            <a:picLocks noChangeAspect="1"/>
          </p:cNvPicPr>
          <p:nvPr/>
        </p:nvPicPr>
        <p:blipFill>
          <a:blip r:embed="rId1"/>
          <a:stretch>
            <a:fillRect/>
          </a:stretch>
        </p:blipFill>
        <p:spPr>
          <a:xfrm>
            <a:off x="4419600" y="914400"/>
            <a:ext cx="4391025" cy="5418138"/>
          </a:xfrm>
          <a:prstGeom prst="rect">
            <a:avLst/>
          </a:prstGeom>
          <a:noFill/>
          <a:ln w="9525">
            <a:noFill/>
          </a:ln>
        </p:spPr>
      </p:pic>
      <p:sp>
        <p:nvSpPr>
          <p:cNvPr id="56324" name="矩形 5"/>
          <p:cNvSpPr/>
          <p:nvPr/>
        </p:nvSpPr>
        <p:spPr>
          <a:xfrm>
            <a:off x="685800" y="990600"/>
            <a:ext cx="1905000" cy="519113"/>
          </a:xfrm>
          <a:prstGeom prst="rect">
            <a:avLst/>
          </a:prstGeom>
          <a:noFill/>
          <a:ln w="9525">
            <a:noFill/>
          </a:ln>
        </p:spPr>
        <p:txBody>
          <a:bodyPr>
            <a:spAutoFit/>
          </a:bodyPr>
          <a:p>
            <a:pPr algn="l" eaLnBrk="1" fontAlgn="base" hangingPunct="1"/>
            <a:r>
              <a:rPr lang="en-US" altLang="x-none" sz="2800" b="1" dirty="0">
                <a:solidFill>
                  <a:srgbClr val="FF0000"/>
                </a:solidFill>
                <a:latin typeface="黑体" panose="02010609060101010101" pitchFamily="2" charset="-122"/>
                <a:ea typeface="黑体" panose="02010609060101010101" pitchFamily="2" charset="-122"/>
              </a:rPr>
              <a:t>1. </a:t>
            </a:r>
            <a:r>
              <a:rPr lang="zh-CN" altLang="en-US" sz="2800" b="1" dirty="0">
                <a:solidFill>
                  <a:srgbClr val="FF0000"/>
                </a:solidFill>
                <a:latin typeface="黑体" panose="02010609060101010101" pitchFamily="2" charset="-122"/>
                <a:ea typeface="黑体" panose="02010609060101010101" pitchFamily="2" charset="-122"/>
              </a:rPr>
              <a:t>荆轲</a:t>
            </a:r>
            <a:endParaRPr lang="zh-CN" altLang="en-US" sz="2800" b="1" dirty="0">
              <a:solidFill>
                <a:srgbClr val="FF0000"/>
              </a:solidFill>
              <a:latin typeface="Arial" panose="020B0604020202020204" pitchFamily="34" charset="0"/>
            </a:endParaRPr>
          </a:p>
        </p:txBody>
      </p:sp>
      <p:sp>
        <p:nvSpPr>
          <p:cNvPr id="56325" name="矩形 6"/>
          <p:cNvSpPr/>
          <p:nvPr/>
        </p:nvSpPr>
        <p:spPr>
          <a:xfrm>
            <a:off x="533400" y="1600200"/>
            <a:ext cx="3581400" cy="4249738"/>
          </a:xfrm>
          <a:prstGeom prst="rect">
            <a:avLst/>
          </a:prstGeom>
          <a:noFill/>
          <a:ln w="9525">
            <a:noFill/>
          </a:ln>
        </p:spPr>
        <p:txBody>
          <a:bodyPr>
            <a:spAutoFit/>
          </a:bodyPr>
          <a:p>
            <a:pPr algn="l" eaLnBrk="1" fontAlgn="base" hangingPunct="1">
              <a:lnSpc>
                <a:spcPct val="108000"/>
              </a:lnSpc>
            </a:pPr>
            <a:r>
              <a:rPr lang="zh-CN" altLang="en-US" sz="2800" b="1" dirty="0">
                <a:solidFill>
                  <a:srgbClr val="FF0000"/>
                </a:solidFill>
                <a:latin typeface="黑体" panose="02010609060101010101" pitchFamily="2" charset="-122"/>
                <a:ea typeface="黑体" panose="02010609060101010101" pitchFamily="2" charset="-122"/>
              </a:rPr>
              <a:t>    荆轲</a:t>
            </a:r>
            <a:r>
              <a:rPr lang="zh-CN" altLang="en-US" sz="2800" dirty="0">
                <a:solidFill>
                  <a:srgbClr val="FF0000"/>
                </a:solidFill>
                <a:latin typeface="黑体" panose="02010609060101010101" pitchFamily="2" charset="-122"/>
                <a:ea typeface="黑体" panose="02010609060101010101" pitchFamily="2" charset="-122"/>
              </a:rPr>
              <a:t>是一个刚毅任侠、深谋远虑、沉着勇敢、不畏强暴、见义勇为、不怕牺牲的侠士</a:t>
            </a:r>
            <a:r>
              <a:rPr lang="zh-CN" altLang="en-US" sz="2800" dirty="0">
                <a:latin typeface="黑体" panose="02010609060101010101" pitchFamily="2" charset="-122"/>
                <a:ea typeface="黑体" panose="02010609060101010101" pitchFamily="2" charset="-122"/>
              </a:rPr>
              <a:t>。行刺秦王虽然失败，但他那种刚毅不屈，慷慨赴难的精神，千秋万载令人感奋。 </a:t>
            </a:r>
            <a:endParaRPr lang="zh-CN" altLang="en-US" sz="2800" dirty="0">
              <a:latin typeface="Arial" panose="020B0604020202020204" pitchFamily="34" charset="0"/>
            </a:endParaRPr>
          </a:p>
        </p:txBody>
      </p:sp>
    </p:spTree>
  </p:cSld>
  <p:clrMapOvr>
    <a:masterClrMapping/>
  </p:clrMapOvr>
  <p:transition>
    <p:pull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文本框 57345"/>
          <p:cNvSpPr txBox="1"/>
          <p:nvPr/>
        </p:nvSpPr>
        <p:spPr>
          <a:xfrm>
            <a:off x="0" y="914400"/>
            <a:ext cx="8915400" cy="5541963"/>
          </a:xfrm>
          <a:prstGeom prst="rect">
            <a:avLst/>
          </a:prstGeom>
          <a:noFill/>
          <a:ln w="9525">
            <a:noFill/>
          </a:ln>
        </p:spPr>
        <p:txBody>
          <a:bodyPr>
            <a:spAutoFit/>
          </a:bodyPr>
          <a:p>
            <a:pPr algn="just" eaLnBrk="1" fontAlgn="base" hangingPunct="1">
              <a:spcBef>
                <a:spcPct val="50000"/>
              </a:spcBef>
              <a:buClrTx/>
            </a:pPr>
            <a:r>
              <a:rPr lang="zh-CN" altLang="en-US" sz="2800" b="1" dirty="0">
                <a:solidFill>
                  <a:srgbClr val="0000FF"/>
                </a:solidFill>
                <a:latin typeface="楷体_GB2312" pitchFamily="1" charset="-122"/>
                <a:ea typeface="楷体_GB2312" pitchFamily="1" charset="-122"/>
              </a:rPr>
              <a:t>荆轲的“勇”表现在：</a:t>
            </a:r>
            <a:endParaRPr lang="zh-CN" altLang="en-US" sz="2800" b="1" dirty="0">
              <a:solidFill>
                <a:srgbClr val="0000FF"/>
              </a:solidFill>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1</a:t>
            </a:r>
            <a:r>
              <a:rPr lang="zh-CN" altLang="en-US" sz="2400" b="1" dirty="0">
                <a:latin typeface="楷体_GB2312" pitchFamily="1" charset="-122"/>
                <a:ea typeface="楷体_GB2312" pitchFamily="1" charset="-122"/>
              </a:rPr>
              <a:t>、顾笑武阳   年十二杀人</a:t>
            </a:r>
            <a:r>
              <a:rPr lang="en-US" altLang="x-none" sz="2400" b="1" dirty="0">
                <a:latin typeface="Times New Roman" panose="02020603050405020304" pitchFamily="2" charset="0"/>
                <a:ea typeface="楷体_GB2312" pitchFamily="1" charset="-122"/>
              </a:rPr>
              <a:t>——</a:t>
            </a:r>
            <a:r>
              <a:rPr lang="zh-CN" altLang="en-US" sz="2400" b="1" dirty="0">
                <a:latin typeface="楷体_GB2312" pitchFamily="1" charset="-122"/>
                <a:ea typeface="楷体_GB2312" pitchFamily="1" charset="-122"/>
              </a:rPr>
              <a:t>色变振恐</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2</a:t>
            </a:r>
            <a:r>
              <a:rPr lang="zh-CN" altLang="en-US" sz="2400" b="1" dirty="0">
                <a:latin typeface="楷体_GB2312" pitchFamily="1" charset="-122"/>
                <a:ea typeface="楷体_GB2312" pitchFamily="1" charset="-122"/>
              </a:rPr>
              <a:t>、为己解围</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3</a:t>
            </a:r>
            <a:r>
              <a:rPr lang="zh-CN" altLang="en-US" sz="2400" b="1" dirty="0">
                <a:latin typeface="楷体_GB2312" pitchFamily="1" charset="-122"/>
                <a:ea typeface="楷体_GB2312" pitchFamily="1" charset="-122"/>
              </a:rPr>
              <a:t>、倚柱而笑   箕踞  而骂</a:t>
            </a:r>
            <a:r>
              <a:rPr lang="en-US" altLang="x-none" sz="2400" b="1" dirty="0">
                <a:latin typeface="Times New Roman" panose="02020603050405020304" pitchFamily="2" charset="0"/>
                <a:ea typeface="楷体_GB2312" pitchFamily="1" charset="-122"/>
              </a:rPr>
              <a:t>——</a:t>
            </a:r>
            <a:r>
              <a:rPr lang="zh-CN" altLang="en-US" sz="2400" b="1" dirty="0">
                <a:latin typeface="楷体_GB2312" pitchFamily="1" charset="-122"/>
                <a:ea typeface="楷体_GB2312" pitchFamily="1" charset="-122"/>
              </a:rPr>
              <a:t>目眩良久</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zh-CN" altLang="en-US" sz="2800" b="1" dirty="0">
                <a:solidFill>
                  <a:srgbClr val="0000FF"/>
                </a:solidFill>
                <a:latin typeface="楷体_GB2312" pitchFamily="1" charset="-122"/>
                <a:ea typeface="楷体_GB2312" pitchFamily="1" charset="-122"/>
              </a:rPr>
              <a:t>荆轲的“智”表现在：</a:t>
            </a:r>
            <a:endParaRPr lang="zh-CN" altLang="en-US" sz="2800" b="1" dirty="0">
              <a:solidFill>
                <a:srgbClr val="0000FF"/>
              </a:solidFill>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1</a:t>
            </a:r>
            <a:r>
              <a:rPr lang="zh-CN" altLang="en-US" sz="2400" b="1" dirty="0">
                <a:latin typeface="楷体_GB2312" pitchFamily="1" charset="-122"/>
                <a:ea typeface="楷体_GB2312" pitchFamily="1" charset="-122"/>
              </a:rPr>
              <a:t>、私见樊於期    </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2</a:t>
            </a:r>
            <a:r>
              <a:rPr lang="zh-CN" altLang="en-US" sz="2400" b="1" dirty="0">
                <a:latin typeface="楷体_GB2312" pitchFamily="1" charset="-122"/>
                <a:ea typeface="楷体_GB2312" pitchFamily="1" charset="-122"/>
              </a:rPr>
              <a:t>、荆轲有所待</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3</a:t>
            </a:r>
            <a:r>
              <a:rPr lang="zh-CN" altLang="en-US" sz="2400" b="1" dirty="0">
                <a:latin typeface="楷体_GB2312" pitchFamily="1" charset="-122"/>
                <a:ea typeface="楷体_GB2312" pitchFamily="1" charset="-122"/>
              </a:rPr>
              <a:t>、厚遗蒙嘉</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4</a:t>
            </a:r>
            <a:r>
              <a:rPr lang="zh-CN" altLang="en-US" sz="2400" b="1" dirty="0">
                <a:latin typeface="楷体_GB2312" pitchFamily="1" charset="-122"/>
                <a:ea typeface="楷体_GB2312" pitchFamily="1" charset="-122"/>
              </a:rPr>
              <a:t>、顾笑武阳</a:t>
            </a:r>
            <a:endParaRPr lang="zh-CN" altLang="en-US" sz="2400" b="1" dirty="0">
              <a:latin typeface="楷体_GB2312" pitchFamily="1" charset="-122"/>
              <a:ea typeface="楷体_GB2312" pitchFamily="1" charset="-122"/>
            </a:endParaRPr>
          </a:p>
          <a:p>
            <a:pPr algn="just" eaLnBrk="1" fontAlgn="base" hangingPunct="1">
              <a:spcBef>
                <a:spcPct val="50000"/>
              </a:spcBef>
              <a:buClrTx/>
            </a:pPr>
            <a:r>
              <a:rPr lang="en-US" altLang="x-none" sz="2400" b="1" dirty="0">
                <a:latin typeface="楷体_GB2312" pitchFamily="1" charset="-122"/>
                <a:ea typeface="楷体_GB2312" pitchFamily="1" charset="-122"/>
              </a:rPr>
              <a:t>5</a:t>
            </a:r>
            <a:r>
              <a:rPr lang="zh-CN" altLang="en-US" sz="2400" b="1" dirty="0">
                <a:latin typeface="楷体_GB2312" pitchFamily="1" charset="-122"/>
                <a:ea typeface="楷体_GB2312" pitchFamily="1" charset="-122"/>
              </a:rPr>
              <a:t>、为自己解围   不畏强秦，不怕牺牲</a:t>
            </a:r>
            <a:r>
              <a:rPr lang="en-US" altLang="x-none" sz="2400" b="1" dirty="0">
                <a:latin typeface="Times New Roman" panose="02020603050405020304" pitchFamily="2" charset="0"/>
                <a:ea typeface="楷体_GB2312" pitchFamily="1" charset="-122"/>
              </a:rPr>
              <a:t>——</a:t>
            </a:r>
            <a:r>
              <a:rPr lang="zh-CN" altLang="en-US" sz="2400" b="1" dirty="0">
                <a:latin typeface="楷体_GB2312" pitchFamily="1" charset="-122"/>
                <a:ea typeface="楷体_GB2312" pitchFamily="1" charset="-122"/>
              </a:rPr>
              <a:t>镇定自若，从容不迫</a:t>
            </a:r>
            <a:endParaRPr lang="zh-CN" altLang="en-US" sz="2400" b="1" dirty="0">
              <a:latin typeface="Times New Roman" panose="02020603050405020304" pitchFamily="2" charset="0"/>
            </a:endParaRPr>
          </a:p>
        </p:txBody>
      </p:sp>
      <p:sp>
        <p:nvSpPr>
          <p:cNvPr id="57347"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7346">
                                            <p:txEl>
                                              <p:charRg st="0" end="11"/>
                                            </p:txEl>
                                          </p:spTgt>
                                        </p:tgtEl>
                                        <p:attrNameLst>
                                          <p:attrName>style.visibility</p:attrName>
                                        </p:attrNameLst>
                                      </p:cBhvr>
                                      <p:to>
                                        <p:strVal val="visible"/>
                                      </p:to>
                                    </p:set>
                                    <p:anim calcmode="lin" valueType="num">
                                      <p:cBhvr additive="base">
                                        <p:cTn id="7" dur="500" fill="hold"/>
                                        <p:tgtEl>
                                          <p:spTgt spid="57346">
                                            <p:txEl>
                                              <p:charRg st="0" end="1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7346">
                                            <p:txEl>
                                              <p:charRg st="0" end="1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7346">
                                            <p:txEl>
                                              <p:charRg st="11" end="32"/>
                                            </p:txEl>
                                          </p:spTgt>
                                        </p:tgtEl>
                                        <p:attrNameLst>
                                          <p:attrName>style.visibility</p:attrName>
                                        </p:attrNameLst>
                                      </p:cBhvr>
                                      <p:to>
                                        <p:strVal val="visible"/>
                                      </p:to>
                                    </p:set>
                                    <p:anim calcmode="lin" valueType="num">
                                      <p:cBhvr additive="base">
                                        <p:cTn id="13" dur="500" fill="hold"/>
                                        <p:tgtEl>
                                          <p:spTgt spid="57346">
                                            <p:txEl>
                                              <p:charRg st="11" end="3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7346">
                                            <p:txEl>
                                              <p:charRg st="11" end="3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7346">
                                            <p:txEl>
                                              <p:charRg st="32" end="39"/>
                                            </p:txEl>
                                          </p:spTgt>
                                        </p:tgtEl>
                                        <p:attrNameLst>
                                          <p:attrName>style.visibility</p:attrName>
                                        </p:attrNameLst>
                                      </p:cBhvr>
                                      <p:to>
                                        <p:strVal val="visible"/>
                                      </p:to>
                                    </p:set>
                                    <p:anim calcmode="lin" valueType="num">
                                      <p:cBhvr additive="base">
                                        <p:cTn id="19" dur="500" fill="hold"/>
                                        <p:tgtEl>
                                          <p:spTgt spid="57346">
                                            <p:txEl>
                                              <p:charRg st="32" end="3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7346">
                                            <p:txEl>
                                              <p:charRg st="32" end="3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7346">
                                            <p:txEl>
                                              <p:charRg st="39" end="61"/>
                                            </p:txEl>
                                          </p:spTgt>
                                        </p:tgtEl>
                                        <p:attrNameLst>
                                          <p:attrName>style.visibility</p:attrName>
                                        </p:attrNameLst>
                                      </p:cBhvr>
                                      <p:to>
                                        <p:strVal val="visible"/>
                                      </p:to>
                                    </p:set>
                                    <p:anim calcmode="lin" valueType="num">
                                      <p:cBhvr additive="base">
                                        <p:cTn id="25" dur="500" fill="hold"/>
                                        <p:tgtEl>
                                          <p:spTgt spid="57346">
                                            <p:txEl>
                                              <p:charRg st="39" end="6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7346">
                                            <p:txEl>
                                              <p:charRg st="39" end="6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7346">
                                            <p:txEl>
                                              <p:charRg st="61" end="72"/>
                                            </p:txEl>
                                          </p:spTgt>
                                        </p:tgtEl>
                                        <p:attrNameLst>
                                          <p:attrName>style.visibility</p:attrName>
                                        </p:attrNameLst>
                                      </p:cBhvr>
                                      <p:to>
                                        <p:strVal val="visible"/>
                                      </p:to>
                                    </p:set>
                                    <p:anim calcmode="lin" valueType="num">
                                      <p:cBhvr additive="base">
                                        <p:cTn id="31" dur="500" fill="hold"/>
                                        <p:tgtEl>
                                          <p:spTgt spid="57346">
                                            <p:txEl>
                                              <p:charRg st="61" end="7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7346">
                                            <p:txEl>
                                              <p:charRg st="61" end="7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7346">
                                            <p:txEl>
                                              <p:charRg st="72" end="84"/>
                                            </p:txEl>
                                          </p:spTgt>
                                        </p:tgtEl>
                                        <p:attrNameLst>
                                          <p:attrName>style.visibility</p:attrName>
                                        </p:attrNameLst>
                                      </p:cBhvr>
                                      <p:to>
                                        <p:strVal val="visible"/>
                                      </p:to>
                                    </p:set>
                                    <p:anim calcmode="lin" valueType="num">
                                      <p:cBhvr additive="base">
                                        <p:cTn id="37" dur="500" fill="hold"/>
                                        <p:tgtEl>
                                          <p:spTgt spid="57346">
                                            <p:txEl>
                                              <p:charRg st="72" end="8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7346">
                                            <p:txEl>
                                              <p:charRg st="72" end="8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7346">
                                            <p:txEl>
                                              <p:charRg st="84" end="92"/>
                                            </p:txEl>
                                          </p:spTgt>
                                        </p:tgtEl>
                                        <p:attrNameLst>
                                          <p:attrName>style.visibility</p:attrName>
                                        </p:attrNameLst>
                                      </p:cBhvr>
                                      <p:to>
                                        <p:strVal val="visible"/>
                                      </p:to>
                                    </p:set>
                                    <p:anim calcmode="lin" valueType="num">
                                      <p:cBhvr additive="base">
                                        <p:cTn id="43" dur="500" fill="hold"/>
                                        <p:tgtEl>
                                          <p:spTgt spid="57346">
                                            <p:txEl>
                                              <p:charRg st="84" end="9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7346">
                                            <p:txEl>
                                              <p:charRg st="84" end="9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7346">
                                            <p:txEl>
                                              <p:charRg st="92" end="99"/>
                                            </p:txEl>
                                          </p:spTgt>
                                        </p:tgtEl>
                                        <p:attrNameLst>
                                          <p:attrName>style.visibility</p:attrName>
                                        </p:attrNameLst>
                                      </p:cBhvr>
                                      <p:to>
                                        <p:strVal val="visible"/>
                                      </p:to>
                                    </p:set>
                                    <p:anim calcmode="lin" valueType="num">
                                      <p:cBhvr additive="base">
                                        <p:cTn id="49" dur="500" fill="hold"/>
                                        <p:tgtEl>
                                          <p:spTgt spid="57346">
                                            <p:txEl>
                                              <p:charRg st="92" end="9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7346">
                                            <p:txEl>
                                              <p:charRg st="92" end="9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57346">
                                            <p:txEl>
                                              <p:charRg st="99" end="106"/>
                                            </p:txEl>
                                          </p:spTgt>
                                        </p:tgtEl>
                                        <p:attrNameLst>
                                          <p:attrName>style.visibility</p:attrName>
                                        </p:attrNameLst>
                                      </p:cBhvr>
                                      <p:to>
                                        <p:strVal val="visible"/>
                                      </p:to>
                                    </p:set>
                                    <p:anim calcmode="lin" valueType="num">
                                      <p:cBhvr additive="base">
                                        <p:cTn id="55" dur="500" fill="hold"/>
                                        <p:tgtEl>
                                          <p:spTgt spid="57346">
                                            <p:txEl>
                                              <p:charRg st="99" end="10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7346">
                                            <p:txEl>
                                              <p:charRg st="99" end="10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57346">
                                            <p:txEl>
                                              <p:charRg st="106" end="137"/>
                                            </p:txEl>
                                          </p:spTgt>
                                        </p:tgtEl>
                                        <p:attrNameLst>
                                          <p:attrName>style.visibility</p:attrName>
                                        </p:attrNameLst>
                                      </p:cBhvr>
                                      <p:to>
                                        <p:strVal val="visible"/>
                                      </p:to>
                                    </p:set>
                                    <p:anim calcmode="lin" valueType="num">
                                      <p:cBhvr additive="base">
                                        <p:cTn id="61" dur="500" fill="hold"/>
                                        <p:tgtEl>
                                          <p:spTgt spid="57346">
                                            <p:txEl>
                                              <p:charRg st="106" end="13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57346">
                                            <p:txEl>
                                              <p:charRg st="106" end="13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0" name="矩形 1"/>
          <p:cNvSpPr/>
          <p:nvPr/>
        </p:nvSpPr>
        <p:spPr>
          <a:xfrm>
            <a:off x="228600" y="1066800"/>
            <a:ext cx="8534400" cy="5248275"/>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荆轲的性格在准备信物、易水送别、秦廷行刺这三个场合表现得最为充分。荆轲与樊於期的对话，动之以情，晓之以理，推心置腹，表现出深谋远虑、心机绵密的个性。“白衣冠以送之”的悲壮气氛，“壮士一去兮不复还”的决心，让一个赴汤蹈火义无反顾的英雄卓立于读者面前。咸阳宫中，“顾笑武阳”，显示出荆轲的镇定自若、机智沉着；惶急奔跑的秦王、束手无策的群臣，反衬出荆轲搏击秦廷的气势：“倚柱而笑”的神态，“箕踞以骂”的动作，反映出荆轲宁死不屈的精神。作者扣住这些场景刻画人物，塑造出一个侠士的形象。</a:t>
            </a:r>
            <a:endParaRPr lang="zh-CN" altLang="en-US" sz="2800" dirty="0">
              <a:latin typeface="黑体" panose="02010609060101010101" pitchFamily="2" charset="-122"/>
              <a:ea typeface="黑体" panose="02010609060101010101" pitchFamily="2" charset="-122"/>
            </a:endParaRPr>
          </a:p>
        </p:txBody>
      </p:sp>
      <p:sp>
        <p:nvSpPr>
          <p:cNvPr id="58371"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59394" name="Text Box 3"/>
          <p:cNvSpPr txBox="1"/>
          <p:nvPr/>
        </p:nvSpPr>
        <p:spPr>
          <a:xfrm>
            <a:off x="533400" y="1524000"/>
            <a:ext cx="8229600" cy="4792663"/>
          </a:xfrm>
          <a:prstGeom prst="rect">
            <a:avLst/>
          </a:prstGeom>
          <a:noFill/>
          <a:ln w="9525">
            <a:noFill/>
          </a:ln>
        </p:spPr>
        <p:txBody>
          <a:bodyPr>
            <a:spAutoFit/>
          </a:bodyPr>
          <a:p>
            <a:pPr algn="l" eaLnBrk="1" fontAlgn="base" hangingPunct="1">
              <a:lnSpc>
                <a:spcPct val="110000"/>
              </a:lnSpc>
              <a:spcBef>
                <a:spcPct val="50000"/>
              </a:spcBef>
            </a:pPr>
            <a:r>
              <a:rPr lang="zh-CN" altLang="en-US" sz="2800" dirty="0">
                <a:latin typeface="Times New Roman" panose="02020603050405020304" pitchFamily="2" charset="0"/>
                <a:ea typeface="黑体" panose="02010609060101010101" pitchFamily="2" charset="-122"/>
              </a:rPr>
              <a:t>        作为一个漠视他人和自己生命的冷酷刺客，荆轲具备此类人物必备的多种素质。冷酷无情是其本质特征，冷静、沉稳、视死如归是其主要个性。荆轲的性格，司马光</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资治通鉴</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早已作过分析：“夫其膝行、蒲伏，非恭也；复言、重诺，非信也；糜金、散玉，非惠也；刎首、决腹，非勇也。”一个冷面杀手，一个暴力狂徒，一个恐怖分子，即以封建道德观念评判，亦难称“恭、信、惠、勇”。荆轲的玩命绝不是为了某种理想，仅仅是为了报答太子丹的所谓知遇之恩。因此，荆轲性格不应肯定。</a:t>
            </a:r>
            <a:endParaRPr lang="zh-CN" altLang="en-US" sz="2800" dirty="0">
              <a:latin typeface="Times New Roman" panose="02020603050405020304" pitchFamily="2" charset="0"/>
              <a:ea typeface="黑体" panose="02010609060101010101" pitchFamily="2" charset="-122"/>
            </a:endParaRPr>
          </a:p>
        </p:txBody>
      </p:sp>
      <p:sp>
        <p:nvSpPr>
          <p:cNvPr id="59395" name="WordArt 5"/>
          <p:cNvSpPr>
            <a:spLocks noTextEdit="1"/>
          </p:cNvSpPr>
          <p:nvPr/>
        </p:nvSpPr>
        <p:spPr>
          <a:xfrm>
            <a:off x="1476375" y="1700213"/>
            <a:ext cx="6400800" cy="485775"/>
          </a:xfrm>
          <a:prstGeom prst="rect">
            <a:avLst/>
          </a:prstGeom>
        </p:spPr>
        <p:txBody>
          <a:bodyPr wrap="none" fromWordArt="1">
            <a:prstTxWarp prst="textPlain">
              <a:avLst>
                <a:gd name="adj" fmla="val 50000"/>
              </a:avLst>
            </a:prstTxWarp>
            <a:normAutofit/>
          </a:bodyPr>
          <a:p>
            <a:pPr algn="ctr"/>
            <a:r>
              <a:rPr lang="zh-CN" altLang="en-US" sz="3600">
                <a:gradFill rotWithShape="1">
                  <a:gsLst>
                    <a:gs pos="0">
                      <a:srgbClr val="000076"/>
                    </a:gs>
                    <a:gs pos="50000">
                      <a:schemeClr val="hlink"/>
                    </a:gs>
                    <a:gs pos="100000">
                      <a:srgbClr val="000076"/>
                    </a:gs>
                  </a:gsLst>
                  <a:lin ang="5400000" scaled="1"/>
                  <a:tileRect/>
                </a:gradFill>
                <a:latin typeface="华文行楷" charset="0"/>
                <a:ea typeface="华文行楷" charset="0"/>
              </a:rPr>
              <a:t>               </a:t>
            </a:r>
            <a:endParaRPr lang="zh-CN" altLang="en-US" sz="3600">
              <a:gradFill rotWithShape="1">
                <a:gsLst>
                  <a:gs pos="0">
                    <a:srgbClr val="000076"/>
                  </a:gs>
                  <a:gs pos="50000">
                    <a:schemeClr val="hlink"/>
                  </a:gs>
                  <a:gs pos="100000">
                    <a:srgbClr val="000076"/>
                  </a:gs>
                </a:gsLst>
                <a:lin ang="5400000" scaled="1"/>
                <a:tileRect/>
              </a:gradFill>
              <a:latin typeface="华文行楷" charset="0"/>
              <a:ea typeface="华文行楷" charset="0"/>
            </a:endParaRPr>
          </a:p>
        </p:txBody>
      </p:sp>
      <p:sp>
        <p:nvSpPr>
          <p:cNvPr id="59396" name="矩形 5"/>
          <p:cNvSpPr/>
          <p:nvPr/>
        </p:nvSpPr>
        <p:spPr>
          <a:xfrm>
            <a:off x="1295400" y="914400"/>
            <a:ext cx="3662363" cy="554038"/>
          </a:xfrm>
          <a:prstGeom prst="rect">
            <a:avLst/>
          </a:prstGeom>
          <a:solidFill>
            <a:srgbClr val="FFFF00"/>
          </a:solidFill>
          <a:ln w="9525">
            <a:noFill/>
          </a:ln>
        </p:spPr>
        <p:txBody>
          <a:bodyPr wrap="none">
            <a:spAutoFit/>
          </a:bodyPr>
          <a:p>
            <a:pPr algn="l" eaLnBrk="1" fontAlgn="base" hangingPunct="1"/>
            <a:r>
              <a:rPr lang="zh-CN" altLang="en-US" sz="3000" b="1" dirty="0">
                <a:latin typeface="Times New Roman" panose="02020603050405020304" pitchFamily="2" charset="0"/>
                <a:ea typeface="黑体" panose="02010609060101010101" pitchFamily="2" charset="-122"/>
              </a:rPr>
              <a:t>对荆轲的另一种评价</a:t>
            </a:r>
            <a:endParaRPr lang="zh-CN" altLang="en-US" sz="3000" b="1" dirty="0">
              <a:latin typeface="Times New Roman" panose="02020603050405020304" pitchFamily="2" charset="0"/>
              <a:ea typeface="黑体" panose="02010609060101010101" pitchFamily="2" charset="-122"/>
            </a:endParaRPr>
          </a:p>
        </p:txBody>
      </p:sp>
      <p:sp>
        <p:nvSpPr>
          <p:cNvPr id="59397"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advClick="0">
    <p:pull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标题 60417"/>
          <p:cNvSpPr>
            <a:spLocks noGrp="1"/>
          </p:cNvSpPr>
          <p:nvPr>
            <p:ph type="title"/>
          </p:nvPr>
        </p:nvSpPr>
        <p:spPr>
          <a:xfrm>
            <a:off x="-76200" y="685800"/>
            <a:ext cx="4953000" cy="914400"/>
          </a:xfrm>
          <a:ln/>
        </p:spPr>
        <p:txBody>
          <a:bodyPr anchor="ctr"/>
          <a:p>
            <a:r>
              <a:rPr lang="zh-CN" altLang="en-US" b="1">
                <a:solidFill>
                  <a:schemeClr val="hlink"/>
                </a:solidFill>
                <a:ea typeface="黑体" panose="02010609060101010101" pitchFamily="2" charset="-122"/>
              </a:rPr>
              <a:t>众人眼中的荆轲</a:t>
            </a:r>
            <a:endParaRPr lang="zh-CN" altLang="en-US" b="1">
              <a:solidFill>
                <a:schemeClr val="hlink"/>
              </a:solidFill>
              <a:ea typeface="黑体" panose="02010609060101010101" pitchFamily="2" charset="-122"/>
            </a:endParaRPr>
          </a:p>
        </p:txBody>
      </p:sp>
      <p:sp>
        <p:nvSpPr>
          <p:cNvPr id="60419" name="文本占位符 60418"/>
          <p:cNvSpPr>
            <a:spLocks noGrp="1"/>
          </p:cNvSpPr>
          <p:nvPr>
            <p:ph type="body" idx="1"/>
          </p:nvPr>
        </p:nvSpPr>
        <p:spPr>
          <a:ln/>
        </p:spPr>
        <p:txBody>
          <a:bodyPr/>
          <a:p>
            <a:pPr>
              <a:lnSpc>
                <a:spcPct val="90000"/>
              </a:lnSpc>
            </a:pPr>
            <a:r>
              <a:rPr lang="zh-CN" altLang="en-US" sz="2800" b="1" dirty="0"/>
              <a:t>北宋苏洵非议荆轲之行曰：“始速祸焉”。 </a:t>
            </a:r>
            <a:endParaRPr lang="zh-CN" altLang="en-US" sz="2800" b="1" dirty="0"/>
          </a:p>
          <a:p>
            <a:pPr>
              <a:lnSpc>
                <a:spcPct val="90000"/>
              </a:lnSpc>
            </a:pPr>
            <a:r>
              <a:rPr lang="zh-CN" altLang="en-US" sz="2800" b="1" dirty="0"/>
              <a:t>南宋鲍彪为</a:t>
            </a:r>
            <a:r>
              <a:rPr lang="en-US" altLang="x-none" sz="2800" b="1" dirty="0"/>
              <a:t>《</a:t>
            </a:r>
            <a:r>
              <a:rPr lang="zh-CN" altLang="en-US" sz="2800" b="1" dirty="0"/>
              <a:t>战国策</a:t>
            </a:r>
            <a:r>
              <a:rPr lang="en-US" altLang="x-none" sz="2800" b="1" dirty="0"/>
              <a:t>》</a:t>
            </a:r>
            <a:r>
              <a:rPr lang="zh-CN" altLang="en-US" sz="2800" b="1" dirty="0"/>
              <a:t>作注说：“轲不足道也。”</a:t>
            </a:r>
            <a:endParaRPr lang="zh-CN" altLang="en-US" sz="2800" b="1" dirty="0"/>
          </a:p>
          <a:p>
            <a:pPr>
              <a:lnSpc>
                <a:spcPct val="90000"/>
              </a:lnSpc>
            </a:pPr>
            <a:r>
              <a:rPr lang="zh-CN" altLang="en-US" sz="2800" b="1" dirty="0"/>
              <a:t>朱熹认为“轲匹夫之勇，其事无足言”。</a:t>
            </a:r>
            <a:endParaRPr lang="zh-CN" altLang="en-US" sz="2800" b="1" dirty="0"/>
          </a:p>
          <a:p>
            <a:pPr>
              <a:lnSpc>
                <a:spcPct val="90000"/>
              </a:lnSpc>
            </a:pPr>
            <a:r>
              <a:rPr lang="zh-CN" altLang="en-US" sz="2800" b="1" dirty="0"/>
              <a:t>但肯定荆轲的人更多，第一个是司马迁，</a:t>
            </a:r>
            <a:r>
              <a:rPr lang="en-US" altLang="x-none" sz="2800" b="1" dirty="0"/>
              <a:t>《</a:t>
            </a:r>
            <a:r>
              <a:rPr lang="zh-CN" altLang="en-US" sz="2800" b="1" dirty="0"/>
              <a:t>史记</a:t>
            </a:r>
            <a:r>
              <a:rPr lang="en-US" altLang="x-none" sz="2800" b="1" dirty="0">
                <a:latin typeface="Calibri" panose="020F0502020204030204" pitchFamily="2" charset="0"/>
              </a:rPr>
              <a:t>·</a:t>
            </a:r>
            <a:r>
              <a:rPr lang="zh-CN" altLang="en-US" sz="2800" b="1" dirty="0"/>
              <a:t>刺客列传</a:t>
            </a:r>
            <a:r>
              <a:rPr lang="en-US" altLang="x-none" sz="2800" b="1" dirty="0"/>
              <a:t>》</a:t>
            </a:r>
            <a:r>
              <a:rPr lang="zh-CN" altLang="en-US" sz="2800" b="1" dirty="0"/>
              <a:t>结尾说：“其立意较然，不欺其志，名垂后世，岂妄也哉。”</a:t>
            </a:r>
            <a:endParaRPr lang="zh-CN" altLang="en-US" sz="2800" b="1" dirty="0"/>
          </a:p>
          <a:p>
            <a:pPr>
              <a:lnSpc>
                <a:spcPct val="90000"/>
              </a:lnSpc>
            </a:pPr>
            <a:r>
              <a:rPr lang="zh-CN" altLang="en-US" sz="2800" b="1" dirty="0"/>
              <a:t>左思的</a:t>
            </a:r>
            <a:r>
              <a:rPr lang="en-US" altLang="x-none" sz="2800" b="1" dirty="0"/>
              <a:t>《</a:t>
            </a:r>
            <a:r>
              <a:rPr lang="zh-CN" altLang="en-US" sz="2800" b="1" dirty="0"/>
              <a:t>咏荆轲</a:t>
            </a:r>
            <a:r>
              <a:rPr lang="en-US" altLang="x-none" sz="2800" b="1" dirty="0"/>
              <a:t>》</a:t>
            </a:r>
            <a:r>
              <a:rPr lang="zh-CN" altLang="en-US" sz="2800" b="1" dirty="0"/>
              <a:t>称颂他“虽无壮士节，与世亦殊伦”，“贱者虽自贱，重之若千钧”。</a:t>
            </a:r>
            <a:endParaRPr lang="zh-CN" altLang="en-US" sz="2800" b="1" dirty="0"/>
          </a:p>
          <a:p>
            <a:pPr>
              <a:lnSpc>
                <a:spcPct val="90000"/>
              </a:lnSpc>
            </a:pPr>
            <a:r>
              <a:rPr lang="zh-CN" altLang="en-US" sz="2800" b="1" dirty="0"/>
              <a:t>陶潜说他“其人虽已没，千载有余情”。</a:t>
            </a:r>
            <a:endParaRPr lang="zh-CN" altLang="en-US" sz="2800" b="1" dirty="0"/>
          </a:p>
          <a:p>
            <a:pPr>
              <a:lnSpc>
                <a:spcPct val="90000"/>
              </a:lnSpc>
            </a:pPr>
            <a:r>
              <a:rPr lang="zh-CN" altLang="en-US" sz="2800" b="1" dirty="0"/>
              <a:t>近代龚自珍赞扬他“江湖侠骨”。</a:t>
            </a:r>
            <a:endParaRPr lang="zh-CN" altLang="en-US" sz="2800" b="1" dirty="0"/>
          </a:p>
        </p:txBody>
      </p:sp>
      <p:sp>
        <p:nvSpPr>
          <p:cNvPr id="60420"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amond(in)">
                                      <p:cBhvr>
                                        <p:cTn id="7" dur="2000"/>
                                        <p:tgtEl>
                                          <p:spTgt spid="6041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60419">
                                            <p:txEl>
                                              <p:charRg st="0" end="21"/>
                                            </p:txEl>
                                          </p:spTgt>
                                        </p:tgtEl>
                                        <p:attrNameLst>
                                          <p:attrName>style.visibility</p:attrName>
                                        </p:attrNameLst>
                                      </p:cBhvr>
                                      <p:to>
                                        <p:strVal val="visible"/>
                                      </p:to>
                                    </p:set>
                                    <p:animEffect transition="in" filter="wedge">
                                      <p:cBhvr>
                                        <p:cTn id="12" dur="2000"/>
                                        <p:tgtEl>
                                          <p:spTgt spid="60419">
                                            <p:txEl>
                                              <p:charRg st="0" end="2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60419">
                                            <p:txEl>
                                              <p:charRg st="21" end="44"/>
                                            </p:txEl>
                                          </p:spTgt>
                                        </p:tgtEl>
                                        <p:attrNameLst>
                                          <p:attrName>style.visibility</p:attrName>
                                        </p:attrNameLst>
                                      </p:cBhvr>
                                      <p:to>
                                        <p:strVal val="visible"/>
                                      </p:to>
                                    </p:set>
                                    <p:animEffect transition="in" filter="wedge">
                                      <p:cBhvr>
                                        <p:cTn id="17" dur="2000"/>
                                        <p:tgtEl>
                                          <p:spTgt spid="60419">
                                            <p:txEl>
                                              <p:charRg st="21" end="4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60419">
                                            <p:txEl>
                                              <p:charRg st="44" end="63"/>
                                            </p:txEl>
                                          </p:spTgt>
                                        </p:tgtEl>
                                        <p:attrNameLst>
                                          <p:attrName>style.visibility</p:attrName>
                                        </p:attrNameLst>
                                      </p:cBhvr>
                                      <p:to>
                                        <p:strVal val="visible"/>
                                      </p:to>
                                    </p:set>
                                    <p:animEffect transition="in" filter="wedge">
                                      <p:cBhvr>
                                        <p:cTn id="22" dur="2000"/>
                                        <p:tgtEl>
                                          <p:spTgt spid="60419">
                                            <p:txEl>
                                              <p:charRg st="44" end="6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60419">
                                            <p:txEl>
                                              <p:charRg st="63" end="118"/>
                                            </p:txEl>
                                          </p:spTgt>
                                        </p:tgtEl>
                                        <p:attrNameLst>
                                          <p:attrName>style.visibility</p:attrName>
                                        </p:attrNameLst>
                                      </p:cBhvr>
                                      <p:to>
                                        <p:strVal val="visible"/>
                                      </p:to>
                                    </p:set>
                                    <p:animEffect transition="in" filter="wedge">
                                      <p:cBhvr>
                                        <p:cTn id="27" dur="2000"/>
                                        <p:tgtEl>
                                          <p:spTgt spid="60419">
                                            <p:txEl>
                                              <p:charRg st="63" end="1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60419">
                                            <p:txEl>
                                              <p:charRg st="118" end="158"/>
                                            </p:txEl>
                                          </p:spTgt>
                                        </p:tgtEl>
                                        <p:attrNameLst>
                                          <p:attrName>style.visibility</p:attrName>
                                        </p:attrNameLst>
                                      </p:cBhvr>
                                      <p:to>
                                        <p:strVal val="visible"/>
                                      </p:to>
                                    </p:set>
                                    <p:animEffect transition="in" filter="wedge">
                                      <p:cBhvr>
                                        <p:cTn id="32" dur="2000"/>
                                        <p:tgtEl>
                                          <p:spTgt spid="60419">
                                            <p:txEl>
                                              <p:charRg st="118" end="15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0" presetClass="entr" presetSubtype="0" fill="hold" grpId="0" nodeType="clickEffect">
                                  <p:stCondLst>
                                    <p:cond delay="0"/>
                                  </p:stCondLst>
                                  <p:childTnLst>
                                    <p:set>
                                      <p:cBhvr>
                                        <p:cTn id="36" dur="1" fill="hold">
                                          <p:stCondLst>
                                            <p:cond delay="0"/>
                                          </p:stCondLst>
                                        </p:cTn>
                                        <p:tgtEl>
                                          <p:spTgt spid="60419">
                                            <p:txEl>
                                              <p:charRg st="158" end="177"/>
                                            </p:txEl>
                                          </p:spTgt>
                                        </p:tgtEl>
                                        <p:attrNameLst>
                                          <p:attrName>style.visibility</p:attrName>
                                        </p:attrNameLst>
                                      </p:cBhvr>
                                      <p:to>
                                        <p:strVal val="visible"/>
                                      </p:to>
                                    </p:set>
                                    <p:animEffect transition="in" filter="wedge">
                                      <p:cBhvr>
                                        <p:cTn id="37" dur="2000"/>
                                        <p:tgtEl>
                                          <p:spTgt spid="60419">
                                            <p:txEl>
                                              <p:charRg st="158" end="17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60419">
                                            <p:txEl>
                                              <p:charRg st="177" end="193"/>
                                            </p:txEl>
                                          </p:spTgt>
                                        </p:tgtEl>
                                        <p:attrNameLst>
                                          <p:attrName>style.visibility</p:attrName>
                                        </p:attrNameLst>
                                      </p:cBhvr>
                                      <p:to>
                                        <p:strVal val="visible"/>
                                      </p:to>
                                    </p:set>
                                    <p:animEffect transition="in" filter="wedge">
                                      <p:cBhvr>
                                        <p:cTn id="42" dur="2000"/>
                                        <p:tgtEl>
                                          <p:spTgt spid="60419">
                                            <p:txEl>
                                              <p:charRg st="177" end="19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60419"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61442" name="Rectangle 7"/>
          <p:cNvSpPr>
            <a:spLocks noGrp="1"/>
          </p:cNvSpPr>
          <p:nvPr>
            <p:ph type="title"/>
          </p:nvPr>
        </p:nvSpPr>
        <p:spPr>
          <a:xfrm>
            <a:off x="1066800" y="304800"/>
            <a:ext cx="6705600" cy="560388"/>
          </a:xfrm>
          <a:solidFill>
            <a:srgbClr val="FFFF00">
              <a:alpha val="100000"/>
            </a:srgbClr>
          </a:solidFill>
          <a:ln/>
        </p:spPr>
        <p:txBody>
          <a:bodyPr vert="horz" wrap="square" anchor="ctr"/>
          <a:p>
            <a:pPr algn="l" eaLnBrk="1" hangingPunct="1"/>
            <a:r>
              <a:rPr lang="zh-CN" altLang="en-US" sz="3000" b="1" dirty="0">
                <a:latin typeface="黑体" panose="02010609060101010101" pitchFamily="2" charset="-122"/>
                <a:ea typeface="黑体" panose="02010609060101010101" pitchFamily="2" charset="-122"/>
              </a:rPr>
              <a:t>怎样认识荆轲和荆轲刺秦王这一行动</a:t>
            </a:r>
            <a:r>
              <a:rPr lang="en-US" altLang="x-none" sz="3000" b="1" dirty="0">
                <a:latin typeface="黑体" panose="02010609060101010101" pitchFamily="2" charset="-122"/>
                <a:ea typeface="黑体" panose="02010609060101010101" pitchFamily="2" charset="-122"/>
              </a:rPr>
              <a:t>?</a:t>
            </a:r>
            <a:endParaRPr lang="en-US" altLang="x-none" sz="3000" b="1" dirty="0">
              <a:latin typeface="黑体" panose="02010609060101010101" pitchFamily="2" charset="-122"/>
              <a:ea typeface="黑体" panose="02010609060101010101" pitchFamily="2" charset="-122"/>
            </a:endParaRPr>
          </a:p>
        </p:txBody>
      </p:sp>
      <p:sp>
        <p:nvSpPr>
          <p:cNvPr id="61443" name="Rectangle 3"/>
          <p:cNvSpPr>
            <a:spLocks noGrp="1"/>
          </p:cNvSpPr>
          <p:nvPr>
            <p:ph idx="1"/>
          </p:nvPr>
        </p:nvSpPr>
        <p:spPr>
          <a:xfrm>
            <a:off x="304800" y="1143000"/>
            <a:ext cx="8534400" cy="5257800"/>
          </a:xfrm>
          <a:ln/>
        </p:spPr>
        <p:txBody>
          <a:bodyPr vert="horz" wrap="square" anchor="t"/>
          <a:p>
            <a:pPr eaLnBrk="1" hangingPunct="1"/>
            <a:endParaRPr lang="en-US" altLang="x-none" dirty="0"/>
          </a:p>
          <a:p>
            <a:pPr eaLnBrk="1" hangingPunct="1"/>
            <a:endParaRPr lang="en-US" altLang="x-none" dirty="0"/>
          </a:p>
        </p:txBody>
      </p:sp>
      <p:sp>
        <p:nvSpPr>
          <p:cNvPr id="61444" name="Rectangle 5"/>
          <p:cNvSpPr/>
          <p:nvPr/>
        </p:nvSpPr>
        <p:spPr>
          <a:xfrm>
            <a:off x="0" y="2362200"/>
            <a:ext cx="9144000" cy="0"/>
          </a:xfrm>
          <a:prstGeom prst="rect">
            <a:avLst/>
          </a:prstGeom>
          <a:noFill/>
          <a:ln w="9525">
            <a:noFill/>
          </a:ln>
        </p:spPr>
        <p:txBody>
          <a:bodyPr>
            <a:spAutoFit/>
          </a:bodyPr>
          <a:p>
            <a:pPr algn="l" eaLnBrk="1" fontAlgn="base" hangingPunct="1"/>
            <a:endParaRPr lang="zh-CN" altLang="en-US" sz="1800" dirty="0">
              <a:latin typeface="Arial" panose="020B0604020202020204" pitchFamily="34" charset="0"/>
            </a:endParaRPr>
          </a:p>
        </p:txBody>
      </p:sp>
      <p:sp>
        <p:nvSpPr>
          <p:cNvPr id="61445" name="Rectangle 6"/>
          <p:cNvSpPr/>
          <p:nvPr/>
        </p:nvSpPr>
        <p:spPr>
          <a:xfrm>
            <a:off x="381000" y="1066800"/>
            <a:ext cx="8382000" cy="5486400"/>
          </a:xfrm>
          <a:prstGeom prst="rect">
            <a:avLst/>
          </a:prstGeom>
          <a:noFill/>
          <a:ln w="9525">
            <a:noFill/>
          </a:ln>
        </p:spPr>
        <p:txBody>
          <a:bodyPr anchor="ctr"/>
          <a:p>
            <a:pPr algn="l" eaLnBrk="1" fontAlgn="base" hangingPunct="1">
              <a:lnSpc>
                <a:spcPct val="108000"/>
              </a:lnSpc>
            </a:pPr>
            <a:br>
              <a:rPr lang="en-US" altLang="x-none" sz="2400" dirty="0">
                <a:latin typeface="黑体" panose="02010609060101010101" pitchFamily="2" charset="-122"/>
                <a:ea typeface="黑体" panose="02010609060101010101" pitchFamily="2" charset="-122"/>
              </a:rPr>
            </a:br>
            <a:r>
              <a:rPr lang="en-US" altLang="x-none" sz="2400" dirty="0">
                <a:latin typeface="Times New Roman" panose="02020603050405020304" pitchFamily="2" charset="0"/>
                <a:ea typeface="黑体" panose="02010609060101010101" pitchFamily="2" charset="-122"/>
              </a:rPr>
              <a:t>       </a:t>
            </a:r>
            <a:endParaRPr lang="en-US" altLang="x-none" sz="2400" dirty="0">
              <a:latin typeface="Times New Roman" panose="02020603050405020304" pitchFamily="2" charset="0"/>
              <a:ea typeface="黑体" panose="02010609060101010101" pitchFamily="2" charset="-122"/>
            </a:endParaRPr>
          </a:p>
          <a:p>
            <a:pPr algn="l" eaLnBrk="1" fontAlgn="base" hangingPunct="1">
              <a:lnSpc>
                <a:spcPct val="108000"/>
              </a:lnSpc>
            </a:pPr>
            <a:r>
              <a:rPr lang="en-US" altLang="x-none" sz="2400" dirty="0">
                <a:latin typeface="Times New Roman" panose="02020603050405020304" pitchFamily="2" charset="0"/>
                <a:ea typeface="黑体" panose="02010609060101010101" pitchFamily="2" charset="-122"/>
              </a:rPr>
              <a:t>         </a:t>
            </a:r>
            <a:r>
              <a:rPr lang="zh-CN" altLang="en-US" sz="2800" dirty="0">
                <a:latin typeface="黑体" panose="02010609060101010101" pitchFamily="2" charset="-122"/>
                <a:ea typeface="黑体" panose="02010609060101010101" pitchFamily="2" charset="-122"/>
              </a:rPr>
              <a:t>荆轲具有义侠的性格，又受太子丹的厚遇重任，明知身入不测之秦是极其危险的事，但还是毅然前往，直至事败仍然</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倚柱而笑，箕踞以骂</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荆轲刺秦王这件事并不能真正挽救燕国的危亡，荆轲也是为报太子丹的知遇之恩才毅然前往的。荆轲之所以值得肯定，并不在于为太子丹报私怨，而在于他站在斗争的最前列反对秦国对山东六国的进攻和挽救燕国的危亡。千百年来，受压迫的人们之所以敬仰荆轲，也正是基于</a:t>
            </a:r>
            <a:r>
              <a:rPr lang="zh-CN" altLang="en-US" sz="2800" dirty="0">
                <a:solidFill>
                  <a:srgbClr val="FF0000"/>
                </a:solidFill>
                <a:latin typeface="黑体" panose="02010609060101010101" pitchFamily="2" charset="-122"/>
                <a:ea typeface="黑体" panose="02010609060101010101" pitchFamily="2" charset="-122"/>
              </a:rPr>
              <a:t>他那种同情弱小和反抗强暴的义侠精神</a:t>
            </a:r>
            <a:r>
              <a:rPr lang="zh-CN" altLang="en-US" sz="2800" dirty="0">
                <a:latin typeface="黑体" panose="02010609060101010101" pitchFamily="2" charset="-122"/>
                <a:ea typeface="黑体" panose="02010609060101010101" pitchFamily="2" charset="-122"/>
              </a:rPr>
              <a:t>。当然，从荆轲刺秦王的做法来看，</a:t>
            </a:r>
            <a:r>
              <a:rPr lang="zh-CN" altLang="en-US" sz="2800" dirty="0">
                <a:solidFill>
                  <a:srgbClr val="FF0000"/>
                </a:solidFill>
                <a:latin typeface="黑体" panose="02010609060101010101" pitchFamily="2" charset="-122"/>
                <a:ea typeface="黑体" panose="02010609060101010101" pitchFamily="2" charset="-122"/>
              </a:rPr>
              <a:t>这种个人的恐怖手段是不可取的，企图凭借个人的拼杀来改变历史的进程更是不可能的，这些都反映了他的历史的和阶级的局限</a:t>
            </a:r>
            <a:r>
              <a:rPr lang="zh-CN" altLang="en-US" sz="2800" dirty="0">
                <a:latin typeface="黑体" panose="02010609060101010101" pitchFamily="2" charset="-122"/>
                <a:ea typeface="黑体" panose="02010609060101010101" pitchFamily="2" charset="-122"/>
              </a:rPr>
              <a:t>。 </a:t>
            </a:r>
            <a:br>
              <a:rPr lang="zh-CN" altLang="en-US" sz="2400" dirty="0">
                <a:latin typeface="黑体" panose="02010609060101010101" pitchFamily="2" charset="-122"/>
                <a:ea typeface="黑体" panose="02010609060101010101" pitchFamily="2" charset="-122"/>
              </a:rPr>
            </a:br>
            <a:br>
              <a:rPr lang="zh-CN" altLang="en-US" sz="2400" dirty="0">
                <a:latin typeface="Times New Roman" panose="02020603050405020304" pitchFamily="2" charset="0"/>
              </a:rPr>
            </a:br>
            <a:endParaRPr lang="zh-CN" altLang="en-US" sz="2400" dirty="0">
              <a:latin typeface="Times New Roman" panose="02020603050405020304" pitchFamily="2" charset="0"/>
            </a:endParaRPr>
          </a:p>
        </p:txBody>
      </p:sp>
    </p:spTree>
  </p:cSld>
  <p:clrMapOvr>
    <a:masterClrMapping/>
  </p:clrMapOvr>
  <p:transition>
    <p:pull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矩形 1"/>
          <p:cNvSpPr/>
          <p:nvPr/>
        </p:nvSpPr>
        <p:spPr>
          <a:xfrm>
            <a:off x="685800" y="914400"/>
            <a:ext cx="1614488" cy="549275"/>
          </a:xfrm>
          <a:prstGeom prst="rect">
            <a:avLst/>
          </a:prstGeom>
          <a:solidFill>
            <a:srgbClr val="FFFF00"/>
          </a:solidFill>
          <a:ln w="9525">
            <a:noFill/>
          </a:ln>
        </p:spPr>
        <p:txBody>
          <a:bodyPr>
            <a:spAutoFit/>
          </a:bodyPr>
          <a:p>
            <a:pPr algn="l" eaLnBrk="1" fontAlgn="base" hangingPunct="1"/>
            <a:r>
              <a:rPr lang="en-US" altLang="x-none" sz="3000" b="1" dirty="0">
                <a:solidFill>
                  <a:srgbClr val="FF0000"/>
                </a:solidFill>
                <a:latin typeface="黑体" panose="02010609060101010101" pitchFamily="2" charset="-122"/>
                <a:ea typeface="黑体" panose="02010609060101010101" pitchFamily="2" charset="-122"/>
              </a:rPr>
              <a:t>2. </a:t>
            </a:r>
            <a:r>
              <a:rPr lang="zh-CN" altLang="en-US" sz="3000" b="1" dirty="0">
                <a:solidFill>
                  <a:srgbClr val="FF0000"/>
                </a:solidFill>
                <a:latin typeface="黑体" panose="02010609060101010101" pitchFamily="2" charset="-122"/>
                <a:ea typeface="黑体" panose="02010609060101010101" pitchFamily="2" charset="-122"/>
              </a:rPr>
              <a:t>秦王</a:t>
            </a:r>
            <a:endParaRPr lang="zh-CN" altLang="en-US" sz="3000" b="1" dirty="0">
              <a:solidFill>
                <a:srgbClr val="FF0000"/>
              </a:solidFill>
              <a:latin typeface="黑体" panose="02010609060101010101" pitchFamily="2" charset="-122"/>
              <a:ea typeface="黑体" panose="02010609060101010101" pitchFamily="2" charset="-122"/>
            </a:endParaRPr>
          </a:p>
        </p:txBody>
      </p:sp>
      <p:pic>
        <p:nvPicPr>
          <p:cNvPr id="62467" name="图片 3" descr="秦王01.jpg"/>
          <p:cNvPicPr>
            <a:picLocks noChangeAspect="1"/>
          </p:cNvPicPr>
          <p:nvPr/>
        </p:nvPicPr>
        <p:blipFill>
          <a:blip r:embed="rId1"/>
          <a:stretch>
            <a:fillRect/>
          </a:stretch>
        </p:blipFill>
        <p:spPr>
          <a:xfrm>
            <a:off x="5029200" y="838200"/>
            <a:ext cx="3886200" cy="5570538"/>
          </a:xfrm>
          <a:prstGeom prst="rect">
            <a:avLst/>
          </a:prstGeom>
          <a:noFill/>
          <a:ln w="9525">
            <a:noFill/>
          </a:ln>
        </p:spPr>
      </p:pic>
      <p:sp>
        <p:nvSpPr>
          <p:cNvPr id="62468" name="矩形 4"/>
          <p:cNvSpPr/>
          <p:nvPr/>
        </p:nvSpPr>
        <p:spPr>
          <a:xfrm>
            <a:off x="304800" y="1393825"/>
            <a:ext cx="4648200" cy="5464175"/>
          </a:xfrm>
          <a:prstGeom prst="rect">
            <a:avLst/>
          </a:prstGeom>
          <a:noFill/>
          <a:ln w="9525">
            <a:noFill/>
          </a:ln>
        </p:spPr>
        <p:txBody>
          <a:bodyPr>
            <a:spAutoFit/>
          </a:bodyPr>
          <a:p>
            <a:pPr algn="l" eaLnBrk="1" fontAlgn="base" hangingPunct="1">
              <a:lnSpc>
                <a:spcPct val="105000"/>
              </a:lnSpc>
            </a:pPr>
            <a:r>
              <a:rPr lang="zh-CN" altLang="en-US" sz="2800" dirty="0">
                <a:latin typeface="黑体" panose="02010609060101010101" pitchFamily="2" charset="-122"/>
                <a:ea typeface="黑体" panose="02010609060101010101" pitchFamily="2" charset="-122"/>
              </a:rPr>
              <a:t>    </a:t>
            </a:r>
            <a:r>
              <a:rPr lang="zh-CN" altLang="en-US" sz="2800" dirty="0">
                <a:solidFill>
                  <a:srgbClr val="FF0000"/>
                </a:solidFill>
                <a:latin typeface="黑体" panose="02010609060101010101" pitchFamily="2" charset="-122"/>
                <a:ea typeface="黑体" panose="02010609060101010101" pitchFamily="2" charset="-122"/>
              </a:rPr>
              <a:t>秦王贪婪，专横，残暴，怯弱，外强中干</a:t>
            </a:r>
            <a:r>
              <a:rPr lang="zh-CN" altLang="en-US" sz="2800" dirty="0">
                <a:latin typeface="黑体" panose="02010609060101010101" pitchFamily="2" charset="-122"/>
                <a:ea typeface="黑体" panose="02010609060101010101" pitchFamily="2" charset="-122"/>
              </a:rPr>
              <a:t>。秦是崇尚暴力的国家，长平之战，坑赵降卒四十万人。秦王在东方诸国人民的眼中是一个极大的暴君。樊将军的“父母宗族，皆为戮没”。一旦得樊於期首和燕督亢地图，立即“大喜”，多么贪婪。当荆轲追逐时，秦王狼狈不堪，威严扫地。斩了荆轲，还“目眩良久”</a:t>
            </a:r>
            <a:r>
              <a:rPr lang="zh-CN" altLang="en-US" sz="2800" dirty="0">
                <a:latin typeface="Arial" panose="020B0604020202020204" pitchFamily="34" charset="0"/>
              </a:rPr>
              <a:t>。</a:t>
            </a:r>
            <a:endParaRPr lang="zh-CN" altLang="en-US" sz="2800" dirty="0">
              <a:latin typeface="Arial" panose="020B0604020202020204" pitchFamily="34" charset="0"/>
            </a:endParaRPr>
          </a:p>
        </p:txBody>
      </p:sp>
      <p:sp>
        <p:nvSpPr>
          <p:cNvPr id="62469"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Text Box 3"/>
          <p:cNvSpPr txBox="1"/>
          <p:nvPr/>
        </p:nvSpPr>
        <p:spPr>
          <a:xfrm>
            <a:off x="381000" y="1524000"/>
            <a:ext cx="8305800" cy="1365250"/>
          </a:xfrm>
          <a:prstGeom prst="rect">
            <a:avLst/>
          </a:prstGeom>
          <a:noFill/>
          <a:ln w="9525">
            <a:noFill/>
          </a:ln>
        </p:spPr>
        <p:txBody>
          <a:bodyPr>
            <a:spAutoFit/>
          </a:bodyPr>
          <a:p>
            <a:pPr algn="l" eaLnBrk="1" fontAlgn="base" hangingPunct="1">
              <a:lnSpc>
                <a:spcPct val="110000"/>
              </a:lnSpc>
              <a:spcBef>
                <a:spcPct val="50000"/>
              </a:spcBef>
            </a:pPr>
            <a:r>
              <a:rPr lang="zh-CN" altLang="en-US" sz="2800" dirty="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不以燕国弱小无力抵御秦国的侵略而坐待灭亡，急起奋发，图谋保卫国家。孤注一掷，诚不得已也。但急于求成，</a:t>
            </a:r>
            <a:r>
              <a:rPr lang="zh-CN" altLang="en-US" sz="2400" dirty="0">
                <a:latin typeface="Times New Roman" panose="02020603050405020304" pitchFamily="2" charset="0"/>
                <a:ea typeface="黑体" panose="02010609060101010101" pitchFamily="2" charset="-122"/>
              </a:rPr>
              <a:t>“</a:t>
            </a:r>
            <a:r>
              <a:rPr lang="zh-CN" altLang="en-US" sz="2400" dirty="0">
                <a:latin typeface="黑体" panose="02010609060101010101" pitchFamily="2" charset="-122"/>
                <a:ea typeface="黑体" panose="02010609060101010101" pitchFamily="2" charset="-122"/>
              </a:rPr>
              <a:t>始速祸焉</a:t>
            </a:r>
            <a:r>
              <a:rPr lang="zh-CN" altLang="en-US" sz="2400" dirty="0">
                <a:latin typeface="Times New Roman" panose="02020603050405020304" pitchFamily="2" charset="0"/>
                <a:ea typeface="黑体" panose="02010609060101010101" pitchFamily="2" charset="-122"/>
              </a:rPr>
              <a:t>”</a:t>
            </a:r>
            <a:r>
              <a:rPr lang="zh-CN" altLang="en-US" sz="2400" dirty="0">
                <a:latin typeface="黑体" panose="02010609060101010101" pitchFamily="2" charset="-122"/>
                <a:ea typeface="黑体" panose="02010609060101010101" pitchFamily="2" charset="-122"/>
              </a:rPr>
              <a:t>。</a:t>
            </a:r>
            <a:r>
              <a:rPr lang="en-US" altLang="x-none" sz="2400" dirty="0">
                <a:latin typeface="黑体" panose="02010609060101010101" pitchFamily="2" charset="-122"/>
                <a:ea typeface="黑体" panose="02010609060101010101" pitchFamily="2" charset="-122"/>
              </a:rPr>
              <a:t>——</a:t>
            </a:r>
            <a:r>
              <a:rPr lang="zh-CN" altLang="en-US" sz="2400" dirty="0">
                <a:solidFill>
                  <a:srgbClr val="FF0000"/>
                </a:solidFill>
                <a:latin typeface="黑体" panose="02010609060101010101" pitchFamily="2" charset="-122"/>
                <a:ea typeface="黑体" panose="02010609060101010101" pitchFamily="2" charset="-122"/>
              </a:rPr>
              <a:t>焦虑急躁，软弱多疑，善良</a:t>
            </a:r>
            <a:r>
              <a:rPr lang="zh-CN" altLang="en-US" sz="2400" dirty="0">
                <a:latin typeface="黑体" panose="02010609060101010101" pitchFamily="2" charset="-122"/>
                <a:ea typeface="黑体" panose="02010609060101010101" pitchFamily="2" charset="-122"/>
              </a:rPr>
              <a:t> </a:t>
            </a:r>
            <a:endParaRPr lang="zh-CN" altLang="en-US" sz="2400" dirty="0">
              <a:latin typeface="黑体" panose="02010609060101010101" pitchFamily="2" charset="-122"/>
              <a:ea typeface="黑体" panose="02010609060101010101" pitchFamily="2" charset="-122"/>
            </a:endParaRPr>
          </a:p>
        </p:txBody>
      </p:sp>
      <p:sp>
        <p:nvSpPr>
          <p:cNvPr id="63491" name="Text Box 4"/>
          <p:cNvSpPr txBox="1"/>
          <p:nvPr/>
        </p:nvSpPr>
        <p:spPr>
          <a:xfrm>
            <a:off x="381000" y="3810000"/>
            <a:ext cx="8229600" cy="2168525"/>
          </a:xfrm>
          <a:prstGeom prst="rect">
            <a:avLst/>
          </a:prstGeom>
          <a:noFill/>
          <a:ln w="9525">
            <a:noFill/>
          </a:ln>
        </p:spPr>
        <p:txBody>
          <a:bodyPr>
            <a:spAutoFit/>
          </a:bodyPr>
          <a:p>
            <a:pPr algn="l" eaLnBrk="1" fontAlgn="base" hangingPunct="1">
              <a:lnSpc>
                <a:spcPct val="110000"/>
              </a:lnSpc>
              <a:spcBef>
                <a:spcPct val="50000"/>
              </a:spcBef>
            </a:pPr>
            <a:r>
              <a:rPr lang="zh-CN" altLang="en-US" sz="2800" dirty="0">
                <a:latin typeface="黑体" panose="02010609060101010101" pitchFamily="2" charset="-122"/>
                <a:ea typeface="黑体" panose="02010609060101010101" pitchFamily="2" charset="-122"/>
              </a:rPr>
              <a:t>    </a:t>
            </a:r>
            <a:r>
              <a:rPr lang="zh-CN" altLang="en-US" sz="2400" dirty="0">
                <a:latin typeface="黑体" panose="02010609060101010101" pitchFamily="2" charset="-122"/>
                <a:ea typeface="黑体" panose="02010609060101010101" pitchFamily="2" charset="-122"/>
              </a:rPr>
              <a:t>身为秦将，但因得罪秦王，</a:t>
            </a:r>
            <a:r>
              <a:rPr lang="zh-CN" altLang="en-US" sz="2400" dirty="0">
                <a:latin typeface="Times New Roman" panose="02020603050405020304" pitchFamily="2" charset="0"/>
                <a:ea typeface="黑体" panose="02010609060101010101" pitchFamily="2" charset="-122"/>
              </a:rPr>
              <a:t>“</a:t>
            </a:r>
            <a:r>
              <a:rPr lang="zh-CN" altLang="en-US" sz="2400" dirty="0">
                <a:latin typeface="黑体" panose="02010609060101010101" pitchFamily="2" charset="-122"/>
                <a:ea typeface="黑体" panose="02010609060101010101" pitchFamily="2" charset="-122"/>
              </a:rPr>
              <a:t>父母宗族，皆为戮没</a:t>
            </a:r>
            <a:r>
              <a:rPr lang="zh-CN" altLang="en-US" sz="2400" dirty="0">
                <a:latin typeface="Times New Roman" panose="02020603050405020304" pitchFamily="2" charset="0"/>
                <a:ea typeface="黑体" panose="02010609060101010101" pitchFamily="2" charset="-122"/>
              </a:rPr>
              <a:t>”</a:t>
            </a:r>
            <a:r>
              <a:rPr lang="zh-CN" altLang="en-US" sz="2400" dirty="0">
                <a:latin typeface="黑体" panose="02010609060101010101" pitchFamily="2" charset="-122"/>
                <a:ea typeface="黑体" panose="02010609060101010101" pitchFamily="2" charset="-122"/>
              </a:rPr>
              <a:t>，逃亡燕国。他对秦国之恨，是刻骨铭心的。但是为了报仇，能不能献出自己的头，这确是一个考验。樊将军为解燕国之患，为报自己之仇，毅然决然自刎。不失为一个反抗强暴的英雄。 </a:t>
            </a:r>
            <a:r>
              <a:rPr lang="en-US" altLang="x-none" sz="2400" dirty="0">
                <a:latin typeface="黑体" panose="02010609060101010101" pitchFamily="2" charset="-122"/>
                <a:ea typeface="黑体" panose="02010609060101010101" pitchFamily="2" charset="-122"/>
              </a:rPr>
              <a:t>——</a:t>
            </a:r>
            <a:r>
              <a:rPr lang="zh-CN" altLang="en-US" sz="2400" dirty="0">
                <a:solidFill>
                  <a:srgbClr val="FF0000"/>
                </a:solidFill>
                <a:latin typeface="黑体" panose="02010609060101010101" pitchFamily="2" charset="-122"/>
                <a:ea typeface="黑体" panose="02010609060101010101" pitchFamily="2" charset="-122"/>
              </a:rPr>
              <a:t>义勇刚烈，热肚直肠，豪爽慷慨</a:t>
            </a:r>
            <a:endParaRPr lang="zh-CN" altLang="en-US" sz="2400" dirty="0">
              <a:solidFill>
                <a:srgbClr val="FF0000"/>
              </a:solidFill>
              <a:latin typeface="黑体" panose="02010609060101010101" pitchFamily="2" charset="-122"/>
              <a:ea typeface="黑体" panose="02010609060101010101" pitchFamily="2" charset="-122"/>
            </a:endParaRPr>
          </a:p>
        </p:txBody>
      </p:sp>
      <p:sp>
        <p:nvSpPr>
          <p:cNvPr id="63492" name="Text Box 5"/>
          <p:cNvSpPr txBox="1"/>
          <p:nvPr/>
        </p:nvSpPr>
        <p:spPr>
          <a:xfrm>
            <a:off x="1219200" y="914400"/>
            <a:ext cx="1981200" cy="519113"/>
          </a:xfrm>
          <a:prstGeom prst="rect">
            <a:avLst/>
          </a:prstGeom>
          <a:solidFill>
            <a:srgbClr val="FFFF00"/>
          </a:solidFill>
          <a:ln w="9525">
            <a:noFill/>
          </a:ln>
        </p:spPr>
        <p:txBody>
          <a:bodyPr>
            <a:spAutoFit/>
          </a:bodyPr>
          <a:p>
            <a:pPr algn="l" eaLnBrk="1" fontAlgn="base" hangingPunct="1">
              <a:spcBef>
                <a:spcPct val="50000"/>
              </a:spcBef>
            </a:pPr>
            <a:r>
              <a:rPr lang="en-US" altLang="x-none" sz="2800" b="1" dirty="0">
                <a:solidFill>
                  <a:srgbClr val="FF0000"/>
                </a:solidFill>
                <a:latin typeface="Times New Roman" panose="02020603050405020304" pitchFamily="2" charset="0"/>
                <a:ea typeface="黑体" panose="02010609060101010101" pitchFamily="2" charset="-122"/>
              </a:rPr>
              <a:t>3.  </a:t>
            </a:r>
            <a:r>
              <a:rPr lang="zh-CN" altLang="en-US" sz="2800" b="1" dirty="0">
                <a:solidFill>
                  <a:srgbClr val="FF0000"/>
                </a:solidFill>
                <a:latin typeface="Times New Roman" panose="02020603050405020304" pitchFamily="2" charset="0"/>
                <a:ea typeface="黑体" panose="02010609060101010101" pitchFamily="2" charset="-122"/>
              </a:rPr>
              <a:t>太子丹</a:t>
            </a:r>
            <a:endParaRPr lang="zh-CN" altLang="en-US" sz="2800" b="1" dirty="0">
              <a:solidFill>
                <a:srgbClr val="FF0000"/>
              </a:solidFill>
              <a:latin typeface="Times New Roman" panose="02020603050405020304" pitchFamily="2" charset="0"/>
              <a:ea typeface="黑体" panose="02010609060101010101" pitchFamily="2" charset="-122"/>
            </a:endParaRPr>
          </a:p>
        </p:txBody>
      </p:sp>
      <p:sp>
        <p:nvSpPr>
          <p:cNvPr id="63493" name="Text Box 6"/>
          <p:cNvSpPr txBox="1"/>
          <p:nvPr/>
        </p:nvSpPr>
        <p:spPr>
          <a:xfrm>
            <a:off x="990600" y="3352800"/>
            <a:ext cx="1981200" cy="519113"/>
          </a:xfrm>
          <a:prstGeom prst="rect">
            <a:avLst/>
          </a:prstGeom>
          <a:solidFill>
            <a:srgbClr val="FFFF00"/>
          </a:solidFill>
          <a:ln w="9525">
            <a:noFill/>
          </a:ln>
        </p:spPr>
        <p:txBody>
          <a:bodyPr>
            <a:spAutoFit/>
          </a:bodyPr>
          <a:p>
            <a:pPr algn="l" eaLnBrk="1" fontAlgn="base" hangingPunct="1">
              <a:spcBef>
                <a:spcPct val="50000"/>
              </a:spcBef>
            </a:pPr>
            <a:r>
              <a:rPr lang="en-US" altLang="x-none" sz="2800" b="1" dirty="0">
                <a:solidFill>
                  <a:srgbClr val="FF0000"/>
                </a:solidFill>
                <a:latin typeface="黑体" panose="02010609060101010101" pitchFamily="2" charset="-122"/>
                <a:ea typeface="黑体" panose="02010609060101010101" pitchFamily="2" charset="-122"/>
              </a:rPr>
              <a:t>4. </a:t>
            </a:r>
            <a:r>
              <a:rPr lang="zh-CN" altLang="en-US" sz="2800" b="1" dirty="0">
                <a:solidFill>
                  <a:srgbClr val="FF0000"/>
                </a:solidFill>
                <a:latin typeface="黑体" panose="02010609060101010101" pitchFamily="2" charset="-122"/>
                <a:ea typeface="黑体" panose="02010609060101010101" pitchFamily="2" charset="-122"/>
              </a:rPr>
              <a:t>樊於期</a:t>
            </a:r>
            <a:endParaRPr lang="zh-CN" altLang="en-US" sz="2800" b="1" dirty="0">
              <a:solidFill>
                <a:srgbClr val="FF0000"/>
              </a:solidFill>
              <a:latin typeface="黑体" panose="02010609060101010101" pitchFamily="2" charset="-122"/>
              <a:ea typeface="黑体" panose="02010609060101010101" pitchFamily="2" charset="-122"/>
            </a:endParaRPr>
          </a:p>
        </p:txBody>
      </p:sp>
      <p:sp>
        <p:nvSpPr>
          <p:cNvPr id="63494"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3492"/>
                                        </p:tgtEl>
                                        <p:attrNameLst>
                                          <p:attrName>style.visibility</p:attrName>
                                        </p:attrNameLst>
                                      </p:cBhvr>
                                      <p:to>
                                        <p:strVal val="visible"/>
                                      </p:to>
                                    </p:set>
                                    <p:anim calcmode="lin" valueType="num">
                                      <p:cBhvr additive="base">
                                        <p:cTn id="7" dur="500" fill="hold"/>
                                        <p:tgtEl>
                                          <p:spTgt spid="63492"/>
                                        </p:tgtEl>
                                        <p:attrNameLst>
                                          <p:attrName>ppt_x</p:attrName>
                                        </p:attrNameLst>
                                      </p:cBhvr>
                                      <p:tavLst>
                                        <p:tav tm="0">
                                          <p:val>
                                            <p:strVal val="0-#ppt_w/2"/>
                                          </p:val>
                                        </p:tav>
                                        <p:tav tm="100000">
                                          <p:val>
                                            <p:strVal val="#ppt_x"/>
                                          </p:val>
                                        </p:tav>
                                      </p:tavLst>
                                    </p:anim>
                                    <p:anim calcmode="lin" valueType="num">
                                      <p:cBhvr additive="base">
                                        <p:cTn id="8" dur="500" fill="hold"/>
                                        <p:tgtEl>
                                          <p:spTgt spid="6349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3490"/>
                                        </p:tgtEl>
                                        <p:attrNameLst>
                                          <p:attrName>style.visibility</p:attrName>
                                        </p:attrNameLst>
                                      </p:cBhvr>
                                      <p:to>
                                        <p:strVal val="visible"/>
                                      </p:to>
                                    </p:set>
                                    <p:anim calcmode="lin" valueType="num">
                                      <p:cBhvr additive="base">
                                        <p:cTn id="13" dur="500" fill="hold"/>
                                        <p:tgtEl>
                                          <p:spTgt spid="63490"/>
                                        </p:tgtEl>
                                        <p:attrNameLst>
                                          <p:attrName>ppt_x</p:attrName>
                                        </p:attrNameLst>
                                      </p:cBhvr>
                                      <p:tavLst>
                                        <p:tav tm="0">
                                          <p:val>
                                            <p:strVal val="0-#ppt_w/2"/>
                                          </p:val>
                                        </p:tav>
                                        <p:tav tm="100000">
                                          <p:val>
                                            <p:strVal val="#ppt_x"/>
                                          </p:val>
                                        </p:tav>
                                      </p:tavLst>
                                    </p:anim>
                                    <p:anim calcmode="lin" valueType="num">
                                      <p:cBhvr additive="base">
                                        <p:cTn id="14" dur="500" fill="hold"/>
                                        <p:tgtEl>
                                          <p:spTgt spid="6349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3493"/>
                                        </p:tgtEl>
                                        <p:attrNameLst>
                                          <p:attrName>style.visibility</p:attrName>
                                        </p:attrNameLst>
                                      </p:cBhvr>
                                      <p:to>
                                        <p:strVal val="visible"/>
                                      </p:to>
                                    </p:set>
                                    <p:anim calcmode="lin" valueType="num">
                                      <p:cBhvr additive="base">
                                        <p:cTn id="19" dur="500" fill="hold"/>
                                        <p:tgtEl>
                                          <p:spTgt spid="63493"/>
                                        </p:tgtEl>
                                        <p:attrNameLst>
                                          <p:attrName>ppt_x</p:attrName>
                                        </p:attrNameLst>
                                      </p:cBhvr>
                                      <p:tavLst>
                                        <p:tav tm="0">
                                          <p:val>
                                            <p:strVal val="0-#ppt_w/2"/>
                                          </p:val>
                                        </p:tav>
                                        <p:tav tm="100000">
                                          <p:val>
                                            <p:strVal val="#ppt_x"/>
                                          </p:val>
                                        </p:tav>
                                      </p:tavLst>
                                    </p:anim>
                                    <p:anim calcmode="lin" valueType="num">
                                      <p:cBhvr additive="base">
                                        <p:cTn id="20" dur="500" fill="hold"/>
                                        <p:tgtEl>
                                          <p:spTgt spid="6349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3491"/>
                                        </p:tgtEl>
                                        <p:attrNameLst>
                                          <p:attrName>style.visibility</p:attrName>
                                        </p:attrNameLst>
                                      </p:cBhvr>
                                      <p:to>
                                        <p:strVal val="visible"/>
                                      </p:to>
                                    </p:set>
                                    <p:anim calcmode="lin" valueType="num">
                                      <p:cBhvr additive="base">
                                        <p:cTn id="25" dur="500" fill="hold"/>
                                        <p:tgtEl>
                                          <p:spTgt spid="63491"/>
                                        </p:tgtEl>
                                        <p:attrNameLst>
                                          <p:attrName>ppt_x</p:attrName>
                                        </p:attrNameLst>
                                      </p:cBhvr>
                                      <p:tavLst>
                                        <p:tav tm="0">
                                          <p:val>
                                            <p:strVal val="0-#ppt_w/2"/>
                                          </p:val>
                                        </p:tav>
                                        <p:tav tm="100000">
                                          <p:val>
                                            <p:strVal val="#ppt_x"/>
                                          </p:val>
                                        </p:tav>
                                      </p:tavLst>
                                    </p:anim>
                                    <p:anim calcmode="lin" valueType="num">
                                      <p:cBhvr additive="base">
                                        <p:cTn id="26" dur="500" fill="hold"/>
                                        <p:tgtEl>
                                          <p:spTgt spid="634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p:bldP spid="63492" grpId="0" animBg="1"/>
      <p:bldP spid="6349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Text Box 2"/>
          <p:cNvSpPr txBox="1"/>
          <p:nvPr/>
        </p:nvSpPr>
        <p:spPr>
          <a:xfrm>
            <a:off x="304800" y="1752600"/>
            <a:ext cx="8458200" cy="4364038"/>
          </a:xfrm>
          <a:prstGeom prst="rect">
            <a:avLst/>
          </a:prstGeom>
          <a:noFill/>
          <a:ln w="9525">
            <a:noFill/>
          </a:ln>
        </p:spPr>
        <p:txBody>
          <a:bodyPr>
            <a:spAutoFit/>
          </a:bodyPr>
          <a:p>
            <a:pPr algn="l" eaLnBrk="1" fontAlgn="base" hangingPunct="1">
              <a:lnSpc>
                <a:spcPct val="111000"/>
              </a:lnSpc>
              <a:spcBef>
                <a:spcPct val="50000"/>
              </a:spcBef>
            </a:pPr>
            <a:r>
              <a:rPr lang="zh-CN" altLang="en-US" sz="2800" b="1" dirty="0">
                <a:solidFill>
                  <a:srgbClr val="FF0000"/>
                </a:solidFill>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高渐离是荆轲的朋友，也是一个刺客和侠士。易水送别时，他只是</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击筑</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。从他击筑的情调，可以看出他是相当激奋的。荆轲刺秦王失败的五年后，公元前</a:t>
            </a:r>
            <a:r>
              <a:rPr lang="en-US" altLang="x-none" sz="2800" dirty="0">
                <a:latin typeface="黑体" panose="02010609060101010101" pitchFamily="2" charset="-122"/>
                <a:ea typeface="黑体" panose="02010609060101010101" pitchFamily="2" charset="-122"/>
              </a:rPr>
              <a:t>222</a:t>
            </a:r>
            <a:r>
              <a:rPr lang="zh-CN" altLang="en-US" sz="2800" dirty="0">
                <a:latin typeface="黑体" panose="02010609060101010101" pitchFamily="2" charset="-122"/>
                <a:ea typeface="黑体" panose="02010609060101010101" pitchFamily="2" charset="-122"/>
              </a:rPr>
              <a:t>年，燕国为秦所灭。高渐离逃到宋子（今河北赵县东北）给人家做佣工。一天听到堂上客人击筑，他忍不住在旁批评，这才露出本相。秦始皇知道后，命人用马粪熏瞎了他的眼睛，让他击筑给自己听。高渐离把铅放在筑里，举筑击秦始皇，替燕国报仇，没有打中，被杀。</a:t>
            </a:r>
            <a:endParaRPr lang="zh-CN" altLang="en-US" sz="2800" dirty="0">
              <a:latin typeface="黑体" panose="02010609060101010101" pitchFamily="2" charset="-122"/>
              <a:ea typeface="黑体" panose="02010609060101010101" pitchFamily="2" charset="-122"/>
            </a:endParaRPr>
          </a:p>
        </p:txBody>
      </p:sp>
      <p:sp>
        <p:nvSpPr>
          <p:cNvPr id="64515" name="Text Box 5"/>
          <p:cNvSpPr txBox="1"/>
          <p:nvPr/>
        </p:nvSpPr>
        <p:spPr>
          <a:xfrm>
            <a:off x="1143000" y="990600"/>
            <a:ext cx="1981200" cy="519113"/>
          </a:xfrm>
          <a:prstGeom prst="rect">
            <a:avLst/>
          </a:prstGeom>
          <a:solidFill>
            <a:srgbClr val="FFFF00"/>
          </a:solidFill>
          <a:ln w="9525">
            <a:noFill/>
          </a:ln>
        </p:spPr>
        <p:txBody>
          <a:bodyPr>
            <a:spAutoFit/>
          </a:bodyPr>
          <a:p>
            <a:pPr algn="l" eaLnBrk="1" fontAlgn="base" hangingPunct="1">
              <a:spcBef>
                <a:spcPct val="50000"/>
              </a:spcBef>
            </a:pPr>
            <a:r>
              <a:rPr lang="en-US" altLang="x-none" sz="2800" b="1" dirty="0">
                <a:solidFill>
                  <a:srgbClr val="FF0000"/>
                </a:solidFill>
                <a:latin typeface="黑体" panose="02010609060101010101" pitchFamily="2" charset="-122"/>
                <a:ea typeface="黑体" panose="02010609060101010101" pitchFamily="2" charset="-122"/>
              </a:rPr>
              <a:t>5. </a:t>
            </a:r>
            <a:r>
              <a:rPr lang="zh-CN" altLang="en-US" sz="2800" b="1" dirty="0">
                <a:solidFill>
                  <a:srgbClr val="FF0000"/>
                </a:solidFill>
                <a:latin typeface="黑体" panose="02010609060101010101" pitchFamily="2" charset="-122"/>
                <a:ea typeface="黑体" panose="02010609060101010101" pitchFamily="2" charset="-122"/>
              </a:rPr>
              <a:t>高渐离</a:t>
            </a:r>
            <a:endParaRPr lang="zh-CN" altLang="en-US" sz="2800" b="1" dirty="0">
              <a:solidFill>
                <a:srgbClr val="FF0000"/>
              </a:solidFill>
              <a:latin typeface="黑体" panose="02010609060101010101" pitchFamily="2" charset="-122"/>
              <a:ea typeface="黑体" panose="02010609060101010101" pitchFamily="2" charset="-122"/>
            </a:endParaRPr>
          </a:p>
        </p:txBody>
      </p:sp>
      <p:sp>
        <p:nvSpPr>
          <p:cNvPr id="64516"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4515"/>
                                        </p:tgtEl>
                                        <p:attrNameLst>
                                          <p:attrName>style.visibility</p:attrName>
                                        </p:attrNameLst>
                                      </p:cBhvr>
                                      <p:to>
                                        <p:strVal val="visible"/>
                                      </p:to>
                                    </p:set>
                                    <p:anim calcmode="lin" valueType="num">
                                      <p:cBhvr additive="base">
                                        <p:cTn id="7" dur="500" fill="hold"/>
                                        <p:tgtEl>
                                          <p:spTgt spid="64515"/>
                                        </p:tgtEl>
                                        <p:attrNameLst>
                                          <p:attrName>ppt_x</p:attrName>
                                        </p:attrNameLst>
                                      </p:cBhvr>
                                      <p:tavLst>
                                        <p:tav tm="0">
                                          <p:val>
                                            <p:strVal val="0-#ppt_w/2"/>
                                          </p:val>
                                        </p:tav>
                                        <p:tav tm="100000">
                                          <p:val>
                                            <p:strVal val="#ppt_x"/>
                                          </p:val>
                                        </p:tav>
                                      </p:tavLst>
                                    </p:anim>
                                    <p:anim calcmode="lin" valueType="num">
                                      <p:cBhvr additive="base">
                                        <p:cTn id="8" dur="500" fill="hold"/>
                                        <p:tgtEl>
                                          <p:spTgt spid="645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4514"/>
                                        </p:tgtEl>
                                        <p:attrNameLst>
                                          <p:attrName>style.visibility</p:attrName>
                                        </p:attrNameLst>
                                      </p:cBhvr>
                                      <p:to>
                                        <p:strVal val="visible"/>
                                      </p:to>
                                    </p:set>
                                    <p:anim calcmode="lin" valueType="num">
                                      <p:cBhvr additive="base">
                                        <p:cTn id="13" dur="500" fill="hold"/>
                                        <p:tgtEl>
                                          <p:spTgt spid="64514"/>
                                        </p:tgtEl>
                                        <p:attrNameLst>
                                          <p:attrName>ppt_x</p:attrName>
                                        </p:attrNameLst>
                                      </p:cBhvr>
                                      <p:tavLst>
                                        <p:tav tm="0">
                                          <p:val>
                                            <p:strVal val="0-#ppt_w/2"/>
                                          </p:val>
                                        </p:tav>
                                        <p:tav tm="100000">
                                          <p:val>
                                            <p:strVal val="#ppt_x"/>
                                          </p:val>
                                        </p:tav>
                                      </p:tavLst>
                                    </p:anim>
                                    <p:anim calcmode="lin" valueType="num">
                                      <p:cBhvr additive="base">
                                        <p:cTn id="14" dur="500" fill="hold"/>
                                        <p:tgtEl>
                                          <p:spTgt spid="645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645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Text Box 3"/>
          <p:cNvSpPr txBox="1"/>
          <p:nvPr/>
        </p:nvSpPr>
        <p:spPr>
          <a:xfrm>
            <a:off x="533400" y="2286000"/>
            <a:ext cx="8001000" cy="1630363"/>
          </a:xfrm>
          <a:prstGeom prst="rect">
            <a:avLst/>
          </a:prstGeom>
          <a:noFill/>
          <a:ln w="9525">
            <a:noFill/>
          </a:ln>
        </p:spPr>
        <p:txBody>
          <a:bodyPr>
            <a:spAutoFit/>
          </a:bodyPr>
          <a:p>
            <a:pPr algn="l" eaLnBrk="1" fontAlgn="base" hangingPunct="1">
              <a:lnSpc>
                <a:spcPct val="120000"/>
              </a:lnSpc>
              <a:spcBef>
                <a:spcPct val="50000"/>
              </a:spcBef>
            </a:pPr>
            <a:r>
              <a:rPr lang="zh-CN" altLang="en-US" sz="2800" dirty="0">
                <a:latin typeface="黑体" panose="02010609060101010101" pitchFamily="2" charset="-122"/>
                <a:ea typeface="黑体" panose="02010609060101010101" pitchFamily="2" charset="-122"/>
              </a:rPr>
              <a:t>    “年十二杀人，人不敢与忤视</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，但毕竟是年少，没有见过世面，所以</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至陛下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色变振恐</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。他的出现是为衬托荆轲服务的。</a:t>
            </a:r>
            <a:r>
              <a:rPr lang="en-US" altLang="x-none" sz="2800" dirty="0">
                <a:latin typeface="黑体" panose="02010609060101010101" pitchFamily="2" charset="-122"/>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外勇内怯</a:t>
            </a:r>
            <a:endParaRPr lang="zh-CN" altLang="en-US" sz="2800" dirty="0">
              <a:solidFill>
                <a:srgbClr val="FF0000"/>
              </a:solidFill>
              <a:latin typeface="Times New Roman" panose="02020603050405020304" pitchFamily="2" charset="0"/>
            </a:endParaRPr>
          </a:p>
        </p:txBody>
      </p:sp>
      <p:sp>
        <p:nvSpPr>
          <p:cNvPr id="65539" name="Text Box 6"/>
          <p:cNvSpPr txBox="1"/>
          <p:nvPr/>
        </p:nvSpPr>
        <p:spPr>
          <a:xfrm>
            <a:off x="990600" y="1447800"/>
            <a:ext cx="1981200" cy="519113"/>
          </a:xfrm>
          <a:prstGeom prst="rect">
            <a:avLst/>
          </a:prstGeom>
          <a:solidFill>
            <a:srgbClr val="FFFF00"/>
          </a:solidFill>
          <a:ln w="9525">
            <a:noFill/>
          </a:ln>
        </p:spPr>
        <p:txBody>
          <a:bodyPr>
            <a:spAutoFit/>
          </a:bodyPr>
          <a:p>
            <a:pPr algn="l" eaLnBrk="1" fontAlgn="base" hangingPunct="1">
              <a:spcBef>
                <a:spcPct val="50000"/>
              </a:spcBef>
            </a:pPr>
            <a:r>
              <a:rPr lang="en-US" altLang="x-none" sz="2800" b="1" dirty="0">
                <a:solidFill>
                  <a:srgbClr val="FF0000"/>
                </a:solidFill>
                <a:latin typeface="黑体" panose="02010609060101010101" pitchFamily="2" charset="-122"/>
                <a:ea typeface="黑体" panose="02010609060101010101" pitchFamily="2" charset="-122"/>
              </a:rPr>
              <a:t>6. </a:t>
            </a:r>
            <a:r>
              <a:rPr lang="zh-CN" altLang="en-US" sz="2800" b="1" dirty="0">
                <a:solidFill>
                  <a:srgbClr val="FF0000"/>
                </a:solidFill>
                <a:latin typeface="黑体" panose="02010609060101010101" pitchFamily="2" charset="-122"/>
                <a:ea typeface="黑体" panose="02010609060101010101" pitchFamily="2" charset="-122"/>
              </a:rPr>
              <a:t>秦武阳</a:t>
            </a:r>
            <a:endParaRPr lang="zh-CN" altLang="en-US" sz="2800" b="1" dirty="0">
              <a:solidFill>
                <a:srgbClr val="FF0000"/>
              </a:solidFill>
              <a:latin typeface="黑体" panose="02010609060101010101" pitchFamily="2" charset="-122"/>
              <a:ea typeface="黑体" panose="02010609060101010101" pitchFamily="2" charset="-122"/>
            </a:endParaRPr>
          </a:p>
        </p:txBody>
      </p:sp>
      <p:sp>
        <p:nvSpPr>
          <p:cNvPr id="65540" name="矩形 4"/>
          <p:cNvSpPr/>
          <p:nvPr/>
        </p:nvSpPr>
        <p:spPr>
          <a:xfrm>
            <a:off x="2209800" y="76200"/>
            <a:ext cx="3505200" cy="701675"/>
          </a:xfrm>
          <a:prstGeom prst="rect">
            <a:avLst/>
          </a:prstGeom>
          <a:solidFill>
            <a:srgbClr val="00B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人物形象分析</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5539"/>
                                        </p:tgtEl>
                                        <p:attrNameLst>
                                          <p:attrName>style.visibility</p:attrName>
                                        </p:attrNameLst>
                                      </p:cBhvr>
                                      <p:to>
                                        <p:strVal val="visible"/>
                                      </p:to>
                                    </p:set>
                                    <p:anim calcmode="lin" valueType="num">
                                      <p:cBhvr additive="base">
                                        <p:cTn id="7" dur="500" fill="hold"/>
                                        <p:tgtEl>
                                          <p:spTgt spid="65539"/>
                                        </p:tgtEl>
                                        <p:attrNameLst>
                                          <p:attrName>ppt_x</p:attrName>
                                        </p:attrNameLst>
                                      </p:cBhvr>
                                      <p:tavLst>
                                        <p:tav tm="0">
                                          <p:val>
                                            <p:strVal val="0-#ppt_w/2"/>
                                          </p:val>
                                        </p:tav>
                                        <p:tav tm="100000">
                                          <p:val>
                                            <p:strVal val="#ppt_x"/>
                                          </p:val>
                                        </p:tav>
                                      </p:tavLst>
                                    </p:anim>
                                    <p:anim calcmode="lin" valueType="num">
                                      <p:cBhvr additive="base">
                                        <p:cTn id="8" dur="500" fill="hold"/>
                                        <p:tgtEl>
                                          <p:spTgt spid="6553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5538"/>
                                        </p:tgtEl>
                                        <p:attrNameLst>
                                          <p:attrName>style.visibility</p:attrName>
                                        </p:attrNameLst>
                                      </p:cBhvr>
                                      <p:to>
                                        <p:strVal val="visible"/>
                                      </p:to>
                                    </p:set>
                                    <p:anim calcmode="lin" valueType="num">
                                      <p:cBhvr additive="base">
                                        <p:cTn id="13" dur="500" fill="hold"/>
                                        <p:tgtEl>
                                          <p:spTgt spid="65538"/>
                                        </p:tgtEl>
                                        <p:attrNameLst>
                                          <p:attrName>ppt_x</p:attrName>
                                        </p:attrNameLst>
                                      </p:cBhvr>
                                      <p:tavLst>
                                        <p:tav tm="0">
                                          <p:val>
                                            <p:strVal val="0-#ppt_w/2"/>
                                          </p:val>
                                        </p:tav>
                                        <p:tav tm="100000">
                                          <p:val>
                                            <p:strVal val="#ppt_x"/>
                                          </p:val>
                                        </p:tav>
                                      </p:tavLst>
                                    </p:anim>
                                    <p:anim calcmode="lin" valueType="num">
                                      <p:cBhvr additive="base">
                                        <p:cTn id="14" dur="500" fill="hold"/>
                                        <p:tgtEl>
                                          <p:spTgt spid="655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p:bldP spid="6553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66562" name="Rectangle 3"/>
          <p:cNvSpPr/>
          <p:nvPr/>
        </p:nvSpPr>
        <p:spPr>
          <a:xfrm>
            <a:off x="0" y="3078163"/>
            <a:ext cx="9144000" cy="0"/>
          </a:xfrm>
          <a:prstGeom prst="rect">
            <a:avLst/>
          </a:prstGeom>
          <a:noFill/>
          <a:ln w="9525">
            <a:noFill/>
          </a:ln>
        </p:spPr>
        <p:txBody>
          <a:bodyPr>
            <a:spAutoFit/>
          </a:bodyPr>
          <a:p>
            <a:pPr algn="l" eaLnBrk="1" fontAlgn="base" hangingPunct="1"/>
            <a:endParaRPr lang="zh-CN" altLang="en-US" sz="1800" dirty="0">
              <a:latin typeface="Arial" panose="020B0604020202020204" pitchFamily="34" charset="0"/>
            </a:endParaRPr>
          </a:p>
        </p:txBody>
      </p:sp>
      <p:sp>
        <p:nvSpPr>
          <p:cNvPr id="66563" name="矩形 6"/>
          <p:cNvSpPr/>
          <p:nvPr/>
        </p:nvSpPr>
        <p:spPr>
          <a:xfrm>
            <a:off x="685800" y="381000"/>
            <a:ext cx="2362200" cy="708025"/>
          </a:xfrm>
          <a:prstGeom prst="rect">
            <a:avLst/>
          </a:prstGeom>
          <a:solidFill>
            <a:srgbClr val="92D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写作特点</a:t>
            </a:r>
            <a:endParaRPr lang="zh-CN" altLang="en-US" dirty="0">
              <a:latin typeface="黑体" panose="02010609060101010101" pitchFamily="2" charset="-122"/>
              <a:ea typeface="黑体" panose="02010609060101010101" pitchFamily="2" charset="-122"/>
            </a:endParaRPr>
          </a:p>
        </p:txBody>
      </p:sp>
      <p:sp>
        <p:nvSpPr>
          <p:cNvPr id="66564" name="矩形 8"/>
          <p:cNvSpPr/>
          <p:nvPr/>
        </p:nvSpPr>
        <p:spPr>
          <a:xfrm>
            <a:off x="457200" y="1066800"/>
            <a:ext cx="8305800" cy="5730875"/>
          </a:xfrm>
          <a:prstGeom prst="rect">
            <a:avLst/>
          </a:prstGeom>
          <a:noFill/>
          <a:ln w="9525">
            <a:noFill/>
          </a:ln>
        </p:spPr>
        <p:txBody>
          <a:bodyPr>
            <a:spAutoFit/>
          </a:bodyPr>
          <a:p>
            <a:pPr algn="just" eaLnBrk="1" fontAlgn="base" hangingPunct="1">
              <a:lnSpc>
                <a:spcPct val="110000"/>
              </a:lnSpc>
            </a:pPr>
            <a:r>
              <a:rPr lang="en-US" altLang="x-none" sz="2800" dirty="0">
                <a:latin typeface="黑体" panose="02010609060101010101" pitchFamily="2" charset="-122"/>
                <a:ea typeface="黑体" panose="02010609060101010101" pitchFamily="2" charset="-122"/>
              </a:rPr>
              <a:t>    </a:t>
            </a:r>
            <a:r>
              <a:rPr lang="en-US" altLang="x-none" sz="2800" b="1" dirty="0">
                <a:solidFill>
                  <a:srgbClr val="FF0000"/>
                </a:solidFill>
                <a:latin typeface="黑体" panose="02010609060101010101" pitchFamily="2" charset="-122"/>
                <a:ea typeface="黑体" panose="02010609060101010101" pitchFamily="2" charset="-122"/>
              </a:rPr>
              <a:t>1. </a:t>
            </a:r>
            <a:r>
              <a:rPr lang="zh-CN" altLang="en-US" sz="2800" b="1" dirty="0">
                <a:solidFill>
                  <a:srgbClr val="FF0000"/>
                </a:solidFill>
                <a:latin typeface="黑体" panose="02010609060101010101" pitchFamily="2" charset="-122"/>
                <a:ea typeface="黑体" panose="02010609060101010101" pitchFamily="2" charset="-122"/>
              </a:rPr>
              <a:t>善于写人物的对话和神态。 </a:t>
            </a:r>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just" eaLnBrk="1" fontAlgn="base" hangingPunct="1">
              <a:lnSpc>
                <a:spcPct val="110000"/>
              </a:lnSpc>
            </a:pPr>
            <a:r>
              <a:rPr lang="zh-CN" altLang="en-US" sz="2800" dirty="0">
                <a:latin typeface="黑体" panose="02010609060101010101" pitchFamily="2" charset="-122"/>
                <a:ea typeface="黑体" panose="02010609060101010101" pitchFamily="2" charset="-122"/>
              </a:rPr>
              <a:t>    荆轲和樊於期的对话，荆轲先用话挑起樊於期对秦的仇恨，再问樊於期对这样的深仇大恨怎么办，然后针对“顾计不知所出耳”的表示，试探地提出了既能为樊於期报仇，又能保全燕国的计划，一层进一层，结果是樊於期慷慨陈辞，毅然自刎。        </a:t>
            </a:r>
            <a:endParaRPr lang="en-US" altLang="x-none" sz="2800" dirty="0">
              <a:latin typeface="黑体" panose="02010609060101010101" pitchFamily="2" charset="-122"/>
              <a:ea typeface="黑体" panose="02010609060101010101" pitchFamily="2" charset="-122"/>
            </a:endParaRPr>
          </a:p>
          <a:p>
            <a:pPr algn="just" eaLnBrk="1" fontAlgn="base" hangingPunct="1">
              <a:lnSpc>
                <a:spcPct val="110000"/>
              </a:lnSpc>
            </a:pPr>
            <a:r>
              <a:rPr lang="en-US" altLang="x-none" sz="2800" b="1" dirty="0">
                <a:solidFill>
                  <a:srgbClr val="FF0000"/>
                </a:solidFill>
                <a:latin typeface="黑体" panose="02010609060101010101" pitchFamily="2" charset="-122"/>
                <a:ea typeface="黑体" panose="02010609060101010101" pitchFamily="2" charset="-122"/>
              </a:rPr>
              <a:t>    2. </a:t>
            </a:r>
            <a:r>
              <a:rPr lang="zh-CN" altLang="en-US" sz="2800" b="1" dirty="0">
                <a:solidFill>
                  <a:srgbClr val="FF0000"/>
                </a:solidFill>
                <a:latin typeface="黑体" panose="02010609060101010101" pitchFamily="2" charset="-122"/>
                <a:ea typeface="黑体" panose="02010609060101010101" pitchFamily="2" charset="-122"/>
              </a:rPr>
              <a:t>善于通过对比突出人物性格。 </a:t>
            </a: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just" eaLnBrk="1" fontAlgn="base" hangingPunct="1">
              <a:lnSpc>
                <a:spcPct val="110000"/>
              </a:lnSpc>
            </a:pPr>
            <a:r>
              <a:rPr lang="zh-CN" altLang="en-US" sz="2800" dirty="0">
                <a:latin typeface="黑体" panose="02010609060101010101" pitchFamily="2" charset="-122"/>
                <a:ea typeface="黑体" panose="02010609060101010101" pitchFamily="2" charset="-122"/>
              </a:rPr>
              <a:t>    以太子丹的急躁粗疏，头脑简单跟荆轲遇事审慎，三思而行对比，突出荆轲的深沉多谋。又如写武阳在紧急关头神态失常，同荆轲的镇定自若对比，突出了荆轲的机智勇敢。</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6564">
                                            <p:txEl>
                                              <p:charRg st="0" end="27"/>
                                            </p:txEl>
                                          </p:spTgt>
                                        </p:tgtEl>
                                        <p:attrNameLst>
                                          <p:attrName>style.visibility</p:attrName>
                                        </p:attrNameLst>
                                      </p:cBhvr>
                                      <p:to>
                                        <p:strVal val="visible"/>
                                      </p:to>
                                    </p:set>
                                    <p:anim calcmode="lin" valueType="num">
                                      <p:cBhvr additive="base">
                                        <p:cTn id="7" dur="500" fill="hold"/>
                                        <p:tgtEl>
                                          <p:spTgt spid="66564">
                                            <p:txEl>
                                              <p:charRg st="0" end="2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6564">
                                            <p:txEl>
                                              <p:charRg st="0" end="2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6564">
                                            <p:txEl>
                                              <p:charRg st="27" end="147"/>
                                            </p:txEl>
                                          </p:spTgt>
                                        </p:tgtEl>
                                        <p:attrNameLst>
                                          <p:attrName>style.visibility</p:attrName>
                                        </p:attrNameLst>
                                      </p:cBhvr>
                                      <p:to>
                                        <p:strVal val="visible"/>
                                      </p:to>
                                    </p:set>
                                    <p:anim calcmode="lin" valueType="num">
                                      <p:cBhvr additive="base">
                                        <p:cTn id="13" dur="500" fill="hold"/>
                                        <p:tgtEl>
                                          <p:spTgt spid="66564">
                                            <p:txEl>
                                              <p:charRg st="27" end="14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6564">
                                            <p:txEl>
                                              <p:charRg st="27" end="14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6564">
                                            <p:txEl>
                                              <p:charRg st="147" end="175"/>
                                            </p:txEl>
                                          </p:spTgt>
                                        </p:tgtEl>
                                        <p:attrNameLst>
                                          <p:attrName>style.visibility</p:attrName>
                                        </p:attrNameLst>
                                      </p:cBhvr>
                                      <p:to>
                                        <p:strVal val="visible"/>
                                      </p:to>
                                    </p:set>
                                    <p:anim calcmode="lin" valueType="num">
                                      <p:cBhvr additive="base">
                                        <p:cTn id="19" dur="500" fill="hold"/>
                                        <p:tgtEl>
                                          <p:spTgt spid="66564">
                                            <p:txEl>
                                              <p:charRg st="147" end="17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6564">
                                            <p:txEl>
                                              <p:charRg st="147" end="17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6564">
                                            <p:txEl>
                                              <p:charRg st="175" end="256"/>
                                            </p:txEl>
                                          </p:spTgt>
                                        </p:tgtEl>
                                        <p:attrNameLst>
                                          <p:attrName>style.visibility</p:attrName>
                                        </p:attrNameLst>
                                      </p:cBhvr>
                                      <p:to>
                                        <p:strVal val="visible"/>
                                      </p:to>
                                    </p:set>
                                    <p:anim calcmode="lin" valueType="num">
                                      <p:cBhvr additive="base">
                                        <p:cTn id="25" dur="500" fill="hold"/>
                                        <p:tgtEl>
                                          <p:spTgt spid="66564">
                                            <p:txEl>
                                              <p:charRg st="175" end="25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6564">
                                            <p:txEl>
                                              <p:charRg st="175" end="25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67586" name="Rectangle 2"/>
          <p:cNvSpPr>
            <a:spLocks noGrp="1"/>
          </p:cNvSpPr>
          <p:nvPr>
            <p:ph idx="1"/>
          </p:nvPr>
        </p:nvSpPr>
        <p:spPr>
          <a:xfrm>
            <a:off x="304800" y="1143000"/>
            <a:ext cx="8839200" cy="5715000"/>
          </a:xfrm>
          <a:ln/>
        </p:spPr>
        <p:txBody>
          <a:bodyPr vert="horz" wrap="square" anchor="t"/>
          <a:p>
            <a:pPr eaLnBrk="1" hangingPunct="1"/>
            <a:endParaRPr lang="en-US" altLang="x-none" dirty="0"/>
          </a:p>
          <a:p>
            <a:pPr eaLnBrk="1" hangingPunct="1"/>
            <a:endParaRPr lang="en-US" altLang="x-none" dirty="0"/>
          </a:p>
        </p:txBody>
      </p:sp>
      <p:sp>
        <p:nvSpPr>
          <p:cNvPr id="67587" name="Rectangle 3"/>
          <p:cNvSpPr/>
          <p:nvPr/>
        </p:nvSpPr>
        <p:spPr>
          <a:xfrm>
            <a:off x="0" y="2590800"/>
            <a:ext cx="9144000" cy="0"/>
          </a:xfrm>
          <a:prstGeom prst="rect">
            <a:avLst/>
          </a:prstGeom>
          <a:noFill/>
          <a:ln w="9525">
            <a:noFill/>
          </a:ln>
        </p:spPr>
        <p:txBody>
          <a:bodyPr>
            <a:spAutoFit/>
          </a:bodyPr>
          <a:p>
            <a:pPr algn="l" eaLnBrk="1" fontAlgn="base" hangingPunct="1"/>
            <a:endParaRPr lang="zh-CN" altLang="en-US" sz="1800" dirty="0">
              <a:latin typeface="Arial" panose="020B0604020202020204" pitchFamily="34" charset="0"/>
            </a:endParaRPr>
          </a:p>
        </p:txBody>
      </p:sp>
      <p:sp>
        <p:nvSpPr>
          <p:cNvPr id="67588" name="Rectangle 4"/>
          <p:cNvSpPr/>
          <p:nvPr/>
        </p:nvSpPr>
        <p:spPr>
          <a:xfrm>
            <a:off x="304800" y="304800"/>
            <a:ext cx="8610600" cy="6324600"/>
          </a:xfrm>
          <a:prstGeom prst="rect">
            <a:avLst/>
          </a:prstGeom>
          <a:noFill/>
          <a:ln w="9525">
            <a:noFill/>
          </a:ln>
        </p:spPr>
        <p:txBody>
          <a:bodyPr anchor="ctr"/>
          <a:p>
            <a:pPr algn="l" eaLnBrk="1" fontAlgn="base" hangingPunct="1"/>
            <a:br>
              <a:rPr lang="zh-CN" altLang="en-US" sz="2400" dirty="0">
                <a:latin typeface="Times New Roman" panose="02020603050405020304" pitchFamily="2" charset="0"/>
              </a:rPr>
            </a:br>
            <a:endParaRPr lang="zh-CN" altLang="en-US" sz="2400" dirty="0">
              <a:latin typeface="Times New Roman" panose="02020603050405020304" pitchFamily="2" charset="0"/>
            </a:endParaRPr>
          </a:p>
        </p:txBody>
      </p:sp>
      <p:sp>
        <p:nvSpPr>
          <p:cNvPr id="67589" name="矩形 6"/>
          <p:cNvSpPr/>
          <p:nvPr/>
        </p:nvSpPr>
        <p:spPr>
          <a:xfrm>
            <a:off x="381000" y="152400"/>
            <a:ext cx="8458200" cy="6670675"/>
          </a:xfrm>
          <a:prstGeom prst="rect">
            <a:avLst/>
          </a:prstGeom>
          <a:noFill/>
          <a:ln w="9525">
            <a:noFill/>
          </a:ln>
        </p:spPr>
        <p:txBody>
          <a:bodyPr>
            <a:spAutoFit/>
          </a:bodyPr>
          <a:p>
            <a:pPr algn="l" eaLnBrk="1" fontAlgn="base" hangingPunct="1">
              <a:lnSpc>
                <a:spcPct val="110000"/>
              </a:lnSpc>
            </a:pPr>
            <a:r>
              <a:rPr lang="en-US" altLang="x-none" sz="2800" b="1" dirty="0">
                <a:solidFill>
                  <a:srgbClr val="FF0000"/>
                </a:solidFill>
                <a:latin typeface="黑体" panose="02010609060101010101" pitchFamily="2" charset="-122"/>
                <a:ea typeface="黑体" panose="02010609060101010101" pitchFamily="2" charset="-122"/>
              </a:rPr>
              <a:t>    3. </a:t>
            </a:r>
            <a:r>
              <a:rPr lang="zh-CN" altLang="en-US" sz="2800" b="1" dirty="0">
                <a:solidFill>
                  <a:srgbClr val="FF0000"/>
                </a:solidFill>
                <a:latin typeface="黑体" panose="02010609060101010101" pitchFamily="2" charset="-122"/>
                <a:ea typeface="黑体" panose="02010609060101010101" pitchFamily="2" charset="-122"/>
              </a:rPr>
              <a:t>善于描写一瞬间同时发生的各种现象，交织起来就创造出一个悲壮感人的场面。</a:t>
            </a: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如“易水送别”的“白衣冠”、“击筑”、“和而歌”、“士皆垂泪涕泣”“士皆瞋目，发尽上指冠”各种现象综合成一个充满悲壮气氛的场面，有极为强烈的感人力量。这是刺秦前故事情节发展的一个高潮，也是这篇文章感人肺腑，千古传诵的闪光章节。</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又如，刺秦王时，荆轲的动作，秦王惊起拔剑不出，还柱而逃的狼狈相，群臣的惊愕，侍医的掷药囊，左右呼“王负剑”，一直到荆轲身“被八创”，“箕踞以骂”。在极短的时间里，写了秦王殿庭上下的情状，写动作、写表情、写高呼、写怒骂，组织成一个惊心动魄的壮烈场面。</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589">
                                            <p:txEl>
                                              <p:charRg st="50" end="168"/>
                                            </p:txEl>
                                          </p:spTgt>
                                        </p:tgtEl>
                                        <p:attrNameLst>
                                          <p:attrName>style.visibility</p:attrName>
                                        </p:attrNameLst>
                                      </p:cBhvr>
                                      <p:to>
                                        <p:strVal val="visible"/>
                                      </p:to>
                                    </p:set>
                                    <p:anim calcmode="lin" valueType="num">
                                      <p:cBhvr additive="base">
                                        <p:cTn id="7" dur="500" fill="hold"/>
                                        <p:tgtEl>
                                          <p:spTgt spid="67589">
                                            <p:txEl>
                                              <p:charRg st="50" end="16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9">
                                            <p:txEl>
                                              <p:charRg st="50" end="16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7589">
                                            <p:txEl>
                                              <p:charRg st="168" end="297"/>
                                            </p:txEl>
                                          </p:spTgt>
                                        </p:tgtEl>
                                        <p:attrNameLst>
                                          <p:attrName>style.visibility</p:attrName>
                                        </p:attrNameLst>
                                      </p:cBhvr>
                                      <p:to>
                                        <p:strVal val="visible"/>
                                      </p:to>
                                    </p:set>
                                    <p:anim calcmode="lin" valueType="num">
                                      <p:cBhvr additive="base">
                                        <p:cTn id="13" dur="500" fill="hold"/>
                                        <p:tgtEl>
                                          <p:spTgt spid="67589">
                                            <p:txEl>
                                              <p:charRg st="168" end="29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9">
                                            <p:txEl>
                                              <p:charRg st="168" end="29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68610" name="Text Box 2"/>
          <p:cNvSpPr txBox="1"/>
          <p:nvPr/>
        </p:nvSpPr>
        <p:spPr>
          <a:xfrm>
            <a:off x="1981200" y="1371600"/>
            <a:ext cx="2057400" cy="554038"/>
          </a:xfrm>
          <a:prstGeom prst="rect">
            <a:avLst/>
          </a:prstGeom>
          <a:noFill/>
          <a:ln w="9525">
            <a:noFill/>
          </a:ln>
        </p:spPr>
        <p:txBody>
          <a:bodyPr>
            <a:spAutoFit/>
          </a:bodyPr>
          <a:p>
            <a:pPr algn="l" eaLnBrk="1" fontAlgn="base" hangingPunct="1">
              <a:spcBef>
                <a:spcPct val="50000"/>
              </a:spcBef>
            </a:pPr>
            <a:r>
              <a:rPr lang="en-US" altLang="x-none" sz="3000" b="1" dirty="0">
                <a:latin typeface="黑体" panose="02010609060101010101" pitchFamily="2" charset="-122"/>
                <a:ea typeface="黑体" panose="02010609060101010101" pitchFamily="2" charset="-122"/>
              </a:rPr>
              <a:t>1</a:t>
            </a:r>
            <a:r>
              <a:rPr lang="zh-CN" altLang="en-US" sz="3000" b="1" dirty="0">
                <a:latin typeface="黑体" panose="02010609060101010101" pitchFamily="2" charset="-122"/>
                <a:ea typeface="黑体" panose="02010609060101010101" pitchFamily="2" charset="-122"/>
              </a:rPr>
              <a:t>、通假字</a:t>
            </a:r>
            <a:endParaRPr lang="zh-CN" altLang="en-US" sz="3000" b="1" dirty="0">
              <a:latin typeface="黑体" panose="02010609060101010101" pitchFamily="2" charset="-122"/>
              <a:ea typeface="黑体" panose="02010609060101010101" pitchFamily="2" charset="-122"/>
            </a:endParaRPr>
          </a:p>
        </p:txBody>
      </p:sp>
      <p:sp>
        <p:nvSpPr>
          <p:cNvPr id="68611" name="矩形 8"/>
          <p:cNvSpPr/>
          <p:nvPr/>
        </p:nvSpPr>
        <p:spPr>
          <a:xfrm>
            <a:off x="1066800" y="1981200"/>
            <a:ext cx="3581400" cy="3940175"/>
          </a:xfrm>
          <a:prstGeom prst="rect">
            <a:avLst/>
          </a:prstGeom>
          <a:noFill/>
          <a:ln w="9525">
            <a:noFill/>
          </a:ln>
        </p:spPr>
        <p:txBody>
          <a:bodyPr>
            <a:spAutoFit/>
          </a:bodyPr>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秦王必说见臣   </a:t>
            </a:r>
            <a:endParaRPr lang="zh-CN" altLang="en-US" sz="2800" dirty="0">
              <a:latin typeface="黑体" panose="02010609060101010101" pitchFamily="2" charset="-122"/>
              <a:ea typeface="黑体" panose="02010609060101010101" pitchFamily="2" charset="-122"/>
            </a:endParaRPr>
          </a:p>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今日往而不反者   </a:t>
            </a:r>
            <a:endParaRPr lang="zh-CN" altLang="en-US" sz="2800" dirty="0">
              <a:latin typeface="黑体" panose="02010609060101010101" pitchFamily="2" charset="-122"/>
              <a:ea typeface="黑体" panose="02010609060101010101" pitchFamily="2" charset="-122"/>
            </a:endParaRPr>
          </a:p>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燕王诚振怖大王之威   </a:t>
            </a:r>
            <a:endParaRPr lang="zh-CN" altLang="en-US" sz="2800" dirty="0">
              <a:latin typeface="黑体" panose="02010609060101010101" pitchFamily="2" charset="-122"/>
              <a:ea typeface="黑体" panose="02010609060101010101" pitchFamily="2" charset="-122"/>
            </a:endParaRPr>
          </a:p>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图穷而匕首见   </a:t>
            </a:r>
            <a:endParaRPr lang="zh-CN" altLang="en-US" sz="2800" dirty="0">
              <a:latin typeface="黑体" panose="02010609060101010101" pitchFamily="2" charset="-122"/>
              <a:ea typeface="黑体" panose="02010609060101010101" pitchFamily="2" charset="-122"/>
            </a:endParaRPr>
          </a:p>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秦王还柱而走</a:t>
            </a:r>
            <a:endParaRPr lang="zh-CN" altLang="en-US" sz="2800" dirty="0">
              <a:latin typeface="黑体" panose="02010609060101010101" pitchFamily="2" charset="-122"/>
              <a:ea typeface="黑体" panose="02010609060101010101" pitchFamily="2" charset="-122"/>
            </a:endParaRPr>
          </a:p>
          <a:p>
            <a:pPr algn="r" eaLnBrk="1" fontAlgn="base" hangingPunct="1">
              <a:lnSpc>
                <a:spcPct val="150000"/>
              </a:lnSpc>
            </a:pPr>
            <a:r>
              <a:rPr lang="zh-CN" altLang="en-US" sz="2800" dirty="0">
                <a:latin typeface="黑体" panose="02010609060101010101" pitchFamily="2" charset="-122"/>
                <a:ea typeface="黑体" panose="02010609060101010101" pitchFamily="2" charset="-122"/>
              </a:rPr>
              <a:t>卒起不意</a:t>
            </a:r>
            <a:r>
              <a:rPr lang="en-US" altLang="x-none"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p:txBody>
      </p:sp>
      <p:sp>
        <p:nvSpPr>
          <p:cNvPr id="68612" name="矩形 9"/>
          <p:cNvSpPr/>
          <p:nvPr/>
        </p:nvSpPr>
        <p:spPr>
          <a:xfrm>
            <a:off x="4648200" y="1981200"/>
            <a:ext cx="3810000" cy="3940175"/>
          </a:xfrm>
          <a:prstGeom prst="rect">
            <a:avLst/>
          </a:prstGeom>
          <a:noFill/>
          <a:ln w="9525">
            <a:noFill/>
          </a:ln>
        </p:spPr>
        <p:txBody>
          <a:bodyPr>
            <a:spAutoFit/>
          </a:bodyPr>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说，通“悦”，高兴。  </a:t>
            </a:r>
            <a:endParaRPr lang="zh-CN" altLang="en-US" sz="2800" b="1" dirty="0">
              <a:solidFill>
                <a:srgbClr val="1108C8"/>
              </a:solidFill>
              <a:latin typeface="楷体_GB2312" pitchFamily="1" charset="-122"/>
              <a:ea typeface="楷体_GB2312" pitchFamily="1" charset="-122"/>
            </a:endParaRPr>
          </a:p>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反，通“返”。</a:t>
            </a:r>
            <a:endParaRPr lang="zh-CN" altLang="en-US" sz="2800" b="1" dirty="0">
              <a:solidFill>
                <a:srgbClr val="1108C8"/>
              </a:solidFill>
              <a:latin typeface="楷体_GB2312" pitchFamily="1" charset="-122"/>
              <a:ea typeface="楷体_GB2312" pitchFamily="1" charset="-122"/>
            </a:endParaRPr>
          </a:p>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振，通“震”，震慑。   </a:t>
            </a:r>
            <a:endParaRPr lang="zh-CN" altLang="en-US" sz="2800" b="1" dirty="0">
              <a:solidFill>
                <a:srgbClr val="1108C8"/>
              </a:solidFill>
              <a:latin typeface="楷体_GB2312" pitchFamily="1" charset="-122"/>
              <a:ea typeface="楷体_GB2312" pitchFamily="1" charset="-122"/>
            </a:endParaRPr>
          </a:p>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见，通“现”。    </a:t>
            </a:r>
            <a:endParaRPr lang="zh-CN" altLang="en-US" sz="2800" b="1" dirty="0">
              <a:solidFill>
                <a:srgbClr val="1108C8"/>
              </a:solidFill>
              <a:latin typeface="楷体_GB2312" pitchFamily="1" charset="-122"/>
              <a:ea typeface="楷体_GB2312" pitchFamily="1" charset="-122"/>
            </a:endParaRPr>
          </a:p>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还，通“环”，绕。</a:t>
            </a:r>
            <a:endParaRPr lang="zh-CN" altLang="en-US" sz="2800" b="1" dirty="0">
              <a:solidFill>
                <a:srgbClr val="1108C8"/>
              </a:solidFill>
              <a:latin typeface="楷体_GB2312" pitchFamily="1" charset="-122"/>
              <a:ea typeface="楷体_GB2312" pitchFamily="1" charset="-122"/>
            </a:endParaRPr>
          </a:p>
          <a:p>
            <a:pPr algn="l" eaLnBrk="1" fontAlgn="base" hangingPunct="1">
              <a:lnSpc>
                <a:spcPct val="150000"/>
              </a:lnSpc>
            </a:pPr>
            <a:r>
              <a:rPr lang="zh-CN" altLang="en-US" sz="2800" b="1" dirty="0">
                <a:solidFill>
                  <a:srgbClr val="1108C8"/>
                </a:solidFill>
                <a:latin typeface="楷体_GB2312" pitchFamily="1" charset="-122"/>
                <a:ea typeface="楷体_GB2312" pitchFamily="1" charset="-122"/>
              </a:rPr>
              <a:t>卒，通“猝”，突然</a:t>
            </a:r>
            <a:endParaRPr lang="zh-CN" altLang="en-US" sz="2800" b="1" dirty="0">
              <a:solidFill>
                <a:srgbClr val="1108C8"/>
              </a:solidFill>
              <a:latin typeface="楷体_GB2312" pitchFamily="1" charset="-122"/>
              <a:ea typeface="楷体_GB2312" pitchFamily="1" charset="-122"/>
            </a:endParaRPr>
          </a:p>
        </p:txBody>
      </p:sp>
      <p:sp>
        <p:nvSpPr>
          <p:cNvPr id="68613" name="矩形 4"/>
          <p:cNvSpPr/>
          <p:nvPr/>
        </p:nvSpPr>
        <p:spPr>
          <a:xfrm>
            <a:off x="1219200" y="457200"/>
            <a:ext cx="2819400" cy="708025"/>
          </a:xfrm>
          <a:prstGeom prst="rect">
            <a:avLst/>
          </a:prstGeom>
          <a:solidFill>
            <a:srgbClr val="92D050"/>
          </a:solidFill>
          <a:ln w="9525">
            <a:noFill/>
          </a:ln>
        </p:spPr>
        <p:txBody>
          <a:bodyPr>
            <a:spAutoFit/>
          </a:bodyPr>
          <a:p>
            <a:pPr algn="l" eaLnBrk="1" fontAlgn="base" hangingPunct="1"/>
            <a:r>
              <a:rPr lang="zh-CN" altLang="en-US" dirty="0">
                <a:latin typeface="黑体" panose="02010609060101010101" pitchFamily="2" charset="-122"/>
                <a:ea typeface="黑体" panose="02010609060101010101" pitchFamily="2" charset="-122"/>
              </a:rPr>
              <a:t>文言文知识</a:t>
            </a:r>
            <a:endParaRPr lang="zh-CN" altLang="en-US"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8610">
                                            <p:txEl>
                                              <p:charRg st="0" end="6"/>
                                            </p:txEl>
                                          </p:spTgt>
                                        </p:tgtEl>
                                        <p:attrNameLst>
                                          <p:attrName>style.visibility</p:attrName>
                                        </p:attrNameLst>
                                      </p:cBhvr>
                                      <p:to>
                                        <p:strVal val="visible"/>
                                      </p:to>
                                    </p:set>
                                    <p:anim calcmode="lin" valueType="num">
                                      <p:cBhvr additive="base">
                                        <p:cTn id="7" dur="500" fill="hold"/>
                                        <p:tgtEl>
                                          <p:spTgt spid="68610">
                                            <p:txEl>
                                              <p:charRg st="0"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8610">
                                            <p:txEl>
                                              <p:charRg st="0"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8611">
                                            <p:txEl>
                                              <p:charRg st="0" end="10"/>
                                            </p:txEl>
                                          </p:spTgt>
                                        </p:tgtEl>
                                        <p:attrNameLst>
                                          <p:attrName>style.visibility</p:attrName>
                                        </p:attrNameLst>
                                      </p:cBhvr>
                                      <p:to>
                                        <p:strVal val="visible"/>
                                      </p:to>
                                    </p:set>
                                    <p:anim calcmode="lin" valueType="num">
                                      <p:cBhvr>
                                        <p:cTn id="13" dur="500" fill="hold"/>
                                        <p:tgtEl>
                                          <p:spTgt spid="68611">
                                            <p:txEl>
                                              <p:charRg st="0" end="10"/>
                                            </p:txEl>
                                          </p:spTgt>
                                        </p:tgtEl>
                                        <p:attrNameLst>
                                          <p:attrName>ppt_w</p:attrName>
                                        </p:attrNameLst>
                                      </p:cBhvr>
                                      <p:tavLst>
                                        <p:tav tm="0">
                                          <p:val>
                                            <p:fltVal val="0.000000"/>
                                          </p:val>
                                        </p:tav>
                                        <p:tav tm="100000">
                                          <p:val>
                                            <p:strVal val="#ppt_w"/>
                                          </p:val>
                                        </p:tav>
                                      </p:tavLst>
                                    </p:anim>
                                    <p:anim calcmode="lin" valueType="num">
                                      <p:cBhvr>
                                        <p:cTn id="14" dur="500" fill="hold"/>
                                        <p:tgtEl>
                                          <p:spTgt spid="68611">
                                            <p:txEl>
                                              <p:charRg st="0" end="10"/>
                                            </p:txEl>
                                          </p:spTgt>
                                        </p:tgtEl>
                                        <p:attrNameLst>
                                          <p:attrName>ppt_h</p:attrName>
                                        </p:attrNameLst>
                                      </p:cBhvr>
                                      <p:tavLst>
                                        <p:tav tm="0">
                                          <p:val>
                                            <p:fltVal val="0.00000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68611">
                                            <p:txEl>
                                              <p:charRg st="10" end="21"/>
                                            </p:txEl>
                                          </p:spTgt>
                                        </p:tgtEl>
                                        <p:attrNameLst>
                                          <p:attrName>style.visibility</p:attrName>
                                        </p:attrNameLst>
                                      </p:cBhvr>
                                      <p:to>
                                        <p:strVal val="visible"/>
                                      </p:to>
                                    </p:set>
                                    <p:anim calcmode="lin" valueType="num">
                                      <p:cBhvr>
                                        <p:cTn id="17" dur="500" fill="hold"/>
                                        <p:tgtEl>
                                          <p:spTgt spid="68611">
                                            <p:txEl>
                                              <p:charRg st="10" end="21"/>
                                            </p:txEl>
                                          </p:spTgt>
                                        </p:tgtEl>
                                        <p:attrNameLst>
                                          <p:attrName>ppt_w</p:attrName>
                                        </p:attrNameLst>
                                      </p:cBhvr>
                                      <p:tavLst>
                                        <p:tav tm="0">
                                          <p:val>
                                            <p:fltVal val="0.000000"/>
                                          </p:val>
                                        </p:tav>
                                        <p:tav tm="100000">
                                          <p:val>
                                            <p:strVal val="#ppt_w"/>
                                          </p:val>
                                        </p:tav>
                                      </p:tavLst>
                                    </p:anim>
                                    <p:anim calcmode="lin" valueType="num">
                                      <p:cBhvr>
                                        <p:cTn id="18" dur="500" fill="hold"/>
                                        <p:tgtEl>
                                          <p:spTgt spid="68611">
                                            <p:txEl>
                                              <p:charRg st="10" end="21"/>
                                            </p:txEl>
                                          </p:spTgt>
                                        </p:tgtEl>
                                        <p:attrNameLst>
                                          <p:attrName>ppt_h</p:attrName>
                                        </p:attrNameLst>
                                      </p:cBhvr>
                                      <p:tavLst>
                                        <p:tav tm="0">
                                          <p:val>
                                            <p:fltVal val="0.00000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8611">
                                            <p:txEl>
                                              <p:charRg st="21" end="34"/>
                                            </p:txEl>
                                          </p:spTgt>
                                        </p:tgtEl>
                                        <p:attrNameLst>
                                          <p:attrName>style.visibility</p:attrName>
                                        </p:attrNameLst>
                                      </p:cBhvr>
                                      <p:to>
                                        <p:strVal val="visible"/>
                                      </p:to>
                                    </p:set>
                                    <p:anim calcmode="lin" valueType="num">
                                      <p:cBhvr>
                                        <p:cTn id="21" dur="500" fill="hold"/>
                                        <p:tgtEl>
                                          <p:spTgt spid="68611">
                                            <p:txEl>
                                              <p:charRg st="21" end="34"/>
                                            </p:txEl>
                                          </p:spTgt>
                                        </p:tgtEl>
                                        <p:attrNameLst>
                                          <p:attrName>ppt_w</p:attrName>
                                        </p:attrNameLst>
                                      </p:cBhvr>
                                      <p:tavLst>
                                        <p:tav tm="0">
                                          <p:val>
                                            <p:fltVal val="0.000000"/>
                                          </p:val>
                                        </p:tav>
                                        <p:tav tm="100000">
                                          <p:val>
                                            <p:strVal val="#ppt_w"/>
                                          </p:val>
                                        </p:tav>
                                      </p:tavLst>
                                    </p:anim>
                                    <p:anim calcmode="lin" valueType="num">
                                      <p:cBhvr>
                                        <p:cTn id="22" dur="500" fill="hold"/>
                                        <p:tgtEl>
                                          <p:spTgt spid="68611">
                                            <p:txEl>
                                              <p:charRg st="21" end="34"/>
                                            </p:txEl>
                                          </p:spTgt>
                                        </p:tgtEl>
                                        <p:attrNameLst>
                                          <p:attrName>ppt_h</p:attrName>
                                        </p:attrNameLst>
                                      </p:cBhvr>
                                      <p:tavLst>
                                        <p:tav tm="0">
                                          <p:val>
                                            <p:fltVal val="0.00000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68611">
                                            <p:txEl>
                                              <p:charRg st="34" end="44"/>
                                            </p:txEl>
                                          </p:spTgt>
                                        </p:tgtEl>
                                        <p:attrNameLst>
                                          <p:attrName>style.visibility</p:attrName>
                                        </p:attrNameLst>
                                      </p:cBhvr>
                                      <p:to>
                                        <p:strVal val="visible"/>
                                      </p:to>
                                    </p:set>
                                    <p:anim calcmode="lin" valueType="num">
                                      <p:cBhvr>
                                        <p:cTn id="25" dur="500" fill="hold"/>
                                        <p:tgtEl>
                                          <p:spTgt spid="68611">
                                            <p:txEl>
                                              <p:charRg st="34" end="44"/>
                                            </p:txEl>
                                          </p:spTgt>
                                        </p:tgtEl>
                                        <p:attrNameLst>
                                          <p:attrName>ppt_w</p:attrName>
                                        </p:attrNameLst>
                                      </p:cBhvr>
                                      <p:tavLst>
                                        <p:tav tm="0">
                                          <p:val>
                                            <p:fltVal val="0.000000"/>
                                          </p:val>
                                        </p:tav>
                                        <p:tav tm="100000">
                                          <p:val>
                                            <p:strVal val="#ppt_w"/>
                                          </p:val>
                                        </p:tav>
                                      </p:tavLst>
                                    </p:anim>
                                    <p:anim calcmode="lin" valueType="num">
                                      <p:cBhvr>
                                        <p:cTn id="26" dur="500" fill="hold"/>
                                        <p:tgtEl>
                                          <p:spTgt spid="68611">
                                            <p:txEl>
                                              <p:charRg st="34" end="44"/>
                                            </p:txEl>
                                          </p:spTgt>
                                        </p:tgtEl>
                                        <p:attrNameLst>
                                          <p:attrName>ppt_h</p:attrName>
                                        </p:attrNameLst>
                                      </p:cBhvr>
                                      <p:tavLst>
                                        <p:tav tm="0">
                                          <p:val>
                                            <p:fltVal val="0.00000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8611">
                                            <p:txEl>
                                              <p:charRg st="44" end="51"/>
                                            </p:txEl>
                                          </p:spTgt>
                                        </p:tgtEl>
                                        <p:attrNameLst>
                                          <p:attrName>style.visibility</p:attrName>
                                        </p:attrNameLst>
                                      </p:cBhvr>
                                      <p:to>
                                        <p:strVal val="visible"/>
                                      </p:to>
                                    </p:set>
                                    <p:anim calcmode="lin" valueType="num">
                                      <p:cBhvr>
                                        <p:cTn id="29" dur="500" fill="hold"/>
                                        <p:tgtEl>
                                          <p:spTgt spid="68611">
                                            <p:txEl>
                                              <p:charRg st="44" end="51"/>
                                            </p:txEl>
                                          </p:spTgt>
                                        </p:tgtEl>
                                        <p:attrNameLst>
                                          <p:attrName>ppt_w</p:attrName>
                                        </p:attrNameLst>
                                      </p:cBhvr>
                                      <p:tavLst>
                                        <p:tav tm="0">
                                          <p:val>
                                            <p:fltVal val="0.000000"/>
                                          </p:val>
                                        </p:tav>
                                        <p:tav tm="100000">
                                          <p:val>
                                            <p:strVal val="#ppt_w"/>
                                          </p:val>
                                        </p:tav>
                                      </p:tavLst>
                                    </p:anim>
                                    <p:anim calcmode="lin" valueType="num">
                                      <p:cBhvr>
                                        <p:cTn id="30" dur="500" fill="hold"/>
                                        <p:tgtEl>
                                          <p:spTgt spid="68611">
                                            <p:txEl>
                                              <p:charRg st="44" end="51"/>
                                            </p:txEl>
                                          </p:spTgt>
                                        </p:tgtEl>
                                        <p:attrNameLst>
                                          <p:attrName>ppt_h</p:attrName>
                                        </p:attrNameLst>
                                      </p:cBhvr>
                                      <p:tavLst>
                                        <p:tav tm="0">
                                          <p:val>
                                            <p:fltVal val="0.00000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68611">
                                            <p:txEl>
                                              <p:charRg st="51" end="57"/>
                                            </p:txEl>
                                          </p:spTgt>
                                        </p:tgtEl>
                                        <p:attrNameLst>
                                          <p:attrName>style.visibility</p:attrName>
                                        </p:attrNameLst>
                                      </p:cBhvr>
                                      <p:to>
                                        <p:strVal val="visible"/>
                                      </p:to>
                                    </p:set>
                                    <p:anim calcmode="lin" valueType="num">
                                      <p:cBhvr>
                                        <p:cTn id="33" dur="500" fill="hold"/>
                                        <p:tgtEl>
                                          <p:spTgt spid="68611">
                                            <p:txEl>
                                              <p:charRg st="51" end="57"/>
                                            </p:txEl>
                                          </p:spTgt>
                                        </p:tgtEl>
                                        <p:attrNameLst>
                                          <p:attrName>ppt_w</p:attrName>
                                        </p:attrNameLst>
                                      </p:cBhvr>
                                      <p:tavLst>
                                        <p:tav tm="0">
                                          <p:val>
                                            <p:fltVal val="0.000000"/>
                                          </p:val>
                                        </p:tav>
                                        <p:tav tm="100000">
                                          <p:val>
                                            <p:strVal val="#ppt_w"/>
                                          </p:val>
                                        </p:tav>
                                      </p:tavLst>
                                    </p:anim>
                                    <p:anim calcmode="lin" valueType="num">
                                      <p:cBhvr>
                                        <p:cTn id="34" dur="500" fill="hold"/>
                                        <p:tgtEl>
                                          <p:spTgt spid="68611">
                                            <p:txEl>
                                              <p:charRg st="51" end="57"/>
                                            </p:txEl>
                                          </p:spTgt>
                                        </p:tgtEl>
                                        <p:attrNameLst>
                                          <p:attrName>ppt_h</p:attrName>
                                        </p:attrNameLst>
                                      </p:cBhvr>
                                      <p:tavLst>
                                        <p:tav tm="0">
                                          <p:val>
                                            <p:fltVal val="0.000000"/>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68612">
                                            <p:txEl>
                                              <p:charRg st="0" end="13"/>
                                            </p:txEl>
                                          </p:spTgt>
                                        </p:tgtEl>
                                        <p:attrNameLst>
                                          <p:attrName>style.visibility</p:attrName>
                                        </p:attrNameLst>
                                      </p:cBhvr>
                                      <p:to>
                                        <p:strVal val="visible"/>
                                      </p:to>
                                    </p:set>
                                    <p:anim calcmode="lin" valueType="num">
                                      <p:cBhvr additive="base">
                                        <p:cTn id="39" dur="500" fill="hold"/>
                                        <p:tgtEl>
                                          <p:spTgt spid="68612">
                                            <p:txEl>
                                              <p:charRg st="0" end="1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8612">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68612">
                                            <p:txEl>
                                              <p:charRg st="13" end="21"/>
                                            </p:txEl>
                                          </p:spTgt>
                                        </p:tgtEl>
                                        <p:attrNameLst>
                                          <p:attrName>style.visibility</p:attrName>
                                        </p:attrNameLst>
                                      </p:cBhvr>
                                      <p:to>
                                        <p:strVal val="visible"/>
                                      </p:to>
                                    </p:set>
                                    <p:anim calcmode="lin" valueType="num">
                                      <p:cBhvr additive="base">
                                        <p:cTn id="45" dur="500" fill="hold"/>
                                        <p:tgtEl>
                                          <p:spTgt spid="68612">
                                            <p:txEl>
                                              <p:charRg st="13" end="2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68612">
                                            <p:txEl>
                                              <p:charRg st="13" end="21"/>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8612">
                                            <p:txEl>
                                              <p:charRg st="21" end="35"/>
                                            </p:txEl>
                                          </p:spTgt>
                                        </p:tgtEl>
                                        <p:attrNameLst>
                                          <p:attrName>style.visibility</p:attrName>
                                        </p:attrNameLst>
                                      </p:cBhvr>
                                      <p:to>
                                        <p:strVal val="visible"/>
                                      </p:to>
                                    </p:set>
                                    <p:anim calcmode="lin" valueType="num">
                                      <p:cBhvr additive="base">
                                        <p:cTn id="51" dur="500" fill="hold"/>
                                        <p:tgtEl>
                                          <p:spTgt spid="68612">
                                            <p:txEl>
                                              <p:charRg st="21" end="35"/>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68612">
                                            <p:txEl>
                                              <p:charRg st="21" end="35"/>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68612">
                                            <p:txEl>
                                              <p:charRg st="35" end="47"/>
                                            </p:txEl>
                                          </p:spTgt>
                                        </p:tgtEl>
                                        <p:attrNameLst>
                                          <p:attrName>style.visibility</p:attrName>
                                        </p:attrNameLst>
                                      </p:cBhvr>
                                      <p:to>
                                        <p:strVal val="visible"/>
                                      </p:to>
                                    </p:set>
                                    <p:anim calcmode="lin" valueType="num">
                                      <p:cBhvr additive="base">
                                        <p:cTn id="57" dur="500" fill="hold"/>
                                        <p:tgtEl>
                                          <p:spTgt spid="68612">
                                            <p:txEl>
                                              <p:charRg st="35" end="4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68612">
                                            <p:txEl>
                                              <p:charRg st="35" end="47"/>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68612">
                                            <p:txEl>
                                              <p:charRg st="47" end="57"/>
                                            </p:txEl>
                                          </p:spTgt>
                                        </p:tgtEl>
                                        <p:attrNameLst>
                                          <p:attrName>style.visibility</p:attrName>
                                        </p:attrNameLst>
                                      </p:cBhvr>
                                      <p:to>
                                        <p:strVal val="visible"/>
                                      </p:to>
                                    </p:set>
                                    <p:anim calcmode="lin" valueType="num">
                                      <p:cBhvr additive="base">
                                        <p:cTn id="63" dur="500" fill="hold"/>
                                        <p:tgtEl>
                                          <p:spTgt spid="68612">
                                            <p:txEl>
                                              <p:charRg st="47" end="57"/>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68612">
                                            <p:txEl>
                                              <p:charRg st="47" end="57"/>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68612">
                                            <p:txEl>
                                              <p:charRg st="57" end="67"/>
                                            </p:txEl>
                                          </p:spTgt>
                                        </p:tgtEl>
                                        <p:attrNameLst>
                                          <p:attrName>style.visibility</p:attrName>
                                        </p:attrNameLst>
                                      </p:cBhvr>
                                      <p:to>
                                        <p:strVal val="visible"/>
                                      </p:to>
                                    </p:set>
                                    <p:anim calcmode="lin" valueType="num">
                                      <p:cBhvr additive="base">
                                        <p:cTn id="69" dur="500" fill="hold"/>
                                        <p:tgtEl>
                                          <p:spTgt spid="68612">
                                            <p:txEl>
                                              <p:charRg st="57" end="67"/>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68612">
                                            <p:txEl>
                                              <p:charRg st="57" end="6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2"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69634" name="Text Box 2"/>
          <p:cNvSpPr txBox="1"/>
          <p:nvPr/>
        </p:nvSpPr>
        <p:spPr>
          <a:xfrm>
            <a:off x="1676400" y="304800"/>
            <a:ext cx="4876800" cy="554038"/>
          </a:xfrm>
          <a:prstGeom prst="rect">
            <a:avLst/>
          </a:prstGeom>
          <a:noFill/>
          <a:ln w="9525">
            <a:noFill/>
          </a:ln>
        </p:spPr>
        <p:txBody>
          <a:bodyPr>
            <a:spAutoFit/>
          </a:bodyPr>
          <a:p>
            <a:pPr algn="l" eaLnBrk="1" fontAlgn="base" hangingPunct="1">
              <a:spcBef>
                <a:spcPct val="50000"/>
              </a:spcBef>
            </a:pPr>
            <a:r>
              <a:rPr lang="en-US" altLang="x-none" sz="3000" b="1" dirty="0">
                <a:latin typeface="Times New Roman" panose="02020603050405020304" pitchFamily="2" charset="0"/>
                <a:ea typeface="黑体" panose="02010609060101010101" pitchFamily="2" charset="-122"/>
              </a:rPr>
              <a:t>2</a:t>
            </a:r>
            <a:r>
              <a:rPr lang="zh-CN" altLang="en-US" sz="3000" b="1" dirty="0">
                <a:latin typeface="Times New Roman" panose="02020603050405020304" pitchFamily="2" charset="0"/>
                <a:ea typeface="黑体" panose="02010609060101010101" pitchFamily="2" charset="-122"/>
              </a:rPr>
              <a:t>、解释下列</a:t>
            </a:r>
            <a:r>
              <a:rPr lang="zh-CN" altLang="en-US" sz="3000" b="1" dirty="0">
                <a:solidFill>
                  <a:srgbClr val="FF0000"/>
                </a:solidFill>
                <a:latin typeface="Times New Roman" panose="02020603050405020304" pitchFamily="2" charset="0"/>
                <a:ea typeface="黑体" panose="02010609060101010101" pitchFamily="2" charset="-122"/>
              </a:rPr>
              <a:t>红色字体</a:t>
            </a:r>
            <a:r>
              <a:rPr lang="zh-CN" altLang="en-US" sz="3000" b="1" dirty="0">
                <a:latin typeface="Times New Roman" panose="02020603050405020304" pitchFamily="2" charset="0"/>
                <a:ea typeface="黑体" panose="02010609060101010101" pitchFamily="2" charset="-122"/>
              </a:rPr>
              <a:t>的词</a:t>
            </a:r>
            <a:endParaRPr lang="zh-CN" altLang="en-US" sz="3000" b="1" dirty="0">
              <a:latin typeface="Times New Roman" panose="02020603050405020304" pitchFamily="2" charset="0"/>
              <a:ea typeface="黑体" panose="02010609060101010101" pitchFamily="2" charset="-122"/>
            </a:endParaRPr>
          </a:p>
        </p:txBody>
      </p:sp>
      <p:sp>
        <p:nvSpPr>
          <p:cNvPr id="69635" name="Text Box 3"/>
          <p:cNvSpPr txBox="1"/>
          <p:nvPr/>
        </p:nvSpPr>
        <p:spPr>
          <a:xfrm>
            <a:off x="3124200" y="990600"/>
            <a:ext cx="2133600" cy="523875"/>
          </a:xfrm>
          <a:prstGeom prst="rect">
            <a:avLst/>
          </a:prstGeom>
          <a:noFill/>
          <a:ln w="9525">
            <a:noFill/>
          </a:ln>
        </p:spPr>
        <p:txBody>
          <a:bodyPr>
            <a:spAutoFit/>
          </a:bodyPr>
          <a:p>
            <a:pPr algn="r" eaLnBrk="1" fontAlgn="base" hangingPunct="1">
              <a:spcBef>
                <a:spcPct val="50000"/>
              </a:spcBef>
            </a:pPr>
            <a:r>
              <a:rPr lang="zh-CN" altLang="en-US" sz="2800" dirty="0">
                <a:solidFill>
                  <a:srgbClr val="FF0000"/>
                </a:solidFill>
                <a:latin typeface="Times New Roman" panose="02020603050405020304" pitchFamily="2" charset="0"/>
                <a:ea typeface="黑体" panose="02010609060101010101" pitchFamily="2" charset="-122"/>
              </a:rPr>
              <a:t>微</a:t>
            </a:r>
            <a:r>
              <a:rPr lang="zh-CN" altLang="en-US" sz="2800" dirty="0">
                <a:latin typeface="Times New Roman" panose="02020603050405020304" pitchFamily="2" charset="0"/>
                <a:ea typeface="黑体" panose="02010609060101010101" pitchFamily="2" charset="-122"/>
              </a:rPr>
              <a:t>太子言</a:t>
            </a:r>
            <a:endParaRPr lang="zh-CN" altLang="en-US" sz="3200" dirty="0">
              <a:latin typeface="Times New Roman" panose="02020603050405020304" pitchFamily="2" charset="0"/>
              <a:ea typeface="黑体" panose="02010609060101010101" pitchFamily="2" charset="-122"/>
            </a:endParaRPr>
          </a:p>
        </p:txBody>
      </p:sp>
      <p:sp>
        <p:nvSpPr>
          <p:cNvPr id="69636" name="Text Box 4"/>
          <p:cNvSpPr txBox="1"/>
          <p:nvPr/>
        </p:nvSpPr>
        <p:spPr>
          <a:xfrm>
            <a:off x="5334000" y="990600"/>
            <a:ext cx="19812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假如没有</a:t>
            </a:r>
            <a:endParaRPr lang="zh-CN" altLang="en-US" sz="2800" b="1" dirty="0">
              <a:solidFill>
                <a:srgbClr val="FF0000"/>
              </a:solidFill>
              <a:latin typeface="楷体_GB2312" pitchFamily="1" charset="-122"/>
              <a:ea typeface="楷体_GB2312" pitchFamily="1" charset="-122"/>
            </a:endParaRPr>
          </a:p>
        </p:txBody>
      </p:sp>
      <p:sp>
        <p:nvSpPr>
          <p:cNvPr id="69637" name="Text Box 5"/>
          <p:cNvSpPr txBox="1"/>
          <p:nvPr/>
        </p:nvSpPr>
        <p:spPr>
          <a:xfrm>
            <a:off x="2743200" y="1447800"/>
            <a:ext cx="2514600" cy="523875"/>
          </a:xfrm>
          <a:prstGeom prst="rect">
            <a:avLst/>
          </a:prstGeom>
          <a:noFill/>
          <a:ln w="9525">
            <a:noFill/>
          </a:ln>
        </p:spPr>
        <p:txBody>
          <a:bodyPr>
            <a:spAutoFit/>
          </a:bodyPr>
          <a:p>
            <a:pPr algn="r" eaLnBrk="1" fontAlgn="base" hangingPunct="1">
              <a:spcBef>
                <a:spcPct val="50000"/>
              </a:spcBef>
            </a:pPr>
            <a:r>
              <a:rPr lang="zh-CN" altLang="en-US" sz="2800" dirty="0">
                <a:latin typeface="黑体" panose="02010609060101010101" pitchFamily="2" charset="-122"/>
                <a:ea typeface="黑体" panose="02010609060101010101" pitchFamily="2" charset="-122"/>
              </a:rPr>
              <a:t>今行而无</a:t>
            </a:r>
            <a:r>
              <a:rPr lang="zh-CN" altLang="en-US" sz="2800" dirty="0">
                <a:solidFill>
                  <a:srgbClr val="FF0000"/>
                </a:solidFill>
                <a:latin typeface="黑体" panose="02010609060101010101" pitchFamily="2" charset="-122"/>
                <a:ea typeface="黑体" panose="02010609060101010101" pitchFamily="2" charset="-122"/>
              </a:rPr>
              <a:t>信</a:t>
            </a:r>
            <a:endParaRPr lang="zh-CN" altLang="en-US" sz="2800" dirty="0">
              <a:solidFill>
                <a:srgbClr val="FF0000"/>
              </a:solidFill>
              <a:latin typeface="黑体" panose="02010609060101010101" pitchFamily="2" charset="-122"/>
              <a:ea typeface="黑体" panose="02010609060101010101" pitchFamily="2" charset="-122"/>
            </a:endParaRPr>
          </a:p>
        </p:txBody>
      </p:sp>
      <p:sp>
        <p:nvSpPr>
          <p:cNvPr id="69638" name="Text Box 6"/>
          <p:cNvSpPr txBox="1"/>
          <p:nvPr/>
        </p:nvSpPr>
        <p:spPr>
          <a:xfrm>
            <a:off x="5334000" y="1447800"/>
            <a:ext cx="18288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信物</a:t>
            </a:r>
            <a:endParaRPr lang="zh-CN" altLang="en-US" sz="2800" b="1" dirty="0">
              <a:solidFill>
                <a:srgbClr val="FF0000"/>
              </a:solidFill>
              <a:latin typeface="楷体_GB2312" pitchFamily="1" charset="-122"/>
              <a:ea typeface="楷体_GB2312" pitchFamily="1" charset="-122"/>
            </a:endParaRPr>
          </a:p>
        </p:txBody>
      </p:sp>
      <p:sp>
        <p:nvSpPr>
          <p:cNvPr id="69639" name="Text Box 7"/>
          <p:cNvSpPr txBox="1"/>
          <p:nvPr/>
        </p:nvSpPr>
        <p:spPr>
          <a:xfrm>
            <a:off x="2286000" y="1905000"/>
            <a:ext cx="2971800" cy="523875"/>
          </a:xfrm>
          <a:prstGeom prst="rect">
            <a:avLst/>
          </a:prstGeom>
          <a:noFill/>
          <a:ln w="9525">
            <a:noFill/>
          </a:ln>
        </p:spPr>
        <p:txBody>
          <a:bodyPr>
            <a:spAutoFit/>
          </a:bodyPr>
          <a:p>
            <a:pPr algn="r" eaLnBrk="1" fontAlgn="base" hangingPunct="1">
              <a:spcBef>
                <a:spcPct val="50000"/>
              </a:spcBef>
            </a:pPr>
            <a:r>
              <a:rPr lang="zh-CN" altLang="en-US" sz="2800" dirty="0">
                <a:solidFill>
                  <a:srgbClr val="FF0000"/>
                </a:solidFill>
                <a:latin typeface="Times New Roman" panose="02020603050405020304" pitchFamily="2" charset="0"/>
                <a:ea typeface="黑体" panose="02010609060101010101" pitchFamily="2" charset="-122"/>
              </a:rPr>
              <a:t>诚</a:t>
            </a:r>
            <a:r>
              <a:rPr lang="zh-CN" altLang="en-US" sz="2800" dirty="0">
                <a:latin typeface="Times New Roman" panose="02020603050405020304" pitchFamily="2" charset="0"/>
                <a:ea typeface="黑体" panose="02010609060101010101" pitchFamily="2" charset="-122"/>
              </a:rPr>
              <a:t>能得樊将军首</a:t>
            </a:r>
            <a:endParaRPr lang="zh-CN" altLang="en-US" sz="2800" dirty="0">
              <a:latin typeface="Times New Roman" panose="02020603050405020304" pitchFamily="2" charset="0"/>
              <a:ea typeface="黑体" panose="02010609060101010101" pitchFamily="2" charset="-122"/>
            </a:endParaRPr>
          </a:p>
        </p:txBody>
      </p:sp>
      <p:sp>
        <p:nvSpPr>
          <p:cNvPr id="69640" name="Text Box 8"/>
          <p:cNvSpPr txBox="1"/>
          <p:nvPr/>
        </p:nvSpPr>
        <p:spPr>
          <a:xfrm>
            <a:off x="5334000" y="1905000"/>
            <a:ext cx="16002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果真</a:t>
            </a:r>
            <a:endParaRPr lang="zh-CN" altLang="en-US" sz="2800" b="1" dirty="0">
              <a:solidFill>
                <a:srgbClr val="FF0000"/>
              </a:solidFill>
              <a:latin typeface="楷体_GB2312" pitchFamily="1" charset="-122"/>
              <a:ea typeface="楷体_GB2312" pitchFamily="1" charset="-122"/>
            </a:endParaRPr>
          </a:p>
        </p:txBody>
      </p:sp>
      <p:sp>
        <p:nvSpPr>
          <p:cNvPr id="69641" name="Text Box 9"/>
          <p:cNvSpPr txBox="1"/>
          <p:nvPr/>
        </p:nvSpPr>
        <p:spPr>
          <a:xfrm>
            <a:off x="1600200" y="2362200"/>
            <a:ext cx="36576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樊将军</a:t>
            </a:r>
            <a:r>
              <a:rPr lang="zh-CN" altLang="en-US" sz="2800" dirty="0">
                <a:solidFill>
                  <a:srgbClr val="FF0000"/>
                </a:solidFill>
                <a:latin typeface="Times New Roman" panose="02020603050405020304" pitchFamily="2" charset="0"/>
                <a:ea typeface="黑体" panose="02010609060101010101" pitchFamily="2" charset="-122"/>
              </a:rPr>
              <a:t>以</a:t>
            </a:r>
            <a:r>
              <a:rPr lang="zh-CN" altLang="en-US" sz="2800" dirty="0">
                <a:latin typeface="Times New Roman" panose="02020603050405020304" pitchFamily="2" charset="0"/>
                <a:ea typeface="黑体" panose="02010609060101010101" pitchFamily="2" charset="-122"/>
              </a:rPr>
              <a:t>穷困来归丹</a:t>
            </a:r>
            <a:endParaRPr lang="zh-CN" altLang="en-US" sz="2800" dirty="0">
              <a:latin typeface="Times New Roman" panose="02020603050405020304" pitchFamily="2" charset="0"/>
              <a:ea typeface="黑体" panose="02010609060101010101" pitchFamily="2" charset="-122"/>
            </a:endParaRPr>
          </a:p>
        </p:txBody>
      </p:sp>
      <p:sp>
        <p:nvSpPr>
          <p:cNvPr id="69642" name="Text Box 10"/>
          <p:cNvSpPr txBox="1"/>
          <p:nvPr/>
        </p:nvSpPr>
        <p:spPr>
          <a:xfrm>
            <a:off x="5334000" y="2362200"/>
            <a:ext cx="15240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因为</a:t>
            </a:r>
            <a:endParaRPr lang="zh-CN" altLang="en-US" sz="2800" b="1" dirty="0">
              <a:solidFill>
                <a:srgbClr val="FF0000"/>
              </a:solidFill>
              <a:latin typeface="楷体_GB2312" pitchFamily="1" charset="-122"/>
              <a:ea typeface="楷体_GB2312" pitchFamily="1" charset="-122"/>
            </a:endParaRPr>
          </a:p>
        </p:txBody>
      </p:sp>
      <p:sp>
        <p:nvSpPr>
          <p:cNvPr id="69643" name="Text Box 11"/>
          <p:cNvSpPr txBox="1"/>
          <p:nvPr/>
        </p:nvSpPr>
        <p:spPr>
          <a:xfrm>
            <a:off x="2209800" y="2819400"/>
            <a:ext cx="30480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今闻</a:t>
            </a:r>
            <a:r>
              <a:rPr lang="zh-CN" altLang="en-US" sz="2800" dirty="0">
                <a:solidFill>
                  <a:srgbClr val="FF0000"/>
                </a:solidFill>
                <a:latin typeface="Times New Roman" panose="02020603050405020304" pitchFamily="2" charset="0"/>
                <a:ea typeface="黑体" panose="02010609060101010101" pitchFamily="2" charset="-122"/>
              </a:rPr>
              <a:t>购</a:t>
            </a:r>
            <a:r>
              <a:rPr lang="zh-CN" altLang="en-US" sz="2800" dirty="0">
                <a:latin typeface="Times New Roman" panose="02020603050405020304" pitchFamily="2" charset="0"/>
                <a:ea typeface="黑体" panose="02010609060101010101" pitchFamily="2" charset="-122"/>
              </a:rPr>
              <a:t>将军之首</a:t>
            </a:r>
            <a:endParaRPr lang="zh-CN" altLang="en-US" sz="2800" dirty="0">
              <a:latin typeface="Times New Roman" panose="02020603050405020304" pitchFamily="2" charset="0"/>
              <a:ea typeface="黑体" panose="02010609060101010101" pitchFamily="2" charset="-122"/>
            </a:endParaRPr>
          </a:p>
        </p:txBody>
      </p:sp>
      <p:sp>
        <p:nvSpPr>
          <p:cNvPr id="69644" name="Text Box 12"/>
          <p:cNvSpPr txBox="1"/>
          <p:nvPr/>
        </p:nvSpPr>
        <p:spPr>
          <a:xfrm>
            <a:off x="5334000" y="2819400"/>
            <a:ext cx="16002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悬赏</a:t>
            </a:r>
            <a:endParaRPr lang="zh-CN" altLang="en-US" sz="2800" b="1" dirty="0">
              <a:latin typeface="楷体_GB2312" pitchFamily="1" charset="-122"/>
              <a:ea typeface="楷体_GB2312" pitchFamily="1" charset="-122"/>
            </a:endParaRPr>
          </a:p>
        </p:txBody>
      </p:sp>
      <p:sp>
        <p:nvSpPr>
          <p:cNvPr id="69645" name="Text Box 13"/>
          <p:cNvSpPr txBox="1"/>
          <p:nvPr/>
        </p:nvSpPr>
        <p:spPr>
          <a:xfrm>
            <a:off x="2590800" y="3276600"/>
            <a:ext cx="26670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今太子</a:t>
            </a:r>
            <a:r>
              <a:rPr lang="zh-CN" altLang="en-US" sz="2800" dirty="0">
                <a:solidFill>
                  <a:srgbClr val="FF0000"/>
                </a:solidFill>
                <a:latin typeface="Times New Roman" panose="02020603050405020304" pitchFamily="2" charset="0"/>
                <a:ea typeface="黑体" panose="02010609060101010101" pitchFamily="2" charset="-122"/>
              </a:rPr>
              <a:t>迟</a:t>
            </a:r>
            <a:r>
              <a:rPr lang="zh-CN" altLang="en-US" sz="2800" dirty="0">
                <a:latin typeface="Times New Roman" panose="02020603050405020304" pitchFamily="2" charset="0"/>
                <a:ea typeface="黑体" panose="02010609060101010101" pitchFamily="2" charset="-122"/>
              </a:rPr>
              <a:t>之</a:t>
            </a:r>
            <a:endParaRPr lang="zh-CN" altLang="en-US" sz="2800" dirty="0">
              <a:latin typeface="Times New Roman" panose="02020603050405020304" pitchFamily="2" charset="0"/>
              <a:ea typeface="黑体" panose="02010609060101010101" pitchFamily="2" charset="-122"/>
            </a:endParaRPr>
          </a:p>
        </p:txBody>
      </p:sp>
      <p:sp>
        <p:nvSpPr>
          <p:cNvPr id="69646" name="Text Box 14"/>
          <p:cNvSpPr txBox="1"/>
          <p:nvPr/>
        </p:nvSpPr>
        <p:spPr>
          <a:xfrm>
            <a:off x="5334000" y="3276600"/>
            <a:ext cx="2971800" cy="523875"/>
          </a:xfrm>
          <a:prstGeom prst="rect">
            <a:avLst/>
          </a:prstGeom>
          <a:noFill/>
          <a:ln w="9525">
            <a:noFill/>
          </a:ln>
        </p:spPr>
        <p:txBody>
          <a:bodyPr>
            <a:spAutoFit/>
          </a:bodyPr>
          <a:p>
            <a:pPr algn="l" eaLnBrk="1" fontAlgn="base" hangingPunct="1">
              <a:spcBef>
                <a:spcPct val="50000"/>
              </a:spcBef>
            </a:pPr>
            <a:r>
              <a:rPr lang="zh-CN" altLang="en-US" sz="2800" b="1" dirty="0">
                <a:solidFill>
                  <a:srgbClr val="FF0000"/>
                </a:solidFill>
                <a:latin typeface="楷体_GB2312" pitchFamily="1" charset="-122"/>
                <a:ea typeface="楷体_GB2312" pitchFamily="1" charset="-122"/>
              </a:rPr>
              <a:t>认为慢</a:t>
            </a:r>
            <a:endParaRPr lang="zh-CN" altLang="en-US" sz="2800" b="1" dirty="0">
              <a:latin typeface="楷体_GB2312" pitchFamily="1" charset="-122"/>
              <a:ea typeface="楷体_GB2312" pitchFamily="1" charset="-122"/>
            </a:endParaRPr>
          </a:p>
        </p:txBody>
      </p:sp>
      <p:sp>
        <p:nvSpPr>
          <p:cNvPr id="69647" name="矩形 14"/>
          <p:cNvSpPr/>
          <p:nvPr/>
        </p:nvSpPr>
        <p:spPr>
          <a:xfrm>
            <a:off x="1981200" y="3733800"/>
            <a:ext cx="32766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终已不</a:t>
            </a:r>
            <a:r>
              <a:rPr lang="zh-CN" altLang="en-US" sz="2800" dirty="0">
                <a:solidFill>
                  <a:srgbClr val="FF0000"/>
                </a:solidFill>
                <a:latin typeface="Times New Roman" panose="02020603050405020304" pitchFamily="2" charset="0"/>
                <a:ea typeface="黑体" panose="02010609060101010101" pitchFamily="2" charset="-122"/>
              </a:rPr>
              <a:t>顾</a:t>
            </a:r>
            <a:endParaRPr lang="zh-CN" altLang="en-US" sz="2800" dirty="0">
              <a:solidFill>
                <a:srgbClr val="FF0000"/>
              </a:solidFill>
              <a:latin typeface="Times New Roman" panose="02020603050405020304" pitchFamily="2" charset="0"/>
              <a:ea typeface="黑体" panose="02010609060101010101" pitchFamily="2" charset="-122"/>
            </a:endParaRPr>
          </a:p>
        </p:txBody>
      </p:sp>
      <p:sp>
        <p:nvSpPr>
          <p:cNvPr id="69648" name="矩形 15"/>
          <p:cNvSpPr/>
          <p:nvPr/>
        </p:nvSpPr>
        <p:spPr>
          <a:xfrm>
            <a:off x="533400" y="4191000"/>
            <a:ext cx="47244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厚</a:t>
            </a:r>
            <a:r>
              <a:rPr lang="zh-CN" altLang="en-US" sz="2800" dirty="0">
                <a:solidFill>
                  <a:srgbClr val="FF0000"/>
                </a:solidFill>
                <a:latin typeface="Times New Roman" panose="02020603050405020304" pitchFamily="2" charset="0"/>
                <a:ea typeface="黑体" panose="02010609060101010101" pitchFamily="2" charset="-122"/>
              </a:rPr>
              <a:t>遗</a:t>
            </a:r>
            <a:r>
              <a:rPr lang="zh-CN" altLang="en-US" sz="2800" dirty="0">
                <a:latin typeface="Times New Roman" panose="02020603050405020304" pitchFamily="2" charset="0"/>
                <a:ea typeface="黑体" panose="02010609060101010101" pitchFamily="2" charset="-122"/>
              </a:rPr>
              <a:t>秦王宠臣中庶子蒙嘉</a:t>
            </a:r>
            <a:endParaRPr lang="zh-CN" altLang="en-US" sz="2800" dirty="0">
              <a:latin typeface="Times New Roman" panose="02020603050405020304" pitchFamily="2" charset="0"/>
              <a:ea typeface="黑体" panose="02010609060101010101" pitchFamily="2" charset="-122"/>
            </a:endParaRPr>
          </a:p>
        </p:txBody>
      </p:sp>
      <p:sp>
        <p:nvSpPr>
          <p:cNvPr id="69649" name="矩形 16"/>
          <p:cNvSpPr/>
          <p:nvPr/>
        </p:nvSpPr>
        <p:spPr>
          <a:xfrm>
            <a:off x="1905000" y="4648200"/>
            <a:ext cx="33528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愿</a:t>
            </a:r>
            <a:r>
              <a:rPr lang="zh-CN" altLang="en-US" sz="2800" dirty="0">
                <a:solidFill>
                  <a:srgbClr val="FF0000"/>
                </a:solidFill>
                <a:latin typeface="Times New Roman" panose="02020603050405020304" pitchFamily="2" charset="0"/>
                <a:ea typeface="黑体" panose="02010609060101010101" pitchFamily="2" charset="-122"/>
              </a:rPr>
              <a:t>举</a:t>
            </a:r>
            <a:r>
              <a:rPr lang="zh-CN" altLang="en-US" sz="2800" dirty="0">
                <a:latin typeface="Times New Roman" panose="02020603050405020304" pitchFamily="2" charset="0"/>
                <a:ea typeface="黑体" panose="02010609060101010101" pitchFamily="2" charset="-122"/>
              </a:rPr>
              <a:t>国为内臣</a:t>
            </a:r>
            <a:endParaRPr lang="zh-CN" altLang="en-US" sz="2800" dirty="0">
              <a:latin typeface="Times New Roman" panose="02020603050405020304" pitchFamily="2" charset="0"/>
              <a:ea typeface="黑体" panose="02010609060101010101" pitchFamily="2" charset="-122"/>
            </a:endParaRPr>
          </a:p>
        </p:txBody>
      </p:sp>
      <p:sp>
        <p:nvSpPr>
          <p:cNvPr id="69650" name="矩形 17"/>
          <p:cNvSpPr/>
          <p:nvPr/>
        </p:nvSpPr>
        <p:spPr>
          <a:xfrm>
            <a:off x="1828800" y="5105400"/>
            <a:ext cx="34290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轲自知事不</a:t>
            </a:r>
            <a:r>
              <a:rPr lang="zh-CN" altLang="en-US" sz="2800" dirty="0">
                <a:solidFill>
                  <a:srgbClr val="FF0000"/>
                </a:solidFill>
                <a:latin typeface="Times New Roman" panose="02020603050405020304" pitchFamily="2" charset="0"/>
                <a:ea typeface="黑体" panose="02010609060101010101" pitchFamily="2" charset="-122"/>
              </a:rPr>
              <a:t>就</a:t>
            </a:r>
            <a:endParaRPr lang="zh-CN" altLang="en-US" sz="2800" dirty="0">
              <a:solidFill>
                <a:srgbClr val="FF0000"/>
              </a:solidFill>
              <a:latin typeface="Times New Roman" panose="02020603050405020304" pitchFamily="2" charset="0"/>
              <a:ea typeface="黑体" panose="02010609060101010101" pitchFamily="2" charset="-122"/>
            </a:endParaRPr>
          </a:p>
        </p:txBody>
      </p:sp>
      <p:sp>
        <p:nvSpPr>
          <p:cNvPr id="69651" name="矩形 18"/>
          <p:cNvSpPr/>
          <p:nvPr/>
        </p:nvSpPr>
        <p:spPr>
          <a:xfrm>
            <a:off x="1828800" y="5562600"/>
            <a:ext cx="34290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乃</a:t>
            </a:r>
            <a:r>
              <a:rPr lang="zh-CN" altLang="en-US" sz="2800" dirty="0">
                <a:solidFill>
                  <a:srgbClr val="FF0000"/>
                </a:solidFill>
                <a:latin typeface="Times New Roman" panose="02020603050405020304" pitchFamily="2" charset="0"/>
                <a:ea typeface="黑体" panose="02010609060101010101" pitchFamily="2" charset="-122"/>
              </a:rPr>
              <a:t>引</a:t>
            </a:r>
            <a:r>
              <a:rPr lang="zh-CN" altLang="en-US" sz="2800" dirty="0">
                <a:latin typeface="Times New Roman" panose="02020603050405020304" pitchFamily="2" charset="0"/>
                <a:ea typeface="黑体" panose="02010609060101010101" pitchFamily="2" charset="-122"/>
              </a:rPr>
              <a:t>其匕首提秦王</a:t>
            </a:r>
            <a:endParaRPr lang="zh-CN" altLang="en-US" sz="2800" dirty="0">
              <a:latin typeface="Times New Roman" panose="02020603050405020304" pitchFamily="2" charset="0"/>
              <a:ea typeface="黑体" panose="02010609060101010101" pitchFamily="2" charset="-122"/>
            </a:endParaRPr>
          </a:p>
        </p:txBody>
      </p:sp>
      <p:sp>
        <p:nvSpPr>
          <p:cNvPr id="69652" name="矩形 19"/>
          <p:cNvSpPr/>
          <p:nvPr/>
        </p:nvSpPr>
        <p:spPr>
          <a:xfrm>
            <a:off x="3124200" y="6019800"/>
            <a:ext cx="2133600" cy="523875"/>
          </a:xfrm>
          <a:prstGeom prst="rect">
            <a:avLst/>
          </a:prstGeom>
          <a:noFill/>
          <a:ln w="9525">
            <a:noFill/>
          </a:ln>
        </p:spPr>
        <p:txBody>
          <a:bodyPr>
            <a:spAutoFit/>
          </a:bodyPr>
          <a:p>
            <a:pPr algn="r" eaLnBrk="1" fontAlgn="base" hangingPunct="1">
              <a:spcBef>
                <a:spcPct val="50000"/>
              </a:spcBef>
            </a:pPr>
            <a:r>
              <a:rPr lang="zh-CN" altLang="en-US" sz="2800" dirty="0">
                <a:latin typeface="Times New Roman" panose="02020603050405020304" pitchFamily="2" charset="0"/>
                <a:ea typeface="黑体" panose="02010609060101010101" pitchFamily="2" charset="-122"/>
              </a:rPr>
              <a:t>自</a:t>
            </a:r>
            <a:r>
              <a:rPr lang="zh-CN" altLang="en-US" sz="2800" dirty="0">
                <a:solidFill>
                  <a:srgbClr val="FF0000"/>
                </a:solidFill>
                <a:latin typeface="Times New Roman" panose="02020603050405020304" pitchFamily="2" charset="0"/>
                <a:ea typeface="黑体" panose="02010609060101010101" pitchFamily="2" charset="-122"/>
              </a:rPr>
              <a:t>引</a:t>
            </a:r>
            <a:r>
              <a:rPr lang="zh-CN" altLang="en-US" sz="2800" dirty="0">
                <a:latin typeface="Times New Roman" panose="02020603050405020304" pitchFamily="2" charset="0"/>
                <a:ea typeface="黑体" panose="02010609060101010101" pitchFamily="2" charset="-122"/>
              </a:rPr>
              <a:t>而起</a:t>
            </a:r>
            <a:endParaRPr lang="zh-CN" altLang="en-US" sz="2800" dirty="0">
              <a:latin typeface="Times New Roman" panose="02020603050405020304" pitchFamily="2" charset="0"/>
              <a:ea typeface="黑体" panose="02010609060101010101" pitchFamily="2" charset="-122"/>
            </a:endParaRPr>
          </a:p>
        </p:txBody>
      </p:sp>
      <p:sp>
        <p:nvSpPr>
          <p:cNvPr id="69653" name="矩形 20"/>
          <p:cNvSpPr/>
          <p:nvPr/>
        </p:nvSpPr>
        <p:spPr>
          <a:xfrm>
            <a:off x="5334000" y="3733800"/>
            <a:ext cx="903288"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回头</a:t>
            </a:r>
            <a:endParaRPr lang="zh-CN" altLang="en-US" sz="2800" b="1" dirty="0">
              <a:latin typeface="楷体_GB2312" pitchFamily="1" charset="-122"/>
              <a:ea typeface="楷体_GB2312" pitchFamily="1" charset="-122"/>
            </a:endParaRPr>
          </a:p>
        </p:txBody>
      </p:sp>
      <p:sp>
        <p:nvSpPr>
          <p:cNvPr id="69654" name="矩形 21"/>
          <p:cNvSpPr/>
          <p:nvPr/>
        </p:nvSpPr>
        <p:spPr>
          <a:xfrm>
            <a:off x="5334000" y="4191000"/>
            <a:ext cx="90646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赠送</a:t>
            </a:r>
            <a:endParaRPr lang="zh-CN" altLang="en-US" sz="2800" b="1" dirty="0">
              <a:latin typeface="楷体_GB2312" pitchFamily="1" charset="-122"/>
              <a:ea typeface="楷体_GB2312" pitchFamily="1" charset="-122"/>
            </a:endParaRPr>
          </a:p>
        </p:txBody>
      </p:sp>
      <p:sp>
        <p:nvSpPr>
          <p:cNvPr id="69655" name="矩形 22"/>
          <p:cNvSpPr/>
          <p:nvPr/>
        </p:nvSpPr>
        <p:spPr>
          <a:xfrm>
            <a:off x="5334000" y="4648200"/>
            <a:ext cx="54451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全</a:t>
            </a:r>
            <a:endParaRPr lang="zh-CN" altLang="en-US" sz="2800" b="1" dirty="0">
              <a:latin typeface="楷体_GB2312" pitchFamily="1" charset="-122"/>
              <a:ea typeface="楷体_GB2312" pitchFamily="1" charset="-122"/>
            </a:endParaRPr>
          </a:p>
        </p:txBody>
      </p:sp>
      <p:sp>
        <p:nvSpPr>
          <p:cNvPr id="69656" name="矩形 23"/>
          <p:cNvSpPr/>
          <p:nvPr/>
        </p:nvSpPr>
        <p:spPr>
          <a:xfrm>
            <a:off x="5334000" y="5105400"/>
            <a:ext cx="90646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成功</a:t>
            </a:r>
            <a:endParaRPr lang="zh-CN" altLang="en-US" sz="2800" b="1" dirty="0">
              <a:latin typeface="楷体_GB2312" pitchFamily="1" charset="-122"/>
              <a:ea typeface="楷体_GB2312" pitchFamily="1" charset="-122"/>
            </a:endParaRPr>
          </a:p>
        </p:txBody>
      </p:sp>
      <p:sp>
        <p:nvSpPr>
          <p:cNvPr id="69657" name="矩形 24"/>
          <p:cNvSpPr/>
          <p:nvPr/>
        </p:nvSpPr>
        <p:spPr>
          <a:xfrm>
            <a:off x="5334000" y="5562600"/>
            <a:ext cx="90646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举起</a:t>
            </a:r>
            <a:endParaRPr lang="zh-CN" altLang="en-US" sz="2800" b="1" dirty="0">
              <a:latin typeface="楷体_GB2312" pitchFamily="1" charset="-122"/>
              <a:ea typeface="楷体_GB2312" pitchFamily="1" charset="-122"/>
            </a:endParaRPr>
          </a:p>
        </p:txBody>
      </p:sp>
      <p:sp>
        <p:nvSpPr>
          <p:cNvPr id="69658" name="矩形 25"/>
          <p:cNvSpPr/>
          <p:nvPr/>
        </p:nvSpPr>
        <p:spPr>
          <a:xfrm>
            <a:off x="5334000" y="6019800"/>
            <a:ext cx="1266825"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伸、挣</a:t>
            </a:r>
            <a:endParaRPr lang="zh-CN" altLang="en-US" sz="2800" b="1" dirty="0">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9636">
                                            <p:txEl>
                                              <p:charRg st="0" end="5"/>
                                            </p:txEl>
                                          </p:spTgt>
                                        </p:tgtEl>
                                        <p:attrNameLst>
                                          <p:attrName>style.visibility</p:attrName>
                                        </p:attrNameLst>
                                      </p:cBhvr>
                                      <p:to>
                                        <p:strVal val="visible"/>
                                      </p:to>
                                    </p:set>
                                    <p:anim calcmode="lin" valueType="num">
                                      <p:cBhvr additive="base">
                                        <p:cTn id="7" dur="500" fill="hold"/>
                                        <p:tgtEl>
                                          <p:spTgt spid="69636">
                                            <p:txEl>
                                              <p:charRg st="0"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9636">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9638">
                                            <p:txEl>
                                              <p:charRg st="0" end="3"/>
                                            </p:txEl>
                                          </p:spTgt>
                                        </p:tgtEl>
                                        <p:attrNameLst>
                                          <p:attrName>style.visibility</p:attrName>
                                        </p:attrNameLst>
                                      </p:cBhvr>
                                      <p:to>
                                        <p:strVal val="visible"/>
                                      </p:to>
                                    </p:set>
                                    <p:anim calcmode="lin" valueType="num">
                                      <p:cBhvr additive="base">
                                        <p:cTn id="13" dur="500" fill="hold"/>
                                        <p:tgtEl>
                                          <p:spTgt spid="69638">
                                            <p:txEl>
                                              <p:charRg st="0"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9638">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9640">
                                            <p:txEl>
                                              <p:charRg st="0" end="3"/>
                                            </p:txEl>
                                          </p:spTgt>
                                        </p:tgtEl>
                                        <p:attrNameLst>
                                          <p:attrName>style.visibility</p:attrName>
                                        </p:attrNameLst>
                                      </p:cBhvr>
                                      <p:to>
                                        <p:strVal val="visible"/>
                                      </p:to>
                                    </p:set>
                                    <p:anim calcmode="lin" valueType="num">
                                      <p:cBhvr additive="base">
                                        <p:cTn id="19" dur="500" fill="hold"/>
                                        <p:tgtEl>
                                          <p:spTgt spid="69640">
                                            <p:txEl>
                                              <p:charRg st="0"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9640">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9642">
                                            <p:txEl>
                                              <p:charRg st="0" end="3"/>
                                            </p:txEl>
                                          </p:spTgt>
                                        </p:tgtEl>
                                        <p:attrNameLst>
                                          <p:attrName>style.visibility</p:attrName>
                                        </p:attrNameLst>
                                      </p:cBhvr>
                                      <p:to>
                                        <p:strVal val="visible"/>
                                      </p:to>
                                    </p:set>
                                    <p:anim calcmode="lin" valueType="num">
                                      <p:cBhvr additive="base">
                                        <p:cTn id="25" dur="500" fill="hold"/>
                                        <p:tgtEl>
                                          <p:spTgt spid="69642">
                                            <p:txEl>
                                              <p:charRg st="0"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9642">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9644">
                                            <p:txEl>
                                              <p:charRg st="0" end="3"/>
                                            </p:txEl>
                                          </p:spTgt>
                                        </p:tgtEl>
                                        <p:attrNameLst>
                                          <p:attrName>style.visibility</p:attrName>
                                        </p:attrNameLst>
                                      </p:cBhvr>
                                      <p:to>
                                        <p:strVal val="visible"/>
                                      </p:to>
                                    </p:set>
                                    <p:anim calcmode="lin" valueType="num">
                                      <p:cBhvr additive="base">
                                        <p:cTn id="31" dur="500" fill="hold"/>
                                        <p:tgtEl>
                                          <p:spTgt spid="69644">
                                            <p:txEl>
                                              <p:charRg st="0"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9644">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9646">
                                            <p:txEl>
                                              <p:charRg st="0" end="4"/>
                                            </p:txEl>
                                          </p:spTgt>
                                        </p:tgtEl>
                                        <p:attrNameLst>
                                          <p:attrName>style.visibility</p:attrName>
                                        </p:attrNameLst>
                                      </p:cBhvr>
                                      <p:to>
                                        <p:strVal val="visible"/>
                                      </p:to>
                                    </p:set>
                                    <p:anim calcmode="lin" valueType="num">
                                      <p:cBhvr additive="base">
                                        <p:cTn id="37" dur="500" fill="hold"/>
                                        <p:tgtEl>
                                          <p:spTgt spid="69646">
                                            <p:txEl>
                                              <p:charRg st="0"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9646">
                                            <p:txEl>
                                              <p:charRg st="0"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9653">
                                            <p:txEl>
                                              <p:charRg st="0" end="3"/>
                                            </p:txEl>
                                          </p:spTgt>
                                        </p:tgtEl>
                                        <p:attrNameLst>
                                          <p:attrName>style.visibility</p:attrName>
                                        </p:attrNameLst>
                                      </p:cBhvr>
                                      <p:to>
                                        <p:strVal val="visible"/>
                                      </p:to>
                                    </p:set>
                                    <p:anim calcmode="lin" valueType="num">
                                      <p:cBhvr additive="base">
                                        <p:cTn id="43" dur="500" fill="hold"/>
                                        <p:tgtEl>
                                          <p:spTgt spid="69653">
                                            <p:txEl>
                                              <p:charRg st="0"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9653">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9654">
                                            <p:txEl>
                                              <p:charRg st="0" end="3"/>
                                            </p:txEl>
                                          </p:spTgt>
                                        </p:tgtEl>
                                        <p:attrNameLst>
                                          <p:attrName>style.visibility</p:attrName>
                                        </p:attrNameLst>
                                      </p:cBhvr>
                                      <p:to>
                                        <p:strVal val="visible"/>
                                      </p:to>
                                    </p:set>
                                    <p:anim calcmode="lin" valueType="num">
                                      <p:cBhvr additive="base">
                                        <p:cTn id="49" dur="500" fill="hold"/>
                                        <p:tgtEl>
                                          <p:spTgt spid="69654">
                                            <p:txEl>
                                              <p:charRg st="0"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9654">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iterate type="lt">
                                    <p:tmPct val="5000"/>
                                  </p:iterate>
                                  <p:childTnLst>
                                    <p:set>
                                      <p:cBhvr>
                                        <p:cTn id="54" dur="1" fill="hold">
                                          <p:stCondLst>
                                            <p:cond delay="0"/>
                                          </p:stCondLst>
                                        </p:cTn>
                                        <p:tgtEl>
                                          <p:spTgt spid="69655">
                                            <p:txEl>
                                              <p:charRg st="0" end="2"/>
                                            </p:txEl>
                                          </p:spTgt>
                                        </p:tgtEl>
                                        <p:attrNameLst>
                                          <p:attrName>style.visibility</p:attrName>
                                        </p:attrNameLst>
                                      </p:cBhvr>
                                      <p:to>
                                        <p:strVal val="visible"/>
                                      </p:to>
                                    </p:set>
                                    <p:anim calcmode="lin" valueType="num">
                                      <p:cBhvr>
                                        <p:cTn id="55" dur="1000" fill="hold"/>
                                        <p:tgtEl>
                                          <p:spTgt spid="69655">
                                            <p:txEl>
                                              <p:charRg st="0" end="2"/>
                                            </p:txEl>
                                          </p:spTgt>
                                        </p:tgtEl>
                                        <p:attrNameLst>
                                          <p:attrName>ppt_w</p:attrName>
                                        </p:attrNameLst>
                                      </p:cBhvr>
                                      <p:tavLst>
                                        <p:tav tm="0">
                                          <p:val>
                                            <p:fltVal val="0.000000"/>
                                          </p:val>
                                        </p:tav>
                                        <p:tav tm="100000">
                                          <p:val>
                                            <p:strVal val="#ppt_w"/>
                                          </p:val>
                                        </p:tav>
                                      </p:tavLst>
                                    </p:anim>
                                    <p:anim calcmode="lin" valueType="num">
                                      <p:cBhvr>
                                        <p:cTn id="56" dur="1000" fill="hold"/>
                                        <p:tgtEl>
                                          <p:spTgt spid="69655">
                                            <p:txEl>
                                              <p:charRg st="0" end="2"/>
                                            </p:txEl>
                                          </p:spTgt>
                                        </p:tgtEl>
                                        <p:attrNameLst>
                                          <p:attrName>ppt_h</p:attrName>
                                        </p:attrNameLst>
                                      </p:cBhvr>
                                      <p:tavLst>
                                        <p:tav tm="0">
                                          <p:val>
                                            <p:fltVal val="0.000000"/>
                                          </p:val>
                                        </p:tav>
                                        <p:tav tm="100000">
                                          <p:val>
                                            <p:strVal val="#ppt_h"/>
                                          </p:val>
                                        </p:tav>
                                      </p:tavLst>
                                    </p:anim>
                                    <p:anim calcmode="lin" valueType="num">
                                      <p:cBhvr>
                                        <p:cTn id="57" dur="1000" fill="hold"/>
                                        <p:tgtEl>
                                          <p:spTgt spid="69655">
                                            <p:txEl>
                                              <p:charRg st="0" end="2"/>
                                            </p:txEl>
                                          </p:spTgt>
                                        </p:tgtEl>
                                        <p:attrNameLst>
                                          <p:attrName>style.rotation</p:attrName>
                                        </p:attrNameLst>
                                      </p:cBhvr>
                                      <p:tavLst>
                                        <p:tav tm="0">
                                          <p:val>
                                            <p:fltVal val="90.000000"/>
                                          </p:val>
                                        </p:tav>
                                        <p:tav tm="100000">
                                          <p:val>
                                            <p:fltVal val="0.000000"/>
                                          </p:val>
                                        </p:tav>
                                      </p:tavLst>
                                    </p:anim>
                                    <p:animEffect transition="in" filter="fade">
                                      <p:cBhvr>
                                        <p:cTn id="58" dur="1000"/>
                                        <p:tgtEl>
                                          <p:spTgt spid="69655">
                                            <p:txEl>
                                              <p:charRg st="0" end="2"/>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69656">
                                            <p:txEl>
                                              <p:charRg st="0" end="3"/>
                                            </p:txEl>
                                          </p:spTgt>
                                        </p:tgtEl>
                                        <p:attrNameLst>
                                          <p:attrName>style.visibility</p:attrName>
                                        </p:attrNameLst>
                                      </p:cBhvr>
                                      <p:to>
                                        <p:strVal val="visible"/>
                                      </p:to>
                                    </p:set>
                                    <p:anim calcmode="lin" valueType="num">
                                      <p:cBhvr additive="base">
                                        <p:cTn id="63" dur="500" fill="hold"/>
                                        <p:tgtEl>
                                          <p:spTgt spid="69656">
                                            <p:txEl>
                                              <p:charRg st="0" end="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69656">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69657">
                                            <p:txEl>
                                              <p:charRg st="0" end="3"/>
                                            </p:txEl>
                                          </p:spTgt>
                                        </p:tgtEl>
                                        <p:attrNameLst>
                                          <p:attrName>style.visibility</p:attrName>
                                        </p:attrNameLst>
                                      </p:cBhvr>
                                      <p:to>
                                        <p:strVal val="visible"/>
                                      </p:to>
                                    </p:set>
                                    <p:anim calcmode="lin" valueType="num">
                                      <p:cBhvr additive="base">
                                        <p:cTn id="69" dur="500" fill="hold"/>
                                        <p:tgtEl>
                                          <p:spTgt spid="69657">
                                            <p:txEl>
                                              <p:charRg st="0" end="3"/>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69657">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69658">
                                            <p:txEl>
                                              <p:charRg st="0" end="4"/>
                                            </p:txEl>
                                          </p:spTgt>
                                        </p:tgtEl>
                                        <p:attrNameLst>
                                          <p:attrName>style.visibility</p:attrName>
                                        </p:attrNameLst>
                                      </p:cBhvr>
                                      <p:to>
                                        <p:strVal val="visible"/>
                                      </p:to>
                                    </p:set>
                                    <p:anim calcmode="lin" valueType="num">
                                      <p:cBhvr additive="base">
                                        <p:cTn id="75" dur="500" fill="hold"/>
                                        <p:tgtEl>
                                          <p:spTgt spid="69658">
                                            <p:txEl>
                                              <p:charRg st="0" end="4"/>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69658">
                                            <p:txEl>
                                              <p:charRg st="0"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70658" name="Rectangle 2"/>
          <p:cNvSpPr>
            <a:spLocks noGrp="1"/>
          </p:cNvSpPr>
          <p:nvPr>
            <p:ph type="title"/>
          </p:nvPr>
        </p:nvSpPr>
        <p:spPr>
          <a:xfrm>
            <a:off x="1447800" y="457200"/>
            <a:ext cx="2667000" cy="609600"/>
          </a:xfrm>
          <a:ln/>
        </p:spPr>
        <p:txBody>
          <a:bodyPr vert="horz" wrap="square" anchor="ctr"/>
          <a:p>
            <a:pPr algn="l" eaLnBrk="1" hangingPunct="1"/>
            <a:r>
              <a:rPr lang="en-US" altLang="x-none" sz="3200" b="1" dirty="0">
                <a:latin typeface="黑体" panose="02010609060101010101" pitchFamily="2" charset="-122"/>
                <a:ea typeface="黑体" panose="02010609060101010101" pitchFamily="2" charset="-122"/>
              </a:rPr>
              <a:t>3</a:t>
            </a:r>
            <a:r>
              <a:rPr lang="zh-CN" altLang="en-US" sz="3200" b="1" dirty="0">
                <a:latin typeface="黑体" panose="02010609060101010101" pitchFamily="2" charset="-122"/>
                <a:ea typeface="黑体" panose="02010609060101010101" pitchFamily="2" charset="-122"/>
              </a:rPr>
              <a:t>、一词多义</a:t>
            </a:r>
            <a:endParaRPr lang="zh-CN" altLang="en-US" sz="3200" b="1" dirty="0">
              <a:latin typeface="黑体" panose="02010609060101010101" pitchFamily="2" charset="-122"/>
              <a:ea typeface="黑体" panose="02010609060101010101" pitchFamily="2" charset="-122"/>
            </a:endParaRPr>
          </a:p>
        </p:txBody>
      </p:sp>
      <p:sp>
        <p:nvSpPr>
          <p:cNvPr id="70659" name="Text Box 3"/>
          <p:cNvSpPr txBox="1"/>
          <p:nvPr/>
        </p:nvSpPr>
        <p:spPr>
          <a:xfrm>
            <a:off x="1600200" y="1219200"/>
            <a:ext cx="4343400" cy="5035550"/>
          </a:xfrm>
          <a:prstGeom prst="rect">
            <a:avLst/>
          </a:prstGeom>
          <a:noFill/>
          <a:ln w="9525">
            <a:noFill/>
          </a:ln>
        </p:spPr>
        <p:txBody>
          <a:bodyPr>
            <a:spAutoFit/>
          </a:bodyPr>
          <a:p>
            <a:pPr algn="l" eaLnBrk="1" fontAlgn="base" hangingPunct="1">
              <a:lnSpc>
                <a:spcPct val="120000"/>
              </a:lnSpc>
            </a:pPr>
            <a:r>
              <a:rPr lang="zh-CN" altLang="en-US" sz="3000" b="1" dirty="0">
                <a:latin typeface="楷体_GB2312" pitchFamily="1" charset="-122"/>
                <a:ea typeface="楷体_GB2312" pitchFamily="1" charset="-122"/>
              </a:rPr>
              <a:t>荆轲</a:t>
            </a:r>
            <a:r>
              <a:rPr lang="zh-CN" altLang="en-US" sz="3000" b="1" dirty="0">
                <a:solidFill>
                  <a:srgbClr val="FF0000"/>
                </a:solidFill>
                <a:latin typeface="楷体_GB2312" pitchFamily="1" charset="-122"/>
                <a:ea typeface="楷体_GB2312" pitchFamily="1" charset="-122"/>
              </a:rPr>
              <a:t>奉</a:t>
            </a:r>
            <a:r>
              <a:rPr lang="zh-CN" altLang="en-US" sz="3000" b="1" dirty="0">
                <a:latin typeface="楷体_GB2312" pitchFamily="1" charset="-122"/>
                <a:ea typeface="楷体_GB2312" pitchFamily="1" charset="-122"/>
              </a:rPr>
              <a:t>樊於期头函。    轲既取图</a:t>
            </a:r>
            <a:r>
              <a:rPr lang="zh-CN" altLang="en-US" sz="3000" b="1" dirty="0">
                <a:solidFill>
                  <a:srgbClr val="FF0000"/>
                </a:solidFill>
                <a:latin typeface="楷体_GB2312" pitchFamily="1" charset="-122"/>
                <a:ea typeface="楷体_GB2312" pitchFamily="1" charset="-122"/>
              </a:rPr>
              <a:t>奉</a:t>
            </a:r>
            <a:r>
              <a:rPr lang="zh-CN" altLang="en-US" sz="3000" b="1" dirty="0">
                <a:latin typeface="楷体_GB2312" pitchFamily="1" charset="-122"/>
                <a:ea typeface="楷体_GB2312" pitchFamily="1" charset="-122"/>
              </a:rPr>
              <a:t>之。</a:t>
            </a:r>
            <a:endParaRPr lang="en-US" altLang="x-none"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诸郎中执</a:t>
            </a:r>
            <a:r>
              <a:rPr lang="zh-CN" altLang="en-US" sz="3000" b="1" dirty="0">
                <a:solidFill>
                  <a:srgbClr val="FF0000"/>
                </a:solidFill>
                <a:latin typeface="楷体_GB2312" pitchFamily="1" charset="-122"/>
                <a:ea typeface="楷体_GB2312" pitchFamily="1" charset="-122"/>
              </a:rPr>
              <a:t>兵</a:t>
            </a:r>
            <a:r>
              <a:rPr lang="zh-CN" altLang="en-US" sz="3000" b="1" dirty="0">
                <a:latin typeface="楷体_GB2312" pitchFamily="1" charset="-122"/>
                <a:ea typeface="楷体_GB2312" pitchFamily="1" charset="-122"/>
              </a:rPr>
              <a:t>。               方急时，不及召下</a:t>
            </a:r>
            <a:r>
              <a:rPr lang="zh-CN" altLang="en-US" sz="3000" b="1" dirty="0">
                <a:solidFill>
                  <a:srgbClr val="FF0000"/>
                </a:solidFill>
                <a:latin typeface="楷体_GB2312" pitchFamily="1" charset="-122"/>
                <a:ea typeface="楷体_GB2312" pitchFamily="1" charset="-122"/>
              </a:rPr>
              <a:t>兵</a:t>
            </a:r>
            <a:r>
              <a:rPr lang="zh-CN" altLang="en-US" sz="3000" b="1" dirty="0">
                <a:latin typeface="楷体_GB2312" pitchFamily="1" charset="-122"/>
                <a:ea typeface="楷体_GB2312" pitchFamily="1" charset="-122"/>
              </a:rPr>
              <a:t>。秦</a:t>
            </a:r>
            <a:r>
              <a:rPr lang="zh-CN" altLang="en-US" sz="3000" b="1" dirty="0">
                <a:solidFill>
                  <a:srgbClr val="FF0000"/>
                </a:solidFill>
                <a:latin typeface="楷体_GB2312" pitchFamily="1" charset="-122"/>
                <a:ea typeface="楷体_GB2312" pitchFamily="1" charset="-122"/>
              </a:rPr>
              <a:t>兵</a:t>
            </a:r>
            <a:r>
              <a:rPr lang="zh-CN" altLang="en-US" sz="3000" b="1" dirty="0">
                <a:latin typeface="楷体_GB2312" pitchFamily="1" charset="-122"/>
                <a:ea typeface="楷体_GB2312" pitchFamily="1" charset="-122"/>
              </a:rPr>
              <a:t>旦暮渡易水。</a:t>
            </a:r>
            <a:endParaRPr lang="en-US" altLang="x-none"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于是荆轲遂就车而去，终已不</a:t>
            </a:r>
            <a:r>
              <a:rPr lang="zh-CN" altLang="en-US" sz="3000" b="1" dirty="0">
                <a:solidFill>
                  <a:srgbClr val="FF0000"/>
                </a:solidFill>
                <a:latin typeface="楷体_GB2312" pitchFamily="1" charset="-122"/>
                <a:ea typeface="楷体_GB2312" pitchFamily="1" charset="-122"/>
              </a:rPr>
              <a:t>顾</a:t>
            </a:r>
            <a:r>
              <a:rPr lang="zh-CN" altLang="en-US" sz="3000" b="1" dirty="0">
                <a:latin typeface="楷体_GB2312" pitchFamily="1" charset="-122"/>
                <a:ea typeface="楷体_GB2312" pitchFamily="1" charset="-122"/>
              </a:rPr>
              <a:t>。                           吾每念，常痛于骨髓，</a:t>
            </a:r>
            <a:r>
              <a:rPr lang="zh-CN" altLang="en-US" sz="3000" b="1" dirty="0">
                <a:solidFill>
                  <a:srgbClr val="FF0000"/>
                </a:solidFill>
                <a:latin typeface="楷体_GB2312" pitchFamily="1" charset="-122"/>
                <a:ea typeface="楷体_GB2312" pitchFamily="1" charset="-122"/>
              </a:rPr>
              <a:t>顾</a:t>
            </a:r>
            <a:r>
              <a:rPr lang="zh-CN" altLang="en-US" sz="3000" b="1" dirty="0">
                <a:latin typeface="楷体_GB2312" pitchFamily="1" charset="-122"/>
                <a:ea typeface="楷体_GB2312" pitchFamily="1" charset="-122"/>
              </a:rPr>
              <a:t>计不知所出耳。</a:t>
            </a:r>
            <a:endParaRPr lang="zh-CN" altLang="en-US" sz="3000" b="1" dirty="0">
              <a:latin typeface="楷体_GB2312" pitchFamily="1" charset="-122"/>
              <a:ea typeface="楷体_GB2312" pitchFamily="1" charset="-122"/>
            </a:endParaRPr>
          </a:p>
        </p:txBody>
      </p:sp>
      <p:sp>
        <p:nvSpPr>
          <p:cNvPr id="70660" name="Text Box 4"/>
          <p:cNvSpPr txBox="1"/>
          <p:nvPr/>
        </p:nvSpPr>
        <p:spPr>
          <a:xfrm>
            <a:off x="5791200" y="1219200"/>
            <a:ext cx="2755900" cy="5005388"/>
          </a:xfrm>
          <a:prstGeom prst="rect">
            <a:avLst/>
          </a:prstGeom>
          <a:noFill/>
          <a:ln w="9525">
            <a:noFill/>
          </a:ln>
        </p:spPr>
        <p:txBody>
          <a:bodyPr>
            <a:spAutoFit/>
          </a:bodyPr>
          <a:p>
            <a:pPr algn="l" eaLnBrk="1" fontAlgn="base" hangingPunct="1">
              <a:lnSpc>
                <a:spcPct val="120000"/>
              </a:lnSpc>
            </a:pPr>
            <a:r>
              <a:rPr lang="zh-CN" altLang="en-US" sz="3000" b="1" dirty="0">
                <a:latin typeface="楷体_GB2312" pitchFamily="1" charset="-122"/>
                <a:ea typeface="楷体_GB2312" pitchFamily="1" charset="-122"/>
              </a:rPr>
              <a:t>双手捧着</a:t>
            </a: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献上</a:t>
            </a: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兵器</a:t>
            </a: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士兵</a:t>
            </a: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军队</a:t>
            </a:r>
            <a:endParaRPr lang="en-US" altLang="x-none" sz="3000" b="1" dirty="0">
              <a:latin typeface="楷体_GB2312" pitchFamily="1" charset="-122"/>
              <a:ea typeface="楷体_GB2312" pitchFamily="1" charset="-122"/>
            </a:endParaRPr>
          </a:p>
          <a:p>
            <a:pPr algn="l" eaLnBrk="1" fontAlgn="base" hangingPunct="1">
              <a:lnSpc>
                <a:spcPct val="120000"/>
              </a:lnSpc>
            </a:pP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回头看</a:t>
            </a:r>
            <a:endParaRPr lang="zh-CN" altLang="en-US" sz="3000" b="1" dirty="0">
              <a:latin typeface="楷体_GB2312" pitchFamily="1" charset="-122"/>
              <a:ea typeface="楷体_GB2312" pitchFamily="1" charset="-122"/>
            </a:endParaRPr>
          </a:p>
          <a:p>
            <a:pPr algn="l" eaLnBrk="1" fontAlgn="base" hangingPunct="1">
              <a:lnSpc>
                <a:spcPct val="120000"/>
              </a:lnSpc>
            </a:pPr>
            <a:endParaRPr lang="zh-CN" altLang="en-US" sz="3000" b="1" dirty="0">
              <a:latin typeface="楷体_GB2312" pitchFamily="1" charset="-122"/>
              <a:ea typeface="楷体_GB2312" pitchFamily="1" charset="-122"/>
            </a:endParaRPr>
          </a:p>
          <a:p>
            <a:pPr algn="l" eaLnBrk="1" fontAlgn="base" hangingPunct="1">
              <a:lnSpc>
                <a:spcPct val="120000"/>
              </a:lnSpc>
            </a:pPr>
            <a:r>
              <a:rPr lang="zh-CN" altLang="en-US" sz="3000" b="1" dirty="0">
                <a:latin typeface="楷体_GB2312" pitchFamily="1" charset="-122"/>
                <a:ea typeface="楷体_GB2312" pitchFamily="1" charset="-122"/>
              </a:rPr>
              <a:t>不过，但</a:t>
            </a:r>
            <a:endParaRPr lang="zh-CN" altLang="en-US" sz="3000" b="1" dirty="0">
              <a:latin typeface="楷体_GB2312" pitchFamily="1" charset="-122"/>
              <a:ea typeface="楷体_GB2312" pitchFamily="1" charset="-122"/>
            </a:endParaRPr>
          </a:p>
        </p:txBody>
      </p:sp>
      <p:sp>
        <p:nvSpPr>
          <p:cNvPr id="70661" name="AutoShape 5"/>
          <p:cNvSpPr/>
          <p:nvPr/>
        </p:nvSpPr>
        <p:spPr>
          <a:xfrm>
            <a:off x="1447800" y="1447800"/>
            <a:ext cx="214313" cy="890588"/>
          </a:xfrm>
          <a:prstGeom prst="leftBrace">
            <a:avLst>
              <a:gd name="adj1" fmla="val 25741"/>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0662" name="AutoShape 6"/>
          <p:cNvSpPr/>
          <p:nvPr/>
        </p:nvSpPr>
        <p:spPr>
          <a:xfrm>
            <a:off x="1447800" y="2590800"/>
            <a:ext cx="217488" cy="1219200"/>
          </a:xfrm>
          <a:prstGeom prst="leftBrace">
            <a:avLst>
              <a:gd name="adj1" fmla="val 46715"/>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0663" name="AutoShape 7"/>
          <p:cNvSpPr/>
          <p:nvPr/>
        </p:nvSpPr>
        <p:spPr>
          <a:xfrm>
            <a:off x="1447800" y="4191000"/>
            <a:ext cx="217488" cy="1828800"/>
          </a:xfrm>
          <a:prstGeom prst="leftBrace">
            <a:avLst>
              <a:gd name="adj1" fmla="val 52554"/>
              <a:gd name="adj2" fmla="val 50000"/>
            </a:avLst>
          </a:prstGeom>
          <a:noFill/>
          <a:ln w="9525" cap="flat" cmpd="sng">
            <a:solidFill>
              <a:schemeClr val="tx1"/>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0664" name="矩形 7"/>
          <p:cNvSpPr/>
          <p:nvPr/>
        </p:nvSpPr>
        <p:spPr>
          <a:xfrm>
            <a:off x="762000" y="1600200"/>
            <a:ext cx="596900" cy="584200"/>
          </a:xfrm>
          <a:prstGeom prst="rect">
            <a:avLst/>
          </a:prstGeom>
          <a:noFill/>
          <a:ln w="9525">
            <a:noFill/>
          </a:ln>
        </p:spPr>
        <p:txBody>
          <a:bodyPr wrap="none">
            <a:spAutoFit/>
          </a:bodyPr>
          <a:p>
            <a:pPr algn="l" eaLnBrk="1" fontAlgn="base" hangingPunct="1"/>
            <a:r>
              <a:rPr lang="zh-CN" altLang="en-US" sz="3200" b="1" dirty="0">
                <a:latin typeface="楷体_GB2312" pitchFamily="1" charset="-122"/>
                <a:ea typeface="楷体_GB2312" pitchFamily="1" charset="-122"/>
              </a:rPr>
              <a:t>奉</a:t>
            </a:r>
            <a:endParaRPr lang="zh-CN" altLang="en-US" sz="3200" dirty="0">
              <a:latin typeface="楷体_GB2312" pitchFamily="1" charset="-122"/>
              <a:ea typeface="楷体_GB2312" pitchFamily="1" charset="-122"/>
            </a:endParaRPr>
          </a:p>
        </p:txBody>
      </p:sp>
      <p:sp>
        <p:nvSpPr>
          <p:cNvPr id="70665" name="矩形 8"/>
          <p:cNvSpPr/>
          <p:nvPr/>
        </p:nvSpPr>
        <p:spPr>
          <a:xfrm>
            <a:off x="762000" y="2895600"/>
            <a:ext cx="596900" cy="584200"/>
          </a:xfrm>
          <a:prstGeom prst="rect">
            <a:avLst/>
          </a:prstGeom>
          <a:noFill/>
          <a:ln w="9525">
            <a:noFill/>
          </a:ln>
        </p:spPr>
        <p:txBody>
          <a:bodyPr wrap="none">
            <a:spAutoFit/>
          </a:bodyPr>
          <a:p>
            <a:pPr algn="l" eaLnBrk="1" fontAlgn="base" hangingPunct="1"/>
            <a:r>
              <a:rPr lang="zh-CN" altLang="en-US" sz="3200" b="1" dirty="0">
                <a:latin typeface="楷体_GB2312" pitchFamily="1" charset="-122"/>
                <a:ea typeface="楷体_GB2312" pitchFamily="1" charset="-122"/>
              </a:rPr>
              <a:t>兵</a:t>
            </a:r>
            <a:endParaRPr lang="zh-CN" altLang="en-US" sz="3200" dirty="0">
              <a:latin typeface="Arial" panose="020B0604020202020204" pitchFamily="34" charset="0"/>
            </a:endParaRPr>
          </a:p>
        </p:txBody>
      </p:sp>
      <p:sp>
        <p:nvSpPr>
          <p:cNvPr id="70666" name="矩形 9"/>
          <p:cNvSpPr/>
          <p:nvPr/>
        </p:nvSpPr>
        <p:spPr>
          <a:xfrm>
            <a:off x="762000" y="4724400"/>
            <a:ext cx="596900" cy="584200"/>
          </a:xfrm>
          <a:prstGeom prst="rect">
            <a:avLst/>
          </a:prstGeom>
          <a:noFill/>
          <a:ln w="9525">
            <a:noFill/>
          </a:ln>
        </p:spPr>
        <p:txBody>
          <a:bodyPr wrap="none">
            <a:spAutoFit/>
          </a:bodyPr>
          <a:p>
            <a:pPr algn="l" eaLnBrk="1" fontAlgn="base" hangingPunct="1"/>
            <a:r>
              <a:rPr lang="zh-CN" altLang="en-US" sz="3200" b="1" dirty="0">
                <a:latin typeface="楷体_GB2312" pitchFamily="1" charset="-122"/>
                <a:ea typeface="楷体_GB2312" pitchFamily="1" charset="-122"/>
              </a:rPr>
              <a:t>顾</a:t>
            </a:r>
            <a:endParaRPr lang="zh-CN" altLang="en-US" sz="3200"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0661"/>
                                        </p:tgtEl>
                                        <p:attrNameLst>
                                          <p:attrName>style.visibility</p:attrName>
                                        </p:attrNameLst>
                                      </p:cBhvr>
                                      <p:to>
                                        <p:strVal val="visible"/>
                                      </p:to>
                                    </p:set>
                                    <p:animEffect transition="in" filter="wipe(down)">
                                      <p:cBhvr>
                                        <p:cTn id="7" dur="290">
                                          <p:stCondLst>
                                            <p:cond delay="0"/>
                                          </p:stCondLst>
                                        </p:cTn>
                                        <p:tgtEl>
                                          <p:spTgt spid="70661"/>
                                        </p:tgtEl>
                                      </p:cBhvr>
                                    </p:animEffect>
                                    <p:anim calcmode="lin" valueType="num">
                                      <p:cBhvr>
                                        <p:cTn id="8" dur="911" tmFilter="0,0; 0.14,0.36; 0.43,0.73; 0.71,0.91; 1.0,1.0">
                                          <p:stCondLst>
                                            <p:cond delay="0"/>
                                          </p:stCondLst>
                                        </p:cTn>
                                        <p:tgtEl>
                                          <p:spTgt spid="70661"/>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70661"/>
                                        </p:tgtEl>
                                        <p:attrNameLst>
                                          <p:attrName>ppt_y</p:attrName>
                                        </p:attrNameLst>
                                      </p:cBhvr>
                                      <p:tavLst>
                                        <p:tav tm="0" fmla="#ppt_y-sin(pi*$)/3">
                                          <p:val>
                                            <p:fltVal val="0.500000"/>
                                          </p:val>
                                        </p:tav>
                                        <p:tav tm="100000">
                                          <p:val>
                                            <p:fltVal val="1.000000"/>
                                          </p:val>
                                        </p:tav>
                                      </p:tavLst>
                                    </p:anim>
                                    <p:anim calcmode="lin" valueType="num">
                                      <p:cBhvr>
                                        <p:cTn id="10" dur="332" tmFilter="0, 0; 0.125,0.2665; 0.25,0.4; 0.375,0.465; 0.5,0.5;  0.625,0.535; 0.75,0.6; 0.875,0.7335; 1,1">
                                          <p:stCondLst>
                                            <p:cond delay="332"/>
                                          </p:stCondLst>
                                        </p:cTn>
                                        <p:tgtEl>
                                          <p:spTgt spid="70661"/>
                                        </p:tgtEl>
                                        <p:attrNameLst>
                                          <p:attrName>ppt_y</p:attrName>
                                        </p:attrNameLst>
                                      </p:cBhvr>
                                      <p:tavLst>
                                        <p:tav tm="0" fmla="#ppt_y-sin(pi*$)/9">
                                          <p:val>
                                            <p:fltVal val="0.000000"/>
                                          </p:val>
                                        </p:tav>
                                        <p:tav tm="100000">
                                          <p:val>
                                            <p:fltVal val="1.000000"/>
                                          </p:val>
                                        </p:tav>
                                      </p:tavLst>
                                    </p:anim>
                                    <p:anim calcmode="lin" valueType="num">
                                      <p:cBhvr>
                                        <p:cTn id="11" dur="166" tmFilter="0, 0; 0.125,0.2665; 0.25,0.4; 0.375,0.465; 0.5,0.5;  0.625,0.535; 0.75,0.6; 0.875,0.7335; 1,1">
                                          <p:stCondLst>
                                            <p:cond delay="662"/>
                                          </p:stCondLst>
                                        </p:cTn>
                                        <p:tgtEl>
                                          <p:spTgt spid="70661"/>
                                        </p:tgtEl>
                                        <p:attrNameLst>
                                          <p:attrName>ppt_y</p:attrName>
                                        </p:attrNameLst>
                                      </p:cBhvr>
                                      <p:tavLst>
                                        <p:tav tm="0" fmla="#ppt_y-sin(pi*$)/27">
                                          <p:val>
                                            <p:fltVal val="0.000000"/>
                                          </p:val>
                                        </p:tav>
                                        <p:tav tm="100000">
                                          <p:val>
                                            <p:fltVal val="1.000000"/>
                                          </p:val>
                                        </p:tav>
                                      </p:tavLst>
                                    </p:anim>
                                    <p:anim calcmode="lin" valueType="num">
                                      <p:cBhvr>
                                        <p:cTn id="12" dur="82" tmFilter="0, 0; 0.125,0.2665; 0.25,0.4; 0.375,0.465; 0.5,0.5;  0.625,0.535; 0.75,0.6; 0.875,0.7335; 1,1">
                                          <p:stCondLst>
                                            <p:cond delay="828"/>
                                          </p:stCondLst>
                                        </p:cTn>
                                        <p:tgtEl>
                                          <p:spTgt spid="70661"/>
                                        </p:tgtEl>
                                        <p:attrNameLst>
                                          <p:attrName>ppt_y</p:attrName>
                                        </p:attrNameLst>
                                      </p:cBhvr>
                                      <p:tavLst>
                                        <p:tav tm="0" fmla="#ppt_y-sin(pi*$)/81">
                                          <p:val>
                                            <p:fltVal val="0.000000"/>
                                          </p:val>
                                        </p:tav>
                                        <p:tav tm="100000">
                                          <p:val>
                                            <p:fltVal val="1.000000"/>
                                          </p:val>
                                        </p:tav>
                                      </p:tavLst>
                                    </p:anim>
                                    <p:animScale>
                                      <p:cBhvr>
                                        <p:cTn id="13" dur="13">
                                          <p:stCondLst>
                                            <p:cond delay="325"/>
                                          </p:stCondLst>
                                        </p:cTn>
                                        <p:tgtEl>
                                          <p:spTgt spid="70661"/>
                                        </p:tgtEl>
                                      </p:cBhvr>
                                      <p:to x="100000" y="60000"/>
                                    </p:animScale>
                                    <p:animScale>
                                      <p:cBhvr>
                                        <p:cTn id="14" dur="83" decel="50000">
                                          <p:stCondLst>
                                            <p:cond delay="338"/>
                                          </p:stCondLst>
                                        </p:cTn>
                                        <p:tgtEl>
                                          <p:spTgt spid="70661"/>
                                        </p:tgtEl>
                                      </p:cBhvr>
                                      <p:to x="100000" y="100000"/>
                                    </p:animScale>
                                    <p:animScale>
                                      <p:cBhvr>
                                        <p:cTn id="15" dur="13">
                                          <p:stCondLst>
                                            <p:cond delay="656"/>
                                          </p:stCondLst>
                                        </p:cTn>
                                        <p:tgtEl>
                                          <p:spTgt spid="70661"/>
                                        </p:tgtEl>
                                      </p:cBhvr>
                                      <p:to x="100000" y="80000"/>
                                    </p:animScale>
                                    <p:animScale>
                                      <p:cBhvr>
                                        <p:cTn id="16" dur="83" decel="50000">
                                          <p:stCondLst>
                                            <p:cond delay="669"/>
                                          </p:stCondLst>
                                        </p:cTn>
                                        <p:tgtEl>
                                          <p:spTgt spid="70661"/>
                                        </p:tgtEl>
                                      </p:cBhvr>
                                      <p:to x="100000" y="100000"/>
                                    </p:animScale>
                                    <p:animScale>
                                      <p:cBhvr>
                                        <p:cTn id="17" dur="13">
                                          <p:stCondLst>
                                            <p:cond delay="821"/>
                                          </p:stCondLst>
                                        </p:cTn>
                                        <p:tgtEl>
                                          <p:spTgt spid="70661"/>
                                        </p:tgtEl>
                                      </p:cBhvr>
                                      <p:to x="100000" y="90000"/>
                                    </p:animScale>
                                    <p:animScale>
                                      <p:cBhvr>
                                        <p:cTn id="18" dur="83" decel="50000">
                                          <p:stCondLst>
                                            <p:cond delay="834"/>
                                          </p:stCondLst>
                                        </p:cTn>
                                        <p:tgtEl>
                                          <p:spTgt spid="70661"/>
                                        </p:tgtEl>
                                      </p:cBhvr>
                                      <p:to x="100000" y="100000"/>
                                    </p:animScale>
                                    <p:animScale>
                                      <p:cBhvr>
                                        <p:cTn id="19" dur="13">
                                          <p:stCondLst>
                                            <p:cond delay="904"/>
                                          </p:stCondLst>
                                        </p:cTn>
                                        <p:tgtEl>
                                          <p:spTgt spid="70661"/>
                                        </p:tgtEl>
                                      </p:cBhvr>
                                      <p:to x="100000" y="95000"/>
                                    </p:animScale>
                                    <p:animScale>
                                      <p:cBhvr>
                                        <p:cTn id="20" dur="83" decel="50000">
                                          <p:stCondLst>
                                            <p:cond delay="917"/>
                                          </p:stCondLst>
                                        </p:cTn>
                                        <p:tgtEl>
                                          <p:spTgt spid="70661"/>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0659">
                                            <p:txEl>
                                              <p:charRg st="0" end="21"/>
                                            </p:txEl>
                                          </p:spTgt>
                                        </p:tgtEl>
                                        <p:attrNameLst>
                                          <p:attrName>style.visibility</p:attrName>
                                        </p:attrNameLst>
                                      </p:cBhvr>
                                      <p:to>
                                        <p:strVal val="visible"/>
                                      </p:to>
                                    </p:set>
                                    <p:anim calcmode="lin" valueType="num">
                                      <p:cBhvr additive="base">
                                        <p:cTn id="25" dur="500" fill="hold"/>
                                        <p:tgtEl>
                                          <p:spTgt spid="70659">
                                            <p:txEl>
                                              <p:charRg st="0" end="2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0659">
                                            <p:txEl>
                                              <p:charRg st="0" end="2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0660">
                                            <p:txEl>
                                              <p:charRg st="0" end="5"/>
                                            </p:txEl>
                                          </p:spTgt>
                                        </p:tgtEl>
                                        <p:attrNameLst>
                                          <p:attrName>style.visibility</p:attrName>
                                        </p:attrNameLst>
                                      </p:cBhvr>
                                      <p:to>
                                        <p:strVal val="visible"/>
                                      </p:to>
                                    </p:set>
                                    <p:anim calcmode="lin" valueType="num">
                                      <p:cBhvr additive="base">
                                        <p:cTn id="31" dur="500" fill="hold"/>
                                        <p:tgtEl>
                                          <p:spTgt spid="70660">
                                            <p:txEl>
                                              <p:charRg st="0"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0660">
                                            <p:txEl>
                                              <p:charRg st="0"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0660">
                                            <p:txEl>
                                              <p:charRg st="5" end="8"/>
                                            </p:txEl>
                                          </p:spTgt>
                                        </p:tgtEl>
                                        <p:attrNameLst>
                                          <p:attrName>style.visibility</p:attrName>
                                        </p:attrNameLst>
                                      </p:cBhvr>
                                      <p:to>
                                        <p:strVal val="visible"/>
                                      </p:to>
                                    </p:set>
                                    <p:anim calcmode="lin" valueType="num">
                                      <p:cBhvr additive="base">
                                        <p:cTn id="37" dur="500" fill="hold"/>
                                        <p:tgtEl>
                                          <p:spTgt spid="70660">
                                            <p:txEl>
                                              <p:charRg st="5"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0660">
                                            <p:txEl>
                                              <p:charRg st="5"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0662"/>
                                        </p:tgtEl>
                                        <p:attrNameLst>
                                          <p:attrName>style.visibility</p:attrName>
                                        </p:attrNameLst>
                                      </p:cBhvr>
                                      <p:to>
                                        <p:strVal val="visible"/>
                                      </p:to>
                                    </p:set>
                                    <p:animEffect transition="in" filter="wipe(down)">
                                      <p:cBhvr>
                                        <p:cTn id="43" dur="290">
                                          <p:stCondLst>
                                            <p:cond delay="0"/>
                                          </p:stCondLst>
                                        </p:cTn>
                                        <p:tgtEl>
                                          <p:spTgt spid="70662"/>
                                        </p:tgtEl>
                                      </p:cBhvr>
                                    </p:animEffect>
                                    <p:anim calcmode="lin" valueType="num">
                                      <p:cBhvr>
                                        <p:cTn id="44" dur="911" tmFilter="0,0; 0.14,0.36; 0.43,0.73; 0.71,0.91; 1.0,1.0">
                                          <p:stCondLst>
                                            <p:cond delay="0"/>
                                          </p:stCondLst>
                                        </p:cTn>
                                        <p:tgtEl>
                                          <p:spTgt spid="70662"/>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70662"/>
                                        </p:tgtEl>
                                        <p:attrNameLst>
                                          <p:attrName>ppt_y</p:attrName>
                                        </p:attrNameLst>
                                      </p:cBhvr>
                                      <p:tavLst>
                                        <p:tav tm="0" fmla="#ppt_y-sin(pi*$)/3">
                                          <p:val>
                                            <p:fltVal val="0.500000"/>
                                          </p:val>
                                        </p:tav>
                                        <p:tav tm="100000">
                                          <p:val>
                                            <p:fltVal val="1.000000"/>
                                          </p:val>
                                        </p:tav>
                                      </p:tavLst>
                                    </p:anim>
                                    <p:anim calcmode="lin" valueType="num">
                                      <p:cBhvr>
                                        <p:cTn id="46" dur="332" tmFilter="0, 0; 0.125,0.2665; 0.25,0.4; 0.375,0.465; 0.5,0.5;  0.625,0.535; 0.75,0.6; 0.875,0.7335; 1,1">
                                          <p:stCondLst>
                                            <p:cond delay="332"/>
                                          </p:stCondLst>
                                        </p:cTn>
                                        <p:tgtEl>
                                          <p:spTgt spid="70662"/>
                                        </p:tgtEl>
                                        <p:attrNameLst>
                                          <p:attrName>ppt_y</p:attrName>
                                        </p:attrNameLst>
                                      </p:cBhvr>
                                      <p:tavLst>
                                        <p:tav tm="0" fmla="#ppt_y-sin(pi*$)/9">
                                          <p:val>
                                            <p:fltVal val="0.000000"/>
                                          </p:val>
                                        </p:tav>
                                        <p:tav tm="100000">
                                          <p:val>
                                            <p:fltVal val="1.000000"/>
                                          </p:val>
                                        </p:tav>
                                      </p:tavLst>
                                    </p:anim>
                                    <p:anim calcmode="lin" valueType="num">
                                      <p:cBhvr>
                                        <p:cTn id="47" dur="166" tmFilter="0, 0; 0.125,0.2665; 0.25,0.4; 0.375,0.465; 0.5,0.5;  0.625,0.535; 0.75,0.6; 0.875,0.7335; 1,1">
                                          <p:stCondLst>
                                            <p:cond delay="662"/>
                                          </p:stCondLst>
                                        </p:cTn>
                                        <p:tgtEl>
                                          <p:spTgt spid="70662"/>
                                        </p:tgtEl>
                                        <p:attrNameLst>
                                          <p:attrName>ppt_y</p:attrName>
                                        </p:attrNameLst>
                                      </p:cBhvr>
                                      <p:tavLst>
                                        <p:tav tm="0" fmla="#ppt_y-sin(pi*$)/27">
                                          <p:val>
                                            <p:fltVal val="0.000000"/>
                                          </p:val>
                                        </p:tav>
                                        <p:tav tm="100000">
                                          <p:val>
                                            <p:fltVal val="1.000000"/>
                                          </p:val>
                                        </p:tav>
                                      </p:tavLst>
                                    </p:anim>
                                    <p:anim calcmode="lin" valueType="num">
                                      <p:cBhvr>
                                        <p:cTn id="48" dur="82" tmFilter="0, 0; 0.125,0.2665; 0.25,0.4; 0.375,0.465; 0.5,0.5;  0.625,0.535; 0.75,0.6; 0.875,0.7335; 1,1">
                                          <p:stCondLst>
                                            <p:cond delay="828"/>
                                          </p:stCondLst>
                                        </p:cTn>
                                        <p:tgtEl>
                                          <p:spTgt spid="70662"/>
                                        </p:tgtEl>
                                        <p:attrNameLst>
                                          <p:attrName>ppt_y</p:attrName>
                                        </p:attrNameLst>
                                      </p:cBhvr>
                                      <p:tavLst>
                                        <p:tav tm="0" fmla="#ppt_y-sin(pi*$)/81">
                                          <p:val>
                                            <p:fltVal val="0.000000"/>
                                          </p:val>
                                        </p:tav>
                                        <p:tav tm="100000">
                                          <p:val>
                                            <p:fltVal val="1.000000"/>
                                          </p:val>
                                        </p:tav>
                                      </p:tavLst>
                                    </p:anim>
                                    <p:animScale>
                                      <p:cBhvr>
                                        <p:cTn id="49" dur="13">
                                          <p:stCondLst>
                                            <p:cond delay="325"/>
                                          </p:stCondLst>
                                        </p:cTn>
                                        <p:tgtEl>
                                          <p:spTgt spid="70662"/>
                                        </p:tgtEl>
                                      </p:cBhvr>
                                      <p:to x="100000" y="60000"/>
                                    </p:animScale>
                                    <p:animScale>
                                      <p:cBhvr>
                                        <p:cTn id="50" dur="83" decel="50000">
                                          <p:stCondLst>
                                            <p:cond delay="338"/>
                                          </p:stCondLst>
                                        </p:cTn>
                                        <p:tgtEl>
                                          <p:spTgt spid="70662"/>
                                        </p:tgtEl>
                                      </p:cBhvr>
                                      <p:to x="100000" y="100000"/>
                                    </p:animScale>
                                    <p:animScale>
                                      <p:cBhvr>
                                        <p:cTn id="51" dur="13">
                                          <p:stCondLst>
                                            <p:cond delay="656"/>
                                          </p:stCondLst>
                                        </p:cTn>
                                        <p:tgtEl>
                                          <p:spTgt spid="70662"/>
                                        </p:tgtEl>
                                      </p:cBhvr>
                                      <p:to x="100000" y="80000"/>
                                    </p:animScale>
                                    <p:animScale>
                                      <p:cBhvr>
                                        <p:cTn id="52" dur="83" decel="50000">
                                          <p:stCondLst>
                                            <p:cond delay="669"/>
                                          </p:stCondLst>
                                        </p:cTn>
                                        <p:tgtEl>
                                          <p:spTgt spid="70662"/>
                                        </p:tgtEl>
                                      </p:cBhvr>
                                      <p:to x="100000" y="100000"/>
                                    </p:animScale>
                                    <p:animScale>
                                      <p:cBhvr>
                                        <p:cTn id="53" dur="13">
                                          <p:stCondLst>
                                            <p:cond delay="821"/>
                                          </p:stCondLst>
                                        </p:cTn>
                                        <p:tgtEl>
                                          <p:spTgt spid="70662"/>
                                        </p:tgtEl>
                                      </p:cBhvr>
                                      <p:to x="100000" y="90000"/>
                                    </p:animScale>
                                    <p:animScale>
                                      <p:cBhvr>
                                        <p:cTn id="54" dur="83" decel="50000">
                                          <p:stCondLst>
                                            <p:cond delay="834"/>
                                          </p:stCondLst>
                                        </p:cTn>
                                        <p:tgtEl>
                                          <p:spTgt spid="70662"/>
                                        </p:tgtEl>
                                      </p:cBhvr>
                                      <p:to x="100000" y="100000"/>
                                    </p:animScale>
                                    <p:animScale>
                                      <p:cBhvr>
                                        <p:cTn id="55" dur="13">
                                          <p:stCondLst>
                                            <p:cond delay="904"/>
                                          </p:stCondLst>
                                        </p:cTn>
                                        <p:tgtEl>
                                          <p:spTgt spid="70662"/>
                                        </p:tgtEl>
                                      </p:cBhvr>
                                      <p:to x="100000" y="95000"/>
                                    </p:animScale>
                                    <p:animScale>
                                      <p:cBhvr>
                                        <p:cTn id="56" dur="83" decel="50000">
                                          <p:stCondLst>
                                            <p:cond delay="917"/>
                                          </p:stCondLst>
                                        </p:cTn>
                                        <p:tgtEl>
                                          <p:spTgt spid="70662"/>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70659">
                                            <p:txEl>
                                              <p:charRg st="21" end="61"/>
                                            </p:txEl>
                                          </p:spTgt>
                                        </p:tgtEl>
                                        <p:attrNameLst>
                                          <p:attrName>style.visibility</p:attrName>
                                        </p:attrNameLst>
                                      </p:cBhvr>
                                      <p:to>
                                        <p:strVal val="visible"/>
                                      </p:to>
                                    </p:set>
                                    <p:anim calcmode="lin" valueType="num">
                                      <p:cBhvr additive="base">
                                        <p:cTn id="61" dur="500" fill="hold"/>
                                        <p:tgtEl>
                                          <p:spTgt spid="70659">
                                            <p:txEl>
                                              <p:charRg st="21" end="6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70659">
                                            <p:txEl>
                                              <p:charRg st="21" end="61"/>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0660">
                                            <p:txEl>
                                              <p:charRg st="8" end="11"/>
                                            </p:txEl>
                                          </p:spTgt>
                                        </p:tgtEl>
                                        <p:attrNameLst>
                                          <p:attrName>style.visibility</p:attrName>
                                        </p:attrNameLst>
                                      </p:cBhvr>
                                      <p:to>
                                        <p:strVal val="visible"/>
                                      </p:to>
                                    </p:set>
                                    <p:anim calcmode="lin" valueType="num">
                                      <p:cBhvr additive="base">
                                        <p:cTn id="67" dur="500" fill="hold"/>
                                        <p:tgtEl>
                                          <p:spTgt spid="70660">
                                            <p:txEl>
                                              <p:charRg st="8" end="1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70660">
                                            <p:txEl>
                                              <p:charRg st="8" end="11"/>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0660">
                                            <p:txEl>
                                              <p:charRg st="11" end="14"/>
                                            </p:txEl>
                                          </p:spTgt>
                                        </p:tgtEl>
                                        <p:attrNameLst>
                                          <p:attrName>style.visibility</p:attrName>
                                        </p:attrNameLst>
                                      </p:cBhvr>
                                      <p:to>
                                        <p:strVal val="visible"/>
                                      </p:to>
                                    </p:set>
                                    <p:anim calcmode="lin" valueType="num">
                                      <p:cBhvr additive="base">
                                        <p:cTn id="73" dur="500" fill="hold"/>
                                        <p:tgtEl>
                                          <p:spTgt spid="70660">
                                            <p:txEl>
                                              <p:charRg st="11" end="14"/>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0660">
                                            <p:txEl>
                                              <p:charRg st="11" end="14"/>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70660">
                                            <p:txEl>
                                              <p:charRg st="14" end="17"/>
                                            </p:txEl>
                                          </p:spTgt>
                                        </p:tgtEl>
                                        <p:attrNameLst>
                                          <p:attrName>style.visibility</p:attrName>
                                        </p:attrNameLst>
                                      </p:cBhvr>
                                      <p:to>
                                        <p:strVal val="visible"/>
                                      </p:to>
                                    </p:set>
                                    <p:anim calcmode="lin" valueType="num">
                                      <p:cBhvr additive="base">
                                        <p:cTn id="79" dur="500" fill="hold"/>
                                        <p:tgtEl>
                                          <p:spTgt spid="70660">
                                            <p:txEl>
                                              <p:charRg st="14" end="17"/>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70660">
                                            <p:txEl>
                                              <p:charRg st="14" end="17"/>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6" presetClass="entr" presetSubtype="0" fill="hold" grpId="0" nodeType="clickEffect">
                                  <p:stCondLst>
                                    <p:cond delay="0"/>
                                  </p:stCondLst>
                                  <p:childTnLst>
                                    <p:set>
                                      <p:cBhvr>
                                        <p:cTn id="84" dur="1" fill="hold">
                                          <p:stCondLst>
                                            <p:cond delay="0"/>
                                          </p:stCondLst>
                                        </p:cTn>
                                        <p:tgtEl>
                                          <p:spTgt spid="70663"/>
                                        </p:tgtEl>
                                        <p:attrNameLst>
                                          <p:attrName>style.visibility</p:attrName>
                                        </p:attrNameLst>
                                      </p:cBhvr>
                                      <p:to>
                                        <p:strVal val="visible"/>
                                      </p:to>
                                    </p:set>
                                    <p:animEffect transition="in" filter="wipe(down)">
                                      <p:cBhvr>
                                        <p:cTn id="85" dur="290">
                                          <p:stCondLst>
                                            <p:cond delay="0"/>
                                          </p:stCondLst>
                                        </p:cTn>
                                        <p:tgtEl>
                                          <p:spTgt spid="70663"/>
                                        </p:tgtEl>
                                      </p:cBhvr>
                                    </p:animEffect>
                                    <p:anim calcmode="lin" valueType="num">
                                      <p:cBhvr>
                                        <p:cTn id="86" dur="911" tmFilter="0,0; 0.14,0.36; 0.43,0.73; 0.71,0.91; 1.0,1.0">
                                          <p:stCondLst>
                                            <p:cond delay="0"/>
                                          </p:stCondLst>
                                        </p:cTn>
                                        <p:tgtEl>
                                          <p:spTgt spid="70663"/>
                                        </p:tgtEl>
                                        <p:attrNameLst>
                                          <p:attrName>ppt_x</p:attrName>
                                        </p:attrNameLst>
                                      </p:cBhvr>
                                      <p:tavLst>
                                        <p:tav tm="0">
                                          <p:val>
                                            <p:strVal val="#ppt_x-0.25"/>
                                          </p:val>
                                        </p:tav>
                                        <p:tav tm="100000">
                                          <p:val>
                                            <p:strVal val="#ppt_x"/>
                                          </p:val>
                                        </p:tav>
                                      </p:tavLst>
                                    </p:anim>
                                    <p:anim calcmode="lin" valueType="num">
                                      <p:cBhvr>
                                        <p:cTn id="87" dur="332" tmFilter="0.0,0.0; 0.25,0.07; 0.50,0.2; 0.75,0.467; 1.0,1.0">
                                          <p:stCondLst>
                                            <p:cond delay="0"/>
                                          </p:stCondLst>
                                        </p:cTn>
                                        <p:tgtEl>
                                          <p:spTgt spid="70663"/>
                                        </p:tgtEl>
                                        <p:attrNameLst>
                                          <p:attrName>ppt_y</p:attrName>
                                        </p:attrNameLst>
                                      </p:cBhvr>
                                      <p:tavLst>
                                        <p:tav tm="0" fmla="#ppt_y-sin(pi*$)/3">
                                          <p:val>
                                            <p:fltVal val="0.500000"/>
                                          </p:val>
                                        </p:tav>
                                        <p:tav tm="100000">
                                          <p:val>
                                            <p:fltVal val="1.000000"/>
                                          </p:val>
                                        </p:tav>
                                      </p:tavLst>
                                    </p:anim>
                                    <p:anim calcmode="lin" valueType="num">
                                      <p:cBhvr>
                                        <p:cTn id="88" dur="332" tmFilter="0, 0; 0.125,0.2665; 0.25,0.4; 0.375,0.465; 0.5,0.5;  0.625,0.535; 0.75,0.6; 0.875,0.7335; 1,1">
                                          <p:stCondLst>
                                            <p:cond delay="332"/>
                                          </p:stCondLst>
                                        </p:cTn>
                                        <p:tgtEl>
                                          <p:spTgt spid="70663"/>
                                        </p:tgtEl>
                                        <p:attrNameLst>
                                          <p:attrName>ppt_y</p:attrName>
                                        </p:attrNameLst>
                                      </p:cBhvr>
                                      <p:tavLst>
                                        <p:tav tm="0" fmla="#ppt_y-sin(pi*$)/9">
                                          <p:val>
                                            <p:fltVal val="0.000000"/>
                                          </p:val>
                                        </p:tav>
                                        <p:tav tm="100000">
                                          <p:val>
                                            <p:fltVal val="1.000000"/>
                                          </p:val>
                                        </p:tav>
                                      </p:tavLst>
                                    </p:anim>
                                    <p:anim calcmode="lin" valueType="num">
                                      <p:cBhvr>
                                        <p:cTn id="89" dur="166" tmFilter="0, 0; 0.125,0.2665; 0.25,0.4; 0.375,0.465; 0.5,0.5;  0.625,0.535; 0.75,0.6; 0.875,0.7335; 1,1">
                                          <p:stCondLst>
                                            <p:cond delay="662"/>
                                          </p:stCondLst>
                                        </p:cTn>
                                        <p:tgtEl>
                                          <p:spTgt spid="70663"/>
                                        </p:tgtEl>
                                        <p:attrNameLst>
                                          <p:attrName>ppt_y</p:attrName>
                                        </p:attrNameLst>
                                      </p:cBhvr>
                                      <p:tavLst>
                                        <p:tav tm="0" fmla="#ppt_y-sin(pi*$)/27">
                                          <p:val>
                                            <p:fltVal val="0.000000"/>
                                          </p:val>
                                        </p:tav>
                                        <p:tav tm="100000">
                                          <p:val>
                                            <p:fltVal val="1.000000"/>
                                          </p:val>
                                        </p:tav>
                                      </p:tavLst>
                                    </p:anim>
                                    <p:anim calcmode="lin" valueType="num">
                                      <p:cBhvr>
                                        <p:cTn id="90" dur="82" tmFilter="0, 0; 0.125,0.2665; 0.25,0.4; 0.375,0.465; 0.5,0.5;  0.625,0.535; 0.75,0.6; 0.875,0.7335; 1,1">
                                          <p:stCondLst>
                                            <p:cond delay="828"/>
                                          </p:stCondLst>
                                        </p:cTn>
                                        <p:tgtEl>
                                          <p:spTgt spid="70663"/>
                                        </p:tgtEl>
                                        <p:attrNameLst>
                                          <p:attrName>ppt_y</p:attrName>
                                        </p:attrNameLst>
                                      </p:cBhvr>
                                      <p:tavLst>
                                        <p:tav tm="0" fmla="#ppt_y-sin(pi*$)/81">
                                          <p:val>
                                            <p:fltVal val="0.000000"/>
                                          </p:val>
                                        </p:tav>
                                        <p:tav tm="100000">
                                          <p:val>
                                            <p:fltVal val="1.000000"/>
                                          </p:val>
                                        </p:tav>
                                      </p:tavLst>
                                    </p:anim>
                                    <p:animScale>
                                      <p:cBhvr>
                                        <p:cTn id="91" dur="13">
                                          <p:stCondLst>
                                            <p:cond delay="325"/>
                                          </p:stCondLst>
                                        </p:cTn>
                                        <p:tgtEl>
                                          <p:spTgt spid="70663"/>
                                        </p:tgtEl>
                                      </p:cBhvr>
                                      <p:to x="100000" y="60000"/>
                                    </p:animScale>
                                    <p:animScale>
                                      <p:cBhvr>
                                        <p:cTn id="92" dur="83" decel="50000">
                                          <p:stCondLst>
                                            <p:cond delay="338"/>
                                          </p:stCondLst>
                                        </p:cTn>
                                        <p:tgtEl>
                                          <p:spTgt spid="70663"/>
                                        </p:tgtEl>
                                      </p:cBhvr>
                                      <p:to x="100000" y="100000"/>
                                    </p:animScale>
                                    <p:animScale>
                                      <p:cBhvr>
                                        <p:cTn id="93" dur="13">
                                          <p:stCondLst>
                                            <p:cond delay="656"/>
                                          </p:stCondLst>
                                        </p:cTn>
                                        <p:tgtEl>
                                          <p:spTgt spid="70663"/>
                                        </p:tgtEl>
                                      </p:cBhvr>
                                      <p:to x="100000" y="80000"/>
                                    </p:animScale>
                                    <p:animScale>
                                      <p:cBhvr>
                                        <p:cTn id="94" dur="83" decel="50000">
                                          <p:stCondLst>
                                            <p:cond delay="669"/>
                                          </p:stCondLst>
                                        </p:cTn>
                                        <p:tgtEl>
                                          <p:spTgt spid="70663"/>
                                        </p:tgtEl>
                                      </p:cBhvr>
                                      <p:to x="100000" y="100000"/>
                                    </p:animScale>
                                    <p:animScale>
                                      <p:cBhvr>
                                        <p:cTn id="95" dur="13">
                                          <p:stCondLst>
                                            <p:cond delay="821"/>
                                          </p:stCondLst>
                                        </p:cTn>
                                        <p:tgtEl>
                                          <p:spTgt spid="70663"/>
                                        </p:tgtEl>
                                      </p:cBhvr>
                                      <p:to x="100000" y="90000"/>
                                    </p:animScale>
                                    <p:animScale>
                                      <p:cBhvr>
                                        <p:cTn id="96" dur="83" decel="50000">
                                          <p:stCondLst>
                                            <p:cond delay="834"/>
                                          </p:stCondLst>
                                        </p:cTn>
                                        <p:tgtEl>
                                          <p:spTgt spid="70663"/>
                                        </p:tgtEl>
                                      </p:cBhvr>
                                      <p:to x="100000" y="100000"/>
                                    </p:animScale>
                                    <p:animScale>
                                      <p:cBhvr>
                                        <p:cTn id="97" dur="13">
                                          <p:stCondLst>
                                            <p:cond delay="904"/>
                                          </p:stCondLst>
                                        </p:cTn>
                                        <p:tgtEl>
                                          <p:spTgt spid="70663"/>
                                        </p:tgtEl>
                                      </p:cBhvr>
                                      <p:to x="100000" y="95000"/>
                                    </p:animScale>
                                    <p:animScale>
                                      <p:cBhvr>
                                        <p:cTn id="98" dur="83" decel="50000">
                                          <p:stCondLst>
                                            <p:cond delay="917"/>
                                          </p:stCondLst>
                                        </p:cTn>
                                        <p:tgtEl>
                                          <p:spTgt spid="70663"/>
                                        </p:tgtEl>
                                      </p:cBhvr>
                                      <p:to x="100000" y="100000"/>
                                    </p:animScale>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70659">
                                            <p:txEl>
                                              <p:charRg st="61" end="122"/>
                                            </p:txEl>
                                          </p:spTgt>
                                        </p:tgtEl>
                                        <p:attrNameLst>
                                          <p:attrName>style.visibility</p:attrName>
                                        </p:attrNameLst>
                                      </p:cBhvr>
                                      <p:to>
                                        <p:strVal val="visible"/>
                                      </p:to>
                                    </p:set>
                                    <p:anim calcmode="lin" valueType="num">
                                      <p:cBhvr additive="base">
                                        <p:cTn id="103" dur="500" fill="hold"/>
                                        <p:tgtEl>
                                          <p:spTgt spid="70659">
                                            <p:txEl>
                                              <p:charRg st="61" end="122"/>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70659">
                                            <p:txEl>
                                              <p:charRg st="61" end="122"/>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70660">
                                            <p:txEl>
                                              <p:charRg st="18" end="22"/>
                                            </p:txEl>
                                          </p:spTgt>
                                        </p:tgtEl>
                                        <p:attrNameLst>
                                          <p:attrName>style.visibility</p:attrName>
                                        </p:attrNameLst>
                                      </p:cBhvr>
                                      <p:to>
                                        <p:strVal val="visible"/>
                                      </p:to>
                                    </p:set>
                                    <p:anim calcmode="lin" valueType="num">
                                      <p:cBhvr additive="base">
                                        <p:cTn id="109" dur="500" fill="hold"/>
                                        <p:tgtEl>
                                          <p:spTgt spid="70660">
                                            <p:txEl>
                                              <p:charRg st="18" end="22"/>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70660">
                                            <p:txEl>
                                              <p:charRg st="18" end="22"/>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70660">
                                            <p:txEl>
                                              <p:charRg st="23" end="28"/>
                                            </p:txEl>
                                          </p:spTgt>
                                        </p:tgtEl>
                                        <p:attrNameLst>
                                          <p:attrName>style.visibility</p:attrName>
                                        </p:attrNameLst>
                                      </p:cBhvr>
                                      <p:to>
                                        <p:strVal val="visible"/>
                                      </p:to>
                                    </p:set>
                                    <p:anim calcmode="lin" valueType="num">
                                      <p:cBhvr additive="base">
                                        <p:cTn id="115" dur="500" fill="hold"/>
                                        <p:tgtEl>
                                          <p:spTgt spid="70660">
                                            <p:txEl>
                                              <p:charRg st="23" end="28"/>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70660">
                                            <p:txEl>
                                              <p:charRg st="23" end="2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1" grpId="0" animBg="1"/>
      <p:bldP spid="70662" grpId="0" animBg="1"/>
      <p:bldP spid="7066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71682" name="矩形 3"/>
          <p:cNvSpPr/>
          <p:nvPr/>
        </p:nvSpPr>
        <p:spPr>
          <a:xfrm>
            <a:off x="1066800" y="990600"/>
            <a:ext cx="6096000" cy="4832350"/>
          </a:xfrm>
          <a:prstGeom prst="rect">
            <a:avLst/>
          </a:prstGeom>
          <a:noFill/>
          <a:ln w="9525">
            <a:noFill/>
          </a:ln>
        </p:spPr>
        <p:txBody>
          <a:bodyPr>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）进兵北略地 </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2</a:t>
            </a:r>
            <a:r>
              <a:rPr lang="zh-CN" altLang="en-US" sz="2800" dirty="0">
                <a:latin typeface="黑体" panose="02010609060101010101" pitchFamily="2" charset="-122"/>
                <a:ea typeface="黑体" panose="02010609060101010101" pitchFamily="2" charset="-122"/>
              </a:rPr>
              <a:t>）乃遂收盛樊於期之首，函封之 </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3</a:t>
            </a:r>
            <a:r>
              <a:rPr lang="zh-CN" altLang="en-US" sz="2800" dirty="0">
                <a:latin typeface="黑体" panose="02010609060101010101" pitchFamily="2" charset="-122"/>
                <a:ea typeface="黑体" panose="02010609060101010101" pitchFamily="2" charset="-122"/>
              </a:rPr>
              <a:t>）前为谢曰   </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4</a:t>
            </a:r>
            <a:r>
              <a:rPr lang="zh-CN" altLang="en-US" sz="2800" dirty="0">
                <a:latin typeface="黑体" panose="02010609060101010101" pitchFamily="2" charset="-122"/>
                <a:ea typeface="黑体" panose="02010609060101010101" pitchFamily="2" charset="-122"/>
              </a:rPr>
              <a:t>）樊於期乃前曰</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5</a:t>
            </a:r>
            <a:r>
              <a:rPr lang="zh-CN" altLang="en-US" sz="2800" dirty="0">
                <a:latin typeface="黑体" panose="02010609060101010101" pitchFamily="2" charset="-122"/>
                <a:ea typeface="黑体" panose="02010609060101010101" pitchFamily="2" charset="-122"/>
              </a:rPr>
              <a:t>）又前而为歌曰</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6</a:t>
            </a:r>
            <a:r>
              <a:rPr lang="zh-CN" altLang="en-US" sz="2800" dirty="0">
                <a:latin typeface="黑体" panose="02010609060101010101" pitchFamily="2" charset="-122"/>
                <a:ea typeface="黑体" panose="02010609060101010101" pitchFamily="2" charset="-122"/>
              </a:rPr>
              <a:t>）其人居远 </a:t>
            </a:r>
            <a:endParaRPr lang="zh-CN" altLang="en-US" sz="2800" dirty="0">
              <a:latin typeface="黑体" panose="02010609060101010101" pitchFamily="2" charset="-122"/>
              <a:ea typeface="黑体" panose="02010609060101010101" pitchFamily="2" charset="-122"/>
            </a:endParaRPr>
          </a:p>
        </p:txBody>
      </p:sp>
      <p:sp>
        <p:nvSpPr>
          <p:cNvPr id="71683" name="矩形 4"/>
          <p:cNvSpPr/>
          <p:nvPr/>
        </p:nvSpPr>
        <p:spPr>
          <a:xfrm>
            <a:off x="1828800" y="381000"/>
            <a:ext cx="2300288" cy="554038"/>
          </a:xfrm>
          <a:prstGeom prst="rect">
            <a:avLst/>
          </a:prstGeom>
          <a:noFill/>
          <a:ln w="9525">
            <a:noFill/>
          </a:ln>
        </p:spPr>
        <p:txBody>
          <a:bodyPr>
            <a:spAutoFit/>
          </a:bodyPr>
          <a:p>
            <a:pPr algn="l" eaLnBrk="1" fontAlgn="base" hangingPunct="1"/>
            <a:r>
              <a:rPr lang="en-US" altLang="x-none" sz="3000" b="1" dirty="0">
                <a:latin typeface="黑体" panose="02010609060101010101" pitchFamily="2" charset="-122"/>
                <a:ea typeface="黑体" panose="02010609060101010101" pitchFamily="2" charset="-122"/>
              </a:rPr>
              <a:t>4</a:t>
            </a:r>
            <a:r>
              <a:rPr lang="zh-CN" altLang="en-US" sz="3000" b="1" dirty="0">
                <a:latin typeface="黑体" panose="02010609060101010101" pitchFamily="2" charset="-122"/>
                <a:ea typeface="黑体" panose="02010609060101010101" pitchFamily="2" charset="-122"/>
              </a:rPr>
              <a:t>、词类活用</a:t>
            </a:r>
            <a:endParaRPr lang="zh-CN" altLang="en-US" sz="3000" b="1" dirty="0">
              <a:latin typeface="黑体" panose="02010609060101010101" pitchFamily="2" charset="-122"/>
              <a:ea typeface="黑体" panose="02010609060101010101" pitchFamily="2" charset="-122"/>
            </a:endParaRPr>
          </a:p>
        </p:txBody>
      </p:sp>
      <p:sp>
        <p:nvSpPr>
          <p:cNvPr id="71684" name="矩形 5"/>
          <p:cNvSpPr/>
          <p:nvPr/>
        </p:nvSpPr>
        <p:spPr>
          <a:xfrm>
            <a:off x="1600200" y="1371600"/>
            <a:ext cx="415131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方位名词作状语，向北。</a:t>
            </a:r>
            <a:endParaRPr lang="zh-CN" altLang="en-US" sz="2800" b="1" dirty="0">
              <a:solidFill>
                <a:srgbClr val="FF0000"/>
              </a:solidFill>
              <a:latin typeface="楷体_GB2312" pitchFamily="1" charset="-122"/>
              <a:ea typeface="楷体_GB2312" pitchFamily="1" charset="-122"/>
            </a:endParaRPr>
          </a:p>
        </p:txBody>
      </p:sp>
      <p:sp>
        <p:nvSpPr>
          <p:cNvPr id="71685" name="矩形 6"/>
          <p:cNvSpPr/>
          <p:nvPr/>
        </p:nvSpPr>
        <p:spPr>
          <a:xfrm>
            <a:off x="1600200" y="2286000"/>
            <a:ext cx="3638550" cy="523875"/>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名词作状语，用匣子。</a:t>
            </a:r>
            <a:endParaRPr lang="zh-CN" altLang="en-US" sz="2800" b="1" dirty="0">
              <a:solidFill>
                <a:srgbClr val="FF0000"/>
              </a:solidFill>
              <a:latin typeface="楷体_GB2312" pitchFamily="1" charset="-122"/>
              <a:ea typeface="楷体_GB2312" pitchFamily="1" charset="-122"/>
            </a:endParaRPr>
          </a:p>
        </p:txBody>
      </p:sp>
      <p:sp>
        <p:nvSpPr>
          <p:cNvPr id="71686" name="矩形 7"/>
          <p:cNvSpPr/>
          <p:nvPr/>
        </p:nvSpPr>
        <p:spPr>
          <a:xfrm>
            <a:off x="1600200" y="3124200"/>
            <a:ext cx="451326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方位名词作动词，走上前。</a:t>
            </a:r>
            <a:endParaRPr lang="zh-CN" altLang="en-US" sz="2800" b="1" dirty="0">
              <a:solidFill>
                <a:srgbClr val="FF0000"/>
              </a:solidFill>
              <a:latin typeface="楷体_GB2312" pitchFamily="1" charset="-122"/>
              <a:ea typeface="楷体_GB2312" pitchFamily="1" charset="-122"/>
            </a:endParaRPr>
          </a:p>
        </p:txBody>
      </p:sp>
      <p:sp>
        <p:nvSpPr>
          <p:cNvPr id="71687" name="矩形 8"/>
          <p:cNvSpPr/>
          <p:nvPr/>
        </p:nvSpPr>
        <p:spPr>
          <a:xfrm>
            <a:off x="1600200" y="3962400"/>
            <a:ext cx="5233988"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方位名词活用为动词，走上前。</a:t>
            </a:r>
            <a:endParaRPr lang="zh-CN" altLang="en-US" sz="2800" b="1" dirty="0">
              <a:solidFill>
                <a:srgbClr val="FF0000"/>
              </a:solidFill>
              <a:latin typeface="楷体_GB2312" pitchFamily="1" charset="-122"/>
              <a:ea typeface="楷体_GB2312" pitchFamily="1" charset="-122"/>
            </a:endParaRPr>
          </a:p>
        </p:txBody>
      </p:sp>
      <p:sp>
        <p:nvSpPr>
          <p:cNvPr id="71688" name="矩形 9"/>
          <p:cNvSpPr/>
          <p:nvPr/>
        </p:nvSpPr>
        <p:spPr>
          <a:xfrm>
            <a:off x="1600200" y="4876800"/>
            <a:ext cx="5233988"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方位名词活用为动词，走上前。</a:t>
            </a:r>
            <a:endParaRPr lang="zh-CN" altLang="en-US" sz="2800" b="1" dirty="0">
              <a:solidFill>
                <a:srgbClr val="FF0000"/>
              </a:solidFill>
              <a:latin typeface="楷体_GB2312" pitchFamily="1" charset="-122"/>
              <a:ea typeface="楷体_GB2312" pitchFamily="1" charset="-122"/>
            </a:endParaRPr>
          </a:p>
        </p:txBody>
      </p:sp>
      <p:sp>
        <p:nvSpPr>
          <p:cNvPr id="71689" name="矩形 10"/>
          <p:cNvSpPr/>
          <p:nvPr/>
        </p:nvSpPr>
        <p:spPr>
          <a:xfrm>
            <a:off x="1600200" y="5791200"/>
            <a:ext cx="4513263" cy="523875"/>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形容词活用作名词，远方。</a:t>
            </a:r>
            <a:endParaRPr lang="zh-CN" altLang="en-US" sz="2800" b="1" dirty="0">
              <a:solidFill>
                <a:srgbClr val="FF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682">
                                            <p:txEl>
                                              <p:charRg st="0" end="10"/>
                                            </p:txEl>
                                          </p:spTgt>
                                        </p:tgtEl>
                                        <p:attrNameLst>
                                          <p:attrName>style.visibility</p:attrName>
                                        </p:attrNameLst>
                                      </p:cBhvr>
                                      <p:to>
                                        <p:strVal val="visible"/>
                                      </p:to>
                                    </p:set>
                                    <p:anim calcmode="lin" valueType="num">
                                      <p:cBhvr additive="base">
                                        <p:cTn id="7" dur="500" fill="hold"/>
                                        <p:tgtEl>
                                          <p:spTgt spid="71682">
                                            <p:txEl>
                                              <p:charRg st="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682">
                                            <p:txEl>
                                              <p:charRg st="0" end="1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682">
                                            <p:txEl>
                                              <p:charRg st="10" end="15"/>
                                            </p:txEl>
                                          </p:spTgt>
                                        </p:tgtEl>
                                        <p:attrNameLst>
                                          <p:attrName>style.visibility</p:attrName>
                                        </p:attrNameLst>
                                      </p:cBhvr>
                                      <p:to>
                                        <p:strVal val="visible"/>
                                      </p:to>
                                    </p:set>
                                    <p:anim calcmode="lin" valueType="num">
                                      <p:cBhvr additive="base">
                                        <p:cTn id="11" dur="500" fill="hold"/>
                                        <p:tgtEl>
                                          <p:spTgt spid="71682">
                                            <p:txEl>
                                              <p:charRg st="10" end="1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1682">
                                            <p:txEl>
                                              <p:charRg st="10" end="15"/>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1682">
                                            <p:txEl>
                                              <p:charRg st="15" end="33"/>
                                            </p:txEl>
                                          </p:spTgt>
                                        </p:tgtEl>
                                        <p:attrNameLst>
                                          <p:attrName>style.visibility</p:attrName>
                                        </p:attrNameLst>
                                      </p:cBhvr>
                                      <p:to>
                                        <p:strVal val="visible"/>
                                      </p:to>
                                    </p:set>
                                    <p:anim calcmode="lin" valueType="num">
                                      <p:cBhvr additive="base">
                                        <p:cTn id="15" dur="500" fill="hold"/>
                                        <p:tgtEl>
                                          <p:spTgt spid="71682">
                                            <p:txEl>
                                              <p:charRg st="15" end="3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1682">
                                            <p:txEl>
                                              <p:charRg st="15" end="3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1682">
                                            <p:txEl>
                                              <p:charRg st="33" end="37"/>
                                            </p:txEl>
                                          </p:spTgt>
                                        </p:tgtEl>
                                        <p:attrNameLst>
                                          <p:attrName>style.visibility</p:attrName>
                                        </p:attrNameLst>
                                      </p:cBhvr>
                                      <p:to>
                                        <p:strVal val="visible"/>
                                      </p:to>
                                    </p:set>
                                    <p:anim calcmode="lin" valueType="num">
                                      <p:cBhvr additive="base">
                                        <p:cTn id="19" dur="500" fill="hold"/>
                                        <p:tgtEl>
                                          <p:spTgt spid="71682">
                                            <p:txEl>
                                              <p:charRg st="33" end="3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682">
                                            <p:txEl>
                                              <p:charRg st="33" end="37"/>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1682">
                                            <p:txEl>
                                              <p:charRg st="37" end="48"/>
                                            </p:txEl>
                                          </p:spTgt>
                                        </p:tgtEl>
                                        <p:attrNameLst>
                                          <p:attrName>style.visibility</p:attrName>
                                        </p:attrNameLst>
                                      </p:cBhvr>
                                      <p:to>
                                        <p:strVal val="visible"/>
                                      </p:to>
                                    </p:set>
                                    <p:anim calcmode="lin" valueType="num">
                                      <p:cBhvr additive="base">
                                        <p:cTn id="23" dur="500" fill="hold"/>
                                        <p:tgtEl>
                                          <p:spTgt spid="71682">
                                            <p:txEl>
                                              <p:charRg st="37" end="4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1682">
                                            <p:txEl>
                                              <p:charRg st="37" end="48"/>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1682">
                                            <p:txEl>
                                              <p:charRg st="48" end="50"/>
                                            </p:txEl>
                                          </p:spTgt>
                                        </p:tgtEl>
                                        <p:attrNameLst>
                                          <p:attrName>style.visibility</p:attrName>
                                        </p:attrNameLst>
                                      </p:cBhvr>
                                      <p:to>
                                        <p:strVal val="visible"/>
                                      </p:to>
                                    </p:set>
                                    <p:anim calcmode="lin" valueType="num">
                                      <p:cBhvr additive="base">
                                        <p:cTn id="27" dur="500" fill="hold"/>
                                        <p:tgtEl>
                                          <p:spTgt spid="71682">
                                            <p:txEl>
                                              <p:charRg st="48" end="5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1682">
                                            <p:txEl>
                                              <p:charRg st="48" end="5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1682">
                                            <p:txEl>
                                              <p:charRg st="50" end="60"/>
                                            </p:txEl>
                                          </p:spTgt>
                                        </p:tgtEl>
                                        <p:attrNameLst>
                                          <p:attrName>style.visibility</p:attrName>
                                        </p:attrNameLst>
                                      </p:cBhvr>
                                      <p:to>
                                        <p:strVal val="visible"/>
                                      </p:to>
                                    </p:set>
                                    <p:anim calcmode="lin" valueType="num">
                                      <p:cBhvr additive="base">
                                        <p:cTn id="31" dur="500" fill="hold"/>
                                        <p:tgtEl>
                                          <p:spTgt spid="71682">
                                            <p:txEl>
                                              <p:charRg st="50" end="6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1682">
                                            <p:txEl>
                                              <p:charRg st="50" end="6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1682">
                                            <p:txEl>
                                              <p:charRg st="60" end="66"/>
                                            </p:txEl>
                                          </p:spTgt>
                                        </p:tgtEl>
                                        <p:attrNameLst>
                                          <p:attrName>style.visibility</p:attrName>
                                        </p:attrNameLst>
                                      </p:cBhvr>
                                      <p:to>
                                        <p:strVal val="visible"/>
                                      </p:to>
                                    </p:set>
                                    <p:anim calcmode="lin" valueType="num">
                                      <p:cBhvr additive="base">
                                        <p:cTn id="35" dur="500" fill="hold"/>
                                        <p:tgtEl>
                                          <p:spTgt spid="71682">
                                            <p:txEl>
                                              <p:charRg st="60" end="6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1682">
                                            <p:txEl>
                                              <p:charRg st="60" end="6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1682">
                                            <p:txEl>
                                              <p:charRg st="66" end="76"/>
                                            </p:txEl>
                                          </p:spTgt>
                                        </p:tgtEl>
                                        <p:attrNameLst>
                                          <p:attrName>style.visibility</p:attrName>
                                        </p:attrNameLst>
                                      </p:cBhvr>
                                      <p:to>
                                        <p:strVal val="visible"/>
                                      </p:to>
                                    </p:set>
                                    <p:anim calcmode="lin" valueType="num">
                                      <p:cBhvr additive="base">
                                        <p:cTn id="39" dur="500" fill="hold"/>
                                        <p:tgtEl>
                                          <p:spTgt spid="71682">
                                            <p:txEl>
                                              <p:charRg st="66" end="7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1682">
                                            <p:txEl>
                                              <p:charRg st="66" end="7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1682">
                                            <p:txEl>
                                              <p:charRg st="76" end="82"/>
                                            </p:txEl>
                                          </p:spTgt>
                                        </p:tgtEl>
                                        <p:attrNameLst>
                                          <p:attrName>style.visibility</p:attrName>
                                        </p:attrNameLst>
                                      </p:cBhvr>
                                      <p:to>
                                        <p:strVal val="visible"/>
                                      </p:to>
                                    </p:set>
                                    <p:anim calcmode="lin" valueType="num">
                                      <p:cBhvr additive="base">
                                        <p:cTn id="43" dur="500" fill="hold"/>
                                        <p:tgtEl>
                                          <p:spTgt spid="71682">
                                            <p:txEl>
                                              <p:charRg st="76" end="8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1682">
                                            <p:txEl>
                                              <p:charRg st="76" end="82"/>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1682">
                                            <p:txEl>
                                              <p:charRg st="82" end="91"/>
                                            </p:txEl>
                                          </p:spTgt>
                                        </p:tgtEl>
                                        <p:attrNameLst>
                                          <p:attrName>style.visibility</p:attrName>
                                        </p:attrNameLst>
                                      </p:cBhvr>
                                      <p:to>
                                        <p:strVal val="visible"/>
                                      </p:to>
                                    </p:set>
                                    <p:anim calcmode="lin" valueType="num">
                                      <p:cBhvr additive="base">
                                        <p:cTn id="47" dur="500" fill="hold"/>
                                        <p:tgtEl>
                                          <p:spTgt spid="71682">
                                            <p:txEl>
                                              <p:charRg st="82" end="9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71682">
                                            <p:txEl>
                                              <p:charRg st="82" end="91"/>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71684">
                                            <p:txEl>
                                              <p:charRg st="0" end="12"/>
                                            </p:txEl>
                                          </p:spTgt>
                                        </p:tgtEl>
                                        <p:attrNameLst>
                                          <p:attrName>style.visibility</p:attrName>
                                        </p:attrNameLst>
                                      </p:cBhvr>
                                      <p:to>
                                        <p:strVal val="visible"/>
                                      </p:to>
                                    </p:set>
                                    <p:anim calcmode="lin" valueType="num">
                                      <p:cBhvr additive="base">
                                        <p:cTn id="53" dur="500" fill="hold"/>
                                        <p:tgtEl>
                                          <p:spTgt spid="71684">
                                            <p:txEl>
                                              <p:charRg st="0" end="1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71684">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71685">
                                            <p:txEl>
                                              <p:charRg st="0" end="11"/>
                                            </p:txEl>
                                          </p:spTgt>
                                        </p:tgtEl>
                                        <p:attrNameLst>
                                          <p:attrName>style.visibility</p:attrName>
                                        </p:attrNameLst>
                                      </p:cBhvr>
                                      <p:to>
                                        <p:strVal val="visible"/>
                                      </p:to>
                                    </p:set>
                                    <p:anim calcmode="lin" valueType="num">
                                      <p:cBhvr additive="base">
                                        <p:cTn id="59" dur="500" fill="hold"/>
                                        <p:tgtEl>
                                          <p:spTgt spid="71685">
                                            <p:txEl>
                                              <p:charRg st="0" end="11"/>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71685">
                                            <p:txEl>
                                              <p:charRg st="0" end="11"/>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71686">
                                            <p:txEl>
                                              <p:charRg st="0" end="13"/>
                                            </p:txEl>
                                          </p:spTgt>
                                        </p:tgtEl>
                                        <p:attrNameLst>
                                          <p:attrName>style.visibility</p:attrName>
                                        </p:attrNameLst>
                                      </p:cBhvr>
                                      <p:to>
                                        <p:strVal val="visible"/>
                                      </p:to>
                                    </p:set>
                                    <p:anim calcmode="lin" valueType="num">
                                      <p:cBhvr additive="base">
                                        <p:cTn id="65" dur="500" fill="hold"/>
                                        <p:tgtEl>
                                          <p:spTgt spid="71686">
                                            <p:txEl>
                                              <p:charRg st="0" end="1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71686">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71687">
                                            <p:txEl>
                                              <p:charRg st="0" end="15"/>
                                            </p:txEl>
                                          </p:spTgt>
                                        </p:tgtEl>
                                        <p:attrNameLst>
                                          <p:attrName>style.visibility</p:attrName>
                                        </p:attrNameLst>
                                      </p:cBhvr>
                                      <p:to>
                                        <p:strVal val="visible"/>
                                      </p:to>
                                    </p:set>
                                    <p:anim calcmode="lin" valueType="num">
                                      <p:cBhvr additive="base">
                                        <p:cTn id="71" dur="500" fill="hold"/>
                                        <p:tgtEl>
                                          <p:spTgt spid="71687">
                                            <p:txEl>
                                              <p:charRg st="0" end="15"/>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71687">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71688">
                                            <p:txEl>
                                              <p:charRg st="0" end="15"/>
                                            </p:txEl>
                                          </p:spTgt>
                                        </p:tgtEl>
                                        <p:attrNameLst>
                                          <p:attrName>style.visibility</p:attrName>
                                        </p:attrNameLst>
                                      </p:cBhvr>
                                      <p:to>
                                        <p:strVal val="visible"/>
                                      </p:to>
                                    </p:set>
                                    <p:anim calcmode="lin" valueType="num">
                                      <p:cBhvr additive="base">
                                        <p:cTn id="77" dur="500" fill="hold"/>
                                        <p:tgtEl>
                                          <p:spTgt spid="71688">
                                            <p:txEl>
                                              <p:charRg st="0" end="15"/>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71688">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71689">
                                            <p:txEl>
                                              <p:charRg st="0" end="13"/>
                                            </p:txEl>
                                          </p:spTgt>
                                        </p:tgtEl>
                                        <p:attrNameLst>
                                          <p:attrName>style.visibility</p:attrName>
                                        </p:attrNameLst>
                                      </p:cBhvr>
                                      <p:to>
                                        <p:strVal val="visible"/>
                                      </p:to>
                                    </p:set>
                                    <p:anim calcmode="lin" valueType="num">
                                      <p:cBhvr additive="base">
                                        <p:cTn id="83" dur="500" fill="hold"/>
                                        <p:tgtEl>
                                          <p:spTgt spid="71689">
                                            <p:txEl>
                                              <p:charRg st="0" end="13"/>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71689">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72706" name="矩形 3"/>
          <p:cNvSpPr/>
          <p:nvPr/>
        </p:nvSpPr>
        <p:spPr>
          <a:xfrm>
            <a:off x="1066800" y="152400"/>
            <a:ext cx="5105400" cy="6124575"/>
          </a:xfrm>
          <a:prstGeom prst="rect">
            <a:avLst/>
          </a:prstGeom>
          <a:noFill/>
          <a:ln w="9525">
            <a:noFill/>
          </a:ln>
        </p:spPr>
        <p:txBody>
          <a:bodyPr>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7</a:t>
            </a:r>
            <a:r>
              <a:rPr lang="zh-CN" altLang="en-US" sz="2800" dirty="0">
                <a:latin typeface="黑体" panose="02010609060101010101" pitchFamily="2" charset="-122"/>
                <a:ea typeface="黑体" panose="02010609060101010101" pitchFamily="2" charset="-122"/>
              </a:rPr>
              <a:t>）使使以闻大王</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8</a:t>
            </a:r>
            <a:r>
              <a:rPr lang="zh-CN" altLang="en-US" sz="2800" dirty="0">
                <a:latin typeface="黑体" panose="02010609060101010101" pitchFamily="2" charset="-122"/>
                <a:ea typeface="黑体" panose="02010609060101010101" pitchFamily="2" charset="-122"/>
              </a:rPr>
              <a:t>）顷之未发，太子迟之</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9</a:t>
            </a:r>
            <a:r>
              <a:rPr lang="zh-CN" altLang="en-US" sz="2800" dirty="0">
                <a:latin typeface="黑体" panose="02010609060101010101" pitchFamily="2" charset="-122"/>
                <a:ea typeface="黑体" panose="02010609060101010101" pitchFamily="2" charset="-122"/>
              </a:rPr>
              <a:t>）皆白衣冠以送之</a:t>
            </a:r>
            <a:endParaRPr lang="en-US" altLang="x-none" sz="2800" dirty="0">
              <a:latin typeface="黑体" panose="02010609060101010101" pitchFamily="2" charset="-122"/>
              <a:ea typeface="黑体" panose="02010609060101010101" pitchFamily="2" charset="-122"/>
            </a:endParaRPr>
          </a:p>
          <a:p>
            <a:pPr algn="l" eaLnBrk="1" fontAlgn="base" hangingPunct="1"/>
            <a:endParaRPr lang="en-US" altLang="x-none" sz="2800" dirty="0">
              <a:latin typeface="黑体" panose="02010609060101010101" pitchFamily="2" charset="-122"/>
              <a:ea typeface="黑体" panose="02010609060101010101" pitchFamily="2" charset="-122"/>
            </a:endParaRPr>
          </a:p>
          <a:p>
            <a:pPr algn="l" eaLnBrk="1" fontAlgn="base" hangingPunct="1"/>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10</a:t>
            </a:r>
            <a:r>
              <a:rPr lang="zh-CN" altLang="en-US" sz="2800" dirty="0">
                <a:latin typeface="黑体" panose="02010609060101010101" pitchFamily="2" charset="-122"/>
                <a:ea typeface="黑体" panose="02010609060101010101" pitchFamily="2" charset="-122"/>
              </a:rPr>
              <a:t>）发尽上指冠 </a:t>
            </a:r>
            <a:endParaRPr lang="en-US" altLang="x-none" sz="2800" dirty="0">
              <a:latin typeface="黑体" panose="02010609060101010101" pitchFamily="2" charset="-122"/>
              <a:ea typeface="黑体" panose="02010609060101010101" pitchFamily="2" charset="-122"/>
            </a:endParaRPr>
          </a:p>
          <a:p>
            <a:pPr algn="l" eaLnBrk="1" fontAlgn="base" hangingPunct="1"/>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11</a:t>
            </a:r>
            <a:r>
              <a:rPr lang="zh-CN" altLang="en-US" sz="2800" dirty="0">
                <a:latin typeface="黑体" panose="02010609060101010101" pitchFamily="2" charset="-122"/>
                <a:ea typeface="黑体" panose="02010609060101010101" pitchFamily="2" charset="-122"/>
              </a:rPr>
              <a:t>）乃朝服</a:t>
            </a:r>
            <a:endParaRPr lang="en-US" altLang="x-none" sz="2800" dirty="0">
              <a:latin typeface="黑体" panose="02010609060101010101" pitchFamily="2" charset="-122"/>
              <a:ea typeface="黑体" panose="02010609060101010101" pitchFamily="2" charset="-122"/>
            </a:endParaRPr>
          </a:p>
          <a:p>
            <a:pPr algn="l" eaLnBrk="1" fontAlgn="base" hangingPunct="1"/>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12</a:t>
            </a:r>
            <a:r>
              <a:rPr lang="zh-CN" altLang="en-US" sz="2800" dirty="0">
                <a:latin typeface="黑体" panose="02010609060101010101" pitchFamily="2" charset="-122"/>
                <a:ea typeface="黑体" panose="02010609060101010101" pitchFamily="2" charset="-122"/>
              </a:rPr>
              <a:t>）群臣怪之</a:t>
            </a:r>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    </a:t>
            </a:r>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13</a:t>
            </a:r>
            <a:r>
              <a:rPr lang="zh-CN" altLang="en-US" sz="2800" dirty="0">
                <a:latin typeface="黑体" panose="02010609060101010101" pitchFamily="2" charset="-122"/>
                <a:ea typeface="黑体" panose="02010609060101010101" pitchFamily="2" charset="-122"/>
              </a:rPr>
              <a:t>）箕踞以骂曰 </a:t>
            </a:r>
            <a:endParaRPr lang="zh-CN" altLang="en-US" sz="2800" dirty="0">
              <a:latin typeface="黑体" panose="02010609060101010101" pitchFamily="2" charset="-122"/>
              <a:ea typeface="黑体" panose="02010609060101010101" pitchFamily="2" charset="-122"/>
            </a:endParaRPr>
          </a:p>
        </p:txBody>
      </p:sp>
      <p:sp>
        <p:nvSpPr>
          <p:cNvPr id="72707" name="矩形 4"/>
          <p:cNvSpPr/>
          <p:nvPr/>
        </p:nvSpPr>
        <p:spPr>
          <a:xfrm>
            <a:off x="1524000" y="2286000"/>
            <a:ext cx="6553200" cy="954088"/>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白，形容词作动词。穿着白色的衣服，戴着白色的帽子。</a:t>
            </a:r>
            <a:endParaRPr lang="zh-CN" altLang="en-US" sz="2800" b="1" dirty="0">
              <a:solidFill>
                <a:srgbClr val="FF0000"/>
              </a:solidFill>
              <a:latin typeface="楷体_GB2312" pitchFamily="1" charset="-122"/>
              <a:ea typeface="楷体_GB2312" pitchFamily="1" charset="-122"/>
            </a:endParaRPr>
          </a:p>
        </p:txBody>
      </p:sp>
      <p:sp>
        <p:nvSpPr>
          <p:cNvPr id="72708" name="矩形 5"/>
          <p:cNvSpPr/>
          <p:nvPr/>
        </p:nvSpPr>
        <p:spPr>
          <a:xfrm>
            <a:off x="1524000" y="609600"/>
            <a:ext cx="60960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闻，动词使动用法，使</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听到。</a:t>
            </a:r>
            <a:endParaRPr lang="zh-CN" altLang="en-US" sz="2800" b="1" dirty="0">
              <a:solidFill>
                <a:srgbClr val="FF0000"/>
              </a:solidFill>
              <a:latin typeface="楷体_GB2312" pitchFamily="1" charset="-122"/>
              <a:ea typeface="楷体_GB2312" pitchFamily="1" charset="-122"/>
            </a:endParaRPr>
          </a:p>
        </p:txBody>
      </p:sp>
      <p:sp>
        <p:nvSpPr>
          <p:cNvPr id="72709" name="矩形 6"/>
          <p:cNvSpPr/>
          <p:nvPr/>
        </p:nvSpPr>
        <p:spPr>
          <a:xfrm>
            <a:off x="1524000" y="1447800"/>
            <a:ext cx="65532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迟，形容词意动用法，以</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为迟。</a:t>
            </a:r>
            <a:endParaRPr lang="zh-CN" altLang="en-US" sz="2800" b="1" dirty="0">
              <a:solidFill>
                <a:srgbClr val="FF0000"/>
              </a:solidFill>
              <a:latin typeface="楷体_GB2312" pitchFamily="1" charset="-122"/>
              <a:ea typeface="楷体_GB2312" pitchFamily="1" charset="-122"/>
            </a:endParaRPr>
          </a:p>
        </p:txBody>
      </p:sp>
      <p:sp>
        <p:nvSpPr>
          <p:cNvPr id="72710" name="矩形 7"/>
          <p:cNvSpPr/>
          <p:nvPr/>
        </p:nvSpPr>
        <p:spPr>
          <a:xfrm>
            <a:off x="1524000" y="3581400"/>
            <a:ext cx="53340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上，名词作状语，向上。</a:t>
            </a:r>
            <a:endParaRPr lang="zh-CN" altLang="en-US" sz="2800" b="1" dirty="0">
              <a:solidFill>
                <a:srgbClr val="FF0000"/>
              </a:solidFill>
              <a:latin typeface="楷体_GB2312" pitchFamily="1" charset="-122"/>
              <a:ea typeface="楷体_GB2312" pitchFamily="1" charset="-122"/>
            </a:endParaRPr>
          </a:p>
        </p:txBody>
      </p:sp>
      <p:sp>
        <p:nvSpPr>
          <p:cNvPr id="72711" name="矩形 8"/>
          <p:cNvSpPr/>
          <p:nvPr/>
        </p:nvSpPr>
        <p:spPr>
          <a:xfrm>
            <a:off x="1524000" y="4419600"/>
            <a:ext cx="54102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朝，名词作动词，穿上朝服。</a:t>
            </a:r>
            <a:endParaRPr lang="zh-CN" altLang="en-US" sz="2800" b="1" dirty="0">
              <a:solidFill>
                <a:srgbClr val="FF0000"/>
              </a:solidFill>
              <a:latin typeface="楷体_GB2312" pitchFamily="1" charset="-122"/>
              <a:ea typeface="楷体_GB2312" pitchFamily="1" charset="-122"/>
            </a:endParaRPr>
          </a:p>
        </p:txBody>
      </p:sp>
      <p:sp>
        <p:nvSpPr>
          <p:cNvPr id="72712" name="矩形 9"/>
          <p:cNvSpPr/>
          <p:nvPr/>
        </p:nvSpPr>
        <p:spPr>
          <a:xfrm>
            <a:off x="1524000" y="5257800"/>
            <a:ext cx="62484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怪，形容词意动用法，以</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为怪。</a:t>
            </a:r>
            <a:endParaRPr lang="zh-CN" altLang="en-US" sz="2800" b="1" dirty="0">
              <a:solidFill>
                <a:srgbClr val="FF0000"/>
              </a:solidFill>
              <a:latin typeface="楷体_GB2312" pitchFamily="1" charset="-122"/>
              <a:ea typeface="楷体_GB2312" pitchFamily="1" charset="-122"/>
            </a:endParaRPr>
          </a:p>
        </p:txBody>
      </p:sp>
      <p:sp>
        <p:nvSpPr>
          <p:cNvPr id="72713" name="矩形 10"/>
          <p:cNvSpPr/>
          <p:nvPr/>
        </p:nvSpPr>
        <p:spPr>
          <a:xfrm>
            <a:off x="1524000" y="6096000"/>
            <a:ext cx="5791200" cy="519113"/>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箕，名词作状语，象簸箕一样。</a:t>
            </a:r>
            <a:endParaRPr lang="zh-CN" altLang="en-US" sz="2800" b="1" dirty="0">
              <a:solidFill>
                <a:srgbClr val="FF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708">
                                            <p:txEl>
                                              <p:charRg st="0" end="16"/>
                                            </p:txEl>
                                          </p:spTgt>
                                        </p:tgtEl>
                                        <p:attrNameLst>
                                          <p:attrName>style.visibility</p:attrName>
                                        </p:attrNameLst>
                                      </p:cBhvr>
                                      <p:to>
                                        <p:strVal val="visible"/>
                                      </p:to>
                                    </p:set>
                                    <p:anim calcmode="lin" valueType="num">
                                      <p:cBhvr additive="base">
                                        <p:cTn id="7" dur="500" fill="hold"/>
                                        <p:tgtEl>
                                          <p:spTgt spid="72708">
                                            <p:txEl>
                                              <p:charRg st="0" end="1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708">
                                            <p:txEl>
                                              <p:charRg st="0" end="1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2709">
                                            <p:txEl>
                                              <p:charRg st="0" end="17"/>
                                            </p:txEl>
                                          </p:spTgt>
                                        </p:tgtEl>
                                        <p:attrNameLst>
                                          <p:attrName>style.visibility</p:attrName>
                                        </p:attrNameLst>
                                      </p:cBhvr>
                                      <p:to>
                                        <p:strVal val="visible"/>
                                      </p:to>
                                    </p:set>
                                    <p:anim calcmode="lin" valueType="num">
                                      <p:cBhvr additive="base">
                                        <p:cTn id="13" dur="500" fill="hold"/>
                                        <p:tgtEl>
                                          <p:spTgt spid="72709">
                                            <p:txEl>
                                              <p:charRg st="0" end="1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2709">
                                            <p:txEl>
                                              <p:charRg st="0" end="17"/>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2707">
                                            <p:txEl>
                                              <p:charRg st="0" end="26"/>
                                            </p:txEl>
                                          </p:spTgt>
                                        </p:tgtEl>
                                        <p:attrNameLst>
                                          <p:attrName>style.visibility</p:attrName>
                                        </p:attrNameLst>
                                      </p:cBhvr>
                                      <p:to>
                                        <p:strVal val="visible"/>
                                      </p:to>
                                    </p:set>
                                    <p:anim calcmode="lin" valueType="num">
                                      <p:cBhvr additive="base">
                                        <p:cTn id="19" dur="500" fill="hold"/>
                                        <p:tgtEl>
                                          <p:spTgt spid="72707">
                                            <p:txEl>
                                              <p:charRg st="0" end="2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2707">
                                            <p:txEl>
                                              <p:charRg st="0" end="2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2710">
                                            <p:txEl>
                                              <p:charRg st="0" end="12"/>
                                            </p:txEl>
                                          </p:spTgt>
                                        </p:tgtEl>
                                        <p:attrNameLst>
                                          <p:attrName>style.visibility</p:attrName>
                                        </p:attrNameLst>
                                      </p:cBhvr>
                                      <p:to>
                                        <p:strVal val="visible"/>
                                      </p:to>
                                    </p:set>
                                    <p:anim calcmode="lin" valueType="num">
                                      <p:cBhvr additive="base">
                                        <p:cTn id="25" dur="500" fill="hold"/>
                                        <p:tgtEl>
                                          <p:spTgt spid="72710">
                                            <p:txEl>
                                              <p:charRg st="0" end="1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2710">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2711">
                                            <p:txEl>
                                              <p:charRg st="0" end="14"/>
                                            </p:txEl>
                                          </p:spTgt>
                                        </p:tgtEl>
                                        <p:attrNameLst>
                                          <p:attrName>style.visibility</p:attrName>
                                        </p:attrNameLst>
                                      </p:cBhvr>
                                      <p:to>
                                        <p:strVal val="visible"/>
                                      </p:to>
                                    </p:set>
                                    <p:anim calcmode="lin" valueType="num">
                                      <p:cBhvr additive="base">
                                        <p:cTn id="31" dur="500" fill="hold"/>
                                        <p:tgtEl>
                                          <p:spTgt spid="72711">
                                            <p:txEl>
                                              <p:charRg st="0" end="1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2711">
                                            <p:txEl>
                                              <p:charRg st="0" end="1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2712">
                                            <p:txEl>
                                              <p:charRg st="0" end="17"/>
                                            </p:txEl>
                                          </p:spTgt>
                                        </p:tgtEl>
                                        <p:attrNameLst>
                                          <p:attrName>style.visibility</p:attrName>
                                        </p:attrNameLst>
                                      </p:cBhvr>
                                      <p:to>
                                        <p:strVal val="visible"/>
                                      </p:to>
                                    </p:set>
                                    <p:anim calcmode="lin" valueType="num">
                                      <p:cBhvr additive="base">
                                        <p:cTn id="37" dur="500" fill="hold"/>
                                        <p:tgtEl>
                                          <p:spTgt spid="72712">
                                            <p:txEl>
                                              <p:charRg st="0" end="1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2712">
                                            <p:txEl>
                                              <p:charRg st="0" end="1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2713">
                                            <p:txEl>
                                              <p:charRg st="0" end="15"/>
                                            </p:txEl>
                                          </p:spTgt>
                                        </p:tgtEl>
                                        <p:attrNameLst>
                                          <p:attrName>style.visibility</p:attrName>
                                        </p:attrNameLst>
                                      </p:cBhvr>
                                      <p:to>
                                        <p:strVal val="visible"/>
                                      </p:to>
                                    </p:set>
                                    <p:anim calcmode="lin" valueType="num">
                                      <p:cBhvr additive="base">
                                        <p:cTn id="43" dur="500" fill="hold"/>
                                        <p:tgtEl>
                                          <p:spTgt spid="72713">
                                            <p:txEl>
                                              <p:charRg st="0" end="1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2713">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73730" name="Text Box 3"/>
          <p:cNvSpPr txBox="1"/>
          <p:nvPr/>
        </p:nvSpPr>
        <p:spPr>
          <a:xfrm>
            <a:off x="1752600" y="1905000"/>
            <a:ext cx="3733800" cy="946150"/>
          </a:xfrm>
          <a:prstGeom prst="rect">
            <a:avLst/>
          </a:prstGeom>
          <a:noFill/>
          <a:ln w="9525">
            <a:noFill/>
          </a:ln>
        </p:spPr>
        <p:txBody>
          <a:bodyPr>
            <a:spAutoFit/>
          </a:bodyPr>
          <a:p>
            <a:pPr algn="l" eaLnBrk="1" fontAlgn="base" hangingPunct="1"/>
            <a:r>
              <a:rPr lang="zh-CN" altLang="en-US" sz="2800" b="1" dirty="0">
                <a:solidFill>
                  <a:srgbClr val="FF0000"/>
                </a:solidFill>
                <a:latin typeface="楷体_GB2312" pitchFamily="1" charset="-122"/>
                <a:ea typeface="楷体_GB2312" pitchFamily="1" charset="-122"/>
              </a:rPr>
              <a:t>涕：</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眼泪；</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鼻涕。</a:t>
            </a:r>
            <a:r>
              <a:rPr lang="zh-CN" altLang="en-US" sz="1800" b="1" dirty="0">
                <a:solidFill>
                  <a:srgbClr val="FF0000"/>
                </a:solidFill>
                <a:latin typeface="楷体_GB2312" pitchFamily="1" charset="-122"/>
                <a:ea typeface="楷体_GB2312" pitchFamily="1" charset="-122"/>
              </a:rPr>
              <a:t> </a:t>
            </a:r>
            <a:endParaRPr lang="zh-CN" altLang="en-US" sz="1800" b="1" dirty="0">
              <a:solidFill>
                <a:srgbClr val="FF0000"/>
              </a:solidFill>
              <a:latin typeface="楷体_GB2312" pitchFamily="1" charset="-122"/>
              <a:ea typeface="楷体_GB2312" pitchFamily="1" charset="-122"/>
            </a:endParaRPr>
          </a:p>
        </p:txBody>
      </p:sp>
      <p:sp>
        <p:nvSpPr>
          <p:cNvPr id="73731" name="Text Box 4"/>
          <p:cNvSpPr txBox="1"/>
          <p:nvPr/>
        </p:nvSpPr>
        <p:spPr>
          <a:xfrm>
            <a:off x="1752600" y="3429000"/>
            <a:ext cx="3255963" cy="954088"/>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币：</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礼品；</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货币。 </a:t>
            </a:r>
            <a:endParaRPr lang="zh-CN" altLang="en-US" sz="2800" b="1" dirty="0">
              <a:solidFill>
                <a:srgbClr val="FF0000"/>
              </a:solidFill>
              <a:latin typeface="楷体_GB2312" pitchFamily="1" charset="-122"/>
              <a:ea typeface="楷体_GB2312" pitchFamily="1" charset="-122"/>
            </a:endParaRPr>
          </a:p>
        </p:txBody>
      </p:sp>
      <p:sp>
        <p:nvSpPr>
          <p:cNvPr id="73732" name="Text Box 5"/>
          <p:cNvSpPr txBox="1"/>
          <p:nvPr/>
        </p:nvSpPr>
        <p:spPr>
          <a:xfrm>
            <a:off x="1828800" y="5029200"/>
            <a:ext cx="4154488" cy="954088"/>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穷困：</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走投无路；</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贫穷。</a:t>
            </a:r>
            <a:r>
              <a:rPr lang="zh-CN" altLang="en-US" sz="1800" b="1" dirty="0">
                <a:solidFill>
                  <a:srgbClr val="FF0000"/>
                </a:solidFill>
                <a:latin typeface="楷体_GB2312" pitchFamily="1" charset="-122"/>
                <a:ea typeface="楷体_GB2312" pitchFamily="1" charset="-122"/>
              </a:rPr>
              <a:t> </a:t>
            </a:r>
            <a:endParaRPr lang="zh-CN" altLang="en-US" sz="1800" b="1" dirty="0">
              <a:solidFill>
                <a:srgbClr val="FF0000"/>
              </a:solidFill>
              <a:latin typeface="楷体_GB2312" pitchFamily="1" charset="-122"/>
              <a:ea typeface="楷体_GB2312" pitchFamily="1" charset="-122"/>
            </a:endParaRPr>
          </a:p>
        </p:txBody>
      </p:sp>
      <p:sp>
        <p:nvSpPr>
          <p:cNvPr id="73733" name="矩形 11"/>
          <p:cNvSpPr/>
          <p:nvPr/>
        </p:nvSpPr>
        <p:spPr>
          <a:xfrm>
            <a:off x="1981200" y="457200"/>
            <a:ext cx="2320925" cy="554038"/>
          </a:xfrm>
          <a:prstGeom prst="rect">
            <a:avLst/>
          </a:prstGeom>
          <a:noFill/>
          <a:ln w="9525">
            <a:noFill/>
          </a:ln>
        </p:spPr>
        <p:txBody>
          <a:bodyPr wrap="none">
            <a:spAutoFit/>
          </a:bodyPr>
          <a:p>
            <a:pPr algn="l" eaLnBrk="1" fontAlgn="base" hangingPunct="1"/>
            <a:r>
              <a:rPr lang="en-US" altLang="x-none" sz="3000" b="1" dirty="0">
                <a:latin typeface="Arial" panose="020B0604020202020204" pitchFamily="34" charset="0"/>
                <a:ea typeface="黑体" panose="02010609060101010101" pitchFamily="2" charset="-122"/>
              </a:rPr>
              <a:t>5</a:t>
            </a:r>
            <a:r>
              <a:rPr lang="zh-CN" altLang="en-US" sz="3000" b="1" dirty="0">
                <a:latin typeface="Arial" panose="020B0604020202020204" pitchFamily="34" charset="0"/>
                <a:ea typeface="黑体" panose="02010609060101010101" pitchFamily="2" charset="-122"/>
              </a:rPr>
              <a:t>、古今异义</a:t>
            </a:r>
            <a:endParaRPr lang="zh-CN" altLang="en-US" sz="3000" b="1" dirty="0">
              <a:latin typeface="Arial" panose="020B0604020202020204" pitchFamily="34" charset="0"/>
            </a:endParaRPr>
          </a:p>
        </p:txBody>
      </p:sp>
      <p:sp>
        <p:nvSpPr>
          <p:cNvPr id="73734" name="矩形 13"/>
          <p:cNvSpPr/>
          <p:nvPr/>
        </p:nvSpPr>
        <p:spPr>
          <a:xfrm>
            <a:off x="1219200" y="1371600"/>
            <a:ext cx="4313238"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）樊将军仰天太息流涕</a:t>
            </a:r>
            <a:endParaRPr lang="zh-CN" altLang="en-US" sz="2800" dirty="0">
              <a:latin typeface="黑体" panose="02010609060101010101" pitchFamily="2" charset="-122"/>
              <a:ea typeface="黑体" panose="02010609060101010101" pitchFamily="2" charset="-122"/>
            </a:endParaRPr>
          </a:p>
        </p:txBody>
      </p:sp>
      <p:sp>
        <p:nvSpPr>
          <p:cNvPr id="73735" name="矩形 14"/>
          <p:cNvSpPr/>
          <p:nvPr/>
        </p:nvSpPr>
        <p:spPr>
          <a:xfrm>
            <a:off x="1295400" y="2895600"/>
            <a:ext cx="3595688"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2</a:t>
            </a:r>
            <a:r>
              <a:rPr lang="zh-CN" altLang="en-US" sz="2800" dirty="0">
                <a:latin typeface="黑体" panose="02010609060101010101" pitchFamily="2" charset="-122"/>
                <a:ea typeface="黑体" panose="02010609060101010101" pitchFamily="2" charset="-122"/>
              </a:rPr>
              <a:t>）持千金之货币物</a:t>
            </a:r>
            <a:endParaRPr lang="zh-CN" altLang="en-US" sz="2800" dirty="0">
              <a:latin typeface="黑体" panose="02010609060101010101" pitchFamily="2" charset="-122"/>
              <a:ea typeface="黑体" panose="02010609060101010101" pitchFamily="2" charset="-122"/>
            </a:endParaRPr>
          </a:p>
        </p:txBody>
      </p:sp>
      <p:sp>
        <p:nvSpPr>
          <p:cNvPr id="73736" name="矩形 15"/>
          <p:cNvSpPr/>
          <p:nvPr/>
        </p:nvSpPr>
        <p:spPr>
          <a:xfrm>
            <a:off x="1295400" y="4495800"/>
            <a:ext cx="4313238"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3</a:t>
            </a:r>
            <a:r>
              <a:rPr lang="zh-CN" altLang="en-US" sz="2800" dirty="0">
                <a:latin typeface="黑体" panose="02010609060101010101" pitchFamily="2" charset="-122"/>
                <a:ea typeface="黑体" panose="02010609060101010101" pitchFamily="2" charset="-122"/>
              </a:rPr>
              <a:t>）樊将军以穷困来归丹</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slide(fromRight)">
                                      <p:cBhvr>
                                        <p:cTn id="7" dur="500"/>
                                        <p:tgtEl>
                                          <p:spTgt spid="7373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73731"/>
                                        </p:tgtEl>
                                        <p:attrNameLst>
                                          <p:attrName>style.visibility</p:attrName>
                                        </p:attrNameLst>
                                      </p:cBhvr>
                                      <p:to>
                                        <p:strVal val="visible"/>
                                      </p:to>
                                    </p:set>
                                    <p:animEffect transition="in" filter="slide(fromRight)">
                                      <p:cBhvr>
                                        <p:cTn id="12" dur="500"/>
                                        <p:tgtEl>
                                          <p:spTgt spid="7373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73732"/>
                                        </p:tgtEl>
                                        <p:attrNameLst>
                                          <p:attrName>style.visibility</p:attrName>
                                        </p:attrNameLst>
                                      </p:cBhvr>
                                      <p:to>
                                        <p:strVal val="visible"/>
                                      </p:to>
                                    </p:set>
                                    <p:animEffect transition="in" filter="slide(fromRight)">
                                      <p:cBhvr>
                                        <p:cTn id="17" dur="500"/>
                                        <p:tgtEl>
                                          <p:spTgt spid="737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1" grpId="0"/>
      <p:bldP spid="73732" grpId="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74754" name="Text Box 6"/>
          <p:cNvSpPr txBox="1"/>
          <p:nvPr/>
        </p:nvSpPr>
        <p:spPr>
          <a:xfrm>
            <a:off x="1600200" y="1066800"/>
            <a:ext cx="5638800" cy="954088"/>
          </a:xfrm>
          <a:prstGeom prst="rect">
            <a:avLst/>
          </a:prstGeom>
          <a:noFill/>
          <a:ln w="9525">
            <a:noFill/>
          </a:ln>
        </p:spPr>
        <p:txBody>
          <a:bodyPr>
            <a:spAutoFit/>
          </a:bodyPr>
          <a:p>
            <a:pPr algn="l" eaLnBrk="1" fontAlgn="base" hangingPunct="1"/>
            <a:r>
              <a:rPr lang="en-US" altLang="x-none" sz="1800" dirty="0">
                <a:latin typeface="Arial" panose="020B0604020202020204" pitchFamily="34" charset="0"/>
              </a:rPr>
              <a:t> </a:t>
            </a:r>
            <a:r>
              <a:rPr lang="zh-CN" altLang="en-US" sz="2800" b="1" dirty="0">
                <a:solidFill>
                  <a:srgbClr val="FF0000"/>
                </a:solidFill>
                <a:latin typeface="楷体_GB2312" pitchFamily="1" charset="-122"/>
                <a:ea typeface="楷体_GB2312" pitchFamily="1" charset="-122"/>
              </a:rPr>
              <a:t>偏袒：</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袒露一只臂膀；</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袒护双方中的某一方。</a:t>
            </a:r>
            <a:r>
              <a:rPr lang="zh-CN" altLang="en-US" sz="1800" b="1" dirty="0">
                <a:solidFill>
                  <a:srgbClr val="FF0000"/>
                </a:solidFill>
                <a:latin typeface="楷体_GB2312" pitchFamily="1" charset="-122"/>
                <a:ea typeface="楷体_GB2312" pitchFamily="1" charset="-122"/>
              </a:rPr>
              <a:t> </a:t>
            </a:r>
            <a:endParaRPr lang="zh-CN" altLang="en-US" sz="1800" b="1" dirty="0">
              <a:solidFill>
                <a:srgbClr val="FF0000"/>
              </a:solidFill>
              <a:latin typeface="楷体_GB2312" pitchFamily="1" charset="-122"/>
              <a:ea typeface="楷体_GB2312" pitchFamily="1" charset="-122"/>
            </a:endParaRPr>
          </a:p>
        </p:txBody>
      </p:sp>
      <p:sp>
        <p:nvSpPr>
          <p:cNvPr id="74755" name="Text Box 7"/>
          <p:cNvSpPr txBox="1"/>
          <p:nvPr/>
        </p:nvSpPr>
        <p:spPr>
          <a:xfrm>
            <a:off x="1600200" y="2514600"/>
            <a:ext cx="4514850" cy="954088"/>
          </a:xfrm>
          <a:prstGeom prst="rect">
            <a:avLst/>
          </a:prstGeom>
          <a:noFill/>
          <a:ln w="9525">
            <a:noFill/>
          </a:ln>
        </p:spPr>
        <p:txBody>
          <a:bodyPr wrap="none">
            <a:spAutoFit/>
          </a:bodyPr>
          <a:p>
            <a:pPr algn="l" eaLnBrk="1" fontAlgn="base" hangingPunct="1"/>
            <a:r>
              <a:rPr lang="zh-CN" altLang="en-US" sz="2800" b="1" dirty="0">
                <a:solidFill>
                  <a:srgbClr val="FF0000"/>
                </a:solidFill>
                <a:latin typeface="楷体_GB2312" pitchFamily="1" charset="-122"/>
                <a:ea typeface="楷体_GB2312" pitchFamily="1" charset="-122"/>
              </a:rPr>
              <a:t>郎中：</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宫廷的侍卫；</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称中医医生</a:t>
            </a:r>
            <a:r>
              <a:rPr lang="zh-CN" altLang="en-US" sz="1800" b="1" dirty="0">
                <a:solidFill>
                  <a:srgbClr val="FF0000"/>
                </a:solidFill>
                <a:latin typeface="楷体_GB2312" pitchFamily="1" charset="-122"/>
                <a:ea typeface="楷体_GB2312" pitchFamily="1" charset="-122"/>
              </a:rPr>
              <a:t>。</a:t>
            </a:r>
            <a:r>
              <a:rPr lang="zh-CN" altLang="en-US" sz="1800" dirty="0">
                <a:latin typeface="Arial" panose="020B0604020202020204" pitchFamily="34" charset="0"/>
              </a:rPr>
              <a:t> </a:t>
            </a:r>
            <a:endParaRPr lang="zh-CN" altLang="en-US" sz="1800" dirty="0">
              <a:latin typeface="Arial" panose="020B0604020202020204" pitchFamily="34" charset="0"/>
            </a:endParaRPr>
          </a:p>
        </p:txBody>
      </p:sp>
      <p:sp>
        <p:nvSpPr>
          <p:cNvPr id="74756" name="Text Box 8"/>
          <p:cNvSpPr txBox="1"/>
          <p:nvPr/>
        </p:nvSpPr>
        <p:spPr>
          <a:xfrm>
            <a:off x="1600200" y="3962400"/>
            <a:ext cx="4556125" cy="954088"/>
          </a:xfrm>
          <a:prstGeom prst="rect">
            <a:avLst/>
          </a:prstGeom>
          <a:noFill/>
          <a:ln w="9525">
            <a:noFill/>
          </a:ln>
        </p:spPr>
        <p:txBody>
          <a:bodyPr>
            <a:spAutoFit/>
          </a:bodyPr>
          <a:p>
            <a:pPr algn="l" eaLnBrk="1" fontAlgn="base" hangingPunct="1"/>
            <a:r>
              <a:rPr lang="en-US" altLang="x-none" sz="1800" dirty="0">
                <a:latin typeface="Arial" panose="020B0604020202020204" pitchFamily="34" charset="0"/>
              </a:rPr>
              <a:t> </a:t>
            </a:r>
            <a:r>
              <a:rPr lang="zh-CN" altLang="en-US" sz="2800" b="1" dirty="0">
                <a:solidFill>
                  <a:srgbClr val="FF0000"/>
                </a:solidFill>
                <a:latin typeface="楷体_GB2312" pitchFamily="1" charset="-122"/>
                <a:ea typeface="楷体_GB2312" pitchFamily="1" charset="-122"/>
              </a:rPr>
              <a:t>提：</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投击；       </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拿着。</a:t>
            </a:r>
            <a:r>
              <a:rPr lang="zh-CN" altLang="en-US" sz="1800" b="1" dirty="0">
                <a:solidFill>
                  <a:srgbClr val="FF0000"/>
                </a:solidFill>
                <a:latin typeface="楷体_GB2312" pitchFamily="1" charset="-122"/>
                <a:ea typeface="楷体_GB2312" pitchFamily="1" charset="-122"/>
              </a:rPr>
              <a:t> </a:t>
            </a:r>
            <a:endParaRPr lang="zh-CN" altLang="en-US" sz="1800" b="1" dirty="0">
              <a:solidFill>
                <a:srgbClr val="FF0000"/>
              </a:solidFill>
              <a:latin typeface="楷体_GB2312" pitchFamily="1" charset="-122"/>
              <a:ea typeface="楷体_GB2312" pitchFamily="1" charset="-122"/>
            </a:endParaRPr>
          </a:p>
        </p:txBody>
      </p:sp>
      <p:sp>
        <p:nvSpPr>
          <p:cNvPr id="74757" name="Text Box 9"/>
          <p:cNvSpPr txBox="1"/>
          <p:nvPr/>
        </p:nvSpPr>
        <p:spPr>
          <a:xfrm>
            <a:off x="1600200" y="5410200"/>
            <a:ext cx="6230938" cy="954088"/>
          </a:xfrm>
          <a:prstGeom prst="rect">
            <a:avLst/>
          </a:prstGeom>
          <a:noFill/>
          <a:ln w="9525">
            <a:noFill/>
          </a:ln>
        </p:spPr>
        <p:txBody>
          <a:bodyPr>
            <a:spAutoFit/>
          </a:bodyPr>
          <a:p>
            <a:pPr algn="l" eaLnBrk="1" fontAlgn="base" hangingPunct="1"/>
            <a:r>
              <a:rPr lang="en-US" altLang="x-none" sz="1800" dirty="0">
                <a:latin typeface="Arial" panose="020B0604020202020204" pitchFamily="34" charset="0"/>
              </a:rPr>
              <a:t> </a:t>
            </a:r>
            <a:r>
              <a:rPr lang="zh-CN" altLang="en-US" sz="2800" b="1" dirty="0">
                <a:solidFill>
                  <a:srgbClr val="FF0000"/>
                </a:solidFill>
                <a:latin typeface="楷体_GB2312" pitchFamily="1" charset="-122"/>
                <a:ea typeface="楷体_GB2312" pitchFamily="1" charset="-122"/>
              </a:rPr>
              <a:t>股：</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古义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大腿；</a:t>
            </a:r>
            <a:endParaRPr lang="zh-CN" altLang="en-US" sz="2800" b="1" dirty="0">
              <a:solidFill>
                <a:srgbClr val="FF0000"/>
              </a:solidFill>
              <a:latin typeface="楷体_GB2312" pitchFamily="1" charset="-122"/>
              <a:ea typeface="楷体_GB2312" pitchFamily="1" charset="-122"/>
            </a:endParaRPr>
          </a:p>
          <a:p>
            <a:pPr algn="l" eaLnBrk="1" fontAlgn="base" hangingPunct="1"/>
            <a:r>
              <a:rPr lang="zh-CN" altLang="en-US" sz="2800" b="1" dirty="0">
                <a:solidFill>
                  <a:srgbClr val="FF0000"/>
                </a:solidFill>
                <a:latin typeface="楷体_GB2312" pitchFamily="1" charset="-122"/>
                <a:ea typeface="楷体_GB2312" pitchFamily="1" charset="-122"/>
              </a:rPr>
              <a:t>    </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今义</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量词</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用于成条的东西</a:t>
            </a:r>
            <a:r>
              <a:rPr lang="en-US" altLang="x-none" sz="2800" b="1" dirty="0">
                <a:solidFill>
                  <a:srgbClr val="FF0000"/>
                </a:solidFill>
                <a:latin typeface="楷体_GB2312" pitchFamily="1" charset="-122"/>
                <a:ea typeface="楷体_GB2312" pitchFamily="1" charset="-122"/>
              </a:rPr>
              <a:t>)</a:t>
            </a:r>
            <a:r>
              <a:rPr lang="zh-CN" altLang="en-US" sz="2800" b="1" dirty="0">
                <a:solidFill>
                  <a:srgbClr val="FF0000"/>
                </a:solidFill>
                <a:latin typeface="楷体_GB2312" pitchFamily="1" charset="-122"/>
                <a:ea typeface="楷体_GB2312" pitchFamily="1" charset="-122"/>
              </a:rPr>
              <a:t>。</a:t>
            </a:r>
            <a:r>
              <a:rPr lang="zh-CN" altLang="en-US" sz="1800" b="1" dirty="0">
                <a:solidFill>
                  <a:srgbClr val="FF0000"/>
                </a:solidFill>
                <a:latin typeface="楷体_GB2312" pitchFamily="1" charset="-122"/>
                <a:ea typeface="楷体_GB2312" pitchFamily="1" charset="-122"/>
              </a:rPr>
              <a:t> </a:t>
            </a:r>
            <a:endParaRPr lang="zh-CN" altLang="en-US" sz="1800" b="1" dirty="0">
              <a:solidFill>
                <a:srgbClr val="FF0000"/>
              </a:solidFill>
              <a:latin typeface="楷体_GB2312" pitchFamily="1" charset="-122"/>
              <a:ea typeface="楷体_GB2312" pitchFamily="1" charset="-122"/>
            </a:endParaRPr>
          </a:p>
        </p:txBody>
      </p:sp>
      <p:sp>
        <p:nvSpPr>
          <p:cNvPr id="74758" name="矩形 10"/>
          <p:cNvSpPr/>
          <p:nvPr/>
        </p:nvSpPr>
        <p:spPr>
          <a:xfrm>
            <a:off x="1143000" y="609600"/>
            <a:ext cx="4313238"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4</a:t>
            </a:r>
            <a:r>
              <a:rPr lang="zh-CN" altLang="en-US" sz="2800" dirty="0">
                <a:latin typeface="黑体" panose="02010609060101010101" pitchFamily="2" charset="-122"/>
                <a:ea typeface="黑体" panose="02010609060101010101" pitchFamily="2" charset="-122"/>
              </a:rPr>
              <a:t>）樊於期偏袒扼腕而进</a:t>
            </a:r>
            <a:endParaRPr lang="zh-CN" altLang="en-US" sz="2800" dirty="0">
              <a:latin typeface="黑体" panose="02010609060101010101" pitchFamily="2" charset="-122"/>
              <a:ea typeface="黑体" panose="02010609060101010101" pitchFamily="2" charset="-122"/>
            </a:endParaRPr>
          </a:p>
        </p:txBody>
      </p:sp>
      <p:sp>
        <p:nvSpPr>
          <p:cNvPr id="74759" name="矩形 13"/>
          <p:cNvSpPr/>
          <p:nvPr/>
        </p:nvSpPr>
        <p:spPr>
          <a:xfrm>
            <a:off x="1143000" y="1981200"/>
            <a:ext cx="2878138"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5</a:t>
            </a:r>
            <a:r>
              <a:rPr lang="zh-CN" altLang="en-US" sz="2800" dirty="0">
                <a:latin typeface="黑体" panose="02010609060101010101" pitchFamily="2" charset="-122"/>
                <a:ea typeface="黑体" panose="02010609060101010101" pitchFamily="2" charset="-122"/>
              </a:rPr>
              <a:t>）诸郎中执兵</a:t>
            </a:r>
            <a:endParaRPr lang="zh-CN" altLang="en-US" sz="2800" dirty="0">
              <a:latin typeface="黑体" panose="02010609060101010101" pitchFamily="2" charset="-122"/>
              <a:ea typeface="黑体" panose="02010609060101010101" pitchFamily="2" charset="-122"/>
            </a:endParaRPr>
          </a:p>
        </p:txBody>
      </p:sp>
      <p:sp>
        <p:nvSpPr>
          <p:cNvPr id="74760" name="矩形 14"/>
          <p:cNvSpPr/>
          <p:nvPr/>
        </p:nvSpPr>
        <p:spPr>
          <a:xfrm>
            <a:off x="1143000" y="3429000"/>
            <a:ext cx="3954463"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6</a:t>
            </a:r>
            <a:r>
              <a:rPr lang="zh-CN" altLang="en-US" sz="2800" dirty="0">
                <a:latin typeface="黑体" panose="02010609060101010101" pitchFamily="2" charset="-122"/>
                <a:ea typeface="黑体" panose="02010609060101010101" pitchFamily="2" charset="-122"/>
              </a:rPr>
              <a:t>）乃引其匕首提秦王</a:t>
            </a:r>
            <a:endParaRPr lang="zh-CN" altLang="en-US" sz="2800" dirty="0">
              <a:latin typeface="黑体" panose="02010609060101010101" pitchFamily="2" charset="-122"/>
              <a:ea typeface="黑体" panose="02010609060101010101" pitchFamily="2" charset="-122"/>
            </a:endParaRPr>
          </a:p>
        </p:txBody>
      </p:sp>
      <p:sp>
        <p:nvSpPr>
          <p:cNvPr id="74761" name="矩形 15"/>
          <p:cNvSpPr/>
          <p:nvPr/>
        </p:nvSpPr>
        <p:spPr>
          <a:xfrm>
            <a:off x="1143000" y="4876800"/>
            <a:ext cx="2582863"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7</a:t>
            </a:r>
            <a:r>
              <a:rPr lang="zh-CN" altLang="en-US" sz="2800" dirty="0">
                <a:latin typeface="黑体" panose="02010609060101010101" pitchFamily="2" charset="-122"/>
                <a:ea typeface="黑体" panose="02010609060101010101" pitchFamily="2" charset="-122"/>
              </a:rPr>
              <a:t>）断其左股</a:t>
            </a:r>
            <a:r>
              <a:rPr lang="zh-CN" altLang="en-US" sz="1800" dirty="0">
                <a:latin typeface="Arial" panose="020B0604020202020204" pitchFamily="34" charset="0"/>
              </a:rPr>
              <a:t> </a:t>
            </a:r>
            <a:endParaRPr lang="zh-CN" altLang="en-US" sz="1800" dirty="0">
              <a:latin typeface="Arial"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slide(fromRight)">
                                      <p:cBhvr>
                                        <p:cTn id="7" dur="500"/>
                                        <p:tgtEl>
                                          <p:spTgt spid="7475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74755"/>
                                        </p:tgtEl>
                                        <p:attrNameLst>
                                          <p:attrName>style.visibility</p:attrName>
                                        </p:attrNameLst>
                                      </p:cBhvr>
                                      <p:to>
                                        <p:strVal val="visible"/>
                                      </p:to>
                                    </p:set>
                                    <p:animEffect transition="in" filter="slide(fromRight)">
                                      <p:cBhvr>
                                        <p:cTn id="12" dur="500"/>
                                        <p:tgtEl>
                                          <p:spTgt spid="7475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2" fill="hold" grpId="0" nodeType="clickEffect">
                                  <p:stCondLst>
                                    <p:cond delay="0"/>
                                  </p:stCondLst>
                                  <p:childTnLst>
                                    <p:set>
                                      <p:cBhvr>
                                        <p:cTn id="16" dur="1" fill="hold">
                                          <p:stCondLst>
                                            <p:cond delay="0"/>
                                          </p:stCondLst>
                                        </p:cTn>
                                        <p:tgtEl>
                                          <p:spTgt spid="74756"/>
                                        </p:tgtEl>
                                        <p:attrNameLst>
                                          <p:attrName>style.visibility</p:attrName>
                                        </p:attrNameLst>
                                      </p:cBhvr>
                                      <p:to>
                                        <p:strVal val="visible"/>
                                      </p:to>
                                    </p:set>
                                    <p:animEffect transition="in" filter="slide(fromRight)">
                                      <p:cBhvr>
                                        <p:cTn id="17" dur="500"/>
                                        <p:tgtEl>
                                          <p:spTgt spid="74756"/>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2" fill="hold" grpId="0" nodeType="clickEffect">
                                  <p:stCondLst>
                                    <p:cond delay="0"/>
                                  </p:stCondLst>
                                  <p:childTnLst>
                                    <p:set>
                                      <p:cBhvr>
                                        <p:cTn id="21" dur="1" fill="hold">
                                          <p:stCondLst>
                                            <p:cond delay="0"/>
                                          </p:stCondLst>
                                        </p:cTn>
                                        <p:tgtEl>
                                          <p:spTgt spid="74757"/>
                                        </p:tgtEl>
                                        <p:attrNameLst>
                                          <p:attrName>style.visibility</p:attrName>
                                        </p:attrNameLst>
                                      </p:cBhvr>
                                      <p:to>
                                        <p:strVal val="visible"/>
                                      </p:to>
                                    </p:set>
                                    <p:animEffect transition="in" filter="slide(fromRight)">
                                      <p:cBhvr>
                                        <p:cTn id="22" dur="500"/>
                                        <p:tgtEl>
                                          <p:spTgt spid="74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5" grpId="0"/>
      <p:bldP spid="74756" grpId="0"/>
      <p:bldP spid="74757"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矩形 2"/>
          <p:cNvSpPr/>
          <p:nvPr/>
        </p:nvSpPr>
        <p:spPr>
          <a:xfrm>
            <a:off x="1676400" y="762000"/>
            <a:ext cx="2376488" cy="554038"/>
          </a:xfrm>
          <a:prstGeom prst="rect">
            <a:avLst/>
          </a:prstGeom>
          <a:noFill/>
          <a:ln w="9525">
            <a:noFill/>
          </a:ln>
        </p:spPr>
        <p:txBody>
          <a:bodyPr>
            <a:spAutoFit/>
          </a:bodyPr>
          <a:p>
            <a:pPr algn="l" eaLnBrk="1" fontAlgn="base" hangingPunct="1"/>
            <a:r>
              <a:rPr lang="en-US" altLang="x-none" sz="3000" b="1" dirty="0">
                <a:latin typeface="黑体" panose="02010609060101010101" pitchFamily="2" charset="-122"/>
                <a:ea typeface="黑体" panose="02010609060101010101" pitchFamily="2" charset="-122"/>
              </a:rPr>
              <a:t>6</a:t>
            </a:r>
            <a:r>
              <a:rPr lang="zh-CN" altLang="en-US" sz="3000" b="1" dirty="0">
                <a:latin typeface="黑体" panose="02010609060101010101" pitchFamily="2" charset="-122"/>
                <a:ea typeface="黑体" panose="02010609060101010101" pitchFamily="2" charset="-122"/>
              </a:rPr>
              <a:t>、固定结构</a:t>
            </a:r>
            <a:endParaRPr lang="zh-CN" altLang="en-US" sz="3000" b="1" dirty="0">
              <a:latin typeface="黑体" panose="02010609060101010101" pitchFamily="2" charset="-122"/>
              <a:ea typeface="黑体" panose="02010609060101010101" pitchFamily="2" charset="-122"/>
            </a:endParaRPr>
          </a:p>
        </p:txBody>
      </p:sp>
      <p:sp>
        <p:nvSpPr>
          <p:cNvPr id="75779" name="矩形 4"/>
          <p:cNvSpPr/>
          <p:nvPr/>
        </p:nvSpPr>
        <p:spPr>
          <a:xfrm>
            <a:off x="838200" y="1371600"/>
            <a:ext cx="4114800" cy="3825875"/>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）臣乃得</a:t>
            </a:r>
            <a:r>
              <a:rPr lang="zh-CN" altLang="en-US" sz="2800" dirty="0">
                <a:solidFill>
                  <a:srgbClr val="C00000"/>
                </a:solidFill>
                <a:latin typeface="黑体" panose="02010609060101010101" pitchFamily="2" charset="-122"/>
                <a:ea typeface="黑体" panose="02010609060101010101" pitchFamily="2" charset="-122"/>
              </a:rPr>
              <a:t>有以</a:t>
            </a:r>
            <a:r>
              <a:rPr lang="zh-CN" altLang="en-US" sz="2800" dirty="0">
                <a:latin typeface="黑体" panose="02010609060101010101" pitchFamily="2" charset="-122"/>
                <a:ea typeface="黑体" panose="02010609060101010101" pitchFamily="2" charset="-122"/>
              </a:rPr>
              <a:t>报太子</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2</a:t>
            </a:r>
            <a:r>
              <a:rPr lang="zh-CN" altLang="en-US" sz="2800" dirty="0">
                <a:latin typeface="黑体" panose="02010609060101010101" pitchFamily="2" charset="-122"/>
                <a:ea typeface="黑体" panose="02010609060101010101" pitchFamily="2" charset="-122"/>
              </a:rPr>
              <a:t>）而卒惶急</a:t>
            </a:r>
            <a:r>
              <a:rPr lang="zh-CN" altLang="en-US" sz="2800" dirty="0">
                <a:solidFill>
                  <a:srgbClr val="C00000"/>
                </a:solidFill>
                <a:latin typeface="黑体" panose="02010609060101010101" pitchFamily="2" charset="-122"/>
                <a:ea typeface="黑体" panose="02010609060101010101" pitchFamily="2" charset="-122"/>
              </a:rPr>
              <a:t>无以</a:t>
            </a:r>
            <a:r>
              <a:rPr lang="zh-CN" altLang="en-US" sz="2800" dirty="0">
                <a:latin typeface="黑体" panose="02010609060101010101" pitchFamily="2" charset="-122"/>
                <a:ea typeface="黑体" panose="02010609060101010101" pitchFamily="2" charset="-122"/>
              </a:rPr>
              <a:t>击轲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3</a:t>
            </a:r>
            <a:r>
              <a:rPr lang="zh-CN" altLang="en-US" sz="2800" dirty="0">
                <a:latin typeface="黑体" panose="02010609060101010101" pitchFamily="2" charset="-122"/>
                <a:ea typeface="黑体" panose="02010609060101010101" pitchFamily="2" charset="-122"/>
              </a:rPr>
              <a:t>）将</a:t>
            </a:r>
            <a:r>
              <a:rPr lang="zh-CN" altLang="en-US" sz="2800" dirty="0">
                <a:solidFill>
                  <a:srgbClr val="C00000"/>
                </a:solidFill>
                <a:latin typeface="黑体" panose="02010609060101010101" pitchFamily="2" charset="-122"/>
                <a:ea typeface="黑体" panose="02010609060101010101" pitchFamily="2" charset="-122"/>
              </a:rPr>
              <a:t>奈何</a:t>
            </a:r>
            <a:endParaRPr lang="en-US" altLang="x-none" sz="2800" dirty="0">
              <a:solidFill>
                <a:srgbClr val="C00000"/>
              </a:solidFill>
              <a:latin typeface="黑体" panose="02010609060101010101" pitchFamily="2" charset="-122"/>
              <a:ea typeface="黑体" panose="02010609060101010101" pitchFamily="2" charset="-122"/>
            </a:endParaRPr>
          </a:p>
          <a:p>
            <a:pPr algn="l" eaLnBrk="1" fontAlgn="base" hangingPunct="1">
              <a:lnSpc>
                <a:spcPct val="110000"/>
              </a:lnSpc>
            </a:pP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4</a:t>
            </a:r>
            <a:r>
              <a:rPr lang="zh-CN" altLang="en-US" sz="2800" dirty="0">
                <a:latin typeface="黑体" panose="02010609060101010101" pitchFamily="2" charset="-122"/>
                <a:ea typeface="黑体" panose="02010609060101010101" pitchFamily="2" charset="-122"/>
              </a:rPr>
              <a:t>）荆轲</a:t>
            </a:r>
            <a:r>
              <a:rPr lang="zh-CN" altLang="en-US" sz="2800" dirty="0">
                <a:solidFill>
                  <a:srgbClr val="C00000"/>
                </a:solidFill>
                <a:latin typeface="黑体" panose="02010609060101010101" pitchFamily="2" charset="-122"/>
                <a:ea typeface="黑体" panose="02010609060101010101" pitchFamily="2" charset="-122"/>
              </a:rPr>
              <a:t>有所</a:t>
            </a:r>
            <a:r>
              <a:rPr lang="zh-CN" altLang="en-US" sz="2800" dirty="0">
                <a:latin typeface="黑体" panose="02010609060101010101" pitchFamily="2" charset="-122"/>
                <a:ea typeface="黑体" panose="02010609060101010101" pitchFamily="2" charset="-122"/>
              </a:rPr>
              <a:t>待   </a:t>
            </a:r>
            <a:endParaRPr lang="zh-CN" altLang="en-US" sz="2800" dirty="0">
              <a:latin typeface="黑体" panose="02010609060101010101" pitchFamily="2" charset="-122"/>
              <a:ea typeface="黑体" panose="02010609060101010101" pitchFamily="2" charset="-122"/>
            </a:endParaRPr>
          </a:p>
        </p:txBody>
      </p:sp>
      <p:sp>
        <p:nvSpPr>
          <p:cNvPr id="75780" name="矩形 5"/>
          <p:cNvSpPr/>
          <p:nvPr/>
        </p:nvSpPr>
        <p:spPr>
          <a:xfrm>
            <a:off x="1524000" y="1828800"/>
            <a:ext cx="6499225" cy="523875"/>
          </a:xfrm>
          <a:prstGeom prst="rect">
            <a:avLst/>
          </a:prstGeom>
          <a:noFill/>
          <a:ln w="9525">
            <a:noFill/>
          </a:ln>
        </p:spPr>
        <p:txBody>
          <a:bodyPr wrap="none">
            <a:spAutoFit/>
          </a:bodyPr>
          <a:p>
            <a:pPr algn="l" eaLnBrk="1" fontAlgn="base" hangingPunct="1"/>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有以”，意为：有用来</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的办法</a:t>
            </a:r>
            <a:r>
              <a:rPr lang="en-US" altLang="x-none" sz="2800" b="1" dirty="0">
                <a:solidFill>
                  <a:srgbClr val="C00000"/>
                </a:solidFill>
                <a:latin typeface="楷体_GB2312" pitchFamily="1" charset="-122"/>
                <a:ea typeface="楷体_GB2312" pitchFamily="1" charset="-122"/>
              </a:rPr>
              <a:t>) </a:t>
            </a:r>
            <a:endParaRPr lang="zh-CN" altLang="en-US" sz="2800" b="1" dirty="0">
              <a:solidFill>
                <a:srgbClr val="C00000"/>
              </a:solidFill>
              <a:latin typeface="楷体_GB2312" pitchFamily="1" charset="-122"/>
              <a:ea typeface="楷体_GB2312" pitchFamily="1" charset="-122"/>
            </a:endParaRPr>
          </a:p>
        </p:txBody>
      </p:sp>
      <p:sp>
        <p:nvSpPr>
          <p:cNvPr id="75781" name="矩形 6"/>
          <p:cNvSpPr/>
          <p:nvPr/>
        </p:nvSpPr>
        <p:spPr>
          <a:xfrm>
            <a:off x="1524000" y="2743200"/>
            <a:ext cx="7040563" cy="523875"/>
          </a:xfrm>
          <a:prstGeom prst="rect">
            <a:avLst/>
          </a:prstGeom>
          <a:noFill/>
          <a:ln w="9525">
            <a:noFill/>
          </a:ln>
        </p:spPr>
        <p:txBody>
          <a:bodyPr wrap="none">
            <a:spAutoFit/>
          </a:bodyPr>
          <a:p>
            <a:pPr algn="l" eaLnBrk="1" fontAlgn="base" hangingPunct="1"/>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无以”，意为：没有用来</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的办法 </a:t>
            </a:r>
            <a:r>
              <a:rPr lang="en-US" altLang="x-none" sz="2800" b="1" dirty="0">
                <a:solidFill>
                  <a:srgbClr val="C00000"/>
                </a:solidFill>
                <a:latin typeface="楷体_GB2312" pitchFamily="1" charset="-122"/>
                <a:ea typeface="楷体_GB2312" pitchFamily="1" charset="-122"/>
              </a:rPr>
              <a:t>) </a:t>
            </a:r>
            <a:endParaRPr lang="zh-CN" altLang="en-US" sz="2800" b="1" dirty="0">
              <a:solidFill>
                <a:srgbClr val="C00000"/>
              </a:solidFill>
              <a:latin typeface="楷体_GB2312" pitchFamily="1" charset="-122"/>
              <a:ea typeface="楷体_GB2312" pitchFamily="1" charset="-122"/>
            </a:endParaRPr>
          </a:p>
        </p:txBody>
      </p:sp>
      <p:sp>
        <p:nvSpPr>
          <p:cNvPr id="75782" name="矩形 7"/>
          <p:cNvSpPr/>
          <p:nvPr/>
        </p:nvSpPr>
        <p:spPr>
          <a:xfrm>
            <a:off x="1447800" y="3733800"/>
            <a:ext cx="6248400" cy="954088"/>
          </a:xfrm>
          <a:prstGeom prst="rect">
            <a:avLst/>
          </a:prstGeom>
          <a:noFill/>
          <a:ln w="9525">
            <a:noFill/>
          </a:ln>
        </p:spPr>
        <p:txBody>
          <a:bodyPr>
            <a:spAutoFit/>
          </a:bodyPr>
          <a:p>
            <a:pPr algn="l" eaLnBrk="1" fontAlgn="base" hangingPunct="1"/>
            <a:r>
              <a:rPr lang="zh-CN" altLang="en-US" sz="2800" b="1" dirty="0">
                <a:solidFill>
                  <a:srgbClr val="C00000"/>
                </a:solidFill>
                <a:latin typeface="楷体_GB2312" pitchFamily="1" charset="-122"/>
                <a:ea typeface="楷体_GB2312" pitchFamily="1" charset="-122"/>
              </a:rPr>
              <a:t>（表疑问，怎么</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。下文“为之奈</a:t>
            </a:r>
            <a:endParaRPr lang="en-US" altLang="x-none" sz="2800" b="1" dirty="0">
              <a:solidFill>
                <a:srgbClr val="C00000"/>
              </a:solidFill>
              <a:latin typeface="楷体_GB2312" pitchFamily="1" charset="-122"/>
              <a:ea typeface="楷体_GB2312" pitchFamily="1" charset="-122"/>
            </a:endParaRPr>
          </a:p>
          <a:p>
            <a:pPr algn="l" eaLnBrk="1" fontAlgn="base" hangingPunct="1"/>
            <a:r>
              <a:rPr lang="zh-CN" altLang="en-US" sz="2800" b="1" dirty="0">
                <a:solidFill>
                  <a:srgbClr val="C00000"/>
                </a:solidFill>
                <a:latin typeface="楷体_GB2312" pitchFamily="1" charset="-122"/>
                <a:ea typeface="楷体_GB2312" pitchFamily="1" charset="-122"/>
              </a:rPr>
              <a:t>何”“既已无可奈何”意同。）</a:t>
            </a:r>
            <a:endParaRPr lang="zh-CN" altLang="en-US" sz="2800" b="1" dirty="0">
              <a:solidFill>
                <a:srgbClr val="C00000"/>
              </a:solidFill>
              <a:latin typeface="楷体_GB2312" pitchFamily="1" charset="-122"/>
              <a:ea typeface="楷体_GB2312" pitchFamily="1" charset="-122"/>
            </a:endParaRPr>
          </a:p>
        </p:txBody>
      </p:sp>
      <p:sp>
        <p:nvSpPr>
          <p:cNvPr id="75783" name="矩形 8"/>
          <p:cNvSpPr/>
          <p:nvPr/>
        </p:nvSpPr>
        <p:spPr>
          <a:xfrm>
            <a:off x="1295400" y="5105400"/>
            <a:ext cx="6934200" cy="1384300"/>
          </a:xfrm>
          <a:prstGeom prst="rect">
            <a:avLst/>
          </a:prstGeom>
          <a:noFill/>
          <a:ln w="9525">
            <a:noFill/>
          </a:ln>
        </p:spPr>
        <p:txBody>
          <a:bodyPr>
            <a:spAutoFit/>
          </a:bodyPr>
          <a:p>
            <a:pPr algn="l" eaLnBrk="1" fontAlgn="base" hangingPunct="1"/>
            <a:r>
              <a:rPr lang="zh-CN" altLang="en-US" sz="2800" b="1" dirty="0">
                <a:solidFill>
                  <a:srgbClr val="C00000"/>
                </a:solidFill>
                <a:latin typeface="楷体_GB2312" pitchFamily="1" charset="-122"/>
                <a:ea typeface="楷体_GB2312" pitchFamily="1" charset="-122"/>
              </a:rPr>
              <a:t>（ 意为：有</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的人 或东西</a:t>
            </a:r>
            <a:r>
              <a:rPr lang="en-US" altLang="x-none" sz="2800" b="1" dirty="0">
                <a:solidFill>
                  <a:srgbClr val="C00000"/>
                </a:solidFill>
                <a:latin typeface="楷体_GB2312" pitchFamily="1" charset="-122"/>
                <a:ea typeface="楷体_GB2312" pitchFamily="1" charset="-122"/>
              </a:rPr>
              <a:t> </a:t>
            </a:r>
            <a:r>
              <a:rPr lang="zh-CN" altLang="en-US" sz="2800" b="1" dirty="0">
                <a:solidFill>
                  <a:srgbClr val="C00000"/>
                </a:solidFill>
                <a:latin typeface="楷体_GB2312" pitchFamily="1" charset="-122"/>
                <a:ea typeface="楷体_GB2312" pitchFamily="1" charset="-122"/>
              </a:rPr>
              <a:t>。“所”后常跟动词组成“所”字结构，作“有”的宾语。）</a:t>
            </a:r>
            <a:endParaRPr lang="zh-CN" altLang="en-US" sz="2800" b="1" dirty="0">
              <a:solidFill>
                <a:srgbClr val="C0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5779">
                                            <p:txEl>
                                              <p:charRg st="0" end="12"/>
                                            </p:txEl>
                                          </p:spTgt>
                                        </p:tgtEl>
                                        <p:attrNameLst>
                                          <p:attrName>style.visibility</p:attrName>
                                        </p:attrNameLst>
                                      </p:cBhvr>
                                      <p:to>
                                        <p:strVal val="visible"/>
                                      </p:to>
                                    </p:set>
                                    <p:anim calcmode="lin" valueType="num">
                                      <p:cBhvr>
                                        <p:cTn id="7" dur="500" fill="hold"/>
                                        <p:tgtEl>
                                          <p:spTgt spid="75779">
                                            <p:txEl>
                                              <p:charRg st="0" end="12"/>
                                            </p:txEl>
                                          </p:spTgt>
                                        </p:tgtEl>
                                        <p:attrNameLst>
                                          <p:attrName>ppt_w</p:attrName>
                                        </p:attrNameLst>
                                      </p:cBhvr>
                                      <p:tavLst>
                                        <p:tav tm="0">
                                          <p:val>
                                            <p:fltVal val="0.000000"/>
                                          </p:val>
                                        </p:tav>
                                        <p:tav tm="100000">
                                          <p:val>
                                            <p:strVal val="#ppt_w"/>
                                          </p:val>
                                        </p:tav>
                                      </p:tavLst>
                                    </p:anim>
                                    <p:anim calcmode="lin" valueType="num">
                                      <p:cBhvr>
                                        <p:cTn id="8" dur="500" fill="hold"/>
                                        <p:tgtEl>
                                          <p:spTgt spid="75779">
                                            <p:txEl>
                                              <p:charRg st="0" end="12"/>
                                            </p:txEl>
                                          </p:spTgt>
                                        </p:tgtEl>
                                        <p:attrNameLst>
                                          <p:attrName>ppt_h</p:attrName>
                                        </p:attrNameLst>
                                      </p:cBhvr>
                                      <p:tavLst>
                                        <p:tav tm="0">
                                          <p:val>
                                            <p:fltVal val="0.00000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5779">
                                            <p:txEl>
                                              <p:charRg st="12" end="16"/>
                                            </p:txEl>
                                          </p:spTgt>
                                        </p:tgtEl>
                                        <p:attrNameLst>
                                          <p:attrName>style.visibility</p:attrName>
                                        </p:attrNameLst>
                                      </p:cBhvr>
                                      <p:to>
                                        <p:strVal val="visible"/>
                                      </p:to>
                                    </p:set>
                                    <p:anim calcmode="lin" valueType="num">
                                      <p:cBhvr>
                                        <p:cTn id="11" dur="500" fill="hold"/>
                                        <p:tgtEl>
                                          <p:spTgt spid="75779">
                                            <p:txEl>
                                              <p:charRg st="12" end="16"/>
                                            </p:txEl>
                                          </p:spTgt>
                                        </p:tgtEl>
                                        <p:attrNameLst>
                                          <p:attrName>ppt_w</p:attrName>
                                        </p:attrNameLst>
                                      </p:cBhvr>
                                      <p:tavLst>
                                        <p:tav tm="0">
                                          <p:val>
                                            <p:fltVal val="0.000000"/>
                                          </p:val>
                                        </p:tav>
                                        <p:tav tm="100000">
                                          <p:val>
                                            <p:strVal val="#ppt_w"/>
                                          </p:val>
                                        </p:tav>
                                      </p:tavLst>
                                    </p:anim>
                                    <p:anim calcmode="lin" valueType="num">
                                      <p:cBhvr>
                                        <p:cTn id="12" dur="500" fill="hold"/>
                                        <p:tgtEl>
                                          <p:spTgt spid="75779">
                                            <p:txEl>
                                              <p:charRg st="12" end="16"/>
                                            </p:txEl>
                                          </p:spTgt>
                                        </p:tgtEl>
                                        <p:attrNameLst>
                                          <p:attrName>ppt_h</p:attrName>
                                        </p:attrNameLst>
                                      </p:cBhvr>
                                      <p:tavLst>
                                        <p:tav tm="0">
                                          <p:val>
                                            <p:fltVal val="0.00000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5779">
                                            <p:txEl>
                                              <p:charRg st="16" end="29"/>
                                            </p:txEl>
                                          </p:spTgt>
                                        </p:tgtEl>
                                        <p:attrNameLst>
                                          <p:attrName>style.visibility</p:attrName>
                                        </p:attrNameLst>
                                      </p:cBhvr>
                                      <p:to>
                                        <p:strVal val="visible"/>
                                      </p:to>
                                    </p:set>
                                    <p:anim calcmode="lin" valueType="num">
                                      <p:cBhvr>
                                        <p:cTn id="15" dur="500" fill="hold"/>
                                        <p:tgtEl>
                                          <p:spTgt spid="75779">
                                            <p:txEl>
                                              <p:charRg st="16" end="29"/>
                                            </p:txEl>
                                          </p:spTgt>
                                        </p:tgtEl>
                                        <p:attrNameLst>
                                          <p:attrName>ppt_w</p:attrName>
                                        </p:attrNameLst>
                                      </p:cBhvr>
                                      <p:tavLst>
                                        <p:tav tm="0">
                                          <p:val>
                                            <p:fltVal val="0.000000"/>
                                          </p:val>
                                        </p:tav>
                                        <p:tav tm="100000">
                                          <p:val>
                                            <p:strVal val="#ppt_w"/>
                                          </p:val>
                                        </p:tav>
                                      </p:tavLst>
                                    </p:anim>
                                    <p:anim calcmode="lin" valueType="num">
                                      <p:cBhvr>
                                        <p:cTn id="16" dur="500" fill="hold"/>
                                        <p:tgtEl>
                                          <p:spTgt spid="75779">
                                            <p:txEl>
                                              <p:charRg st="16" end="29"/>
                                            </p:txEl>
                                          </p:spTgt>
                                        </p:tgtEl>
                                        <p:attrNameLst>
                                          <p:attrName>ppt_h</p:attrName>
                                        </p:attrNameLst>
                                      </p:cBhvr>
                                      <p:tavLst>
                                        <p:tav tm="0">
                                          <p:val>
                                            <p:fltVal val="0.00000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75779">
                                            <p:txEl>
                                              <p:charRg st="29" end="31"/>
                                            </p:txEl>
                                          </p:spTgt>
                                        </p:tgtEl>
                                        <p:attrNameLst>
                                          <p:attrName>style.visibility</p:attrName>
                                        </p:attrNameLst>
                                      </p:cBhvr>
                                      <p:to>
                                        <p:strVal val="visible"/>
                                      </p:to>
                                    </p:set>
                                    <p:anim calcmode="lin" valueType="num">
                                      <p:cBhvr>
                                        <p:cTn id="19" dur="500" fill="hold"/>
                                        <p:tgtEl>
                                          <p:spTgt spid="75779">
                                            <p:txEl>
                                              <p:charRg st="29" end="31"/>
                                            </p:txEl>
                                          </p:spTgt>
                                        </p:tgtEl>
                                        <p:attrNameLst>
                                          <p:attrName>ppt_w</p:attrName>
                                        </p:attrNameLst>
                                      </p:cBhvr>
                                      <p:tavLst>
                                        <p:tav tm="0">
                                          <p:val>
                                            <p:fltVal val="0.000000"/>
                                          </p:val>
                                        </p:tav>
                                        <p:tav tm="100000">
                                          <p:val>
                                            <p:strVal val="#ppt_w"/>
                                          </p:val>
                                        </p:tav>
                                      </p:tavLst>
                                    </p:anim>
                                    <p:anim calcmode="lin" valueType="num">
                                      <p:cBhvr>
                                        <p:cTn id="20" dur="500" fill="hold"/>
                                        <p:tgtEl>
                                          <p:spTgt spid="75779">
                                            <p:txEl>
                                              <p:charRg st="29" end="31"/>
                                            </p:txEl>
                                          </p:spTgt>
                                        </p:tgtEl>
                                        <p:attrNameLst>
                                          <p:attrName>ppt_h</p:attrName>
                                        </p:attrNameLst>
                                      </p:cBhvr>
                                      <p:tavLst>
                                        <p:tav tm="0">
                                          <p:val>
                                            <p:fltVal val="0.00000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75779">
                                            <p:txEl>
                                              <p:charRg st="31" end="38"/>
                                            </p:txEl>
                                          </p:spTgt>
                                        </p:tgtEl>
                                        <p:attrNameLst>
                                          <p:attrName>style.visibility</p:attrName>
                                        </p:attrNameLst>
                                      </p:cBhvr>
                                      <p:to>
                                        <p:strVal val="visible"/>
                                      </p:to>
                                    </p:set>
                                    <p:anim calcmode="lin" valueType="num">
                                      <p:cBhvr>
                                        <p:cTn id="23" dur="500" fill="hold"/>
                                        <p:tgtEl>
                                          <p:spTgt spid="75779">
                                            <p:txEl>
                                              <p:charRg st="31" end="38"/>
                                            </p:txEl>
                                          </p:spTgt>
                                        </p:tgtEl>
                                        <p:attrNameLst>
                                          <p:attrName>ppt_w</p:attrName>
                                        </p:attrNameLst>
                                      </p:cBhvr>
                                      <p:tavLst>
                                        <p:tav tm="0">
                                          <p:val>
                                            <p:fltVal val="0.000000"/>
                                          </p:val>
                                        </p:tav>
                                        <p:tav tm="100000">
                                          <p:val>
                                            <p:strVal val="#ppt_w"/>
                                          </p:val>
                                        </p:tav>
                                      </p:tavLst>
                                    </p:anim>
                                    <p:anim calcmode="lin" valueType="num">
                                      <p:cBhvr>
                                        <p:cTn id="24" dur="500" fill="hold"/>
                                        <p:tgtEl>
                                          <p:spTgt spid="75779">
                                            <p:txEl>
                                              <p:charRg st="31" end="38"/>
                                            </p:txEl>
                                          </p:spTgt>
                                        </p:tgtEl>
                                        <p:attrNameLst>
                                          <p:attrName>ppt_h</p:attrName>
                                        </p:attrNameLst>
                                      </p:cBhvr>
                                      <p:tavLst>
                                        <p:tav tm="0">
                                          <p:val>
                                            <p:fltVal val="0.00000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75779">
                                            <p:txEl>
                                              <p:charRg st="40" end="52"/>
                                            </p:txEl>
                                          </p:spTgt>
                                        </p:tgtEl>
                                        <p:attrNameLst>
                                          <p:attrName>style.visibility</p:attrName>
                                        </p:attrNameLst>
                                      </p:cBhvr>
                                      <p:to>
                                        <p:strVal val="visible"/>
                                      </p:to>
                                    </p:set>
                                    <p:anim calcmode="lin" valueType="num">
                                      <p:cBhvr>
                                        <p:cTn id="27" dur="500" fill="hold"/>
                                        <p:tgtEl>
                                          <p:spTgt spid="75779">
                                            <p:txEl>
                                              <p:charRg st="40" end="52"/>
                                            </p:txEl>
                                          </p:spTgt>
                                        </p:tgtEl>
                                        <p:attrNameLst>
                                          <p:attrName>ppt_w</p:attrName>
                                        </p:attrNameLst>
                                      </p:cBhvr>
                                      <p:tavLst>
                                        <p:tav tm="0">
                                          <p:val>
                                            <p:fltVal val="0.000000"/>
                                          </p:val>
                                        </p:tav>
                                        <p:tav tm="100000">
                                          <p:val>
                                            <p:strVal val="#ppt_w"/>
                                          </p:val>
                                        </p:tav>
                                      </p:tavLst>
                                    </p:anim>
                                    <p:anim calcmode="lin" valueType="num">
                                      <p:cBhvr>
                                        <p:cTn id="28" dur="500" fill="hold"/>
                                        <p:tgtEl>
                                          <p:spTgt spid="75779">
                                            <p:txEl>
                                              <p:charRg st="40" end="52"/>
                                            </p:txEl>
                                          </p:spTgt>
                                        </p:tgtEl>
                                        <p:attrNameLst>
                                          <p:attrName>ppt_h</p:attrName>
                                        </p:attrNameLst>
                                      </p:cBhvr>
                                      <p:tavLst>
                                        <p:tav tm="0">
                                          <p:val>
                                            <p:fltVal val="0.00000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75780">
                                            <p:txEl>
                                              <p:charRg st="0" end="20"/>
                                            </p:txEl>
                                          </p:spTgt>
                                        </p:tgtEl>
                                        <p:attrNameLst>
                                          <p:attrName>style.visibility</p:attrName>
                                        </p:attrNameLst>
                                      </p:cBhvr>
                                      <p:to>
                                        <p:strVal val="visible"/>
                                      </p:to>
                                    </p:set>
                                    <p:anim calcmode="lin" valueType="num">
                                      <p:cBhvr additive="base">
                                        <p:cTn id="33" dur="500" fill="hold"/>
                                        <p:tgtEl>
                                          <p:spTgt spid="75780">
                                            <p:txEl>
                                              <p:charRg st="0" end="2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75780">
                                            <p:txEl>
                                              <p:charRg st="0" end="2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75781">
                                            <p:txEl>
                                              <p:charRg st="0" end="22"/>
                                            </p:txEl>
                                          </p:spTgt>
                                        </p:tgtEl>
                                        <p:attrNameLst>
                                          <p:attrName>style.visibility</p:attrName>
                                        </p:attrNameLst>
                                      </p:cBhvr>
                                      <p:to>
                                        <p:strVal val="visible"/>
                                      </p:to>
                                    </p:set>
                                    <p:anim calcmode="lin" valueType="num">
                                      <p:cBhvr additive="base">
                                        <p:cTn id="39" dur="500" fill="hold"/>
                                        <p:tgtEl>
                                          <p:spTgt spid="75781">
                                            <p:txEl>
                                              <p:charRg st="0" end="2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5781">
                                            <p:txEl>
                                              <p:charRg st="0" end="2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75782">
                                            <p:txEl>
                                              <p:charRg st="0" end="17"/>
                                            </p:txEl>
                                          </p:spTgt>
                                        </p:tgtEl>
                                        <p:attrNameLst>
                                          <p:attrName>style.visibility</p:attrName>
                                        </p:attrNameLst>
                                      </p:cBhvr>
                                      <p:to>
                                        <p:strVal val="visible"/>
                                      </p:to>
                                    </p:set>
                                    <p:anim calcmode="lin" valueType="num">
                                      <p:cBhvr additive="base">
                                        <p:cTn id="45" dur="500" fill="hold"/>
                                        <p:tgtEl>
                                          <p:spTgt spid="75782">
                                            <p:txEl>
                                              <p:charRg st="0" end="1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75782">
                                            <p:txEl>
                                              <p:charRg st="0" end="17"/>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5782">
                                            <p:txEl>
                                              <p:charRg st="17" end="32"/>
                                            </p:txEl>
                                          </p:spTgt>
                                        </p:tgtEl>
                                        <p:attrNameLst>
                                          <p:attrName>style.visibility</p:attrName>
                                        </p:attrNameLst>
                                      </p:cBhvr>
                                      <p:to>
                                        <p:strVal val="visible"/>
                                      </p:to>
                                    </p:set>
                                    <p:anim calcmode="lin" valueType="num">
                                      <p:cBhvr additive="base">
                                        <p:cTn id="49" dur="500" fill="hold"/>
                                        <p:tgtEl>
                                          <p:spTgt spid="75782">
                                            <p:txEl>
                                              <p:charRg st="17" end="3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5782">
                                            <p:txEl>
                                              <p:charRg st="17" end="3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5783">
                                            <p:txEl>
                                              <p:charRg st="0" end="43"/>
                                            </p:txEl>
                                          </p:spTgt>
                                        </p:tgtEl>
                                        <p:attrNameLst>
                                          <p:attrName>style.visibility</p:attrName>
                                        </p:attrNameLst>
                                      </p:cBhvr>
                                      <p:to>
                                        <p:strVal val="visible"/>
                                      </p:to>
                                    </p:set>
                                    <p:anim calcmode="lin" valueType="num">
                                      <p:cBhvr additive="base">
                                        <p:cTn id="55" dur="500" fill="hold"/>
                                        <p:tgtEl>
                                          <p:spTgt spid="75783">
                                            <p:txEl>
                                              <p:charRg st="0" end="4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75783">
                                            <p:txEl>
                                              <p:charRg st="0" end="4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6802" name="矩形 4"/>
          <p:cNvSpPr/>
          <p:nvPr/>
        </p:nvSpPr>
        <p:spPr>
          <a:xfrm>
            <a:off x="1295400" y="1219200"/>
            <a:ext cx="4114800" cy="3825875"/>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5</a:t>
            </a:r>
            <a:r>
              <a:rPr lang="zh-CN" altLang="en-US" sz="2800" dirty="0">
                <a:latin typeface="黑体" panose="02010609060101010101" pitchFamily="2" charset="-122"/>
                <a:ea typeface="黑体" panose="02010609060101010101" pitchFamily="2" charset="-122"/>
              </a:rPr>
              <a:t>）将军</a:t>
            </a:r>
            <a:r>
              <a:rPr lang="zh-CN" altLang="en-US" sz="2800" dirty="0">
                <a:solidFill>
                  <a:srgbClr val="C00000"/>
                </a:solidFill>
                <a:latin typeface="黑体" panose="02010609060101010101" pitchFamily="2" charset="-122"/>
                <a:ea typeface="黑体" panose="02010609060101010101" pitchFamily="2" charset="-122"/>
              </a:rPr>
              <a:t>岂</a:t>
            </a:r>
            <a:r>
              <a:rPr lang="zh-CN" altLang="en-US" sz="2800" dirty="0">
                <a:latin typeface="黑体" panose="02010609060101010101" pitchFamily="2" charset="-122"/>
                <a:ea typeface="黑体" panose="02010609060101010101" pitchFamily="2" charset="-122"/>
              </a:rPr>
              <a:t>有意乎</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6</a:t>
            </a:r>
            <a:r>
              <a:rPr lang="zh-CN" altLang="en-US" sz="2800" dirty="0">
                <a:latin typeface="黑体" panose="02010609060101010101" pitchFamily="2" charset="-122"/>
                <a:ea typeface="黑体" panose="02010609060101010101" pitchFamily="2" charset="-122"/>
              </a:rPr>
              <a:t>）荆卿</a:t>
            </a:r>
            <a:r>
              <a:rPr lang="zh-CN" altLang="en-US" sz="2800" dirty="0">
                <a:solidFill>
                  <a:srgbClr val="C00000"/>
                </a:solidFill>
                <a:latin typeface="黑体" panose="02010609060101010101" pitchFamily="2" charset="-122"/>
                <a:ea typeface="黑体" panose="02010609060101010101" pitchFamily="2" charset="-122"/>
              </a:rPr>
              <a:t>岂</a:t>
            </a:r>
            <a:r>
              <a:rPr lang="zh-CN" altLang="en-US" sz="2800" dirty="0">
                <a:latin typeface="黑体" panose="02010609060101010101" pitchFamily="2" charset="-122"/>
                <a:ea typeface="黑体" panose="02010609060101010101" pitchFamily="2" charset="-122"/>
              </a:rPr>
              <a:t>无意哉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7</a:t>
            </a:r>
            <a:r>
              <a:rPr lang="zh-CN" altLang="en-US" sz="2800" dirty="0">
                <a:latin typeface="黑体" panose="02010609060101010101" pitchFamily="2" charset="-122"/>
                <a:ea typeface="黑体" panose="02010609060101010101" pitchFamily="2" charset="-122"/>
              </a:rPr>
              <a:t>）仆</a:t>
            </a:r>
            <a:r>
              <a:rPr lang="zh-CN" altLang="en-US" sz="2800" dirty="0">
                <a:solidFill>
                  <a:srgbClr val="C00000"/>
                </a:solidFill>
                <a:latin typeface="黑体" panose="02010609060101010101" pitchFamily="2" charset="-122"/>
                <a:ea typeface="黑体" panose="02010609060101010101" pitchFamily="2" charset="-122"/>
              </a:rPr>
              <a:t>所以</a:t>
            </a:r>
            <a:r>
              <a:rPr lang="zh-CN" altLang="en-US" sz="2800" dirty="0">
                <a:latin typeface="黑体" panose="02010609060101010101" pitchFamily="2" charset="-122"/>
                <a:ea typeface="黑体" panose="02010609060101010101" pitchFamily="2" charset="-122"/>
              </a:rPr>
              <a:t>留者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8</a:t>
            </a:r>
            <a:r>
              <a:rPr lang="zh-CN" altLang="en-US" sz="2800" dirty="0">
                <a:latin typeface="黑体" panose="02010609060101010101" pitchFamily="2" charset="-122"/>
                <a:ea typeface="黑体" panose="02010609060101010101" pitchFamily="2" charset="-122"/>
              </a:rPr>
              <a:t>）事</a:t>
            </a:r>
            <a:r>
              <a:rPr lang="zh-CN" altLang="en-US" sz="2800" dirty="0">
                <a:solidFill>
                  <a:srgbClr val="C00000"/>
                </a:solidFill>
                <a:latin typeface="黑体" panose="02010609060101010101" pitchFamily="2" charset="-122"/>
                <a:ea typeface="黑体" panose="02010609060101010101" pitchFamily="2" charset="-122"/>
              </a:rPr>
              <a:t>所以</a:t>
            </a:r>
            <a:r>
              <a:rPr lang="zh-CN" altLang="en-US" sz="2800" dirty="0">
                <a:latin typeface="黑体" panose="02010609060101010101" pitchFamily="2" charset="-122"/>
                <a:ea typeface="黑体" panose="02010609060101010101" pitchFamily="2" charset="-122"/>
              </a:rPr>
              <a:t>不成者</a:t>
            </a:r>
            <a:r>
              <a:rPr lang="en-US" altLang="x-none" sz="2800" dirty="0">
                <a:latin typeface="黑体" panose="02010609060101010101" pitchFamily="2" charset="-122"/>
                <a:ea typeface="黑体" panose="02010609060101010101" pitchFamily="2" charset="-122"/>
              </a:rPr>
              <a:t>……</a:t>
            </a:r>
            <a:endParaRPr lang="zh-CN" altLang="en-US" sz="2800" dirty="0">
              <a:latin typeface="黑体" panose="02010609060101010101" pitchFamily="2" charset="-122"/>
              <a:ea typeface="黑体" panose="02010609060101010101" pitchFamily="2" charset="-122"/>
            </a:endParaRPr>
          </a:p>
        </p:txBody>
      </p:sp>
      <p:sp>
        <p:nvSpPr>
          <p:cNvPr id="76803" name="矩形 9"/>
          <p:cNvSpPr/>
          <p:nvPr/>
        </p:nvSpPr>
        <p:spPr>
          <a:xfrm>
            <a:off x="1676400" y="1676400"/>
            <a:ext cx="4257675" cy="523875"/>
          </a:xfrm>
          <a:prstGeom prst="rect">
            <a:avLst/>
          </a:prstGeom>
          <a:noFill/>
          <a:ln w="9525">
            <a:noFill/>
          </a:ln>
        </p:spPr>
        <p:txBody>
          <a:bodyPr>
            <a:spAutoFit/>
          </a:bodyPr>
          <a:p>
            <a:pPr algn="l" eaLnBrk="1" fontAlgn="base" hangingPunct="1"/>
            <a:r>
              <a:rPr lang="zh-CN" altLang="en-US" sz="2800" b="1" dirty="0">
                <a:solidFill>
                  <a:srgbClr val="C00000"/>
                </a:solidFill>
                <a:latin typeface="楷体_GB2312" pitchFamily="1" charset="-122"/>
                <a:ea typeface="楷体_GB2312" pitchFamily="1" charset="-122"/>
              </a:rPr>
              <a:t>（表揣度，是否</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呢。</a:t>
            </a:r>
            <a:r>
              <a:rPr lang="en-US" altLang="x-none" sz="2800" b="1" dirty="0">
                <a:solidFill>
                  <a:srgbClr val="C00000"/>
                </a:solidFill>
                <a:latin typeface="楷体_GB2312" pitchFamily="1" charset="-122"/>
                <a:ea typeface="楷体_GB2312" pitchFamily="1" charset="-122"/>
              </a:rPr>
              <a:t>)</a:t>
            </a:r>
            <a:endParaRPr lang="zh-CN" altLang="en-US" sz="2800" b="1" dirty="0">
              <a:solidFill>
                <a:srgbClr val="C00000"/>
              </a:solidFill>
              <a:latin typeface="楷体_GB2312" pitchFamily="1" charset="-122"/>
              <a:ea typeface="楷体_GB2312" pitchFamily="1" charset="-122"/>
            </a:endParaRPr>
          </a:p>
        </p:txBody>
      </p:sp>
      <p:sp>
        <p:nvSpPr>
          <p:cNvPr id="76804" name="矩形 10"/>
          <p:cNvSpPr/>
          <p:nvPr/>
        </p:nvSpPr>
        <p:spPr>
          <a:xfrm>
            <a:off x="1828800" y="2590800"/>
            <a:ext cx="4333875" cy="523875"/>
          </a:xfrm>
          <a:prstGeom prst="rect">
            <a:avLst/>
          </a:prstGeom>
          <a:noFill/>
          <a:ln w="9525">
            <a:noFill/>
          </a:ln>
        </p:spPr>
        <p:txBody>
          <a:bodyPr wrap="none">
            <a:spAutoFit/>
          </a:bodyPr>
          <a:p>
            <a:pPr algn="l" eaLnBrk="1" fontAlgn="base" hangingPunct="1"/>
            <a:r>
              <a:rPr lang="zh-CN" altLang="en-US" sz="2800" b="1" dirty="0">
                <a:solidFill>
                  <a:srgbClr val="C00000"/>
                </a:solidFill>
                <a:latin typeface="楷体_GB2312" pitchFamily="1" charset="-122"/>
                <a:ea typeface="楷体_GB2312" pitchFamily="1" charset="-122"/>
              </a:rPr>
              <a:t>（表反问，难道</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吗。</a:t>
            </a:r>
            <a:r>
              <a:rPr lang="en-US" altLang="x-none" sz="2800" b="1" dirty="0">
                <a:solidFill>
                  <a:srgbClr val="C00000"/>
                </a:solidFill>
                <a:latin typeface="楷体_GB2312" pitchFamily="1" charset="-122"/>
                <a:ea typeface="楷体_GB2312" pitchFamily="1" charset="-122"/>
              </a:rPr>
              <a:t>)</a:t>
            </a:r>
            <a:endParaRPr lang="zh-CN" altLang="en-US" sz="2800" b="1" dirty="0">
              <a:solidFill>
                <a:srgbClr val="C00000"/>
              </a:solidFill>
              <a:latin typeface="楷体_GB2312" pitchFamily="1" charset="-122"/>
              <a:ea typeface="楷体_GB2312" pitchFamily="1" charset="-122"/>
            </a:endParaRPr>
          </a:p>
        </p:txBody>
      </p:sp>
      <p:sp>
        <p:nvSpPr>
          <p:cNvPr id="76805" name="矩形 11"/>
          <p:cNvSpPr/>
          <p:nvPr/>
        </p:nvSpPr>
        <p:spPr>
          <a:xfrm>
            <a:off x="1828800" y="3581400"/>
            <a:ext cx="6553200" cy="954088"/>
          </a:xfrm>
          <a:prstGeom prst="rect">
            <a:avLst/>
          </a:prstGeom>
          <a:noFill/>
          <a:ln w="9525">
            <a:noFill/>
          </a:ln>
        </p:spPr>
        <p:txBody>
          <a:bodyPr>
            <a:spAutoFit/>
          </a:bodyPr>
          <a:p>
            <a:pPr algn="l" eaLnBrk="1" fontAlgn="base" hangingPunct="1"/>
            <a:r>
              <a:rPr lang="zh-CN" altLang="en-US" sz="2800" b="1" dirty="0">
                <a:solidFill>
                  <a:srgbClr val="C00000"/>
                </a:solidFill>
                <a:latin typeface="楷体_GB2312" pitchFamily="1" charset="-122"/>
                <a:ea typeface="楷体_GB2312" pitchFamily="1" charset="-122"/>
              </a:rPr>
              <a:t>（复音虚词“所以”常引出表原因、手段等的分句，译为：</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的原因。</a:t>
            </a:r>
            <a:r>
              <a:rPr lang="en-US" altLang="x-none" sz="2800" b="1" dirty="0">
                <a:solidFill>
                  <a:srgbClr val="C00000"/>
                </a:solidFill>
                <a:latin typeface="楷体_GB2312" pitchFamily="1" charset="-122"/>
                <a:ea typeface="楷体_GB2312" pitchFamily="1" charset="-122"/>
              </a:rPr>
              <a:t>)</a:t>
            </a:r>
            <a:endParaRPr lang="en-US" altLang="x-none" sz="2800" b="1" dirty="0">
              <a:solidFill>
                <a:srgbClr val="C00000"/>
              </a:solidFill>
              <a:latin typeface="楷体_GB2312" pitchFamily="1" charset="-122"/>
              <a:ea typeface="楷体_GB2312" pitchFamily="1" charset="-122"/>
            </a:endParaRPr>
          </a:p>
        </p:txBody>
      </p:sp>
      <p:sp>
        <p:nvSpPr>
          <p:cNvPr id="76806" name="矩形 12"/>
          <p:cNvSpPr/>
          <p:nvPr/>
        </p:nvSpPr>
        <p:spPr>
          <a:xfrm>
            <a:off x="1828800" y="5029200"/>
            <a:ext cx="6477000" cy="954088"/>
          </a:xfrm>
          <a:prstGeom prst="rect">
            <a:avLst/>
          </a:prstGeom>
          <a:noFill/>
          <a:ln w="9525">
            <a:noFill/>
          </a:ln>
        </p:spPr>
        <p:txBody>
          <a:bodyPr>
            <a:spAutoFit/>
          </a:bodyPr>
          <a:p>
            <a:pPr algn="l" eaLnBrk="1" fontAlgn="base" hangingPunct="1"/>
            <a:r>
              <a:rPr lang="zh-CN" altLang="en-US" sz="2800" b="1" dirty="0">
                <a:solidFill>
                  <a:srgbClr val="C00000"/>
                </a:solidFill>
                <a:latin typeface="楷体_GB2312" pitchFamily="1" charset="-122"/>
                <a:ea typeface="楷体_GB2312" pitchFamily="1" charset="-122"/>
              </a:rPr>
              <a:t>（复音虚词“所以”常引出表原因、手段等的分句，译为：</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的原因。</a:t>
            </a:r>
            <a:r>
              <a:rPr lang="en-US" altLang="x-none" sz="2800" b="1" dirty="0">
                <a:solidFill>
                  <a:srgbClr val="C00000"/>
                </a:solidFill>
                <a:latin typeface="楷体_GB2312" pitchFamily="1" charset="-122"/>
                <a:ea typeface="楷体_GB2312" pitchFamily="1" charset="-122"/>
              </a:rPr>
              <a:t>)</a:t>
            </a:r>
            <a:endParaRPr lang="en-US" altLang="x-none" sz="2800" b="1" dirty="0">
              <a:solidFill>
                <a:srgbClr val="C0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6803">
                                            <p:txEl>
                                              <p:charRg st="0" end="13"/>
                                            </p:txEl>
                                          </p:spTgt>
                                        </p:tgtEl>
                                        <p:attrNameLst>
                                          <p:attrName>style.visibility</p:attrName>
                                        </p:attrNameLst>
                                      </p:cBhvr>
                                      <p:to>
                                        <p:strVal val="visible"/>
                                      </p:to>
                                    </p:set>
                                    <p:anim calcmode="lin" valueType="num">
                                      <p:cBhvr additive="base">
                                        <p:cTn id="7" dur="500" fill="hold"/>
                                        <p:tgtEl>
                                          <p:spTgt spid="76803">
                                            <p:txEl>
                                              <p:charRg st="0"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6803">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6804">
                                            <p:txEl>
                                              <p:charRg st="0" end="13"/>
                                            </p:txEl>
                                          </p:spTgt>
                                        </p:tgtEl>
                                        <p:attrNameLst>
                                          <p:attrName>style.visibility</p:attrName>
                                        </p:attrNameLst>
                                      </p:cBhvr>
                                      <p:to>
                                        <p:strVal val="visible"/>
                                      </p:to>
                                    </p:set>
                                    <p:anim calcmode="lin" valueType="num">
                                      <p:cBhvr additive="base">
                                        <p:cTn id="13" dur="500" fill="hold"/>
                                        <p:tgtEl>
                                          <p:spTgt spid="76804">
                                            <p:txEl>
                                              <p:charRg st="0" end="1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6804">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6805">
                                            <p:txEl>
                                              <p:charRg st="0" end="34"/>
                                            </p:txEl>
                                          </p:spTgt>
                                        </p:tgtEl>
                                        <p:attrNameLst>
                                          <p:attrName>style.visibility</p:attrName>
                                        </p:attrNameLst>
                                      </p:cBhvr>
                                      <p:to>
                                        <p:strVal val="visible"/>
                                      </p:to>
                                    </p:set>
                                    <p:anim calcmode="lin" valueType="num">
                                      <p:cBhvr additive="base">
                                        <p:cTn id="19" dur="500" fill="hold"/>
                                        <p:tgtEl>
                                          <p:spTgt spid="76805">
                                            <p:txEl>
                                              <p:charRg st="0" end="3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6805">
                                            <p:txEl>
                                              <p:charRg st="0" end="3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6806">
                                            <p:txEl>
                                              <p:charRg st="0" end="34"/>
                                            </p:txEl>
                                          </p:spTgt>
                                        </p:tgtEl>
                                        <p:attrNameLst>
                                          <p:attrName>style.visibility</p:attrName>
                                        </p:attrNameLst>
                                      </p:cBhvr>
                                      <p:to>
                                        <p:strVal val="visible"/>
                                      </p:to>
                                    </p:set>
                                    <p:anim calcmode="lin" valueType="num">
                                      <p:cBhvr additive="base">
                                        <p:cTn id="25" dur="500" fill="hold"/>
                                        <p:tgtEl>
                                          <p:spTgt spid="76806">
                                            <p:txEl>
                                              <p:charRg st="0" end="3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6806">
                                            <p:txEl>
                                              <p:charRg st="0" end="3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6" name="矩形 2"/>
          <p:cNvSpPr/>
          <p:nvPr/>
        </p:nvSpPr>
        <p:spPr>
          <a:xfrm>
            <a:off x="1676400" y="990600"/>
            <a:ext cx="2320925" cy="554038"/>
          </a:xfrm>
          <a:prstGeom prst="rect">
            <a:avLst/>
          </a:prstGeom>
          <a:noFill/>
          <a:ln w="9525">
            <a:noFill/>
          </a:ln>
        </p:spPr>
        <p:txBody>
          <a:bodyPr wrap="none">
            <a:spAutoFit/>
          </a:bodyPr>
          <a:p>
            <a:pPr algn="l" eaLnBrk="1" fontAlgn="base" hangingPunct="1"/>
            <a:r>
              <a:rPr lang="en-US" altLang="x-none" sz="3000" b="1" dirty="0">
                <a:latin typeface="黑体" panose="02010609060101010101" pitchFamily="2" charset="-122"/>
                <a:ea typeface="黑体" panose="02010609060101010101" pitchFamily="2" charset="-122"/>
              </a:rPr>
              <a:t>7</a:t>
            </a:r>
            <a:r>
              <a:rPr lang="zh-CN" altLang="en-US" sz="3000" b="1" dirty="0">
                <a:latin typeface="黑体" panose="02010609060101010101" pitchFamily="2" charset="-122"/>
                <a:ea typeface="黑体" panose="02010609060101010101" pitchFamily="2" charset="-122"/>
              </a:rPr>
              <a:t>、特殊句型</a:t>
            </a:r>
            <a:endParaRPr lang="zh-CN" altLang="en-US" sz="3000" b="1" dirty="0">
              <a:latin typeface="黑体" panose="02010609060101010101" pitchFamily="2" charset="-122"/>
              <a:ea typeface="黑体" panose="02010609060101010101" pitchFamily="2" charset="-122"/>
            </a:endParaRPr>
          </a:p>
        </p:txBody>
      </p:sp>
      <p:sp>
        <p:nvSpPr>
          <p:cNvPr id="77827" name="矩形 4"/>
          <p:cNvSpPr/>
          <p:nvPr/>
        </p:nvSpPr>
        <p:spPr>
          <a:xfrm>
            <a:off x="914400" y="2743200"/>
            <a:ext cx="2209800" cy="523875"/>
          </a:xfrm>
          <a:prstGeom prst="rect">
            <a:avLst/>
          </a:prstGeom>
          <a:noFill/>
          <a:ln w="9525">
            <a:noFill/>
          </a:ln>
        </p:spPr>
        <p:txBody>
          <a:bodyPr>
            <a:spAutoFit/>
          </a:bodyPr>
          <a:p>
            <a:pPr algn="l" eaLnBrk="1" fontAlgn="base" hangingPunct="1"/>
            <a:r>
              <a:rPr lang="zh-CN" altLang="en-US" sz="2800" b="1" dirty="0">
                <a:latin typeface="黑体" panose="02010609060101010101" pitchFamily="2" charset="-122"/>
                <a:ea typeface="黑体" panose="02010609060101010101" pitchFamily="2" charset="-122"/>
              </a:rPr>
              <a:t>（</a:t>
            </a:r>
            <a:r>
              <a:rPr lang="en-US" altLang="x-none" sz="2800" b="1" dirty="0">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）判断句</a:t>
            </a:r>
            <a:endParaRPr lang="zh-CN" altLang="en-US" sz="2800" b="1" dirty="0">
              <a:latin typeface="黑体" panose="02010609060101010101" pitchFamily="2" charset="-122"/>
              <a:ea typeface="黑体" panose="02010609060101010101" pitchFamily="2" charset="-122"/>
            </a:endParaRPr>
          </a:p>
        </p:txBody>
      </p:sp>
      <p:sp>
        <p:nvSpPr>
          <p:cNvPr id="77828" name="AutoShape 14"/>
          <p:cNvSpPr/>
          <p:nvPr/>
        </p:nvSpPr>
        <p:spPr>
          <a:xfrm>
            <a:off x="3124200" y="2209800"/>
            <a:ext cx="228600" cy="1600200"/>
          </a:xfrm>
          <a:prstGeom prst="leftBrace">
            <a:avLst>
              <a:gd name="adj1" fmla="val 66662"/>
              <a:gd name="adj2" fmla="val 50000"/>
            </a:avLst>
          </a:prstGeom>
          <a:noFill/>
          <a:ln w="38100" cap="flat" cmpd="sng">
            <a:solidFill>
              <a:srgbClr val="FF3300"/>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7829" name="矩形 9"/>
          <p:cNvSpPr/>
          <p:nvPr/>
        </p:nvSpPr>
        <p:spPr>
          <a:xfrm>
            <a:off x="3352800" y="1981200"/>
            <a:ext cx="5181600" cy="2032000"/>
          </a:xfrm>
          <a:prstGeom prst="rect">
            <a:avLst/>
          </a:prstGeom>
          <a:noFill/>
          <a:ln w="9525">
            <a:noFill/>
          </a:ln>
        </p:spPr>
        <p:txBody>
          <a:bodyPr>
            <a:spAutoFit/>
          </a:bodyPr>
          <a:p>
            <a:pPr algn="l" eaLnBrk="1" fontAlgn="base" hangingPunct="1">
              <a:lnSpc>
                <a:spcPct val="150000"/>
              </a:lnSpc>
            </a:pPr>
            <a:r>
              <a:rPr lang="zh-CN" altLang="en-US" sz="2800" dirty="0">
                <a:latin typeface="黑体" panose="02010609060101010101" pitchFamily="2" charset="-122"/>
                <a:ea typeface="黑体" panose="02010609060101010101" pitchFamily="2" charset="-122"/>
              </a:rPr>
              <a:t>此臣日夜切齿拊心</a:t>
            </a:r>
            <a:r>
              <a:rPr lang="zh-CN" altLang="en-US" sz="2800" dirty="0">
                <a:solidFill>
                  <a:srgbClr val="FF0000"/>
                </a:solidFill>
                <a:latin typeface="黑体" panose="02010609060101010101" pitchFamily="2" charset="-122"/>
                <a:ea typeface="黑体" panose="02010609060101010101" pitchFamily="2" charset="-122"/>
              </a:rPr>
              <a:t>也</a:t>
            </a:r>
            <a:endParaRPr lang="zh-CN" altLang="en-US" sz="2800" dirty="0">
              <a:solidFill>
                <a:srgbClr val="FF0000"/>
              </a:solidFill>
              <a:latin typeface="黑体" panose="02010609060101010101" pitchFamily="2" charset="-122"/>
              <a:ea typeface="黑体" panose="02010609060101010101" pitchFamily="2" charset="-122"/>
            </a:endParaRPr>
          </a:p>
          <a:p>
            <a:pPr algn="l" eaLnBrk="1" fontAlgn="base" hangingPunct="1">
              <a:lnSpc>
                <a:spcPct val="150000"/>
              </a:lnSpc>
            </a:pPr>
            <a:r>
              <a:rPr lang="zh-CN" altLang="en-US" sz="2800" dirty="0">
                <a:latin typeface="黑体" panose="02010609060101010101" pitchFamily="2" charset="-122"/>
                <a:ea typeface="黑体" panose="02010609060101010101" pitchFamily="2" charset="-122"/>
              </a:rPr>
              <a:t>今日往而不反</a:t>
            </a:r>
            <a:r>
              <a:rPr lang="zh-CN" altLang="en-US" sz="2800" dirty="0">
                <a:solidFill>
                  <a:srgbClr val="FF0000"/>
                </a:solidFill>
                <a:latin typeface="黑体" panose="02010609060101010101" pitchFamily="2" charset="-122"/>
                <a:ea typeface="黑体" panose="02010609060101010101" pitchFamily="2" charset="-122"/>
              </a:rPr>
              <a:t>者</a:t>
            </a:r>
            <a:r>
              <a:rPr lang="zh-CN" altLang="en-US" sz="2800" dirty="0">
                <a:latin typeface="黑体" panose="02010609060101010101" pitchFamily="2" charset="-122"/>
                <a:ea typeface="黑体" panose="02010609060101010101" pitchFamily="2" charset="-122"/>
              </a:rPr>
              <a:t>，竖子</a:t>
            </a:r>
            <a:r>
              <a:rPr lang="zh-CN" altLang="en-US" sz="2800" dirty="0">
                <a:solidFill>
                  <a:srgbClr val="FF0000"/>
                </a:solidFill>
                <a:latin typeface="黑体" panose="02010609060101010101" pitchFamily="2" charset="-122"/>
                <a:ea typeface="黑体" panose="02010609060101010101" pitchFamily="2" charset="-122"/>
              </a:rPr>
              <a:t>也</a:t>
            </a:r>
            <a:endParaRPr lang="zh-CN" altLang="en-US" sz="2800" dirty="0">
              <a:solidFill>
                <a:srgbClr val="FF0000"/>
              </a:solidFill>
              <a:latin typeface="黑体" panose="02010609060101010101" pitchFamily="2" charset="-122"/>
              <a:ea typeface="黑体" panose="02010609060101010101" pitchFamily="2" charset="-122"/>
            </a:endParaRPr>
          </a:p>
          <a:p>
            <a:pPr algn="l" eaLnBrk="1" fontAlgn="base" hangingPunct="1">
              <a:lnSpc>
                <a:spcPct val="150000"/>
              </a:lnSpc>
            </a:pPr>
            <a:r>
              <a:rPr lang="zh-CN" altLang="en-US" sz="2800" dirty="0">
                <a:latin typeface="黑体" panose="02010609060101010101" pitchFamily="2" charset="-122"/>
                <a:ea typeface="黑体" panose="02010609060101010101" pitchFamily="2" charset="-122"/>
              </a:rPr>
              <a:t>事所以不成</a:t>
            </a:r>
            <a:r>
              <a:rPr lang="zh-CN" altLang="en-US" sz="2800" dirty="0">
                <a:solidFill>
                  <a:srgbClr val="FF0000"/>
                </a:solidFill>
                <a:latin typeface="黑体" panose="02010609060101010101" pitchFamily="2" charset="-122"/>
                <a:ea typeface="黑体" panose="02010609060101010101" pitchFamily="2" charset="-122"/>
              </a:rPr>
              <a:t>者</a:t>
            </a:r>
            <a:r>
              <a:rPr lang="zh-CN" altLang="en-US" sz="2800" dirty="0">
                <a:latin typeface="黑体" panose="02010609060101010101" pitchFamily="2" charset="-122"/>
                <a:ea typeface="黑体" panose="02010609060101010101" pitchFamily="2" charset="-122"/>
              </a:rPr>
              <a:t>，乃欲以生劫之</a:t>
            </a:r>
            <a:endParaRPr lang="zh-CN" altLang="en-US" sz="2800" dirty="0">
              <a:latin typeface="黑体" panose="02010609060101010101" pitchFamily="2" charset="-122"/>
              <a:ea typeface="黑体" panose="02010609060101010101" pitchFamily="2" charset="-122"/>
            </a:endParaRPr>
          </a:p>
        </p:txBody>
      </p:sp>
      <p:sp>
        <p:nvSpPr>
          <p:cNvPr id="77830" name="矩形 10"/>
          <p:cNvSpPr/>
          <p:nvPr/>
        </p:nvSpPr>
        <p:spPr>
          <a:xfrm>
            <a:off x="990600" y="4648200"/>
            <a:ext cx="2408238" cy="523875"/>
          </a:xfrm>
          <a:prstGeom prst="rect">
            <a:avLst/>
          </a:prstGeom>
          <a:noFill/>
          <a:ln w="9525">
            <a:noFill/>
          </a:ln>
        </p:spPr>
        <p:txBody>
          <a:bodyPr>
            <a:spAutoFit/>
          </a:bodyPr>
          <a:p>
            <a:pPr algn="l" eaLnBrk="1" fontAlgn="base" hangingPunct="1"/>
            <a:r>
              <a:rPr lang="zh-CN" altLang="en-US" sz="2800" b="1" dirty="0">
                <a:latin typeface="黑体" panose="02010609060101010101" pitchFamily="2" charset="-122"/>
                <a:ea typeface="黑体" panose="02010609060101010101" pitchFamily="2" charset="-122"/>
              </a:rPr>
              <a:t>（</a:t>
            </a:r>
            <a:r>
              <a:rPr lang="en-US" altLang="x-none" sz="2800" b="1" dirty="0">
                <a:latin typeface="黑体" panose="02010609060101010101" pitchFamily="2" charset="-122"/>
                <a:ea typeface="黑体" panose="02010609060101010101" pitchFamily="2" charset="-122"/>
              </a:rPr>
              <a:t>2</a:t>
            </a:r>
            <a:r>
              <a:rPr lang="zh-CN" altLang="en-US" sz="2800" b="1" dirty="0">
                <a:latin typeface="黑体" panose="02010609060101010101" pitchFamily="2" charset="-122"/>
                <a:ea typeface="黑体" panose="02010609060101010101" pitchFamily="2" charset="-122"/>
              </a:rPr>
              <a:t>）被动句</a:t>
            </a:r>
            <a:endParaRPr lang="zh-CN" altLang="en-US" sz="2800" b="1" dirty="0">
              <a:latin typeface="黑体" panose="02010609060101010101" pitchFamily="2" charset="-122"/>
              <a:ea typeface="黑体" panose="02010609060101010101" pitchFamily="2" charset="-122"/>
            </a:endParaRPr>
          </a:p>
        </p:txBody>
      </p:sp>
      <p:sp>
        <p:nvSpPr>
          <p:cNvPr id="77831" name="AutoShape 14"/>
          <p:cNvSpPr/>
          <p:nvPr/>
        </p:nvSpPr>
        <p:spPr>
          <a:xfrm>
            <a:off x="3124200" y="4343400"/>
            <a:ext cx="198438" cy="1066800"/>
          </a:xfrm>
          <a:prstGeom prst="leftBrace">
            <a:avLst>
              <a:gd name="adj1" fmla="val 66552"/>
              <a:gd name="adj2" fmla="val 50000"/>
            </a:avLst>
          </a:prstGeom>
          <a:noFill/>
          <a:ln w="38100" cap="flat" cmpd="sng">
            <a:solidFill>
              <a:srgbClr val="FF3300"/>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7832" name="矩形 12"/>
          <p:cNvSpPr/>
          <p:nvPr/>
        </p:nvSpPr>
        <p:spPr>
          <a:xfrm>
            <a:off x="3276600" y="4191000"/>
            <a:ext cx="4572000" cy="1384300"/>
          </a:xfrm>
          <a:prstGeom prst="rect">
            <a:avLst/>
          </a:prstGeom>
          <a:noFill/>
          <a:ln w="9525">
            <a:noFill/>
          </a:ln>
        </p:spPr>
        <p:txBody>
          <a:bodyPr>
            <a:spAutoFit/>
          </a:bodyPr>
          <a:p>
            <a:pPr algn="l" eaLnBrk="1" fontAlgn="base" hangingPunct="1">
              <a:lnSpc>
                <a:spcPct val="150000"/>
              </a:lnSpc>
            </a:pPr>
            <a:r>
              <a:rPr lang="zh-CN" altLang="en-US" sz="2800" dirty="0">
                <a:latin typeface="黑体" panose="02010609060101010101" pitchFamily="2" charset="-122"/>
                <a:ea typeface="黑体" panose="02010609060101010101" pitchFamily="2" charset="-122"/>
              </a:rPr>
              <a:t>父母宗族，皆</a:t>
            </a:r>
            <a:r>
              <a:rPr lang="zh-CN" altLang="en-US" sz="2800" dirty="0">
                <a:solidFill>
                  <a:srgbClr val="FF0000"/>
                </a:solidFill>
                <a:latin typeface="黑体" panose="02010609060101010101" pitchFamily="2" charset="-122"/>
                <a:ea typeface="黑体" panose="02010609060101010101" pitchFamily="2" charset="-122"/>
              </a:rPr>
              <a:t>为</a:t>
            </a:r>
            <a:r>
              <a:rPr lang="zh-CN" altLang="en-US" sz="2800" dirty="0">
                <a:latin typeface="黑体" panose="02010609060101010101" pitchFamily="2" charset="-122"/>
                <a:ea typeface="黑体" panose="02010609060101010101" pitchFamily="2" charset="-122"/>
              </a:rPr>
              <a:t>戮没</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50000"/>
              </a:lnSpc>
            </a:pPr>
            <a:r>
              <a:rPr lang="zh-CN" altLang="en-US" sz="2800" dirty="0">
                <a:latin typeface="黑体" panose="02010609060101010101" pitchFamily="2" charset="-122"/>
                <a:ea typeface="黑体" panose="02010609060101010101" pitchFamily="2" charset="-122"/>
              </a:rPr>
              <a:t>燕国</a:t>
            </a:r>
            <a:r>
              <a:rPr lang="zh-CN" altLang="en-US" sz="2800" dirty="0">
                <a:solidFill>
                  <a:srgbClr val="FF0000"/>
                </a:solidFill>
                <a:latin typeface="黑体" panose="02010609060101010101" pitchFamily="2" charset="-122"/>
                <a:ea typeface="黑体" panose="02010609060101010101" pitchFamily="2" charset="-122"/>
              </a:rPr>
              <a:t>见</a:t>
            </a:r>
            <a:r>
              <a:rPr lang="zh-CN" altLang="en-US" sz="2800" dirty="0">
                <a:latin typeface="黑体" panose="02010609060101010101" pitchFamily="2" charset="-122"/>
                <a:ea typeface="黑体" panose="02010609060101010101" pitchFamily="2" charset="-122"/>
              </a:rPr>
              <a:t>陵之耻除矣</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7827">
                                            <p:txEl>
                                              <p:charRg st="0" end="7"/>
                                            </p:txEl>
                                          </p:spTgt>
                                        </p:tgtEl>
                                        <p:attrNameLst>
                                          <p:attrName>style.visibility</p:attrName>
                                        </p:attrNameLst>
                                      </p:cBhvr>
                                      <p:to>
                                        <p:strVal val="visible"/>
                                      </p:to>
                                    </p:set>
                                    <p:anim calcmode="lin" valueType="num">
                                      <p:cBhvr additive="base">
                                        <p:cTn id="7" dur="500" fill="hold"/>
                                        <p:tgtEl>
                                          <p:spTgt spid="77827">
                                            <p:txEl>
                                              <p:charRg st="0"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7">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77828"/>
                                        </p:tgtEl>
                                        <p:attrNameLst>
                                          <p:attrName>style.visibility</p:attrName>
                                        </p:attrNameLst>
                                      </p:cBhvr>
                                      <p:to>
                                        <p:strVal val="visible"/>
                                      </p:to>
                                    </p:set>
                                    <p:animEffect transition="in" filter="wipe(down)">
                                      <p:cBhvr>
                                        <p:cTn id="13" dur="290">
                                          <p:stCondLst>
                                            <p:cond delay="0"/>
                                          </p:stCondLst>
                                        </p:cTn>
                                        <p:tgtEl>
                                          <p:spTgt spid="77828"/>
                                        </p:tgtEl>
                                      </p:cBhvr>
                                    </p:animEffect>
                                    <p:anim calcmode="lin" valueType="num">
                                      <p:cBhvr>
                                        <p:cTn id="14" dur="911" tmFilter="0,0; 0.14,0.36; 0.43,0.73; 0.71,0.91; 1.0,1.0">
                                          <p:stCondLst>
                                            <p:cond delay="0"/>
                                          </p:stCondLst>
                                        </p:cTn>
                                        <p:tgtEl>
                                          <p:spTgt spid="77828"/>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77828"/>
                                        </p:tgtEl>
                                        <p:attrNameLst>
                                          <p:attrName>ppt_y</p:attrName>
                                        </p:attrNameLst>
                                      </p:cBhvr>
                                      <p:tavLst>
                                        <p:tav tm="0" fmla="#ppt_y-sin(pi*$)/3">
                                          <p:val>
                                            <p:fltVal val="0.500000"/>
                                          </p:val>
                                        </p:tav>
                                        <p:tav tm="100000">
                                          <p:val>
                                            <p:fltVal val="1.000000"/>
                                          </p:val>
                                        </p:tav>
                                      </p:tavLst>
                                    </p:anim>
                                    <p:anim calcmode="lin" valueType="num">
                                      <p:cBhvr>
                                        <p:cTn id="16" dur="332" tmFilter="0, 0; 0.125,0.2665; 0.25,0.4; 0.375,0.465; 0.5,0.5;  0.625,0.535; 0.75,0.6; 0.875,0.7335; 1,1">
                                          <p:stCondLst>
                                            <p:cond delay="332"/>
                                          </p:stCondLst>
                                        </p:cTn>
                                        <p:tgtEl>
                                          <p:spTgt spid="77828"/>
                                        </p:tgtEl>
                                        <p:attrNameLst>
                                          <p:attrName>ppt_y</p:attrName>
                                        </p:attrNameLst>
                                      </p:cBhvr>
                                      <p:tavLst>
                                        <p:tav tm="0" fmla="#ppt_y-sin(pi*$)/9">
                                          <p:val>
                                            <p:fltVal val="0.000000"/>
                                          </p:val>
                                        </p:tav>
                                        <p:tav tm="100000">
                                          <p:val>
                                            <p:fltVal val="1.000000"/>
                                          </p:val>
                                        </p:tav>
                                      </p:tavLst>
                                    </p:anim>
                                    <p:anim calcmode="lin" valueType="num">
                                      <p:cBhvr>
                                        <p:cTn id="17" dur="166" tmFilter="0, 0; 0.125,0.2665; 0.25,0.4; 0.375,0.465; 0.5,0.5;  0.625,0.535; 0.75,0.6; 0.875,0.7335; 1,1">
                                          <p:stCondLst>
                                            <p:cond delay="662"/>
                                          </p:stCondLst>
                                        </p:cTn>
                                        <p:tgtEl>
                                          <p:spTgt spid="77828"/>
                                        </p:tgtEl>
                                        <p:attrNameLst>
                                          <p:attrName>ppt_y</p:attrName>
                                        </p:attrNameLst>
                                      </p:cBhvr>
                                      <p:tavLst>
                                        <p:tav tm="0" fmla="#ppt_y-sin(pi*$)/27">
                                          <p:val>
                                            <p:fltVal val="0.000000"/>
                                          </p:val>
                                        </p:tav>
                                        <p:tav tm="100000">
                                          <p:val>
                                            <p:fltVal val="1.000000"/>
                                          </p:val>
                                        </p:tav>
                                      </p:tavLst>
                                    </p:anim>
                                    <p:anim calcmode="lin" valueType="num">
                                      <p:cBhvr>
                                        <p:cTn id="18" dur="82" tmFilter="0, 0; 0.125,0.2665; 0.25,0.4; 0.375,0.465; 0.5,0.5;  0.625,0.535; 0.75,0.6; 0.875,0.7335; 1,1">
                                          <p:stCondLst>
                                            <p:cond delay="828"/>
                                          </p:stCondLst>
                                        </p:cTn>
                                        <p:tgtEl>
                                          <p:spTgt spid="77828"/>
                                        </p:tgtEl>
                                        <p:attrNameLst>
                                          <p:attrName>ppt_y</p:attrName>
                                        </p:attrNameLst>
                                      </p:cBhvr>
                                      <p:tavLst>
                                        <p:tav tm="0" fmla="#ppt_y-sin(pi*$)/81">
                                          <p:val>
                                            <p:fltVal val="0.000000"/>
                                          </p:val>
                                        </p:tav>
                                        <p:tav tm="100000">
                                          <p:val>
                                            <p:fltVal val="1.000000"/>
                                          </p:val>
                                        </p:tav>
                                      </p:tavLst>
                                    </p:anim>
                                    <p:animScale>
                                      <p:cBhvr>
                                        <p:cTn id="19" dur="13">
                                          <p:stCondLst>
                                            <p:cond delay="325"/>
                                          </p:stCondLst>
                                        </p:cTn>
                                        <p:tgtEl>
                                          <p:spTgt spid="77828"/>
                                        </p:tgtEl>
                                      </p:cBhvr>
                                      <p:to x="100000" y="60000"/>
                                    </p:animScale>
                                    <p:animScale>
                                      <p:cBhvr>
                                        <p:cTn id="20" dur="83" decel="50000">
                                          <p:stCondLst>
                                            <p:cond delay="338"/>
                                          </p:stCondLst>
                                        </p:cTn>
                                        <p:tgtEl>
                                          <p:spTgt spid="77828"/>
                                        </p:tgtEl>
                                      </p:cBhvr>
                                      <p:to x="100000" y="100000"/>
                                    </p:animScale>
                                    <p:animScale>
                                      <p:cBhvr>
                                        <p:cTn id="21" dur="13">
                                          <p:stCondLst>
                                            <p:cond delay="656"/>
                                          </p:stCondLst>
                                        </p:cTn>
                                        <p:tgtEl>
                                          <p:spTgt spid="77828"/>
                                        </p:tgtEl>
                                      </p:cBhvr>
                                      <p:to x="100000" y="80000"/>
                                    </p:animScale>
                                    <p:animScale>
                                      <p:cBhvr>
                                        <p:cTn id="22" dur="83" decel="50000">
                                          <p:stCondLst>
                                            <p:cond delay="669"/>
                                          </p:stCondLst>
                                        </p:cTn>
                                        <p:tgtEl>
                                          <p:spTgt spid="77828"/>
                                        </p:tgtEl>
                                      </p:cBhvr>
                                      <p:to x="100000" y="100000"/>
                                    </p:animScale>
                                    <p:animScale>
                                      <p:cBhvr>
                                        <p:cTn id="23" dur="13">
                                          <p:stCondLst>
                                            <p:cond delay="821"/>
                                          </p:stCondLst>
                                        </p:cTn>
                                        <p:tgtEl>
                                          <p:spTgt spid="77828"/>
                                        </p:tgtEl>
                                      </p:cBhvr>
                                      <p:to x="100000" y="90000"/>
                                    </p:animScale>
                                    <p:animScale>
                                      <p:cBhvr>
                                        <p:cTn id="24" dur="83" decel="50000">
                                          <p:stCondLst>
                                            <p:cond delay="834"/>
                                          </p:stCondLst>
                                        </p:cTn>
                                        <p:tgtEl>
                                          <p:spTgt spid="77828"/>
                                        </p:tgtEl>
                                      </p:cBhvr>
                                      <p:to x="100000" y="100000"/>
                                    </p:animScale>
                                    <p:animScale>
                                      <p:cBhvr>
                                        <p:cTn id="25" dur="13">
                                          <p:stCondLst>
                                            <p:cond delay="904"/>
                                          </p:stCondLst>
                                        </p:cTn>
                                        <p:tgtEl>
                                          <p:spTgt spid="77828"/>
                                        </p:tgtEl>
                                      </p:cBhvr>
                                      <p:to x="100000" y="95000"/>
                                    </p:animScale>
                                    <p:animScale>
                                      <p:cBhvr>
                                        <p:cTn id="26" dur="83" decel="50000">
                                          <p:stCondLst>
                                            <p:cond delay="917"/>
                                          </p:stCondLst>
                                        </p:cTn>
                                        <p:tgtEl>
                                          <p:spTgt spid="77828"/>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7829">
                                            <p:txEl>
                                              <p:charRg st="0" end="10"/>
                                            </p:txEl>
                                          </p:spTgt>
                                        </p:tgtEl>
                                        <p:attrNameLst>
                                          <p:attrName>style.visibility</p:attrName>
                                        </p:attrNameLst>
                                      </p:cBhvr>
                                      <p:to>
                                        <p:strVal val="visible"/>
                                      </p:to>
                                    </p:set>
                                    <p:anim calcmode="lin" valueType="num">
                                      <p:cBhvr additive="base">
                                        <p:cTn id="31" dur="500" fill="hold"/>
                                        <p:tgtEl>
                                          <p:spTgt spid="77829">
                                            <p:txEl>
                                              <p:charRg st="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7829">
                                            <p:txEl>
                                              <p:charRg st="0" end="1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7829">
                                            <p:txEl>
                                              <p:charRg st="10" end="22"/>
                                            </p:txEl>
                                          </p:spTgt>
                                        </p:tgtEl>
                                        <p:attrNameLst>
                                          <p:attrName>style.visibility</p:attrName>
                                        </p:attrNameLst>
                                      </p:cBhvr>
                                      <p:to>
                                        <p:strVal val="visible"/>
                                      </p:to>
                                    </p:set>
                                    <p:anim calcmode="lin" valueType="num">
                                      <p:cBhvr additive="base">
                                        <p:cTn id="35" dur="500" fill="hold"/>
                                        <p:tgtEl>
                                          <p:spTgt spid="77829">
                                            <p:txEl>
                                              <p:charRg st="10" end="2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7829">
                                            <p:txEl>
                                              <p:charRg st="10" end="22"/>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7829">
                                            <p:txEl>
                                              <p:charRg st="22" end="36"/>
                                            </p:txEl>
                                          </p:spTgt>
                                        </p:tgtEl>
                                        <p:attrNameLst>
                                          <p:attrName>style.visibility</p:attrName>
                                        </p:attrNameLst>
                                      </p:cBhvr>
                                      <p:to>
                                        <p:strVal val="visible"/>
                                      </p:to>
                                    </p:set>
                                    <p:anim calcmode="lin" valueType="num">
                                      <p:cBhvr additive="base">
                                        <p:cTn id="39" dur="500" fill="hold"/>
                                        <p:tgtEl>
                                          <p:spTgt spid="77829">
                                            <p:txEl>
                                              <p:charRg st="22" end="3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7829">
                                            <p:txEl>
                                              <p:charRg st="22" end="3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77830">
                                            <p:txEl>
                                              <p:charRg st="0" end="7"/>
                                            </p:txEl>
                                          </p:spTgt>
                                        </p:tgtEl>
                                        <p:attrNameLst>
                                          <p:attrName>style.visibility</p:attrName>
                                        </p:attrNameLst>
                                      </p:cBhvr>
                                      <p:to>
                                        <p:strVal val="visible"/>
                                      </p:to>
                                    </p:set>
                                    <p:anim calcmode="lin" valueType="num">
                                      <p:cBhvr additive="base">
                                        <p:cTn id="45" dur="500" fill="hold"/>
                                        <p:tgtEl>
                                          <p:spTgt spid="77830">
                                            <p:txEl>
                                              <p:charRg st="0"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77830">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77831"/>
                                        </p:tgtEl>
                                        <p:attrNameLst>
                                          <p:attrName>style.visibility</p:attrName>
                                        </p:attrNameLst>
                                      </p:cBhvr>
                                      <p:to>
                                        <p:strVal val="visible"/>
                                      </p:to>
                                    </p:set>
                                    <p:animEffect transition="in" filter="wipe(down)">
                                      <p:cBhvr>
                                        <p:cTn id="51" dur="290">
                                          <p:stCondLst>
                                            <p:cond delay="0"/>
                                          </p:stCondLst>
                                        </p:cTn>
                                        <p:tgtEl>
                                          <p:spTgt spid="77831"/>
                                        </p:tgtEl>
                                      </p:cBhvr>
                                    </p:animEffect>
                                    <p:anim calcmode="lin" valueType="num">
                                      <p:cBhvr>
                                        <p:cTn id="52" dur="911" tmFilter="0,0; 0.14,0.36; 0.43,0.73; 0.71,0.91; 1.0,1.0">
                                          <p:stCondLst>
                                            <p:cond delay="0"/>
                                          </p:stCondLst>
                                        </p:cTn>
                                        <p:tgtEl>
                                          <p:spTgt spid="77831"/>
                                        </p:tgtEl>
                                        <p:attrNameLst>
                                          <p:attrName>ppt_x</p:attrName>
                                        </p:attrNameLst>
                                      </p:cBhvr>
                                      <p:tavLst>
                                        <p:tav tm="0">
                                          <p:val>
                                            <p:strVal val="#ppt_x-0.25"/>
                                          </p:val>
                                        </p:tav>
                                        <p:tav tm="100000">
                                          <p:val>
                                            <p:strVal val="#ppt_x"/>
                                          </p:val>
                                        </p:tav>
                                      </p:tavLst>
                                    </p:anim>
                                    <p:anim calcmode="lin" valueType="num">
                                      <p:cBhvr>
                                        <p:cTn id="53" dur="332" tmFilter="0.0,0.0; 0.25,0.07; 0.50,0.2; 0.75,0.467; 1.0,1.0">
                                          <p:stCondLst>
                                            <p:cond delay="0"/>
                                          </p:stCondLst>
                                        </p:cTn>
                                        <p:tgtEl>
                                          <p:spTgt spid="77831"/>
                                        </p:tgtEl>
                                        <p:attrNameLst>
                                          <p:attrName>ppt_y</p:attrName>
                                        </p:attrNameLst>
                                      </p:cBhvr>
                                      <p:tavLst>
                                        <p:tav tm="0" fmla="#ppt_y-sin(pi*$)/3">
                                          <p:val>
                                            <p:fltVal val="0.500000"/>
                                          </p:val>
                                        </p:tav>
                                        <p:tav tm="100000">
                                          <p:val>
                                            <p:fltVal val="1.000000"/>
                                          </p:val>
                                        </p:tav>
                                      </p:tavLst>
                                    </p:anim>
                                    <p:anim calcmode="lin" valueType="num">
                                      <p:cBhvr>
                                        <p:cTn id="54" dur="332" tmFilter="0, 0; 0.125,0.2665; 0.25,0.4; 0.375,0.465; 0.5,0.5;  0.625,0.535; 0.75,0.6; 0.875,0.7335; 1,1">
                                          <p:stCondLst>
                                            <p:cond delay="332"/>
                                          </p:stCondLst>
                                        </p:cTn>
                                        <p:tgtEl>
                                          <p:spTgt spid="77831"/>
                                        </p:tgtEl>
                                        <p:attrNameLst>
                                          <p:attrName>ppt_y</p:attrName>
                                        </p:attrNameLst>
                                      </p:cBhvr>
                                      <p:tavLst>
                                        <p:tav tm="0" fmla="#ppt_y-sin(pi*$)/9">
                                          <p:val>
                                            <p:fltVal val="0.000000"/>
                                          </p:val>
                                        </p:tav>
                                        <p:tav tm="100000">
                                          <p:val>
                                            <p:fltVal val="1.000000"/>
                                          </p:val>
                                        </p:tav>
                                      </p:tavLst>
                                    </p:anim>
                                    <p:anim calcmode="lin" valueType="num">
                                      <p:cBhvr>
                                        <p:cTn id="55" dur="166" tmFilter="0, 0; 0.125,0.2665; 0.25,0.4; 0.375,0.465; 0.5,0.5;  0.625,0.535; 0.75,0.6; 0.875,0.7335; 1,1">
                                          <p:stCondLst>
                                            <p:cond delay="662"/>
                                          </p:stCondLst>
                                        </p:cTn>
                                        <p:tgtEl>
                                          <p:spTgt spid="77831"/>
                                        </p:tgtEl>
                                        <p:attrNameLst>
                                          <p:attrName>ppt_y</p:attrName>
                                        </p:attrNameLst>
                                      </p:cBhvr>
                                      <p:tavLst>
                                        <p:tav tm="0" fmla="#ppt_y-sin(pi*$)/27">
                                          <p:val>
                                            <p:fltVal val="0.000000"/>
                                          </p:val>
                                        </p:tav>
                                        <p:tav tm="100000">
                                          <p:val>
                                            <p:fltVal val="1.000000"/>
                                          </p:val>
                                        </p:tav>
                                      </p:tavLst>
                                    </p:anim>
                                    <p:anim calcmode="lin" valueType="num">
                                      <p:cBhvr>
                                        <p:cTn id="56" dur="82" tmFilter="0, 0; 0.125,0.2665; 0.25,0.4; 0.375,0.465; 0.5,0.5;  0.625,0.535; 0.75,0.6; 0.875,0.7335; 1,1">
                                          <p:stCondLst>
                                            <p:cond delay="828"/>
                                          </p:stCondLst>
                                        </p:cTn>
                                        <p:tgtEl>
                                          <p:spTgt spid="77831"/>
                                        </p:tgtEl>
                                        <p:attrNameLst>
                                          <p:attrName>ppt_y</p:attrName>
                                        </p:attrNameLst>
                                      </p:cBhvr>
                                      <p:tavLst>
                                        <p:tav tm="0" fmla="#ppt_y-sin(pi*$)/81">
                                          <p:val>
                                            <p:fltVal val="0.000000"/>
                                          </p:val>
                                        </p:tav>
                                        <p:tav tm="100000">
                                          <p:val>
                                            <p:fltVal val="1.000000"/>
                                          </p:val>
                                        </p:tav>
                                      </p:tavLst>
                                    </p:anim>
                                    <p:animScale>
                                      <p:cBhvr>
                                        <p:cTn id="57" dur="13">
                                          <p:stCondLst>
                                            <p:cond delay="325"/>
                                          </p:stCondLst>
                                        </p:cTn>
                                        <p:tgtEl>
                                          <p:spTgt spid="77831"/>
                                        </p:tgtEl>
                                      </p:cBhvr>
                                      <p:to x="100000" y="60000"/>
                                    </p:animScale>
                                    <p:animScale>
                                      <p:cBhvr>
                                        <p:cTn id="58" dur="83" decel="50000">
                                          <p:stCondLst>
                                            <p:cond delay="338"/>
                                          </p:stCondLst>
                                        </p:cTn>
                                        <p:tgtEl>
                                          <p:spTgt spid="77831"/>
                                        </p:tgtEl>
                                      </p:cBhvr>
                                      <p:to x="100000" y="100000"/>
                                    </p:animScale>
                                    <p:animScale>
                                      <p:cBhvr>
                                        <p:cTn id="59" dur="13">
                                          <p:stCondLst>
                                            <p:cond delay="656"/>
                                          </p:stCondLst>
                                        </p:cTn>
                                        <p:tgtEl>
                                          <p:spTgt spid="77831"/>
                                        </p:tgtEl>
                                      </p:cBhvr>
                                      <p:to x="100000" y="80000"/>
                                    </p:animScale>
                                    <p:animScale>
                                      <p:cBhvr>
                                        <p:cTn id="60" dur="83" decel="50000">
                                          <p:stCondLst>
                                            <p:cond delay="669"/>
                                          </p:stCondLst>
                                        </p:cTn>
                                        <p:tgtEl>
                                          <p:spTgt spid="77831"/>
                                        </p:tgtEl>
                                      </p:cBhvr>
                                      <p:to x="100000" y="100000"/>
                                    </p:animScale>
                                    <p:animScale>
                                      <p:cBhvr>
                                        <p:cTn id="61" dur="13">
                                          <p:stCondLst>
                                            <p:cond delay="821"/>
                                          </p:stCondLst>
                                        </p:cTn>
                                        <p:tgtEl>
                                          <p:spTgt spid="77831"/>
                                        </p:tgtEl>
                                      </p:cBhvr>
                                      <p:to x="100000" y="90000"/>
                                    </p:animScale>
                                    <p:animScale>
                                      <p:cBhvr>
                                        <p:cTn id="62" dur="83" decel="50000">
                                          <p:stCondLst>
                                            <p:cond delay="834"/>
                                          </p:stCondLst>
                                        </p:cTn>
                                        <p:tgtEl>
                                          <p:spTgt spid="77831"/>
                                        </p:tgtEl>
                                      </p:cBhvr>
                                      <p:to x="100000" y="100000"/>
                                    </p:animScale>
                                    <p:animScale>
                                      <p:cBhvr>
                                        <p:cTn id="63" dur="13">
                                          <p:stCondLst>
                                            <p:cond delay="904"/>
                                          </p:stCondLst>
                                        </p:cTn>
                                        <p:tgtEl>
                                          <p:spTgt spid="77831"/>
                                        </p:tgtEl>
                                      </p:cBhvr>
                                      <p:to x="100000" y="95000"/>
                                    </p:animScale>
                                    <p:animScale>
                                      <p:cBhvr>
                                        <p:cTn id="64" dur="83" decel="50000">
                                          <p:stCondLst>
                                            <p:cond delay="917"/>
                                          </p:stCondLst>
                                        </p:cTn>
                                        <p:tgtEl>
                                          <p:spTgt spid="77831"/>
                                        </p:tgtEl>
                                      </p:cBhvr>
                                      <p:to x="100000" y="100000"/>
                                    </p:animScale>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77832">
                                            <p:txEl>
                                              <p:charRg st="0" end="10"/>
                                            </p:txEl>
                                          </p:spTgt>
                                        </p:tgtEl>
                                        <p:attrNameLst>
                                          <p:attrName>style.visibility</p:attrName>
                                        </p:attrNameLst>
                                      </p:cBhvr>
                                      <p:to>
                                        <p:strVal val="visible"/>
                                      </p:to>
                                    </p:set>
                                    <p:anim calcmode="lin" valueType="num">
                                      <p:cBhvr additive="base">
                                        <p:cTn id="69" dur="500" fill="hold"/>
                                        <p:tgtEl>
                                          <p:spTgt spid="77832">
                                            <p:txEl>
                                              <p:charRg st="0" end="10"/>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77832">
                                            <p:txEl>
                                              <p:charRg st="0" end="10"/>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77832">
                                            <p:txEl>
                                              <p:charRg st="10" end="19"/>
                                            </p:txEl>
                                          </p:spTgt>
                                        </p:tgtEl>
                                        <p:attrNameLst>
                                          <p:attrName>style.visibility</p:attrName>
                                        </p:attrNameLst>
                                      </p:cBhvr>
                                      <p:to>
                                        <p:strVal val="visible"/>
                                      </p:to>
                                    </p:set>
                                    <p:anim calcmode="lin" valueType="num">
                                      <p:cBhvr additive="base">
                                        <p:cTn id="73" dur="500" fill="hold"/>
                                        <p:tgtEl>
                                          <p:spTgt spid="77832">
                                            <p:txEl>
                                              <p:charRg st="10" end="19"/>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77832">
                                            <p:txEl>
                                              <p:charRg st="10" end="1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nimBg="1"/>
      <p:bldP spid="77831"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0" name="矩形 3"/>
          <p:cNvSpPr/>
          <p:nvPr/>
        </p:nvSpPr>
        <p:spPr>
          <a:xfrm>
            <a:off x="228600" y="3429000"/>
            <a:ext cx="2168525" cy="523875"/>
          </a:xfrm>
          <a:prstGeom prst="rect">
            <a:avLst/>
          </a:prstGeom>
          <a:noFill/>
          <a:ln w="9525">
            <a:noFill/>
          </a:ln>
        </p:spPr>
        <p:txBody>
          <a:bodyPr wrap="none">
            <a:spAutoFit/>
          </a:bodyPr>
          <a:p>
            <a:pPr algn="l" eaLnBrk="1" fontAlgn="base" hangingPunct="1"/>
            <a:r>
              <a:rPr lang="zh-CN" altLang="en-US" sz="2800" b="1" dirty="0">
                <a:latin typeface="黑体" panose="02010609060101010101" pitchFamily="2" charset="-122"/>
                <a:ea typeface="黑体" panose="02010609060101010101" pitchFamily="2" charset="-122"/>
              </a:rPr>
              <a:t>（</a:t>
            </a:r>
            <a:r>
              <a:rPr lang="en-US" altLang="x-none" sz="2800" b="1" dirty="0">
                <a:latin typeface="黑体" panose="02010609060101010101" pitchFamily="2" charset="-122"/>
                <a:ea typeface="黑体" panose="02010609060101010101" pitchFamily="2" charset="-122"/>
              </a:rPr>
              <a:t>3</a:t>
            </a:r>
            <a:r>
              <a:rPr lang="zh-CN" altLang="en-US" sz="2800" b="1" dirty="0">
                <a:latin typeface="黑体" panose="02010609060101010101" pitchFamily="2" charset="-122"/>
                <a:ea typeface="黑体" panose="02010609060101010101" pitchFamily="2" charset="-122"/>
              </a:rPr>
              <a:t>）倒装句</a:t>
            </a:r>
            <a:endParaRPr lang="zh-CN" altLang="en-US" sz="2800" b="1" dirty="0">
              <a:latin typeface="黑体" panose="02010609060101010101" pitchFamily="2" charset="-122"/>
              <a:ea typeface="黑体" panose="02010609060101010101" pitchFamily="2" charset="-122"/>
            </a:endParaRPr>
          </a:p>
        </p:txBody>
      </p:sp>
      <p:sp>
        <p:nvSpPr>
          <p:cNvPr id="78851" name="AutoShape 14"/>
          <p:cNvSpPr/>
          <p:nvPr/>
        </p:nvSpPr>
        <p:spPr>
          <a:xfrm>
            <a:off x="2362200" y="1752600"/>
            <a:ext cx="381000" cy="3962400"/>
          </a:xfrm>
          <a:prstGeom prst="leftBrace">
            <a:avLst>
              <a:gd name="adj1" fmla="val 50988"/>
              <a:gd name="adj2" fmla="val 50000"/>
            </a:avLst>
          </a:prstGeom>
          <a:noFill/>
          <a:ln w="38100" cap="flat" cmpd="sng">
            <a:solidFill>
              <a:srgbClr val="FF3300"/>
            </a:solidFill>
            <a:prstDash val="solid"/>
            <a:headEnd type="none" w="med" len="med"/>
            <a:tailEnd type="none" w="med" len="med"/>
          </a:ln>
        </p:spPr>
        <p:txBody>
          <a:bodyPr wrap="none" anchor="ctr"/>
          <a:p>
            <a:pPr eaLnBrk="1" fontAlgn="base" hangingPunct="1"/>
            <a:endParaRPr lang="zh-CN" altLang="en-US" sz="1800" dirty="0">
              <a:latin typeface="Arial" panose="020B0604020202020204" pitchFamily="34" charset="0"/>
            </a:endParaRPr>
          </a:p>
        </p:txBody>
      </p:sp>
      <p:sp>
        <p:nvSpPr>
          <p:cNvPr id="78852" name="矩形 6"/>
          <p:cNvSpPr/>
          <p:nvPr/>
        </p:nvSpPr>
        <p:spPr>
          <a:xfrm>
            <a:off x="2667000" y="1524000"/>
            <a:ext cx="5867400" cy="4321175"/>
          </a:xfrm>
          <a:prstGeom prst="rect">
            <a:avLst/>
          </a:prstGeom>
          <a:noFill/>
          <a:ln w="9525">
            <a:noFill/>
          </a:ln>
        </p:spPr>
        <p:txBody>
          <a:bodyPr>
            <a:spAutoFit/>
          </a:bodyPr>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常痛于骨髓 </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楷体_GB2312" pitchFamily="1" charset="-122"/>
                <a:ea typeface="楷体_GB2312" pitchFamily="1" charset="-122"/>
              </a:rPr>
              <a:t>状语后置 </a:t>
            </a:r>
            <a:r>
              <a:rPr lang="en-US" altLang="x-none" sz="2800" b="1" dirty="0">
                <a:solidFill>
                  <a:srgbClr val="C00000"/>
                </a:solidFill>
                <a:latin typeface="楷体_GB2312" pitchFamily="1" charset="-122"/>
                <a:ea typeface="楷体_GB2312" pitchFamily="1" charset="-122"/>
              </a:rPr>
              <a:t>) </a:t>
            </a:r>
            <a:endParaRPr lang="en-US" altLang="x-none" sz="2800" b="1" dirty="0">
              <a:solidFill>
                <a:srgbClr val="C0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嘉为先言于秦王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Arial" panose="020B0604020202020204" pitchFamily="34" charset="0"/>
                <a:ea typeface="楷体_GB2312" pitchFamily="1" charset="-122"/>
              </a:rPr>
              <a:t>状语</a:t>
            </a:r>
            <a:r>
              <a:rPr lang="zh-CN" altLang="en-US" sz="2800" b="1" dirty="0">
                <a:solidFill>
                  <a:srgbClr val="C00000"/>
                </a:solidFill>
                <a:latin typeface="楷体_GB2312" pitchFamily="1" charset="-122"/>
                <a:ea typeface="楷体_GB2312" pitchFamily="1" charset="-122"/>
              </a:rPr>
              <a:t>后置 </a:t>
            </a:r>
            <a:r>
              <a:rPr lang="en-US" altLang="x-none" sz="2800" b="1" dirty="0">
                <a:solidFill>
                  <a:srgbClr val="C00000"/>
                </a:solidFill>
                <a:latin typeface="楷体_GB2312" pitchFamily="1" charset="-122"/>
                <a:ea typeface="楷体_GB2312" pitchFamily="1" charset="-122"/>
              </a:rPr>
              <a:t>) </a:t>
            </a:r>
            <a:r>
              <a:rPr lang="en-US" altLang="x-none" sz="2800" dirty="0">
                <a:latin typeface="黑体" panose="02010609060101010101" pitchFamily="2" charset="-122"/>
                <a:ea typeface="黑体" panose="02010609060101010101" pitchFamily="2" charset="-122"/>
              </a:rPr>
              <a:t>    </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燕王拜送于庭 </a:t>
            </a:r>
            <a:r>
              <a:rPr lang="en-US" altLang="x-none" sz="2800" b="1" dirty="0">
                <a:solidFill>
                  <a:srgbClr val="C00000"/>
                </a:solidFill>
                <a:latin typeface="楷体_GB2312" pitchFamily="1" charset="-122"/>
                <a:ea typeface="楷体_GB2312" pitchFamily="1" charset="-122"/>
              </a:rPr>
              <a:t>(</a:t>
            </a:r>
            <a:r>
              <a:rPr lang="zh-CN" altLang="en-US" sz="2800" b="1" dirty="0">
                <a:solidFill>
                  <a:srgbClr val="C00000"/>
                </a:solidFill>
                <a:latin typeface="Arial" panose="020B0604020202020204" pitchFamily="34" charset="0"/>
                <a:ea typeface="楷体_GB2312" pitchFamily="1" charset="-122"/>
              </a:rPr>
              <a:t>状语</a:t>
            </a:r>
            <a:r>
              <a:rPr lang="zh-CN" altLang="en-US" sz="2800" b="1" dirty="0">
                <a:solidFill>
                  <a:srgbClr val="C00000"/>
                </a:solidFill>
                <a:latin typeface="楷体_GB2312" pitchFamily="1" charset="-122"/>
                <a:ea typeface="楷体_GB2312" pitchFamily="1" charset="-122"/>
              </a:rPr>
              <a:t>后置 </a:t>
            </a:r>
            <a:r>
              <a:rPr lang="en-US" altLang="x-none" sz="2800" b="1" dirty="0">
                <a:solidFill>
                  <a:srgbClr val="C00000"/>
                </a:solidFill>
                <a:latin typeface="楷体_GB2312" pitchFamily="1" charset="-122"/>
                <a:ea typeface="楷体_GB2312" pitchFamily="1" charset="-122"/>
              </a:rPr>
              <a:t>) </a:t>
            </a:r>
            <a:endParaRPr lang="en-US" altLang="x-none" sz="2800" b="1" dirty="0">
              <a:solidFill>
                <a:srgbClr val="C0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群臣侍殿上者 </a:t>
            </a:r>
            <a:r>
              <a:rPr lang="en-US" altLang="x-none" sz="2800" b="1" dirty="0">
                <a:solidFill>
                  <a:srgbClr val="C00000"/>
                </a:solidFill>
                <a:latin typeface="楷体_GB2312" pitchFamily="1" charset="-122"/>
                <a:ea typeface="楷体_GB2312" pitchFamily="1" charset="-122"/>
              </a:rPr>
              <a:t>( </a:t>
            </a:r>
            <a:r>
              <a:rPr lang="zh-CN" altLang="en-US" sz="2800" b="1" dirty="0">
                <a:solidFill>
                  <a:srgbClr val="C00000"/>
                </a:solidFill>
                <a:latin typeface="楷体_GB2312" pitchFamily="1" charset="-122"/>
                <a:ea typeface="楷体_GB2312" pitchFamily="1" charset="-122"/>
              </a:rPr>
              <a:t>定语后置 </a:t>
            </a:r>
            <a:r>
              <a:rPr lang="en-US" altLang="x-none" sz="2800" b="1" dirty="0">
                <a:solidFill>
                  <a:srgbClr val="C00000"/>
                </a:solidFill>
                <a:latin typeface="楷体_GB2312" pitchFamily="1" charset="-122"/>
                <a:ea typeface="楷体_GB2312" pitchFamily="1" charset="-122"/>
              </a:rPr>
              <a:t>) </a:t>
            </a:r>
            <a:endParaRPr lang="en-US" altLang="x-none" sz="2800" b="1" dirty="0">
              <a:solidFill>
                <a:srgbClr val="C0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秦王购之 </a:t>
            </a: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以 </a:t>
            </a:r>
            <a:r>
              <a:rPr lang="en-US" altLang="x-none" sz="2800"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金千斤，邑万家 </a:t>
            </a:r>
            <a:r>
              <a:rPr lang="en-US" altLang="x-none" sz="2800" b="1" dirty="0">
                <a:solidFill>
                  <a:srgbClr val="C00000"/>
                </a:solidFill>
                <a:latin typeface="楷体_GB2312" pitchFamily="1" charset="-122"/>
                <a:ea typeface="楷体_GB2312" pitchFamily="1" charset="-122"/>
              </a:rPr>
              <a:t>( </a:t>
            </a:r>
            <a:r>
              <a:rPr lang="zh-CN" altLang="en-US" sz="2800" b="1" dirty="0">
                <a:solidFill>
                  <a:srgbClr val="C00000"/>
                </a:solidFill>
                <a:latin typeface="楷体_GB2312" pitchFamily="1" charset="-122"/>
                <a:ea typeface="楷体_GB2312" pitchFamily="1" charset="-122"/>
              </a:rPr>
              <a:t>状语后置，数量词作定语后置 </a:t>
            </a:r>
            <a:r>
              <a:rPr lang="en-US" altLang="x-none" sz="2800" b="1" dirty="0">
                <a:solidFill>
                  <a:srgbClr val="C00000"/>
                </a:solidFill>
                <a:latin typeface="楷体_GB2312" pitchFamily="1" charset="-122"/>
                <a:ea typeface="楷体_GB2312" pitchFamily="1" charset="-122"/>
              </a:rPr>
              <a:t>) </a:t>
            </a:r>
            <a:endParaRPr lang="en-US" altLang="x-none" sz="2800" b="1" dirty="0">
              <a:solidFill>
                <a:srgbClr val="C0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见燕使者咸阳宫</a:t>
            </a:r>
            <a:r>
              <a:rPr lang="zh-CN" altLang="en-US" sz="2800" b="1" dirty="0">
                <a:solidFill>
                  <a:srgbClr val="C00000"/>
                </a:solidFill>
                <a:latin typeface="楷体_GB2312" pitchFamily="1" charset="-122"/>
                <a:ea typeface="楷体_GB2312" pitchFamily="1" charset="-122"/>
              </a:rPr>
              <a:t>（状语后置）</a:t>
            </a:r>
            <a:endParaRPr lang="zh-CN" altLang="en-US" sz="2800" b="1" dirty="0">
              <a:solidFill>
                <a:srgbClr val="C00000"/>
              </a:solidFill>
              <a:latin typeface="楷体_GB2312" pitchFamily="1" charset="-122"/>
              <a:ea typeface="楷体_GB2312" pitchFamily="1" charset="-122"/>
            </a:endParaRPr>
          </a:p>
          <a:p>
            <a:pPr algn="l" eaLnBrk="1" fontAlgn="base" hangingPunct="1">
              <a:lnSpc>
                <a:spcPct val="110000"/>
              </a:lnSpc>
            </a:pPr>
            <a:r>
              <a:rPr lang="zh-CN" altLang="en-US" sz="2800" dirty="0">
                <a:latin typeface="黑体" panose="02010609060101010101" pitchFamily="2" charset="-122"/>
                <a:ea typeface="黑体" panose="02010609060101010101" pitchFamily="2" charset="-122"/>
              </a:rPr>
              <a:t>太子及宾客知其事者</a:t>
            </a:r>
            <a:r>
              <a:rPr lang="zh-CN" altLang="en-US" sz="2800" b="1" dirty="0">
                <a:solidFill>
                  <a:srgbClr val="C00000"/>
                </a:solidFill>
                <a:latin typeface="楷体_GB2312" pitchFamily="1" charset="-122"/>
                <a:ea typeface="楷体_GB2312" pitchFamily="1" charset="-122"/>
              </a:rPr>
              <a:t>（定语后置）</a:t>
            </a:r>
            <a:endParaRPr lang="zh-CN" altLang="en-US" sz="2800" b="1" dirty="0">
              <a:solidFill>
                <a:srgbClr val="C0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8852">
                                            <p:txEl>
                                              <p:charRg st="0" end="15"/>
                                            </p:txEl>
                                          </p:spTgt>
                                        </p:tgtEl>
                                        <p:attrNameLst>
                                          <p:attrName>style.visibility</p:attrName>
                                        </p:attrNameLst>
                                      </p:cBhvr>
                                      <p:to>
                                        <p:strVal val="visible"/>
                                      </p:to>
                                    </p:set>
                                    <p:anim calcmode="lin" valueType="num">
                                      <p:cBhvr additive="base">
                                        <p:cTn id="7" dur="500" fill="hold"/>
                                        <p:tgtEl>
                                          <p:spTgt spid="78852">
                                            <p:txEl>
                                              <p:charRg st="0" end="1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8852">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8852">
                                            <p:txEl>
                                              <p:charRg st="15" end="24"/>
                                            </p:txEl>
                                          </p:spTgt>
                                        </p:tgtEl>
                                        <p:attrNameLst>
                                          <p:attrName>style.visibility</p:attrName>
                                        </p:attrNameLst>
                                      </p:cBhvr>
                                      <p:to>
                                        <p:strVal val="visible"/>
                                      </p:to>
                                    </p:set>
                                    <p:anim calcmode="lin" valueType="num">
                                      <p:cBhvr additive="base">
                                        <p:cTn id="13" dur="500" fill="hold"/>
                                        <p:tgtEl>
                                          <p:spTgt spid="78852">
                                            <p:txEl>
                                              <p:charRg st="15" end="2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8852">
                                            <p:txEl>
                                              <p:charRg st="15" end="2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8852">
                                            <p:txEl>
                                              <p:charRg st="24" end="37"/>
                                            </p:txEl>
                                          </p:spTgt>
                                        </p:tgtEl>
                                        <p:attrNameLst>
                                          <p:attrName>style.visibility</p:attrName>
                                        </p:attrNameLst>
                                      </p:cBhvr>
                                      <p:to>
                                        <p:strVal val="visible"/>
                                      </p:to>
                                    </p:set>
                                    <p:anim calcmode="lin" valueType="num">
                                      <p:cBhvr additive="base">
                                        <p:cTn id="17" dur="500" fill="hold"/>
                                        <p:tgtEl>
                                          <p:spTgt spid="78852">
                                            <p:txEl>
                                              <p:charRg st="24" end="37"/>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8852">
                                            <p:txEl>
                                              <p:charRg st="24" end="37"/>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8852">
                                            <p:txEl>
                                              <p:charRg st="37" end="53"/>
                                            </p:txEl>
                                          </p:spTgt>
                                        </p:tgtEl>
                                        <p:attrNameLst>
                                          <p:attrName>style.visibility</p:attrName>
                                        </p:attrNameLst>
                                      </p:cBhvr>
                                      <p:to>
                                        <p:strVal val="visible"/>
                                      </p:to>
                                    </p:set>
                                    <p:anim calcmode="lin" valueType="num">
                                      <p:cBhvr additive="base">
                                        <p:cTn id="23" dur="500" fill="hold"/>
                                        <p:tgtEl>
                                          <p:spTgt spid="78852">
                                            <p:txEl>
                                              <p:charRg st="37" end="5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8852">
                                            <p:txEl>
                                              <p:charRg st="37" end="5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8852">
                                            <p:txEl>
                                              <p:charRg st="53" end="70"/>
                                            </p:txEl>
                                          </p:spTgt>
                                        </p:tgtEl>
                                        <p:attrNameLst>
                                          <p:attrName>style.visibility</p:attrName>
                                        </p:attrNameLst>
                                      </p:cBhvr>
                                      <p:to>
                                        <p:strVal val="visible"/>
                                      </p:to>
                                    </p:set>
                                    <p:anim calcmode="lin" valueType="num">
                                      <p:cBhvr additive="base">
                                        <p:cTn id="29" dur="500" fill="hold"/>
                                        <p:tgtEl>
                                          <p:spTgt spid="78852">
                                            <p:txEl>
                                              <p:charRg st="53" end="7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8852">
                                            <p:txEl>
                                              <p:charRg st="53" end="7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78852">
                                            <p:txEl>
                                              <p:charRg st="70" end="108"/>
                                            </p:txEl>
                                          </p:spTgt>
                                        </p:tgtEl>
                                        <p:attrNameLst>
                                          <p:attrName>style.visibility</p:attrName>
                                        </p:attrNameLst>
                                      </p:cBhvr>
                                      <p:to>
                                        <p:strVal val="visible"/>
                                      </p:to>
                                    </p:set>
                                    <p:anim calcmode="lin" valueType="num">
                                      <p:cBhvr additive="base">
                                        <p:cTn id="35" dur="500" fill="hold"/>
                                        <p:tgtEl>
                                          <p:spTgt spid="78852">
                                            <p:txEl>
                                              <p:charRg st="70" end="10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8852">
                                            <p:txEl>
                                              <p:charRg st="70" end="10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8852">
                                            <p:txEl>
                                              <p:charRg st="108" end="122"/>
                                            </p:txEl>
                                          </p:spTgt>
                                        </p:tgtEl>
                                        <p:attrNameLst>
                                          <p:attrName>style.visibility</p:attrName>
                                        </p:attrNameLst>
                                      </p:cBhvr>
                                      <p:to>
                                        <p:strVal val="visible"/>
                                      </p:to>
                                    </p:set>
                                    <p:anim calcmode="lin" valueType="num">
                                      <p:cBhvr additive="base">
                                        <p:cTn id="41" dur="500" fill="hold"/>
                                        <p:tgtEl>
                                          <p:spTgt spid="78852">
                                            <p:txEl>
                                              <p:charRg st="108" end="12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78852">
                                            <p:txEl>
                                              <p:charRg st="108" end="122"/>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78852">
                                            <p:txEl>
                                              <p:charRg st="122" end="138"/>
                                            </p:txEl>
                                          </p:spTgt>
                                        </p:tgtEl>
                                        <p:attrNameLst>
                                          <p:attrName>style.visibility</p:attrName>
                                        </p:attrNameLst>
                                      </p:cBhvr>
                                      <p:to>
                                        <p:strVal val="visible"/>
                                      </p:to>
                                    </p:set>
                                    <p:anim calcmode="lin" valueType="num">
                                      <p:cBhvr additive="base">
                                        <p:cTn id="47" dur="500" fill="hold"/>
                                        <p:tgtEl>
                                          <p:spTgt spid="78852">
                                            <p:txEl>
                                              <p:charRg st="122" end="13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78852">
                                            <p:txEl>
                                              <p:charRg st="122" end="13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矩形 4"/>
          <p:cNvSpPr/>
          <p:nvPr/>
        </p:nvSpPr>
        <p:spPr>
          <a:xfrm>
            <a:off x="457200" y="990600"/>
            <a:ext cx="2376488" cy="549275"/>
          </a:xfrm>
          <a:prstGeom prst="rect">
            <a:avLst/>
          </a:prstGeom>
          <a:noFill/>
          <a:ln w="9525">
            <a:noFill/>
          </a:ln>
        </p:spPr>
        <p:txBody>
          <a:bodyPr>
            <a:spAutoFit/>
          </a:bodyPr>
          <a:p>
            <a:pPr algn="l" eaLnBrk="1" fontAlgn="base" hangingPunct="1"/>
            <a:r>
              <a:rPr lang="en-US" altLang="x-none" sz="3000" b="1" dirty="0">
                <a:latin typeface="黑体" panose="02010609060101010101" pitchFamily="2" charset="-122"/>
                <a:ea typeface="黑体" panose="02010609060101010101" pitchFamily="2" charset="-122"/>
              </a:rPr>
              <a:t>8</a:t>
            </a:r>
            <a:r>
              <a:rPr lang="zh-CN" altLang="en-US" sz="3000" b="1" dirty="0">
                <a:latin typeface="黑体" panose="02010609060101010101" pitchFamily="2" charset="-122"/>
                <a:ea typeface="黑体" panose="02010609060101010101" pitchFamily="2" charset="-122"/>
              </a:rPr>
              <a:t>、成语典故</a:t>
            </a:r>
            <a:endParaRPr lang="zh-CN" altLang="en-US" sz="3000" b="1" dirty="0">
              <a:latin typeface="黑体" panose="02010609060101010101" pitchFamily="2" charset="-122"/>
              <a:ea typeface="黑体" panose="02010609060101010101" pitchFamily="2" charset="-122"/>
            </a:endParaRPr>
          </a:p>
        </p:txBody>
      </p:sp>
      <p:sp>
        <p:nvSpPr>
          <p:cNvPr id="79875" name="矩形 5"/>
          <p:cNvSpPr/>
          <p:nvPr/>
        </p:nvSpPr>
        <p:spPr>
          <a:xfrm>
            <a:off x="2133600" y="1524000"/>
            <a:ext cx="6781800" cy="5016500"/>
          </a:xfrm>
          <a:prstGeom prst="rect">
            <a:avLst/>
          </a:prstGeom>
          <a:noFill/>
          <a:ln w="9525">
            <a:noFill/>
          </a:ln>
        </p:spPr>
        <p:txBody>
          <a:bodyPr>
            <a:spAutoFit/>
          </a:bodyPr>
          <a:p>
            <a:pPr algn="l" eaLnBrk="1" fontAlgn="base" hangingPunct="1">
              <a:lnSpc>
                <a:spcPct val="105000"/>
              </a:lnSpc>
            </a:pPr>
            <a:r>
              <a:rPr lang="zh-CN" altLang="en-US" sz="2800" dirty="0">
                <a:latin typeface="黑体" panose="02010609060101010101" pitchFamily="2" charset="-122"/>
                <a:ea typeface="黑体" panose="02010609060101010101" pitchFamily="2" charset="-122"/>
              </a:rPr>
              <a:t>语出本文，又作“切齿腐心”。形容愤恨到极点。</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05000"/>
              </a:lnSpc>
            </a:pP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语出本文。一去之后就不再回来。后亦称人或者已成陈迹。唐崔颢</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黄鹤楼</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诗：“黄鹤一去不复返，白云千载空悠悠。”</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05000"/>
              </a:lnSpc>
            </a:pP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语出</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庄子</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盗跖</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：“盗跖闻之大怒，目如明星，发上指冠。”毛发竖起的样子。形容极度愤怒。本文“士皆瞋目，发尽上指冠”暗引此语。</a:t>
            </a:r>
            <a:endParaRPr lang="zh-CN" altLang="en-US" sz="2800" dirty="0">
              <a:latin typeface="黑体" panose="02010609060101010101" pitchFamily="2" charset="-122"/>
              <a:ea typeface="黑体" panose="02010609060101010101" pitchFamily="2" charset="-122"/>
            </a:endParaRPr>
          </a:p>
        </p:txBody>
      </p:sp>
      <p:sp>
        <p:nvSpPr>
          <p:cNvPr id="79876" name="矩形 6"/>
          <p:cNvSpPr/>
          <p:nvPr/>
        </p:nvSpPr>
        <p:spPr>
          <a:xfrm>
            <a:off x="304800" y="1524000"/>
            <a:ext cx="24384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切齿拊心</a:t>
            </a:r>
            <a:endParaRPr lang="zh-CN" altLang="en-US" sz="3000" b="1" dirty="0">
              <a:solidFill>
                <a:srgbClr val="FF0000"/>
              </a:solidFill>
              <a:latin typeface="楷体_GB2312" pitchFamily="1" charset="-122"/>
              <a:ea typeface="楷体_GB2312" pitchFamily="1" charset="-122"/>
            </a:endParaRPr>
          </a:p>
        </p:txBody>
      </p:sp>
      <p:sp>
        <p:nvSpPr>
          <p:cNvPr id="79877" name="矩形 7"/>
          <p:cNvSpPr/>
          <p:nvPr/>
        </p:nvSpPr>
        <p:spPr>
          <a:xfrm>
            <a:off x="152400" y="2895600"/>
            <a:ext cx="28956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一去不复返</a:t>
            </a:r>
            <a:endParaRPr lang="zh-CN" altLang="en-US" sz="3000" b="1" dirty="0">
              <a:solidFill>
                <a:srgbClr val="FF0000"/>
              </a:solidFill>
              <a:latin typeface="楷体_GB2312" pitchFamily="1" charset="-122"/>
              <a:ea typeface="楷体_GB2312" pitchFamily="1" charset="-122"/>
            </a:endParaRPr>
          </a:p>
        </p:txBody>
      </p:sp>
      <p:sp>
        <p:nvSpPr>
          <p:cNvPr id="79878" name="矩形 8"/>
          <p:cNvSpPr/>
          <p:nvPr/>
        </p:nvSpPr>
        <p:spPr>
          <a:xfrm>
            <a:off x="304800" y="4784725"/>
            <a:ext cx="23622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发上指冠</a:t>
            </a:r>
            <a:endParaRPr lang="zh-CN" altLang="en-US" sz="3000" b="1" dirty="0">
              <a:solidFill>
                <a:srgbClr val="FF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9875">
                                            <p:txEl>
                                              <p:charRg st="0" end="23"/>
                                            </p:txEl>
                                          </p:spTgt>
                                        </p:tgtEl>
                                        <p:attrNameLst>
                                          <p:attrName>style.visibility</p:attrName>
                                        </p:attrNameLst>
                                      </p:cBhvr>
                                      <p:to>
                                        <p:strVal val="visible"/>
                                      </p:to>
                                    </p:set>
                                    <p:anim calcmode="lin" valueType="num">
                                      <p:cBhvr additive="base">
                                        <p:cTn id="7" dur="500" fill="hold"/>
                                        <p:tgtEl>
                                          <p:spTgt spid="79875">
                                            <p:txEl>
                                              <p:charRg st="0" end="2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9875">
                                            <p:txEl>
                                              <p:charRg st="0" end="2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9875">
                                            <p:txEl>
                                              <p:charRg st="23" end="79"/>
                                            </p:txEl>
                                          </p:spTgt>
                                        </p:tgtEl>
                                        <p:attrNameLst>
                                          <p:attrName>style.visibility</p:attrName>
                                        </p:attrNameLst>
                                      </p:cBhvr>
                                      <p:to>
                                        <p:strVal val="visible"/>
                                      </p:to>
                                    </p:set>
                                    <p:anim calcmode="lin" valueType="num">
                                      <p:cBhvr additive="base">
                                        <p:cTn id="13" dur="500" fill="hold"/>
                                        <p:tgtEl>
                                          <p:spTgt spid="79875">
                                            <p:txEl>
                                              <p:charRg st="23" end="7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9875">
                                            <p:txEl>
                                              <p:charRg st="23" end="7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9875">
                                            <p:txEl>
                                              <p:charRg st="79" end="144"/>
                                            </p:txEl>
                                          </p:spTgt>
                                        </p:tgtEl>
                                        <p:attrNameLst>
                                          <p:attrName>style.visibility</p:attrName>
                                        </p:attrNameLst>
                                      </p:cBhvr>
                                      <p:to>
                                        <p:strVal val="visible"/>
                                      </p:to>
                                    </p:set>
                                    <p:anim calcmode="lin" valueType="num">
                                      <p:cBhvr additive="base">
                                        <p:cTn id="19" dur="500" fill="hold"/>
                                        <p:tgtEl>
                                          <p:spTgt spid="79875">
                                            <p:txEl>
                                              <p:charRg st="79" end="14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9875">
                                            <p:txEl>
                                              <p:charRg st="79" end="14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矩形 3"/>
          <p:cNvSpPr/>
          <p:nvPr/>
        </p:nvSpPr>
        <p:spPr>
          <a:xfrm>
            <a:off x="609600" y="1219200"/>
            <a:ext cx="8229600" cy="5216525"/>
          </a:xfrm>
          <a:prstGeom prst="rect">
            <a:avLst/>
          </a:prstGeom>
          <a:noFill/>
          <a:ln w="9525">
            <a:noFill/>
          </a:ln>
        </p:spPr>
        <p:txBody>
          <a:bodyPr>
            <a:spAutoFit/>
          </a:bodyPr>
          <a:p>
            <a:pPr algn="l" eaLnBrk="1" fontAlgn="base" hangingPunct="1"/>
            <a:r>
              <a:rPr lang="zh-CN" altLang="en-US" sz="2800" dirty="0">
                <a:latin typeface="黑体" panose="02010609060101010101" pitchFamily="2" charset="-122"/>
                <a:ea typeface="黑体" panose="02010609060101010101" pitchFamily="2" charset="-122"/>
              </a:rPr>
              <a:t>语出本文。比喻事情发展到了最后，真相或本意显露出来。</a:t>
            </a:r>
            <a:endParaRPr lang="en-US" altLang="x-none" sz="2800" dirty="0">
              <a:latin typeface="黑体" panose="02010609060101010101" pitchFamily="2" charset="-122"/>
              <a:ea typeface="黑体" panose="02010609060101010101" pitchFamily="2" charset="-122"/>
            </a:endParaRPr>
          </a:p>
          <a:p>
            <a:pPr algn="l" eaLnBrk="1" fontAlgn="base" hangingPunct="1"/>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语出本文。没有办法，无法可想。表示事已如此，再要挽回已是无能为力。</a:t>
            </a:r>
            <a:endParaRPr lang="en-US" altLang="x-none" sz="2800" dirty="0">
              <a:latin typeface="黑体" panose="02010609060101010101" pitchFamily="2" charset="-122"/>
              <a:ea typeface="黑体" panose="02010609060101010101" pitchFamily="2" charset="-122"/>
            </a:endParaRPr>
          </a:p>
          <a:p>
            <a:pPr algn="l" eaLnBrk="1" fontAlgn="base" hangingPunct="1"/>
            <a:endParaRPr lang="en-US" altLang="x-none"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亦作“悲歌易水”。典出本文。常用以抒写悲壮苍凉的气氛。</a:t>
            </a:r>
            <a:endParaRPr lang="en-US" altLang="x-none" sz="2800" dirty="0">
              <a:latin typeface="黑体" panose="02010609060101010101" pitchFamily="2" charset="-122"/>
              <a:ea typeface="黑体" panose="02010609060101010101" pitchFamily="2" charset="-122"/>
            </a:endParaRPr>
          </a:p>
          <a:p>
            <a:pPr algn="l" eaLnBrk="1" fontAlgn="base" hangingPunct="1"/>
            <a:endParaRPr lang="zh-CN" altLang="en-US" sz="2800" dirty="0">
              <a:latin typeface="黑体" panose="02010609060101010101" pitchFamily="2" charset="-122"/>
              <a:ea typeface="黑体" panose="02010609060101010101" pitchFamily="2" charset="-122"/>
            </a:endParaRPr>
          </a:p>
          <a:p>
            <a:pPr algn="l" eaLnBrk="1" fontAlgn="base" hangingPunct="1"/>
            <a:r>
              <a:rPr lang="zh-CN" altLang="en-US" sz="2800" dirty="0">
                <a:latin typeface="黑体" panose="02010609060101010101" pitchFamily="2" charset="-122"/>
                <a:ea typeface="黑体" panose="02010609060101010101" pitchFamily="2" charset="-122"/>
              </a:rPr>
              <a:t>语出</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史记</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刺客列传</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：“高渐离击筑，荆轲和而歌，为变徵之声，士皆垂泪涕泣。”乐声中的徵调变化，常作悲壮之声。徵，古代五声之一。</a:t>
            </a:r>
            <a:endParaRPr lang="zh-CN" altLang="en-US" sz="2800" dirty="0">
              <a:latin typeface="黑体" panose="02010609060101010101" pitchFamily="2" charset="-122"/>
              <a:ea typeface="黑体" panose="02010609060101010101" pitchFamily="2" charset="-122"/>
            </a:endParaRPr>
          </a:p>
        </p:txBody>
      </p:sp>
      <p:sp>
        <p:nvSpPr>
          <p:cNvPr id="80899" name="矩形 4"/>
          <p:cNvSpPr/>
          <p:nvPr/>
        </p:nvSpPr>
        <p:spPr>
          <a:xfrm>
            <a:off x="990600" y="762000"/>
            <a:ext cx="19812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图穷匕见</a:t>
            </a:r>
            <a:endParaRPr lang="zh-CN" altLang="en-US" sz="3000" b="1" dirty="0">
              <a:solidFill>
                <a:srgbClr val="FF0000"/>
              </a:solidFill>
              <a:latin typeface="楷体_GB2312" pitchFamily="1" charset="-122"/>
              <a:ea typeface="楷体_GB2312" pitchFamily="1" charset="-122"/>
            </a:endParaRPr>
          </a:p>
        </p:txBody>
      </p:sp>
      <p:sp>
        <p:nvSpPr>
          <p:cNvPr id="80900" name="矩形 5"/>
          <p:cNvSpPr/>
          <p:nvPr/>
        </p:nvSpPr>
        <p:spPr>
          <a:xfrm>
            <a:off x="990600" y="2057400"/>
            <a:ext cx="22860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无可奈何</a:t>
            </a:r>
            <a:endParaRPr lang="zh-CN" altLang="en-US" sz="3000" b="1" dirty="0">
              <a:solidFill>
                <a:srgbClr val="FF0000"/>
              </a:solidFill>
              <a:latin typeface="楷体_GB2312" pitchFamily="1" charset="-122"/>
              <a:ea typeface="楷体_GB2312" pitchFamily="1" charset="-122"/>
            </a:endParaRPr>
          </a:p>
        </p:txBody>
      </p:sp>
      <p:sp>
        <p:nvSpPr>
          <p:cNvPr id="80901" name="矩形 6"/>
          <p:cNvSpPr/>
          <p:nvPr/>
        </p:nvSpPr>
        <p:spPr>
          <a:xfrm>
            <a:off x="990600" y="3352800"/>
            <a:ext cx="22860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悲歌击筑</a:t>
            </a:r>
            <a:endParaRPr lang="zh-CN" altLang="en-US" sz="3000" b="1" dirty="0">
              <a:solidFill>
                <a:srgbClr val="FF0000"/>
              </a:solidFill>
              <a:latin typeface="楷体_GB2312" pitchFamily="1" charset="-122"/>
              <a:ea typeface="楷体_GB2312" pitchFamily="1" charset="-122"/>
            </a:endParaRPr>
          </a:p>
        </p:txBody>
      </p:sp>
      <p:sp>
        <p:nvSpPr>
          <p:cNvPr id="80902" name="矩形 7"/>
          <p:cNvSpPr/>
          <p:nvPr/>
        </p:nvSpPr>
        <p:spPr>
          <a:xfrm>
            <a:off x="990600" y="4648200"/>
            <a:ext cx="2514600" cy="549275"/>
          </a:xfrm>
          <a:prstGeom prst="rect">
            <a:avLst/>
          </a:prstGeom>
          <a:noFill/>
          <a:ln w="9525">
            <a:noFill/>
          </a:ln>
        </p:spPr>
        <p:txBody>
          <a:bodyPr>
            <a:spAutoFit/>
          </a:bodyPr>
          <a:p>
            <a:pPr algn="l" eaLnBrk="1" fontAlgn="base" hangingPunct="1"/>
            <a:r>
              <a:rPr lang="zh-CN" altLang="en-US" sz="3000" b="1" dirty="0">
                <a:solidFill>
                  <a:srgbClr val="FF0000"/>
                </a:solidFill>
                <a:latin typeface="楷体_GB2312" pitchFamily="1" charset="-122"/>
                <a:ea typeface="楷体_GB2312" pitchFamily="1" charset="-122"/>
              </a:rPr>
              <a:t>变徵之声</a:t>
            </a:r>
            <a:endParaRPr lang="zh-CN" altLang="en-US" sz="3000" b="1" dirty="0">
              <a:solidFill>
                <a:srgbClr val="FF0000"/>
              </a:solidFill>
              <a:latin typeface="楷体_GB2312" pitchFamily="1" charset="-122"/>
              <a:ea typeface="楷体_GB2312" pitchFamily="1"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0898">
                                            <p:txEl>
                                              <p:charRg st="0" end="27"/>
                                            </p:txEl>
                                          </p:spTgt>
                                        </p:tgtEl>
                                        <p:attrNameLst>
                                          <p:attrName>style.visibility</p:attrName>
                                        </p:attrNameLst>
                                      </p:cBhvr>
                                      <p:to>
                                        <p:strVal val="visible"/>
                                      </p:to>
                                    </p:set>
                                    <p:anim calcmode="lin" valueType="num">
                                      <p:cBhvr additive="base">
                                        <p:cTn id="7" dur="500" fill="hold"/>
                                        <p:tgtEl>
                                          <p:spTgt spid="80898">
                                            <p:txEl>
                                              <p:charRg st="0" end="2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0898">
                                            <p:txEl>
                                              <p:charRg st="0" end="2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0898">
                                            <p:txEl>
                                              <p:charRg st="28" end="62"/>
                                            </p:txEl>
                                          </p:spTgt>
                                        </p:tgtEl>
                                        <p:attrNameLst>
                                          <p:attrName>style.visibility</p:attrName>
                                        </p:attrNameLst>
                                      </p:cBhvr>
                                      <p:to>
                                        <p:strVal val="visible"/>
                                      </p:to>
                                    </p:set>
                                    <p:anim calcmode="lin" valueType="num">
                                      <p:cBhvr additive="base">
                                        <p:cTn id="13" dur="500" fill="hold"/>
                                        <p:tgtEl>
                                          <p:spTgt spid="80898">
                                            <p:txEl>
                                              <p:charRg st="28" end="6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0898">
                                            <p:txEl>
                                              <p:charRg st="28" end="6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0898">
                                            <p:txEl>
                                              <p:charRg st="63" end="91"/>
                                            </p:txEl>
                                          </p:spTgt>
                                        </p:tgtEl>
                                        <p:attrNameLst>
                                          <p:attrName>style.visibility</p:attrName>
                                        </p:attrNameLst>
                                      </p:cBhvr>
                                      <p:to>
                                        <p:strVal val="visible"/>
                                      </p:to>
                                    </p:set>
                                    <p:anim calcmode="lin" valueType="num">
                                      <p:cBhvr additive="base">
                                        <p:cTn id="19" dur="500" fill="hold"/>
                                        <p:tgtEl>
                                          <p:spTgt spid="80898">
                                            <p:txEl>
                                              <p:charRg st="63" end="9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0898">
                                            <p:txEl>
                                              <p:charRg st="63" end="9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0898">
                                            <p:txEl>
                                              <p:charRg st="92" end="157"/>
                                            </p:txEl>
                                          </p:spTgt>
                                        </p:tgtEl>
                                        <p:attrNameLst>
                                          <p:attrName>style.visibility</p:attrName>
                                        </p:attrNameLst>
                                      </p:cBhvr>
                                      <p:to>
                                        <p:strVal val="visible"/>
                                      </p:to>
                                    </p:set>
                                    <p:anim calcmode="lin" valueType="num">
                                      <p:cBhvr additive="base">
                                        <p:cTn id="25" dur="500" fill="hold"/>
                                        <p:tgtEl>
                                          <p:spTgt spid="80898">
                                            <p:txEl>
                                              <p:charRg st="92" end="15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0898">
                                            <p:txEl>
                                              <p:charRg st="92" end="15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2" name="Rectangle 2"/>
          <p:cNvSpPr>
            <a:spLocks noGrp="1"/>
          </p:cNvSpPr>
          <p:nvPr>
            <p:ph type="title"/>
          </p:nvPr>
        </p:nvSpPr>
        <p:spPr>
          <a:xfrm>
            <a:off x="533400" y="914400"/>
            <a:ext cx="4343400" cy="762000"/>
          </a:xfrm>
          <a:solidFill>
            <a:srgbClr val="92D050">
              <a:alpha val="100000"/>
            </a:srgbClr>
          </a:solidFill>
          <a:ln/>
        </p:spPr>
        <p:txBody>
          <a:bodyPr vert="horz" wrap="square" anchor="ctr"/>
          <a:p>
            <a:pPr algn="l" eaLnBrk="1" hangingPunct="1"/>
            <a:br>
              <a:rPr lang="en-US" altLang="x-none" sz="3000" dirty="0">
                <a:ea typeface="黑体" panose="02010609060101010101" pitchFamily="2" charset="-122"/>
              </a:rPr>
            </a:br>
            <a:r>
              <a:rPr lang="zh-CN" altLang="en-US" sz="4000" dirty="0">
                <a:latin typeface="Times New Roman" panose="02020603050405020304" pitchFamily="2" charset="0"/>
                <a:ea typeface="黑体" panose="02010609060101010101" pitchFamily="2" charset="-122"/>
              </a:rPr>
              <a:t>历来</a:t>
            </a:r>
            <a:r>
              <a:rPr lang="zh-CN" altLang="en-US" sz="4000" dirty="0">
                <a:ea typeface="黑体" panose="02010609060101010101" pitchFamily="2" charset="-122"/>
              </a:rPr>
              <a:t>对荆轲的评价</a:t>
            </a:r>
            <a:br>
              <a:rPr lang="zh-CN" altLang="en-US" sz="4000" dirty="0"/>
            </a:br>
            <a:endParaRPr lang="zh-CN" altLang="en-US" sz="4000" dirty="0"/>
          </a:p>
        </p:txBody>
      </p:sp>
      <p:sp>
        <p:nvSpPr>
          <p:cNvPr id="81923" name="Rectangle 3"/>
          <p:cNvSpPr>
            <a:spLocks noGrp="1"/>
          </p:cNvSpPr>
          <p:nvPr>
            <p:ph idx="1"/>
          </p:nvPr>
        </p:nvSpPr>
        <p:spPr>
          <a:xfrm>
            <a:off x="304800" y="1981200"/>
            <a:ext cx="8534400" cy="4191000"/>
          </a:xfrm>
          <a:ln/>
        </p:spPr>
        <p:txBody>
          <a:bodyPr vert="horz" wrap="square" anchor="t"/>
          <a:p>
            <a:pPr eaLnBrk="1" hangingPunct="1"/>
            <a:endParaRPr lang="en-US" altLang="x-none" dirty="0"/>
          </a:p>
          <a:p>
            <a:pPr eaLnBrk="1" hangingPunct="1"/>
            <a:endParaRPr lang="en-US" altLang="x-none" dirty="0"/>
          </a:p>
        </p:txBody>
      </p:sp>
      <p:sp>
        <p:nvSpPr>
          <p:cNvPr id="81924" name="Rectangle 4"/>
          <p:cNvSpPr/>
          <p:nvPr/>
        </p:nvSpPr>
        <p:spPr>
          <a:xfrm>
            <a:off x="304800" y="1828800"/>
            <a:ext cx="8458200" cy="4230688"/>
          </a:xfrm>
          <a:prstGeom prst="rect">
            <a:avLst/>
          </a:prstGeom>
          <a:noFill/>
          <a:ln w="9525">
            <a:noFill/>
          </a:ln>
        </p:spPr>
        <p:txBody>
          <a:bodyPr>
            <a:spAutoFit/>
          </a:bodyPr>
          <a:p>
            <a:pPr algn="l" eaLnBrk="1" fontAlgn="base" hangingPunct="1">
              <a:lnSpc>
                <a:spcPct val="120000"/>
              </a:lnSpc>
              <a:spcBef>
                <a:spcPct val="50000"/>
              </a:spcBef>
            </a:pPr>
            <a:r>
              <a:rPr lang="en-US" altLang="x-none" sz="3000" b="1" dirty="0">
                <a:latin typeface="Times New Roman" panose="02020603050405020304" pitchFamily="2" charset="0"/>
                <a:ea typeface="黑体" panose="02010609060101010101" pitchFamily="2" charset="-122"/>
              </a:rPr>
              <a:t>        </a:t>
            </a:r>
            <a:r>
              <a:rPr lang="zh-CN" altLang="en-US" sz="2800" dirty="0">
                <a:latin typeface="Times New Roman" panose="02020603050405020304" pitchFamily="2" charset="0"/>
                <a:ea typeface="黑体" panose="02010609060101010101" pitchFamily="2" charset="-122"/>
              </a:rPr>
              <a:t>对荆轲的评价历来见仁见智，苏洵在</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六国论</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中认为荆轲的行为“始速祸焉”，朱熹认为荆轲是“匹夫之勇”，也有很多人对他表示称赞，比如，左思的</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咏荆轲</a:t>
            </a:r>
            <a:r>
              <a:rPr lang="en-US" altLang="x-none" sz="2800" dirty="0">
                <a:latin typeface="Times New Roman" panose="02020603050405020304" pitchFamily="2" charset="0"/>
                <a:ea typeface="黑体" panose="02010609060101010101" pitchFamily="2" charset="-122"/>
              </a:rPr>
              <a:t>》</a:t>
            </a:r>
            <a:r>
              <a:rPr lang="zh-CN" altLang="en-US" sz="2800" dirty="0">
                <a:latin typeface="Times New Roman" panose="02020603050405020304" pitchFamily="2" charset="0"/>
                <a:ea typeface="黑体" panose="02010609060101010101" pitchFamily="2" charset="-122"/>
              </a:rPr>
              <a:t>称颂他“虽无壮士节，与世亦殊伦”，“贱者虽自贱，重之若千钧”，陶潜说他“其人虽已没，千载有余情”。不管怎样，荆轲刺秦王不是为一己之私，是为“国家大事”，所以他的故事才会流传千百年，历久而不衰。  </a:t>
            </a:r>
            <a:endParaRPr lang="zh-CN" altLang="en-US" sz="2800" dirty="0">
              <a:latin typeface="Times New Roman" panose="02020603050405020304" pitchFamily="2" charset="0"/>
              <a:ea typeface="黑体" panose="02010609060101010101" pitchFamily="2" charset="-122"/>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24"/>
                                        </p:tgtEl>
                                        <p:attrNameLst>
                                          <p:attrName>style.visibility</p:attrName>
                                        </p:attrNameLst>
                                      </p:cBhvr>
                                      <p:to>
                                        <p:strVal val="visible"/>
                                      </p:to>
                                    </p:set>
                                    <p:anim calcmode="lin" valueType="num">
                                      <p:cBhvr additive="base">
                                        <p:cTn id="7" dur="500" fill="hold"/>
                                        <p:tgtEl>
                                          <p:spTgt spid="81924"/>
                                        </p:tgtEl>
                                        <p:attrNameLst>
                                          <p:attrName>ppt_x</p:attrName>
                                        </p:attrNameLst>
                                      </p:cBhvr>
                                      <p:tavLst>
                                        <p:tav tm="0">
                                          <p:val>
                                            <p:strVal val="0-#ppt_w/2"/>
                                          </p:val>
                                        </p:tav>
                                        <p:tav tm="100000">
                                          <p:val>
                                            <p:strVal val="#ppt_x"/>
                                          </p:val>
                                        </p:tav>
                                      </p:tavLst>
                                    </p:anim>
                                    <p:anim calcmode="lin" valueType="num">
                                      <p:cBhvr additive="base">
                                        <p:cTn id="8" dur="500" fill="hold"/>
                                        <p:tgtEl>
                                          <p:spTgt spid="819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2946" name="矩形 3"/>
          <p:cNvSpPr/>
          <p:nvPr/>
        </p:nvSpPr>
        <p:spPr>
          <a:xfrm>
            <a:off x="457200" y="1371600"/>
            <a:ext cx="8382000" cy="5262563"/>
          </a:xfrm>
          <a:prstGeom prst="rect">
            <a:avLst/>
          </a:prstGeom>
          <a:noFill/>
          <a:ln w="9525">
            <a:noFill/>
          </a:ln>
        </p:spPr>
        <p:txBody>
          <a:bodyPr>
            <a:spAutoFit/>
          </a:bodyPr>
          <a:p>
            <a:pPr algn="l" eaLnBrk="1" fontAlgn="base" hangingPunct="1">
              <a:lnSpc>
                <a:spcPct val="120000"/>
              </a:lnSpc>
            </a:pPr>
            <a:r>
              <a:rPr lang="en-US" altLang="x-none" sz="1800" dirty="0">
                <a:latin typeface="Times New Roman" panose="02020603050405020304" pitchFamily="2" charset="0"/>
                <a:ea typeface="黑体" panose="02010609060101010101" pitchFamily="2" charset="-122"/>
              </a:rPr>
              <a:t>          </a:t>
            </a:r>
            <a:r>
              <a:rPr lang="zh-CN" altLang="en-US" sz="2800" dirty="0">
                <a:latin typeface="Times New Roman" panose="02020603050405020304" pitchFamily="2" charset="0"/>
                <a:ea typeface="黑体" panose="02010609060101010101" pitchFamily="2" charset="-122"/>
              </a:rPr>
              <a:t>“自曹沫至荆轲五人，此其义或成或不成，然其立意较然，不欺其志，名垂后世，岂妄也哉！”</a:t>
            </a:r>
            <a:endParaRPr lang="en-US" altLang="x-none" sz="2800" dirty="0">
              <a:latin typeface="Times New Roman" panose="02020603050405020304" pitchFamily="2" charset="0"/>
              <a:ea typeface="黑体" panose="02010609060101010101" pitchFamily="2" charset="-122"/>
            </a:endParaRPr>
          </a:p>
          <a:p>
            <a:pPr algn="l" eaLnBrk="1" fontAlgn="base" hangingPunct="1">
              <a:lnSpc>
                <a:spcPct val="120000"/>
              </a:lnSpc>
            </a:pPr>
            <a:r>
              <a:rPr lang="en-US" altLang="x-none" sz="2800" dirty="0">
                <a:latin typeface="Times New Roman" panose="02020603050405020304" pitchFamily="2" charset="0"/>
                <a:ea typeface="黑体" panose="02010609060101010101" pitchFamily="2" charset="-122"/>
              </a:rPr>
              <a:t>                                       ——</a:t>
            </a:r>
            <a:r>
              <a:rPr lang="zh-CN" altLang="en-US" sz="2800" dirty="0">
                <a:solidFill>
                  <a:srgbClr val="FF0000"/>
                </a:solidFill>
                <a:latin typeface="Times New Roman" panose="02020603050405020304" pitchFamily="2" charset="0"/>
                <a:ea typeface="黑体" panose="02010609060101010101" pitchFamily="2" charset="-122"/>
              </a:rPr>
              <a:t>司马迁</a:t>
            </a:r>
            <a:r>
              <a:rPr lang="en-US" altLang="x-none"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Times New Roman" panose="02020603050405020304" pitchFamily="2" charset="0"/>
                <a:ea typeface="黑体" panose="02010609060101010101" pitchFamily="2" charset="-122"/>
              </a:rPr>
              <a:t>史记</a:t>
            </a:r>
            <a:r>
              <a:rPr lang="en-US" altLang="x-none"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Times New Roman" panose="02020603050405020304" pitchFamily="2" charset="0"/>
                <a:ea typeface="黑体" panose="02010609060101010101" pitchFamily="2" charset="-122"/>
              </a:rPr>
              <a:t>刺客列传</a:t>
            </a:r>
            <a:r>
              <a:rPr lang="en-US" altLang="x-none" sz="2800" dirty="0">
                <a:solidFill>
                  <a:srgbClr val="FF0000"/>
                </a:solidFill>
                <a:latin typeface="Times New Roman" panose="02020603050405020304" pitchFamily="2" charset="0"/>
                <a:ea typeface="黑体" panose="02010609060101010101" pitchFamily="2" charset="-122"/>
              </a:rPr>
              <a:t>》</a:t>
            </a:r>
            <a:endParaRPr lang="en-US" altLang="x-none" sz="2800" dirty="0">
              <a:solidFill>
                <a:srgbClr val="FF0000"/>
              </a:solidFill>
              <a:latin typeface="Times New Roman" panose="02020603050405020304" pitchFamily="2" charset="0"/>
              <a:ea typeface="黑体" panose="02010609060101010101" pitchFamily="2" charset="-122"/>
            </a:endParaRPr>
          </a:p>
          <a:p>
            <a:pPr algn="l" eaLnBrk="1" fontAlgn="base" hangingPunct="1">
              <a:lnSpc>
                <a:spcPct val="120000"/>
              </a:lnSpc>
            </a:pPr>
            <a:endParaRPr lang="en-US" altLang="x-none" sz="2800" dirty="0">
              <a:solidFill>
                <a:srgbClr val="FF0000"/>
              </a:solidFill>
              <a:latin typeface="Times New Roman" panose="02020603050405020304" pitchFamily="2" charset="0"/>
              <a:ea typeface="黑体" panose="02010609060101010101" pitchFamily="2" charset="-122"/>
            </a:endParaRPr>
          </a:p>
          <a:p>
            <a:pPr algn="l" eaLnBrk="1" fontAlgn="base" hangingPunct="1">
              <a:lnSpc>
                <a:spcPct val="120000"/>
              </a:lnSpc>
            </a:pPr>
            <a:r>
              <a:rPr lang="en-US" altLang="x-none" sz="2800" dirty="0">
                <a:latin typeface="Times New Roman" panose="02020603050405020304" pitchFamily="2" charset="0"/>
                <a:ea typeface="黑体" panose="02010609060101010101" pitchFamily="2" charset="-122"/>
              </a:rPr>
              <a:t>        </a:t>
            </a:r>
            <a:r>
              <a:rPr lang="zh-CN" altLang="en-US" sz="2800" dirty="0">
                <a:latin typeface="Times New Roman" panose="02020603050405020304" pitchFamily="2" charset="0"/>
                <a:ea typeface="黑体" panose="02010609060101010101" pitchFamily="2" charset="-122"/>
              </a:rPr>
              <a:t>“荆轲怀其豢养之私，不顾七族，欲以尺八匕首强燕而弱秦，不亦愚乎！故扬子论之，以要离为蛛蝥之靡，聂政为壮士之靡，荆轲为刺客之靡，皆不可谓之义。又曰：‘荆轲，君子盗诸！’善哉！”</a:t>
            </a:r>
            <a:endParaRPr lang="en-US" altLang="x-none" sz="2800" dirty="0">
              <a:latin typeface="Times New Roman" panose="02020603050405020304" pitchFamily="2" charset="0"/>
              <a:ea typeface="黑体" panose="02010609060101010101" pitchFamily="2" charset="-122"/>
            </a:endParaRPr>
          </a:p>
          <a:p>
            <a:pPr algn="l" eaLnBrk="1" fontAlgn="base" hangingPunct="1">
              <a:lnSpc>
                <a:spcPct val="120000"/>
              </a:lnSpc>
            </a:pPr>
            <a:r>
              <a:rPr lang="en-US" altLang="x-none" sz="2800" dirty="0">
                <a:latin typeface="Times New Roman" panose="02020603050405020304" pitchFamily="2" charset="0"/>
                <a:ea typeface="黑体" panose="02010609060101010101" pitchFamily="2" charset="-122"/>
              </a:rPr>
              <a:t>                                      ——</a:t>
            </a:r>
            <a:r>
              <a:rPr lang="zh-CN" altLang="en-US" sz="2800" dirty="0">
                <a:solidFill>
                  <a:srgbClr val="FF0000"/>
                </a:solidFill>
                <a:latin typeface="Times New Roman" panose="02020603050405020304" pitchFamily="2" charset="0"/>
                <a:ea typeface="黑体" panose="02010609060101010101" pitchFamily="2" charset="-122"/>
              </a:rPr>
              <a:t>司马光</a:t>
            </a:r>
            <a:r>
              <a:rPr lang="en-US" altLang="x-none"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Times New Roman" panose="02020603050405020304" pitchFamily="2" charset="0"/>
                <a:ea typeface="黑体" panose="02010609060101010101" pitchFamily="2" charset="-122"/>
              </a:rPr>
              <a:t>资治通鉴</a:t>
            </a:r>
            <a:r>
              <a:rPr lang="en-US" altLang="x-none" sz="2800" dirty="0">
                <a:solidFill>
                  <a:srgbClr val="FF0000"/>
                </a:solidFill>
                <a:latin typeface="Times New Roman" panose="02020603050405020304" pitchFamily="2" charset="0"/>
                <a:ea typeface="黑体" panose="02010609060101010101" pitchFamily="2" charset="-122"/>
              </a:rPr>
              <a:t>》</a:t>
            </a:r>
            <a:r>
              <a:rPr lang="zh-CN" altLang="en-US" sz="2800" dirty="0">
                <a:solidFill>
                  <a:srgbClr val="FF0000"/>
                </a:solidFill>
                <a:latin typeface="Times New Roman" panose="02020603050405020304" pitchFamily="2" charset="0"/>
                <a:ea typeface="黑体" panose="02010609060101010101" pitchFamily="2" charset="-122"/>
              </a:rPr>
              <a:t>卷七</a:t>
            </a:r>
            <a:endParaRPr lang="en-US" altLang="x-none" sz="2800" dirty="0">
              <a:solidFill>
                <a:srgbClr val="FF0000"/>
              </a:solidFill>
              <a:latin typeface="Times New Roman" panose="02020603050405020304" pitchFamily="2" charset="0"/>
              <a:ea typeface="黑体" panose="02010609060101010101" pitchFamily="2" charset="-122"/>
            </a:endParaRPr>
          </a:p>
          <a:p>
            <a:pPr algn="l" eaLnBrk="1" fontAlgn="base" hangingPunct="1">
              <a:lnSpc>
                <a:spcPct val="120000"/>
              </a:lnSpc>
            </a:pPr>
            <a:r>
              <a:rPr lang="en-US" altLang="x-none" sz="2800" dirty="0">
                <a:latin typeface="黑体" panose="02010609060101010101" pitchFamily="2" charset="-122"/>
                <a:ea typeface="黑体" panose="02010609060101010101" pitchFamily="2" charset="-122"/>
              </a:rPr>
              <a:t>    </a:t>
            </a:r>
            <a:endParaRPr lang="zh-CN" altLang="en-US" sz="1800"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3970" name="矩形 3"/>
          <p:cNvSpPr/>
          <p:nvPr/>
        </p:nvSpPr>
        <p:spPr>
          <a:xfrm>
            <a:off x="381000" y="1600200"/>
            <a:ext cx="8305800" cy="3386138"/>
          </a:xfrm>
          <a:prstGeom prst="rect">
            <a:avLst/>
          </a:prstGeom>
          <a:noFill/>
          <a:ln w="9525">
            <a:noFill/>
          </a:ln>
        </p:spPr>
        <p:txBody>
          <a:bodyPr>
            <a:spAutoFit/>
          </a:bodyPr>
          <a:p>
            <a:pPr algn="l" eaLnBrk="1" fontAlgn="base" hangingPunct="1">
              <a:lnSpc>
                <a:spcPct val="120000"/>
              </a:lnSpc>
            </a:pPr>
            <a:r>
              <a:rPr lang="en-US" altLang="x-none" sz="1800" dirty="0">
                <a:latin typeface="Times New Roman" panose="02020603050405020304" pitchFamily="2" charset="0"/>
                <a:ea typeface="黑体" panose="02010609060101010101" pitchFamily="2" charset="-122"/>
              </a:rPr>
              <a:t>            </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世尝言荆轲行刺反促燕亡，而不知此日之燕已具必亡之势，故史公预先序明燕、秦不两立之势，于鞠武言之，鞠武再言之，太子自言之，荆轲未行之前又提明之，盖万万计无复之，而后出行刺一着耳，岂得已哉！</a:t>
            </a:r>
            <a:r>
              <a:rPr lang="zh-CN" altLang="en-US" sz="2800" dirty="0">
                <a:latin typeface="Times New Roman" panose="02020603050405020304" pitchFamily="2" charset="0"/>
                <a:ea typeface="黑体" panose="02010609060101010101" pitchFamily="2" charset="-122"/>
              </a:rPr>
              <a:t>”</a:t>
            </a:r>
            <a:endParaRPr lang="en-US" altLang="x-none" sz="2800" dirty="0">
              <a:latin typeface="Times New Roman" panose="02020603050405020304" pitchFamily="2" charset="0"/>
              <a:ea typeface="黑体" panose="02010609060101010101" pitchFamily="2" charset="-122"/>
            </a:endParaRPr>
          </a:p>
          <a:p>
            <a:pPr algn="l" eaLnBrk="1" fontAlgn="base" hangingPunct="1"/>
            <a:r>
              <a:rPr lang="en-US" altLang="x-none" sz="2800" dirty="0">
                <a:latin typeface="Times New Roman" panose="02020603050405020304" pitchFamily="2" charset="0"/>
                <a:ea typeface="黑体" panose="02010609060101010101" pitchFamily="2" charset="-122"/>
              </a:rPr>
              <a:t>                                              ——</a:t>
            </a:r>
            <a:r>
              <a:rPr lang="zh-CN" altLang="en-US" sz="2800" dirty="0">
                <a:solidFill>
                  <a:srgbClr val="FF0000"/>
                </a:solidFill>
                <a:latin typeface="黑体" panose="02010609060101010101" pitchFamily="2" charset="-122"/>
                <a:ea typeface="黑体" panose="02010609060101010101" pitchFamily="2" charset="-122"/>
              </a:rPr>
              <a:t>吴见思</a:t>
            </a:r>
            <a:r>
              <a:rPr lang="en-US" altLang="x-none" sz="2800" dirty="0">
                <a:solidFill>
                  <a:srgbClr val="FF0000"/>
                </a:solidFill>
                <a:latin typeface="黑体" panose="02010609060101010101" pitchFamily="2" charset="-122"/>
                <a:ea typeface="黑体" panose="02010609060101010101" pitchFamily="2" charset="-122"/>
              </a:rPr>
              <a:t>《</a:t>
            </a:r>
            <a:r>
              <a:rPr lang="zh-CN" altLang="en-US" sz="2800" dirty="0">
                <a:solidFill>
                  <a:srgbClr val="FF0000"/>
                </a:solidFill>
                <a:latin typeface="黑体" panose="02010609060101010101" pitchFamily="2" charset="-122"/>
                <a:ea typeface="黑体" panose="02010609060101010101" pitchFamily="2" charset="-122"/>
              </a:rPr>
              <a:t>史记论文</a:t>
            </a:r>
            <a:r>
              <a:rPr lang="en-US" altLang="x-none" sz="2800" dirty="0">
                <a:solidFill>
                  <a:srgbClr val="FF0000"/>
                </a:solidFill>
                <a:latin typeface="黑体" panose="02010609060101010101" pitchFamily="2" charset="-122"/>
                <a:ea typeface="黑体" panose="02010609060101010101" pitchFamily="2" charset="-122"/>
              </a:rPr>
              <a:t>》</a:t>
            </a:r>
            <a:endParaRPr lang="en-US" altLang="x-none" sz="2800" dirty="0">
              <a:solidFill>
                <a:srgbClr val="FF0000"/>
              </a:solidFill>
              <a:latin typeface="黑体" panose="02010609060101010101" pitchFamily="2" charset="-122"/>
              <a:ea typeface="黑体" panose="02010609060101010101" pitchFamily="2" charset="-122"/>
            </a:endParaRPr>
          </a:p>
          <a:p>
            <a:pPr algn="l" eaLnBrk="1" fontAlgn="base" hangingPunct="1"/>
            <a:endParaRPr lang="zh-CN" altLang="en-US" sz="1800"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84.xml><?xml version="1.0" encoding="utf-8"?>
<p:sld xmlns:a="http://schemas.openxmlformats.org/drawingml/2006/main" xmlns:r="http://schemas.openxmlformats.org/officeDocument/2006/relationships" xmlns:p="http://schemas.openxmlformats.org/presentationml/2006/main" show="0">
  <p:cSld>
    <p:bg>
      <p:bgPr>
        <a:blipFill rotWithShape="1">
          <a:blip r:embed="rId1"/>
        </a:blipFill>
        <a:effectLst/>
      </p:bgPr>
    </p:bg>
    <p:spTree>
      <p:nvGrpSpPr>
        <p:cNvPr id="1" name=""/>
        <p:cNvGrpSpPr/>
        <p:nvPr/>
      </p:nvGrpSpPr>
      <p:grpSpPr/>
      <p:sp>
        <p:nvSpPr>
          <p:cNvPr id="84994" name="Text Box 2"/>
          <p:cNvSpPr txBox="1"/>
          <p:nvPr/>
        </p:nvSpPr>
        <p:spPr>
          <a:xfrm>
            <a:off x="685800" y="838200"/>
            <a:ext cx="3352800" cy="3711575"/>
          </a:xfrm>
          <a:prstGeom prst="rect">
            <a:avLst/>
          </a:prstGeom>
          <a:noFill/>
          <a:ln w="9525">
            <a:noFill/>
          </a:ln>
        </p:spPr>
        <p:txBody>
          <a:bodyPr>
            <a:spAutoFit/>
          </a:bodyPr>
          <a:p>
            <a:pPr algn="l" eaLnBrk="1" fontAlgn="base" hangingPunct="1">
              <a:lnSpc>
                <a:spcPct val="120000"/>
              </a:lnSpc>
            </a:pPr>
            <a:r>
              <a:rPr lang="zh-CN" altLang="en-US" sz="2800" dirty="0">
                <a:latin typeface="黑体" panose="02010609060101010101" pitchFamily="2" charset="-122"/>
                <a:ea typeface="黑体" panose="02010609060101010101" pitchFamily="2" charset="-122"/>
              </a:rPr>
              <a:t>    </a:t>
            </a:r>
            <a:r>
              <a:rPr lang="zh-CN" altLang="en-US" sz="2800" b="1" dirty="0">
                <a:latin typeface="黑体" panose="02010609060101010101" pitchFamily="2" charset="-122"/>
                <a:ea typeface="黑体" panose="02010609060101010101" pitchFamily="2" charset="-122"/>
              </a:rPr>
              <a:t>题荆轲山</a:t>
            </a:r>
            <a:endParaRPr lang="en-US" altLang="x-none" sz="2800" b="1" dirty="0">
              <a:latin typeface="黑体" panose="02010609060101010101" pitchFamily="2" charset="-122"/>
              <a:ea typeface="黑体" panose="02010609060101010101" pitchFamily="2" charset="-122"/>
            </a:endParaRPr>
          </a:p>
          <a:p>
            <a:pPr algn="l" eaLnBrk="1" fontAlgn="base" hangingPunct="1">
              <a:lnSpc>
                <a:spcPct val="120000"/>
              </a:lnSpc>
            </a:pPr>
            <a:r>
              <a:rPr lang="zh-CN" altLang="en-US" sz="2800" b="1" dirty="0">
                <a:solidFill>
                  <a:srgbClr val="FF0000"/>
                </a:solidFill>
                <a:latin typeface="楷体_GB2312" pitchFamily="1" charset="-122"/>
                <a:ea typeface="楷体_GB2312" pitchFamily="1" charset="-122"/>
              </a:rPr>
              <a:t>     颜元</a:t>
            </a:r>
            <a:endParaRPr lang="en-US" altLang="x-none" sz="2800" b="1" dirty="0">
              <a:solidFill>
                <a:srgbClr val="FF0000"/>
              </a:solidFill>
              <a:latin typeface="楷体_GB2312" pitchFamily="1" charset="-122"/>
              <a:ea typeface="楷体_GB2312" pitchFamily="1" charset="-122"/>
            </a:endParaRPr>
          </a:p>
          <a:p>
            <a:pPr eaLnBrk="1" fontAlgn="base" hangingPunct="1">
              <a:lnSpc>
                <a:spcPct val="120000"/>
              </a:lnSpc>
            </a:pPr>
            <a:endParaRPr lang="en-US" altLang="x-none" sz="2800" dirty="0">
              <a:latin typeface="黑体" panose="02010609060101010101" pitchFamily="2" charset="-122"/>
              <a:ea typeface="黑体" panose="02010609060101010101" pitchFamily="2" charset="-122"/>
            </a:endParaRPr>
          </a:p>
          <a:p>
            <a:pPr eaLnBrk="1" fontAlgn="base" hangingPunct="1">
              <a:lnSpc>
                <a:spcPct val="120000"/>
              </a:lnSpc>
            </a:pPr>
            <a:r>
              <a:rPr lang="zh-CN" altLang="en-US" sz="2800" dirty="0">
                <a:latin typeface="黑体" panose="02010609060101010101" pitchFamily="2" charset="-122"/>
                <a:ea typeface="黑体" panose="02010609060101010101" pitchFamily="2" charset="-122"/>
              </a:rPr>
              <a:t>峰顶浮屠挂晓晴，当年匕首入强秦。燕图未染秦王血，山色于今尚不平。</a:t>
            </a:r>
            <a:endParaRPr lang="zh-CN" altLang="en-US" sz="2800" dirty="0">
              <a:latin typeface="黑体" panose="02010609060101010101" pitchFamily="2" charset="-122"/>
              <a:ea typeface="黑体" panose="02010609060101010101" pitchFamily="2" charset="-122"/>
            </a:endParaRPr>
          </a:p>
        </p:txBody>
      </p:sp>
      <p:sp>
        <p:nvSpPr>
          <p:cNvPr id="84995" name="矩形 5"/>
          <p:cNvSpPr/>
          <p:nvPr/>
        </p:nvSpPr>
        <p:spPr>
          <a:xfrm>
            <a:off x="4495800" y="304800"/>
            <a:ext cx="3276600" cy="6245225"/>
          </a:xfrm>
          <a:prstGeom prst="rect">
            <a:avLst/>
          </a:prstGeom>
          <a:noFill/>
          <a:ln w="9525">
            <a:noFill/>
          </a:ln>
        </p:spPr>
        <p:txBody>
          <a:bodyPr>
            <a:spAutoFit/>
          </a:bodyPr>
          <a:p>
            <a:pPr algn="l" eaLnBrk="1" fontAlgn="base" hangingPunct="1">
              <a:lnSpc>
                <a:spcPct val="120000"/>
              </a:lnSpc>
            </a:pPr>
            <a:r>
              <a:rPr lang="zh-CN" altLang="en-US" sz="2800" dirty="0">
                <a:latin typeface="黑体" panose="02010609060101010101" pitchFamily="2" charset="-122"/>
                <a:ea typeface="黑体" panose="02010609060101010101" pitchFamily="2" charset="-122"/>
              </a:rPr>
              <a:t>寒风夕吹易水波，渐离击筑荆卿歌。白衣洒泪当祖路，日落登车去不顾。秦王殿上开地图，舞阳色沮哪敢呼。手持匕首掷铜柱，事已不成空骂倨。吁嗟哉！</a:t>
            </a:r>
            <a:endParaRPr lang="en-US" altLang="x-none" sz="2800" dirty="0">
              <a:latin typeface="黑体" panose="02010609060101010101" pitchFamily="2" charset="-122"/>
              <a:ea typeface="黑体" panose="02010609060101010101" pitchFamily="2" charset="-122"/>
            </a:endParaRPr>
          </a:p>
          <a:p>
            <a:pPr algn="l" eaLnBrk="1" fontAlgn="base" hangingPunct="1">
              <a:lnSpc>
                <a:spcPct val="120000"/>
              </a:lnSpc>
            </a:pPr>
            <a:r>
              <a:rPr lang="zh-CN" altLang="en-US" sz="2800" dirty="0">
                <a:latin typeface="黑体" panose="02010609060101010101" pitchFamily="2" charset="-122"/>
                <a:ea typeface="黑体" panose="02010609060101010101" pitchFamily="2" charset="-122"/>
              </a:rPr>
              <a:t>燕丹寡谋当灭身，光也自刎何足云，惜哉枉杀樊将军！</a:t>
            </a:r>
            <a:endParaRPr lang="zh-CN" altLang="en-US" sz="2800" dirty="0">
              <a:latin typeface="黑体" panose="02010609060101010101" pitchFamily="2" charset="-122"/>
              <a:ea typeface="黑体" panose="02010609060101010101" pitchFamily="2" charset="-122"/>
            </a:endParaRPr>
          </a:p>
        </p:txBody>
      </p:sp>
      <p:sp>
        <p:nvSpPr>
          <p:cNvPr id="84996" name="矩形 6"/>
          <p:cNvSpPr/>
          <p:nvPr/>
        </p:nvSpPr>
        <p:spPr>
          <a:xfrm>
            <a:off x="7620000" y="2514600"/>
            <a:ext cx="1046163" cy="1543050"/>
          </a:xfrm>
          <a:prstGeom prst="rect">
            <a:avLst/>
          </a:prstGeom>
          <a:noFill/>
          <a:ln w="9525">
            <a:noFill/>
          </a:ln>
        </p:spPr>
        <p:txBody>
          <a:bodyPr vert="eaVert">
            <a:spAutoFit/>
          </a:bodyPr>
          <a:p>
            <a:pPr algn="l" eaLnBrk="1" fontAlgn="base" hangingPunct="1"/>
            <a:r>
              <a:rPr lang="zh-CN" altLang="en-US" sz="3000" b="1" dirty="0">
                <a:latin typeface="黑体" panose="02010609060101010101" pitchFamily="2" charset="-122"/>
                <a:ea typeface="黑体" panose="02010609060101010101" pitchFamily="2" charset="-122"/>
              </a:rPr>
              <a:t>易水行</a:t>
            </a:r>
            <a:endParaRPr lang="en-US" altLang="x-none" sz="3000" b="1" dirty="0">
              <a:latin typeface="黑体" panose="02010609060101010101" pitchFamily="2" charset="-122"/>
              <a:ea typeface="黑体" panose="02010609060101010101" pitchFamily="2" charset="-122"/>
            </a:endParaRPr>
          </a:p>
          <a:p>
            <a:pPr algn="l" eaLnBrk="1" fontAlgn="base" hangingPunct="1"/>
            <a:r>
              <a:rPr lang="zh-CN" altLang="en-US" sz="1800" b="1" dirty="0">
                <a:solidFill>
                  <a:srgbClr val="FF0000"/>
                </a:solidFill>
                <a:latin typeface="楷体_GB2312" pitchFamily="1" charset="-122"/>
                <a:ea typeface="楷体_GB2312" pitchFamily="1" charset="-122"/>
              </a:rPr>
              <a:t>  </a:t>
            </a:r>
            <a:r>
              <a:rPr lang="zh-CN" altLang="en-US" sz="2600" b="1" dirty="0">
                <a:solidFill>
                  <a:srgbClr val="FF0000"/>
                </a:solidFill>
                <a:latin typeface="楷体_GB2312" pitchFamily="1" charset="-122"/>
                <a:ea typeface="楷体_GB2312" pitchFamily="1" charset="-122"/>
              </a:rPr>
              <a:t>何景明</a:t>
            </a:r>
            <a:endParaRPr lang="en-US" altLang="x-none" sz="2600" b="1" dirty="0">
              <a:solidFill>
                <a:srgbClr val="FF0000"/>
              </a:solidFill>
              <a:latin typeface="楷体_GB2312" pitchFamily="1" charset="-122"/>
              <a:ea typeface="楷体_GB2312" pitchFamily="1" charset="-122"/>
            </a:endParaRPr>
          </a:p>
        </p:txBody>
      </p:sp>
      <p:pic>
        <p:nvPicPr>
          <p:cNvPr id="84997" name="图片 11" descr="图片2.jpg"/>
          <p:cNvPicPr>
            <a:picLocks noChangeAspect="1"/>
          </p:cNvPicPr>
          <p:nvPr/>
        </p:nvPicPr>
        <p:blipFill>
          <a:blip r:embed="rId2"/>
          <a:stretch>
            <a:fillRect/>
          </a:stretch>
        </p:blipFill>
        <p:spPr>
          <a:xfrm>
            <a:off x="990600" y="5029200"/>
            <a:ext cx="2362200" cy="1130300"/>
          </a:xfrm>
          <a:prstGeom prst="rect">
            <a:avLst/>
          </a:prstGeom>
          <a:noFill/>
          <a:ln w="9525">
            <a:noFill/>
          </a:ln>
        </p:spPr>
      </p:pic>
    </p:spTree>
  </p:cSld>
  <p:clrMapOvr>
    <a:masterClrMapping/>
  </p:clrMapOvr>
  <p:transition advClick="0">
    <p:pull dir="r"/>
  </p:transition>
</p:sld>
</file>

<file path=ppt/slides/slide85.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86018" name="Rectangle 2"/>
          <p:cNvSpPr>
            <a:spLocks noGrp="1"/>
          </p:cNvSpPr>
          <p:nvPr>
            <p:ph type="body" sz="half"/>
          </p:nvPr>
        </p:nvSpPr>
        <p:spPr>
          <a:xfrm>
            <a:off x="1981200" y="152400"/>
            <a:ext cx="4191000" cy="6477000"/>
          </a:xfrm>
          <a:ln/>
        </p:spPr>
        <p:txBody>
          <a:bodyPr vert="horz" wrap="square" anchor="t"/>
          <a:lstStyle>
            <a:lvl1pPr lvl="0">
              <a:defRPr sz="2800"/>
            </a:lvl1pPr>
            <a:lvl2pPr lvl="1">
              <a:defRPr sz="2400"/>
            </a:lvl2pPr>
            <a:lvl3pPr lvl="2">
              <a:defRPr sz="2000"/>
            </a:lvl3pPr>
            <a:lvl4pPr lvl="3">
              <a:defRPr sz="1800"/>
            </a:lvl4pPr>
            <a:lvl5pPr lvl="4">
              <a:defRPr sz="1800"/>
            </a:lvl5pPr>
          </a:lstStyle>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燕秦不两立，太子已为虞。</a:t>
            </a:r>
            <a:endParaRPr lang="zh-CN" altLang="en-US"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千金奉短计，匕首荆卿趋。</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穷年徇所欲，兵势且见屠。</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微言激幽愤，怒目辞燕都。</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朔风动易水，挥爵前长驱。</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函首致宿怨，献田开版图。</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炯然耀电光，掌握罔匹夫。</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造端何其锐，临事竟趑趄。</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长虹吐白日，仓促反受诛。</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按剑赫凭怒，风雷助号呼。</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慈父断子首，狂走无容躯。</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夷城芟七族，台观皆焚污。</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始期忧患弭，卒动灾祸枢。</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秦皇本诈力，事与桓公殊。</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奈何效曹子，实谓勇且愚。</a:t>
            </a:r>
            <a:r>
              <a:rPr lang="en-US" altLang="zh-CN" sz="2400" b="1">
                <a:latin typeface="楷体_GB2312" pitchFamily="1" charset="-122"/>
                <a:ea typeface="楷体_GB2312" pitchFamily="1" charset="-122"/>
              </a:rPr>
              <a:t>  </a:t>
            </a:r>
            <a:endParaRPr lang="en-US" altLang="zh-CN" sz="2400" b="1">
              <a:latin typeface="楷体_GB2312" pitchFamily="1" charset="-122"/>
              <a:ea typeface="楷体_GB2312" pitchFamily="1" charset="-122"/>
            </a:endParaRPr>
          </a:p>
          <a:p>
            <a:pPr lvl="0" eaLnBrk="1" hangingPunct="1">
              <a:lnSpc>
                <a:spcPct val="90000"/>
              </a:lnSpc>
              <a:buFont typeface="Wingdings" panose="05000000000000000000" pitchFamily="2" charset="2"/>
              <a:buNone/>
            </a:pPr>
            <a:r>
              <a:rPr lang="zh-CN" altLang="en-US" sz="2400" b="1">
                <a:latin typeface="楷体_GB2312" pitchFamily="1" charset="-122"/>
                <a:ea typeface="楷体_GB2312" pitchFamily="1" charset="-122"/>
              </a:rPr>
              <a:t>世传故多谬，太史征无且。</a:t>
            </a:r>
            <a:endParaRPr lang="zh-CN" altLang="en-US" sz="2400" b="1">
              <a:latin typeface="楷体_GB2312" pitchFamily="1" charset="-122"/>
              <a:ea typeface="楷体_GB2312" pitchFamily="1" charset="-122"/>
            </a:endParaRPr>
          </a:p>
        </p:txBody>
      </p:sp>
      <p:sp>
        <p:nvSpPr>
          <p:cNvPr id="86019" name="Text Box 4"/>
          <p:cNvSpPr txBox="1"/>
          <p:nvPr/>
        </p:nvSpPr>
        <p:spPr>
          <a:xfrm>
            <a:off x="6602413" y="1700213"/>
            <a:ext cx="1477962" cy="2444750"/>
          </a:xfrm>
          <a:prstGeom prst="rect">
            <a:avLst/>
          </a:prstGeom>
          <a:solidFill>
            <a:srgbClr val="FFFF00"/>
          </a:solidFill>
          <a:ln w="9525">
            <a:noFill/>
          </a:ln>
        </p:spPr>
        <p:txBody>
          <a:bodyPr vert="eaVert" wrap="none">
            <a:spAutoFit/>
          </a:bodyPr>
          <a:p>
            <a:pPr algn="l" eaLnBrk="1" fontAlgn="base" hangingPunct="1"/>
            <a:r>
              <a:rPr lang="zh-CN" altLang="en-US" sz="4400" b="1" dirty="0">
                <a:latin typeface="黑体" panose="02010609060101010101" pitchFamily="2" charset="-122"/>
                <a:ea typeface="黑体" panose="02010609060101010101" pitchFamily="2" charset="-122"/>
              </a:rPr>
              <a:t>咏荆轲</a:t>
            </a:r>
            <a:endParaRPr lang="zh-CN" altLang="en-US" sz="4400" b="1" dirty="0">
              <a:latin typeface="黑体" panose="02010609060101010101" pitchFamily="2" charset="-122"/>
              <a:ea typeface="黑体" panose="02010609060101010101" pitchFamily="2" charset="-122"/>
            </a:endParaRPr>
          </a:p>
          <a:p>
            <a:pPr algn="l" eaLnBrk="1" fontAlgn="base" hangingPunct="1"/>
            <a:r>
              <a:rPr lang="zh-CN" altLang="en-US" b="1" dirty="0">
                <a:latin typeface="Arial" panose="020B0604020202020204" pitchFamily="34" charset="0"/>
                <a:ea typeface="楷体_GB2312" pitchFamily="1" charset="-122"/>
              </a:rPr>
              <a:t>        </a:t>
            </a:r>
            <a:r>
              <a:rPr lang="zh-CN" altLang="en-US" sz="3200" b="1" dirty="0">
                <a:latin typeface="Arial" panose="020B0604020202020204" pitchFamily="34" charset="0"/>
                <a:ea typeface="楷体_GB2312" pitchFamily="1" charset="-122"/>
              </a:rPr>
              <a:t>柳宗元</a:t>
            </a:r>
            <a:endParaRPr lang="zh-CN" altLang="en-US" sz="3200" b="1" dirty="0">
              <a:latin typeface="Arial" panose="020B0604020202020204" pitchFamily="34" charset="0"/>
              <a:ea typeface="楷体_GB2312" pitchFamily="1" charset="-122"/>
            </a:endParaRPr>
          </a:p>
        </p:txBody>
      </p:sp>
    </p:spTree>
  </p:cSld>
  <p:clrMapOvr>
    <a:masterClrMapping/>
  </p:clrMapOvr>
  <p:transition>
    <p:pull dir="r"/>
  </p:transition>
</p:sld>
</file>

<file path=ppt/slides/slide86.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87042" name="矩形 3"/>
          <p:cNvSpPr/>
          <p:nvPr/>
        </p:nvSpPr>
        <p:spPr>
          <a:xfrm>
            <a:off x="381000" y="228600"/>
            <a:ext cx="8458200" cy="6373813"/>
          </a:xfrm>
          <a:prstGeom prst="rect">
            <a:avLst/>
          </a:prstGeom>
          <a:noFill/>
          <a:ln w="9525">
            <a:noFill/>
          </a:ln>
        </p:spPr>
        <p:txBody>
          <a:bodyPr>
            <a:spAutoFit/>
          </a:bodyPr>
          <a:p>
            <a:pPr algn="l" eaLnBrk="1" fontAlgn="base" hangingPunct="1">
              <a:lnSpc>
                <a:spcPct val="105000"/>
              </a:lnSpc>
            </a:pPr>
            <a:r>
              <a:rPr lang="zh-CN" altLang="en-US" sz="2800" b="1" dirty="0">
                <a:solidFill>
                  <a:srgbClr val="660033"/>
                </a:solidFill>
                <a:latin typeface="黑体" panose="02010609060101010101" pitchFamily="2" charset="-122"/>
                <a:ea typeface="黑体" panose="02010609060101010101" pitchFamily="2" charset="-122"/>
              </a:rPr>
              <a:t>    解析</a:t>
            </a:r>
            <a:r>
              <a:rPr lang="en-US" altLang="x-none" sz="2800" b="1" dirty="0">
                <a:solidFill>
                  <a:srgbClr val="660033"/>
                </a:solidFill>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可以说荆轲乃是一个职业杀手，燕太子丹雇佣此人去刺杀秦王，根本解决不了当年的政治问题。但中国历来有一种同情弱者的心理，而且人们一致认为秦始皇是一个残暴无道的君王。于是荆轲一变而成了英雄。而唐朝著名诗人柳宗元观念比较新，他明确指出荆轲乃是一个并不高明的刺客。诗中写道：“燕秦不两立，太子已为虞。千金奉短计，匕首荆卿趋。穷年徇所欲，兵势且见屠。微言激幽愤，怒目辞燕都</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造端何其锐，临事竟趑趄。”诗中明确指出个人恐怖行为乃是一种“短计”，毫无可取之处；为了收买杀手，往往要付出很高的代价，按照</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史记</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刺客列传</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的记载以及历史小说</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燕丹子</a:t>
            </a:r>
            <a:r>
              <a:rPr lang="en-US" altLang="x-none" sz="2800" dirty="0">
                <a:latin typeface="黑体" panose="02010609060101010101" pitchFamily="2" charset="-122"/>
                <a:ea typeface="黑体" panose="02010609060101010101" pitchFamily="2" charset="-122"/>
              </a:rPr>
              <a:t>》</a:t>
            </a:r>
            <a:r>
              <a:rPr lang="zh-CN" altLang="en-US" sz="2800" dirty="0">
                <a:latin typeface="黑体" panose="02010609060101010101" pitchFamily="2" charset="-122"/>
                <a:ea typeface="黑体" panose="02010609060101010101" pitchFamily="2" charset="-122"/>
              </a:rPr>
              <a:t>的描写，燕太子丹为收买荆轲下的本钱非常之大，而终于以失败告终。所以柳宗元得出“勇且愚”这个结论。</a:t>
            </a:r>
            <a:endParaRPr lang="zh-CN" altLang="en-US" sz="2800" dirty="0">
              <a:latin typeface="黑体" panose="02010609060101010101" pitchFamily="2" charset="-122"/>
              <a:ea typeface="黑体" panose="02010609060101010101" pitchFamily="2" charset="-122"/>
            </a:endParaRPr>
          </a:p>
        </p:txBody>
      </p:sp>
    </p:spTree>
  </p:cSld>
  <p:clrMapOvr>
    <a:masterClrMapping/>
  </p:clrMapOvr>
  <p:transition>
    <p:pull dir="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Text Box 2"/>
          <p:cNvSpPr txBox="1"/>
          <p:nvPr/>
        </p:nvSpPr>
        <p:spPr>
          <a:xfrm>
            <a:off x="457200" y="2525713"/>
            <a:ext cx="8016875" cy="3314700"/>
          </a:xfrm>
          <a:prstGeom prst="rect">
            <a:avLst/>
          </a:prstGeom>
          <a:noFill/>
          <a:ln w="9525">
            <a:noFill/>
          </a:ln>
        </p:spPr>
        <p:txBody>
          <a:bodyPr>
            <a:spAutoFit/>
          </a:bodyPr>
          <a:p>
            <a:pPr algn="just" eaLnBrk="1" fontAlgn="base" hangingPunct="1">
              <a:lnSpc>
                <a:spcPct val="120000"/>
              </a:lnSpc>
            </a:pPr>
            <a:r>
              <a:rPr lang="zh-CN" altLang="en-US" sz="3600" b="1" dirty="0">
                <a:latin typeface="黑体" panose="02010609060101010101" pitchFamily="2" charset="-122"/>
                <a:ea typeface="黑体" panose="02010609060101010101" pitchFamily="2" charset="-122"/>
              </a:rPr>
              <a:t> </a:t>
            </a:r>
            <a:r>
              <a:rPr lang="zh-CN" altLang="en-US" sz="2800" dirty="0">
                <a:latin typeface="黑体" panose="02010609060101010101" pitchFamily="2" charset="-122"/>
                <a:ea typeface="黑体" panose="02010609060101010101" pitchFamily="2" charset="-122"/>
              </a:rPr>
              <a:t>   太子及宾客知其事者，皆白衣冠以送之。至易水上，既祖，取道。高渐离击筑，荆轲和而歌，为变</a:t>
            </a:r>
            <a:r>
              <a:rPr lang="zh-CN" altLang="en-US" sz="2800" dirty="0">
                <a:latin typeface="Arial" panose="020B0604020202020204" pitchFamily="34" charset="0"/>
                <a:ea typeface="黑体" panose="02010609060101010101" pitchFamily="2" charset="-122"/>
              </a:rPr>
              <a:t>徵</a:t>
            </a:r>
            <a:r>
              <a:rPr lang="zh-CN" altLang="en-US" sz="2800" dirty="0">
                <a:latin typeface="黑体" panose="02010609060101010101" pitchFamily="2" charset="-122"/>
                <a:ea typeface="黑体" panose="02010609060101010101" pitchFamily="2" charset="-122"/>
              </a:rPr>
              <a:t>之声，士皆垂涕而泣，又前而为歌曰：</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风萧萧兮易水寒，壮士一去兮不复还！</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复为慷慨羽声，士皆瞋目，发尽上指冠。于是荆轲遂就车而去，终已不顾</a:t>
            </a:r>
            <a:r>
              <a:rPr lang="zh-CN" altLang="en-US" sz="2800" dirty="0">
                <a:solidFill>
                  <a:srgbClr val="FF0000"/>
                </a:solidFill>
                <a:latin typeface="黑体" panose="02010609060101010101" pitchFamily="2" charset="-122"/>
                <a:ea typeface="黑体" panose="02010609060101010101" pitchFamily="2" charset="-122"/>
              </a:rPr>
              <a:t>。</a:t>
            </a:r>
            <a:endParaRPr lang="zh-CN" altLang="en-US" sz="2800" dirty="0">
              <a:solidFill>
                <a:srgbClr val="FF0000"/>
              </a:solidFill>
              <a:latin typeface="黑体" panose="02010609060101010101" pitchFamily="2" charset="-122"/>
              <a:ea typeface="黑体" panose="02010609060101010101" pitchFamily="2" charset="-122"/>
            </a:endParaRPr>
          </a:p>
        </p:txBody>
      </p:sp>
      <p:sp>
        <p:nvSpPr>
          <p:cNvPr id="88067" name="矩形 2"/>
          <p:cNvSpPr/>
          <p:nvPr/>
        </p:nvSpPr>
        <p:spPr>
          <a:xfrm>
            <a:off x="609600" y="1066800"/>
            <a:ext cx="1211263" cy="708025"/>
          </a:xfrm>
          <a:prstGeom prst="rect">
            <a:avLst/>
          </a:prstGeom>
          <a:solidFill>
            <a:srgbClr val="FFFF00"/>
          </a:solidFill>
          <a:ln w="9525">
            <a:noFill/>
          </a:ln>
        </p:spPr>
        <p:txBody>
          <a:bodyPr wrap="none">
            <a:spAutoFit/>
          </a:bodyPr>
          <a:p>
            <a:pPr algn="l" eaLnBrk="1" fontAlgn="base" hangingPunct="1"/>
            <a:r>
              <a:rPr lang="zh-CN" altLang="en-US" dirty="0">
                <a:latin typeface="黑体" panose="02010609060101010101" pitchFamily="2" charset="-122"/>
                <a:ea typeface="黑体" panose="02010609060101010101" pitchFamily="2" charset="-122"/>
              </a:rPr>
              <a:t>练习</a:t>
            </a:r>
            <a:endParaRPr lang="zh-CN" altLang="en-US" dirty="0">
              <a:latin typeface="Arial" panose="020B0604020202020204" pitchFamily="34" charset="0"/>
            </a:endParaRPr>
          </a:p>
        </p:txBody>
      </p:sp>
      <p:sp>
        <p:nvSpPr>
          <p:cNvPr id="88068" name="矩形 3"/>
          <p:cNvSpPr/>
          <p:nvPr/>
        </p:nvSpPr>
        <p:spPr>
          <a:xfrm>
            <a:off x="1295400" y="1981200"/>
            <a:ext cx="4133850" cy="523875"/>
          </a:xfrm>
          <a:prstGeom prst="rect">
            <a:avLst/>
          </a:prstGeom>
          <a:noFill/>
          <a:ln w="9525">
            <a:noFill/>
          </a:ln>
        </p:spPr>
        <p:txBody>
          <a:bodyPr wrap="none">
            <a:spAutoFit/>
          </a:bodyPr>
          <a:p>
            <a:pPr algn="l" eaLnBrk="1" fontAlgn="base" hangingPunct="1"/>
            <a:r>
              <a:rPr lang="zh-CN" altLang="en-US" sz="2800" dirty="0">
                <a:latin typeface="黑体" panose="02010609060101010101" pitchFamily="2" charset="-122"/>
                <a:ea typeface="黑体" panose="02010609060101010101" pitchFamily="2" charset="-122"/>
              </a:rPr>
              <a:t>阅读下文，完成有关问题</a:t>
            </a:r>
            <a:endParaRPr lang="zh-CN" altLang="en-US" sz="2800" dirty="0">
              <a:latin typeface="Arial" panose="020B0604020202020204" pitchFamily="34" charset="0"/>
            </a:endParaRPr>
          </a:p>
        </p:txBody>
      </p:sp>
    </p:spTree>
  </p:cSld>
  <p:clrMapOvr>
    <a:masterClrMapping/>
  </p:clrMapOvr>
  <p:transition>
    <p:pull dir="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9090" name="矩形 1"/>
          <p:cNvSpPr/>
          <p:nvPr/>
        </p:nvSpPr>
        <p:spPr>
          <a:xfrm>
            <a:off x="762000" y="838200"/>
            <a:ext cx="7772400" cy="5635625"/>
          </a:xfrm>
          <a:prstGeom prst="rect">
            <a:avLst/>
          </a:prstGeom>
          <a:noFill/>
          <a:ln w="9525">
            <a:noFill/>
          </a:ln>
        </p:spPr>
        <p:txBody>
          <a:bodyPr>
            <a:spAutoFit/>
          </a:bodyPr>
          <a:p>
            <a:pPr algn="l" eaLnBrk="1" fontAlgn="base" hangingPunct="1">
              <a:lnSpc>
                <a:spcPct val="108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）写送别场面着重写了荆轲唱歌，这样写的目的是（   ）</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A  </a:t>
            </a:r>
            <a:r>
              <a:rPr lang="zh-CN" altLang="en-US" sz="2800" dirty="0">
                <a:latin typeface="黑体" panose="02010609060101010101" pitchFamily="2" charset="-122"/>
                <a:ea typeface="黑体" panose="02010609060101010101" pitchFamily="2" charset="-122"/>
              </a:rPr>
              <a:t>表现荆轲不是一个赳赳武夫，而是一个文武双全的人。</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B  </a:t>
            </a:r>
            <a:r>
              <a:rPr lang="zh-CN" altLang="en-US" sz="2800" dirty="0">
                <a:latin typeface="黑体" panose="02010609060101010101" pitchFamily="2" charset="-122"/>
                <a:ea typeface="黑体" panose="02010609060101010101" pitchFamily="2" charset="-122"/>
              </a:rPr>
              <a:t>表现荆轲一去不复还，以身殉国的决心。</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C  </a:t>
            </a:r>
            <a:r>
              <a:rPr lang="zh-CN" altLang="en-US" sz="2800" dirty="0">
                <a:latin typeface="黑体" panose="02010609060101010101" pitchFamily="2" charset="-122"/>
                <a:ea typeface="黑体" panose="02010609060101010101" pitchFamily="2" charset="-122"/>
              </a:rPr>
              <a:t>渲染悲壮的气氛，表现荆轲的英雄气概。</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D  </a:t>
            </a:r>
            <a:r>
              <a:rPr lang="zh-CN" altLang="en-US" sz="2800" dirty="0">
                <a:latin typeface="黑体" panose="02010609060101010101" pitchFamily="2" charset="-122"/>
                <a:ea typeface="黑体" panose="02010609060101010101" pitchFamily="2" charset="-122"/>
              </a:rPr>
              <a:t>为荆轲的悲剧结局埋下伏笔。</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2</a:t>
            </a:r>
            <a:r>
              <a:rPr lang="zh-CN" altLang="en-US" sz="2800" dirty="0">
                <a:latin typeface="黑体" panose="02010609060101010101" pitchFamily="2" charset="-122"/>
                <a:ea typeface="黑体" panose="02010609060101010101" pitchFamily="2" charset="-122"/>
              </a:rPr>
              <a:t>）写荆轲</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终以不顾</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，意在表现他（  ）</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A  </a:t>
            </a:r>
            <a:r>
              <a:rPr lang="zh-CN" altLang="en-US" sz="2800" dirty="0">
                <a:latin typeface="黑体" panose="02010609060101010101" pitchFamily="2" charset="-122"/>
                <a:ea typeface="黑体" panose="02010609060101010101" pitchFamily="2" charset="-122"/>
              </a:rPr>
              <a:t>虽然内心激动，但不作女儿态。</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B  </a:t>
            </a:r>
            <a:r>
              <a:rPr lang="zh-CN" altLang="en-US" sz="2800" dirty="0">
                <a:latin typeface="黑体" panose="02010609060101010101" pitchFamily="2" charset="-122"/>
                <a:ea typeface="黑体" panose="02010609060101010101" pitchFamily="2" charset="-122"/>
              </a:rPr>
              <a:t>不忍心看</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士皆垂泪而泣</a:t>
            </a:r>
            <a:r>
              <a:rPr lang="zh-CN" altLang="en-US" sz="2800" dirty="0">
                <a:latin typeface="Times New Roman" panose="02020603050405020304" pitchFamily="2" charset="0"/>
                <a:ea typeface="黑体" panose="02010609060101010101" pitchFamily="2" charset="-122"/>
              </a:rPr>
              <a:t>”</a:t>
            </a:r>
            <a:r>
              <a:rPr lang="zh-CN" altLang="en-US" sz="2800" dirty="0">
                <a:latin typeface="黑体" panose="02010609060101010101" pitchFamily="2" charset="-122"/>
                <a:ea typeface="黑体" panose="02010609060101010101" pitchFamily="2" charset="-122"/>
              </a:rPr>
              <a:t>的场面。</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C  </a:t>
            </a:r>
            <a:r>
              <a:rPr lang="zh-CN" altLang="en-US" sz="2800" dirty="0">
                <a:latin typeface="黑体" panose="02010609060101010101" pitchFamily="2" charset="-122"/>
                <a:ea typeface="黑体" panose="02010609060101010101" pitchFamily="2" charset="-122"/>
              </a:rPr>
              <a:t>怀恨太子丹疑心他有悔改，故忿忿而走。</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08000"/>
              </a:lnSpc>
            </a:pPr>
            <a:r>
              <a:rPr lang="en-US" altLang="x-none" sz="2800" dirty="0">
                <a:latin typeface="黑体" panose="02010609060101010101" pitchFamily="2" charset="-122"/>
                <a:ea typeface="黑体" panose="02010609060101010101" pitchFamily="2" charset="-122"/>
              </a:rPr>
              <a:t>D  </a:t>
            </a:r>
            <a:r>
              <a:rPr lang="zh-CN" altLang="en-US" sz="2800" dirty="0">
                <a:latin typeface="黑体" panose="02010609060101010101" pitchFamily="2" charset="-122"/>
                <a:ea typeface="黑体" panose="02010609060101010101" pitchFamily="2" charset="-122"/>
              </a:rPr>
              <a:t>意志坚定，态度坚决，义无反顾。</a:t>
            </a:r>
            <a:endParaRPr lang="zh-CN" altLang="en-US" sz="2800" dirty="0">
              <a:latin typeface="黑体" panose="02010609060101010101" pitchFamily="2" charset="-122"/>
              <a:ea typeface="黑体" panose="02010609060101010101" pitchFamily="2" charset="-122"/>
            </a:endParaRPr>
          </a:p>
        </p:txBody>
      </p:sp>
      <p:sp>
        <p:nvSpPr>
          <p:cNvPr id="89091" name="矩形 2"/>
          <p:cNvSpPr/>
          <p:nvPr/>
        </p:nvSpPr>
        <p:spPr>
          <a:xfrm>
            <a:off x="2286000" y="1325563"/>
            <a:ext cx="457200" cy="579437"/>
          </a:xfrm>
          <a:prstGeom prst="rect">
            <a:avLst/>
          </a:prstGeom>
          <a:noFill/>
          <a:ln w="9525">
            <a:noFill/>
          </a:ln>
        </p:spPr>
        <p:txBody>
          <a:bodyPr>
            <a:spAutoFit/>
          </a:bodyPr>
          <a:p>
            <a:pPr algn="l" eaLnBrk="1" fontAlgn="base" hangingPunct="1"/>
            <a:r>
              <a:rPr lang="en-US" altLang="x-none" sz="3200" b="1" dirty="0">
                <a:solidFill>
                  <a:srgbClr val="FF0000"/>
                </a:solidFill>
                <a:latin typeface="Times New Roman" panose="02020603050405020304" pitchFamily="2" charset="0"/>
              </a:rPr>
              <a:t>C</a:t>
            </a:r>
            <a:endParaRPr lang="en-US" altLang="x-none" sz="3200" b="1" dirty="0">
              <a:solidFill>
                <a:srgbClr val="FF0000"/>
              </a:solidFill>
              <a:latin typeface="Times New Roman" panose="02020603050405020304" pitchFamily="2" charset="0"/>
            </a:endParaRPr>
          </a:p>
        </p:txBody>
      </p:sp>
      <p:sp>
        <p:nvSpPr>
          <p:cNvPr id="89092" name="矩形 3"/>
          <p:cNvSpPr/>
          <p:nvPr/>
        </p:nvSpPr>
        <p:spPr>
          <a:xfrm>
            <a:off x="6858000" y="4068763"/>
            <a:ext cx="593725" cy="579437"/>
          </a:xfrm>
          <a:prstGeom prst="rect">
            <a:avLst/>
          </a:prstGeom>
          <a:noFill/>
          <a:ln w="9525">
            <a:noFill/>
          </a:ln>
        </p:spPr>
        <p:txBody>
          <a:bodyPr wrap="none">
            <a:spAutoFit/>
          </a:bodyPr>
          <a:p>
            <a:pPr algn="l" eaLnBrk="1" fontAlgn="base" hangingPunct="1"/>
            <a:r>
              <a:rPr lang="zh-CN" altLang="en-US" sz="1800" b="1" dirty="0">
                <a:latin typeface="黑体" panose="02010609060101010101" pitchFamily="2" charset="-122"/>
                <a:ea typeface="黑体" panose="02010609060101010101" pitchFamily="2" charset="-122"/>
              </a:rPr>
              <a:t> </a:t>
            </a:r>
            <a:r>
              <a:rPr lang="en-US" altLang="x-none" sz="3200" b="1" dirty="0">
                <a:solidFill>
                  <a:srgbClr val="FF0000"/>
                </a:solidFill>
                <a:latin typeface="Times New Roman" panose="02020603050405020304" pitchFamily="2" charset="0"/>
              </a:rPr>
              <a:t>D</a:t>
            </a:r>
            <a:endParaRPr lang="en-US" altLang="x-none" sz="3200" b="1" dirty="0">
              <a:solidFill>
                <a:srgbClr val="FF0000"/>
              </a:solidFill>
              <a:latin typeface="Times New Roman" panose="020206030504050203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9091">
                                            <p:txEl>
                                              <p:charRg st="0" end="2"/>
                                            </p:txEl>
                                          </p:spTgt>
                                        </p:tgtEl>
                                        <p:attrNameLst>
                                          <p:attrName>style.visibility</p:attrName>
                                        </p:attrNameLst>
                                      </p:cBhvr>
                                      <p:to>
                                        <p:strVal val="visible"/>
                                      </p:to>
                                    </p:set>
                                    <p:anim calcmode="lin" valueType="num">
                                      <p:cBhvr additive="base">
                                        <p:cTn id="7" dur="500" fill="hold"/>
                                        <p:tgtEl>
                                          <p:spTgt spid="89091">
                                            <p:txEl>
                                              <p:charRg st="0"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9091">
                                            <p:txEl>
                                              <p:charRg st="0"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iterate type="lt">
                                    <p:tmPct val="5000"/>
                                  </p:iterate>
                                  <p:childTnLst>
                                    <p:set>
                                      <p:cBhvr>
                                        <p:cTn id="12" dur="1" fill="hold">
                                          <p:stCondLst>
                                            <p:cond delay="0"/>
                                          </p:stCondLst>
                                        </p:cTn>
                                        <p:tgtEl>
                                          <p:spTgt spid="89092">
                                            <p:txEl>
                                              <p:charRg st="0" end="3"/>
                                            </p:txEl>
                                          </p:spTgt>
                                        </p:tgtEl>
                                        <p:attrNameLst>
                                          <p:attrName>style.visibility</p:attrName>
                                        </p:attrNameLst>
                                      </p:cBhvr>
                                      <p:to>
                                        <p:strVal val="visible"/>
                                      </p:to>
                                    </p:set>
                                    <p:anim calcmode="lin" valueType="num">
                                      <p:cBhvr>
                                        <p:cTn id="13" dur="1000" fill="hold"/>
                                        <p:tgtEl>
                                          <p:spTgt spid="89092">
                                            <p:txEl>
                                              <p:charRg st="0" end="3"/>
                                            </p:txEl>
                                          </p:spTgt>
                                        </p:tgtEl>
                                        <p:attrNameLst>
                                          <p:attrName>ppt_w</p:attrName>
                                        </p:attrNameLst>
                                      </p:cBhvr>
                                      <p:tavLst>
                                        <p:tav tm="0">
                                          <p:val>
                                            <p:fltVal val="0.000000"/>
                                          </p:val>
                                        </p:tav>
                                        <p:tav tm="100000">
                                          <p:val>
                                            <p:strVal val="#ppt_w"/>
                                          </p:val>
                                        </p:tav>
                                      </p:tavLst>
                                    </p:anim>
                                    <p:anim calcmode="lin" valueType="num">
                                      <p:cBhvr>
                                        <p:cTn id="14" dur="1000" fill="hold"/>
                                        <p:tgtEl>
                                          <p:spTgt spid="89092">
                                            <p:txEl>
                                              <p:charRg st="0" end="3"/>
                                            </p:txEl>
                                          </p:spTgt>
                                        </p:tgtEl>
                                        <p:attrNameLst>
                                          <p:attrName>ppt_h</p:attrName>
                                        </p:attrNameLst>
                                      </p:cBhvr>
                                      <p:tavLst>
                                        <p:tav tm="0">
                                          <p:val>
                                            <p:fltVal val="0.000000"/>
                                          </p:val>
                                        </p:tav>
                                        <p:tav tm="100000">
                                          <p:val>
                                            <p:strVal val="#ppt_h"/>
                                          </p:val>
                                        </p:tav>
                                      </p:tavLst>
                                    </p:anim>
                                    <p:anim calcmode="lin" valueType="num">
                                      <p:cBhvr>
                                        <p:cTn id="15" dur="1000" fill="hold"/>
                                        <p:tgtEl>
                                          <p:spTgt spid="89092">
                                            <p:txEl>
                                              <p:charRg st="0" end="3"/>
                                            </p:txEl>
                                          </p:spTgt>
                                        </p:tgtEl>
                                        <p:attrNameLst>
                                          <p:attrName>style.rotation</p:attrName>
                                        </p:attrNameLst>
                                      </p:cBhvr>
                                      <p:tavLst>
                                        <p:tav tm="0">
                                          <p:val>
                                            <p:fltVal val="90.000000"/>
                                          </p:val>
                                        </p:tav>
                                        <p:tav tm="100000">
                                          <p:val>
                                            <p:fltVal val="0.000000"/>
                                          </p:val>
                                        </p:tav>
                                      </p:tavLst>
                                    </p:anim>
                                    <p:animEffect transition="in" filter="fade">
                                      <p:cBhvr>
                                        <p:cTn id="16" dur="1000"/>
                                        <p:tgtEl>
                                          <p:spTgt spid="89092">
                                            <p:txEl>
                                              <p:charRg st="0"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blipFill rotWithShape="1">
          <a:blip r:embed="rId1"/>
        </a:blipFill>
        <a:effectLst/>
      </p:bgPr>
    </p:bg>
    <p:spTree>
      <p:nvGrpSpPr>
        <p:cNvPr id="1" name=""/>
        <p:cNvGrpSpPr/>
        <p:nvPr/>
      </p:nvGrpSpPr>
      <p:grpSpPr/>
      <p:sp>
        <p:nvSpPr>
          <p:cNvPr id="90114" name="Text Box 2"/>
          <p:cNvSpPr txBox="1"/>
          <p:nvPr/>
        </p:nvSpPr>
        <p:spPr>
          <a:xfrm>
            <a:off x="533400" y="228600"/>
            <a:ext cx="8169275" cy="6416675"/>
          </a:xfrm>
          <a:prstGeom prst="rect">
            <a:avLst/>
          </a:prstGeom>
          <a:noFill/>
          <a:ln w="9525">
            <a:noFill/>
          </a:ln>
        </p:spPr>
        <p:txBody>
          <a:bodyPr>
            <a:spAutoFit/>
          </a:bodyPr>
          <a:p>
            <a:pPr algn="l" eaLnBrk="1" fontAlgn="base" hangingPunct="1">
              <a:lnSpc>
                <a:spcPct val="114000"/>
              </a:lnSpc>
            </a:pPr>
            <a:r>
              <a:rPr lang="zh-CN" altLang="en-US" sz="2800" dirty="0">
                <a:latin typeface="黑体" panose="02010609060101010101" pitchFamily="2" charset="-122"/>
                <a:ea typeface="黑体" panose="02010609060101010101" pitchFamily="2" charset="-122"/>
              </a:rPr>
              <a:t>（</a:t>
            </a:r>
            <a:r>
              <a:rPr lang="en-US" altLang="x-none" sz="2800" dirty="0">
                <a:latin typeface="黑体" panose="02010609060101010101" pitchFamily="2" charset="-122"/>
                <a:ea typeface="黑体" panose="02010609060101010101" pitchFamily="2" charset="-122"/>
              </a:rPr>
              <a:t>3</a:t>
            </a:r>
            <a:r>
              <a:rPr lang="zh-CN" altLang="en-US" sz="2800" dirty="0">
                <a:latin typeface="黑体" panose="02010609060101010101" pitchFamily="2" charset="-122"/>
                <a:ea typeface="黑体" panose="02010609060101010101" pitchFamily="2" charset="-122"/>
              </a:rPr>
              <a:t>）易水送别是非常成功的场面描写。千百年来激励了无数仁人志士赴汤蹈火，义无反顾，下面是对其成功原因的分析，正确的一项是（　　　）</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14000"/>
              </a:lnSpc>
            </a:pPr>
            <a:r>
              <a:rPr lang="zh-CN" altLang="en-US" sz="2800" dirty="0">
                <a:latin typeface="黑体" panose="02010609060101010101" pitchFamily="2" charset="-122"/>
                <a:ea typeface="黑体" panose="02010609060101010101" pitchFamily="2" charset="-122"/>
              </a:rPr>
              <a:t>Ａ 其成功在于写景。若无萧萧秋风，刺骨易水，读来就会淡然无味。</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14000"/>
              </a:lnSpc>
            </a:pPr>
            <a:r>
              <a:rPr lang="en-US" altLang="x-none" sz="2800" dirty="0">
                <a:latin typeface="黑体" panose="02010609060101010101" pitchFamily="2" charset="-122"/>
                <a:ea typeface="黑体" panose="02010609060101010101" pitchFamily="2" charset="-122"/>
              </a:rPr>
              <a:t>B </a:t>
            </a:r>
            <a:r>
              <a:rPr lang="zh-CN" altLang="en-US" sz="2800" dirty="0">
                <a:latin typeface="黑体" panose="02010609060101010101" pitchFamily="2" charset="-122"/>
                <a:ea typeface="黑体" panose="02010609060101010101" pitchFamily="2" charset="-122"/>
              </a:rPr>
              <a:t>其成功在于荆轲行为本身就是壮烈的，加上景物烘托，给了这壮士行为以活动的空间和气氛，从而有了立体感。</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14000"/>
              </a:lnSpc>
            </a:pPr>
            <a:r>
              <a:rPr lang="en-US" altLang="x-none" sz="2800" dirty="0">
                <a:latin typeface="黑体" panose="02010609060101010101" pitchFamily="2" charset="-122"/>
                <a:ea typeface="黑体" panose="02010609060101010101" pitchFamily="2" charset="-122"/>
              </a:rPr>
              <a:t>C  </a:t>
            </a:r>
            <a:r>
              <a:rPr lang="zh-CN" altLang="en-US" sz="2800" dirty="0">
                <a:latin typeface="黑体" panose="02010609060101010101" pitchFamily="2" charset="-122"/>
                <a:ea typeface="黑体" panose="02010609060101010101" pitchFamily="2" charset="-122"/>
              </a:rPr>
              <a:t>其成功在于借景言情，秋风寒水与一去不复返的冷意悲情相为表里，催人泪下。</a:t>
            </a:r>
            <a:endParaRPr lang="zh-CN" altLang="en-US" sz="2800" dirty="0">
              <a:latin typeface="黑体" panose="02010609060101010101" pitchFamily="2" charset="-122"/>
              <a:ea typeface="黑体" panose="02010609060101010101" pitchFamily="2" charset="-122"/>
            </a:endParaRPr>
          </a:p>
          <a:p>
            <a:pPr algn="l" eaLnBrk="1" fontAlgn="base" hangingPunct="1">
              <a:lnSpc>
                <a:spcPct val="114000"/>
              </a:lnSpc>
            </a:pPr>
            <a:r>
              <a:rPr lang="en-US" altLang="x-none" sz="2800" dirty="0">
                <a:latin typeface="黑体" panose="02010609060101010101" pitchFamily="2" charset="-122"/>
                <a:ea typeface="黑体" panose="02010609060101010101" pitchFamily="2" charset="-122"/>
              </a:rPr>
              <a:t>D  </a:t>
            </a:r>
            <a:r>
              <a:rPr lang="zh-CN" altLang="en-US" sz="2800" dirty="0">
                <a:latin typeface="黑体" panose="02010609060101010101" pitchFamily="2" charset="-122"/>
                <a:ea typeface="黑体" panose="02010609060101010101" pitchFamily="2" charset="-122"/>
              </a:rPr>
              <a:t>其成功之处在于作者通过环境、歌声、神态、行为描写的场面，烘托了一幅悲壮的画面，能招来人们普遍的激烈情怀，唤起人们身受感同的共鸣。</a:t>
            </a:r>
            <a:endParaRPr lang="zh-CN" altLang="en-US" sz="2800" dirty="0">
              <a:latin typeface="黑体" panose="02010609060101010101" pitchFamily="2" charset="-122"/>
              <a:ea typeface="黑体" panose="02010609060101010101" pitchFamily="2" charset="-122"/>
            </a:endParaRPr>
          </a:p>
        </p:txBody>
      </p:sp>
      <p:sp>
        <p:nvSpPr>
          <p:cNvPr id="90115" name="Text Box 3"/>
          <p:cNvSpPr txBox="1"/>
          <p:nvPr/>
        </p:nvSpPr>
        <p:spPr>
          <a:xfrm>
            <a:off x="6934200" y="1143000"/>
            <a:ext cx="685800" cy="701675"/>
          </a:xfrm>
          <a:prstGeom prst="rect">
            <a:avLst/>
          </a:prstGeom>
          <a:noFill/>
          <a:ln w="9525">
            <a:noFill/>
          </a:ln>
        </p:spPr>
        <p:txBody>
          <a:bodyPr>
            <a:spAutoFit/>
          </a:bodyPr>
          <a:p>
            <a:pPr algn="l" eaLnBrk="1" fontAlgn="base" hangingPunct="1"/>
            <a:r>
              <a:rPr lang="en-US" altLang="x-none" dirty="0">
                <a:solidFill>
                  <a:srgbClr val="FF0000"/>
                </a:solidFill>
                <a:latin typeface="Times New Roman" panose="02020603050405020304" pitchFamily="2" charset="0"/>
              </a:rPr>
              <a:t>B</a:t>
            </a:r>
            <a:endParaRPr lang="en-US" altLang="x-none" dirty="0">
              <a:solidFill>
                <a:srgbClr val="FF0000"/>
              </a:solidFill>
              <a:latin typeface="Times New Roman" panose="02020603050405020304" pitchFamily="2"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additive="base">
                                        <p:cTn id="7" dur="500" fill="hold"/>
                                        <p:tgtEl>
                                          <p:spTgt spid="90115"/>
                                        </p:tgtEl>
                                        <p:attrNameLst>
                                          <p:attrName>ppt_x</p:attrName>
                                        </p:attrNameLst>
                                      </p:cBhvr>
                                      <p:tavLst>
                                        <p:tav tm="0">
                                          <p:val>
                                            <p:strVal val="0-#ppt_w/2"/>
                                          </p:val>
                                        </p:tav>
                                        <p:tav tm="100000">
                                          <p:val>
                                            <p:strVal val="#ppt_x"/>
                                          </p:val>
                                        </p:tav>
                                      </p:tavLst>
                                    </p:anim>
                                    <p:anim calcmode="lin" valueType="num">
                                      <p:cBhvr additive="base">
                                        <p:cTn id="8" dur="500" fill="hold"/>
                                        <p:tgtEl>
                                          <p:spTgt spid="9011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WordArt 6"/>
          <p:cNvSpPr>
            <a:spLocks noTextEdit="1"/>
          </p:cNvSpPr>
          <p:nvPr/>
        </p:nvSpPr>
        <p:spPr>
          <a:xfrm>
            <a:off x="1295400" y="2209800"/>
            <a:ext cx="6172200" cy="2438400"/>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谢谢观看</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transition>
    <p:pull dir="r"/>
  </p:transition>
</p:sld>
</file>

<file path=ppt/theme/theme1.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14843</Words>
  <Application>WPS 演示</Application>
  <PresentationFormat>在屏幕上显示</PresentationFormat>
  <Paragraphs>985</Paragraphs>
  <Slides>90</Slides>
  <Notes>2</Notes>
  <HiddenSlides>4</HiddenSlides>
  <MMClips>1</MMClips>
  <ScaleCrop>false</ScaleCrop>
  <HeadingPairs>
    <vt:vector size="6" baseType="variant">
      <vt:variant>
        <vt:lpstr>已用的字体</vt:lpstr>
      </vt:variant>
      <vt:variant>
        <vt:i4>23</vt:i4>
      </vt:variant>
      <vt:variant>
        <vt:lpstr>主题</vt:lpstr>
      </vt:variant>
      <vt:variant>
        <vt:i4>3</vt:i4>
      </vt:variant>
      <vt:variant>
        <vt:lpstr>幻灯片标题</vt:lpstr>
      </vt:variant>
      <vt:variant>
        <vt:i4>90</vt:i4>
      </vt:variant>
    </vt:vector>
  </HeadingPairs>
  <TitlesOfParts>
    <vt:vector size="116" baseType="lpstr">
      <vt:lpstr>Arial</vt:lpstr>
      <vt:lpstr>宋体</vt:lpstr>
      <vt:lpstr>Wingdings</vt:lpstr>
      <vt:lpstr>Calibri</vt:lpstr>
      <vt:lpstr>黑体</vt:lpstr>
      <vt:lpstr>Times New Roman</vt:lpstr>
      <vt:lpstr>楷体_GB2312</vt:lpstr>
      <vt:lpstr>隶书</vt:lpstr>
      <vt:lpstr>华文行楷</vt:lpstr>
      <vt:lpstr>幼圆</vt:lpstr>
      <vt:lpstr>仿宋_GB2312</vt:lpstr>
      <vt:lpstr>Lucida Sans</vt:lpstr>
      <vt:lpstr>Lucida Sans Unicode</vt:lpstr>
      <vt:lpstr>Impact</vt:lpstr>
      <vt:lpstr>Tahoma</vt:lpstr>
      <vt:lpstr>Arial Black</vt:lpstr>
      <vt:lpstr>Verdana</vt:lpstr>
      <vt:lpstr>微软雅黑</vt:lpstr>
      <vt:lpstr>仿宋</vt:lpstr>
      <vt:lpstr>新宋体</vt:lpstr>
      <vt:lpstr>隶书</vt:lpstr>
      <vt:lpstr>华文行楷</vt:lpstr>
      <vt:lpstr>Arial Unicode MS</vt:lpstr>
      <vt:lpstr>Office 主题</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补充介绍:</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Administrator</cp:lastModifiedBy>
  <cp:revision>234</cp:revision>
  <dcterms:created xsi:type="dcterms:W3CDTF">2015-10-07T22:13:01Z</dcterms:created>
  <dcterms:modified xsi:type="dcterms:W3CDTF">2017-09-29T21:46:10Z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2052-10.1.0.6749</vt:lpwstr>
  </property>
</Properties>
</file>