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gif" ContentType="image/gif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296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4.x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2" Type="http://schemas.openxmlformats.org/officeDocument/2006/relationships/image" Target="../media/image3.png"/><Relationship Id="rId1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G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1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2209800" y="1905000"/>
            <a:ext cx="7772400" cy="1676400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0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摩   擦  力</a:t>
            </a:r>
            <a:endParaRPr kumimoji="0" lang="zh-CN" altLang="en-US" sz="6000" b="1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    </a:t>
            </a: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你知道它们最终为什么会停止下来吗</a:t>
            </a:r>
            <a:r>
              <a:rPr kumimoji="0" lang="en-US" altLang="zh-CN" sz="4000" b="0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?</a:t>
            </a:r>
            <a:endParaRPr kumimoji="0" lang="en-US" altLang="zh-CN" sz="4000" b="0" i="0" u="none" strike="noStrike" kern="1200" cap="none" spc="0" normalizeH="0" baseline="0" noProof="0" smtClean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7653" name="Picture 5" descr="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24200" y="2438400"/>
            <a:ext cx="5867400" cy="3810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Text Box 2"/>
          <p:cNvSpPr txBox="1"/>
          <p:nvPr/>
        </p:nvSpPr>
        <p:spPr>
          <a:xfrm>
            <a:off x="1752600" y="381000"/>
            <a:ext cx="8534400" cy="16916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1800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36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二、摩擦力</a:t>
            </a:r>
            <a:r>
              <a:rPr lang="en-US" altLang="zh-CN" sz="36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两个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相互接触</a:t>
            </a: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的物体</a:t>
            </a:r>
            <a:r>
              <a:rPr lang="en-US" altLang="zh-CN" sz="1800" b="1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当它们发生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相对运动或具有相对运动的趋势</a:t>
            </a: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时</a:t>
            </a:r>
            <a:r>
              <a:rPr lang="en-US" altLang="zh-CN" sz="1800" b="1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就会在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接触面上</a:t>
            </a: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产生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阻碍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相对运动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或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相对运动趋势</a:t>
            </a: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的力</a:t>
            </a:r>
            <a:r>
              <a:rPr lang="en-US" altLang="zh-CN" sz="1800" b="1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这种力叫做摩擦力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9" name="Text Box 3"/>
          <p:cNvSpPr txBox="1"/>
          <p:nvPr/>
        </p:nvSpPr>
        <p:spPr>
          <a:xfrm>
            <a:off x="1905000" y="2543175"/>
            <a:ext cx="7848600" cy="3415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18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、几个概念的理解</a:t>
            </a:r>
            <a:r>
              <a:rPr lang="en-US" altLang="zh-CN" sz="1800" b="1" dirty="0"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endParaRPr lang="en-US" altLang="zh-CN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1800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2800" b="1" u="sng" dirty="0">
                <a:latin typeface="Arial" panose="020B0604020202020204" pitchFamily="34" charset="0"/>
                <a:ea typeface="宋体" panose="02010600030101010101" pitchFamily="2" charset="-122"/>
              </a:rPr>
              <a:t>运动</a:t>
            </a:r>
            <a:r>
              <a:rPr lang="en-US" altLang="zh-CN" sz="1800" u="sng" dirty="0"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物体的运动一般指物体相对地球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以地球为参考系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的运动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1800" dirty="0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sz="2800" b="1" u="sng" dirty="0">
                <a:latin typeface="Arial" panose="020B0604020202020204" pitchFamily="34" charset="0"/>
                <a:ea typeface="宋体" panose="02010600030101010101" pitchFamily="2" charset="-122"/>
              </a:rPr>
              <a:t>相对运动</a:t>
            </a:r>
            <a:r>
              <a:rPr lang="en-US" altLang="zh-CN" sz="1800" dirty="0"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物体间的相对运动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指以其中一个物体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为参考系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另一个物体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的运动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即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相对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的运动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反之也可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1800" dirty="0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sz="2800" b="1" u="sng" dirty="0">
                <a:latin typeface="Arial" panose="020B0604020202020204" pitchFamily="34" charset="0"/>
                <a:ea typeface="宋体" panose="02010600030101010101" pitchFamily="2" charset="-122"/>
              </a:rPr>
              <a:t>相对运动趋势</a:t>
            </a:r>
            <a:r>
              <a:rPr lang="en-US" altLang="zh-CN" sz="1800" dirty="0"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两物体间能发生而没有发生的相对运动可能</a:t>
            </a:r>
            <a:r>
              <a:rPr lang="en-US" altLang="zh-CN" sz="1800" b="1" dirty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Text Box 2"/>
          <p:cNvSpPr txBox="1"/>
          <p:nvPr/>
        </p:nvSpPr>
        <p:spPr>
          <a:xfrm>
            <a:off x="1981200" y="304800"/>
            <a:ext cx="8305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、产生摩擦力的条件</a:t>
            </a: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1" name="Text Box 3"/>
          <p:cNvSpPr txBox="1"/>
          <p:nvPr/>
        </p:nvSpPr>
        <p:spPr>
          <a:xfrm>
            <a:off x="2171700" y="1131888"/>
            <a:ext cx="914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接触</a:t>
            </a:r>
            <a:endParaRPr lang="zh-CN" altLang="en-US" sz="2800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2" name="Text Box 4"/>
          <p:cNvSpPr txBox="1"/>
          <p:nvPr/>
        </p:nvSpPr>
        <p:spPr>
          <a:xfrm>
            <a:off x="2895600" y="1144905"/>
            <a:ext cx="23495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且有弹力</a:t>
            </a:r>
            <a:endParaRPr lang="zh-CN" altLang="en-US" sz="2800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3" name="Text Box 5"/>
          <p:cNvSpPr txBox="1"/>
          <p:nvPr/>
        </p:nvSpPr>
        <p:spPr>
          <a:xfrm>
            <a:off x="2171700" y="1703388"/>
            <a:ext cx="2286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接触面粗糙</a:t>
            </a:r>
            <a:endParaRPr lang="zh-CN" altLang="en-US" sz="2800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676400" y="2438400"/>
            <a:ext cx="457200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有</a:t>
            </a:r>
            <a:r>
              <a:rPr kumimoji="0" lang="zh-CN" altLang="en-US" sz="2800" b="1" u="sng" kern="1200" cap="none" spc="0" normalizeH="0" baseline="0" noProof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相对</a:t>
            </a:r>
            <a:r>
              <a:rPr kumimoji="0" lang="zh-CN" altLang="en-US" sz="2800" b="1" kern="1200" cap="none" spc="0" normalizeH="0" baseline="0" noProof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运动或</a:t>
            </a:r>
            <a:r>
              <a:rPr kumimoji="0" lang="zh-CN" altLang="en-US" sz="2800" b="1" u="sng" kern="1200" cap="none" spc="0" normalizeH="0" baseline="0" noProof="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相对</a:t>
            </a:r>
            <a:r>
              <a:rPr kumimoji="0" lang="zh-CN" altLang="en-US" sz="2800" b="1" kern="1200" cap="none" spc="0" normalizeH="0" baseline="0" noProof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运动趋势</a:t>
            </a:r>
            <a:endParaRPr kumimoji="0" lang="zh-CN" altLang="en-US" sz="2800" b="1" kern="1200" cap="none" spc="0" normalizeH="0" baseline="0" noProof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8" name="Text Box 10"/>
          <p:cNvSpPr txBox="1"/>
          <p:nvPr/>
        </p:nvSpPr>
        <p:spPr>
          <a:xfrm>
            <a:off x="2057400" y="3354388"/>
            <a:ext cx="40767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、摩擦力的作用：</a:t>
            </a:r>
            <a:endParaRPr lang="zh-CN" altLang="en-US" sz="2800" b="1" dirty="0">
              <a:solidFill>
                <a:schemeClr val="accent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1905000" y="4038600"/>
            <a:ext cx="640080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阻碍</a:t>
            </a:r>
            <a:r>
              <a:rPr kumimoji="0" lang="zh-CN" altLang="en-US" sz="2800" b="1" u="sng" kern="1200" cap="none" spc="0" normalizeH="0" baseline="0" noProof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相对</a:t>
            </a:r>
            <a:r>
              <a:rPr kumimoji="0" lang="zh-CN" altLang="en-US" sz="2800" b="1" kern="1200" cap="none" spc="0" normalizeH="0" baseline="0" noProof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运动或</a:t>
            </a:r>
            <a:r>
              <a:rPr kumimoji="0" lang="zh-CN" altLang="en-US" sz="2800" b="1" u="sng" kern="1200" cap="none" spc="0" normalizeH="0" baseline="0" noProof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相对</a:t>
            </a:r>
            <a:r>
              <a:rPr kumimoji="0" lang="zh-CN" altLang="en-US" sz="2800" b="1" kern="1200" cap="none" spc="0" normalizeH="0" baseline="0" noProof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运动趋势</a:t>
            </a:r>
            <a:endParaRPr kumimoji="0" lang="zh-CN" altLang="en-US" sz="2800" b="1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61" name="Text Box 13"/>
          <p:cNvSpPr txBox="1"/>
          <p:nvPr/>
        </p:nvSpPr>
        <p:spPr>
          <a:xfrm>
            <a:off x="1981200" y="4821238"/>
            <a:ext cx="77120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、摩擦力的方向：</a:t>
            </a:r>
            <a:endParaRPr lang="zh-CN" altLang="en-US" sz="2800" b="1" dirty="0">
              <a:solidFill>
                <a:schemeClr val="accent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62" name="Text Box 14"/>
          <p:cNvSpPr txBox="1"/>
          <p:nvPr/>
        </p:nvSpPr>
        <p:spPr>
          <a:xfrm>
            <a:off x="2514600" y="5486400"/>
            <a:ext cx="67056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跟接触面相切；与相对运动方向或相对运动趋势方向相反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  <p:bldP spid="2052" grpId="0"/>
      <p:bldP spid="2053" grpId="0"/>
      <p:bldP spid="2054" grpId="0" bldLvl="0" animBg="1"/>
      <p:bldP spid="2058" grpId="0"/>
      <p:bldP spid="2060" grpId="0" bldLvl="0" animBg="1"/>
      <p:bldP spid="2061" grpId="0"/>
      <p:bldP spid="206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8" name="Text Box 6"/>
          <p:cNvSpPr txBox="1"/>
          <p:nvPr/>
        </p:nvSpPr>
        <p:spPr>
          <a:xfrm>
            <a:off x="6858000" y="914083"/>
            <a:ext cx="609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2800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39" name="Text Box 5"/>
          <p:cNvSpPr txBox="1"/>
          <p:nvPr/>
        </p:nvSpPr>
        <p:spPr>
          <a:xfrm>
            <a:off x="1524000" y="914400"/>
            <a:ext cx="9143365" cy="43999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例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、下列说法正确的是（            ）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、接触的物体间一定有摩擦力作用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、物体之间有弹力则一定存在摩擦力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、物体之间存在摩擦力，则物体间一定存在弹力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、物体体之间的摩擦力总是阻碍物体的运动。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E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、摩擦力的方向总是与物体的运动方向相反。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、摩擦力一定是阻力。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Text Box 14"/>
          <p:cNvSpPr txBox="1"/>
          <p:nvPr/>
        </p:nvSpPr>
        <p:spPr>
          <a:xfrm>
            <a:off x="4343400" y="5638800"/>
            <a:ext cx="4572000" cy="78359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endParaRPr lang="en-US" altLang="zh-CN" sz="1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endParaRPr lang="en-US" altLang="zh-CN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63" name="Text Box 2"/>
          <p:cNvSpPr txBox="1"/>
          <p:nvPr/>
        </p:nvSpPr>
        <p:spPr>
          <a:xfrm>
            <a:off x="1752600" y="381000"/>
            <a:ext cx="6629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zh-CN" altLang="en-US" sz="2800" dirty="0">
                <a:solidFill>
                  <a:srgbClr val="FF6600"/>
                </a:solidFill>
                <a:latin typeface="黑体" panose="02010609060101010101" pitchFamily="49" charset="-122"/>
              </a:rPr>
              <a:t>三、</a:t>
            </a:r>
            <a:r>
              <a:rPr lang="zh-CN" altLang="en-US" sz="2800" b="1" dirty="0">
                <a:solidFill>
                  <a:srgbClr val="FF6600"/>
                </a:solidFill>
                <a:latin typeface="黑体" panose="02010609060101010101" pitchFamily="49" charset="-122"/>
              </a:rPr>
              <a:t>研究静摩擦力</a:t>
            </a:r>
            <a:endParaRPr lang="zh-CN" altLang="en-US" sz="2800" b="1" dirty="0">
              <a:solidFill>
                <a:srgbClr val="FF6600"/>
              </a:solidFill>
              <a:latin typeface="黑体" panose="02010609060101010101" pitchFamily="49" charset="-122"/>
            </a:endParaRPr>
          </a:p>
        </p:txBody>
      </p:sp>
      <p:sp>
        <p:nvSpPr>
          <p:cNvPr id="10243" name="Text Box 3"/>
          <p:cNvSpPr txBox="1"/>
          <p:nvPr/>
        </p:nvSpPr>
        <p:spPr>
          <a:xfrm>
            <a:off x="1752600" y="1066800"/>
            <a:ext cx="845820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 dirty="0">
                <a:solidFill>
                  <a:srgbClr val="0000FF"/>
                </a:solidFill>
                <a:latin typeface="Arial" panose="020B0604020202020204" pitchFamily="34" charset="0"/>
              </a:rPr>
              <a:t>       </a:t>
            </a:r>
            <a:r>
              <a:rPr lang="zh-CN" altLang="en-US" sz="2400" dirty="0">
                <a:solidFill>
                  <a:srgbClr val="0000FF"/>
                </a:solidFill>
                <a:latin typeface="Arial" panose="020B0604020202020204" pitchFamily="34" charset="0"/>
              </a:rPr>
              <a:t>用不大的力拉某些物体，这些物体虽然</a:t>
            </a:r>
            <a:r>
              <a:rPr lang="zh-CN" altLang="en-US" sz="2400" b="1" dirty="0">
                <a:solidFill>
                  <a:srgbClr val="CC0000"/>
                </a:solidFill>
                <a:latin typeface="Arial" panose="020B0604020202020204" pitchFamily="34" charset="0"/>
              </a:rPr>
              <a:t>有相对支持面的运动趋势</a:t>
            </a:r>
            <a:r>
              <a:rPr lang="zh-CN" altLang="en-US" sz="2400" dirty="0">
                <a:solidFill>
                  <a:srgbClr val="0000FF"/>
                </a:solidFill>
                <a:latin typeface="Arial" panose="020B0604020202020204" pitchFamily="34" charset="0"/>
              </a:rPr>
              <a:t>，但没有拉动，物体与支持面间存在着摩擦。此时产生的摩擦力叫做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</a:rPr>
              <a:t>静摩擦力</a:t>
            </a:r>
            <a:r>
              <a:rPr lang="zh-CN" altLang="en-US" sz="2400" dirty="0">
                <a:solidFill>
                  <a:srgbClr val="0000FF"/>
                </a:solidFill>
                <a:latin typeface="Arial" panose="020B0604020202020204" pitchFamily="34" charset="0"/>
              </a:rPr>
              <a:t>。</a:t>
            </a:r>
            <a:endParaRPr lang="zh-CN" altLang="en-US" sz="24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10244" name="Picture 4" descr="1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05000" y="2362200"/>
            <a:ext cx="3352800" cy="958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5" name="Text Box 5"/>
          <p:cNvSpPr txBox="1"/>
          <p:nvPr/>
        </p:nvSpPr>
        <p:spPr>
          <a:xfrm>
            <a:off x="2057400" y="3429000"/>
            <a:ext cx="83058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1800" dirty="0">
                <a:solidFill>
                  <a:srgbClr val="0000FF"/>
                </a:solidFill>
                <a:latin typeface="Arial" panose="020B0604020202020204" pitchFamily="34" charset="0"/>
              </a:rPr>
              <a:t>当用力越来越大时，物体会怎样呢？</a:t>
            </a:r>
            <a:endParaRPr lang="zh-CN" altLang="en-US" sz="1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0247" name="Text Box 7"/>
          <p:cNvSpPr txBox="1"/>
          <p:nvPr/>
        </p:nvSpPr>
        <p:spPr>
          <a:xfrm>
            <a:off x="1905000" y="3886200"/>
            <a:ext cx="83058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 dirty="0">
                <a:solidFill>
                  <a:srgbClr val="0000FF"/>
                </a:solidFill>
                <a:latin typeface="Arial" panose="020B0604020202020204" pitchFamily="34" charset="0"/>
              </a:rPr>
              <a:t>       </a:t>
            </a:r>
            <a:r>
              <a:rPr lang="zh-CN" altLang="en-US" sz="2400" dirty="0">
                <a:solidFill>
                  <a:srgbClr val="FFFF00"/>
                </a:solidFill>
                <a:highlight>
                  <a:srgbClr val="0000FF"/>
                </a:highlight>
                <a:latin typeface="Arial" panose="020B0604020202020204" pitchFamily="34" charset="0"/>
              </a:rPr>
              <a:t>物体受到的静摩擦力有一个限度，超过这个最大值就会动起来，这个最大值叫做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</a:rPr>
              <a:t>最大静摩擦力</a:t>
            </a:r>
            <a:r>
              <a:rPr lang="zh-CN" altLang="en-US" sz="2400" dirty="0">
                <a:solidFill>
                  <a:srgbClr val="0000FF"/>
                </a:solidFill>
                <a:latin typeface="Arial" panose="020B0604020202020204" pitchFamily="34" charset="0"/>
              </a:rPr>
              <a:t>。</a:t>
            </a:r>
            <a:endParaRPr lang="zh-CN" altLang="en-US" sz="24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0248" name="Text Box 8"/>
          <p:cNvSpPr txBox="1"/>
          <p:nvPr/>
        </p:nvSpPr>
        <p:spPr>
          <a:xfrm>
            <a:off x="1828800" y="4800600"/>
            <a:ext cx="85344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000" b="1" dirty="0">
                <a:latin typeface="Arial" panose="020B0604020202020204" pitchFamily="34" charset="0"/>
              </a:rPr>
              <a:t>       </a:t>
            </a:r>
            <a:r>
              <a:rPr lang="zh-CN" altLang="en-US" sz="2400" b="1" dirty="0">
                <a:latin typeface="Arial" panose="020B0604020202020204" pitchFamily="34" charset="0"/>
              </a:rPr>
              <a:t>实际情况中，水平推力从</a:t>
            </a:r>
            <a:r>
              <a:rPr lang="en-US" altLang="zh-CN" sz="2400" b="1" dirty="0">
                <a:latin typeface="Arial" panose="020B0604020202020204" pitchFamily="34" charset="0"/>
              </a:rPr>
              <a:t>0</a:t>
            </a:r>
            <a:r>
              <a:rPr lang="zh-CN" altLang="en-US" sz="2400" b="1" dirty="0">
                <a:latin typeface="Arial" panose="020B0604020202020204" pitchFamily="34" charset="0"/>
              </a:rPr>
              <a:t>逐渐增大到最大值，物体一直保持静止。所以静摩擦力的取值范围为：</a:t>
            </a:r>
            <a:endParaRPr lang="zh-CN" altLang="en-US" sz="2400" dirty="0">
              <a:solidFill>
                <a:srgbClr val="CC6600"/>
              </a:solidFill>
              <a:latin typeface="Arial" panose="020B0604020202020204" pitchFamily="34" charset="0"/>
            </a:endParaRPr>
          </a:p>
        </p:txBody>
      </p:sp>
      <p:pic>
        <p:nvPicPr>
          <p:cNvPr id="10249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9000" y="2266950"/>
            <a:ext cx="1828800" cy="9826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70" name="Text Box 10"/>
          <p:cNvSpPr txBox="1"/>
          <p:nvPr/>
        </p:nvSpPr>
        <p:spPr>
          <a:xfrm>
            <a:off x="2438400" y="6019800"/>
            <a:ext cx="79248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endParaRPr lang="zh-CN" altLang="zh-CN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40971" name="Object 2"/>
          <p:cNvGraphicFramePr>
            <a:graphicFrameLocks noChangeAspect="1"/>
          </p:cNvGraphicFramePr>
          <p:nvPr/>
        </p:nvGraphicFramePr>
        <p:xfrm>
          <a:off x="6032500" y="3340100"/>
          <a:ext cx="1270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127000" imgH="177165" progId="Equation.3">
                  <p:embed/>
                </p:oleObj>
              </mc:Choice>
              <mc:Fallback>
                <p:oleObj name="" r:id="rId3" imgW="127000" imgH="177165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32500" y="3340100"/>
                        <a:ext cx="127000" cy="177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2" name="Object 3"/>
          <p:cNvGraphicFramePr>
            <a:graphicFrameLocks noChangeAspect="1"/>
          </p:cNvGraphicFramePr>
          <p:nvPr/>
        </p:nvGraphicFramePr>
        <p:xfrm>
          <a:off x="5410200" y="5791200"/>
          <a:ext cx="2743200" cy="79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5" imgW="787400" imgH="228600" progId="Equation.3">
                  <p:embed/>
                </p:oleObj>
              </mc:Choice>
              <mc:Fallback>
                <p:oleObj name="" r:id="rId5" imgW="787400" imgH="2286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410200" y="5791200"/>
                        <a:ext cx="2743200" cy="796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73" name="Text Box 13"/>
          <p:cNvSpPr txBox="1"/>
          <p:nvPr/>
        </p:nvSpPr>
        <p:spPr>
          <a:xfrm>
            <a:off x="4267200" y="5791200"/>
            <a:ext cx="48006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endParaRPr lang="zh-CN" altLang="zh-CN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5" grpId="0"/>
      <p:bldP spid="10247" grpId="0"/>
      <p:bldP spid="102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Text Box 2"/>
          <p:cNvSpPr txBox="1"/>
          <p:nvPr/>
        </p:nvSpPr>
        <p:spPr>
          <a:xfrm>
            <a:off x="1752600" y="838200"/>
            <a:ext cx="8534400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1800" b="1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例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、一个木箱放在水平地面上静止，至少要用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45N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的水平推力才能把木箱推动，地面给木箱的最大静摩擦力大小为</a:t>
            </a:r>
            <a:r>
              <a:rPr lang="zh-CN" altLang="en-US" sz="2400" b="1" u="sng" dirty="0"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N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。如果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15N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的水平力推这个静止的木箱，则木箱受到摩擦力大小为  </a:t>
            </a:r>
            <a:r>
              <a:rPr lang="zh-CN" altLang="en-US" sz="2400" b="1" u="sng" dirty="0">
                <a:latin typeface="Arial" panose="020B0604020202020204" pitchFamily="34" charset="0"/>
                <a:ea typeface="宋体" panose="02010600030101010101" pitchFamily="2" charset="-122"/>
              </a:rPr>
              <a:t>               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N 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。如果将水平推力增加为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40N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，则此时木箱受到的摩擦力为</a:t>
            </a:r>
            <a:r>
              <a:rPr lang="zh-CN" altLang="en-US" sz="2400" b="1" u="sng" dirty="0">
                <a:latin typeface="Arial" panose="020B0604020202020204" pitchFamily="34" charset="0"/>
                <a:ea typeface="宋体" panose="02010600030101010101" pitchFamily="2" charset="-122"/>
              </a:rPr>
              <a:t>                     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N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87" name="Text Box 3"/>
          <p:cNvSpPr txBox="1"/>
          <p:nvPr/>
        </p:nvSpPr>
        <p:spPr>
          <a:xfrm>
            <a:off x="2590800" y="4648200"/>
            <a:ext cx="1143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endParaRPr lang="zh-CN" altLang="zh-CN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88" name="Text Box 5"/>
          <p:cNvSpPr txBox="1"/>
          <p:nvPr/>
        </p:nvSpPr>
        <p:spPr>
          <a:xfrm>
            <a:off x="1524000" y="3429000"/>
            <a:ext cx="8763000" cy="3046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例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、如图所示，用水平方向的力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将重为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G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的木块压在竖直墙壁上，使木块保持静止，下列说法中正确的是（           ）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、由木块静止，可知木块所受静摩擦力小于重力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、由木块静止，可知木块所受静摩擦力等于重力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、如果压力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增大，木块与墙壁之间的静摩擦力也增大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、如果压力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增大，木块与墙壁之间的静摩擦力仍不变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0" name="Text Box 6"/>
          <p:cNvSpPr txBox="1"/>
          <p:nvPr/>
        </p:nvSpPr>
        <p:spPr>
          <a:xfrm>
            <a:off x="8534400" y="3733800"/>
            <a:ext cx="1143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2800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0" name="Line 7"/>
          <p:cNvSpPr/>
          <p:nvPr/>
        </p:nvSpPr>
        <p:spPr>
          <a:xfrm>
            <a:off x="9144000" y="4191000"/>
            <a:ext cx="0" cy="11430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991" name="Rectangle 8"/>
          <p:cNvSpPr/>
          <p:nvPr/>
        </p:nvSpPr>
        <p:spPr>
          <a:xfrm>
            <a:off x="9144000" y="4419600"/>
            <a:ext cx="304800" cy="6858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2" name="Line 9"/>
          <p:cNvSpPr/>
          <p:nvPr/>
        </p:nvSpPr>
        <p:spPr>
          <a:xfrm flipH="1">
            <a:off x="9448800" y="4724400"/>
            <a:ext cx="4572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1993" name="Text Box 10"/>
          <p:cNvSpPr txBox="1"/>
          <p:nvPr/>
        </p:nvSpPr>
        <p:spPr>
          <a:xfrm>
            <a:off x="9601200" y="4648200"/>
            <a:ext cx="6096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ß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Þ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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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/>
              <a:buChar char="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1800" dirty="0"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endParaRPr lang="en-US" altLang="zh-CN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6802" name="Text Box 2"/>
          <p:cNvSpPr txBox="1"/>
          <p:nvPr/>
        </p:nvSpPr>
        <p:spPr>
          <a:xfrm>
            <a:off x="1771650" y="1131888"/>
            <a:ext cx="247840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CC0000"/>
                </a:solidFill>
                <a:latin typeface="Times New Roman" panose="02020603050405020304" pitchFamily="18" charset="0"/>
                <a:ea typeface="仿宋_GB2312" pitchFamily="49" charset="-122"/>
              </a:rPr>
              <a:t>提出问题：</a:t>
            </a:r>
            <a:endParaRPr lang="zh-CN" altLang="en-US" sz="3600" b="1" dirty="0">
              <a:solidFill>
                <a:srgbClr val="CC0000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76803" name="Text Box 3"/>
          <p:cNvSpPr txBox="1"/>
          <p:nvPr/>
        </p:nvSpPr>
        <p:spPr>
          <a:xfrm>
            <a:off x="3860800" y="1104900"/>
            <a:ext cx="661035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仿宋_GB2312" pitchFamily="49" charset="-122"/>
              </a:rPr>
              <a:t>摩擦力的大小与什么因素有关？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76804" name="Text Box 4"/>
          <p:cNvSpPr txBox="1"/>
          <p:nvPr/>
        </p:nvSpPr>
        <p:spPr>
          <a:xfrm>
            <a:off x="1781175" y="1822450"/>
            <a:ext cx="293751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CC0000"/>
                </a:solidFill>
                <a:latin typeface="Times New Roman" panose="02020603050405020304" pitchFamily="18" charset="0"/>
                <a:ea typeface="仿宋_GB2312" pitchFamily="49" charset="-122"/>
              </a:rPr>
              <a:t>猜想与假设：</a:t>
            </a:r>
            <a:endParaRPr lang="zh-CN" altLang="en-US" sz="3600" b="1" dirty="0">
              <a:solidFill>
                <a:srgbClr val="CC0000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76805" name="Text Box 5"/>
          <p:cNvSpPr txBox="1"/>
          <p:nvPr/>
        </p:nvSpPr>
        <p:spPr>
          <a:xfrm>
            <a:off x="2209800" y="2416175"/>
            <a:ext cx="663384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  <a:ea typeface="仿宋_GB2312" pitchFamily="49" charset="-122"/>
              </a:rPr>
              <a:t>A:可能与接触面所受的压力有关</a:t>
            </a:r>
            <a:endParaRPr lang="zh-CN" altLang="en-US" sz="3600" b="1" dirty="0">
              <a:solidFill>
                <a:srgbClr val="FFFF00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76806" name="Text Box 6"/>
          <p:cNvSpPr txBox="1"/>
          <p:nvPr/>
        </p:nvSpPr>
        <p:spPr>
          <a:xfrm>
            <a:off x="2209483" y="3284538"/>
            <a:ext cx="660844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  <a:ea typeface="仿宋_GB2312" pitchFamily="49" charset="-122"/>
              </a:rPr>
              <a:t>B:可能与接触面的粗糙程度有关</a:t>
            </a:r>
            <a:endParaRPr lang="zh-CN" altLang="en-US" sz="3600" b="1" dirty="0">
              <a:solidFill>
                <a:srgbClr val="FFFF00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76807" name="Text Box 7"/>
          <p:cNvSpPr txBox="1"/>
          <p:nvPr/>
        </p:nvSpPr>
        <p:spPr>
          <a:xfrm>
            <a:off x="2279650" y="4221163"/>
            <a:ext cx="617474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  <a:ea typeface="仿宋_GB2312" pitchFamily="49" charset="-122"/>
              </a:rPr>
              <a:t>C:可能与接触的面积大小有关</a:t>
            </a:r>
            <a:endParaRPr lang="zh-CN" altLang="en-US" sz="3600" b="1" dirty="0"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1919288" y="260350"/>
            <a:ext cx="2592388" cy="645160"/>
          </a:xfrm>
          <a:prstGeom prst="rect">
            <a:avLst/>
          </a:prstGeom>
          <a:gradFill rotWithShape="0">
            <a:gsLst>
              <a:gs pos="0">
                <a:schemeClr val="tx2">
                  <a:gamma/>
                  <a:shade val="46275"/>
                  <a:invGamma/>
                </a:schemeClr>
              </a:gs>
              <a:gs pos="50000">
                <a:schemeClr val="tx2"/>
              </a:gs>
              <a:gs pos="100000">
                <a:schemeClr val="tx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1" lang="zh-CN" altLang="en-US" sz="36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实验探究</a:t>
            </a:r>
            <a:endParaRPr kumimoji="1" lang="zh-CN" altLang="en-US" sz="3600" b="1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3000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30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30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  <p:bldP spid="76803" grpId="0"/>
      <p:bldP spid="76805" grpId="0"/>
      <p:bldP spid="76806" grpId="0"/>
      <p:bldP spid="76807" grpId="0"/>
      <p:bldP spid="7680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7826" name="Text Box 2"/>
          <p:cNvSpPr txBox="1"/>
          <p:nvPr/>
        </p:nvSpPr>
        <p:spPr>
          <a:xfrm>
            <a:off x="2063750" y="692150"/>
            <a:ext cx="49834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、怎样改变木块的压力大小？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77827" name="Text Box 3"/>
          <p:cNvSpPr txBox="1"/>
          <p:nvPr/>
        </p:nvSpPr>
        <p:spPr>
          <a:xfrm>
            <a:off x="2063750" y="1773238"/>
            <a:ext cx="56946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、用什么工具测摩擦力？怎样测？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77828" name="Text Box 4"/>
          <p:cNvSpPr txBox="1"/>
          <p:nvPr/>
        </p:nvSpPr>
        <p:spPr>
          <a:xfrm>
            <a:off x="2135188" y="3068638"/>
            <a:ext cx="39166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、用到什么科学方法？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77829" name="Text Box 5"/>
          <p:cNvSpPr txBox="1"/>
          <p:nvPr/>
        </p:nvSpPr>
        <p:spPr>
          <a:xfrm>
            <a:off x="2855913" y="1196975"/>
            <a:ext cx="26720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FF00"/>
                </a:solidFill>
                <a:latin typeface="Times New Roman" panose="02020603050405020304" pitchFamily="18" charset="0"/>
              </a:rPr>
              <a:t>在木块上放砝码</a:t>
            </a:r>
            <a:endParaRPr lang="zh-CN" altLang="en-US" sz="2800" b="1" dirty="0">
              <a:solidFill>
                <a:srgbClr val="00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7830" name="Text Box 6"/>
          <p:cNvSpPr txBox="1"/>
          <p:nvPr/>
        </p:nvSpPr>
        <p:spPr>
          <a:xfrm>
            <a:off x="2927350" y="2420938"/>
            <a:ext cx="19608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FF00"/>
                </a:solidFill>
                <a:latin typeface="Times New Roman" panose="02020603050405020304" pitchFamily="18" charset="0"/>
              </a:rPr>
              <a:t>弹簧测力计</a:t>
            </a:r>
            <a:endParaRPr lang="zh-CN" altLang="en-US" sz="2800" b="1" dirty="0">
              <a:solidFill>
                <a:srgbClr val="00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7831" name="Text Box 7"/>
          <p:cNvSpPr txBox="1"/>
          <p:nvPr/>
        </p:nvSpPr>
        <p:spPr>
          <a:xfrm>
            <a:off x="2855913" y="3716338"/>
            <a:ext cx="19608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FF00"/>
                </a:solidFill>
                <a:latin typeface="Times New Roman" panose="02020603050405020304" pitchFamily="18" charset="0"/>
              </a:rPr>
              <a:t>控制变量法</a:t>
            </a:r>
            <a:endParaRPr lang="zh-CN" altLang="en-US" sz="2800" b="1" dirty="0">
              <a:solidFill>
                <a:srgbClr val="00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7832" name="Text Box 8"/>
          <p:cNvSpPr txBox="1"/>
          <p:nvPr/>
        </p:nvSpPr>
        <p:spPr>
          <a:xfrm>
            <a:off x="4943475" y="2420938"/>
            <a:ext cx="48945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FF00"/>
                </a:solidFill>
                <a:latin typeface="Times New Roman" panose="02020603050405020304" pitchFamily="18" charset="0"/>
              </a:rPr>
              <a:t>匀速拉动木块</a:t>
            </a:r>
            <a:r>
              <a:rPr lang="en-US" altLang="zh-CN" sz="2800" b="1" dirty="0">
                <a:solidFill>
                  <a:srgbClr val="00FF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solidFill>
                  <a:srgbClr val="00FF00"/>
                </a:solidFill>
                <a:latin typeface="Times New Roman" panose="02020603050405020304" pitchFamily="18" charset="0"/>
              </a:rPr>
              <a:t>拉力等于摩擦力</a:t>
            </a:r>
            <a:endParaRPr lang="zh-CN" altLang="en-US" sz="2800" b="1" dirty="0">
              <a:solidFill>
                <a:srgbClr val="00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7833" name="Text Box 9"/>
          <p:cNvSpPr txBox="1"/>
          <p:nvPr/>
        </p:nvSpPr>
        <p:spPr>
          <a:xfrm>
            <a:off x="5303838" y="3716338"/>
            <a:ext cx="12496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FF00"/>
                </a:solidFill>
                <a:latin typeface="Times New Roman" panose="02020603050405020304" pitchFamily="18" charset="0"/>
              </a:rPr>
              <a:t>转换法</a:t>
            </a:r>
            <a:endParaRPr lang="zh-CN" altLang="en-US" sz="2800" b="1" dirty="0">
              <a:solidFill>
                <a:srgbClr val="00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7834" name="Text Box 10"/>
          <p:cNvSpPr txBox="1"/>
          <p:nvPr/>
        </p:nvSpPr>
        <p:spPr>
          <a:xfrm>
            <a:off x="1992313" y="4149725"/>
            <a:ext cx="197040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CC0000"/>
                </a:solidFill>
                <a:latin typeface="Times New Roman" panose="02020603050405020304" pitchFamily="18" charset="0"/>
                <a:ea typeface="仿宋_GB2312" pitchFamily="49" charset="-122"/>
              </a:rPr>
              <a:t>设计实验：</a:t>
            </a:r>
            <a:endParaRPr lang="zh-CN" altLang="en-US" sz="2800" b="1" dirty="0">
              <a:solidFill>
                <a:srgbClr val="CC0000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77835" name="Text Box 11"/>
          <p:cNvSpPr txBox="1"/>
          <p:nvPr/>
        </p:nvSpPr>
        <p:spPr>
          <a:xfrm>
            <a:off x="2568575" y="4870450"/>
            <a:ext cx="107378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</a:rPr>
              <a:t>器材</a:t>
            </a:r>
            <a:r>
              <a:rPr lang="en-US" altLang="zh-CN" sz="2800" b="1" dirty="0">
                <a:solidFill>
                  <a:schemeClr val="tx1"/>
                </a:solidFill>
                <a:latin typeface="宋体" panose="02010600030101010101" pitchFamily="2" charset="-122"/>
              </a:rPr>
              <a:t>:</a:t>
            </a:r>
            <a:endParaRPr lang="en-US" altLang="zh-CN" sz="2800" b="1" dirty="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77836" name="Text Box 12"/>
          <p:cNvSpPr txBox="1"/>
          <p:nvPr/>
        </p:nvSpPr>
        <p:spPr>
          <a:xfrm>
            <a:off x="4224338" y="5013325"/>
            <a:ext cx="626046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仿宋_GB2312" pitchFamily="49" charset="-122"/>
              </a:rPr>
              <a:t>木板、木块、弹簧测力计、砝码、棉布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77837" name="Text Box 13"/>
          <p:cNvSpPr txBox="1"/>
          <p:nvPr/>
        </p:nvSpPr>
        <p:spPr>
          <a:xfrm>
            <a:off x="2568575" y="6021388"/>
            <a:ext cx="10160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仿宋_GB2312" pitchFamily="49" charset="-122"/>
              </a:rPr>
              <a:t>原理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仿宋_GB2312" pitchFamily="49" charset="-122"/>
              </a:rPr>
              <a:t>: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77838" name="Text Box 14"/>
          <p:cNvSpPr txBox="1"/>
          <p:nvPr/>
        </p:nvSpPr>
        <p:spPr>
          <a:xfrm>
            <a:off x="4224338" y="6021388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仿宋_GB2312" pitchFamily="49" charset="-122"/>
              </a:rPr>
              <a:t>二力平衡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30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3000"/>
                                        <p:tgtEl>
                                          <p:spTgt spid="77827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3000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3000"/>
                                        <p:tgtEl>
                                          <p:spTgt spid="77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30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3000"/>
                                        <p:tgtEl>
                                          <p:spTgt spid="77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3000"/>
                                        <p:tgtEl>
                                          <p:spTgt spid="77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7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7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7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7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9" dur="3000"/>
                                        <p:tgtEl>
                                          <p:spTgt spid="77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77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7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7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6" grpId="0"/>
      <p:bldP spid="77828" grpId="0"/>
      <p:bldP spid="77829" grpId="0"/>
      <p:bldP spid="77830" grpId="0"/>
      <p:bldP spid="77831" grpId="0"/>
      <p:bldP spid="77832" grpId="0"/>
      <p:bldP spid="77833" grpId="0"/>
      <p:bldP spid="77834" grpId="0"/>
      <p:bldP spid="77835" grpId="0"/>
      <p:bldP spid="77836" grpId="0"/>
      <p:bldP spid="77837" grpId="0"/>
      <p:bldP spid="778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8850" name="Text Box 2"/>
          <p:cNvSpPr txBox="1"/>
          <p:nvPr/>
        </p:nvSpPr>
        <p:spPr>
          <a:xfrm>
            <a:off x="1585913" y="657225"/>
            <a:ext cx="10160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FFFF00"/>
                </a:solidFill>
                <a:latin typeface="Times New Roman" panose="02020603050405020304" pitchFamily="18" charset="0"/>
                <a:ea typeface="仿宋_GB2312" pitchFamily="49" charset="-122"/>
              </a:rPr>
              <a:t>步骤</a:t>
            </a:r>
            <a:r>
              <a:rPr lang="en-US" altLang="zh-CN" sz="2800" b="1" dirty="0">
                <a:solidFill>
                  <a:srgbClr val="FFFF00"/>
                </a:solidFill>
                <a:latin typeface="Times New Roman" panose="02020603050405020304" pitchFamily="18" charset="0"/>
                <a:ea typeface="仿宋_GB2312" pitchFamily="49" charset="-122"/>
              </a:rPr>
              <a:t>:</a:t>
            </a:r>
            <a:endParaRPr lang="en-US" altLang="zh-CN" sz="2800" b="1" dirty="0">
              <a:solidFill>
                <a:srgbClr val="FFFF00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78851" name="Text Box 3"/>
          <p:cNvSpPr txBox="1"/>
          <p:nvPr/>
        </p:nvSpPr>
        <p:spPr>
          <a:xfrm>
            <a:off x="2640013" y="620713"/>
            <a:ext cx="7153275" cy="9531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FF00"/>
                </a:solidFill>
                <a:latin typeface="Times New Roman" panose="02020603050405020304" pitchFamily="18" charset="0"/>
                <a:ea typeface="仿宋_GB2312" pitchFamily="49" charset="-122"/>
              </a:rPr>
              <a:t>1</a:t>
            </a:r>
            <a:r>
              <a:rPr lang="zh-CN" altLang="en-US" sz="2800" b="1" dirty="0">
                <a:solidFill>
                  <a:srgbClr val="00FF00"/>
                </a:solidFill>
                <a:latin typeface="Times New Roman" panose="02020603050405020304" pitchFamily="18" charset="0"/>
                <a:ea typeface="仿宋_GB2312" pitchFamily="49" charset="-122"/>
              </a:rPr>
              <a:t>、把木块放在木板上，用弹簧测力计拉木块</a:t>
            </a:r>
            <a:endParaRPr lang="zh-CN" altLang="en-US" sz="2800" b="1" dirty="0">
              <a:solidFill>
                <a:srgbClr val="00FF00"/>
              </a:solidFill>
              <a:latin typeface="Times New Roman" panose="02020603050405020304" pitchFamily="18" charset="0"/>
              <a:ea typeface="仿宋_GB2312" pitchFamily="49" charset="-122"/>
            </a:endParaRPr>
          </a:p>
          <a:p>
            <a:r>
              <a:rPr lang="zh-CN" altLang="en-US" sz="2800" b="1" dirty="0">
                <a:solidFill>
                  <a:srgbClr val="00FF00"/>
                </a:solidFill>
                <a:latin typeface="Times New Roman" panose="02020603050405020304" pitchFamily="18" charset="0"/>
                <a:ea typeface="仿宋_GB2312" pitchFamily="49" charset="-122"/>
              </a:rPr>
              <a:t>匀速运动，读出这时的拉力</a:t>
            </a:r>
            <a:r>
              <a:rPr lang="en-US" altLang="zh-CN" sz="2800" b="1" dirty="0">
                <a:solidFill>
                  <a:srgbClr val="00FF00"/>
                </a:solidFill>
                <a:latin typeface="Times New Roman" panose="02020603050405020304" pitchFamily="18" charset="0"/>
                <a:ea typeface="仿宋_GB2312" pitchFamily="49" charset="-122"/>
              </a:rPr>
              <a:t>F</a:t>
            </a:r>
            <a:r>
              <a:rPr lang="zh-CN" altLang="en-US" sz="2800" b="1" dirty="0">
                <a:solidFill>
                  <a:srgbClr val="00FF00"/>
                </a:solidFill>
                <a:latin typeface="Times New Roman" panose="02020603050405020304" pitchFamily="18" charset="0"/>
                <a:ea typeface="仿宋_GB2312" pitchFamily="49" charset="-122"/>
              </a:rPr>
              <a:t>；</a:t>
            </a:r>
            <a:endParaRPr lang="zh-CN" altLang="en-US" sz="2800" b="1" dirty="0">
              <a:solidFill>
                <a:srgbClr val="00FF00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78852" name="Text Box 4"/>
          <p:cNvSpPr txBox="1"/>
          <p:nvPr/>
        </p:nvSpPr>
        <p:spPr>
          <a:xfrm>
            <a:off x="2590800" y="2736850"/>
            <a:ext cx="6795770" cy="9531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FF00"/>
                </a:solidFill>
                <a:latin typeface="Times New Roman" panose="02020603050405020304" pitchFamily="18" charset="0"/>
                <a:ea typeface="仿宋_GB2312" pitchFamily="49" charset="-122"/>
              </a:rPr>
              <a:t>2</a:t>
            </a:r>
            <a:r>
              <a:rPr lang="zh-CN" altLang="en-US" sz="2800" b="1" dirty="0">
                <a:solidFill>
                  <a:srgbClr val="00FF00"/>
                </a:solidFill>
                <a:latin typeface="Times New Roman" panose="02020603050405020304" pitchFamily="18" charset="0"/>
                <a:ea typeface="仿宋_GB2312" pitchFamily="49" charset="-122"/>
              </a:rPr>
              <a:t>、在木块上放砝码，用弹簧测力计拉木块</a:t>
            </a:r>
            <a:endParaRPr lang="zh-CN" altLang="en-US" sz="2800" b="1" dirty="0">
              <a:solidFill>
                <a:srgbClr val="00FF00"/>
              </a:solidFill>
              <a:latin typeface="Times New Roman" panose="02020603050405020304" pitchFamily="18" charset="0"/>
              <a:ea typeface="仿宋_GB2312" pitchFamily="49" charset="-122"/>
            </a:endParaRPr>
          </a:p>
          <a:p>
            <a:r>
              <a:rPr lang="zh-CN" altLang="en-US" sz="2800" b="1" dirty="0">
                <a:solidFill>
                  <a:srgbClr val="00FF00"/>
                </a:solidFill>
                <a:latin typeface="Times New Roman" panose="02020603050405020304" pitchFamily="18" charset="0"/>
                <a:ea typeface="仿宋_GB2312" pitchFamily="49" charset="-122"/>
              </a:rPr>
              <a:t>匀速运动，读出这时的拉力</a:t>
            </a:r>
            <a:r>
              <a:rPr lang="en-US" altLang="zh-CN" sz="2800" b="1" dirty="0">
                <a:solidFill>
                  <a:srgbClr val="00FF00"/>
                </a:solidFill>
                <a:latin typeface="Times New Roman" panose="02020603050405020304" pitchFamily="18" charset="0"/>
                <a:ea typeface="仿宋_GB2312" pitchFamily="49" charset="-122"/>
              </a:rPr>
              <a:t>F</a:t>
            </a:r>
            <a:r>
              <a:rPr lang="zh-CN" altLang="en-US" sz="2800" b="1" dirty="0">
                <a:solidFill>
                  <a:srgbClr val="00FF00"/>
                </a:solidFill>
                <a:latin typeface="Times New Roman" panose="02020603050405020304" pitchFamily="18" charset="0"/>
                <a:ea typeface="仿宋_GB2312" pitchFamily="49" charset="-122"/>
              </a:rPr>
              <a:t>；</a:t>
            </a:r>
            <a:endParaRPr lang="zh-CN" altLang="en-US" sz="2800" b="1" dirty="0">
              <a:solidFill>
                <a:srgbClr val="00FF00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78853" name="Text Box 5"/>
          <p:cNvSpPr txBox="1"/>
          <p:nvPr/>
        </p:nvSpPr>
        <p:spPr>
          <a:xfrm>
            <a:off x="2667000" y="4724400"/>
            <a:ext cx="7153275" cy="9531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FF00"/>
                </a:solidFill>
                <a:latin typeface="Times New Roman" panose="02020603050405020304" pitchFamily="18" charset="0"/>
                <a:ea typeface="仿宋_GB2312" pitchFamily="49" charset="-122"/>
              </a:rPr>
              <a:t>3</a:t>
            </a:r>
            <a:r>
              <a:rPr lang="zh-CN" altLang="en-US" sz="2800" b="1" dirty="0">
                <a:solidFill>
                  <a:srgbClr val="00FF00"/>
                </a:solidFill>
                <a:latin typeface="Times New Roman" panose="02020603050405020304" pitchFamily="18" charset="0"/>
                <a:ea typeface="仿宋_GB2312" pitchFamily="49" charset="-122"/>
              </a:rPr>
              <a:t>、在木板上固定好毛巾，放上木块，用弹簧</a:t>
            </a:r>
            <a:endParaRPr lang="zh-CN" altLang="en-US" sz="2800" b="1" dirty="0">
              <a:solidFill>
                <a:srgbClr val="00FF00"/>
              </a:solidFill>
              <a:latin typeface="Times New Roman" panose="02020603050405020304" pitchFamily="18" charset="0"/>
              <a:ea typeface="仿宋_GB2312" pitchFamily="49" charset="-122"/>
            </a:endParaRPr>
          </a:p>
          <a:p>
            <a:r>
              <a:rPr lang="zh-CN" altLang="en-US" sz="2800" b="1" dirty="0">
                <a:solidFill>
                  <a:srgbClr val="00FF00"/>
                </a:solidFill>
                <a:latin typeface="Times New Roman" panose="02020603050405020304" pitchFamily="18" charset="0"/>
                <a:ea typeface="仿宋_GB2312" pitchFamily="49" charset="-122"/>
              </a:rPr>
              <a:t>测力计拉木块匀速运动，读出这时的拉力</a:t>
            </a:r>
            <a:r>
              <a:rPr lang="en-US" altLang="zh-CN" sz="2800" b="1" dirty="0">
                <a:solidFill>
                  <a:srgbClr val="00FF00"/>
                </a:solidFill>
                <a:latin typeface="Times New Roman" panose="02020603050405020304" pitchFamily="18" charset="0"/>
                <a:ea typeface="仿宋_GB2312" pitchFamily="49" charset="-122"/>
              </a:rPr>
              <a:t>F</a:t>
            </a:r>
            <a:endParaRPr lang="en-US" altLang="zh-CN" sz="2800" b="1" baseline="-25000" dirty="0">
              <a:solidFill>
                <a:srgbClr val="00FF00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grpSp>
        <p:nvGrpSpPr>
          <p:cNvPr id="2" name="Group 6"/>
          <p:cNvGrpSpPr/>
          <p:nvPr/>
        </p:nvGrpSpPr>
        <p:grpSpPr>
          <a:xfrm>
            <a:off x="3648075" y="1916113"/>
            <a:ext cx="2743200" cy="457200"/>
            <a:chOff x="1296" y="1113"/>
            <a:chExt cx="1728" cy="288"/>
          </a:xfrm>
        </p:grpSpPr>
        <p:sp>
          <p:nvSpPr>
            <p:cNvPr id="46109" name="Rectangle 7" descr="深色木质"/>
            <p:cNvSpPr/>
            <p:nvPr/>
          </p:nvSpPr>
          <p:spPr>
            <a:xfrm>
              <a:off x="1296" y="1113"/>
              <a:ext cx="480" cy="288"/>
            </a:xfrm>
            <a:prstGeom prst="rect">
              <a:avLst/>
            </a:prstGeom>
            <a:blipFill rotWithShape="0">
              <a:blip r:embed="rId1"/>
            </a:blip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6110" name="Rectangle 8"/>
            <p:cNvSpPr/>
            <p:nvPr/>
          </p:nvSpPr>
          <p:spPr>
            <a:xfrm>
              <a:off x="2112" y="1213"/>
              <a:ext cx="624" cy="96"/>
            </a:xfrm>
            <a:prstGeom prst="rect">
              <a:avLst/>
            </a:prstGeom>
            <a:solidFill>
              <a:srgbClr val="FF9900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6111" name="Oval 9"/>
            <p:cNvSpPr/>
            <p:nvPr/>
          </p:nvSpPr>
          <p:spPr>
            <a:xfrm>
              <a:off x="2880" y="1187"/>
              <a:ext cx="144" cy="144"/>
            </a:xfrm>
            <a:prstGeom prst="ellipse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6112" name="Line 10"/>
            <p:cNvSpPr/>
            <p:nvPr/>
          </p:nvSpPr>
          <p:spPr>
            <a:xfrm>
              <a:off x="1776" y="1248"/>
              <a:ext cx="33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6113" name="Line 11"/>
            <p:cNvSpPr/>
            <p:nvPr/>
          </p:nvSpPr>
          <p:spPr>
            <a:xfrm>
              <a:off x="2736" y="1248"/>
              <a:ext cx="14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3" name="Group 12"/>
          <p:cNvGrpSpPr/>
          <p:nvPr/>
        </p:nvGrpSpPr>
        <p:grpSpPr>
          <a:xfrm>
            <a:off x="3657600" y="4121150"/>
            <a:ext cx="2743200" cy="457200"/>
            <a:chOff x="1296" y="1113"/>
            <a:chExt cx="1728" cy="288"/>
          </a:xfrm>
        </p:grpSpPr>
        <p:sp>
          <p:nvSpPr>
            <p:cNvPr id="46104" name="Rectangle 13" descr="深色木质"/>
            <p:cNvSpPr/>
            <p:nvPr/>
          </p:nvSpPr>
          <p:spPr>
            <a:xfrm>
              <a:off x="1296" y="1113"/>
              <a:ext cx="480" cy="288"/>
            </a:xfrm>
            <a:prstGeom prst="rect">
              <a:avLst/>
            </a:prstGeom>
            <a:blipFill rotWithShape="0">
              <a:blip r:embed="rId1"/>
            </a:blip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6105" name="Rectangle 14"/>
            <p:cNvSpPr/>
            <p:nvPr/>
          </p:nvSpPr>
          <p:spPr>
            <a:xfrm>
              <a:off x="2112" y="1213"/>
              <a:ext cx="624" cy="96"/>
            </a:xfrm>
            <a:prstGeom prst="rect">
              <a:avLst/>
            </a:prstGeom>
            <a:solidFill>
              <a:srgbClr val="FF9900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6106" name="Oval 15"/>
            <p:cNvSpPr/>
            <p:nvPr/>
          </p:nvSpPr>
          <p:spPr>
            <a:xfrm>
              <a:off x="2880" y="1187"/>
              <a:ext cx="144" cy="144"/>
            </a:xfrm>
            <a:prstGeom prst="ellipse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6107" name="Line 16"/>
            <p:cNvSpPr/>
            <p:nvPr/>
          </p:nvSpPr>
          <p:spPr>
            <a:xfrm>
              <a:off x="1776" y="1248"/>
              <a:ext cx="33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6108" name="Line 17"/>
            <p:cNvSpPr/>
            <p:nvPr/>
          </p:nvSpPr>
          <p:spPr>
            <a:xfrm>
              <a:off x="2736" y="1248"/>
              <a:ext cx="14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4" name="Group 18"/>
          <p:cNvGrpSpPr/>
          <p:nvPr/>
        </p:nvGrpSpPr>
        <p:grpSpPr>
          <a:xfrm>
            <a:off x="3675063" y="5934075"/>
            <a:ext cx="2743200" cy="457200"/>
            <a:chOff x="1296" y="1113"/>
            <a:chExt cx="1728" cy="288"/>
          </a:xfrm>
        </p:grpSpPr>
        <p:sp>
          <p:nvSpPr>
            <p:cNvPr id="46099" name="Rectangle 19" descr="深色木质"/>
            <p:cNvSpPr/>
            <p:nvPr/>
          </p:nvSpPr>
          <p:spPr>
            <a:xfrm>
              <a:off x="1296" y="1113"/>
              <a:ext cx="480" cy="288"/>
            </a:xfrm>
            <a:prstGeom prst="rect">
              <a:avLst/>
            </a:prstGeom>
            <a:blipFill rotWithShape="0">
              <a:blip r:embed="rId1"/>
            </a:blip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6100" name="Rectangle 20"/>
            <p:cNvSpPr/>
            <p:nvPr/>
          </p:nvSpPr>
          <p:spPr>
            <a:xfrm>
              <a:off x="2112" y="1213"/>
              <a:ext cx="624" cy="96"/>
            </a:xfrm>
            <a:prstGeom prst="rect">
              <a:avLst/>
            </a:prstGeom>
            <a:solidFill>
              <a:srgbClr val="FF9900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6101" name="Oval 21"/>
            <p:cNvSpPr/>
            <p:nvPr/>
          </p:nvSpPr>
          <p:spPr>
            <a:xfrm>
              <a:off x="2880" y="1187"/>
              <a:ext cx="144" cy="144"/>
            </a:xfrm>
            <a:prstGeom prst="ellipse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6102" name="Line 22"/>
            <p:cNvSpPr/>
            <p:nvPr/>
          </p:nvSpPr>
          <p:spPr>
            <a:xfrm>
              <a:off x="1776" y="1248"/>
              <a:ext cx="33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6103" name="Line 23"/>
            <p:cNvSpPr/>
            <p:nvPr/>
          </p:nvSpPr>
          <p:spPr>
            <a:xfrm>
              <a:off x="2736" y="1248"/>
              <a:ext cx="14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5" name="Group 24"/>
          <p:cNvGrpSpPr/>
          <p:nvPr/>
        </p:nvGrpSpPr>
        <p:grpSpPr>
          <a:xfrm>
            <a:off x="3865563" y="3692525"/>
            <a:ext cx="304800" cy="436563"/>
            <a:chOff x="5171" y="2029"/>
            <a:chExt cx="192" cy="371"/>
          </a:xfrm>
        </p:grpSpPr>
        <p:sp>
          <p:nvSpPr>
            <p:cNvPr id="46097" name="Rectangle 25"/>
            <p:cNvSpPr/>
            <p:nvPr/>
          </p:nvSpPr>
          <p:spPr>
            <a:xfrm>
              <a:off x="5171" y="2112"/>
              <a:ext cx="192" cy="288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46098" name="Rectangle 26"/>
            <p:cNvSpPr/>
            <p:nvPr/>
          </p:nvSpPr>
          <p:spPr>
            <a:xfrm>
              <a:off x="5219" y="2029"/>
              <a:ext cx="96" cy="96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78875" name="Line 27"/>
          <p:cNvSpPr/>
          <p:nvPr/>
        </p:nvSpPr>
        <p:spPr>
          <a:xfrm>
            <a:off x="2598738" y="2362200"/>
            <a:ext cx="70866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8876" name="Text Box 28"/>
          <p:cNvSpPr txBox="1"/>
          <p:nvPr/>
        </p:nvSpPr>
        <p:spPr>
          <a:xfrm>
            <a:off x="9661525" y="2078038"/>
            <a:ext cx="7924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FF66CC"/>
                </a:solidFill>
                <a:latin typeface="Times New Roman" panose="02020603050405020304" pitchFamily="18" charset="0"/>
              </a:rPr>
              <a:t>木板</a:t>
            </a:r>
            <a:endParaRPr lang="zh-CN" altLang="en-US" sz="2400" b="1" dirty="0">
              <a:solidFill>
                <a:srgbClr val="FF66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78877" name="Line 29"/>
          <p:cNvSpPr/>
          <p:nvPr/>
        </p:nvSpPr>
        <p:spPr>
          <a:xfrm>
            <a:off x="2487613" y="4586288"/>
            <a:ext cx="70866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8878" name="Text Box 30"/>
          <p:cNvSpPr txBox="1"/>
          <p:nvPr/>
        </p:nvSpPr>
        <p:spPr>
          <a:xfrm>
            <a:off x="9639300" y="4114800"/>
            <a:ext cx="7924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FF66CC"/>
                </a:solidFill>
                <a:latin typeface="Times New Roman" panose="02020603050405020304" pitchFamily="18" charset="0"/>
              </a:rPr>
              <a:t>木板</a:t>
            </a:r>
            <a:endParaRPr lang="zh-CN" altLang="en-US" sz="2400" b="1" dirty="0">
              <a:solidFill>
                <a:srgbClr val="FF66CC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6" name="Group 31"/>
          <p:cNvGrpSpPr/>
          <p:nvPr/>
        </p:nvGrpSpPr>
        <p:grpSpPr>
          <a:xfrm>
            <a:off x="2479675" y="6019800"/>
            <a:ext cx="7993063" cy="460375"/>
            <a:chOff x="720" y="3792"/>
            <a:chExt cx="5035" cy="290"/>
          </a:xfrm>
        </p:grpSpPr>
        <p:sp>
          <p:nvSpPr>
            <p:cNvPr id="46095" name="Line 32"/>
            <p:cNvSpPr/>
            <p:nvPr/>
          </p:nvSpPr>
          <p:spPr>
            <a:xfrm>
              <a:off x="720" y="4032"/>
              <a:ext cx="446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6096" name="Text Box 33"/>
            <p:cNvSpPr txBox="1"/>
            <p:nvPr/>
          </p:nvSpPr>
          <p:spPr>
            <a:xfrm>
              <a:off x="5256" y="3792"/>
              <a:ext cx="499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b="1" dirty="0">
                  <a:solidFill>
                    <a:srgbClr val="FF66CC"/>
                  </a:solidFill>
                  <a:latin typeface="Times New Roman" panose="02020603050405020304" pitchFamily="18" charset="0"/>
                </a:rPr>
                <a:t>毛巾</a:t>
              </a:r>
              <a:endParaRPr lang="zh-CN" altLang="en-US" sz="2400" b="1" dirty="0">
                <a:solidFill>
                  <a:srgbClr val="FF66CC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8851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charRg st="21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78851">
                                            <p:txEl>
                                              <p:charRg st="21" end="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78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4509E-6 L 0.25 -1.44509E-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78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6" dur="30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25 0.0  E" pathEditMode="relative" ptsTypes="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25 0.0  E" pathEditMode="relative" ptsTypes="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8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8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25 0.0  E" pathEditMode="relative" ptsTypes="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0" grpId="0"/>
      <p:bldP spid="78852" grpId="0"/>
      <p:bldP spid="78853" grpId="0"/>
      <p:bldP spid="78876" grpId="0"/>
      <p:bldP spid="78878" grpId="0"/>
      <p:bldP spid="78878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9157" name="Picture 5" descr="实验二"/>
          <p:cNvPicPr>
            <a:picLocks noChangeAspect="1"/>
          </p:cNvPicPr>
          <p:nvPr/>
        </p:nvPicPr>
        <p:blipFill>
          <a:blip r:embed="rId1">
            <a:clrChange>
              <a:clrFrom>
                <a:srgbClr val="CCCC33"/>
              </a:clrFrom>
              <a:clrTo>
                <a:srgbClr val="CCCC33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24000" y="0"/>
            <a:ext cx="8915400" cy="6880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1943100" y="-76030"/>
            <a:ext cx="8229600" cy="1143000"/>
          </a:xfrm>
          <a:noFill/>
          <a:ln>
            <a:noFill/>
          </a:ln>
          <a:effectLst/>
          <a:sp3d prstMaterial="plastic"/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pPr marL="5461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66FF66"/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表</a:t>
            </a: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66FF66"/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一        接触面</a:t>
            </a:r>
            <a:r>
              <a:rPr kumimoji="0" lang="en-US" altLang="zh-CN" sz="3200" b="0" i="0" u="none" strike="noStrike" kern="1200" cap="none" spc="0" normalizeH="0" baseline="0" noProof="0" smtClean="0">
                <a:ln>
                  <a:noFill/>
                </a:ln>
                <a:solidFill>
                  <a:srgbClr val="66FF66"/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:</a:t>
            </a: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66FF66"/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木块和木块  </a:t>
            </a:r>
            <a:r>
              <a:rPr kumimoji="0" lang="en-US" altLang="zh-CN" sz="3200" b="0" i="0" u="none" strike="noStrike" kern="1200" cap="none" spc="0" normalizeH="0" baseline="0" noProof="0" smtClean="0">
                <a:ln>
                  <a:noFill/>
                </a:ln>
                <a:solidFill>
                  <a:srgbClr val="66FF66"/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(g=10N/kg</a:t>
            </a: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66FF66"/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）</a:t>
            </a: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rgbClr val="66FF66"/>
              </a:solidFill>
              <a:effectLst>
                <a:outerShdw blurRad="38100" dist="25500" dir="5400000" algn="tl" rotWithShape="0">
                  <a:srgbClr val="000000">
                    <a:satMod val="180000"/>
                    <a:alpha val="7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0315" name="Group 139"/>
          <p:cNvGraphicFramePr>
            <a:graphicFrameLocks noGrp="1"/>
          </p:cNvGraphicFramePr>
          <p:nvPr>
            <p:ph sz="half" idx="1"/>
            <p:custDataLst>
              <p:tags r:id="rId1"/>
            </p:custDataLst>
          </p:nvPr>
        </p:nvGraphicFramePr>
        <p:xfrm>
          <a:off x="2133600" y="1143000"/>
          <a:ext cx="7543800" cy="1554480"/>
        </p:xfrm>
        <a:graphic>
          <a:graphicData uri="http://schemas.openxmlformats.org/drawingml/2006/table">
            <a:tbl>
              <a:tblPr/>
              <a:tblGrid>
                <a:gridCol w="2816225"/>
                <a:gridCol w="1000125"/>
                <a:gridCol w="1092200"/>
                <a:gridCol w="1247775"/>
                <a:gridCol w="1387475"/>
              </a:tblGrid>
              <a:tr h="5181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ea typeface="宋体" panose="02010600030101010101" pitchFamily="2" charset="-122"/>
                        </a:rPr>
                        <a:t>质量（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ea typeface="宋体" panose="02010600030101010101" pitchFamily="2" charset="-122"/>
                        </a:rPr>
                        <a:t>kg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ea typeface="宋体" panose="02010600030101010101" pitchFamily="2" charset="-122"/>
                        </a:rPr>
                        <a:t>）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ea typeface="宋体" panose="02010600030101010101" pitchFamily="2" charset="-122"/>
                        </a:rPr>
                        <a:t>压力（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ea typeface="宋体" panose="02010600030101010101" pitchFamily="2" charset="-122"/>
                        </a:rPr>
                        <a:t>N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ea typeface="宋体" panose="02010600030101010101" pitchFamily="2" charset="-122"/>
                        </a:rPr>
                        <a:t>）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ea typeface="宋体" panose="02010600030101010101" pitchFamily="2" charset="-122"/>
                        </a:rPr>
                        <a:t>   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ea typeface="宋体" panose="02010600030101010101" pitchFamily="2" charset="-122"/>
                        </a:rPr>
                        <a:t>摩擦（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ea typeface="宋体" panose="02010600030101010101" pitchFamily="2" charset="-122"/>
                        </a:rPr>
                        <a:t>N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ea typeface="宋体" panose="02010600030101010101" pitchFamily="2" charset="-122"/>
                        </a:rPr>
                        <a:t>）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0355" name="Group 179"/>
          <p:cNvGraphicFramePr>
            <a:graphicFrameLocks noGrp="1"/>
          </p:cNvGraphicFramePr>
          <p:nvPr>
            <p:ph sz="half" idx="1"/>
          </p:nvPr>
        </p:nvGraphicFramePr>
        <p:xfrm>
          <a:off x="2133600" y="3962400"/>
          <a:ext cx="8382000" cy="1554480"/>
        </p:xfrm>
        <a:graphic>
          <a:graphicData uri="http://schemas.openxmlformats.org/drawingml/2006/table">
            <a:tbl>
              <a:tblPr/>
              <a:tblGrid>
                <a:gridCol w="2133600"/>
                <a:gridCol w="2057400"/>
                <a:gridCol w="2209800"/>
                <a:gridCol w="1981200"/>
              </a:tblGrid>
              <a:tr h="5181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ea typeface="宋体" panose="02010600030101010101" pitchFamily="2" charset="-122"/>
                        </a:rPr>
                        <a:t>接触材料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ea typeface="宋体" panose="02010600030101010101" pitchFamily="2" charset="-122"/>
                        </a:rPr>
                        <a:t>木块与木块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ea typeface="宋体" panose="02010600030101010101" pitchFamily="2" charset="-122"/>
                        </a:rPr>
                        <a:t>木块与玻璃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ea typeface="宋体" panose="02010600030101010101" pitchFamily="2" charset="-122"/>
                        </a:rPr>
                        <a:t>木块与毛巾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ea typeface="宋体" panose="02010600030101010101" pitchFamily="2" charset="-122"/>
                        </a:rPr>
                        <a:t>  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ea typeface="宋体" panose="02010600030101010101" pitchFamily="2" charset="-122"/>
                        </a:rPr>
                        <a:t>压力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ea typeface="宋体" panose="02010600030101010101" pitchFamily="2" charset="-122"/>
                        </a:rPr>
                        <a:t>(N)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ea typeface="宋体" panose="02010600030101010101" pitchFamily="2" charset="-122"/>
                        </a:rPr>
                        <a:t>  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ea typeface="宋体" panose="02010600030101010101" pitchFamily="2" charset="-122"/>
                        </a:rPr>
                        <a:t>摩擦力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anose="020B0604030504040204" pitchFamily="34" charset="0"/>
                          <a:ea typeface="宋体" panose="02010600030101010101" pitchFamily="2" charset="-122"/>
                        </a:rPr>
                        <a:t>(N)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276" name="Text Box 100"/>
          <p:cNvSpPr txBox="1"/>
          <p:nvPr/>
        </p:nvSpPr>
        <p:spPr>
          <a:xfrm>
            <a:off x="1752600" y="2819400"/>
            <a:ext cx="8458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66FF66"/>
                </a:solidFill>
                <a:latin typeface="Arial" panose="020B0604020202020204" pitchFamily="34" charset="0"/>
              </a:rPr>
              <a:t>*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rPr>
              <a:t>请同学们画滑动摩擦力</a:t>
            </a: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</a:rPr>
              <a:t>-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rPr>
              <a:t>正压力的图象</a:t>
            </a: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rPr>
              <a:t>得到什么结果</a:t>
            </a:r>
            <a:r>
              <a:rPr lang="en-US" altLang="zh-CN" sz="2800" dirty="0">
                <a:solidFill>
                  <a:srgbClr val="0000FF"/>
                </a:solidFill>
                <a:latin typeface="Arial" panose="020B0604020202020204" pitchFamily="34" charset="0"/>
              </a:rPr>
              <a:t>?</a:t>
            </a:r>
            <a:endParaRPr lang="en-US" altLang="zh-CN" sz="2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0277" name="Text Box 101"/>
          <p:cNvSpPr txBox="1"/>
          <p:nvPr/>
        </p:nvSpPr>
        <p:spPr>
          <a:xfrm>
            <a:off x="2286000" y="3352800"/>
            <a:ext cx="7696200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表二                  不同接触面</a:t>
            </a:r>
            <a:r>
              <a:rPr lang="en-US" altLang="zh-CN" sz="2800" dirty="0">
                <a:solidFill>
                  <a:srgbClr val="000000"/>
                </a:solidFill>
                <a:latin typeface="Arial" panose="020B0604020202020204" pitchFamily="34" charset="0"/>
              </a:rPr>
              <a:t>(g=10N/kg)</a:t>
            </a: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0229" name="Text Box 102"/>
          <p:cNvSpPr txBox="1"/>
          <p:nvPr/>
        </p:nvSpPr>
        <p:spPr>
          <a:xfrm>
            <a:off x="2057400" y="3886200"/>
            <a:ext cx="8001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50356" name="Text Box 180"/>
          <p:cNvSpPr txBox="1"/>
          <p:nvPr/>
        </p:nvSpPr>
        <p:spPr>
          <a:xfrm>
            <a:off x="1752600" y="5638800"/>
            <a:ext cx="81534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66FF66"/>
                </a:solidFill>
                <a:latin typeface="Arial" panose="020B0604020202020204" pitchFamily="34" charset="0"/>
              </a:rPr>
              <a:t>**</a:t>
            </a:r>
            <a:r>
              <a:rPr lang="zh-CN" altLang="en-US" sz="3200" b="1" dirty="0">
                <a:solidFill>
                  <a:srgbClr val="66FF66"/>
                </a:solidFill>
                <a:latin typeface="Arial" panose="020B0604020202020204" pitchFamily="34" charset="0"/>
              </a:rPr>
              <a:t>同学们能得到什么结论</a:t>
            </a:r>
            <a:r>
              <a:rPr lang="en-US" altLang="zh-CN" sz="3200" b="1" dirty="0">
                <a:solidFill>
                  <a:srgbClr val="66FF66"/>
                </a:solidFill>
                <a:latin typeface="Arial" panose="020B0604020202020204" pitchFamily="34" charset="0"/>
              </a:rPr>
              <a:t>?</a:t>
            </a:r>
            <a:endParaRPr lang="en-US" altLang="zh-CN" sz="3200" b="1" dirty="0">
              <a:solidFill>
                <a:srgbClr val="66FF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76" grpId="0"/>
      <p:bldP spid="50277" grpId="0"/>
      <p:bldP spid="5035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5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b="1" i="1" u="sng" dirty="0"/>
              <a:t>探究总结、交流</a:t>
            </a:r>
            <a:endParaRPr lang="zh-CN" altLang="en-US" b="1" i="1" u="sng" dirty="0"/>
          </a:p>
        </p:txBody>
      </p:sp>
      <p:sp>
        <p:nvSpPr>
          <p:cNvPr id="53251" name="Rectangle 3"/>
          <p:cNvSpPr>
            <a:spLocks noGrp="1"/>
          </p:cNvSpPr>
          <p:nvPr>
            <p:ph idx="1"/>
          </p:nvPr>
        </p:nvSpPr>
        <p:spPr>
          <a:xfrm>
            <a:off x="1905000" y="1219200"/>
            <a:ext cx="8229600" cy="2362200"/>
          </a:xfrm>
        </p:spPr>
        <p:txBody>
          <a:bodyPr vert="horz" wrap="square" lIns="91440" tIns="45720" rIns="91440" bIns="45720" anchor="t" anchorCtr="0"/>
          <a:p>
            <a:endParaRPr lang="en-US" altLang="zh-CN" dirty="0"/>
          </a:p>
          <a:p>
            <a:r>
              <a:rPr lang="zh-CN" altLang="en-US" b="1" dirty="0"/>
              <a:t>摩擦力的影响因素：</a:t>
            </a:r>
            <a:endParaRPr lang="zh-CN" altLang="en-US" b="1" dirty="0"/>
          </a:p>
          <a:p>
            <a:r>
              <a:rPr lang="zh-CN" altLang="en-US" b="1" dirty="0"/>
              <a:t>  </a:t>
            </a:r>
            <a:r>
              <a:rPr lang="en-US" altLang="zh-CN" b="1" dirty="0"/>
              <a:t>1</a:t>
            </a:r>
            <a:r>
              <a:rPr lang="zh-CN" altLang="en-US" b="1" dirty="0"/>
              <a:t>、压力的大小</a:t>
            </a:r>
            <a:endParaRPr lang="zh-CN" altLang="en-US" b="1" dirty="0"/>
          </a:p>
          <a:p>
            <a:r>
              <a:rPr lang="zh-CN" altLang="en-US" b="1" dirty="0"/>
              <a:t>  </a:t>
            </a:r>
            <a:r>
              <a:rPr lang="en-US" altLang="zh-CN" b="1" dirty="0"/>
              <a:t>2</a:t>
            </a:r>
            <a:r>
              <a:rPr lang="zh-CN" altLang="en-US" b="1" dirty="0"/>
              <a:t>、接触面的粗糙程度</a:t>
            </a:r>
            <a:endParaRPr lang="zh-CN" altLang="en-US" b="1" dirty="0"/>
          </a:p>
        </p:txBody>
      </p:sp>
      <p:pic>
        <p:nvPicPr>
          <p:cNvPr id="51204" name="Picture 4" descr="r9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50188" y="3352800"/>
            <a:ext cx="2817812" cy="3276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charRg st="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251">
                                            <p:txEl>
                                              <p:charRg st="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251">
                                            <p:txEl>
                                              <p:charRg st="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charRg st="1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3251">
                                            <p:txEl>
                                              <p:charRg st="1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3251">
                                            <p:txEl>
                                              <p:charRg st="1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charRg st="21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3251">
                                            <p:txEl>
                                              <p:charRg st="21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251">
                                            <p:txEl>
                                              <p:charRg st="21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/>
      <p:bldP spid="53250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8" name="Text Box 4"/>
          <p:cNvSpPr txBox="1"/>
          <p:nvPr/>
        </p:nvSpPr>
        <p:spPr>
          <a:xfrm>
            <a:off x="2095500" y="533400"/>
            <a:ext cx="7924800" cy="25533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</a:rPr>
              <a:t>我们的生活中，时时刻刻离不开摩擦力，摩擦力有时给我们带来了很多方便。有时也给我们带来了不应有的损失怎么办呢？</a:t>
            </a:r>
            <a:endParaRPr lang="zh-CN" altLang="en-US" sz="40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82949" name="Text Box 5"/>
          <p:cNvSpPr txBox="1"/>
          <p:nvPr/>
        </p:nvSpPr>
        <p:spPr>
          <a:xfrm>
            <a:off x="1953895" y="3276600"/>
            <a:ext cx="8021955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zh-CN" altLang="en-US" sz="4000" b="1" dirty="0">
                <a:solidFill>
                  <a:srgbClr val="FFFF66"/>
                </a:solidFill>
                <a:highlight>
                  <a:srgbClr val="000000"/>
                </a:highlight>
                <a:latin typeface="Arial" panose="020B0604020202020204" pitchFamily="34" charset="0"/>
              </a:rPr>
              <a:t>对我们有利的我们就要加以利用，有害的我们就要加以防止。怎样利用有益摩擦防止有害摩擦呢？</a:t>
            </a:r>
            <a:endParaRPr lang="zh-CN" altLang="en-US" sz="4000" b="1" dirty="0">
              <a:solidFill>
                <a:srgbClr val="FFFF66"/>
              </a:solidFill>
              <a:highlight>
                <a:srgbClr val="000000"/>
              </a:highlight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2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8" grpId="0"/>
      <p:bldP spid="8294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r>
              <a:rPr lang="zh-CN" altLang="en-US" dirty="0"/>
              <a:t>增大摩擦的方法</a:t>
            </a:r>
            <a:endParaRPr lang="zh-CN" altLang="en-US" dirty="0"/>
          </a:p>
        </p:txBody>
      </p:sp>
      <p:sp>
        <p:nvSpPr>
          <p:cNvPr id="68611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 anchorCtr="0"/>
          <a:p>
            <a:r>
              <a:rPr lang="en-US" altLang="zh-CN" i="1" dirty="0"/>
              <a:t>1</a:t>
            </a:r>
            <a:r>
              <a:rPr lang="zh-CN" altLang="en-US" i="1" dirty="0"/>
              <a:t>、摩擦太小了，起动不了！</a:t>
            </a:r>
            <a:endParaRPr lang="zh-CN" altLang="en-US" i="1" dirty="0"/>
          </a:p>
          <a:p>
            <a:endParaRPr lang="en-US" altLang="zh-CN" i="1" dirty="0"/>
          </a:p>
        </p:txBody>
      </p:sp>
      <p:pic>
        <p:nvPicPr>
          <p:cNvPr id="68612" name="Picture 4" descr="qich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81200" y="2743200"/>
            <a:ext cx="3657600" cy="3352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613" name="Text Box 5"/>
          <p:cNvSpPr txBox="1"/>
          <p:nvPr/>
        </p:nvSpPr>
        <p:spPr>
          <a:xfrm>
            <a:off x="5584825" y="2895600"/>
            <a:ext cx="1044575" cy="32004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（</a:t>
            </a:r>
            <a:r>
              <a:rPr lang="en-US" altLang="zh-CN" sz="2800" b="1" dirty="0"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latin typeface="Arial" panose="020B0604020202020204" pitchFamily="34" charset="0"/>
              </a:rPr>
              <a:t>）增大接触面粗糙程度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pic>
        <p:nvPicPr>
          <p:cNvPr id="68614" name="Picture 6" descr="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1800" y="2667000"/>
            <a:ext cx="3581400" cy="3429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611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8611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  <p:bldP spid="686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9637" name="Picture 5" descr="打滑"/>
          <p:cNvPicPr>
            <a:picLocks noGrp="1" noChangeAspect="1"/>
          </p:cNvPicPr>
          <p:nvPr>
            <p:ph type="title"/>
          </p:nvPr>
        </p:nvPicPr>
        <p:blipFill>
          <a:blip r:embed="rId1">
            <a:clrChange>
              <a:clrFrom>
                <a:srgbClr val="411100"/>
              </a:clrFrom>
              <a:clrTo>
                <a:srgbClr val="411100">
                  <a:alpha val="0"/>
                </a:srgbClr>
              </a:clrTo>
            </a:clrChange>
            <a:lum bright="29999" contrast="18000"/>
          </a:blip>
          <a:stretch>
            <a:fillRect/>
          </a:stretch>
        </p:blipFill>
        <p:spPr>
          <a:xfrm>
            <a:off x="4367213" y="631825"/>
            <a:ext cx="3457575" cy="428625"/>
          </a:xfrm>
        </p:spPr>
      </p:pic>
      <p:pic>
        <p:nvPicPr>
          <p:cNvPr id="69638" name="Picture 6" descr="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1981200"/>
            <a:ext cx="4800600" cy="411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9639" name="Text Box 7"/>
          <p:cNvSpPr txBox="1"/>
          <p:nvPr/>
        </p:nvSpPr>
        <p:spPr>
          <a:xfrm>
            <a:off x="7795260" y="1981200"/>
            <a:ext cx="1167765" cy="39624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zh-CN" altLang="en-US" b="1" dirty="0">
                <a:latin typeface="Arial" panose="020B0604020202020204" pitchFamily="34" charset="0"/>
              </a:rPr>
              <a:t>（</a:t>
            </a:r>
            <a:r>
              <a:rPr lang="en-US" altLang="zh-CN" b="1" dirty="0">
                <a:latin typeface="Arial" panose="020B0604020202020204" pitchFamily="34" charset="0"/>
              </a:rPr>
              <a:t>2</a:t>
            </a:r>
            <a:r>
              <a:rPr lang="zh-CN" altLang="en-US" b="1" dirty="0">
                <a:latin typeface="Arial" panose="020B0604020202020204" pitchFamily="34" charset="0"/>
              </a:rPr>
              <a:t>）上紧传送带，增大压力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pic>
        <p:nvPicPr>
          <p:cNvPr id="69640" name="Picture 8" descr="0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374650"/>
            <a:ext cx="1447800" cy="11001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9639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9639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0658" name="Rectangle 2"/>
          <p:cNvSpPr>
            <a:spLocks noGrp="1"/>
          </p:cNvSpPr>
          <p:nvPr>
            <p:ph type="title"/>
          </p:nvPr>
        </p:nvSpPr>
        <p:spPr>
          <a:xfrm>
            <a:off x="1905000" y="0"/>
            <a:ext cx="4876800" cy="1143000"/>
          </a:xfrm>
        </p:spPr>
        <p:txBody>
          <a:bodyPr vert="horz" wrap="square" lIns="91440" tIns="45720" rIns="91440" bIns="45720" anchor="ctr" anchorCtr="0"/>
          <a:p>
            <a:pPr algn="l"/>
            <a:r>
              <a:rPr lang="zh-CN" altLang="en-US" dirty="0"/>
              <a:t>减少摩擦的方法</a:t>
            </a:r>
            <a:endParaRPr lang="zh-CN" altLang="en-US" dirty="0"/>
          </a:p>
        </p:txBody>
      </p:sp>
      <p:pic>
        <p:nvPicPr>
          <p:cNvPr id="70660" name="Picture 4" descr="1100589655"/>
          <p:cNvPicPr>
            <a:picLocks noGrp="1"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905000" y="1036320"/>
            <a:ext cx="4036060" cy="2777490"/>
          </a:xfrm>
        </p:spPr>
      </p:pic>
      <p:sp>
        <p:nvSpPr>
          <p:cNvPr id="55301" name="Text Box 6"/>
          <p:cNvSpPr txBox="1"/>
          <p:nvPr/>
        </p:nvSpPr>
        <p:spPr>
          <a:xfrm>
            <a:off x="1851025" y="3725863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FontTx/>
              <a:buNone/>
            </a:pPr>
            <a:endParaRPr lang="zh-CN" altLang="zh-CN" sz="1800" dirty="0">
              <a:latin typeface="Arial" panose="020B0604020202020204" pitchFamily="34" charset="0"/>
            </a:endParaRPr>
          </a:p>
        </p:txBody>
      </p:sp>
      <p:sp>
        <p:nvSpPr>
          <p:cNvPr id="70663" name="Text Box 7"/>
          <p:cNvSpPr txBox="1"/>
          <p:nvPr/>
        </p:nvSpPr>
        <p:spPr>
          <a:xfrm>
            <a:off x="6172200" y="1371600"/>
            <a:ext cx="551815" cy="161988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latin typeface="Arial" panose="020B0604020202020204" pitchFamily="34" charset="0"/>
              </a:rPr>
              <a:t>加润滑油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pic>
        <p:nvPicPr>
          <p:cNvPr id="70664" name="Picture 8" descr="013032cowINFO_NEWS15t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3820" y="3890010"/>
            <a:ext cx="4589780" cy="28168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0669" name="Text Box 13"/>
          <p:cNvSpPr txBox="1"/>
          <p:nvPr/>
        </p:nvSpPr>
        <p:spPr>
          <a:xfrm>
            <a:off x="3197860" y="4953000"/>
            <a:ext cx="551815" cy="13716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latin typeface="Arial" panose="020B0604020202020204" pitchFamily="34" charset="0"/>
              </a:rPr>
              <a:t>气垫船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066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066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0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0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0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/>
      <p:bldP spid="7066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2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pPr algn="l"/>
            <a:r>
              <a:rPr lang="zh-CN" altLang="en-US" dirty="0"/>
              <a:t>变滑动为滚动</a:t>
            </a:r>
            <a:endParaRPr lang="zh-CN" altLang="en-US" dirty="0"/>
          </a:p>
        </p:txBody>
      </p:sp>
      <p:pic>
        <p:nvPicPr>
          <p:cNvPr id="71684" name="Picture 4" descr="8"/>
          <p:cNvPicPr>
            <a:picLocks noGrp="1"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2971800" y="2133600"/>
            <a:ext cx="4414838" cy="3514725"/>
          </a:xfrm>
        </p:spPr>
      </p:pic>
      <p:sp>
        <p:nvSpPr>
          <p:cNvPr id="71686" name="Text Box 6"/>
          <p:cNvSpPr txBox="1"/>
          <p:nvPr/>
        </p:nvSpPr>
        <p:spPr>
          <a:xfrm>
            <a:off x="8305800" y="609600"/>
            <a:ext cx="1981200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还有其他方法吗？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/>
      <p:bldP spid="7168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0900" name="Picture 4"/>
          <p:cNvPicPr>
            <a:picLocks noChangeAspect="1"/>
          </p:cNvPicPr>
          <p:nvPr/>
        </p:nvPicPr>
        <p:blipFill>
          <a:blip r:embed="rId1"/>
          <a:srcRect b="87"/>
          <a:stretch>
            <a:fillRect/>
          </a:stretch>
        </p:blipFill>
        <p:spPr>
          <a:xfrm>
            <a:off x="1524000" y="3609975"/>
            <a:ext cx="9144000" cy="3248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347" name="Text Box 2"/>
          <p:cNvSpPr txBox="1"/>
          <p:nvPr/>
        </p:nvSpPr>
        <p:spPr>
          <a:xfrm>
            <a:off x="2895600" y="533400"/>
            <a:ext cx="1446213" cy="126047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FontTx/>
              <a:buNone/>
            </a:pPr>
            <a:endParaRPr lang="en-US" altLang="zh-CN" sz="44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0" lvl="0" indent="0">
              <a:spcBef>
                <a:spcPct val="0"/>
              </a:spcBef>
              <a:buFontTx/>
              <a:buNone/>
            </a:pPr>
            <a:endParaRPr lang="en-US" altLang="zh-CN" dirty="0">
              <a:latin typeface="Times New Roman" panose="02020603050405020304" pitchFamily="18" charset="0"/>
            </a:endParaRPr>
          </a:p>
        </p:txBody>
      </p:sp>
      <p:sp>
        <p:nvSpPr>
          <p:cNvPr id="80899" name="Text Box 3"/>
          <p:cNvSpPr txBox="1"/>
          <p:nvPr/>
        </p:nvSpPr>
        <p:spPr>
          <a:xfrm>
            <a:off x="1524000" y="765175"/>
            <a:ext cx="9144000" cy="381317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457200" lvl="1" indent="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、用铅笔写字时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铅笔尖与纸之间的摩擦</a:t>
            </a: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457200" lvl="1" indent="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、用小刀削铅笔时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铅笔与小刀之间的摩擦</a:t>
            </a: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457200" lvl="1" indent="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、手在桌面上滑动时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手与桌面之间的摩擦</a:t>
            </a: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457200" lvl="1" indent="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4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、用黑板擦擦黑板时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黑板擦与黑板之间的摩擦</a:t>
            </a: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457200" lvl="1" indent="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5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、在地面上推、拉桌子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zh-CN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lvl="0" indent="0">
              <a:spcBef>
                <a:spcPct val="0"/>
              </a:spcBef>
              <a:buFontTx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    6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、手那物体时，手与物体之间的摩擦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lvl="0" indent="0">
              <a:spcBef>
                <a:spcPct val="0"/>
              </a:spcBef>
              <a:buFontTx/>
              <a:buNone/>
            </a:pPr>
            <a:endParaRPr lang="en-US" altLang="zh-CN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7349" name="WordArt 5"/>
          <p:cNvSpPr>
            <a:spLocks noTextEdit="1"/>
          </p:cNvSpPr>
          <p:nvPr/>
        </p:nvSpPr>
        <p:spPr>
          <a:xfrm>
            <a:off x="1774825" y="0"/>
            <a:ext cx="31242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FF66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66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生活中的摩擦</a:t>
            </a:r>
            <a:endParaRPr lang="zh-CN" altLang="en-US" sz="3600">
              <a:ln w="19050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66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4755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 anchorCtr="0">
            <a:normAutofit lnSpcReduction="20000"/>
          </a:bodyPr>
          <a:p>
            <a:pPr>
              <a:lnSpc>
                <a:spcPct val="80000"/>
              </a:lnSpc>
            </a:pPr>
            <a:r>
              <a:rPr lang="zh-CN" altLang="en-US" sz="2400" b="1" dirty="0"/>
              <a:t>一、 摩擦力</a:t>
            </a:r>
            <a:endParaRPr lang="zh-CN" altLang="en-US" sz="2400" b="1" dirty="0"/>
          </a:p>
          <a:p>
            <a:pPr>
              <a:lnSpc>
                <a:spcPct val="80000"/>
              </a:lnSpc>
            </a:pPr>
            <a:r>
              <a:rPr lang="zh-CN" altLang="en-US" sz="2400" b="1" dirty="0"/>
              <a:t>二、 影响滑动摩擦力大小的因素</a:t>
            </a:r>
            <a:endParaRPr lang="zh-CN" altLang="en-US" sz="2400" b="1" dirty="0"/>
          </a:p>
          <a:p>
            <a:pPr>
              <a:lnSpc>
                <a:spcPct val="80000"/>
              </a:lnSpc>
            </a:pPr>
            <a:r>
              <a:rPr lang="zh-CN" altLang="en-US" sz="2400" b="1" dirty="0"/>
              <a:t>　　压力大小、接触面的粗糙程度</a:t>
            </a:r>
            <a:endParaRPr lang="zh-CN" altLang="en-US" sz="2400" b="1" dirty="0"/>
          </a:p>
          <a:p>
            <a:pPr>
              <a:lnSpc>
                <a:spcPct val="80000"/>
              </a:lnSpc>
            </a:pPr>
            <a:r>
              <a:rPr lang="zh-CN" altLang="en-US" sz="2400" b="1" dirty="0"/>
              <a:t>三、增大有益的摩擦和减小有害摩擦的方法 </a:t>
            </a:r>
            <a:endParaRPr lang="zh-CN" altLang="en-US" sz="2400" b="1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2400" b="1" dirty="0"/>
              <a:t>1</a:t>
            </a:r>
            <a:r>
              <a:rPr lang="zh-CN" altLang="en-US" sz="2400" b="1" dirty="0"/>
              <a:t>、增大有益摩擦</a:t>
            </a:r>
            <a:endParaRPr lang="zh-CN" altLang="en-US" sz="2400" b="1" dirty="0"/>
          </a:p>
          <a:p>
            <a:pPr>
              <a:lnSpc>
                <a:spcPct val="80000"/>
              </a:lnSpc>
            </a:pPr>
            <a:r>
              <a:rPr lang="zh-CN" altLang="en-US" sz="2400" b="1" dirty="0"/>
              <a:t>增大压力</a:t>
            </a:r>
            <a:endParaRPr lang="zh-CN" altLang="en-US" sz="2400" b="1" dirty="0"/>
          </a:p>
          <a:p>
            <a:pPr>
              <a:lnSpc>
                <a:spcPct val="80000"/>
              </a:lnSpc>
            </a:pPr>
            <a:r>
              <a:rPr lang="zh-CN" altLang="en-US" sz="2400" b="1" dirty="0"/>
              <a:t>使接触面更粗糙</a:t>
            </a:r>
            <a:endParaRPr lang="zh-CN" altLang="en-US" sz="2400" b="1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2400" b="1" dirty="0"/>
              <a:t>2</a:t>
            </a:r>
            <a:r>
              <a:rPr lang="zh-CN" altLang="en-US" sz="2400" b="1" dirty="0"/>
              <a:t>、减小有害摩擦</a:t>
            </a:r>
            <a:endParaRPr lang="zh-CN" altLang="en-US" sz="2400" b="1" dirty="0"/>
          </a:p>
          <a:p>
            <a:pPr>
              <a:lnSpc>
                <a:spcPct val="80000"/>
              </a:lnSpc>
            </a:pPr>
            <a:r>
              <a:rPr lang="zh-CN" altLang="en-US" sz="2400" b="1" dirty="0"/>
              <a:t>减少压力</a:t>
            </a:r>
            <a:endParaRPr lang="zh-CN" altLang="en-US" sz="2400" b="1" dirty="0"/>
          </a:p>
          <a:p>
            <a:pPr>
              <a:lnSpc>
                <a:spcPct val="80000"/>
              </a:lnSpc>
            </a:pPr>
            <a:r>
              <a:rPr lang="zh-CN" altLang="en-US" sz="2400" b="1" dirty="0"/>
              <a:t>使接触面更光滑；</a:t>
            </a:r>
            <a:endParaRPr lang="zh-CN" altLang="en-US" sz="2400" b="1" dirty="0"/>
          </a:p>
          <a:p>
            <a:pPr>
              <a:lnSpc>
                <a:spcPct val="80000"/>
              </a:lnSpc>
            </a:pPr>
            <a:r>
              <a:rPr lang="zh-CN" altLang="en-US" sz="2400" b="1" dirty="0"/>
              <a:t>用滚动代替滑动；</a:t>
            </a:r>
            <a:endParaRPr lang="zh-CN" altLang="en-US" sz="2400" b="1" dirty="0"/>
          </a:p>
          <a:p>
            <a:pPr>
              <a:lnSpc>
                <a:spcPct val="80000"/>
              </a:lnSpc>
            </a:pPr>
            <a:r>
              <a:rPr lang="zh-CN" altLang="en-US" sz="2400" b="1" dirty="0"/>
              <a:t>摩擦面脱离接触（加润滑油、气垫）</a:t>
            </a:r>
            <a:endParaRPr lang="zh-CN" altLang="en-US" sz="2400" b="1" dirty="0"/>
          </a:p>
          <a:p>
            <a:pPr>
              <a:lnSpc>
                <a:spcPct val="80000"/>
              </a:lnSpc>
            </a:pPr>
            <a:endParaRPr lang="en-US" altLang="zh-CN" sz="2400" b="1" dirty="0"/>
          </a:p>
        </p:txBody>
      </p:sp>
      <p:sp>
        <p:nvSpPr>
          <p:cNvPr id="60419" name="WordArt 4"/>
          <p:cNvSpPr>
            <a:spLocks noTextEdit="1"/>
          </p:cNvSpPr>
          <p:nvPr/>
        </p:nvSpPr>
        <p:spPr>
          <a:xfrm>
            <a:off x="1981200" y="274638"/>
            <a:ext cx="8229600" cy="10969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小结</a:t>
            </a:r>
            <a:endParaRPr lang="zh-CN" altLang="en-US" sz="360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75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475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charRg st="7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4755">
                                            <p:txEl>
                                              <p:charRg st="7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4755">
                                            <p:txEl>
                                              <p:charRg st="7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charRg st="23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4755">
                                            <p:txEl>
                                              <p:charRg st="23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4755">
                                            <p:txEl>
                                              <p:charRg st="23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charRg st="39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4755">
                                            <p:txEl>
                                              <p:charRg st="39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4755">
                                            <p:txEl>
                                              <p:charRg st="39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charRg st="60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4755">
                                            <p:txEl>
                                              <p:charRg st="60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4755">
                                            <p:txEl>
                                              <p:charRg st="60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charRg st="69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4755">
                                            <p:txEl>
                                              <p:charRg st="69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4755">
                                            <p:txEl>
                                              <p:charRg st="69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charRg st="74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4755">
                                            <p:txEl>
                                              <p:charRg st="74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4755">
                                            <p:txEl>
                                              <p:charRg st="74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charRg st="82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4755">
                                            <p:txEl>
                                              <p:charRg st="82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4755">
                                            <p:txEl>
                                              <p:charRg st="82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charRg st="91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4755">
                                            <p:txEl>
                                              <p:charRg st="91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4755">
                                            <p:txEl>
                                              <p:charRg st="91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charRg st="96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4755">
                                            <p:txEl>
                                              <p:charRg st="96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4755">
                                            <p:txEl>
                                              <p:charRg st="96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charRg st="105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4755">
                                            <p:txEl>
                                              <p:charRg st="105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4755">
                                            <p:txEl>
                                              <p:charRg st="105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charRg st="114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4755">
                                            <p:txEl>
                                              <p:charRg st="114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4755">
                                            <p:txEl>
                                              <p:charRg st="114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UNIT_TABLE_BEAUTIFY" val="smartTable{233095ef-3039-41b0-bf1b-505fd2dd4ba2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1976</Words>
  <Application>WPS 演示</Application>
  <PresentationFormat>宽屏</PresentationFormat>
  <Paragraphs>204</Paragraphs>
  <Slides>20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5" baseType="lpstr">
      <vt:lpstr>Arial</vt:lpstr>
      <vt:lpstr>宋体</vt:lpstr>
      <vt:lpstr>Wingdings</vt:lpstr>
      <vt:lpstr>Arial Unicode MS</vt:lpstr>
      <vt:lpstr>Calibri</vt:lpstr>
      <vt:lpstr>微软雅黑</vt:lpstr>
      <vt:lpstr>Wingdings 2</vt:lpstr>
      <vt:lpstr>黑体</vt:lpstr>
      <vt:lpstr>Times New Roman</vt:lpstr>
      <vt:lpstr>仿宋_GB2312</vt:lpstr>
      <vt:lpstr>仿宋</vt:lpstr>
      <vt:lpstr>Verdana</vt:lpstr>
      <vt:lpstr>Office 主题</vt:lpstr>
      <vt:lpstr>Equation.3</vt:lpstr>
      <vt:lpstr>Equation.3</vt:lpstr>
      <vt:lpstr>摩   擦  力</vt:lpstr>
      <vt:lpstr>      你知道它们最终为什么会停止下来吗?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表一        接触面:木块和木块  (g=10N/kg）</vt:lpstr>
      <vt:lpstr>探究总结、交流</vt:lpstr>
      <vt:lpstr>PowerPoint 演示文稿</vt:lpstr>
      <vt:lpstr>增大摩擦的方法</vt:lpstr>
      <vt:lpstr>PowerPoint 演示文稿</vt:lpstr>
      <vt:lpstr>减少摩擦的方法</vt:lpstr>
      <vt:lpstr>变滑动为滚动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华润</cp:lastModifiedBy>
  <cp:revision>7</cp:revision>
  <dcterms:created xsi:type="dcterms:W3CDTF">2022-03-03T03:32:00Z</dcterms:created>
  <dcterms:modified xsi:type="dcterms:W3CDTF">2022-03-03T03:40:58Z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EEC9E062C2DC4671B8CD73366D6DEC9A</vt:lpwstr>
  </property>
  <property fmtid="{D5CDD505-2E9C-101B-9397-08002B2CF9AE}" pid="3" name="KSOProductBuildVer">
    <vt:lpwstr>2052-11.1.0.11294</vt:lpwstr>
  </property>
</Properties>
</file>