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3" r:id="rId2"/>
    <p:sldId id="257" r:id="rId3"/>
    <p:sldId id="281" r:id="rId4"/>
    <p:sldId id="282" r:id="rId5"/>
    <p:sldId id="289" r:id="rId6"/>
    <p:sldId id="290" r:id="rId7"/>
    <p:sldId id="291" r:id="rId8"/>
    <p:sldId id="292" r:id="rId9"/>
    <p:sldId id="263" r:id="rId10"/>
    <p:sldId id="268" r:id="rId11"/>
    <p:sldId id="269" r:id="rId12"/>
    <p:sldId id="270" r:id="rId13"/>
    <p:sldId id="273" r:id="rId14"/>
    <p:sldId id="283" r:id="rId15"/>
    <p:sldId id="264" r:id="rId16"/>
    <p:sldId id="285" r:id="rId17"/>
    <p:sldId id="286" r:id="rId18"/>
    <p:sldId id="287" r:id="rId19"/>
    <p:sldId id="288" r:id="rId2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475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6E3D739-0215-42A6-B498-081E39260244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E9A8191-A77D-458F-B8EA-BFE3E1FABE3C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FB7A5FD-AEB6-4E3B-9744-46C01F1F986E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2F8036C-9FF2-4355-BD44-F130DA4FFC61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5D44E89-B664-445F-B093-CB6D00B2DA97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7E8D40F-EBC6-4E71-851C-8EBD017E1694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40B0501-45E7-4E2B-8E27-A4CFF780C7D0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2EB91F4-57C2-43D7-B1B0-45B7BA6FCE2C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A096E53-40F8-4B20-B54D-0BE438D5B04E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6001313-748E-4C3F-952D-A2D519A14E6B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5864C14-6807-4056-8DD5-BABD96AA67AB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7373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BD7EA868-EFBD-413F-92A9-8CF8F7A80F0A}" type="slidenum">
              <a:rPr lang="en-US" altLang="zh-CN" kern="1200">
                <a:solidFill>
                  <a:srgbClr val="0033CC"/>
                </a:solidFill>
                <a:latin typeface="Arial" charset="0"/>
                <a:ea typeface="宋体" pitchFamily="2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0033CC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图片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4000" cy="7017306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-88900" y="42872"/>
            <a:ext cx="9144000" cy="6986528"/>
          </a:xfrm>
          <a:prstGeom prst="rect">
            <a:avLst/>
          </a:prstGeom>
          <a:gradFill rotWithShape="1">
            <a:gsLst>
              <a:gs pos="1000">
                <a:schemeClr val="accent2">
                  <a:alpha val="0"/>
                </a:schemeClr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绿草苍苍 白雾茫茫   有位佳人 在水一方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绿草萋萋 白雾迷离   有位佳人 靠水而居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endParaRPr kumimoji="1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Arial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我愿逆流而上   依偎在她身旁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无奈前有险滩   道路又远又长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我愿顺流而下   找寻她的方向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却见依稀仿佛   她在水的中央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我愿逆流而上   与她轻言细语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无奈前有险滩   道路曲折无依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我愿顺流而下   找寻她的踪迹</a:t>
            </a: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却见仿佛依稀   她在水中伫立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</a:b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Arial" charset="0"/>
              </a:rPr>
              <a:t>绿草苍苍 白雾茫茫   有位佳人 在水一方</a:t>
            </a:r>
            <a:endParaRPr kumimoji="1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Arial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宋体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77308" y="1484784"/>
            <a:ext cx="1846659" cy="33123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隶书" pitchFamily="49" charset="-122"/>
                <a:cs typeface="Arial" charset="0"/>
              </a:rPr>
              <a:t>在水一方</a:t>
            </a:r>
            <a:endParaRPr kumimoji="1" lang="en-US" altLang="zh-CN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隶书" pitchFamily="49" charset="-122"/>
              <a:cs typeface="Arial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隶书" pitchFamily="49" charset="-122"/>
                <a:cs typeface="Arial" charset="0"/>
              </a:rPr>
              <a:t>         琼瑶</a:t>
            </a:r>
            <a:endParaRPr kumimoji="0" lang="zh-CN" altLang="en-US" sz="5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pic>
        <p:nvPicPr>
          <p:cNvPr id="3" name="邓丽君 - 在水一方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14367" y="63119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79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258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86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图片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6012160" y="1052736"/>
            <a:ext cx="2881312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9600" kern="1200" dirty="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蒹葭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kern="1200" dirty="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      </a:t>
            </a:r>
            <a:r>
              <a:rPr kumimoji="1" lang="en-US" altLang="zh-CN" sz="4000" kern="1200" dirty="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—《</a:t>
            </a:r>
            <a:r>
              <a:rPr kumimoji="1" lang="zh-CN" altLang="en-US" sz="4000" kern="1200" dirty="0">
                <a:solidFill>
                  <a:srgbClr val="FFFF00"/>
                </a:solidFill>
                <a:latin typeface="隶书" pitchFamily="49" charset="-122"/>
                <a:ea typeface="隶书" pitchFamily="49" charset="-122"/>
                <a:cs typeface="+mn-cs"/>
              </a:rPr>
              <a:t>诗经 秦风</a:t>
            </a:r>
            <a:r>
              <a:rPr kumimoji="1" lang="en-US" altLang="zh-CN" sz="4000" kern="1200" dirty="0">
                <a:solidFill>
                  <a:srgbClr val="FFFF00"/>
                </a:solidFill>
                <a:latin typeface="Times New Roman" pitchFamily="18" charset="0"/>
                <a:ea typeface="楷体_GB2312" pitchFamily="49" charset="-122"/>
                <a:cs typeface="+mn-cs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712393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81547" y="1690930"/>
            <a:ext cx="24616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为霜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所谓伊人，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一方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道阻且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长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溯游从之，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宛在水中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央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>
              <a:solidFill>
                <a:srgbClr val="0033CC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63888" y="1620381"/>
            <a:ext cx="233633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未晞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之湄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。溯洄从之，道阻且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。溯游从之，宛在水中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>
              <a:solidFill>
                <a:srgbClr val="0033CC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51264" y="1690930"/>
            <a:ext cx="2286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未已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。溯洄从之，道阻且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右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。溯游从之，宛在水中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沚。</a:t>
            </a:r>
            <a:endParaRPr lang="zh-CN" altLang="en-US" sz="3200" dirty="0">
              <a:solidFill>
                <a:srgbClr val="0033CC"/>
              </a:solidFill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323528" y="1347458"/>
            <a:ext cx="24481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>
                <a:solidFill>
                  <a:srgbClr val="00B050"/>
                </a:solidFill>
              </a:rPr>
              <a:t>Ji</a:t>
            </a:r>
            <a:r>
              <a:rPr lang="en-US" sz="2800" b="1" dirty="0" err="1">
                <a:solidFill>
                  <a:srgbClr val="00B050"/>
                </a:solidFill>
                <a:cs typeface="Arial" charset="0"/>
              </a:rPr>
              <a:t>ān</a:t>
            </a:r>
            <a:r>
              <a:rPr lang="en-US" sz="2800" b="1" dirty="0">
                <a:solidFill>
                  <a:srgbClr val="00B050"/>
                </a:solidFill>
                <a:cs typeface="Arial" charset="0"/>
              </a:rPr>
              <a:t> </a:t>
            </a:r>
            <a:r>
              <a:rPr lang="en-US" sz="2800" b="1" dirty="0" err="1">
                <a:solidFill>
                  <a:srgbClr val="00B050"/>
                </a:solidFill>
              </a:rPr>
              <a:t>Ji</a:t>
            </a:r>
            <a:r>
              <a:rPr lang="en-US" sz="2800" b="1" dirty="0" err="1">
                <a:solidFill>
                  <a:srgbClr val="00B050"/>
                </a:solidFill>
                <a:cs typeface="Arial" charset="0"/>
              </a:rPr>
              <a:t>ā</a:t>
            </a:r>
            <a:endParaRPr lang="en-US" sz="2800" b="1" dirty="0">
              <a:solidFill>
                <a:srgbClr val="00B050"/>
              </a:solidFill>
              <a:cs typeface="Arial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63706" y="3491422"/>
            <a:ext cx="16884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00B050"/>
                </a:solidFill>
                <a:cs typeface="Arial" charset="0"/>
              </a:rPr>
              <a:t>Sù</a:t>
            </a:r>
            <a:r>
              <a:rPr lang="en-US" sz="2400" b="1" dirty="0">
                <a:solidFill>
                  <a:srgbClr val="00B050"/>
                </a:solidFill>
                <a:cs typeface="Arial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cs typeface="Arial" charset="0"/>
              </a:rPr>
              <a:t>huí</a:t>
            </a:r>
            <a:endParaRPr lang="en-US" sz="2400" b="1" dirty="0">
              <a:solidFill>
                <a:srgbClr val="00B050"/>
              </a:solidFill>
              <a:cs typeface="Arial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5360664" y="4149080"/>
            <a:ext cx="990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00B050"/>
                </a:solidFill>
              </a:rPr>
              <a:t>j</a:t>
            </a:r>
            <a:r>
              <a:rPr lang="en-US" sz="2400" b="1" dirty="0" err="1">
                <a:solidFill>
                  <a:srgbClr val="00B050"/>
                </a:solidFill>
                <a:cs typeface="Arial" charset="0"/>
              </a:rPr>
              <a:t>ī</a:t>
            </a:r>
            <a:endParaRPr lang="en-US" sz="2400" b="1" dirty="0">
              <a:solidFill>
                <a:srgbClr val="00B050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5076056" y="4863307"/>
            <a:ext cx="990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00B050"/>
                </a:solidFill>
              </a:rPr>
              <a:t>ch</a:t>
            </a:r>
            <a:r>
              <a:rPr lang="en-US" sz="2400" b="1" dirty="0" err="1">
                <a:solidFill>
                  <a:srgbClr val="00B050"/>
                </a:solidFill>
                <a:cs typeface="Arial" charset="0"/>
              </a:rPr>
              <a:t>í</a:t>
            </a:r>
            <a:endParaRPr lang="en-US" sz="2400" b="1" dirty="0">
              <a:solidFill>
                <a:srgbClr val="00B050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8028384" y="3220917"/>
            <a:ext cx="838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00B050"/>
                </a:solidFill>
              </a:rPr>
              <a:t>s</a:t>
            </a:r>
            <a:r>
              <a:rPr lang="en-US" sz="2400" b="1" dirty="0" err="1">
                <a:solidFill>
                  <a:srgbClr val="00B050"/>
                </a:solidFill>
                <a:cs typeface="Arial" charset="0"/>
              </a:rPr>
              <a:t>Ì</a:t>
            </a:r>
            <a:endParaRPr lang="en-US" sz="2400" b="1" dirty="0">
              <a:solidFill>
                <a:srgbClr val="00B050"/>
              </a:solidFill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8028384" y="4915544"/>
            <a:ext cx="914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00B050"/>
                </a:solidFill>
              </a:rPr>
              <a:t>zh</a:t>
            </a:r>
            <a:r>
              <a:rPr lang="en-US" sz="2400" b="1" dirty="0" err="1">
                <a:solidFill>
                  <a:srgbClr val="00B050"/>
                </a:solidFill>
                <a:cs typeface="Arial" charset="0"/>
              </a:rPr>
              <a:t>Ĭ</a:t>
            </a:r>
            <a:endParaRPr lang="en-US" sz="2400" b="1" dirty="0">
              <a:solidFill>
                <a:srgbClr val="00B05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0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读诗第一步：准确、有韵味地朗读</a:t>
            </a:r>
          </a:p>
        </p:txBody>
      </p:sp>
    </p:spTree>
    <p:extLst>
      <p:ext uri="{BB962C8B-B14F-4D97-AF65-F5344CB8AC3E}">
        <p14:creationId xmlns:p14="http://schemas.microsoft.com/office/powerpoint/2010/main" val="1361849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447800" y="434974"/>
            <a:ext cx="7696200" cy="6423026"/>
            <a:chOff x="432" y="528"/>
            <a:chExt cx="4848" cy="4046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96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华文中宋" pitchFamily="2" charset="-122"/>
                  <a:ea typeface="华文中宋" pitchFamily="2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432" y="1104"/>
              <a:ext cx="4848" cy="3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kumimoji="1" lang="en-US" altLang="zh-CN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蒹葭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苍苍，白露为霜。所谓伊人，在水一方，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溯洄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从之，道阻且长。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溯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游从之，宛在水中央。</a:t>
              </a:r>
              <a:b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    蒹葭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萋萋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，白露未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晞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。所谓伊人，在水之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湄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。溯洄从之，道阻且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跻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。溯游从之，宛在水中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坻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</a:t>
              </a:r>
              <a:b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    蒹葭采采，白露未已。所谓伊人，在水之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涘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。溯洄从之，道阻且右。溯游从之，宛在水中</a:t>
              </a:r>
              <a:r>
                <a:rPr kumimoji="1" lang="zh-CN" altLang="en-US" sz="3200" dirty="0">
                  <a:solidFill>
                    <a:srgbClr val="C00000"/>
                  </a:solidFill>
                  <a:latin typeface="隶书" pitchFamily="49" charset="-122"/>
                  <a:ea typeface="隶书" pitchFamily="49" charset="-122"/>
                </a:rPr>
                <a:t>沚</a:t>
              </a:r>
              <a:r>
                <a:rPr kumimoji="1" lang="zh-CN" altLang="en-US" sz="3200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rPr>
                <a:t>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6142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读诗第二步：诗意地描述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画面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(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结合课文注释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)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3" name="Rectangle 2"/>
          <p:cNvSpPr txBox="1">
            <a:spLocks noRot="1" noChangeArrowheads="1"/>
          </p:cNvSpPr>
          <p:nvPr/>
        </p:nvSpPr>
        <p:spPr>
          <a:xfrm>
            <a:off x="539552" y="836712"/>
            <a:ext cx="3810000" cy="5867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蒹葭苍苍，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白露为霜。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所谓伊人，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在水一方。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溯洄从之，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道阻且长。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溯游从之，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宛在水中央。</a:t>
            </a:r>
          </a:p>
        </p:txBody>
      </p:sp>
      <p:sp>
        <p:nvSpPr>
          <p:cNvPr id="4" name="Rectangle 3"/>
          <p:cNvSpPr txBox="1">
            <a:spLocks noRot="1" noChangeArrowheads="1"/>
          </p:cNvSpPr>
          <p:nvPr/>
        </p:nvSpPr>
        <p:spPr>
          <a:xfrm>
            <a:off x="3995936" y="980728"/>
            <a:ext cx="4648200" cy="6096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河边芦荻碧苍苍，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秋深白露凝成霜。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我所思念的人儿，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就在水的那一方。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逆着水流去找她，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道路艰险又漫长。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顺着河水去找她，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仿佛在那水中央。</a:t>
            </a:r>
          </a:p>
        </p:txBody>
      </p:sp>
    </p:spTree>
    <p:extLst>
      <p:ext uri="{BB962C8B-B14F-4D97-AF65-F5344CB8AC3E}">
        <p14:creationId xmlns:p14="http://schemas.microsoft.com/office/powerpoint/2010/main" val="146914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683568" y="764704"/>
            <a:ext cx="3810000" cy="5334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蒹葭萋萋，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白露未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AA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晞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所谓伊人，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在水之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AA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湄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溯洄从之，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AA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道阻且跻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溯游从之，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宛在水中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AA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坻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</a:p>
        </p:txBody>
      </p:sp>
      <p:sp>
        <p:nvSpPr>
          <p:cNvPr id="3" name="Rectangle 2"/>
          <p:cNvSpPr txBox="1">
            <a:spLocks noRot="1" noChangeArrowheads="1"/>
          </p:cNvSpPr>
          <p:nvPr/>
        </p:nvSpPr>
        <p:spPr>
          <a:xfrm>
            <a:off x="4644008" y="764704"/>
            <a:ext cx="3810000" cy="5257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蒹葭采采，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白露未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AA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已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所谓伊人，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在水之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AA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涘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溯洄从之，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AA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道阻且右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溯游从之，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宛在水中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AA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沚</a:t>
            </a: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Tx/>
              <a:buNone/>
              <a:tabLst/>
              <a:defRPr/>
            </a:pPr>
            <a:endParaRPr kumimoji="0" lang="en-US" altLang="zh-CN" sz="36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533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683568" y="764704"/>
            <a:ext cx="3810000" cy="5334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蒹葭萋萋，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白露未晞。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所谓伊人，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在水之湄。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溯洄从之，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道阻且跻。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溯游从之，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宛在水中坻。</a:t>
            </a:r>
          </a:p>
        </p:txBody>
      </p:sp>
      <p:sp>
        <p:nvSpPr>
          <p:cNvPr id="3" name="Rectangle 3"/>
          <p:cNvSpPr txBox="1">
            <a:spLocks noRot="1" noChangeArrowheads="1"/>
          </p:cNvSpPr>
          <p:nvPr/>
        </p:nvSpPr>
        <p:spPr>
          <a:xfrm>
            <a:off x="3995936" y="762000"/>
            <a:ext cx="4495800" cy="60960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河畔芦荻密又繁，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白露滴滴叶未干。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我所思念的人儿，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就在河岸那一端。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逆着流水去找她，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道路险阻攀登难。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顺着流水去找她，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仿佛人在水中滩。</a:t>
            </a:r>
          </a:p>
        </p:txBody>
      </p:sp>
    </p:spTree>
    <p:extLst>
      <p:ext uri="{BB962C8B-B14F-4D97-AF65-F5344CB8AC3E}">
        <p14:creationId xmlns:p14="http://schemas.microsoft.com/office/powerpoint/2010/main" val="385218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539552" y="692696"/>
            <a:ext cx="3810000" cy="5257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蒹葭采采，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白露未已。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所谓伊人，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在水之涘。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溯洄从之，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道阻且右。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溯游从之，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宛在水中沚。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Tx/>
              <a:buNone/>
              <a:tabLst/>
              <a:defRPr/>
            </a:pPr>
            <a:endParaRPr kumimoji="0" lang="en-US" altLang="zh-CN" sz="36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  <p:sp>
        <p:nvSpPr>
          <p:cNvPr id="3" name="Rectangle 3"/>
          <p:cNvSpPr txBox="1">
            <a:spLocks noRot="1" noChangeArrowheads="1"/>
          </p:cNvSpPr>
          <p:nvPr/>
        </p:nvSpPr>
        <p:spPr>
          <a:xfrm>
            <a:off x="4038600" y="685800"/>
            <a:ext cx="4419600" cy="52578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河边芦荻密又稠，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清晨露水未全收。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我所思念的人儿，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就在河岸那一头。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逆着流水去找她，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道路弯弯险难求。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Char char="v"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顺着流水去找她，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0066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    仿佛在那水中洲。</a:t>
            </a:r>
          </a:p>
        </p:txBody>
      </p:sp>
    </p:spTree>
    <p:extLst>
      <p:ext uri="{BB962C8B-B14F-4D97-AF65-F5344CB8AC3E}">
        <p14:creationId xmlns:p14="http://schemas.microsoft.com/office/powerpoint/2010/main" val="425259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7092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读诗第三步：多元地品读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052736"/>
            <a:ext cx="64807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从内容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从结构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从语言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从人物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400" b="1" dirty="0">
                <a:latin typeface="隶书" pitchFamily="49" charset="-122"/>
                <a:ea typeface="隶书" pitchFamily="49" charset="-122"/>
              </a:rPr>
              <a:t>从感悟</a:t>
            </a:r>
            <a:endParaRPr lang="en-US" altLang="zh-CN" sz="4400" b="1" dirty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4400" b="1" dirty="0">
                <a:latin typeface="隶书" pitchFamily="49" charset="-122"/>
                <a:ea typeface="隶书" pitchFamily="49" charset="-122"/>
              </a:rPr>
              <a:t>……</a:t>
            </a:r>
            <a:endParaRPr lang="zh-CN" altLang="en-US" sz="4400" b="1" dirty="0"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4" name="Picture 4" descr="图片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0072" y="0"/>
            <a:ext cx="392392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3995936" y="836712"/>
            <a:ext cx="5889625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9600" b="1" dirty="0">
                <a:solidFill>
                  <a:srgbClr val="92D050"/>
                </a:solidFill>
                <a:latin typeface="华文行楷" pitchFamily="2" charset="-122"/>
                <a:ea typeface="华文行楷" pitchFamily="2" charset="-122"/>
              </a:rPr>
              <a:t> </a:t>
            </a:r>
            <a:r>
              <a:rPr lang="zh-CN" altLang="en-US" sz="9600" b="1" dirty="0">
                <a:solidFill>
                  <a:srgbClr val="92D050"/>
                </a:solidFill>
                <a:latin typeface="华文行楷" pitchFamily="2" charset="-122"/>
                <a:ea typeface="华文行楷" pitchFamily="2" charset="-122"/>
              </a:rPr>
              <a:t>结构：</a:t>
            </a:r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3923928" y="2492896"/>
            <a:ext cx="7010400" cy="23083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全诗共三章，</a:t>
            </a:r>
            <a:endParaRPr lang="en-US" altLang="zh-CN" sz="48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每章前两句写景，</a:t>
            </a:r>
            <a:endParaRPr lang="en-US" altLang="zh-CN" sz="4800" b="1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4800" b="1" dirty="0">
                <a:latin typeface="隶书" pitchFamily="49" charset="-122"/>
                <a:ea typeface="隶书" pitchFamily="49" charset="-122"/>
              </a:rPr>
              <a:t>后六句写人。</a:t>
            </a:r>
          </a:p>
        </p:txBody>
      </p:sp>
      <p:pic>
        <p:nvPicPr>
          <p:cNvPr id="4" name="Picture 4" descr="图片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2392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1023938" y="15621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0" y="1484784"/>
            <a:ext cx="30241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u="sng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，</a:t>
            </a:r>
            <a:b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</a:b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白露为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霜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。</a:t>
            </a:r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2736850" y="1485354"/>
            <a:ext cx="3240088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，</a:t>
            </a:r>
            <a:b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</a:b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白露未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晞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。</a:t>
            </a:r>
          </a:p>
        </p:txBody>
      </p:sp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5508104" y="1484784"/>
            <a:ext cx="3132137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，</a:t>
            </a:r>
          </a:p>
          <a:p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白露未</a:t>
            </a:r>
            <a:r>
              <a:rPr lang="zh-CN" altLang="en-US" sz="36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已</a:t>
            </a:r>
            <a:r>
              <a:rPr lang="zh-CN" altLang="en-US" sz="36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 。</a:t>
            </a:r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467544" y="260648"/>
            <a:ext cx="3908425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6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写景：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179512" y="3429000"/>
            <a:ext cx="78486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每节开头</a:t>
            </a:r>
            <a:r>
              <a:rPr lang="zh-CN" altLang="en-US" sz="40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起兴</a:t>
            </a:r>
            <a:r>
              <a:rPr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，营造</a:t>
            </a:r>
            <a:r>
              <a:rPr kumimoji="1" lang="zh-CN" altLang="en-US" sz="40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凄清落寞</a:t>
            </a:r>
            <a:r>
              <a:rPr kumimoji="1"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的</a:t>
            </a:r>
            <a:r>
              <a:rPr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气氛，又引出主人公</a:t>
            </a:r>
            <a:r>
              <a:rPr lang="zh-CN" altLang="en-US" sz="4000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惆怅焦急感情</a:t>
            </a:r>
            <a:r>
              <a:rPr lang="zh-CN" altLang="en-US" sz="40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的流露，情景交融。</a:t>
            </a:r>
          </a:p>
        </p:txBody>
      </p:sp>
      <p:sp>
        <p:nvSpPr>
          <p:cNvPr id="10" name="云形标注 9"/>
          <p:cNvSpPr/>
          <p:nvPr/>
        </p:nvSpPr>
        <p:spPr>
          <a:xfrm>
            <a:off x="5652120" y="5157192"/>
            <a:ext cx="3312368" cy="1224136"/>
          </a:xfrm>
          <a:prstGeom prst="cloudCallout">
            <a:avLst>
              <a:gd name="adj1" fmla="val -53184"/>
              <a:gd name="adj2" fmla="val -12657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4800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意境美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4" grpId="0" autoUpdateAnimBg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Text Box 2"/>
          <p:cNvSpPr txBox="1">
            <a:spLocks noChangeArrowheads="1"/>
          </p:cNvSpPr>
          <p:nvPr/>
        </p:nvSpPr>
        <p:spPr bwMode="auto">
          <a:xfrm>
            <a:off x="251520" y="0"/>
            <a:ext cx="2808288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96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写人</a:t>
            </a:r>
          </a:p>
        </p:txBody>
      </p:sp>
      <p:sp>
        <p:nvSpPr>
          <p:cNvPr id="143363" name="Text Box 3"/>
          <p:cNvSpPr txBox="1">
            <a:spLocks noChangeArrowheads="1"/>
          </p:cNvSpPr>
          <p:nvPr/>
        </p:nvSpPr>
        <p:spPr bwMode="auto">
          <a:xfrm>
            <a:off x="827584" y="1772816"/>
            <a:ext cx="8860538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每章三四句，写心上人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可望</a:t>
            </a:r>
          </a:p>
          <a:p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而不可即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，表现主人公的</a:t>
            </a:r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惆</a:t>
            </a:r>
          </a:p>
          <a:p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怅之情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143364" name="Text Box 4"/>
          <p:cNvSpPr txBox="1">
            <a:spLocks noChangeArrowheads="1"/>
          </p:cNvSpPr>
          <p:nvPr/>
        </p:nvSpPr>
        <p:spPr bwMode="auto">
          <a:xfrm>
            <a:off x="827584" y="4149080"/>
            <a:ext cx="7344816" cy="1739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每章五到八句，写道路的险</a:t>
            </a:r>
          </a:p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阻，表现主人公对爱情的</a:t>
            </a:r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执</a:t>
            </a:r>
          </a:p>
          <a:p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着追求和怅惘情怀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。</a:t>
            </a:r>
          </a:p>
        </p:txBody>
      </p:sp>
      <p:sp>
        <p:nvSpPr>
          <p:cNvPr id="8" name="云形标注 7"/>
          <p:cNvSpPr/>
          <p:nvPr/>
        </p:nvSpPr>
        <p:spPr>
          <a:xfrm>
            <a:off x="6228184" y="764704"/>
            <a:ext cx="3096344" cy="1224136"/>
          </a:xfrm>
          <a:prstGeom prst="cloudCallout">
            <a:avLst>
              <a:gd name="adj1" fmla="val -44366"/>
              <a:gd name="adj2" fmla="val 158206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朦胧美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32240" y="3068960"/>
            <a:ext cx="20162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隶书" pitchFamily="49" charset="-122"/>
                <a:ea typeface="隶书" pitchFamily="49" charset="-122"/>
              </a:rPr>
              <a:t>全诗无一个“思”字、“愁”字、“求”字，但思慕和惆怅之情浓郁。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 autoUpdateAnimBg="0"/>
      <p:bldP spid="143364" grpId="0" autoUpdateAnimBg="0"/>
      <p:bldP spid="8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07011615573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" y="0"/>
            <a:ext cx="431152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88024" y="332656"/>
            <a:ext cx="3960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>
                <a:solidFill>
                  <a:srgbClr val="92D050"/>
                </a:solidFill>
                <a:latin typeface="隶书" pitchFamily="49" charset="-122"/>
                <a:ea typeface="隶书" pitchFamily="49" charset="-122"/>
              </a:rPr>
              <a:t>语言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499993" y="1700808"/>
            <a:ext cx="46440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此诗采取</a:t>
            </a:r>
            <a:r>
              <a:rPr lang="zh-CN" altLang="en-US" sz="3600" b="1" dirty="0">
                <a:solidFill>
                  <a:schemeClr val="hlink"/>
                </a:solidFill>
                <a:latin typeface="隶书" pitchFamily="49" charset="-122"/>
                <a:ea typeface="隶书" pitchFamily="49" charset="-122"/>
              </a:rPr>
              <a:t>重章叠句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的形式，一唱三叹。呈现出形式上的音乐美，极具感染力。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1115616" y="476672"/>
            <a:ext cx="625063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9600" b="1" dirty="0">
                <a:solidFill>
                  <a:srgbClr val="92D050"/>
                </a:solidFill>
                <a:latin typeface="华文行楷" pitchFamily="2" charset="-122"/>
                <a:ea typeface="华文行楷" pitchFamily="2" charset="-122"/>
              </a:rPr>
              <a:t>主要内容</a:t>
            </a:r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899592" y="1988840"/>
            <a:ext cx="733425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这首诗描写了一个热恋者对意中人的</a:t>
            </a:r>
            <a:r>
              <a:rPr lang="zh-CN" altLang="en-US" sz="40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急切执著追求</a:t>
            </a:r>
            <a:r>
              <a:rPr lang="zh-CN" altLang="en-US" sz="40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和可望而不可即的</a:t>
            </a:r>
            <a:r>
              <a:rPr lang="zh-CN" altLang="en-US" sz="40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惆怅失望</a:t>
            </a:r>
            <a:r>
              <a:rPr lang="zh-CN" altLang="en-US" sz="4000" b="1" dirty="0">
                <a:solidFill>
                  <a:schemeClr val="accent4"/>
                </a:solidFill>
                <a:latin typeface="隶书" pitchFamily="49" charset="-122"/>
                <a:ea typeface="隶书" pitchFamily="49" charset="-122"/>
              </a:rPr>
              <a:t>的心情。</a:t>
            </a:r>
          </a:p>
        </p:txBody>
      </p:sp>
    </p:spTree>
    <p:extLst>
      <p:ext uri="{BB962C8B-B14F-4D97-AF65-F5344CB8AC3E}">
        <p14:creationId xmlns:p14="http://schemas.microsoft.com/office/powerpoint/2010/main" val="15475996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712393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61322" y="1608843"/>
            <a:ext cx="8565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为霜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一方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且长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水中央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467544" y="283320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未晞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之湄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457588" y="407997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未已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且右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水中沚。</a:t>
            </a:r>
            <a:endParaRPr lang="zh-CN" altLang="en-US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712393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323528" y="1570599"/>
            <a:ext cx="84109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为霜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一方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且长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水中央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395536" y="2996952"/>
            <a:ext cx="83858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未晞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之湄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395536" y="4445670"/>
            <a:ext cx="85594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未已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且右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水中沚。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872377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712393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61322" y="1608843"/>
            <a:ext cx="8565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且长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水中央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467544" y="283320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水中坻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457588" y="407997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且右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水中沚。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728558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712393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61322" y="1608843"/>
            <a:ext cx="8565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为霜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一方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467544" y="283320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萋萋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未晞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之湄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457588" y="407997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，白露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未已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。所谓伊人，在水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。溯洄从之，道阻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且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。溯游从之，宛在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水中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 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10872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读诗第四步：背诵以加深理解。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712393" y="477837"/>
            <a:ext cx="8035925" cy="5416552"/>
            <a:chOff x="1920" y="528"/>
            <a:chExt cx="5062" cy="3412"/>
          </a:xfrm>
        </p:grpSpPr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1920" y="528"/>
              <a:ext cx="1460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1" lang="zh-CN" altLang="en-US" sz="3600" b="1" dirty="0">
                  <a:solidFill>
                    <a:srgbClr val="009900"/>
                  </a:solidFill>
                  <a:latin typeface="隶书" pitchFamily="49" charset="-122"/>
                  <a:ea typeface="隶书" pitchFamily="49" charset="-122"/>
                </a:rPr>
                <a:t>蒹  葭</a:t>
              </a:r>
            </a:p>
          </p:txBody>
        </p:sp>
        <p:sp>
          <p:nvSpPr>
            <p:cNvPr id="5" name="Text Box 11"/>
            <p:cNvSpPr txBox="1">
              <a:spLocks noChangeArrowheads="1"/>
            </p:cNvSpPr>
            <p:nvPr/>
          </p:nvSpPr>
          <p:spPr bwMode="auto">
            <a:xfrm>
              <a:off x="2134" y="2641"/>
              <a:ext cx="4848" cy="1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  <a:t>    </a:t>
              </a: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br>
                <a:rPr kumimoji="1" lang="zh-CN" altLang="en-US" sz="3200" b="1" dirty="0">
                  <a:solidFill>
                    <a:srgbClr val="002060"/>
                  </a:solidFill>
                  <a:latin typeface="隶书" pitchFamily="49" charset="-122"/>
                  <a:ea typeface="隶书" pitchFamily="49" charset="-122"/>
                </a:rPr>
              </a:br>
              <a:endPara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61322" y="1608843"/>
            <a:ext cx="85652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苍苍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endParaRPr kumimoji="1" lang="en-US" altLang="zh-CN" sz="3200" b="1" dirty="0">
              <a:solidFill>
                <a:srgbClr val="002060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溯洄从之，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b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</a:b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467544" y="2833200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  <p:sp>
        <p:nvSpPr>
          <p:cNvPr id="8" name="矩形 7"/>
          <p:cNvSpPr/>
          <p:nvPr/>
        </p:nvSpPr>
        <p:spPr>
          <a:xfrm>
            <a:off x="457588" y="4079974"/>
            <a:ext cx="85689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蒹葭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采采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，在水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之涘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。溯洄从之，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，</a:t>
            </a:r>
            <a:r>
              <a:rPr kumimoji="1" lang="en-US" altLang="zh-CN" sz="3200" b="1" dirty="0">
                <a:solidFill>
                  <a:srgbClr val="002060"/>
                </a:solidFill>
                <a:latin typeface="隶书" pitchFamily="49" charset="-122"/>
                <a:ea typeface="隶书" pitchFamily="49" charset="-122"/>
              </a:rPr>
              <a:t> _______ </a:t>
            </a:r>
            <a:r>
              <a:rPr kumimoji="1" lang="zh-CN" altLang="en-US" sz="32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69267508"/>
      </p:ext>
    </p:extLst>
  </p:cSld>
  <p:clrMapOvr>
    <a:masterClrMapping/>
  </p:clrMapOvr>
</p:sld>
</file>

<file path=ppt/theme/theme1.xml><?xml version="1.0" encoding="utf-8"?>
<a:theme xmlns:a="http://schemas.openxmlformats.org/drawingml/2006/main" name="CDESIGNK">
  <a:themeElements>
    <a:clrScheme name="CDESIGNK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CDESIGN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ESIGNK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K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1580</Words>
  <Application>Microsoft Office PowerPoint</Application>
  <PresentationFormat>On-screen Show (4:3)</PresentationFormat>
  <Paragraphs>182</Paragraphs>
  <Slides>19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8" baseType="lpstr">
      <vt:lpstr>华文行楷</vt:lpstr>
      <vt:lpstr>华文中宋</vt:lpstr>
      <vt:lpstr>楷体_GB2312</vt:lpstr>
      <vt:lpstr>隶书</vt:lpstr>
      <vt:lpstr>宋体</vt:lpstr>
      <vt:lpstr>Arial</vt:lpstr>
      <vt:lpstr>Times New Roman</vt:lpstr>
      <vt:lpstr>Wingdings</vt:lpstr>
      <vt:lpstr>CDESIGNK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NAT</dc:creator>
  <cp:lastModifiedBy>NAT</cp:lastModifiedBy>
  <cp:revision>26</cp:revision>
  <dcterms:modified xsi:type="dcterms:W3CDTF">2017-01-07T08:06:41Z</dcterms:modified>
</cp:coreProperties>
</file>