
<file path=[Content_Types].xml><?xml version="1.0" encoding="utf-8"?>
<Types xmlns="http://schemas.openxmlformats.org/package/2006/content-types">
  <Default Extension="jpeg" ContentType="image/jpeg"/>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35"/>
  </p:notesMasterIdLst>
  <p:sldIdLst>
    <p:sldId id="613" r:id="rId4"/>
    <p:sldId id="614" r:id="rId5"/>
    <p:sldId id="615" r:id="rId6"/>
    <p:sldId id="616" r:id="rId7"/>
    <p:sldId id="617" r:id="rId8"/>
    <p:sldId id="618" r:id="rId9"/>
    <p:sldId id="619" r:id="rId10"/>
    <p:sldId id="621" r:id="rId11"/>
    <p:sldId id="620" r:id="rId12"/>
    <p:sldId id="622" r:id="rId13"/>
    <p:sldId id="623" r:id="rId14"/>
    <p:sldId id="624" r:id="rId15"/>
    <p:sldId id="625" r:id="rId16"/>
    <p:sldId id="626" r:id="rId17"/>
    <p:sldId id="627" r:id="rId18"/>
    <p:sldId id="628" r:id="rId19"/>
    <p:sldId id="629" r:id="rId20"/>
    <p:sldId id="630" r:id="rId21"/>
    <p:sldId id="632" r:id="rId22"/>
    <p:sldId id="634" r:id="rId23"/>
    <p:sldId id="635" r:id="rId24"/>
    <p:sldId id="636" r:id="rId25"/>
    <p:sldId id="637" r:id="rId26"/>
    <p:sldId id="638" r:id="rId27"/>
    <p:sldId id="639" r:id="rId28"/>
    <p:sldId id="640" r:id="rId29"/>
    <p:sldId id="641" r:id="rId30"/>
    <p:sldId id="642" r:id="rId31"/>
    <p:sldId id="643" r:id="rId32"/>
    <p:sldId id="644" r:id="rId33"/>
    <p:sldId id="647" r:id="rId3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00FF"/>
    <a:srgbClr val="FFFFCC"/>
    <a:srgbClr val="CCECFF"/>
    <a:srgbClr val="FFCC99"/>
    <a:srgbClr val="FFCCCC"/>
    <a:srgbClr val="CCFFCC"/>
    <a:srgbClr val="66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38"/>
    <p:restoredTop sz="93676"/>
  </p:normalViewPr>
  <p:slideViewPr>
    <p:cSldViewPr showGuides="1">
      <p:cViewPr>
        <p:scale>
          <a:sx n="70" d="100"/>
          <a:sy n="70" d="100"/>
        </p:scale>
        <p:origin x="-900" y="-402"/>
      </p:cViewPr>
      <p:guideLst>
        <p:guide orient="horz" pos="2193"/>
        <p:guide pos="2906"/>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notesMaster" Target="notesMasters/notesMaster1.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latin typeface="Calibri" panose="020F0502020204030204" pitchFamily="34" charset="0"/>
              </a:rPr>
            </a:fld>
            <a:endParaRPr lang="zh-CN" altLang="en-US" sz="1200"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单击图标添加图片</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2504" cy="438943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935163"/>
            <a:ext cx="4032504" cy="438943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52930" cy="56197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pn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4" Type="http://schemas.openxmlformats.org/officeDocument/2006/relationships/theme" Target="../theme/theme2.xml"/><Relationship Id="rId13" Type="http://schemas.openxmlformats.org/officeDocument/2006/relationships/image" Target="../media/image2.png"/><Relationship Id="rId12" Type="http://schemas.openxmlformats.org/officeDocument/2006/relationships/image" Target="../media/image1.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028"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pic>
        <p:nvPicPr>
          <p:cNvPr id="1029" name="Picture 10" descr="英语周报标志"/>
          <p:cNvPicPr>
            <a:picLocks noChangeAspect="1"/>
          </p:cNvPicPr>
          <p:nvPr/>
        </p:nvPicPr>
        <p:blipFill>
          <a:blip r:embed="rId13"/>
          <a:stretch>
            <a:fillRect/>
          </a:stretch>
        </p:blipFill>
        <p:spPr>
          <a:xfrm>
            <a:off x="76200" y="95250"/>
            <a:ext cx="1828800" cy="590550"/>
          </a:xfrm>
          <a:prstGeom prst="rect">
            <a:avLst/>
          </a:prstGeom>
          <a:noFill/>
          <a:ln w="9525">
            <a:noFill/>
          </a:ln>
        </p:spPr>
      </p:pic>
      <p:sp>
        <p:nvSpPr>
          <p:cNvPr id="1030"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rPr>
              <a:t>Unit </a:t>
            </a:r>
            <a:r>
              <a:rPr kumimoji="0" lang="en-US" altLang="zh-CN" sz="1800" b="0" i="0" u="none" strike="noStrike" kern="1200" cap="none" spc="0" normalizeH="0" baseline="0" noProof="0" dirty="0" smtClean="0">
                <a:ln>
                  <a:noFill/>
                </a:ln>
                <a:solidFill>
                  <a:srgbClr val="5F5F5F"/>
                </a:solidFill>
                <a:effectLst/>
                <a:uLnTx/>
                <a:uFillTx/>
                <a:latin typeface="Comic Sans MS" panose="030F0702030302020204" pitchFamily="66" charset="0"/>
                <a:ea typeface="宋体" panose="02010600030101010101" pitchFamily="2" charset="-122"/>
                <a:cs typeface="+mn-cs"/>
              </a:rPr>
              <a:t>3 Grammar</a:t>
            </a:r>
            <a:endPar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endParaRPr>
          </a:p>
        </p:txBody>
      </p:sp>
      <p:sp>
        <p:nvSpPr>
          <p:cNvPr id="1031" name="标题占位符 8"/>
          <p:cNvSpPr>
            <a:spLocks noGrp="1"/>
          </p:cNvSpPr>
          <p:nvPr>
            <p:ph type="title"/>
          </p:nvPr>
        </p:nvSpPr>
        <p:spPr>
          <a:xfrm>
            <a:off x="457200" y="704850"/>
            <a:ext cx="8229600" cy="1143000"/>
          </a:xfrm>
          <a:prstGeom prst="rect">
            <a:avLst/>
          </a:prstGeom>
          <a:noFill/>
          <a:ln w="9525">
            <a:noFill/>
          </a:ln>
        </p:spPr>
        <p:txBody>
          <a:bodyPr lIns="0" rIns="0" bIns="0" anchor="b"/>
          <a:p>
            <a:pPr lvl="0"/>
            <a:r>
              <a:rPr lang="zh-CN" altLang="en-US" dirty="0"/>
              <a:t>单击此处编辑母版标题样式</a:t>
            </a:r>
            <a:endParaRPr lang="en-US" altLang="zh-CN" dirty="0"/>
          </a:p>
        </p:txBody>
      </p:sp>
      <p:sp>
        <p:nvSpPr>
          <p:cNvPr id="1032" name="文本占位符 29"/>
          <p:cNvSpPr>
            <a:spLocks noGrp="1"/>
          </p:cNvSpPr>
          <p:nvPr>
            <p:ph type="body" idx="1"/>
          </p:nvPr>
        </p:nvSpPr>
        <p:spPr>
          <a:xfrm>
            <a:off x="457200" y="1935163"/>
            <a:ext cx="8229600" cy="2062162"/>
          </a:xfrm>
          <a:prstGeom prst="rect">
            <a:avLst/>
          </a:prstGeom>
          <a:noFill/>
          <a:ln w="9525">
            <a:noFill/>
          </a:ln>
        </p:spPr>
        <p:txBody>
          <a:bodyPr>
            <a:spAutoFit/>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zh-CN"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buChar char="•"/>
            </a:pPr>
            <a:fld id="{9A0DB2DC-4C9A-4742-B13C-FB6460FD3503}" type="slidenum">
              <a:rPr lang="en-US" altLang="zh-CN" dirty="0"/>
            </a:fld>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sldNum="0" hdr="0" ftr="0" dt="0"/>
  <p:txStyles>
    <p:titleStyle>
      <a:lvl1pPr algn="l" rtl="0" eaLnBrk="1" fontAlgn="base" hangingPunct="1">
        <a:spcBef>
          <a:spcPct val="0"/>
        </a:spcBef>
        <a:spcAft>
          <a:spcPct val="0"/>
        </a:spcAft>
        <a:defRPr sz="5000">
          <a:solidFill>
            <a:schemeClr val="tx2"/>
          </a:solidFill>
          <a:latin typeface="+mj-lt"/>
          <a:ea typeface="+mj-ea"/>
          <a:cs typeface="+mj-cs"/>
        </a:defRPr>
      </a:lvl1pPr>
      <a:lvl2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1" fontAlgn="base" hangingPunct="1">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1" fontAlgn="base" hangingPunct="1">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1" fontAlgn="base" hangingPunct="1">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1" fontAlgn="base" hangingPunct="1">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43012"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pic>
        <p:nvPicPr>
          <p:cNvPr id="43019" name="Picture 10" descr="英语周报标志"/>
          <p:cNvPicPr>
            <a:picLocks noChangeAspect="1"/>
          </p:cNvPicPr>
          <p:nvPr userDrawn="1"/>
        </p:nvPicPr>
        <p:blipFill>
          <a:blip r:embed="rId13"/>
          <a:stretch>
            <a:fillRect/>
          </a:stretch>
        </p:blipFill>
        <p:spPr>
          <a:xfrm>
            <a:off x="0" y="76200"/>
            <a:ext cx="1828800" cy="590550"/>
          </a:xfrm>
          <a:prstGeom prst="rect">
            <a:avLst/>
          </a:prstGeom>
          <a:noFill/>
          <a:ln w="9525">
            <a:noFill/>
          </a:ln>
        </p:spPr>
      </p:pic>
      <p:sp>
        <p:nvSpPr>
          <p:cNvPr id="15" name="Text Box 11"/>
          <p:cNvSpPr txBox="1">
            <a:spLocks noChangeArrowheads="1"/>
          </p:cNvSpPr>
          <p:nvPr/>
        </p:nvSpPr>
        <p:spPr bwMode="auto">
          <a:xfrm>
            <a:off x="7162800" y="76200"/>
            <a:ext cx="1905000" cy="366713"/>
          </a:xfrm>
          <a:prstGeom prst="rect">
            <a:avLst/>
          </a:prstGeom>
          <a:noFill/>
          <a:ln w="9525">
            <a:noFill/>
            <a:miter lim="800000"/>
          </a:ln>
          <a:effectLst/>
        </p:spPr>
        <p:txBody>
          <a:bodyPr>
            <a:spAutoFit/>
          </a:bodyPr>
          <a:p>
            <a:pPr lvl="0" eaLnBrk="1" hangingPunct="1">
              <a:lnSpc>
                <a:spcPct val="100000"/>
              </a:lnSpc>
              <a:spcBef>
                <a:spcPct val="50000"/>
              </a:spcBef>
            </a:pPr>
            <a:r>
              <a:rPr lang="en-US" altLang="zh-CN" sz="1800" u="none">
                <a:solidFill>
                  <a:srgbClr val="5F5F5F"/>
                </a:solidFill>
                <a:latin typeface="Comic Sans MS" panose="030F0702030302020204" pitchFamily="66" charset="0"/>
              </a:rPr>
              <a:t>Unit 3 Grammar</a:t>
            </a:r>
            <a:endParaRPr lang="en-US" altLang="zh-CN" sz="1800" u="none">
              <a:solidFill>
                <a:srgbClr val="5F5F5F"/>
              </a:solidFill>
              <a:latin typeface="Comic Sans MS" panose="030F0702030302020204" pitchFamily="66" charset="0"/>
            </a:endParaRPr>
          </a:p>
        </p:txBody>
      </p:sp>
      <p:sp>
        <p:nvSpPr>
          <p:cNvPr id="43021" name="标题占位符 8"/>
          <p:cNvSpPr>
            <a:spLocks noGrp="1"/>
          </p:cNvSpPr>
          <p:nvPr>
            <p:ph type="title"/>
          </p:nvPr>
        </p:nvSpPr>
        <p:spPr>
          <a:xfrm>
            <a:off x="457200" y="704850"/>
            <a:ext cx="8229600" cy="1143000"/>
          </a:xfrm>
          <a:prstGeom prst="rect">
            <a:avLst/>
          </a:prstGeom>
          <a:noFill/>
          <a:ln w="9525">
            <a:noFill/>
          </a:ln>
        </p:spPr>
        <p:txBody>
          <a:bodyPr lIns="0" rIns="0" bIns="0" anchor="b"/>
          <a:p>
            <a:pPr lvl="0"/>
            <a:r>
              <a:rPr lang="zh-CN" altLang="en-US" dirty="0"/>
              <a:t>单击此处编辑母版标题样式</a:t>
            </a:r>
            <a:endParaRPr lang="en-US" altLang="x-none" dirty="0"/>
          </a:p>
        </p:txBody>
      </p:sp>
      <p:sp>
        <p:nvSpPr>
          <p:cNvPr id="43022" name="文本占位符 29"/>
          <p:cNvSpPr>
            <a:spLocks noGrp="1"/>
          </p:cNvSpPr>
          <p:nvPr>
            <p:ph type="body" idx="1"/>
          </p:nvPr>
        </p:nvSpPr>
        <p:spPr>
          <a:xfrm>
            <a:off x="457200" y="1935163"/>
            <a:ext cx="8229600" cy="4389437"/>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x-none"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fld id="{9A0DB2DC-4C9A-4742-B13C-FB6460FD3503}" type="slidenum">
              <a:rPr lang="en-US" altLang="zh-CN"/>
            </a:fld>
            <a:endParaRPr lang="en-US" alt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l" defTabSz="914400" rtl="0" eaLnBrk="1" fontAlgn="base" latinLnBrk="0" hangingPunct="1">
        <a:lnSpc>
          <a:spcPct val="100000"/>
        </a:lnSpc>
        <a:spcBef>
          <a:spcPct val="0"/>
        </a:spcBef>
        <a:spcAft>
          <a:spcPct val="0"/>
        </a:spcAft>
        <a:buNone/>
        <a:defRPr sz="5000" b="0" i="0" u="none" kern="1200" baseline="0">
          <a:solidFill>
            <a:schemeClr val="tx2"/>
          </a:solidFill>
          <a:latin typeface="+mj-lt"/>
          <a:ea typeface="+mj-ea"/>
          <a:cs typeface="+mj-cs"/>
        </a:defRPr>
      </a:lvl1pPr>
    </p:titleStyle>
    <p:body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b="0" i="0" u="none" kern="1200" baseline="0">
          <a:solidFill>
            <a:schemeClr val="tx1"/>
          </a:solidFill>
          <a:latin typeface="+mn-lt"/>
          <a:ea typeface="+mn-ea"/>
          <a:cs typeface="+mn-cs"/>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mn-lt"/>
          <a:ea typeface="+mn-ea"/>
          <a:cs typeface="+mn-cs"/>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mn-lt"/>
          <a:ea typeface="+mn-ea"/>
          <a:cs typeface="+mn-cs"/>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mn-lt"/>
          <a:ea typeface="+mn-ea"/>
          <a:cs typeface="+mn-cs"/>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9pPr>
    </p:bodyStyle>
    <p:other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jpeg"/><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10.png"/><Relationship Id="rId1" Type="http://schemas.openxmlformats.org/officeDocument/2006/relationships/image" Target="../media/image9.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2.png"/><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6.jpeg"/><Relationship Id="rId1"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9.jpeg"/><Relationship Id="rId1" Type="http://schemas.openxmlformats.org/officeDocument/2006/relationships/image" Target="../media/image1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a:xfrm>
            <a:off x="5517515" y="2813050"/>
            <a:ext cx="2952750" cy="831850"/>
          </a:xfrm>
          <a:solidFill>
            <a:schemeClr val="tx2">
              <a:lumMod val="40000"/>
              <a:lumOff val="60000"/>
              <a:alpha val="50000"/>
            </a:schemeClr>
          </a:solidFill>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defRPr/>
            </a:pPr>
            <a:r>
              <a:rPr kumimoji="0" lang="en-US" altLang="zh-CN"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rPr>
              <a:t>Grammar</a:t>
            </a:r>
            <a:endParaRPr kumimoji="0" lang="en-US" altLang="zh-CN"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2051" name="TextBox 4"/>
          <p:cNvSpPr txBox="1">
            <a:spLocks noChangeArrowheads="1"/>
          </p:cNvSpPr>
          <p:nvPr/>
        </p:nvSpPr>
        <p:spPr bwMode="auto">
          <a:xfrm>
            <a:off x="694373" y="836613"/>
            <a:ext cx="7775575" cy="829945"/>
          </a:xfrm>
          <a:prstGeom prst="rect">
            <a:avLst/>
          </a:prstGeom>
          <a:solidFill>
            <a:schemeClr val="accent2">
              <a:lumMod val="40000"/>
              <a:lumOff val="60000"/>
              <a:alpha val="50000"/>
            </a:schemeClr>
          </a:solidFill>
          <a:ln w="9525">
            <a:noFill/>
            <a:miter lim="800000"/>
          </a:ln>
        </p:spPr>
        <p:txBody>
          <a:bodyPr>
            <a:spAutoFit/>
          </a:bodyPr>
          <a:lstStyle/>
          <a:p>
            <a:pPr marR="0" algn="ctr" defTabSz="914400">
              <a:buClrTx/>
              <a:buSzTx/>
              <a:buFontTx/>
              <a:buNone/>
              <a:defRPr/>
            </a:pPr>
            <a:r>
              <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Unit 3  </a:t>
            </a:r>
            <a:r>
              <a:rPr lang="en-US" altLang="zh-CN" sz="4800" b="1"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sym typeface="+mn-ea"/>
              </a:rPr>
              <a:t>The environment</a:t>
            </a:r>
            <a:endPar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33795" name="Picture 3"/>
          <p:cNvPicPr>
            <a:picLocks noChangeAspect="1" noChangeArrowheads="1"/>
          </p:cNvPicPr>
          <p:nvPr/>
        </p:nvPicPr>
        <p:blipFill>
          <a:blip r:embed="rId1"/>
          <a:srcRect/>
          <a:stretch>
            <a:fillRect/>
          </a:stretch>
        </p:blipFill>
        <p:spPr bwMode="auto">
          <a:xfrm rot="21062260">
            <a:off x="395288" y="2942590"/>
            <a:ext cx="4791075" cy="2565400"/>
          </a:xfrm>
          <a:prstGeom prst="rect">
            <a:avLst/>
          </a:prstGeom>
          <a:ln w="31750">
            <a:solidFill>
              <a:srgbClr val="FFFF00"/>
            </a:solidFill>
          </a:ln>
          <a:effectLst>
            <a:outerShdw blurRad="292100" dist="139700" dir="2700000" algn="tl" rotWithShape="0">
              <a:srgbClr val="333333">
                <a:alpha val="65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54280" name="直接连接符 8"/>
          <p:cNvCxnSpPr/>
          <p:nvPr/>
        </p:nvCxnSpPr>
        <p:spPr>
          <a:xfrm>
            <a:off x="5219700" y="3632200"/>
            <a:ext cx="2232025" cy="0"/>
          </a:xfrm>
          <a:prstGeom prst="line">
            <a:avLst/>
          </a:prstGeom>
          <a:ln w="12700" cap="flat" cmpd="sng">
            <a:solidFill>
              <a:srgbClr val="008000"/>
            </a:solidFill>
            <a:prstDash val="solid"/>
            <a:round/>
            <a:headEnd type="none" w="med" len="med"/>
            <a:tailEnd type="oval" w="med" len="med"/>
          </a:ln>
        </p:spPr>
      </p:cxnSp>
      <p:cxnSp>
        <p:nvCxnSpPr>
          <p:cNvPr id="54286" name="直接连接符 8"/>
          <p:cNvCxnSpPr/>
          <p:nvPr/>
        </p:nvCxnSpPr>
        <p:spPr>
          <a:xfrm>
            <a:off x="5219700" y="1833563"/>
            <a:ext cx="2232025" cy="0"/>
          </a:xfrm>
          <a:prstGeom prst="line">
            <a:avLst/>
          </a:prstGeom>
          <a:ln w="12700" cap="flat" cmpd="sng">
            <a:solidFill>
              <a:srgbClr val="FF0066"/>
            </a:solidFill>
            <a:prstDash val="solid"/>
            <a:round/>
            <a:headEnd type="none" w="med" len="med"/>
            <a:tailEnd type="oval" w="med" len="med"/>
          </a:ln>
        </p:spPr>
      </p:cxnSp>
      <p:cxnSp>
        <p:nvCxnSpPr>
          <p:cNvPr id="54289" name="直接连接符 8"/>
          <p:cNvCxnSpPr/>
          <p:nvPr/>
        </p:nvCxnSpPr>
        <p:spPr>
          <a:xfrm>
            <a:off x="1187450" y="4470400"/>
            <a:ext cx="2232025" cy="0"/>
          </a:xfrm>
          <a:prstGeom prst="line">
            <a:avLst/>
          </a:prstGeom>
          <a:ln w="12700" cap="flat" cmpd="sng">
            <a:solidFill>
              <a:srgbClr val="0070C0"/>
            </a:solidFill>
            <a:prstDash val="solid"/>
            <a:round/>
            <a:headEnd type="oval" w="med" len="med"/>
            <a:tailEnd type="none" w="med" len="med"/>
          </a:ln>
        </p:spPr>
      </p:cxnSp>
      <p:cxnSp>
        <p:nvCxnSpPr>
          <p:cNvPr id="54292" name="直接连接符 8"/>
          <p:cNvCxnSpPr/>
          <p:nvPr/>
        </p:nvCxnSpPr>
        <p:spPr>
          <a:xfrm>
            <a:off x="1187450" y="2751138"/>
            <a:ext cx="2232025" cy="0"/>
          </a:xfrm>
          <a:prstGeom prst="line">
            <a:avLst/>
          </a:prstGeom>
          <a:ln w="12700" cap="flat" cmpd="sng">
            <a:solidFill>
              <a:srgbClr val="FF6600"/>
            </a:solidFill>
            <a:prstDash val="solid"/>
            <a:round/>
            <a:headEnd type="oval" w="med" len="med"/>
            <a:tailEnd type="none" w="med" len="med"/>
          </a:ln>
        </p:spPr>
      </p:cxnSp>
      <p:sp>
        <p:nvSpPr>
          <p:cNvPr id="16" name="环形箭头 15"/>
          <p:cNvSpPr/>
          <p:nvPr/>
        </p:nvSpPr>
        <p:spPr>
          <a:xfrm rot="20563910" flipH="1">
            <a:off x="3276079" y="1919237"/>
            <a:ext cx="1625369" cy="1625368"/>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环形箭头 18"/>
          <p:cNvSpPr/>
          <p:nvPr/>
        </p:nvSpPr>
        <p:spPr>
          <a:xfrm rot="1326258">
            <a:off x="3806723" y="2819097"/>
            <a:ext cx="1625369" cy="1625370"/>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 name="环形箭头 19"/>
          <p:cNvSpPr/>
          <p:nvPr/>
        </p:nvSpPr>
        <p:spPr>
          <a:xfrm rot="20563910" flipH="1">
            <a:off x="3207645" y="3657010"/>
            <a:ext cx="1625371" cy="1625369"/>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 name="环形箭头 23"/>
          <p:cNvSpPr/>
          <p:nvPr/>
        </p:nvSpPr>
        <p:spPr>
          <a:xfrm rot="1326258">
            <a:off x="3792605" y="997455"/>
            <a:ext cx="1625368"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TextBox 24"/>
          <p:cNvSpPr txBox="1"/>
          <p:nvPr/>
        </p:nvSpPr>
        <p:spPr>
          <a:xfrm>
            <a:off x="4375150" y="1487488"/>
            <a:ext cx="487363" cy="646112"/>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1</a:t>
            </a:r>
            <a:endParaRPr lang="zh-CN" altLang="en-US" sz="3600" dirty="0">
              <a:solidFill>
                <a:srgbClr val="404040"/>
              </a:solidFill>
              <a:latin typeface="Bodoni MT Black" pitchFamily="18" charset="0"/>
              <a:ea typeface="宋体" panose="02010600030101010101" pitchFamily="2" charset="-122"/>
            </a:endParaRPr>
          </a:p>
        </p:txBody>
      </p:sp>
      <p:sp>
        <p:nvSpPr>
          <p:cNvPr id="26" name="TextBox 25"/>
          <p:cNvSpPr txBox="1"/>
          <p:nvPr/>
        </p:nvSpPr>
        <p:spPr>
          <a:xfrm>
            <a:off x="3844925" y="2363788"/>
            <a:ext cx="487363" cy="647700"/>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2</a:t>
            </a:r>
            <a:endParaRPr lang="zh-CN" altLang="en-US" sz="3600" dirty="0">
              <a:solidFill>
                <a:srgbClr val="404040"/>
              </a:solidFill>
              <a:latin typeface="Bodoni MT Black" pitchFamily="18" charset="0"/>
              <a:ea typeface="宋体" panose="02010600030101010101" pitchFamily="2" charset="-122"/>
            </a:endParaRPr>
          </a:p>
        </p:txBody>
      </p:sp>
      <p:sp>
        <p:nvSpPr>
          <p:cNvPr id="27" name="TextBox 26"/>
          <p:cNvSpPr txBox="1"/>
          <p:nvPr/>
        </p:nvSpPr>
        <p:spPr>
          <a:xfrm>
            <a:off x="4360863" y="3230563"/>
            <a:ext cx="488950" cy="646112"/>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3</a:t>
            </a:r>
            <a:endParaRPr lang="zh-CN" altLang="en-US" sz="3600" dirty="0">
              <a:solidFill>
                <a:srgbClr val="404040"/>
              </a:solidFill>
              <a:latin typeface="Bodoni MT Black" pitchFamily="18" charset="0"/>
              <a:ea typeface="宋体" panose="02010600030101010101" pitchFamily="2" charset="-122"/>
            </a:endParaRPr>
          </a:p>
        </p:txBody>
      </p:sp>
      <p:sp>
        <p:nvSpPr>
          <p:cNvPr id="28" name="TextBox 27"/>
          <p:cNvSpPr txBox="1"/>
          <p:nvPr/>
        </p:nvSpPr>
        <p:spPr>
          <a:xfrm>
            <a:off x="3776663" y="4117975"/>
            <a:ext cx="487362" cy="646113"/>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4</a:t>
            </a:r>
            <a:endParaRPr lang="zh-CN" altLang="en-US" sz="3600" dirty="0">
              <a:solidFill>
                <a:srgbClr val="404040"/>
              </a:solidFill>
              <a:latin typeface="Bodoni MT Black" pitchFamily="18" charset="0"/>
              <a:ea typeface="宋体" panose="02010600030101010101" pitchFamily="2" charset="-122"/>
            </a:endParaRPr>
          </a:p>
        </p:txBody>
      </p:sp>
      <p:sp>
        <p:nvSpPr>
          <p:cNvPr id="6157" name="TextBox 32"/>
          <p:cNvSpPr txBox="1"/>
          <p:nvPr/>
        </p:nvSpPr>
        <p:spPr>
          <a:xfrm>
            <a:off x="3851275" y="260350"/>
            <a:ext cx="1214438" cy="708025"/>
          </a:xfrm>
          <a:prstGeom prst="rect">
            <a:avLst/>
          </a:prstGeom>
          <a:noFill/>
          <a:ln w="9525">
            <a:noFill/>
          </a:ln>
        </p:spPr>
        <p:txBody>
          <a:bodyPr wrap="none" anchor="t">
            <a:spAutoFit/>
          </a:bodyPr>
          <a:p>
            <a:pPr defTabSz="914400"/>
            <a:r>
              <a:rPr lang="zh-CN" altLang="en-US" sz="4000" b="1" dirty="0">
                <a:latin typeface="宋体" panose="02010600030101010101" pitchFamily="2" charset="-122"/>
                <a:ea typeface="宋体" panose="02010600030101010101" pitchFamily="2" charset="-122"/>
              </a:rPr>
              <a:t>目录</a:t>
            </a:r>
            <a:endParaRPr lang="zh-CN" altLang="en-US" sz="4000" b="1" dirty="0">
              <a:latin typeface="宋体" panose="02010600030101010101" pitchFamily="2" charset="-122"/>
              <a:ea typeface="宋体" panose="02010600030101010101" pitchFamily="2" charset="-122"/>
            </a:endParaRPr>
          </a:p>
        </p:txBody>
      </p:sp>
      <p:sp>
        <p:nvSpPr>
          <p:cNvPr id="36" name="TextBox 27"/>
          <p:cNvSpPr txBox="1"/>
          <p:nvPr/>
        </p:nvSpPr>
        <p:spPr>
          <a:xfrm>
            <a:off x="5724525" y="1320800"/>
            <a:ext cx="1727200"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anose="020B0503020204020204" pitchFamily="34" charset="-122"/>
              </a:rPr>
              <a:t>Lead-in</a:t>
            </a:r>
            <a:endParaRPr lang="zh-CN" altLang="en-US" sz="2800" b="1" dirty="0">
              <a:latin typeface="Times New Roman" panose="02020603050405020304" pitchFamily="18" charset="0"/>
              <a:ea typeface="微软雅黑" panose="020B0503020204020204" pitchFamily="34" charset="-122"/>
            </a:endParaRPr>
          </a:p>
        </p:txBody>
      </p:sp>
      <p:sp>
        <p:nvSpPr>
          <p:cNvPr id="46" name="TextBox 27"/>
          <p:cNvSpPr txBox="1"/>
          <p:nvPr/>
        </p:nvSpPr>
        <p:spPr>
          <a:xfrm>
            <a:off x="900113" y="2205038"/>
            <a:ext cx="2663825" cy="522287"/>
          </a:xfrm>
          <a:prstGeom prst="rect">
            <a:avLst/>
          </a:prstGeom>
          <a:noFill/>
          <a:ln w="9525">
            <a:noFill/>
          </a:ln>
        </p:spPr>
        <p:txBody>
          <a:bodyPr anchor="t">
            <a:spAutoFit/>
          </a:bodyPr>
          <a:p>
            <a:r>
              <a:rPr lang="en-US" altLang="zh-CN" sz="2800" b="1" dirty="0">
                <a:latin typeface="Times New Roman" panose="02020603050405020304" pitchFamily="18" charset="0"/>
                <a:ea typeface="微软雅黑" panose="020B0503020204020204" pitchFamily="34" charset="-122"/>
              </a:rPr>
              <a:t>While-Learning</a:t>
            </a:r>
            <a:endParaRPr lang="zh-CN" altLang="en-US" sz="2800" b="1" dirty="0">
              <a:latin typeface="Times New Roman" panose="02020603050405020304" pitchFamily="18" charset="0"/>
              <a:ea typeface="微软雅黑" panose="020B0503020204020204" pitchFamily="34" charset="-122"/>
            </a:endParaRPr>
          </a:p>
        </p:txBody>
      </p:sp>
      <p:sp>
        <p:nvSpPr>
          <p:cNvPr id="47" name="TextBox 27"/>
          <p:cNvSpPr txBox="1"/>
          <p:nvPr/>
        </p:nvSpPr>
        <p:spPr>
          <a:xfrm>
            <a:off x="5292725" y="3068638"/>
            <a:ext cx="2519363"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anose="020B0503020204020204" pitchFamily="34" charset="-122"/>
              </a:rPr>
              <a:t>Post-Learning</a:t>
            </a:r>
            <a:endParaRPr lang="zh-CN" altLang="en-US" sz="2800" b="1" dirty="0">
              <a:latin typeface="Times New Roman" panose="02020603050405020304" pitchFamily="18" charset="0"/>
              <a:ea typeface="微软雅黑" panose="020B0503020204020204" pitchFamily="34" charset="-122"/>
            </a:endParaRPr>
          </a:p>
        </p:txBody>
      </p:sp>
      <p:sp>
        <p:nvSpPr>
          <p:cNvPr id="49" name="TextBox 27"/>
          <p:cNvSpPr txBox="1"/>
          <p:nvPr/>
        </p:nvSpPr>
        <p:spPr>
          <a:xfrm>
            <a:off x="1619250" y="3913188"/>
            <a:ext cx="1584325"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anose="020B0503020204020204" pitchFamily="34" charset="-122"/>
              </a:rPr>
              <a:t>Review</a:t>
            </a:r>
            <a:endParaRPr lang="zh-CN" altLang="en-US" sz="2800" b="1" dirty="0">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000000"/>
                                          </p:val>
                                        </p:tav>
                                        <p:tav tm="100000">
                                          <p:val>
                                            <p:strVal val="#ppt_w"/>
                                          </p:val>
                                        </p:tav>
                                      </p:tavLst>
                                    </p:anim>
                                    <p:anim calcmode="lin" valueType="num">
                                      <p:cBhvr>
                                        <p:cTn id="8" dur="500" fill="hold"/>
                                        <p:tgtEl>
                                          <p:spTgt spid="24"/>
                                        </p:tgtEl>
                                        <p:attrNameLst>
                                          <p:attrName>ppt_h</p:attrName>
                                        </p:attrNameLst>
                                      </p:cBhvr>
                                      <p:tavLst>
                                        <p:tav tm="0">
                                          <p:val>
                                            <p:fltVal val="0.00000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000000"/>
                                          </p:val>
                                        </p:tav>
                                        <p:tav tm="100000">
                                          <p:val>
                                            <p:strVal val="#ppt_w"/>
                                          </p:val>
                                        </p:tav>
                                      </p:tavLst>
                                    </p:anim>
                                    <p:anim calcmode="lin" valueType="num">
                                      <p:cBhvr>
                                        <p:cTn id="13" dur="500" fill="hold"/>
                                        <p:tgtEl>
                                          <p:spTgt spid="25"/>
                                        </p:tgtEl>
                                        <p:attrNameLst>
                                          <p:attrName>ppt_h</p:attrName>
                                        </p:attrNameLst>
                                      </p:cBhvr>
                                      <p:tavLst>
                                        <p:tav tm="0">
                                          <p:val>
                                            <p:fltVal val="0.00000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000000"/>
                                          </p:val>
                                        </p:tav>
                                        <p:tav tm="100000">
                                          <p:val>
                                            <p:strVal val="#ppt_w"/>
                                          </p:val>
                                        </p:tav>
                                      </p:tavLst>
                                    </p:anim>
                                    <p:anim calcmode="lin" valueType="num">
                                      <p:cBhvr>
                                        <p:cTn id="24" dur="500" fill="hold"/>
                                        <p:tgtEl>
                                          <p:spTgt spid="16"/>
                                        </p:tgtEl>
                                        <p:attrNameLst>
                                          <p:attrName>ppt_h</p:attrName>
                                        </p:attrNameLst>
                                      </p:cBhvr>
                                      <p:tavLst>
                                        <p:tav tm="0">
                                          <p:val>
                                            <p:fltVal val="0.00000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000000"/>
                                          </p:val>
                                        </p:tav>
                                        <p:tav tm="100000">
                                          <p:val>
                                            <p:strVal val="#ppt_w"/>
                                          </p:val>
                                        </p:tav>
                                      </p:tavLst>
                                    </p:anim>
                                    <p:anim calcmode="lin" valueType="num">
                                      <p:cBhvr>
                                        <p:cTn id="29" dur="500" fill="hold"/>
                                        <p:tgtEl>
                                          <p:spTgt spid="26"/>
                                        </p:tgtEl>
                                        <p:attrNameLst>
                                          <p:attrName>ppt_h</p:attrName>
                                        </p:attrNameLst>
                                      </p:cBhvr>
                                      <p:tavLst>
                                        <p:tav tm="0">
                                          <p:val>
                                            <p:fltVal val="0.000000"/>
                                          </p:val>
                                        </p:tav>
                                        <p:tav tm="100000">
                                          <p:val>
                                            <p:strVal val="#ppt_h"/>
                                          </p:val>
                                        </p:tav>
                                      </p:tavLst>
                                    </p:anim>
                                    <p:animEffect transition="in" filter="fade">
                                      <p:cBhvr>
                                        <p:cTn id="30" dur="500"/>
                                        <p:tgtEl>
                                          <p:spTgt spid="26"/>
                                        </p:tgtEl>
                                      </p:cBhvr>
                                    </p:animEffect>
                                  </p:childTnLst>
                                </p:cTn>
                              </p:par>
                            </p:childTnLst>
                          </p:cTn>
                        </p:par>
                        <p:par>
                          <p:cTn id="31" fill="hold">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000000"/>
                                          </p:val>
                                        </p:tav>
                                        <p:tav tm="100000">
                                          <p:val>
                                            <p:strVal val="#ppt_w"/>
                                          </p:val>
                                        </p:tav>
                                      </p:tavLst>
                                    </p:anim>
                                    <p:anim calcmode="lin" valueType="num">
                                      <p:cBhvr>
                                        <p:cTn id="40" dur="500" fill="hold"/>
                                        <p:tgtEl>
                                          <p:spTgt spid="19"/>
                                        </p:tgtEl>
                                        <p:attrNameLst>
                                          <p:attrName>ppt_h</p:attrName>
                                        </p:attrNameLst>
                                      </p:cBhvr>
                                      <p:tavLst>
                                        <p:tav tm="0">
                                          <p:val>
                                            <p:fltVal val="0.00000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000000"/>
                                          </p:val>
                                        </p:tav>
                                        <p:tav tm="100000">
                                          <p:val>
                                            <p:strVal val="#ppt_w"/>
                                          </p:val>
                                        </p:tav>
                                      </p:tavLst>
                                    </p:anim>
                                    <p:anim calcmode="lin" valueType="num">
                                      <p:cBhvr>
                                        <p:cTn id="45" dur="500" fill="hold"/>
                                        <p:tgtEl>
                                          <p:spTgt spid="27"/>
                                        </p:tgtEl>
                                        <p:attrNameLst>
                                          <p:attrName>ppt_h</p:attrName>
                                        </p:attrNameLst>
                                      </p:cBhvr>
                                      <p:tavLst>
                                        <p:tav tm="0">
                                          <p:val>
                                            <p:fltVal val="0.000000"/>
                                          </p:val>
                                        </p:tav>
                                        <p:tav tm="100000">
                                          <p:val>
                                            <p:strVal val="#ppt_h"/>
                                          </p:val>
                                        </p:tav>
                                      </p:tavLst>
                                    </p:anim>
                                    <p:animEffect transition="in" filter="fade">
                                      <p:cBhvr>
                                        <p:cTn id="46" dur="500"/>
                                        <p:tgtEl>
                                          <p:spTgt spid="27"/>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000000"/>
                                          </p:val>
                                        </p:tav>
                                        <p:tav tm="100000">
                                          <p:val>
                                            <p:strVal val="#ppt_w"/>
                                          </p:val>
                                        </p:tav>
                                      </p:tavLst>
                                    </p:anim>
                                    <p:anim calcmode="lin" valueType="num">
                                      <p:cBhvr>
                                        <p:cTn id="56" dur="500" fill="hold"/>
                                        <p:tgtEl>
                                          <p:spTgt spid="20"/>
                                        </p:tgtEl>
                                        <p:attrNameLst>
                                          <p:attrName>ppt_h</p:attrName>
                                        </p:attrNameLst>
                                      </p:cBhvr>
                                      <p:tavLst>
                                        <p:tav tm="0">
                                          <p:val>
                                            <p:fltVal val="0.00000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000000"/>
                                          </p:val>
                                        </p:tav>
                                        <p:tav tm="100000">
                                          <p:val>
                                            <p:strVal val="#ppt_w"/>
                                          </p:val>
                                        </p:tav>
                                      </p:tavLst>
                                    </p:anim>
                                    <p:anim calcmode="lin" valueType="num">
                                      <p:cBhvr>
                                        <p:cTn id="61" dur="500" fill="hold"/>
                                        <p:tgtEl>
                                          <p:spTgt spid="28"/>
                                        </p:tgtEl>
                                        <p:attrNameLst>
                                          <p:attrName>ppt_h</p:attrName>
                                        </p:attrNameLst>
                                      </p:cBhvr>
                                      <p:tavLst>
                                        <p:tav tm="0">
                                          <p:val>
                                            <p:fltVal val="0.000000"/>
                                          </p:val>
                                        </p:tav>
                                        <p:tav tm="100000">
                                          <p:val>
                                            <p:strVal val="#ppt_h"/>
                                          </p:val>
                                        </p:tav>
                                      </p:tavLst>
                                    </p:anim>
                                    <p:animEffect transition="in" filter="fade">
                                      <p:cBhvr>
                                        <p:cTn id="62" dur="500"/>
                                        <p:tgtEl>
                                          <p:spTgt spid="28"/>
                                        </p:tgtEl>
                                      </p:cBhvr>
                                    </p:animEffect>
                                  </p:childTnLst>
                                </p:cTn>
                              </p:par>
                            </p:childTnLst>
                          </p:cTn>
                        </p:par>
                        <p:par>
                          <p:cTn id="63" fill="hold">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par>
                          <p:cTn id="67" fill="hold">
                            <p:stCondLst>
                              <p:cond delay="10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000000"/>
                                          </p:val>
                                        </p:tav>
                                        <p:tav tm="100000">
                                          <p:val>
                                            <p:strVal val="#ppt_w"/>
                                          </p:val>
                                        </p:tav>
                                      </p:tavLst>
                                    </p:anim>
                                    <p:anim calcmode="lin" valueType="num">
                                      <p:cBhvr>
                                        <p:cTn id="71" dur="500" fill="hold"/>
                                        <p:tgtEl>
                                          <p:spTgt spid="36"/>
                                        </p:tgtEl>
                                        <p:attrNameLst>
                                          <p:attrName>ppt_h</p:attrName>
                                        </p:attrNameLst>
                                      </p:cBhvr>
                                      <p:tavLst>
                                        <p:tav tm="0">
                                          <p:val>
                                            <p:fltVal val="0.00000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p:cTn id="75" dur="500" fill="hold"/>
                                        <p:tgtEl>
                                          <p:spTgt spid="46"/>
                                        </p:tgtEl>
                                        <p:attrNameLst>
                                          <p:attrName>ppt_w</p:attrName>
                                        </p:attrNameLst>
                                      </p:cBhvr>
                                      <p:tavLst>
                                        <p:tav tm="0">
                                          <p:val>
                                            <p:fltVal val="0.000000"/>
                                          </p:val>
                                        </p:tav>
                                        <p:tav tm="100000">
                                          <p:val>
                                            <p:strVal val="#ppt_w"/>
                                          </p:val>
                                        </p:tav>
                                      </p:tavLst>
                                    </p:anim>
                                    <p:anim calcmode="lin" valueType="num">
                                      <p:cBhvr>
                                        <p:cTn id="76" dur="500" fill="hold"/>
                                        <p:tgtEl>
                                          <p:spTgt spid="46"/>
                                        </p:tgtEl>
                                        <p:attrNameLst>
                                          <p:attrName>ppt_h</p:attrName>
                                        </p:attrNameLst>
                                      </p:cBhvr>
                                      <p:tavLst>
                                        <p:tav tm="0">
                                          <p:val>
                                            <p:fltVal val="0.000000"/>
                                          </p:val>
                                        </p:tav>
                                        <p:tav tm="100000">
                                          <p:val>
                                            <p:strVal val="#ppt_h"/>
                                          </p:val>
                                        </p:tav>
                                      </p:tavLst>
                                    </p:anim>
                                    <p:animEffect transition="in" filter="fade">
                                      <p:cBhvr>
                                        <p:cTn id="77" dur="500"/>
                                        <p:tgtEl>
                                          <p:spTgt spid="46"/>
                                        </p:tgtEl>
                                      </p:cBhvr>
                                    </p:animEffect>
                                  </p:childTnLst>
                                </p:cTn>
                              </p:par>
                            </p:childTnLst>
                          </p:cTn>
                        </p:par>
                        <p:par>
                          <p:cTn id="78" fill="hold">
                            <p:stCondLst>
                              <p:cond delay="1500"/>
                            </p:stCondLst>
                            <p:childTnLst>
                              <p:par>
                                <p:cTn id="79" presetID="53" presetClass="entr" presetSubtype="16"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p:cTn id="81" dur="500" fill="hold"/>
                                        <p:tgtEl>
                                          <p:spTgt spid="47"/>
                                        </p:tgtEl>
                                        <p:attrNameLst>
                                          <p:attrName>ppt_w</p:attrName>
                                        </p:attrNameLst>
                                      </p:cBhvr>
                                      <p:tavLst>
                                        <p:tav tm="0">
                                          <p:val>
                                            <p:fltVal val="0.000000"/>
                                          </p:val>
                                        </p:tav>
                                        <p:tav tm="100000">
                                          <p:val>
                                            <p:strVal val="#ppt_w"/>
                                          </p:val>
                                        </p:tav>
                                      </p:tavLst>
                                    </p:anim>
                                    <p:anim calcmode="lin" valueType="num">
                                      <p:cBhvr>
                                        <p:cTn id="82" dur="500" fill="hold"/>
                                        <p:tgtEl>
                                          <p:spTgt spid="47"/>
                                        </p:tgtEl>
                                        <p:attrNameLst>
                                          <p:attrName>ppt_h</p:attrName>
                                        </p:attrNameLst>
                                      </p:cBhvr>
                                      <p:tavLst>
                                        <p:tav tm="0">
                                          <p:val>
                                            <p:fltVal val="0.000000"/>
                                          </p:val>
                                        </p:tav>
                                        <p:tav tm="100000">
                                          <p:val>
                                            <p:strVal val="#ppt_h"/>
                                          </p:val>
                                        </p:tav>
                                      </p:tavLst>
                                    </p:anim>
                                    <p:animEffect transition="in" filter="fade">
                                      <p:cBhvr>
                                        <p:cTn id="83" dur="500"/>
                                        <p:tgtEl>
                                          <p:spTgt spid="47"/>
                                        </p:tgtEl>
                                      </p:cBhvr>
                                    </p:animEffect>
                                  </p:childTnLst>
                                </p:cTn>
                              </p:par>
                            </p:childTnLst>
                          </p:cTn>
                        </p:par>
                        <p:par>
                          <p:cTn id="84" fill="hold">
                            <p:stCondLst>
                              <p:cond delay="2000"/>
                            </p:stCondLst>
                            <p:childTnLst>
                              <p:par>
                                <p:cTn id="85" presetID="53" presetClass="entr" presetSubtype="16" fill="hold" grpId="0"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p:cTn id="87" dur="500" fill="hold"/>
                                        <p:tgtEl>
                                          <p:spTgt spid="49"/>
                                        </p:tgtEl>
                                        <p:attrNameLst>
                                          <p:attrName>ppt_w</p:attrName>
                                        </p:attrNameLst>
                                      </p:cBhvr>
                                      <p:tavLst>
                                        <p:tav tm="0">
                                          <p:val>
                                            <p:fltVal val="0.000000"/>
                                          </p:val>
                                        </p:tav>
                                        <p:tav tm="100000">
                                          <p:val>
                                            <p:strVal val="#ppt_w"/>
                                          </p:val>
                                        </p:tav>
                                      </p:tavLst>
                                    </p:anim>
                                    <p:anim calcmode="lin" valueType="num">
                                      <p:cBhvr>
                                        <p:cTn id="88" dur="500" fill="hold"/>
                                        <p:tgtEl>
                                          <p:spTgt spid="49"/>
                                        </p:tgtEl>
                                        <p:attrNameLst>
                                          <p:attrName>ppt_h</p:attrName>
                                        </p:attrNameLst>
                                      </p:cBhvr>
                                      <p:tavLst>
                                        <p:tav tm="0">
                                          <p:val>
                                            <p:fltVal val="0.000000"/>
                                          </p:val>
                                        </p:tav>
                                        <p:tav tm="100000">
                                          <p:val>
                                            <p:strVal val="#ppt_h"/>
                                          </p:val>
                                        </p:tav>
                                      </p:tavLst>
                                    </p:anim>
                                    <p:animEffect transition="in" filter="fade">
                                      <p:cBhvr>
                                        <p:cTn id="8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36"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170" name="TextBox 4"/>
          <p:cNvSpPr txBox="1"/>
          <p:nvPr/>
        </p:nvSpPr>
        <p:spPr>
          <a:xfrm>
            <a:off x="2911475" y="3414713"/>
            <a:ext cx="3840163"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Part I Lead-in</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Rectangle 4"/>
          <p:cNvSpPr txBox="1">
            <a:spLocks noRot="1"/>
          </p:cNvSpPr>
          <p:nvPr/>
        </p:nvSpPr>
        <p:spPr>
          <a:xfrm>
            <a:off x="515938" y="836613"/>
            <a:ext cx="7943850" cy="1079500"/>
          </a:xfrm>
          <a:prstGeom prst="rect">
            <a:avLst/>
          </a:prstGeom>
          <a:noFill/>
          <a:ln w="9525">
            <a:noFill/>
          </a:ln>
        </p:spPr>
        <p: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lgn="ctr">
              <a:spcBef>
                <a:spcPct val="0"/>
              </a:spcBef>
              <a:buNone/>
            </a:pPr>
            <a:r>
              <a:rPr lang="en-US" altLang="x-none" sz="3000">
                <a:solidFill>
                  <a:schemeClr val="tx2"/>
                </a:solidFill>
                <a:latin typeface="Times New Roman" panose="02020603050405020304" pitchFamily="18" charset="0"/>
                <a:cs typeface="Times New Roman" panose="02020603050405020304" pitchFamily="18" charset="0"/>
              </a:rPr>
              <a:t>Are they </a:t>
            </a:r>
            <a:r>
              <a:rPr lang="en-US" altLang="x-none" sz="3000">
                <a:solidFill>
                  <a:srgbClr val="FF0066"/>
                </a:solidFill>
                <a:latin typeface="Times New Roman" panose="02020603050405020304" pitchFamily="18" charset="0"/>
                <a:cs typeface="Times New Roman" panose="02020603050405020304" pitchFamily="18" charset="0"/>
              </a:rPr>
              <a:t>the</a:t>
            </a:r>
            <a:r>
              <a:rPr lang="en-US" altLang="x-none" sz="3000">
                <a:solidFill>
                  <a:schemeClr val="tx2"/>
                </a:solidFill>
                <a:latin typeface="Times New Roman" panose="02020603050405020304" pitchFamily="18" charset="0"/>
                <a:cs typeface="Times New Roman" panose="02020603050405020304" pitchFamily="18" charset="0"/>
              </a:rPr>
              <a:t> same or different?</a:t>
            </a:r>
            <a:endParaRPr lang="en-US" altLang="x-none" sz="3000">
              <a:solidFill>
                <a:schemeClr val="tx2"/>
              </a:solidFill>
              <a:latin typeface="Times New Roman" panose="02020603050405020304" pitchFamily="18" charset="0"/>
              <a:cs typeface="Times New Roman" panose="02020603050405020304" pitchFamily="18" charset="0"/>
            </a:endParaRPr>
          </a:p>
          <a:p>
            <a:pPr marL="0" lvl="0" indent="0" algn="ctr">
              <a:lnSpc>
                <a:spcPct val="90000"/>
              </a:lnSpc>
              <a:buNone/>
            </a:pPr>
            <a:r>
              <a:rPr lang="en-US" altLang="x-none" sz="3000">
                <a:latin typeface="Times New Roman" panose="02020603050405020304" pitchFamily="18" charset="0"/>
                <a:cs typeface="Times New Roman" panose="02020603050405020304" pitchFamily="18" charset="0"/>
              </a:rPr>
              <a:t>They’re </a:t>
            </a:r>
            <a:r>
              <a:rPr lang="en-US" altLang="x-none" sz="3000">
                <a:solidFill>
                  <a:srgbClr val="FF0066"/>
                </a:solidFill>
                <a:latin typeface="Times New Roman" panose="02020603050405020304" pitchFamily="18" charset="0"/>
                <a:cs typeface="Times New Roman" panose="02020603050405020304" pitchFamily="18" charset="0"/>
              </a:rPr>
              <a:t>the</a:t>
            </a:r>
            <a:r>
              <a:rPr lang="en-US" altLang="x-none" sz="3000">
                <a:latin typeface="Times New Roman" panose="02020603050405020304" pitchFamily="18" charset="0"/>
                <a:cs typeface="Times New Roman" panose="02020603050405020304" pitchFamily="18" charset="0"/>
              </a:rPr>
              <a:t> same</a:t>
            </a:r>
            <a:r>
              <a:rPr lang="zh-CN" altLang="en-US" sz="3000" dirty="0">
                <a:latin typeface="Times New Roman" panose="02020603050405020304" pitchFamily="18" charset="0"/>
              </a:rPr>
              <a:t> </a:t>
            </a:r>
            <a:r>
              <a:rPr lang="en-US" altLang="x-none" sz="3000">
                <a:latin typeface="Times New Roman" panose="02020603050405020304" pitchFamily="18" charset="0"/>
                <a:cs typeface="Times New Roman" panose="02020603050405020304" pitchFamily="18" charset="0"/>
              </a:rPr>
              <a:t>/ different.</a:t>
            </a:r>
            <a:endParaRPr lang="en-US" altLang="x-none" sz="3000">
              <a:solidFill>
                <a:schemeClr val="tx2"/>
              </a:solidFill>
              <a:latin typeface="Times New Roman" panose="02020603050405020304" pitchFamily="18" charset="0"/>
              <a:ea typeface="Times New Roman" panose="02020603050405020304" pitchFamily="18" charset="0"/>
            </a:endParaRPr>
          </a:p>
        </p:txBody>
      </p:sp>
      <p:pic>
        <p:nvPicPr>
          <p:cNvPr id="4101" name="Picture 6" descr="XINSRC~3"/>
          <p:cNvPicPr>
            <a:picLocks noChangeAspect="1"/>
          </p:cNvPicPr>
          <p:nvPr/>
        </p:nvPicPr>
        <p:blipFill>
          <a:blip r:embed="rId1"/>
          <a:stretch>
            <a:fillRect/>
          </a:stretch>
        </p:blipFill>
        <p:spPr>
          <a:xfrm>
            <a:off x="4932363" y="2349500"/>
            <a:ext cx="3743325" cy="2238375"/>
          </a:xfrm>
          <a:prstGeom prst="rect">
            <a:avLst/>
          </a:prstGeom>
          <a:noFill/>
          <a:ln w="9525">
            <a:noFill/>
          </a:ln>
        </p:spPr>
      </p:pic>
      <p:grpSp>
        <p:nvGrpSpPr>
          <p:cNvPr id="4102" name="Group 11"/>
          <p:cNvGrpSpPr>
            <a:grpSpLocks noChangeAspect="1"/>
          </p:cNvGrpSpPr>
          <p:nvPr/>
        </p:nvGrpSpPr>
        <p:grpSpPr>
          <a:xfrm>
            <a:off x="323850" y="2420938"/>
            <a:ext cx="4032250" cy="1944687"/>
            <a:chOff x="0" y="0"/>
            <a:chExt cx="4512" cy="1641"/>
          </a:xfrm>
        </p:grpSpPr>
        <p:pic>
          <p:nvPicPr>
            <p:cNvPr id="4103" name="Picture 9" descr="505661~1"/>
            <p:cNvPicPr>
              <a:picLocks noChangeAspect="1"/>
            </p:cNvPicPr>
            <p:nvPr/>
          </p:nvPicPr>
          <p:blipFill>
            <a:blip r:embed="rId2"/>
            <a:srcRect b="5028"/>
            <a:stretch>
              <a:fillRect/>
            </a:stretch>
          </p:blipFill>
          <p:spPr>
            <a:xfrm>
              <a:off x="0" y="0"/>
              <a:ext cx="2112" cy="1641"/>
            </a:xfrm>
            <a:prstGeom prst="rect">
              <a:avLst/>
            </a:prstGeom>
            <a:noFill/>
            <a:ln w="9525">
              <a:noFill/>
            </a:ln>
          </p:spPr>
        </p:pic>
        <p:pic>
          <p:nvPicPr>
            <p:cNvPr id="4104" name="Picture 10" descr="505661~1"/>
            <p:cNvPicPr>
              <a:picLocks noChangeAspect="1"/>
            </p:cNvPicPr>
            <p:nvPr/>
          </p:nvPicPr>
          <p:blipFill>
            <a:blip r:embed="rId2"/>
            <a:srcRect b="5075"/>
            <a:stretch>
              <a:fillRect/>
            </a:stretch>
          </p:blipFill>
          <p:spPr>
            <a:xfrm>
              <a:off x="2400" y="0"/>
              <a:ext cx="2112" cy="1611"/>
            </a:xfrm>
            <a:prstGeom prst="rect">
              <a:avLst/>
            </a:prstGeom>
            <a:noFill/>
            <a:ln w="9525">
              <a:noFill/>
            </a:ln>
          </p:spPr>
        </p:pic>
      </p:grpSp>
      <p:sp>
        <p:nvSpPr>
          <p:cNvPr id="4106" name="文本框 4105"/>
          <p:cNvSpPr txBox="1"/>
          <p:nvPr/>
        </p:nvSpPr>
        <p:spPr>
          <a:xfrm>
            <a:off x="900113" y="4941888"/>
            <a:ext cx="2641600" cy="579437"/>
          </a:xfrm>
          <a:prstGeom prst="rect">
            <a:avLst/>
          </a:prstGeom>
          <a:noFill/>
          <a:ln w="9525">
            <a:noFill/>
          </a:ln>
        </p:spPr>
        <p:txBody>
          <a:bodyPr wrap="none" anchor="t">
            <a:spAutoFit/>
          </a:bodyPr>
          <a:p>
            <a:pPr>
              <a:lnSpc>
                <a:spcPct val="100000"/>
              </a:lnSpc>
            </a:pPr>
            <a:r>
              <a:rPr lang="en-US" altLang="zh-CN" sz="3200" b="1" u="none">
                <a:latin typeface="Arial" panose="020B0604020202020204" pitchFamily="34" charset="0"/>
              </a:rPr>
              <a:t>be the same </a:t>
            </a:r>
            <a:endParaRPr lang="en-US" altLang="zh-CN" sz="3200" b="1" u="none">
              <a:latin typeface="Arial" panose="020B0604020202020204" pitchFamily="34" charset="0"/>
            </a:endParaRPr>
          </a:p>
        </p:txBody>
      </p:sp>
      <p:sp>
        <p:nvSpPr>
          <p:cNvPr id="4107" name="文本框 4106"/>
          <p:cNvSpPr txBox="1"/>
          <p:nvPr/>
        </p:nvSpPr>
        <p:spPr>
          <a:xfrm>
            <a:off x="5292725" y="5084763"/>
            <a:ext cx="3524885" cy="583565"/>
          </a:xfrm>
          <a:prstGeom prst="rect">
            <a:avLst/>
          </a:prstGeom>
          <a:noFill/>
          <a:ln w="9525">
            <a:noFill/>
          </a:ln>
        </p:spPr>
        <p:txBody>
          <a:bodyPr wrap="none" anchor="t">
            <a:spAutoFit/>
          </a:bodyPr>
          <a:p>
            <a:pPr algn="l">
              <a:lnSpc>
                <a:spcPct val="100000"/>
              </a:lnSpc>
            </a:pPr>
            <a:r>
              <a:rPr lang="en-US" altLang="zh-CN" sz="3200" b="1" u="none">
                <a:latin typeface="Arial" panose="020B0604020202020204" pitchFamily="34" charset="0"/>
              </a:rPr>
              <a:t>be different fr</a:t>
            </a:r>
            <a:r>
              <a:rPr lang="en-US" altLang="zh-CN" sz="3200" b="1">
                <a:sym typeface="+mn-ea"/>
              </a:rPr>
              <a:t>o</a:t>
            </a:r>
            <a:r>
              <a:rPr lang="en-US" altLang="zh-CN" sz="3200" b="1" u="none">
                <a:latin typeface="Arial" panose="020B0604020202020204" pitchFamily="34" charset="0"/>
              </a:rPr>
              <a:t>m </a:t>
            </a:r>
            <a:endParaRPr lang="en-US" altLang="zh-CN" sz="3200" b="1" u="none">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06"/>
                                        </p:tgtEl>
                                        <p:attrNameLst>
                                          <p:attrName>style.visibility</p:attrName>
                                        </p:attrNameLst>
                                      </p:cBhvr>
                                      <p:to>
                                        <p:strVal val="visible"/>
                                      </p:to>
                                    </p:set>
                                    <p:anim calcmode="lin" valueType="num">
                                      <p:cBhvr additive="base">
                                        <p:cTn id="7" dur="500" fill="hold"/>
                                        <p:tgtEl>
                                          <p:spTgt spid="4106"/>
                                        </p:tgtEl>
                                        <p:attrNameLst>
                                          <p:attrName>ppt_x</p:attrName>
                                        </p:attrNameLst>
                                      </p:cBhvr>
                                      <p:tavLst>
                                        <p:tav tm="0">
                                          <p:val>
                                            <p:strVal val="#ppt_x"/>
                                          </p:val>
                                        </p:tav>
                                        <p:tav tm="100000">
                                          <p:val>
                                            <p:strVal val="#ppt_x"/>
                                          </p:val>
                                        </p:tav>
                                      </p:tavLst>
                                    </p:anim>
                                    <p:anim calcmode="lin" valueType="num">
                                      <p:cBhvr additive="base">
                                        <p:cTn id="8" dur="500" fill="hold"/>
                                        <p:tgtEl>
                                          <p:spTgt spid="410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07"/>
                                        </p:tgtEl>
                                        <p:attrNameLst>
                                          <p:attrName>style.visibility</p:attrName>
                                        </p:attrNameLst>
                                      </p:cBhvr>
                                      <p:to>
                                        <p:strVal val="visible"/>
                                      </p:to>
                                    </p:set>
                                    <p:anim calcmode="lin" valueType="num">
                                      <p:cBhvr additive="base">
                                        <p:cTn id="13" dur="500" fill="hold"/>
                                        <p:tgtEl>
                                          <p:spTgt spid="4107"/>
                                        </p:tgtEl>
                                        <p:attrNameLst>
                                          <p:attrName>ppt_x</p:attrName>
                                        </p:attrNameLst>
                                      </p:cBhvr>
                                      <p:tavLst>
                                        <p:tav tm="0">
                                          <p:val>
                                            <p:strVal val="#ppt_x"/>
                                          </p:val>
                                        </p:tav>
                                        <p:tav tm="100000">
                                          <p:val>
                                            <p:strVal val="#ppt_x"/>
                                          </p:val>
                                        </p:tav>
                                      </p:tavLst>
                                    </p:anim>
                                    <p:anim calcmode="lin" valueType="num">
                                      <p:cBhvr additive="base">
                                        <p:cTn id="14" dur="500" fill="hold"/>
                                        <p:tgtEl>
                                          <p:spTgt spid="4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 grpId="0"/>
      <p:bldP spid="410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18" name="TextBox 4"/>
          <p:cNvSpPr txBox="1"/>
          <p:nvPr/>
        </p:nvSpPr>
        <p:spPr>
          <a:xfrm>
            <a:off x="1476375" y="3414713"/>
            <a:ext cx="6008688"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Part II While-Learning</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图片 4" descr="看书_副本.jpg"/>
          <p:cNvPicPr>
            <a:picLocks noChangeAspect="1"/>
          </p:cNvPicPr>
          <p:nvPr/>
        </p:nvPicPr>
        <p:blipFill>
          <a:blip r:embed="rId1"/>
          <a:stretch>
            <a:fillRect/>
          </a:stretch>
        </p:blipFill>
        <p:spPr>
          <a:xfrm>
            <a:off x="6454140" y="4316730"/>
            <a:ext cx="2479040" cy="2394585"/>
          </a:xfrm>
          <a:prstGeom prst="rect">
            <a:avLst/>
          </a:prstGeom>
          <a:noFill/>
          <a:ln w="9525">
            <a:noFill/>
          </a:ln>
        </p:spPr>
      </p:pic>
      <p:sp>
        <p:nvSpPr>
          <p:cNvPr id="10242" name="TextBox 12"/>
          <p:cNvSpPr txBox="1"/>
          <p:nvPr/>
        </p:nvSpPr>
        <p:spPr>
          <a:xfrm>
            <a:off x="579755" y="1587500"/>
            <a:ext cx="7355840" cy="4246245"/>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A</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the same and different</a:t>
            </a:r>
            <a:endParaRPr lang="en-US" altLang="zh-CN" sz="5400" dirty="0">
              <a:solidFill>
                <a:srgbClr val="0000FF"/>
              </a:solidFill>
              <a:latin typeface="Comic Sans MS" panose="030F0702030302020204" pitchFamily="66" charset="0"/>
              <a:sym typeface="+mn-ea"/>
            </a:endParaRPr>
          </a:p>
          <a:p>
            <a:pPr algn="ctr"/>
            <a:endParaRPr lang="en-US" altLang="zh-CN" sz="5400" dirty="0">
              <a:solidFill>
                <a:srgbClr val="0000FF"/>
              </a:solidFill>
              <a:latin typeface="Comic Sans MS" panose="030F0702030302020204" pitchFamily="66" charset="0"/>
              <a:ea typeface="宋体" panose="02010600030101010101" pitchFamily="2" charset="-122"/>
            </a:endParaRPr>
          </a:p>
          <a:p>
            <a:endParaRPr lang="zh-CN" altLang="en-US" sz="5400" dirty="0">
              <a:solidFill>
                <a:srgbClr val="0000FF"/>
              </a:solidFill>
              <a:latin typeface="Comic Sans MS" panose="030F0702030302020204" pitchFamily="66" charset="0"/>
              <a:ea typeface="宋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标题 5121"/>
          <p:cNvSpPr>
            <a:spLocks noGrp="1"/>
          </p:cNvSpPr>
          <p:nvPr>
            <p:ph type="title"/>
          </p:nvPr>
        </p:nvSpPr>
        <p:spPr>
          <a:xfrm>
            <a:off x="468313" y="765175"/>
            <a:ext cx="8229600" cy="2159000"/>
          </a:xfrm>
        </p:spPr>
        <p:txBody>
          <a:bodyPr lIns="0" rIns="0" bIns="0" anchor="b"/>
          <a:p>
            <a:pPr>
              <a:lnSpc>
                <a:spcPct val="110000"/>
              </a:lnSpc>
              <a:spcBef>
                <a:spcPct val="10000"/>
              </a:spcBef>
            </a:pPr>
            <a:r>
              <a:rPr lang="en-US" altLang="x-none" sz="3200">
                <a:latin typeface="Times New Roman" panose="02020603050405020304" pitchFamily="18" charset="0"/>
              </a:rPr>
              <a:t>If things are exactly </a:t>
            </a:r>
            <a:r>
              <a:rPr lang="en-US" altLang="x-none" sz="3200">
                <a:solidFill>
                  <a:srgbClr val="FF0066"/>
                </a:solidFill>
                <a:latin typeface="Times New Roman" panose="02020603050405020304" pitchFamily="18" charset="0"/>
              </a:rPr>
              <a:t>like</a:t>
            </a:r>
            <a:r>
              <a:rPr lang="en-US" altLang="x-none" sz="3200">
                <a:latin typeface="Times New Roman" panose="02020603050405020304" pitchFamily="18" charset="0"/>
              </a:rPr>
              <a:t> one another, we say they are </a:t>
            </a:r>
            <a:r>
              <a:rPr lang="en-US" altLang="x-none" sz="3200" i="1">
                <a:solidFill>
                  <a:srgbClr val="FF0066"/>
                </a:solidFill>
                <a:latin typeface="Times New Roman" panose="02020603050405020304" pitchFamily="18" charset="0"/>
              </a:rPr>
              <a:t>the same</a:t>
            </a:r>
            <a:r>
              <a:rPr lang="en-US" altLang="x-none" sz="3200">
                <a:latin typeface="Times New Roman" panose="02020603050405020304" pitchFamily="18" charset="0"/>
              </a:rPr>
              <a:t>.</a:t>
            </a:r>
            <a:br>
              <a:rPr lang="en-US" altLang="x-none" sz="3200">
                <a:latin typeface="Times New Roman" panose="02020603050405020304" pitchFamily="18" charset="0"/>
              </a:rPr>
            </a:br>
            <a:r>
              <a:rPr lang="en-US" altLang="x-none" sz="3200">
                <a:latin typeface="Times New Roman" panose="02020603050405020304" pitchFamily="18" charset="0"/>
              </a:rPr>
              <a:t>If they are </a:t>
            </a:r>
            <a:r>
              <a:rPr lang="en-US" altLang="x-none" sz="3200">
                <a:solidFill>
                  <a:srgbClr val="0033CC"/>
                </a:solidFill>
                <a:latin typeface="Times New Roman" panose="02020603050405020304" pitchFamily="18" charset="0"/>
              </a:rPr>
              <a:t>not like</a:t>
            </a:r>
            <a:r>
              <a:rPr lang="en-US" altLang="x-none" sz="3200">
                <a:latin typeface="Times New Roman" panose="02020603050405020304" pitchFamily="18" charset="0"/>
              </a:rPr>
              <a:t> one another, we say they are </a:t>
            </a:r>
            <a:r>
              <a:rPr lang="en-US" altLang="x-none" sz="3200" i="1">
                <a:solidFill>
                  <a:srgbClr val="0033CC"/>
                </a:solidFill>
                <a:latin typeface="Times New Roman" panose="02020603050405020304" pitchFamily="18" charset="0"/>
              </a:rPr>
              <a:t>different</a:t>
            </a:r>
            <a:r>
              <a:rPr lang="en-US" altLang="x-none" sz="3200">
                <a:latin typeface="Times New Roman" panose="02020603050405020304" pitchFamily="18" charset="0"/>
              </a:rPr>
              <a:t>.</a:t>
            </a:r>
            <a:endParaRPr lang="zh-CN" altLang="en-US" sz="3200" dirty="0">
              <a:latin typeface="Times New Roman" panose="02020603050405020304" pitchFamily="18" charset="0"/>
            </a:endParaRPr>
          </a:p>
        </p:txBody>
      </p:sp>
      <p:sp>
        <p:nvSpPr>
          <p:cNvPr id="5123" name="矩形 5122"/>
          <p:cNvSpPr/>
          <p:nvPr/>
        </p:nvSpPr>
        <p:spPr>
          <a:xfrm>
            <a:off x="611188" y="3500438"/>
            <a:ext cx="7704137" cy="1289050"/>
          </a:xfrm>
          <a:prstGeom prst="rect">
            <a:avLst/>
          </a:prstGeom>
          <a:noFill/>
          <a:ln w="28575" cap="flat" cmpd="sng">
            <a:solidFill>
              <a:srgbClr val="0033CC"/>
            </a:solidFill>
            <a:prstDash val="solid"/>
            <a:miter/>
            <a:headEnd type="none" w="med" len="med"/>
            <a:tailEnd type="none" w="med" len="med"/>
          </a:ln>
        </p:spPr>
        <p:txBody>
          <a:bodyPr>
            <a:spAutoFit/>
          </a:bodyPr>
          <a:p>
            <a:pPr>
              <a:spcBef>
                <a:spcPct val="20000"/>
              </a:spcBef>
            </a:pPr>
            <a:r>
              <a:rPr lang="en-US" altLang="x-none" sz="3200" u="none">
                <a:latin typeface="Times New Roman" panose="02020603050405020304" pitchFamily="18" charset="0"/>
              </a:rPr>
              <a:t>These light bulbs </a:t>
            </a:r>
            <a:r>
              <a:rPr lang="en-US" altLang="x-none" sz="3200" u="none">
                <a:solidFill>
                  <a:srgbClr val="FF0000"/>
                </a:solidFill>
                <a:latin typeface="Times New Roman" panose="02020603050405020304" pitchFamily="18" charset="0"/>
              </a:rPr>
              <a:t>look the same</a:t>
            </a:r>
            <a:r>
              <a:rPr lang="en-US" altLang="x-none" sz="3200" u="none">
                <a:latin typeface="Times New Roman" panose="02020603050405020304" pitchFamily="18" charset="0"/>
              </a:rPr>
              <a:t>, but their effects on the environment </a:t>
            </a:r>
            <a:r>
              <a:rPr lang="en-US" altLang="x-none" sz="3200" u="none">
                <a:solidFill>
                  <a:srgbClr val="0033CC"/>
                </a:solidFill>
                <a:latin typeface="Times New Roman" panose="02020603050405020304" pitchFamily="18" charset="0"/>
              </a:rPr>
              <a:t>are different.</a:t>
            </a:r>
            <a:endParaRPr lang="zh-CN" altLang="en-US" sz="3200" u="none" dirty="0">
              <a:solidFill>
                <a:srgbClr val="0033CC"/>
              </a:solidFill>
              <a:latin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4" name="Picture 2" descr="C:\Users\Flora\AppData\Roaming\Tencent\Users\261912994\QQ\WinTemp\RichOle\((PJISD%K1PG@3DTWSRR8DR.jpg"/>
          <p:cNvPicPr>
            <a:picLocks noChangeAspect="1"/>
          </p:cNvPicPr>
          <p:nvPr/>
        </p:nvPicPr>
        <p:blipFill>
          <a:blip r:embed="rId1"/>
          <a:stretch>
            <a:fillRect/>
          </a:stretch>
        </p:blipFill>
        <p:spPr>
          <a:xfrm>
            <a:off x="3132138" y="4292600"/>
            <a:ext cx="5818187" cy="2395538"/>
          </a:xfrm>
          <a:prstGeom prst="rect">
            <a:avLst/>
          </a:prstGeom>
          <a:noFill/>
          <a:ln w="9525">
            <a:noFill/>
          </a:ln>
        </p:spPr>
      </p:pic>
      <p:pic>
        <p:nvPicPr>
          <p:cNvPr id="44033" name="Picture 1" descr="C:\Users\Flora\AppData\Roaming\Tencent\Users\261912994\QQ\WinTemp\RichOle\761$S[L_0(EAOY_P8}`LF54.jpg"/>
          <p:cNvPicPr>
            <a:picLocks noChangeAspect="1"/>
          </p:cNvPicPr>
          <p:nvPr/>
        </p:nvPicPr>
        <p:blipFill>
          <a:blip r:embed="rId2"/>
          <a:stretch>
            <a:fillRect/>
          </a:stretch>
        </p:blipFill>
        <p:spPr>
          <a:xfrm>
            <a:off x="395288" y="1773238"/>
            <a:ext cx="4897437" cy="2459037"/>
          </a:xfrm>
          <a:prstGeom prst="rect">
            <a:avLst/>
          </a:prstGeom>
          <a:noFill/>
          <a:ln w="9525">
            <a:noFill/>
          </a:ln>
        </p:spPr>
      </p:pic>
      <p:sp>
        <p:nvSpPr>
          <p:cNvPr id="8" name="矩形 21"/>
          <p:cNvSpPr>
            <a:spLocks noChangeArrowheads="1"/>
          </p:cNvSpPr>
          <p:nvPr/>
        </p:nvSpPr>
        <p:spPr bwMode="auto">
          <a:xfrm>
            <a:off x="429895" y="756285"/>
            <a:ext cx="828421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mn-lt"/>
                <a:ea typeface="+mn-ea"/>
                <a:cs typeface="+mn-cs"/>
              </a:rPr>
              <a:t>Look and find the similarities and differences between these two pictures.</a:t>
            </a:r>
            <a:endParaRPr kumimoji="0" lang="en-US" altLang="zh-CN" sz="2800" b="0" i="1" u="none" strike="noStrike" kern="1200" cap="none" spc="0" normalizeH="0" baseline="0" noProof="0" dirty="0">
              <a:ln>
                <a:noFill/>
              </a:ln>
              <a:solidFill>
                <a:srgbClr val="0070C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40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Text Box 4"/>
          <p:cNvSpPr txBox="1"/>
          <p:nvPr/>
        </p:nvSpPr>
        <p:spPr>
          <a:xfrm>
            <a:off x="395288" y="652463"/>
            <a:ext cx="8353425" cy="904875"/>
          </a:xfrm>
          <a:prstGeom prst="rect">
            <a:avLst/>
          </a:prstGeom>
          <a:noFill/>
          <a:ln w="9525">
            <a:noFill/>
          </a:ln>
        </p:spPr>
        <p:txBody>
          <a:bodyPr lIns="68580" tIns="34290" rIns="68580" bIns="34290"/>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lnSpc>
                <a:spcPct val="90000"/>
              </a:lnSpc>
              <a:spcBef>
                <a:spcPts val="1000"/>
              </a:spcBef>
              <a:buNone/>
            </a:pPr>
            <a:r>
              <a:rPr lang="en-US" altLang="x-none" sz="1900">
                <a:solidFill>
                  <a:srgbClr val="0033CC"/>
                </a:solidFill>
                <a:latin typeface="Times New Roman" panose="02020603050405020304" pitchFamily="18" charset="0"/>
              </a:rPr>
              <a:t>Some students are helping improve the environment of their school. Work in pairs. S1 should ask about something in the two pictures. S2 should say if they are the same or different. Take turns to ask questions. Follow the example.</a:t>
            </a:r>
            <a:endParaRPr lang="en-US" altLang="x-none" sz="1900">
              <a:solidFill>
                <a:srgbClr val="0033CC"/>
              </a:solidFill>
              <a:latin typeface="Times New Roman" panose="02020603050405020304" pitchFamily="18" charset="0"/>
            </a:endParaRPr>
          </a:p>
        </p:txBody>
      </p:sp>
      <p:sp>
        <p:nvSpPr>
          <p:cNvPr id="6147" name="矩形 7"/>
          <p:cNvSpPr/>
          <p:nvPr/>
        </p:nvSpPr>
        <p:spPr>
          <a:xfrm>
            <a:off x="395288" y="3848100"/>
            <a:ext cx="8208962" cy="2597150"/>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lnSpc>
                <a:spcPct val="110000"/>
              </a:lnSpc>
              <a:spcBef>
                <a:spcPct val="5000"/>
              </a:spcBef>
              <a:buNone/>
            </a:pPr>
            <a:r>
              <a:rPr lang="en-US" altLang="x-none" sz="2400" b="1">
                <a:latin typeface="Times New Roman" panose="02020603050405020304" pitchFamily="18" charset="0"/>
              </a:rPr>
              <a:t>S1: </a:t>
            </a:r>
            <a:r>
              <a:rPr lang="en-US" altLang="x-none" sz="2400" b="1">
                <a:solidFill>
                  <a:srgbClr val="FF0000"/>
                </a:solidFill>
                <a:latin typeface="Times New Roman" panose="02020603050405020304" pitchFamily="18" charset="0"/>
              </a:rPr>
              <a:t>Look at</a:t>
            </a:r>
            <a:r>
              <a:rPr lang="en-US" altLang="x-none" sz="2400" b="1">
                <a:latin typeface="Times New Roman" panose="02020603050405020304" pitchFamily="18" charset="0"/>
              </a:rPr>
              <a:t> the two dustbins. </a:t>
            </a:r>
            <a:r>
              <a:rPr lang="en-US" altLang="x-none" sz="2400" b="1">
                <a:solidFill>
                  <a:srgbClr val="FF0000"/>
                </a:solidFill>
                <a:latin typeface="Times New Roman" panose="02020603050405020304" pitchFamily="18" charset="0"/>
              </a:rPr>
              <a:t>Are they</a:t>
            </a:r>
            <a:r>
              <a:rPr lang="en-US" altLang="x-none" sz="2400" b="1">
                <a:latin typeface="Times New Roman" panose="02020603050405020304" pitchFamily="18" charset="0"/>
              </a:rPr>
              <a:t> the same or </a:t>
            </a:r>
            <a:r>
              <a:rPr lang="en-US" altLang="zh-CN" sz="2400" b="1">
                <a:latin typeface="Times New Roman" panose="02020603050405020304" pitchFamily="18" charset="0"/>
              </a:rPr>
              <a:t> </a:t>
            </a:r>
            <a:endParaRPr lang="en-US" altLang="zh-CN" sz="2400" b="1">
              <a:latin typeface="Times New Roman" panose="02020603050405020304" pitchFamily="18" charset="0"/>
            </a:endParaRPr>
          </a:p>
          <a:p>
            <a:pPr marL="0" lvl="0" indent="0">
              <a:lnSpc>
                <a:spcPct val="110000"/>
              </a:lnSpc>
              <a:spcBef>
                <a:spcPct val="5000"/>
              </a:spcBef>
              <a:buNone/>
            </a:pPr>
            <a:r>
              <a:rPr lang="en-US" altLang="zh-CN" sz="2400" b="1">
                <a:latin typeface="Times New Roman" panose="02020603050405020304" pitchFamily="18" charset="0"/>
              </a:rPr>
              <a:t>       </a:t>
            </a:r>
            <a:r>
              <a:rPr lang="en-US" altLang="x-none" sz="2400" b="1">
                <a:latin typeface="Times New Roman" panose="02020603050405020304" pitchFamily="18" charset="0"/>
              </a:rPr>
              <a:t>different?</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S2: They’re the same.</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S1: Look at the two dogs. Are they the same?</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S2: No. They’re different. The dog in Picture A is </a:t>
            </a:r>
            <a:r>
              <a:rPr lang="en-US" altLang="zh-CN" sz="2400" b="1">
                <a:latin typeface="Times New Roman" panose="02020603050405020304" pitchFamily="18" charset="0"/>
              </a:rPr>
              <a:t>   </a:t>
            </a:r>
            <a:endParaRPr lang="en-US" altLang="zh-CN" sz="2400" b="1">
              <a:latin typeface="Times New Roman" panose="02020603050405020304" pitchFamily="18" charset="0"/>
            </a:endParaRPr>
          </a:p>
          <a:p>
            <a:pPr marL="0" lvl="0" indent="0">
              <a:lnSpc>
                <a:spcPct val="110000"/>
              </a:lnSpc>
              <a:spcBef>
                <a:spcPct val="5000"/>
              </a:spcBef>
              <a:buNone/>
            </a:pPr>
            <a:r>
              <a:rPr lang="en-US" altLang="zh-CN" sz="2400" b="1">
                <a:latin typeface="Times New Roman" panose="02020603050405020304" pitchFamily="18" charset="0"/>
              </a:rPr>
              <a:t>      </a:t>
            </a:r>
            <a:r>
              <a:rPr lang="en-US" altLang="x-none" sz="2400" b="1">
                <a:solidFill>
                  <a:srgbClr val="FF0000"/>
                </a:solidFill>
                <a:latin typeface="Times New Roman" panose="02020603050405020304" pitchFamily="18" charset="0"/>
              </a:rPr>
              <a:t>smaller than</a:t>
            </a:r>
            <a:r>
              <a:rPr lang="en-US" altLang="x-none" sz="2400" b="1">
                <a:latin typeface="Times New Roman" panose="02020603050405020304" pitchFamily="18" charset="0"/>
              </a:rPr>
              <a:t> the  one in Picture B.</a:t>
            </a:r>
            <a:endParaRPr lang="zh-CN" altLang="en-US" sz="2400" b="1" dirty="0">
              <a:latin typeface="Times New Roman" panose="02020603050405020304" pitchFamily="18" charset="0"/>
            </a:endParaRPr>
          </a:p>
        </p:txBody>
      </p:sp>
      <p:pic>
        <p:nvPicPr>
          <p:cNvPr id="6148" name="图片 6147"/>
          <p:cNvPicPr>
            <a:picLocks noChangeAspect="1"/>
          </p:cNvPicPr>
          <p:nvPr/>
        </p:nvPicPr>
        <p:blipFill>
          <a:blip r:embed="rId1"/>
          <a:stretch>
            <a:fillRect/>
          </a:stretch>
        </p:blipFill>
        <p:spPr>
          <a:xfrm>
            <a:off x="250825" y="1628775"/>
            <a:ext cx="4300538" cy="2286000"/>
          </a:xfrm>
          <a:prstGeom prst="rect">
            <a:avLst/>
          </a:prstGeom>
          <a:noFill/>
          <a:ln w="9525">
            <a:noFill/>
          </a:ln>
        </p:spPr>
      </p:pic>
      <p:pic>
        <p:nvPicPr>
          <p:cNvPr id="6149" name="图片 6148"/>
          <p:cNvPicPr>
            <a:picLocks noChangeAspect="1"/>
          </p:cNvPicPr>
          <p:nvPr/>
        </p:nvPicPr>
        <p:blipFill>
          <a:blip r:embed="rId2"/>
          <a:stretch>
            <a:fillRect/>
          </a:stretch>
        </p:blipFill>
        <p:spPr>
          <a:xfrm>
            <a:off x="4716463" y="1628775"/>
            <a:ext cx="4129087" cy="2166938"/>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TextBox 3"/>
          <p:cNvSpPr txBox="1"/>
          <p:nvPr/>
        </p:nvSpPr>
        <p:spPr>
          <a:xfrm>
            <a:off x="557848" y="918210"/>
            <a:ext cx="8027987" cy="5021580"/>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lnSpc>
                <a:spcPct val="155000"/>
              </a:lnSpc>
              <a:spcBef>
                <a:spcPct val="10000"/>
              </a:spcBef>
              <a:buNone/>
            </a:pPr>
            <a:r>
              <a:rPr lang="zh-CN" altLang="en-US" sz="2800" b="1" dirty="0">
                <a:solidFill>
                  <a:schemeClr val="tx1"/>
                </a:solidFill>
                <a:latin typeface="Times New Roman" panose="02020603050405020304" pitchFamily="18" charset="0"/>
                <a:sym typeface="+mn-ea"/>
              </a:rPr>
              <a:t>different       </a:t>
            </a:r>
            <a:r>
              <a:rPr lang="zh-CN" altLang="en-US" sz="2800" b="1" dirty="0">
                <a:solidFill>
                  <a:schemeClr val="tx1"/>
                </a:solidFill>
                <a:latin typeface="Times New Roman" panose="02020603050405020304" pitchFamily="18" charset="0"/>
              </a:rPr>
              <a:t>反义词：</a:t>
            </a:r>
            <a:r>
              <a:rPr lang="en-US" altLang="x-none" sz="2800" b="1">
                <a:solidFill>
                  <a:schemeClr val="tx1"/>
                </a:solidFill>
                <a:latin typeface="Times New Roman" panose="02020603050405020304" pitchFamily="18" charset="0"/>
              </a:rPr>
              <a:t>same</a:t>
            </a:r>
            <a:endParaRPr lang="en-US" altLang="x-none" sz="2800" b="1">
              <a:solidFill>
                <a:schemeClr val="tx1"/>
              </a:solidFill>
              <a:latin typeface="Times New Roman" panose="02020603050405020304" pitchFamily="18" charset="0"/>
            </a:endParaRPr>
          </a:p>
          <a:p>
            <a:pPr marL="0" lvl="0" indent="0">
              <a:lnSpc>
                <a:spcPct val="155000"/>
              </a:lnSpc>
              <a:spcBef>
                <a:spcPct val="10000"/>
              </a:spcBef>
              <a:buNone/>
            </a:pPr>
            <a:r>
              <a:rPr lang="en-US" altLang="x-none" sz="2800" b="1">
                <a:solidFill>
                  <a:schemeClr val="tx1"/>
                </a:solidFill>
                <a:latin typeface="Times New Roman" panose="02020603050405020304" pitchFamily="18" charset="0"/>
              </a:rPr>
              <a:t>be different from “</a:t>
            </a:r>
            <a:r>
              <a:rPr lang="zh-CN" altLang="en-US" sz="2800" b="1" dirty="0">
                <a:solidFill>
                  <a:schemeClr val="tx1"/>
                </a:solidFill>
                <a:latin typeface="Times New Roman" panose="02020603050405020304" pitchFamily="18" charset="0"/>
              </a:rPr>
              <a:t>和……不同”</a:t>
            </a:r>
            <a:endParaRPr lang="zh-CN" altLang="en-US" sz="2800" b="1" dirty="0">
              <a:solidFill>
                <a:schemeClr val="tx1"/>
              </a:solidFill>
              <a:latin typeface="Times New Roman" panose="02020603050405020304" pitchFamily="18" charset="0"/>
            </a:endParaRPr>
          </a:p>
          <a:p>
            <a:pPr marL="0" lvl="0" indent="0">
              <a:lnSpc>
                <a:spcPct val="155000"/>
              </a:lnSpc>
              <a:spcBef>
                <a:spcPct val="10000"/>
              </a:spcBef>
              <a:buNone/>
            </a:pPr>
            <a:r>
              <a:rPr lang="en-US" altLang="x-none" sz="2800" b="1">
                <a:solidFill>
                  <a:schemeClr val="tx1"/>
                </a:solidFill>
                <a:latin typeface="Times New Roman" panose="02020603050405020304" pitchFamily="18" charset="0"/>
              </a:rPr>
              <a:t>be the same as “</a:t>
            </a:r>
            <a:r>
              <a:rPr lang="zh-CN" altLang="en-US" sz="2800" b="1" dirty="0">
                <a:solidFill>
                  <a:schemeClr val="tx1"/>
                </a:solidFill>
                <a:latin typeface="Times New Roman" panose="02020603050405020304" pitchFamily="18" charset="0"/>
              </a:rPr>
              <a:t>和……相同”</a:t>
            </a:r>
            <a:endParaRPr lang="zh-CN" altLang="en-US" sz="2800" b="1" dirty="0">
              <a:solidFill>
                <a:srgbClr val="CC0099"/>
              </a:solidFill>
              <a:latin typeface="Times New Roman" panose="02020603050405020304" pitchFamily="18" charset="0"/>
            </a:endParaRPr>
          </a:p>
          <a:p>
            <a:pPr marL="0" lvl="0" indent="0">
              <a:lnSpc>
                <a:spcPct val="155000"/>
              </a:lnSpc>
              <a:spcBef>
                <a:spcPct val="10000"/>
              </a:spcBef>
              <a:buNone/>
            </a:pPr>
            <a:r>
              <a:rPr lang="en-US" altLang="x-none" sz="2800">
                <a:latin typeface="Times New Roman" panose="02020603050405020304" pitchFamily="18" charset="0"/>
              </a:rPr>
              <a:t>Paul’</a:t>
            </a:r>
            <a:r>
              <a:rPr lang="en-US" altLang="x-none" sz="2800">
                <a:solidFill>
                  <a:srgbClr val="FF0000"/>
                </a:solidFill>
                <a:latin typeface="Times New Roman" panose="02020603050405020304" pitchFamily="18" charset="0"/>
              </a:rPr>
              <a:t>s</a:t>
            </a:r>
            <a:r>
              <a:rPr lang="en-US" altLang="x-none" sz="2800">
                <a:solidFill>
                  <a:srgbClr val="009900"/>
                </a:solidFill>
                <a:latin typeface="Times New Roman" panose="02020603050405020304" pitchFamily="18" charset="0"/>
              </a:rPr>
              <a:t> </a:t>
            </a:r>
            <a:r>
              <a:rPr lang="en-US" altLang="x-none" sz="2800">
                <a:latin typeface="Times New Roman" panose="02020603050405020304" pitchFamily="18" charset="0"/>
              </a:rPr>
              <a:t>very </a:t>
            </a:r>
            <a:r>
              <a:rPr lang="en-US" altLang="x-none" sz="2800">
                <a:solidFill>
                  <a:srgbClr val="FF0000"/>
                </a:solidFill>
                <a:latin typeface="Times New Roman" panose="02020603050405020304" pitchFamily="18" charset="0"/>
              </a:rPr>
              <a:t>different from</a:t>
            </a:r>
            <a:r>
              <a:rPr lang="en-US" altLang="x-none" sz="2800">
                <a:latin typeface="Times New Roman" panose="02020603050405020304" pitchFamily="18" charset="0"/>
              </a:rPr>
              <a:t> his brother.</a:t>
            </a:r>
            <a:endParaRPr lang="en-US" altLang="x-none" sz="2800">
              <a:latin typeface="Times New Roman" panose="02020603050405020304" pitchFamily="18" charset="0"/>
            </a:endParaRPr>
          </a:p>
          <a:p>
            <a:pPr marL="0" lvl="0" indent="0">
              <a:lnSpc>
                <a:spcPct val="155000"/>
              </a:lnSpc>
              <a:spcBef>
                <a:spcPct val="10000"/>
              </a:spcBef>
              <a:buNone/>
            </a:pPr>
            <a:r>
              <a:rPr lang="zh-CN" altLang="en-US" sz="2800" b="1" dirty="0">
                <a:latin typeface="Times New Roman" panose="02020603050405020304" pitchFamily="18" charset="0"/>
              </a:rPr>
              <a:t>保罗与他的哥哥大不一样。</a:t>
            </a:r>
            <a:endParaRPr lang="zh-CN" altLang="en-US" sz="2800" b="1" dirty="0">
              <a:latin typeface="Times New Roman" panose="02020603050405020304" pitchFamily="18" charset="0"/>
            </a:endParaRPr>
          </a:p>
          <a:p>
            <a:pPr marL="0" lvl="0" indent="0">
              <a:lnSpc>
                <a:spcPct val="155000"/>
              </a:lnSpc>
              <a:spcBef>
                <a:spcPct val="10000"/>
              </a:spcBef>
              <a:buNone/>
            </a:pPr>
            <a:r>
              <a:rPr lang="en-US" altLang="x-none" sz="2800">
                <a:latin typeface="Times New Roman" panose="02020603050405020304" pitchFamily="18" charset="0"/>
              </a:rPr>
              <a:t>Our job today</a:t>
            </a:r>
            <a:r>
              <a:rPr lang="en-US" altLang="x-none" sz="2800">
                <a:solidFill>
                  <a:srgbClr val="FF0000"/>
                </a:solidFill>
                <a:latin typeface="Times New Roman" panose="02020603050405020304" pitchFamily="18" charset="0"/>
              </a:rPr>
              <a:t> is the same as</a:t>
            </a:r>
            <a:r>
              <a:rPr lang="en-US" altLang="x-none" sz="2800">
                <a:latin typeface="Times New Roman" panose="02020603050405020304" pitchFamily="18" charset="0"/>
              </a:rPr>
              <a:t> before. </a:t>
            </a:r>
            <a:endParaRPr lang="en-US" altLang="x-none" sz="2800">
              <a:latin typeface="Times New Roman" panose="02020603050405020304" pitchFamily="18" charset="0"/>
            </a:endParaRPr>
          </a:p>
          <a:p>
            <a:pPr marL="0" lvl="0" indent="0">
              <a:lnSpc>
                <a:spcPct val="155000"/>
              </a:lnSpc>
              <a:spcBef>
                <a:spcPct val="10000"/>
              </a:spcBef>
              <a:buNone/>
            </a:pPr>
            <a:r>
              <a:rPr lang="zh-CN" altLang="en-US" sz="2800" dirty="0">
                <a:latin typeface="Times New Roman" panose="02020603050405020304" pitchFamily="18" charset="0"/>
              </a:rPr>
              <a:t>今天的活儿跟往常一样。</a:t>
            </a:r>
            <a:endParaRPr lang="en-US" altLang="x-none" sz="2800">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0">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a:off x="323850" y="4290378"/>
            <a:ext cx="8066088" cy="230695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S1: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Look at the two computers in the pictures. Are they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S2: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Yes, they’re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S1: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Look at the two dogs. Are they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S2: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No, they’re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different</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 The dog in Picture A is bigger than the dog in Picture B.</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p:txBody>
      </p:sp>
      <p:sp>
        <p:nvSpPr>
          <p:cNvPr id="8" name="矩形 21"/>
          <p:cNvSpPr>
            <a:spLocks noGrp="1" noChangeArrowheads="1"/>
          </p:cNvSpPr>
          <p:nvPr>
            <p:ph type="title"/>
          </p:nvPr>
        </p:nvSpPr>
        <p:spPr>
          <a:xfrm>
            <a:off x="379095" y="665480"/>
            <a:ext cx="8458835" cy="1198880"/>
          </a:xfr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0" i="1" u="none" strike="noStrike" kern="1200" cap="none" spc="0" normalizeH="0" baseline="0" noProof="0" dirty="0" smtClean="0">
                <a:ln>
                  <a:noFill/>
                </a:ln>
                <a:solidFill>
                  <a:srgbClr val="0070C0"/>
                </a:solidFill>
                <a:effectLst/>
                <a:uLnTx/>
                <a:uFillTx/>
                <a:latin typeface="Times New Roman" panose="02020603050405020304" pitchFamily="18" charset="0"/>
                <a:ea typeface="+mn-ea"/>
                <a:cs typeface="+mn-cs"/>
              </a:rPr>
              <a:t>Look at the following two pictures.  Work in pairs to discuss the similarities and differences between these two pictures. Follow the example.</a:t>
            </a:r>
            <a:endParaRPr kumimoji="0" lang="en-US" altLang="zh-CN" sz="2400" b="0" i="1" u="none" strike="noStrike" kern="1200" cap="none" spc="0" normalizeH="0" baseline="0" noProof="0" dirty="0" smtClean="0">
              <a:ln>
                <a:noFill/>
              </a:ln>
              <a:solidFill>
                <a:srgbClr val="0070C0"/>
              </a:solidFill>
              <a:effectLst/>
              <a:uLnTx/>
              <a:uFillTx/>
              <a:latin typeface="Times New Roman" panose="02020603050405020304" pitchFamily="18" charset="0"/>
              <a:ea typeface="+mn-ea"/>
              <a:cs typeface="+mn-cs"/>
            </a:endParaRPr>
          </a:p>
        </p:txBody>
      </p:sp>
      <p:pic>
        <p:nvPicPr>
          <p:cNvPr id="8196" name="内容占位符 8" descr="D:\7A——9B\2014春9A-9B\9B 教参\9b教参书中书修改稿 (20140421)\附图74a.tif"/>
          <p:cNvPicPr>
            <a:picLocks noGrp="1"/>
          </p:cNvPicPr>
          <p:nvPr>
            <p:ph idx="1"/>
          </p:nvPr>
        </p:nvPicPr>
        <p:blipFill>
          <a:blip r:embed="rId1"/>
          <a:srcRect/>
          <a:stretch>
            <a:fillRect/>
          </a:stretch>
        </p:blipFill>
        <p:spPr>
          <a:xfrm>
            <a:off x="378778" y="1913890"/>
            <a:ext cx="3708400" cy="2376488"/>
          </a:xfrm>
        </p:spPr>
      </p:pic>
      <p:pic>
        <p:nvPicPr>
          <p:cNvPr id="8197" name="图片 9" descr="D:\7A——9B\2014春9A-9B\9B 教参\9b教参书中书修改稿 (20140421)\附图74b.tif"/>
          <p:cNvPicPr>
            <a:picLocks noChangeAspect="1"/>
          </p:cNvPicPr>
          <p:nvPr/>
        </p:nvPicPr>
        <p:blipFill>
          <a:blip r:embed="rId2"/>
          <a:stretch>
            <a:fillRect/>
          </a:stretch>
        </p:blipFill>
        <p:spPr>
          <a:xfrm>
            <a:off x="4588510" y="1913573"/>
            <a:ext cx="3887788" cy="2233612"/>
          </a:xfrm>
          <a:prstGeom prst="rect">
            <a:avLst/>
          </a:prstGeom>
          <a:noFill/>
          <a:ln w="9525">
            <a:noFill/>
          </a:ln>
        </p:spPr>
      </p:pic>
      <p:sp>
        <p:nvSpPr>
          <p:cNvPr id="8198" name="TextBox 10"/>
          <p:cNvSpPr txBox="1"/>
          <p:nvPr/>
        </p:nvSpPr>
        <p:spPr>
          <a:xfrm>
            <a:off x="65405" y="2048510"/>
            <a:ext cx="313690" cy="460375"/>
          </a:xfrm>
          <a:prstGeom prst="rect">
            <a:avLst/>
          </a:prstGeom>
          <a:noFill/>
          <a:ln w="9525">
            <a:noFill/>
          </a:ln>
        </p:spPr>
        <p:txBody>
          <a:bodyPr wrap="square">
            <a:spAutoFit/>
          </a:bodyPr>
          <a:p>
            <a:r>
              <a:rPr lang="en-US" altLang="zh-CN" sz="2400" dirty="0">
                <a:latin typeface="Times New Roman" panose="02020603050405020304" pitchFamily="18" charset="0"/>
              </a:rPr>
              <a:t>A</a:t>
            </a:r>
            <a:endParaRPr lang="en-US" altLang="zh-CN" sz="2400" dirty="0">
              <a:latin typeface="Times New Roman" panose="02020603050405020304" pitchFamily="18" charset="0"/>
            </a:endParaRPr>
          </a:p>
        </p:txBody>
      </p:sp>
      <p:sp>
        <p:nvSpPr>
          <p:cNvPr id="8199" name="TextBox 11"/>
          <p:cNvSpPr txBox="1"/>
          <p:nvPr/>
        </p:nvSpPr>
        <p:spPr>
          <a:xfrm>
            <a:off x="4249103" y="2048510"/>
            <a:ext cx="215900" cy="460375"/>
          </a:xfrm>
          <a:prstGeom prst="rect">
            <a:avLst/>
          </a:prstGeom>
          <a:noFill/>
          <a:ln w="9525">
            <a:noFill/>
          </a:ln>
        </p:spPr>
        <p:txBody>
          <a:bodyPr wrap="square">
            <a:spAutoFit/>
          </a:bodyPr>
          <a:p>
            <a:r>
              <a:rPr lang="en-US" altLang="zh-CN" sz="2400" dirty="0">
                <a:latin typeface="Times New Roman" panose="02020603050405020304" pitchFamily="18" charset="0"/>
              </a:rPr>
              <a:t>B</a:t>
            </a:r>
            <a:endParaRPr lang="en-US" altLang="zh-CN" sz="2400" dirty="0">
              <a:latin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Box 12"/>
          <p:cNvSpPr txBox="1"/>
          <p:nvPr/>
        </p:nvSpPr>
        <p:spPr>
          <a:xfrm>
            <a:off x="1129030" y="1341755"/>
            <a:ext cx="6827520" cy="2584450"/>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B</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like, the same as and different from</a:t>
            </a:r>
            <a:endParaRPr lang="en-US" altLang="zh-CN" sz="5400" dirty="0">
              <a:solidFill>
                <a:srgbClr val="0000FF"/>
              </a:solidFill>
              <a:latin typeface="Comic Sans MS" panose="030F0702030302020204" pitchFamily="66" charset="0"/>
              <a:ea typeface="宋体" panose="02010600030101010101" pitchFamily="2" charset="-122"/>
            </a:endParaRPr>
          </a:p>
        </p:txBody>
      </p:sp>
      <p:pic>
        <p:nvPicPr>
          <p:cNvPr id="26626" name="图片 4" descr="阅读2.jpg"/>
          <p:cNvPicPr>
            <a:picLocks noChangeAspect="1"/>
          </p:cNvPicPr>
          <p:nvPr/>
        </p:nvPicPr>
        <p:blipFill>
          <a:blip r:embed="rId1"/>
          <a:stretch>
            <a:fillRect/>
          </a:stretch>
        </p:blipFill>
        <p:spPr>
          <a:xfrm>
            <a:off x="0" y="4443095"/>
            <a:ext cx="3590925" cy="2370455"/>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标题 18433"/>
          <p:cNvSpPr>
            <a:spLocks noGrp="1"/>
          </p:cNvSpPr>
          <p:nvPr>
            <p:ph type="title"/>
          </p:nvPr>
        </p:nvSpPr>
        <p:spPr>
          <a:xfrm>
            <a:off x="1826895" y="480378"/>
            <a:ext cx="5916613" cy="490537"/>
          </a:xfrm>
        </p:spPr>
        <p:txBody>
          <a:bodyPr lIns="0" rIns="0" bIns="0" anchor="b"/>
          <a:p>
            <a:r>
              <a:rPr lang="en-US" altLang="x-none" sz="2800" b="1">
                <a:solidFill>
                  <a:srgbClr val="0033CC"/>
                </a:solidFill>
                <a:latin typeface="Times New Roman" panose="02020603050405020304" pitchFamily="18" charset="0"/>
              </a:rPr>
              <a:t>B </a:t>
            </a:r>
            <a:r>
              <a:rPr lang="en-US" altLang="x-none" sz="2800" b="1" i="1">
                <a:solidFill>
                  <a:srgbClr val="0033CC"/>
                </a:solidFill>
                <a:latin typeface="Times New Roman" panose="02020603050405020304" pitchFamily="18" charset="0"/>
              </a:rPr>
              <a:t>like</a:t>
            </a:r>
            <a:r>
              <a:rPr lang="en-US" altLang="x-none" sz="2800" b="1">
                <a:solidFill>
                  <a:srgbClr val="0033CC"/>
                </a:solidFill>
                <a:latin typeface="Times New Roman" panose="02020603050405020304" pitchFamily="18" charset="0"/>
              </a:rPr>
              <a:t>, </a:t>
            </a:r>
            <a:r>
              <a:rPr lang="en-US" altLang="x-none" sz="2800" b="1" i="1">
                <a:solidFill>
                  <a:srgbClr val="0033CC"/>
                </a:solidFill>
                <a:latin typeface="Times New Roman" panose="02020603050405020304" pitchFamily="18" charset="0"/>
              </a:rPr>
              <a:t>the same as </a:t>
            </a:r>
            <a:r>
              <a:rPr lang="en-US" altLang="x-none" sz="2800" b="1">
                <a:solidFill>
                  <a:srgbClr val="0033CC"/>
                </a:solidFill>
                <a:latin typeface="Times New Roman" panose="02020603050405020304" pitchFamily="18" charset="0"/>
              </a:rPr>
              <a:t>and </a:t>
            </a:r>
            <a:r>
              <a:rPr lang="en-US" altLang="x-none" sz="2800" b="1" i="1">
                <a:solidFill>
                  <a:srgbClr val="0033CC"/>
                </a:solidFill>
                <a:latin typeface="Times New Roman" panose="02020603050405020304" pitchFamily="18" charset="0"/>
              </a:rPr>
              <a:t>different from</a:t>
            </a:r>
            <a:endParaRPr lang="zh-CN" altLang="en-US" sz="2800" b="1" i="1" dirty="0">
              <a:solidFill>
                <a:srgbClr val="0033CC"/>
              </a:solidFill>
              <a:latin typeface="Times New Roman" panose="02020603050405020304" pitchFamily="18" charset="0"/>
            </a:endParaRPr>
          </a:p>
        </p:txBody>
      </p:sp>
      <p:sp>
        <p:nvSpPr>
          <p:cNvPr id="18435" name="文本占位符 18434"/>
          <p:cNvSpPr>
            <a:spLocks noGrp="1"/>
          </p:cNvSpPr>
          <p:nvPr>
            <p:ph type="body" idx="1"/>
          </p:nvPr>
        </p:nvSpPr>
        <p:spPr>
          <a:xfrm>
            <a:off x="457200" y="908050"/>
            <a:ext cx="8229600" cy="1871663"/>
          </a:xfrm>
        </p:spPr>
        <p:txBody>
          <a:bodyPr/>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The atmosphere is </a:t>
            </a:r>
            <a:r>
              <a:rPr lang="en-US" altLang="x-none">
                <a:solidFill>
                  <a:srgbClr val="FF0000"/>
                </a:solidFill>
                <a:latin typeface="Times New Roman" panose="02020603050405020304" pitchFamily="18" charset="0"/>
              </a:rPr>
              <a:t>like</a:t>
            </a:r>
            <a:r>
              <a:rPr lang="en-US" altLang="x-none">
                <a:latin typeface="Times New Roman" panose="02020603050405020304" pitchFamily="18" charset="0"/>
              </a:rPr>
              <a:t> the glass of a greenhouse.</a:t>
            </a:r>
            <a:endParaRPr lang="en-US" altLang="x-none">
              <a:latin typeface="Times New Roman" panose="02020603050405020304" pitchFamily="18" charset="0"/>
            </a:endParaRPr>
          </a:p>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Without the atmosphere, the Earth would be </a:t>
            </a:r>
            <a:r>
              <a:rPr lang="en-US" altLang="x-none">
                <a:solidFill>
                  <a:srgbClr val="FF0000"/>
                </a:solidFill>
                <a:latin typeface="Times New Roman" panose="02020603050405020304" pitchFamily="18" charset="0"/>
              </a:rPr>
              <a:t>the same as</a:t>
            </a:r>
            <a:r>
              <a:rPr lang="en-US" altLang="x-none">
                <a:latin typeface="Times New Roman" panose="02020603050405020304" pitchFamily="18" charset="0"/>
              </a:rPr>
              <a:t> the Moon—cold and lifeless.</a:t>
            </a:r>
            <a:endParaRPr lang="en-US" altLang="x-none">
              <a:latin typeface="Times New Roman" panose="02020603050405020304" pitchFamily="18" charset="0"/>
            </a:endParaRPr>
          </a:p>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We should be </a:t>
            </a:r>
            <a:r>
              <a:rPr lang="en-US" altLang="x-none">
                <a:solidFill>
                  <a:srgbClr val="FF0000"/>
                </a:solidFill>
                <a:latin typeface="Times New Roman" panose="02020603050405020304" pitchFamily="18" charset="0"/>
              </a:rPr>
              <a:t>different from</a:t>
            </a:r>
            <a:r>
              <a:rPr lang="en-US" altLang="x-none">
                <a:latin typeface="Times New Roman" panose="02020603050405020304" pitchFamily="18" charset="0"/>
              </a:rPr>
              <a:t> many consumers and </a:t>
            </a:r>
            <a:endParaRPr lang="en-US" altLang="x-none">
              <a:latin typeface="Times New Roman" panose="02020603050405020304" pitchFamily="18" charset="0"/>
            </a:endParaRPr>
          </a:p>
          <a:p>
            <a:pPr>
              <a:lnSpc>
                <a:spcPct val="80000"/>
              </a:lnSpc>
              <a:spcBef>
                <a:spcPct val="10000"/>
              </a:spcBef>
              <a:buNone/>
            </a:pPr>
            <a:r>
              <a:rPr lang="en-US" altLang="x-none">
                <a:latin typeface="Times New Roman" panose="02020603050405020304" pitchFamily="18" charset="0"/>
              </a:rPr>
              <a:t>    become “green consumers”.</a:t>
            </a:r>
            <a:endParaRPr lang="zh-CN" altLang="en-US" dirty="0">
              <a:latin typeface="Times New Roman" panose="02020603050405020304" pitchFamily="18" charset="0"/>
            </a:endParaRPr>
          </a:p>
        </p:txBody>
      </p:sp>
      <p:pic>
        <p:nvPicPr>
          <p:cNvPr id="18436" name="图片 18435" descr="QQ截图20141205161051"/>
          <p:cNvPicPr>
            <a:picLocks noChangeAspect="1"/>
          </p:cNvPicPr>
          <p:nvPr/>
        </p:nvPicPr>
        <p:blipFill>
          <a:blip r:embed="rId1"/>
          <a:stretch>
            <a:fillRect/>
          </a:stretch>
        </p:blipFill>
        <p:spPr>
          <a:xfrm>
            <a:off x="395288" y="2654300"/>
            <a:ext cx="8280400" cy="2632075"/>
          </a:xfrm>
          <a:prstGeom prst="rect">
            <a:avLst/>
          </a:prstGeom>
          <a:noFill/>
          <a:ln w="9525">
            <a:noFill/>
          </a:ln>
        </p:spPr>
      </p:pic>
      <p:sp>
        <p:nvSpPr>
          <p:cNvPr id="18438" name="矩形 18437"/>
          <p:cNvSpPr/>
          <p:nvPr/>
        </p:nvSpPr>
        <p:spPr>
          <a:xfrm>
            <a:off x="1979613" y="3125788"/>
            <a:ext cx="719137" cy="519112"/>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like</a:t>
            </a:r>
            <a:endParaRPr lang="en-US" altLang="x-none" sz="2800" u="none" dirty="0">
              <a:solidFill>
                <a:srgbClr val="FF0066"/>
              </a:solidFill>
              <a:latin typeface="Times New Roman" panose="02020603050405020304" pitchFamily="18" charset="0"/>
            </a:endParaRPr>
          </a:p>
        </p:txBody>
      </p:sp>
      <p:sp>
        <p:nvSpPr>
          <p:cNvPr id="18439" name="矩形 18438"/>
          <p:cNvSpPr/>
          <p:nvPr/>
        </p:nvSpPr>
        <p:spPr>
          <a:xfrm>
            <a:off x="1979613" y="3524250"/>
            <a:ext cx="2124075" cy="519113"/>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the same as</a:t>
            </a:r>
            <a:endParaRPr lang="en-US" altLang="x-none" sz="2800" u="none" dirty="0">
              <a:solidFill>
                <a:srgbClr val="FF0066"/>
              </a:solidFill>
              <a:latin typeface="Times New Roman" panose="02020603050405020304" pitchFamily="18" charset="0"/>
            </a:endParaRPr>
          </a:p>
        </p:txBody>
      </p:sp>
      <p:sp>
        <p:nvSpPr>
          <p:cNvPr id="18440" name="矩形 18439"/>
          <p:cNvSpPr/>
          <p:nvPr/>
        </p:nvSpPr>
        <p:spPr>
          <a:xfrm>
            <a:off x="1908175" y="4221163"/>
            <a:ext cx="2282825" cy="519112"/>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different from</a:t>
            </a:r>
            <a:endParaRPr lang="en-US" altLang="x-none" sz="2800" u="none" dirty="0">
              <a:solidFill>
                <a:srgbClr val="FF0066"/>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8"/>
                                        </p:tgtEl>
                                        <p:attrNameLst>
                                          <p:attrName>style.visibility</p:attrName>
                                        </p:attrNameLst>
                                      </p:cBhvr>
                                      <p:to>
                                        <p:strVal val="visible"/>
                                      </p:to>
                                    </p:set>
                                    <p:anim calcmode="lin" valueType="num">
                                      <p:cBhvr additive="base">
                                        <p:cTn id="7" dur="500" fill="hold"/>
                                        <p:tgtEl>
                                          <p:spTgt spid="18438"/>
                                        </p:tgtEl>
                                        <p:attrNameLst>
                                          <p:attrName>ppt_x</p:attrName>
                                        </p:attrNameLst>
                                      </p:cBhvr>
                                      <p:tavLst>
                                        <p:tav tm="0">
                                          <p:val>
                                            <p:strVal val="#ppt_x"/>
                                          </p:val>
                                        </p:tav>
                                        <p:tav tm="100000">
                                          <p:val>
                                            <p:strVal val="#ppt_x"/>
                                          </p:val>
                                        </p:tav>
                                      </p:tavLst>
                                    </p:anim>
                                    <p:anim calcmode="lin" valueType="num">
                                      <p:cBhvr additive="base">
                                        <p:cTn id="8"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39"/>
                                        </p:tgtEl>
                                        <p:attrNameLst>
                                          <p:attrName>style.visibility</p:attrName>
                                        </p:attrNameLst>
                                      </p:cBhvr>
                                      <p:to>
                                        <p:strVal val="visible"/>
                                      </p:to>
                                    </p:set>
                                    <p:anim calcmode="lin" valueType="num">
                                      <p:cBhvr additive="base">
                                        <p:cTn id="13" dur="500" fill="hold"/>
                                        <p:tgtEl>
                                          <p:spTgt spid="18439"/>
                                        </p:tgtEl>
                                        <p:attrNameLst>
                                          <p:attrName>ppt_x</p:attrName>
                                        </p:attrNameLst>
                                      </p:cBhvr>
                                      <p:tavLst>
                                        <p:tav tm="0">
                                          <p:val>
                                            <p:strVal val="#ppt_x"/>
                                          </p:val>
                                        </p:tav>
                                        <p:tav tm="100000">
                                          <p:val>
                                            <p:strVal val="#ppt_x"/>
                                          </p:val>
                                        </p:tav>
                                      </p:tavLst>
                                    </p:anim>
                                    <p:anim calcmode="lin" valueType="num">
                                      <p:cBhvr additive="base">
                                        <p:cTn id="14" dur="500" fill="hold"/>
                                        <p:tgtEl>
                                          <p:spTgt spid="1843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440"/>
                                        </p:tgtEl>
                                        <p:attrNameLst>
                                          <p:attrName>style.visibility</p:attrName>
                                        </p:attrNameLst>
                                      </p:cBhvr>
                                      <p:to>
                                        <p:strVal val="visible"/>
                                      </p:to>
                                    </p:set>
                                    <p:anim calcmode="lin" valueType="num">
                                      <p:cBhvr additive="base">
                                        <p:cTn id="19" dur="500" fill="hold"/>
                                        <p:tgtEl>
                                          <p:spTgt spid="18440"/>
                                        </p:tgtEl>
                                        <p:attrNameLst>
                                          <p:attrName>ppt_x</p:attrName>
                                        </p:attrNameLst>
                                      </p:cBhvr>
                                      <p:tavLst>
                                        <p:tav tm="0">
                                          <p:val>
                                            <p:strVal val="#ppt_x"/>
                                          </p:val>
                                        </p:tav>
                                        <p:tav tm="100000">
                                          <p:val>
                                            <p:strVal val="#ppt_x"/>
                                          </p:val>
                                        </p:tav>
                                      </p:tavLst>
                                    </p:anim>
                                    <p:anim calcmode="lin" valueType="num">
                                      <p:cBhvr additive="base">
                                        <p:cTn id="20"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p:bldP spid="18439" grpId="0"/>
      <p:bldP spid="1844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75" name="Picture 11" descr="C:\Users\Administrator\AppData\Roaming\Tencent\Users\261912994\QQ\WinTemp\RichOle\M7`PKT8~V%FD$0%$]PQ@_0I.jpg"/>
          <p:cNvPicPr>
            <a:picLocks noChangeAspect="1"/>
          </p:cNvPicPr>
          <p:nvPr/>
        </p:nvPicPr>
        <p:blipFill>
          <a:blip r:embed="rId1"/>
          <a:stretch>
            <a:fillRect/>
          </a:stretch>
        </p:blipFill>
        <p:spPr>
          <a:xfrm>
            <a:off x="107315" y="3221355"/>
            <a:ext cx="8914130" cy="3248025"/>
          </a:xfrm>
          <a:prstGeom prst="rect">
            <a:avLst/>
          </a:prstGeom>
          <a:noFill/>
          <a:ln w="9525">
            <a:noFill/>
          </a:ln>
        </p:spPr>
      </p:pic>
      <p:sp>
        <p:nvSpPr>
          <p:cNvPr id="12" name="矩形 21"/>
          <p:cNvSpPr>
            <a:spLocks noChangeArrowheads="1"/>
          </p:cNvSpPr>
          <p:nvPr/>
        </p:nvSpPr>
        <p:spPr bwMode="auto">
          <a:xfrm>
            <a:off x="263525" y="2212975"/>
            <a:ext cx="8617585"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these sentences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107504" y="5733256"/>
            <a:ext cx="1848583"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3203848" y="5733256"/>
            <a:ext cx="1877437"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6948264" y="5733256"/>
            <a:ext cx="611065"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pic>
        <p:nvPicPr>
          <p:cNvPr id="11274" name="Picture 10" descr="C:\Users\Administrator\AppData\Roaming\Tencent\Users\261912994\QQ\WinTemp\RichOle\H((RC(}_{$V~2R)XZ%A[G(H.jpg"/>
          <p:cNvPicPr>
            <a:picLocks noChangeAspect="1"/>
          </p:cNvPicPr>
          <p:nvPr/>
        </p:nvPicPr>
        <p:blipFill>
          <a:blip r:embed="rId2"/>
          <a:stretch>
            <a:fillRect/>
          </a:stretch>
        </p:blipFill>
        <p:spPr>
          <a:xfrm>
            <a:off x="643890" y="927418"/>
            <a:ext cx="7956550" cy="12001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74"/>
                                        </p:tgtEl>
                                        <p:attrNameLst>
                                          <p:attrName>style.visibility</p:attrName>
                                        </p:attrNameLst>
                                      </p:cBhvr>
                                      <p:to>
                                        <p:strVal val="visible"/>
                                      </p:to>
                                    </p:set>
                                    <p:animEffect transition="in" filter="blinds(horizontal)">
                                      <p:cBhvr>
                                        <p:cTn id="7" dur="500"/>
                                        <p:tgtEl>
                                          <p:spTgt spid="112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275"/>
                                        </p:tgtEl>
                                        <p:attrNameLst>
                                          <p:attrName>style.visibility</p:attrName>
                                        </p:attrNameLst>
                                      </p:cBhvr>
                                      <p:to>
                                        <p:strVal val="visible"/>
                                      </p:to>
                                    </p:set>
                                    <p:animEffect transition="in" filter="blinds(horizontal)">
                                      <p:cBhvr>
                                        <p:cTn id="17" dur="500"/>
                                        <p:tgtEl>
                                          <p:spTgt spid="11275"/>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499"/>
                                          </p:stCondLst>
                                        </p:cTn>
                                        <p:tgtEl>
                                          <p:spTgt spid="5"/>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499"/>
                                          </p:stCondLst>
                                        </p:cTn>
                                        <p:tgtEl>
                                          <p:spTgt spid="25"/>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49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8129" name="Picture 1" descr="C:\Users\Administrator\AppData\Roaming\Tencent\Users\261912994\QQ\WinTemp\RichOle\~G`}DY}RQY5J6YXUBM(0QE3.jpg"/>
          <p:cNvPicPr>
            <a:picLocks noChangeAspect="1"/>
          </p:cNvPicPr>
          <p:nvPr/>
        </p:nvPicPr>
        <p:blipFill>
          <a:blip r:embed="rId1"/>
          <a:stretch>
            <a:fillRect/>
          </a:stretch>
        </p:blipFill>
        <p:spPr>
          <a:xfrm>
            <a:off x="162560" y="2576830"/>
            <a:ext cx="8818880" cy="2924175"/>
          </a:xfrm>
          <a:prstGeom prst="rect">
            <a:avLst/>
          </a:prstGeom>
          <a:noFill/>
          <a:ln w="9525">
            <a:noFill/>
          </a:ln>
        </p:spPr>
      </p:pic>
      <p:sp>
        <p:nvSpPr>
          <p:cNvPr id="12" name="矩形 21"/>
          <p:cNvSpPr>
            <a:spLocks noChangeArrowheads="1"/>
          </p:cNvSpPr>
          <p:nvPr/>
        </p:nvSpPr>
        <p:spPr bwMode="auto">
          <a:xfrm>
            <a:off x="570230" y="1193800"/>
            <a:ext cx="800354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these sentences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as</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733475" y="5028540"/>
            <a:ext cx="73660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3245500" y="4979010"/>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6167095" y="4979010"/>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8129"/>
                                        </p:tgtEl>
                                        <p:attrNameLst>
                                          <p:attrName>style.visibility</p:attrName>
                                        </p:attrNameLst>
                                      </p:cBhvr>
                                      <p:to>
                                        <p:strVal val="visible"/>
                                      </p:to>
                                    </p:set>
                                    <p:animEffect transition="in" filter="blinds(horizontal)">
                                      <p:cBhvr>
                                        <p:cTn id="7" dur="500"/>
                                        <p:tgtEl>
                                          <p:spTgt spid="4812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2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49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1" name="Rectangle 1"/>
          <p:cNvSpPr>
            <a:spLocks noChangeArrowheads="1"/>
          </p:cNvSpPr>
          <p:nvPr/>
        </p:nvSpPr>
        <p:spPr bwMode="auto">
          <a:xfrm>
            <a:off x="269935" y="1991271"/>
            <a:ext cx="8604448" cy="4554220"/>
          </a:xfrm>
          <a:prstGeom prst="rect">
            <a:avLst/>
          </a:prstGeom>
          <a:solidFill>
            <a:schemeClr val="bg1"/>
          </a:solidFill>
          <a:ln w="9525">
            <a:noFill/>
            <a:miter lim="800000"/>
          </a:ln>
          <a:effectLst/>
        </p:spPr>
        <p:txBody>
          <a:bodyPr anchor="ctr">
            <a:spAutoFit/>
          </a:bodyPr>
          <a:lstStyle/>
          <a:p>
            <a:pPr marL="0" marR="0" lvl="0" indent="0" algn="l" defTabSz="914400" rtl="0" eaLnBrk="0" fontAlgn="base" latinLnBrk="0" hangingPunct="0">
              <a:lnSpc>
                <a:spcPct val="100000"/>
              </a:lnSpc>
              <a:spcBef>
                <a:spcPts val="120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Jean and Jane are twins. In some ways, they look exactly (1) ________. In other ways, they look slightly (2)____________ each other. They look (3)_________ each other because they are nearly the same height and they are both thin. But Jean is  (4)_____________ Jane in hairstyle. </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ts val="120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At school, Jean likes English best, but Jane’s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favourite</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subject is (5)____________ Jean’s. She likes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Maths</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best. As they both enjoy swimming and playing tennis, Jean’s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favourite</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sports are (6)_____________ Jane’s.</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12" name="矩形 21"/>
          <p:cNvSpPr>
            <a:spLocks noChangeArrowheads="1"/>
          </p:cNvSpPr>
          <p:nvPr/>
        </p:nvSpPr>
        <p:spPr bwMode="auto">
          <a:xfrm>
            <a:off x="283210" y="897255"/>
            <a:ext cx="8590915"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 following passage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 the same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1950899" y="2347734"/>
            <a:ext cx="151574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678815" y="2812415"/>
            <a:ext cx="2874010" cy="52197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7149475" y="2812549"/>
            <a:ext cx="73660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1" name="矩形 10"/>
          <p:cNvSpPr/>
          <p:nvPr/>
        </p:nvSpPr>
        <p:spPr>
          <a:xfrm>
            <a:off x="5630724" y="3704714"/>
            <a:ext cx="233045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4" name="矩形 13"/>
          <p:cNvSpPr/>
          <p:nvPr/>
        </p:nvSpPr>
        <p:spPr>
          <a:xfrm>
            <a:off x="2176706" y="5057760"/>
            <a:ext cx="233045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5" name="矩形 14"/>
          <p:cNvSpPr/>
          <p:nvPr/>
        </p:nvSpPr>
        <p:spPr>
          <a:xfrm>
            <a:off x="5141139" y="5966435"/>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Box 12"/>
          <p:cNvSpPr txBox="1"/>
          <p:nvPr/>
        </p:nvSpPr>
        <p:spPr>
          <a:xfrm>
            <a:off x="1129030" y="1341755"/>
            <a:ext cx="6827520" cy="3415030"/>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C</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Using the same … as with nouns and phrases</a:t>
            </a:r>
            <a:endParaRPr lang="en-US" altLang="zh-CN" sz="5400" dirty="0">
              <a:solidFill>
                <a:srgbClr val="0000FF"/>
              </a:solidFill>
              <a:latin typeface="Comic Sans MS" panose="030F0702030302020204" pitchFamily="66" charset="0"/>
              <a:sym typeface="+mn-ea"/>
            </a:endParaRPr>
          </a:p>
        </p:txBody>
      </p:sp>
      <p:pic>
        <p:nvPicPr>
          <p:cNvPr id="26626" name="图片 4" descr="阅读2.jpg"/>
          <p:cNvPicPr>
            <a:picLocks noChangeAspect="1"/>
          </p:cNvPicPr>
          <p:nvPr/>
        </p:nvPicPr>
        <p:blipFill>
          <a:blip r:embed="rId1"/>
          <a:stretch>
            <a:fillRect/>
          </a:stretch>
        </p:blipFill>
        <p:spPr>
          <a:xfrm>
            <a:off x="0" y="4722495"/>
            <a:ext cx="3167380" cy="2091055"/>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占位符 21505"/>
          <p:cNvSpPr>
            <a:spLocks noGrp="1"/>
          </p:cNvSpPr>
          <p:nvPr>
            <p:ph type="body" idx="1"/>
          </p:nvPr>
        </p:nvSpPr>
        <p:spPr>
          <a:xfrm>
            <a:off x="611188" y="2636838"/>
            <a:ext cx="7920037" cy="2736850"/>
          </a:xfrm>
          <a:ln w="38100">
            <a:solidFill>
              <a:srgbClr val="0033CC"/>
            </a:solidFill>
            <a:miter/>
          </a:ln>
        </p:spPr>
        <p:txBody>
          <a:bodyPr/>
          <a:p>
            <a:pPr>
              <a:lnSpc>
                <a:spcPct val="110000"/>
              </a:lnSpc>
              <a:buClr>
                <a:schemeClr val="tx1"/>
              </a:buClr>
              <a:buFont typeface="Wingdings" panose="05000000000000000000" pitchFamily="2" charset="2"/>
              <a:buChar char="Ø"/>
            </a:pPr>
            <a:r>
              <a:rPr lang="en-US" altLang="x-none" sz="3000">
                <a:latin typeface="Times New Roman" panose="02020603050405020304" pitchFamily="18" charset="0"/>
              </a:rPr>
              <a:t>We can reuse things for </a:t>
            </a:r>
            <a:r>
              <a:rPr lang="en-US" altLang="x-none" sz="3000">
                <a:solidFill>
                  <a:srgbClr val="FF0000"/>
                </a:solidFill>
                <a:latin typeface="Times New Roman" panose="02020603050405020304" pitchFamily="18" charset="0"/>
              </a:rPr>
              <a:t>the same</a:t>
            </a:r>
            <a:r>
              <a:rPr lang="en-US" altLang="x-none" sz="3000">
                <a:latin typeface="Times New Roman" panose="02020603050405020304" pitchFamily="18" charset="0"/>
              </a:rPr>
              <a:t> </a:t>
            </a:r>
            <a:r>
              <a:rPr lang="en-US" altLang="x-none" sz="3000">
                <a:solidFill>
                  <a:srgbClr val="0033CC"/>
                </a:solidFill>
                <a:latin typeface="Times New Roman" panose="02020603050405020304" pitchFamily="18" charset="0"/>
              </a:rPr>
              <a:t>purpose</a:t>
            </a:r>
            <a:r>
              <a:rPr lang="en-US" altLang="x-none" sz="3000">
                <a:latin typeface="Times New Roman" panose="02020603050405020304" pitchFamily="18" charset="0"/>
              </a:rPr>
              <a:t> </a:t>
            </a:r>
            <a:endParaRPr lang="en-US" altLang="x-none" sz="3000">
              <a:latin typeface="Times New Roman" panose="02020603050405020304" pitchFamily="18" charset="0"/>
            </a:endParaRPr>
          </a:p>
          <a:p>
            <a:pPr>
              <a:lnSpc>
                <a:spcPct val="110000"/>
              </a:lnSpc>
              <a:buNone/>
            </a:pPr>
            <a:r>
              <a:rPr lang="en-US" altLang="x-none" sz="3000">
                <a:latin typeface="Times New Roman" panose="02020603050405020304" pitchFamily="18" charset="0"/>
              </a:rPr>
              <a:t>    </a:t>
            </a:r>
            <a:r>
              <a:rPr lang="en-US" altLang="x-none" sz="3000">
                <a:solidFill>
                  <a:srgbClr val="FF0000"/>
                </a:solidFill>
                <a:latin typeface="Times New Roman" panose="02020603050405020304" pitchFamily="18" charset="0"/>
              </a:rPr>
              <a:t>as</a:t>
            </a:r>
            <a:r>
              <a:rPr lang="en-US" altLang="x-none" sz="3000">
                <a:latin typeface="Times New Roman" panose="02020603050405020304" pitchFamily="18" charset="0"/>
              </a:rPr>
              <a:t> before.</a:t>
            </a:r>
            <a:endParaRPr lang="en-US" altLang="x-none" sz="3000">
              <a:latin typeface="Times New Roman" panose="02020603050405020304" pitchFamily="18" charset="0"/>
            </a:endParaRPr>
          </a:p>
          <a:p>
            <a:pPr>
              <a:lnSpc>
                <a:spcPct val="110000"/>
              </a:lnSpc>
              <a:buClr>
                <a:schemeClr val="tx1"/>
              </a:buClr>
              <a:buFont typeface="Wingdings" panose="05000000000000000000" pitchFamily="2" charset="2"/>
              <a:buChar char="Ø"/>
            </a:pPr>
            <a:r>
              <a:rPr lang="en-US" altLang="x-none" sz="3000">
                <a:latin typeface="Times New Roman" panose="02020603050405020304" pitchFamily="18" charset="0"/>
              </a:rPr>
              <a:t>Jerry uses </a:t>
            </a:r>
            <a:r>
              <a:rPr lang="en-US" altLang="x-none" sz="3000">
                <a:solidFill>
                  <a:srgbClr val="FF0000"/>
                </a:solidFill>
                <a:latin typeface="Times New Roman" panose="02020603050405020304" pitchFamily="18" charset="0"/>
              </a:rPr>
              <a:t>the same</a:t>
            </a:r>
            <a:r>
              <a:rPr lang="en-US" altLang="x-none" sz="3000">
                <a:latin typeface="Times New Roman" panose="02020603050405020304" pitchFamily="18" charset="0"/>
              </a:rPr>
              <a:t> </a:t>
            </a:r>
            <a:r>
              <a:rPr lang="en-US" altLang="x-none" sz="3000">
                <a:solidFill>
                  <a:srgbClr val="0033CC"/>
                </a:solidFill>
                <a:latin typeface="Times New Roman" panose="02020603050405020304" pitchFamily="18" charset="0"/>
              </a:rPr>
              <a:t>amount of electricity</a:t>
            </a:r>
            <a:r>
              <a:rPr lang="en-US" altLang="x-none" sz="3000">
                <a:latin typeface="Times New Roman" panose="02020603050405020304" pitchFamily="18" charset="0"/>
              </a:rPr>
              <a:t> </a:t>
            </a:r>
            <a:endParaRPr lang="en-US" altLang="x-none" sz="3000">
              <a:latin typeface="Times New Roman" panose="02020603050405020304" pitchFamily="18" charset="0"/>
            </a:endParaRPr>
          </a:p>
          <a:p>
            <a:pPr>
              <a:lnSpc>
                <a:spcPct val="110000"/>
              </a:lnSpc>
              <a:buNone/>
            </a:pPr>
            <a:r>
              <a:rPr lang="en-US" altLang="x-none" sz="3000">
                <a:latin typeface="Times New Roman" panose="02020603050405020304" pitchFamily="18" charset="0"/>
              </a:rPr>
              <a:t>   </a:t>
            </a:r>
            <a:r>
              <a:rPr lang="en-US" altLang="x-none" sz="3000">
                <a:solidFill>
                  <a:srgbClr val="FF0000"/>
                </a:solidFill>
                <a:latin typeface="Times New Roman" panose="02020603050405020304" pitchFamily="18" charset="0"/>
              </a:rPr>
              <a:t> as</a:t>
            </a:r>
            <a:r>
              <a:rPr lang="en-US" altLang="x-none" sz="3000">
                <a:latin typeface="Times New Roman" panose="02020603050405020304" pitchFamily="18" charset="0"/>
              </a:rPr>
              <a:t> his </a:t>
            </a:r>
            <a:r>
              <a:rPr lang="en-US" altLang="x-none" sz="3000" err="1">
                <a:latin typeface="Times New Roman" panose="02020603050405020304" pitchFamily="18" charset="0"/>
              </a:rPr>
              <a:t>neighbour</a:t>
            </a:r>
            <a:r>
              <a:rPr lang="en-US" altLang="x-none" sz="3000">
                <a:latin typeface="Times New Roman" panose="02020603050405020304" pitchFamily="18" charset="0"/>
              </a:rPr>
              <a:t> does.</a:t>
            </a:r>
            <a:endParaRPr lang="zh-CN" altLang="en-US" sz="3000" dirty="0">
              <a:latin typeface="Times New Roman" panose="02020603050405020304" pitchFamily="18" charset="0"/>
            </a:endParaRPr>
          </a:p>
        </p:txBody>
      </p:sp>
      <p:sp>
        <p:nvSpPr>
          <p:cNvPr id="21507" name="TextBox 7"/>
          <p:cNvSpPr txBox="1"/>
          <p:nvPr/>
        </p:nvSpPr>
        <p:spPr>
          <a:xfrm>
            <a:off x="681355" y="717233"/>
            <a:ext cx="8064500" cy="549275"/>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3000" b="1">
                <a:effectLst>
                  <a:outerShdw blurRad="38100" dist="38100" dir="2700000">
                    <a:srgbClr val="FFFFFF"/>
                  </a:outerShdw>
                </a:effectLst>
                <a:latin typeface="Times New Roman" panose="02020603050405020304" pitchFamily="18" charset="0"/>
                <a:ea typeface="华文中宋" pitchFamily="2" charset="-122"/>
              </a:rPr>
              <a:t>C  Using </a:t>
            </a:r>
            <a:r>
              <a:rPr lang="en-US" altLang="x-none" sz="3000" b="1" i="1">
                <a:solidFill>
                  <a:srgbClr val="FF3300"/>
                </a:solidFill>
                <a:effectLst>
                  <a:outerShdw blurRad="38100" dist="38100" dir="2700000">
                    <a:srgbClr val="000000"/>
                  </a:outerShdw>
                </a:effectLst>
                <a:latin typeface="Times New Roman" panose="02020603050405020304" pitchFamily="18" charset="0"/>
                <a:ea typeface="华文中宋" pitchFamily="2" charset="-122"/>
              </a:rPr>
              <a:t>the same</a:t>
            </a:r>
            <a:r>
              <a:rPr lang="zh-CN" altLang="en-US" sz="3000" b="1" i="1" dirty="0">
                <a:solidFill>
                  <a:srgbClr val="FF3300"/>
                </a:solidFill>
                <a:effectLst>
                  <a:outerShdw blurRad="38100" dist="38100" dir="2700000">
                    <a:srgbClr val="000000"/>
                  </a:outerShdw>
                </a:effectLst>
                <a:latin typeface="Times New Roman" panose="02020603050405020304" pitchFamily="18" charset="0"/>
                <a:ea typeface="华文中宋" pitchFamily="2" charset="-122"/>
              </a:rPr>
              <a:t> ... </a:t>
            </a:r>
            <a:r>
              <a:rPr lang="en-US" altLang="x-none" sz="3000" b="1" i="1">
                <a:solidFill>
                  <a:srgbClr val="FF3300"/>
                </a:solidFill>
                <a:effectLst>
                  <a:outerShdw blurRad="38100" dist="38100" dir="2700000">
                    <a:srgbClr val="000000"/>
                  </a:outerShdw>
                </a:effectLst>
                <a:latin typeface="Times New Roman" panose="02020603050405020304" pitchFamily="18" charset="0"/>
                <a:ea typeface="华文中宋" pitchFamily="2" charset="-122"/>
              </a:rPr>
              <a:t>as</a:t>
            </a:r>
            <a:r>
              <a:rPr lang="en-US" altLang="x-none" sz="3000" b="1">
                <a:effectLst>
                  <a:outerShdw blurRad="38100" dist="38100" dir="2700000">
                    <a:srgbClr val="FFFFFF"/>
                  </a:outerShdw>
                </a:effectLst>
                <a:latin typeface="Times New Roman" panose="02020603050405020304" pitchFamily="18" charset="0"/>
                <a:ea typeface="华文中宋" pitchFamily="2" charset="-122"/>
              </a:rPr>
              <a:t> with nouns and phrases</a:t>
            </a:r>
            <a:endParaRPr lang="en-US" altLang="x-none" sz="3000" b="1">
              <a:effectLst>
                <a:outerShdw blurRad="38100" dist="38100" dir="2700000">
                  <a:srgbClr val="FFFFFF"/>
                </a:outerShdw>
              </a:effectLst>
              <a:latin typeface="Times New Roman" panose="02020603050405020304" pitchFamily="18" charset="0"/>
              <a:ea typeface="华文中宋" pitchFamily="2" charset="-122"/>
            </a:endParaRPr>
          </a:p>
        </p:txBody>
      </p:sp>
      <p:sp>
        <p:nvSpPr>
          <p:cNvPr id="21508" name="矩形 21507"/>
          <p:cNvSpPr/>
          <p:nvPr/>
        </p:nvSpPr>
        <p:spPr>
          <a:xfrm>
            <a:off x="611188" y="1408748"/>
            <a:ext cx="7705725" cy="1006475"/>
          </a:xfrm>
          <a:prstGeom prst="rect">
            <a:avLst/>
          </a:prstGeom>
          <a:noFill/>
          <a:ln w="9525">
            <a:noFill/>
          </a:ln>
        </p:spPr>
        <p:txBody>
          <a:bodyPr>
            <a:spAutoFit/>
          </a:bodyPr>
          <a:p>
            <a:pPr>
              <a:lnSpc>
                <a:spcPct val="100000"/>
              </a:lnSpc>
            </a:pPr>
            <a:r>
              <a:rPr lang="en-US" altLang="x-none" sz="3000" u="none">
                <a:latin typeface="Times New Roman" panose="02020603050405020304" pitchFamily="18" charset="0"/>
              </a:rPr>
              <a:t>Sometimes we put a </a:t>
            </a:r>
            <a:r>
              <a:rPr lang="en-US" altLang="x-none" sz="3000" b="1" u="none">
                <a:latin typeface="Times New Roman" panose="02020603050405020304" pitchFamily="18" charset="0"/>
              </a:rPr>
              <a:t>noun </a:t>
            </a:r>
            <a:r>
              <a:rPr lang="en-US" altLang="x-none" sz="3000" u="none">
                <a:latin typeface="Times New Roman" panose="02020603050405020304" pitchFamily="18" charset="0"/>
              </a:rPr>
              <a:t>or a </a:t>
            </a:r>
            <a:r>
              <a:rPr lang="en-US" altLang="x-none" sz="3000" b="1" u="none">
                <a:latin typeface="Times New Roman" panose="02020603050405020304" pitchFamily="18" charset="0"/>
              </a:rPr>
              <a:t>phrase </a:t>
            </a:r>
            <a:r>
              <a:rPr lang="en-US" altLang="x-none" sz="3000" b="1" u="sng">
                <a:solidFill>
                  <a:srgbClr val="FF3300"/>
                </a:solidFill>
                <a:latin typeface="Times New Roman" panose="02020603050405020304" pitchFamily="18" charset="0"/>
              </a:rPr>
              <a:t>after</a:t>
            </a:r>
            <a:r>
              <a:rPr lang="en-US" altLang="x-none" sz="3000" u="none">
                <a:latin typeface="Times New Roman" panose="02020603050405020304" pitchFamily="18" charset="0"/>
              </a:rPr>
              <a:t> </a:t>
            </a:r>
            <a:r>
              <a:rPr lang="en-US" altLang="x-none" sz="3000" i="1" u="none">
                <a:latin typeface="Times New Roman" panose="02020603050405020304" pitchFamily="18" charset="0"/>
              </a:rPr>
              <a:t>the same</a:t>
            </a:r>
            <a:r>
              <a:rPr lang="en-US" altLang="x-none" sz="3000" u="none">
                <a:latin typeface="Times New Roman" panose="02020603050405020304" pitchFamily="18" charset="0"/>
              </a:rPr>
              <a:t>.</a:t>
            </a:r>
            <a:endParaRPr lang="zh-CN" altLang="en-US" sz="3000" u="none" dirty="0">
              <a:latin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21"/>
          <p:cNvSpPr>
            <a:spLocks noChangeArrowheads="1"/>
          </p:cNvSpPr>
          <p:nvPr/>
        </p:nvSpPr>
        <p:spPr bwMode="auto">
          <a:xfrm>
            <a:off x="199390" y="661035"/>
            <a:ext cx="8745855" cy="1198880"/>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C1</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Work in pairs.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should ask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about </a:t>
            </a:r>
            <a:r>
              <a:rPr kumimoji="0" lang="en-US" altLang="zh-CN" sz="2400" b="0" i="1" u="none" strike="noStrike" kern="1200" cap="none" spc="0" normalizeH="0" baseline="0" noProof="0" dirty="0" err="1">
                <a:ln>
                  <a:noFill/>
                </a:ln>
                <a:solidFill>
                  <a:srgbClr val="0070C0"/>
                </a:solidFill>
                <a:effectLst/>
                <a:uLnTx/>
                <a:uFillTx/>
                <a:latin typeface="Times New Roman" panose="02020603050405020304" pitchFamily="18" charset="0"/>
                <a:ea typeface="+mn-ea"/>
                <a:cs typeface="+mn-cs"/>
              </a:rPr>
              <a:t>Mr</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Black and </a:t>
            </a:r>
            <a:r>
              <a:rPr kumimoji="0" lang="en-US" altLang="zh-CN" sz="2400" b="0" i="1" u="none" strike="noStrike" kern="1200" cap="none" spc="0" normalizeH="0" baseline="0" noProof="0" dirty="0" err="1">
                <a:ln>
                  <a:noFill/>
                </a:ln>
                <a:solidFill>
                  <a:srgbClr val="0070C0"/>
                </a:solidFill>
                <a:effectLst/>
                <a:uLnTx/>
                <a:uFillTx/>
                <a:latin typeface="Times New Roman" panose="02020603050405020304" pitchFamily="18" charset="0"/>
                <a:ea typeface="+mn-ea"/>
                <a:cs typeface="+mn-cs"/>
              </a:rPr>
              <a:t>Mr</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Brown.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should respond using information from the table below. Follow the example.</a:t>
            </a:r>
            <a:endPar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pic>
        <p:nvPicPr>
          <p:cNvPr id="14339" name="Picture 1" descr="C:\Users\Administrator\AppData\Roaming\Tencent\Users\261912994\QQ\WinTemp\RichOle\1SWP[]NKH~$08HFRF0%SV6F.jpg"/>
          <p:cNvPicPr>
            <a:picLocks noChangeAspect="1"/>
          </p:cNvPicPr>
          <p:nvPr/>
        </p:nvPicPr>
        <p:blipFill>
          <a:blip r:embed="rId1"/>
          <a:stretch>
            <a:fillRect/>
          </a:stretch>
        </p:blipFill>
        <p:spPr>
          <a:xfrm>
            <a:off x="137160" y="2178050"/>
            <a:ext cx="4938713" cy="3949700"/>
          </a:xfrm>
          <a:prstGeom prst="rect">
            <a:avLst/>
          </a:prstGeom>
          <a:noFill/>
          <a:ln w="9525">
            <a:noFill/>
          </a:ln>
        </p:spPr>
      </p:pic>
      <p:sp>
        <p:nvSpPr>
          <p:cNvPr id="14" name="矩形 13"/>
          <p:cNvSpPr/>
          <p:nvPr/>
        </p:nvSpPr>
        <p:spPr>
          <a:xfrm>
            <a:off x="5076190" y="1964690"/>
            <a:ext cx="3954780" cy="267652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S1: Is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Black the same age as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Brown?</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S2: Yes, he is.</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S1: Does he use the same amount of petrol each week as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Brown?</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S2: No, he doesn’t.</a:t>
            </a:r>
            <a:endParaRPr kumimoji="0" lang="zh-CN" altLang="en-US"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pic>
        <p:nvPicPr>
          <p:cNvPr id="53251" name="Picture 3" descr="C:\Users\Administrator\AppData\Roaming\Tencent\Users\261912994\QQ\WinTemp\RichOle\ZF60F]JZR)VD(V(B@P3]Y@M.jpg"/>
          <p:cNvPicPr>
            <a:picLocks noChangeAspect="1" noChangeArrowheads="1"/>
          </p:cNvPicPr>
          <p:nvPr/>
        </p:nvPicPr>
        <p:blipFill>
          <a:blip r:embed="rId2" cstate="print"/>
          <a:srcRect/>
          <a:stretch>
            <a:fillRect/>
          </a:stretch>
        </p:blipFill>
        <p:spPr bwMode="auto">
          <a:xfrm>
            <a:off x="5974080" y="4939030"/>
            <a:ext cx="1951355" cy="1812290"/>
          </a:xfrm>
          <a:prstGeom prst="rect">
            <a:avLst/>
          </a:prstGeom>
          <a:solidFill>
            <a:srgbClr val="FFFFFF">
              <a:shade val="85000"/>
            </a:srgbClr>
          </a:solidFill>
          <a:ln w="101600" cap="sq">
            <a:solidFill>
              <a:srgbClr val="FDFDFD"/>
            </a:solidFill>
            <a:miter lim="800000"/>
            <a:headEnd/>
            <a:tailEnd/>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9" name="矩形 7"/>
          <p:cNvSpPr/>
          <p:nvPr/>
        </p:nvSpPr>
        <p:spPr>
          <a:xfrm>
            <a:off x="468313" y="1628775"/>
            <a:ext cx="8207375" cy="3709035"/>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lnSpc>
                <a:spcPct val="120000"/>
              </a:lnSpc>
              <a:buNone/>
            </a:pPr>
            <a:r>
              <a:rPr lang="en-US" altLang="x-none" sz="2800" err="1">
                <a:latin typeface="Times New Roman" panose="02020603050405020304" pitchFamily="18" charset="0"/>
              </a:rPr>
              <a:t>Mr</a:t>
            </a:r>
            <a:r>
              <a:rPr lang="en-US" altLang="x-none" sz="2800">
                <a:latin typeface="Times New Roman" panose="02020603050405020304" pitchFamily="18" charset="0"/>
              </a:rPr>
              <a:t> Black is 1)__________________ </a:t>
            </a:r>
            <a:r>
              <a:rPr lang="en-US" altLang="x-none" sz="2800" err="1">
                <a:latin typeface="Times New Roman" panose="02020603050405020304" pitchFamily="18" charset="0"/>
              </a:rPr>
              <a:t>Mr</a:t>
            </a:r>
            <a:r>
              <a:rPr lang="en-US" altLang="x-none" sz="2800">
                <a:latin typeface="Times New Roman" panose="02020603050405020304" pitchFamily="18" charset="0"/>
              </a:rPr>
              <a:t> Brown, but their weights are 2)____________. Their cars are 3)_____________, but the amounts of petrol they use each week are 4)__________. </a:t>
            </a:r>
            <a:r>
              <a:rPr lang="en-US" altLang="x-none" sz="2800" err="1">
                <a:latin typeface="Times New Roman" panose="02020603050405020304" pitchFamily="18" charset="0"/>
              </a:rPr>
              <a:t>Mr</a:t>
            </a:r>
            <a:r>
              <a:rPr lang="en-US" altLang="x-none" sz="2800">
                <a:latin typeface="Times New Roman" panose="02020603050405020304" pitchFamily="18" charset="0"/>
              </a:rPr>
              <a:t> Black uses 5)________________________</a:t>
            </a:r>
            <a:r>
              <a:rPr lang="zh-CN" altLang="en-US" sz="2800" dirty="0">
                <a:latin typeface="Times New Roman" panose="02020603050405020304" pitchFamily="18" charset="0"/>
              </a:rPr>
              <a:t>_____________</a:t>
            </a:r>
            <a:r>
              <a:rPr lang="en-US" altLang="x-none" sz="2800">
                <a:latin typeface="Times New Roman" panose="02020603050405020304" pitchFamily="18" charset="0"/>
              </a:rPr>
              <a:t> </a:t>
            </a:r>
            <a:r>
              <a:rPr lang="en-US" altLang="x-none" sz="2800" err="1">
                <a:latin typeface="Times New Roman" panose="02020603050405020304" pitchFamily="18" charset="0"/>
              </a:rPr>
              <a:t>Mr</a:t>
            </a:r>
            <a:r>
              <a:rPr lang="en-US" altLang="x-none" sz="2800">
                <a:latin typeface="Times New Roman" panose="02020603050405020304" pitchFamily="18" charset="0"/>
              </a:rPr>
              <a:t> Brown, but he throws away less rubbish each week than </a:t>
            </a:r>
            <a:r>
              <a:rPr lang="en-US" altLang="x-none" sz="2800" err="1">
                <a:latin typeface="Times New Roman" panose="02020603050405020304" pitchFamily="18" charset="0"/>
              </a:rPr>
              <a:t>Mr</a:t>
            </a:r>
            <a:r>
              <a:rPr lang="en-US" altLang="x-none" sz="2800">
                <a:latin typeface="Times New Roman" panose="02020603050405020304" pitchFamily="18" charset="0"/>
              </a:rPr>
              <a:t> Brown. </a:t>
            </a:r>
            <a:r>
              <a:rPr lang="en-US" altLang="x-none" sz="2800" err="1">
                <a:latin typeface="Times New Roman" panose="02020603050405020304" pitchFamily="18" charset="0"/>
              </a:rPr>
              <a:t>Mr</a:t>
            </a:r>
            <a:r>
              <a:rPr lang="en-US" altLang="x-none" sz="2800">
                <a:latin typeface="Times New Roman" panose="02020603050405020304" pitchFamily="18" charset="0"/>
              </a:rPr>
              <a:t> Black is greener than </a:t>
            </a:r>
            <a:r>
              <a:rPr lang="en-US" altLang="x-none" sz="2800" err="1">
                <a:latin typeface="Times New Roman" panose="02020603050405020304" pitchFamily="18" charset="0"/>
              </a:rPr>
              <a:t>Mr</a:t>
            </a:r>
            <a:r>
              <a:rPr lang="en-US" altLang="x-none" sz="2800">
                <a:latin typeface="Times New Roman" panose="02020603050405020304" pitchFamily="18" charset="0"/>
              </a:rPr>
              <a:t> Brown.</a:t>
            </a:r>
            <a:endParaRPr lang="zh-CN" altLang="en-US" sz="2800" dirty="0">
              <a:latin typeface="Times New Roman" panose="02020603050405020304" pitchFamily="18" charset="0"/>
            </a:endParaRPr>
          </a:p>
        </p:txBody>
      </p:sp>
      <p:sp>
        <p:nvSpPr>
          <p:cNvPr id="24580" name="Text Box 6"/>
          <p:cNvSpPr txBox="1"/>
          <p:nvPr/>
        </p:nvSpPr>
        <p:spPr>
          <a:xfrm>
            <a:off x="3549650" y="2221230"/>
            <a:ext cx="1814513"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different  </a:t>
            </a:r>
            <a:endParaRPr lang="en-US" altLang="x-none" sz="2800">
              <a:solidFill>
                <a:srgbClr val="FF0000"/>
              </a:solidFill>
              <a:latin typeface="Times New Roman" panose="02020603050405020304" pitchFamily="18" charset="0"/>
            </a:endParaRPr>
          </a:p>
        </p:txBody>
      </p:sp>
      <p:sp>
        <p:nvSpPr>
          <p:cNvPr id="24581" name="Text Box 6"/>
          <p:cNvSpPr txBox="1"/>
          <p:nvPr/>
        </p:nvSpPr>
        <p:spPr>
          <a:xfrm>
            <a:off x="900113" y="2679065"/>
            <a:ext cx="1943100"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a:t>
            </a:r>
            <a:endParaRPr lang="en-US" altLang="x-none" sz="2800">
              <a:solidFill>
                <a:srgbClr val="FF0000"/>
              </a:solidFill>
              <a:latin typeface="Times New Roman" panose="02020603050405020304" pitchFamily="18" charset="0"/>
            </a:endParaRPr>
          </a:p>
        </p:txBody>
      </p:sp>
      <p:sp>
        <p:nvSpPr>
          <p:cNvPr id="24582" name="Text Box 6"/>
          <p:cNvSpPr txBox="1"/>
          <p:nvPr/>
        </p:nvSpPr>
        <p:spPr>
          <a:xfrm>
            <a:off x="2685098" y="1702118"/>
            <a:ext cx="3543300" cy="519112"/>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 age as</a:t>
            </a:r>
            <a:endParaRPr lang="en-US" altLang="x-none" sz="2800">
              <a:solidFill>
                <a:srgbClr val="FF0000"/>
              </a:solidFill>
              <a:latin typeface="Times New Roman" panose="02020603050405020304" pitchFamily="18" charset="0"/>
            </a:endParaRPr>
          </a:p>
        </p:txBody>
      </p:sp>
      <p:sp>
        <p:nvSpPr>
          <p:cNvPr id="24583" name="Text Box 6"/>
          <p:cNvSpPr txBox="1"/>
          <p:nvPr/>
        </p:nvSpPr>
        <p:spPr>
          <a:xfrm>
            <a:off x="3157855" y="3198178"/>
            <a:ext cx="1728788" cy="519112"/>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different  </a:t>
            </a:r>
            <a:endParaRPr lang="en-US" altLang="x-none" sz="2800">
              <a:solidFill>
                <a:srgbClr val="FF0000"/>
              </a:solidFill>
              <a:latin typeface="Times New Roman" panose="02020603050405020304" pitchFamily="18" charset="0"/>
            </a:endParaRPr>
          </a:p>
        </p:txBody>
      </p:sp>
      <p:sp>
        <p:nvSpPr>
          <p:cNvPr id="24584" name="Text Box 6"/>
          <p:cNvSpPr txBox="1"/>
          <p:nvPr/>
        </p:nvSpPr>
        <p:spPr>
          <a:xfrm>
            <a:off x="900113" y="3717290"/>
            <a:ext cx="6405562"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 </a:t>
            </a:r>
            <a:r>
              <a:rPr lang="zh-CN" altLang="en-US" sz="2800" dirty="0">
                <a:solidFill>
                  <a:srgbClr val="FF0000"/>
                </a:solidFill>
                <a:latin typeface="Times New Roman" panose="02020603050405020304" pitchFamily="18" charset="0"/>
              </a:rPr>
              <a:t>amount of </a:t>
            </a:r>
            <a:r>
              <a:rPr lang="en-US" altLang="x-none" sz="2800">
                <a:solidFill>
                  <a:srgbClr val="FF0000"/>
                </a:solidFill>
                <a:latin typeface="Times New Roman" panose="02020603050405020304" pitchFamily="18" charset="0"/>
              </a:rPr>
              <a:t>water </a:t>
            </a:r>
            <a:r>
              <a:rPr lang="zh-CN" altLang="en-US" sz="2800" dirty="0">
                <a:solidFill>
                  <a:srgbClr val="FF0000"/>
                </a:solidFill>
                <a:latin typeface="Times New Roman" panose="02020603050405020304" pitchFamily="18" charset="0"/>
              </a:rPr>
              <a:t>each week </a:t>
            </a:r>
            <a:r>
              <a:rPr lang="en-US" altLang="x-none" sz="2800">
                <a:solidFill>
                  <a:srgbClr val="FF0000"/>
                </a:solidFill>
                <a:latin typeface="Times New Roman" panose="02020603050405020304" pitchFamily="18" charset="0"/>
              </a:rPr>
              <a:t>as</a:t>
            </a:r>
            <a:endParaRPr lang="en-US" altLang="x-none" sz="2800">
              <a:solidFill>
                <a:srgbClr val="FF0000"/>
              </a:solidFill>
              <a:latin typeface="Times New Roman" panose="02020603050405020304" pitchFamily="18" charset="0"/>
            </a:endParaRPr>
          </a:p>
        </p:txBody>
      </p:sp>
      <p:sp>
        <p:nvSpPr>
          <p:cNvPr id="12" name="矩形 21"/>
          <p:cNvSpPr>
            <a:spLocks noChangeArrowheads="1"/>
          </p:cNvSpPr>
          <p:nvPr/>
        </p:nvSpPr>
        <p:spPr bwMode="auto">
          <a:xfrm>
            <a:off x="338455" y="675640"/>
            <a:ext cx="8467725"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C2</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Use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and the information in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C1</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to complete the following paragraph.</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82"/>
                                        </p:tgtEl>
                                        <p:attrNameLst>
                                          <p:attrName>style.visibility</p:attrName>
                                        </p:attrNameLst>
                                      </p:cBhvr>
                                      <p:to>
                                        <p:strVal val="visible"/>
                                      </p:to>
                                    </p:set>
                                    <p:anim calcmode="lin" valueType="num">
                                      <p:cBhvr additive="base">
                                        <p:cTn id="7" dur="500" fill="hold"/>
                                        <p:tgtEl>
                                          <p:spTgt spid="24582"/>
                                        </p:tgtEl>
                                        <p:attrNameLst>
                                          <p:attrName>ppt_x</p:attrName>
                                        </p:attrNameLst>
                                      </p:cBhvr>
                                      <p:tavLst>
                                        <p:tav tm="0">
                                          <p:val>
                                            <p:strVal val="#ppt_x"/>
                                          </p:val>
                                        </p:tav>
                                        <p:tav tm="100000">
                                          <p:val>
                                            <p:strVal val="#ppt_x"/>
                                          </p:val>
                                        </p:tav>
                                      </p:tavLst>
                                    </p:anim>
                                    <p:anim calcmode="lin" valueType="num">
                                      <p:cBhvr additive="base">
                                        <p:cTn id="8"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80"/>
                                        </p:tgtEl>
                                        <p:attrNameLst>
                                          <p:attrName>style.visibility</p:attrName>
                                        </p:attrNameLst>
                                      </p:cBhvr>
                                      <p:to>
                                        <p:strVal val="visible"/>
                                      </p:to>
                                    </p:set>
                                    <p:anim calcmode="lin" valueType="num">
                                      <p:cBhvr additive="base">
                                        <p:cTn id="13" dur="500" fill="hold"/>
                                        <p:tgtEl>
                                          <p:spTgt spid="24580"/>
                                        </p:tgtEl>
                                        <p:attrNameLst>
                                          <p:attrName>ppt_x</p:attrName>
                                        </p:attrNameLst>
                                      </p:cBhvr>
                                      <p:tavLst>
                                        <p:tav tm="0">
                                          <p:val>
                                            <p:strVal val="#ppt_x"/>
                                          </p:val>
                                        </p:tav>
                                        <p:tav tm="100000">
                                          <p:val>
                                            <p:strVal val="#ppt_x"/>
                                          </p:val>
                                        </p:tav>
                                      </p:tavLst>
                                    </p:anim>
                                    <p:anim calcmode="lin" valueType="num">
                                      <p:cBhvr additive="base">
                                        <p:cTn id="14"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81"/>
                                        </p:tgtEl>
                                        <p:attrNameLst>
                                          <p:attrName>style.visibility</p:attrName>
                                        </p:attrNameLst>
                                      </p:cBhvr>
                                      <p:to>
                                        <p:strVal val="visible"/>
                                      </p:to>
                                    </p:set>
                                    <p:anim calcmode="lin" valueType="num">
                                      <p:cBhvr additive="base">
                                        <p:cTn id="19" dur="500" fill="hold"/>
                                        <p:tgtEl>
                                          <p:spTgt spid="24581"/>
                                        </p:tgtEl>
                                        <p:attrNameLst>
                                          <p:attrName>ppt_x</p:attrName>
                                        </p:attrNameLst>
                                      </p:cBhvr>
                                      <p:tavLst>
                                        <p:tav tm="0">
                                          <p:val>
                                            <p:strVal val="#ppt_x"/>
                                          </p:val>
                                        </p:tav>
                                        <p:tav tm="100000">
                                          <p:val>
                                            <p:strVal val="#ppt_x"/>
                                          </p:val>
                                        </p:tav>
                                      </p:tavLst>
                                    </p:anim>
                                    <p:anim calcmode="lin" valueType="num">
                                      <p:cBhvr additive="base">
                                        <p:cTn id="20"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83"/>
                                        </p:tgtEl>
                                        <p:attrNameLst>
                                          <p:attrName>style.visibility</p:attrName>
                                        </p:attrNameLst>
                                      </p:cBhvr>
                                      <p:to>
                                        <p:strVal val="visible"/>
                                      </p:to>
                                    </p:set>
                                    <p:anim calcmode="lin" valueType="num">
                                      <p:cBhvr additive="base">
                                        <p:cTn id="25" dur="500" fill="hold"/>
                                        <p:tgtEl>
                                          <p:spTgt spid="24583"/>
                                        </p:tgtEl>
                                        <p:attrNameLst>
                                          <p:attrName>ppt_x</p:attrName>
                                        </p:attrNameLst>
                                      </p:cBhvr>
                                      <p:tavLst>
                                        <p:tav tm="0">
                                          <p:val>
                                            <p:strVal val="#ppt_x"/>
                                          </p:val>
                                        </p:tav>
                                        <p:tav tm="100000">
                                          <p:val>
                                            <p:strVal val="#ppt_x"/>
                                          </p:val>
                                        </p:tav>
                                      </p:tavLst>
                                    </p:anim>
                                    <p:anim calcmode="lin" valueType="num">
                                      <p:cBhvr additive="base">
                                        <p:cTn id="26" dur="500" fill="hold"/>
                                        <p:tgtEl>
                                          <p:spTgt spid="2458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584"/>
                                        </p:tgtEl>
                                        <p:attrNameLst>
                                          <p:attrName>style.visibility</p:attrName>
                                        </p:attrNameLst>
                                      </p:cBhvr>
                                      <p:to>
                                        <p:strVal val="visible"/>
                                      </p:to>
                                    </p:set>
                                    <p:anim calcmode="lin" valueType="num">
                                      <p:cBhvr additive="base">
                                        <p:cTn id="31" dur="500" fill="hold"/>
                                        <p:tgtEl>
                                          <p:spTgt spid="24584"/>
                                        </p:tgtEl>
                                        <p:attrNameLst>
                                          <p:attrName>ppt_x</p:attrName>
                                        </p:attrNameLst>
                                      </p:cBhvr>
                                      <p:tavLst>
                                        <p:tav tm="0">
                                          <p:val>
                                            <p:strVal val="#ppt_x"/>
                                          </p:val>
                                        </p:tav>
                                        <p:tav tm="100000">
                                          <p:val>
                                            <p:strVal val="#ppt_x"/>
                                          </p:val>
                                        </p:tav>
                                      </p:tavLst>
                                    </p:anim>
                                    <p:anim calcmode="lin" valueType="num">
                                      <p:cBhvr additive="base">
                                        <p:cTn id="32" dur="500" fill="hold"/>
                                        <p:tgtEl>
                                          <p:spTgt spid="245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P spid="24581" grpId="0"/>
      <p:bldP spid="24582" grpId="0"/>
      <p:bldP spid="24583" grpId="0"/>
      <p:bldP spid="2458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866" name="TextBox 4"/>
          <p:cNvSpPr txBox="1"/>
          <p:nvPr/>
        </p:nvSpPr>
        <p:spPr>
          <a:xfrm>
            <a:off x="1476375" y="3414713"/>
            <a:ext cx="6143625"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Part III  Post-Learning</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矩形 21"/>
          <p:cNvSpPr>
            <a:spLocks noChangeArrowheads="1"/>
          </p:cNvSpPr>
          <p:nvPr/>
        </p:nvSpPr>
        <p:spPr bwMode="auto">
          <a:xfrm>
            <a:off x="342900" y="1316990"/>
            <a:ext cx="859409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Work in pairs and find out the similarities between you and your partner. Use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to express. </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2" name="矩形 1"/>
          <p:cNvSpPr/>
          <p:nvPr/>
        </p:nvSpPr>
        <p:spPr>
          <a:xfrm>
            <a:off x="463569" y="2708921"/>
            <a:ext cx="4328429" cy="461665"/>
          </a:xfrm>
          <a:prstGeom prst="rect">
            <a:avLst/>
          </a:prstGeom>
          <a:solidFill>
            <a:srgbClr val="7030A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am the same age as Peter (is).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3" name="矩形 2"/>
          <p:cNvSpPr/>
          <p:nvPr/>
        </p:nvSpPr>
        <p:spPr>
          <a:xfrm>
            <a:off x="971600" y="3320610"/>
            <a:ext cx="5976664" cy="461665"/>
          </a:xfrm>
          <a:prstGeom prst="rect">
            <a:avLst/>
          </a:prstGeom>
          <a:solidFill>
            <a:srgbClr val="00B05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study in the same class as Peter (does).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4" name="矩形 3"/>
          <p:cNvSpPr/>
          <p:nvPr/>
        </p:nvSpPr>
        <p:spPr>
          <a:xfrm>
            <a:off x="1571625" y="3992395"/>
            <a:ext cx="6168727" cy="461665"/>
          </a:xfrm>
          <a:prstGeom prst="rect">
            <a:avLst/>
          </a:prstGeom>
          <a:solidFill>
            <a:srgbClr val="0070C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 I am dressed in the same </a:t>
            </a:r>
            <a:r>
              <a:rPr kumimoji="0" lang="en-US" altLang="zh-CN" sz="2400" b="0" i="0" u="none" strike="noStrike" kern="1200" cap="none" spc="0" normalizeH="0" baseline="0" noProof="0" dirty="0" err="1">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colour</a:t>
            </a: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 as Peter (is)</a:t>
            </a:r>
            <a:endParaRPr kumimoji="0" lang="zh-CN"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5" name="矩形 4"/>
          <p:cNvSpPr/>
          <p:nvPr/>
        </p:nvSpPr>
        <p:spPr>
          <a:xfrm>
            <a:off x="2195736" y="4653136"/>
            <a:ext cx="5370381" cy="461665"/>
          </a:xfrm>
          <a:prstGeom prst="rect">
            <a:avLst/>
          </a:prstGeom>
          <a:solidFill>
            <a:schemeClr val="accent6">
              <a:lumMod val="75000"/>
            </a:schemeClr>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have the same bicycle as Peter (has).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矩形 21"/>
          <p:cNvSpPr>
            <a:spLocks noChangeArrowheads="1"/>
          </p:cNvSpPr>
          <p:nvPr/>
        </p:nvSpPr>
        <p:spPr bwMode="auto">
          <a:xfrm>
            <a:off x="530225" y="845185"/>
            <a:ext cx="7967980" cy="82994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Conduct a survey in your class. In pairs, make a conversation according to the result of the survey. Follow the example.</a:t>
            </a:r>
            <a:endPar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graphicFrame>
        <p:nvGraphicFramePr>
          <p:cNvPr id="7" name="表格 6"/>
          <p:cNvGraphicFramePr>
            <a:graphicFrameLocks noGrp="1"/>
          </p:cNvGraphicFramePr>
          <p:nvPr/>
        </p:nvGraphicFramePr>
        <p:xfrm>
          <a:off x="250825" y="1844675"/>
          <a:ext cx="8137525" cy="3111500"/>
        </p:xfrm>
        <a:graphic>
          <a:graphicData uri="http://schemas.openxmlformats.org/drawingml/2006/table">
            <a:tbl>
              <a:tblPr/>
              <a:tblGrid>
                <a:gridCol w="5688632"/>
                <a:gridCol w="2448272"/>
              </a:tblGrid>
              <a:tr h="444624">
                <a:tc>
                  <a:txBody>
                    <a:bodyPr/>
                    <a:lstStyle/>
                    <a:p>
                      <a:pPr algn="ctr">
                        <a:lnSpc>
                          <a:spcPct val="125000"/>
                        </a:lnSpc>
                        <a:spcAft>
                          <a:spcPts val="600"/>
                        </a:spcAft>
                      </a:pPr>
                      <a:r>
                        <a:rPr lang="en-US" altLang="zh-CN" sz="2000" b="1" i="0" kern="1200" dirty="0" smtClean="0">
                          <a:solidFill>
                            <a:srgbClr val="002060"/>
                          </a:solidFill>
                          <a:latin typeface="Times New Roman" panose="02020603050405020304" pitchFamily="18" charset="0"/>
                          <a:ea typeface="+mn-ea"/>
                          <a:cs typeface="+mn-cs"/>
                        </a:rPr>
                        <a:t>Find someone in the class …</a:t>
                      </a:r>
                      <a:endParaRPr lang="en-US" altLang="zh-CN" sz="2000" b="1"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algn="ctr">
                        <a:lnSpc>
                          <a:spcPct val="125000"/>
                        </a:lnSpc>
                        <a:spcAft>
                          <a:spcPts val="600"/>
                        </a:spcAft>
                      </a:pPr>
                      <a:r>
                        <a:rPr lang="en-US" altLang="zh-CN" sz="2000" b="1" i="0" kern="1200" dirty="0" smtClean="0">
                          <a:solidFill>
                            <a:srgbClr val="002060"/>
                          </a:solidFill>
                          <a:latin typeface="Times New Roman" panose="02020603050405020304" pitchFamily="18" charset="0"/>
                          <a:ea typeface="+mn-ea"/>
                          <a:cs typeface="+mn-cs"/>
                        </a:rPr>
                        <a:t>Name</a:t>
                      </a:r>
                      <a:endParaRPr lang="en-US" altLang="zh-CN" sz="2000" b="1"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0383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lives in the same </a:t>
                      </a:r>
                      <a:r>
                        <a:rPr lang="en-US" altLang="zh-CN" sz="2000" i="0" kern="1200" dirty="0" err="1" smtClean="0">
                          <a:solidFill>
                            <a:srgbClr val="002060"/>
                          </a:solidFill>
                          <a:latin typeface="Times New Roman" panose="02020603050405020304" pitchFamily="18" charset="0"/>
                          <a:ea typeface="+mn-ea"/>
                          <a:cs typeface="+mn-cs"/>
                        </a:rPr>
                        <a:t>neighbourhood</a:t>
                      </a:r>
                      <a:r>
                        <a:rPr lang="en-US" altLang="zh-CN" sz="2000" i="0" kern="1200" dirty="0" smtClean="0">
                          <a:solidFill>
                            <a:srgbClr val="002060"/>
                          </a:solidFill>
                          <a:latin typeface="Times New Roman" panose="02020603050405020304" pitchFamily="18" charset="0"/>
                          <a:ea typeface="+mn-ea"/>
                          <a:cs typeface="+mn-cs"/>
                        </a:rPr>
                        <a:t> as you.</a:t>
                      </a:r>
                      <a:endParaRPr lang="zh-CN"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19113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has a different number of cousins from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34950">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graduates from the same primary school as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14795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has the same number of pencils in their pencil case as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endParaRPr lang="en-US" altLang="zh-CN" sz="2000" i="1" kern="1200" dirty="0" smtClean="0">
                        <a:solidFill>
                          <a:srgbClr val="002060"/>
                        </a:solidFill>
                        <a:latin typeface="Times New Roman" panose="02020603050405020304" pitchFamily="18" charset="0"/>
                        <a:ea typeface="+mn-ea"/>
                        <a:cs typeface="+mn-cs"/>
                      </a:endParaRPr>
                    </a:p>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zh-CN"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34950">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goes to school in a different way from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53365">
                <a:tc>
                  <a:txBody>
                    <a:bodyPr/>
                    <a:lstStyle/>
                    <a:p>
                      <a:pPr marL="0" indent="0" algn="l">
                        <a:lnSpc>
                          <a:spcPct val="125000"/>
                        </a:lnSpc>
                        <a:spcAft>
                          <a:spcPts val="600"/>
                        </a:spcAft>
                      </a:pPr>
                      <a:r>
                        <a:rPr lang="en-US" altLang="zh-CN" sz="2000" i="0" kern="1200" dirty="0" smtClean="0">
                          <a:solidFill>
                            <a:srgbClr val="002060"/>
                          </a:solidFill>
                          <a:latin typeface="Times New Roman" panose="02020603050405020304" pitchFamily="18" charset="0"/>
                          <a:ea typeface="+mn-ea"/>
                          <a:cs typeface="+mn-cs"/>
                        </a:rPr>
                        <a:t>whose birthday is the same as yours.</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60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bl>
          </a:graphicData>
        </a:graphic>
      </p:graphicFrame>
      <p:sp>
        <p:nvSpPr>
          <p:cNvPr id="31745" name="Rectangle 1"/>
          <p:cNvSpPr>
            <a:spLocks noChangeArrowheads="1"/>
          </p:cNvSpPr>
          <p:nvPr/>
        </p:nvSpPr>
        <p:spPr bwMode="auto">
          <a:xfrm>
            <a:off x="395288" y="5013325"/>
            <a:ext cx="7416800" cy="1630363"/>
          </a:xfrm>
          <a:prstGeom prst="rect">
            <a:avLst/>
          </a:prstGeom>
          <a:noFill/>
          <a:ln w="9525">
            <a:noFill/>
            <a:miter lim="800000"/>
          </a:ln>
          <a:effectLst/>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Who lives in the same </a:t>
            </a:r>
            <a:r>
              <a:rPr kumimoji="0" lang="en-US" altLang="zh-CN" sz="2000" b="0"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mn-cs"/>
              </a:rPr>
              <a:t>neighbourhood</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as you?</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Ann.</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Who has a different number of cousins from you?</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May has a different number of cousins from me. I have two </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cousins, and May has three cousins.</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914" name="TextBox 4"/>
          <p:cNvSpPr txBox="1"/>
          <p:nvPr/>
        </p:nvSpPr>
        <p:spPr>
          <a:xfrm>
            <a:off x="2627313" y="3414713"/>
            <a:ext cx="4175125"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Part IV  Review</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7" name="文本占位符 26626"/>
          <p:cNvSpPr>
            <a:spLocks noGrp="1"/>
          </p:cNvSpPr>
          <p:nvPr>
            <p:ph type="body" idx="1"/>
          </p:nvPr>
        </p:nvSpPr>
        <p:spPr>
          <a:xfrm>
            <a:off x="601663" y="660400"/>
            <a:ext cx="8074025" cy="5576888"/>
          </a:xfrm>
        </p:spPr>
        <p:txBody>
          <a:bodyPr/>
          <a:p>
            <a:pPr>
              <a:lnSpc>
                <a:spcPct val="115000"/>
              </a:lnSpc>
              <a:buNone/>
            </a:pPr>
            <a:r>
              <a:rPr lang="zh-CN" altLang="en-US" sz="2800" b="1" dirty="0">
                <a:latin typeface="Times New Roman" panose="02020603050405020304" pitchFamily="18" charset="0"/>
              </a:rPr>
              <a:t>一、选择最佳答案填空。</a:t>
            </a:r>
            <a:endParaRPr lang="zh-CN" altLang="en-US" sz="2800" dirty="0">
              <a:latin typeface="Times New Roman" panose="02020603050405020304" pitchFamily="18" charset="0"/>
            </a:endParaRPr>
          </a:p>
          <a:p>
            <a:pPr>
              <a:lnSpc>
                <a:spcPct val="115000"/>
              </a:lnSpc>
              <a:buNone/>
            </a:pPr>
            <a:r>
              <a:rPr lang="en-US" altLang="zh-CN" sz="2800">
                <a:latin typeface="Times New Roman" panose="02020603050405020304" pitchFamily="18" charset="0"/>
              </a:rPr>
              <a:t>(    )1. The cameras in the pictures are ____. The   </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camera in Picture A is smaller than the one </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in Picture B.</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similar 			B. different</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 the same 			D. like</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)2. I have the same bicycle ____ my good friend.</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as 		B. to 	      	 C. of 	     D. like</a:t>
            </a:r>
            <a:endParaRPr lang="en-US" altLang="zh-CN" sz="2800">
              <a:latin typeface="Times New Roman" panose="02020603050405020304" pitchFamily="18" charset="0"/>
            </a:endParaRPr>
          </a:p>
        </p:txBody>
      </p:sp>
      <p:sp>
        <p:nvSpPr>
          <p:cNvPr id="26629" name="矩形 26628"/>
          <p:cNvSpPr/>
          <p:nvPr/>
        </p:nvSpPr>
        <p:spPr>
          <a:xfrm>
            <a:off x="755650" y="1293813"/>
            <a:ext cx="438150" cy="549275"/>
          </a:xfrm>
          <a:prstGeom prst="rect">
            <a:avLst/>
          </a:prstGeom>
          <a:noFill/>
          <a:ln w="9525">
            <a:noFill/>
          </a:ln>
        </p:spPr>
        <p:txBody>
          <a:bodyPr wrap="none" anchor="t">
            <a:spAutoFit/>
          </a:bodyPr>
          <a:p>
            <a:pPr>
              <a:lnSpc>
                <a:spcPct val="100000"/>
              </a:lnSpc>
            </a:pPr>
            <a:r>
              <a:rPr lang="en-US" altLang="zh-CN" sz="3000" u="none">
                <a:solidFill>
                  <a:srgbClr val="FF0000"/>
                </a:solidFill>
                <a:latin typeface="Times New Roman" panose="02020603050405020304" pitchFamily="18" charset="0"/>
              </a:rPr>
              <a:t>B</a:t>
            </a:r>
            <a:endParaRPr lang="en-US" altLang="zh-CN" sz="3000" u="none" dirty="0">
              <a:solidFill>
                <a:srgbClr val="FF0000"/>
              </a:solidFill>
              <a:latin typeface="Times New Roman" panose="02020603050405020304" pitchFamily="18" charset="0"/>
            </a:endParaRPr>
          </a:p>
        </p:txBody>
      </p:sp>
      <p:sp>
        <p:nvSpPr>
          <p:cNvPr id="26630" name="矩形 26629"/>
          <p:cNvSpPr/>
          <p:nvPr/>
        </p:nvSpPr>
        <p:spPr>
          <a:xfrm>
            <a:off x="755650" y="4144963"/>
            <a:ext cx="438150" cy="549275"/>
          </a:xfrm>
          <a:prstGeom prst="rect">
            <a:avLst/>
          </a:prstGeom>
          <a:noFill/>
          <a:ln w="9525">
            <a:noFill/>
          </a:ln>
        </p:spPr>
        <p:txBody>
          <a:bodyPr wrap="none" anchor="t">
            <a:spAutoFit/>
          </a:bodyPr>
          <a:p>
            <a:pPr>
              <a:lnSpc>
                <a:spcPct val="100000"/>
              </a:lnSpc>
            </a:pPr>
            <a:r>
              <a:rPr lang="en-US" altLang="zh-CN" sz="3000" u="none">
                <a:solidFill>
                  <a:srgbClr val="FF0000"/>
                </a:solidFill>
                <a:latin typeface="Times New Roman" panose="02020603050405020304" pitchFamily="18" charset="0"/>
              </a:rPr>
              <a:t>A</a:t>
            </a:r>
            <a:endParaRPr lang="en-US" altLang="zh-CN" sz="30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500" fill="hold"/>
                                        <p:tgtEl>
                                          <p:spTgt spid="26629"/>
                                        </p:tgtEl>
                                        <p:attrNameLst>
                                          <p:attrName>ppt_x</p:attrName>
                                        </p:attrNameLst>
                                      </p:cBhvr>
                                      <p:tavLst>
                                        <p:tav tm="0">
                                          <p:val>
                                            <p:strVal val="#ppt_x"/>
                                          </p:val>
                                        </p:tav>
                                        <p:tav tm="100000">
                                          <p:val>
                                            <p:strVal val="#ppt_x"/>
                                          </p:val>
                                        </p:tav>
                                      </p:tavLst>
                                    </p:anim>
                                    <p:anim calcmode="lin" valueType="num">
                                      <p:cBhvr additive="base">
                                        <p:cTn id="8"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30"/>
                                        </p:tgtEl>
                                        <p:attrNameLst>
                                          <p:attrName>style.visibility</p:attrName>
                                        </p:attrNameLst>
                                      </p:cBhvr>
                                      <p:to>
                                        <p:strVal val="visible"/>
                                      </p:to>
                                    </p:set>
                                    <p:anim calcmode="lin" valueType="num">
                                      <p:cBhvr additive="base">
                                        <p:cTn id="13" dur="500" fill="hold"/>
                                        <p:tgtEl>
                                          <p:spTgt spid="26630"/>
                                        </p:tgtEl>
                                        <p:attrNameLst>
                                          <p:attrName>ppt_x</p:attrName>
                                        </p:attrNameLst>
                                      </p:cBhvr>
                                      <p:tavLst>
                                        <p:tav tm="0">
                                          <p:val>
                                            <p:strVal val="#ppt_x"/>
                                          </p:val>
                                        </p:tav>
                                        <p:tav tm="100000">
                                          <p:val>
                                            <p:strVal val="#ppt_x"/>
                                          </p:val>
                                        </p:tav>
                                      </p:tavLst>
                                    </p:anim>
                                    <p:anim calcmode="lin" valueType="num">
                                      <p:cBhvr additive="base">
                                        <p:cTn id="14"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P spid="2663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1" name="文本占位符 27650"/>
          <p:cNvSpPr>
            <a:spLocks noGrp="1"/>
          </p:cNvSpPr>
          <p:nvPr>
            <p:ph type="body" idx="1"/>
          </p:nvPr>
        </p:nvSpPr>
        <p:spPr>
          <a:xfrm>
            <a:off x="466725" y="620713"/>
            <a:ext cx="8208963" cy="5616575"/>
          </a:xfrm>
        </p:spPr>
        <p:txBody>
          <a:bodyPr/>
          <a:p>
            <a:pPr>
              <a:lnSpc>
                <a:spcPct val="110000"/>
              </a:lnSpc>
              <a:buNone/>
            </a:pPr>
            <a:r>
              <a:rPr lang="en-US" altLang="zh-CN" sz="2800">
                <a:latin typeface="Times New Roman" panose="02020603050405020304" pitchFamily="18" charset="0"/>
              </a:rPr>
              <a:t>(    )3. The food ____ Guangzhou is quite different  </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____ that there.</a:t>
            </a:r>
            <a:endParaRPr lang="zh-CN" altLang="en-US" sz="2800" dirty="0">
              <a:latin typeface="Times New Roman" panose="02020603050405020304" pitchFamily="18" charset="0"/>
            </a:endParaRPr>
          </a:p>
          <a:p>
            <a:pPr>
              <a:lnSpc>
                <a:spcPct val="110000"/>
              </a:lnSpc>
              <a:buNone/>
            </a:pPr>
            <a:r>
              <a:rPr lang="en-US" altLang="zh-CN" sz="2800">
                <a:latin typeface="Times New Roman" panose="02020603050405020304" pitchFamily="18" charset="0"/>
              </a:rPr>
              <a:t>		A. in; from 			B. from; to</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C. in; like 			D. of; as</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)4. Every culture use ____ gestures, but they use </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them in ____ ways.</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A. same;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B. the same;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C. different;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D. different; the same</a:t>
            </a:r>
            <a:endParaRPr lang="zh-CN" altLang="en-US" sz="2800" dirty="0">
              <a:latin typeface="Times New Roman" panose="02020603050405020304" pitchFamily="18" charset="0"/>
            </a:endParaRPr>
          </a:p>
        </p:txBody>
      </p:sp>
      <p:sp>
        <p:nvSpPr>
          <p:cNvPr id="27653" name="矩形 27652"/>
          <p:cNvSpPr/>
          <p:nvPr/>
        </p:nvSpPr>
        <p:spPr>
          <a:xfrm>
            <a:off x="695325" y="666750"/>
            <a:ext cx="420688"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Arial" panose="020B0604020202020204" pitchFamily="34" charset="0"/>
              </a:rPr>
              <a:t>A</a:t>
            </a:r>
            <a:endParaRPr lang="zh-CN" altLang="en-US" sz="2800" u="none" dirty="0">
              <a:solidFill>
                <a:srgbClr val="FF0000"/>
              </a:solidFill>
              <a:latin typeface="Arial" panose="020B0604020202020204" pitchFamily="34" charset="0"/>
            </a:endParaRPr>
          </a:p>
        </p:txBody>
      </p:sp>
      <p:sp>
        <p:nvSpPr>
          <p:cNvPr id="27654" name="矩形 27653"/>
          <p:cNvSpPr/>
          <p:nvPr/>
        </p:nvSpPr>
        <p:spPr>
          <a:xfrm>
            <a:off x="682625" y="2781300"/>
            <a:ext cx="420688"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Arial" panose="020B0604020202020204" pitchFamily="34" charset="0"/>
              </a:rPr>
              <a:t>B</a:t>
            </a:r>
            <a:endParaRPr lang="zh-CN" altLang="en-US" sz="2800" u="none" dirty="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4"/>
                                        </p:tgtEl>
                                        <p:attrNameLst>
                                          <p:attrName>style.visibility</p:attrName>
                                        </p:attrNameLst>
                                      </p:cBhvr>
                                      <p:to>
                                        <p:strVal val="visible"/>
                                      </p:to>
                                    </p:set>
                                    <p:anim calcmode="lin" valueType="num">
                                      <p:cBhvr additive="base">
                                        <p:cTn id="13" dur="500" fill="hold"/>
                                        <p:tgtEl>
                                          <p:spTgt spid="27654"/>
                                        </p:tgtEl>
                                        <p:attrNameLst>
                                          <p:attrName>ppt_x</p:attrName>
                                        </p:attrNameLst>
                                      </p:cBhvr>
                                      <p:tavLst>
                                        <p:tav tm="0">
                                          <p:val>
                                            <p:strVal val="#ppt_x"/>
                                          </p:val>
                                        </p:tav>
                                        <p:tav tm="100000">
                                          <p:val>
                                            <p:strVal val="#ppt_x"/>
                                          </p:val>
                                        </p:tav>
                                      </p:tavLst>
                                    </p:anim>
                                    <p:anim calcmode="lin" valueType="num">
                                      <p:cBhvr additive="base">
                                        <p:cTn id="14"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P spid="2765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9" name="文本占位符 29698"/>
          <p:cNvSpPr>
            <a:spLocks noGrp="1"/>
          </p:cNvSpPr>
          <p:nvPr>
            <p:ph type="body" idx="1"/>
          </p:nvPr>
        </p:nvSpPr>
        <p:spPr>
          <a:xfrm>
            <a:off x="457200" y="620713"/>
            <a:ext cx="8147050" cy="5616575"/>
          </a:xfrm>
        </p:spPr>
        <p:txBody>
          <a:bodyPr/>
          <a:p>
            <a:pPr>
              <a:lnSpc>
                <a:spcPct val="105000"/>
              </a:lnSpc>
              <a:buNone/>
            </a:pPr>
            <a:r>
              <a:rPr lang="en-US" altLang="zh-CN" sz="2800">
                <a:latin typeface="Times New Roman" panose="02020603050405020304" pitchFamily="18" charset="0"/>
              </a:rPr>
              <a:t>(    )5. My house ____ yours. Mine is brighter and </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bigger.</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A. looks like 		B. is the same as</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C. is the same 		D. is different from</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)6. — Your mother’s job is ____ your father’s, </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isn’t it?</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 No. My father is an engineer and</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my mother is a doctor.</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A. different from 		B. same as</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C. different in 		D. the same as</a:t>
            </a:r>
            <a:endParaRPr lang="zh-CN" altLang="en-US" sz="2800" dirty="0">
              <a:latin typeface="Times New Roman" panose="02020603050405020304" pitchFamily="18" charset="0"/>
            </a:endParaRPr>
          </a:p>
        </p:txBody>
      </p:sp>
      <p:sp>
        <p:nvSpPr>
          <p:cNvPr id="29701" name="矩形 29700"/>
          <p:cNvSpPr/>
          <p:nvPr/>
        </p:nvSpPr>
        <p:spPr>
          <a:xfrm>
            <a:off x="682625" y="606425"/>
            <a:ext cx="441325"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D</a:t>
            </a:r>
            <a:endParaRPr lang="en-US" altLang="zh-CN" sz="2800" u="none" dirty="0">
              <a:solidFill>
                <a:srgbClr val="FF0000"/>
              </a:solidFill>
              <a:latin typeface="Times New Roman" panose="02020603050405020304" pitchFamily="18" charset="0"/>
            </a:endParaRPr>
          </a:p>
        </p:txBody>
      </p:sp>
      <p:sp>
        <p:nvSpPr>
          <p:cNvPr id="29702" name="矩形 29701"/>
          <p:cNvSpPr/>
          <p:nvPr/>
        </p:nvSpPr>
        <p:spPr>
          <a:xfrm>
            <a:off x="684213" y="2708275"/>
            <a:ext cx="441325"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D</a:t>
            </a:r>
            <a:endParaRPr lang="en-US" altLang="zh-CN"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 calcmode="lin" valueType="num">
                                      <p:cBhvr additive="base">
                                        <p:cTn id="7" dur="500" fill="hold"/>
                                        <p:tgtEl>
                                          <p:spTgt spid="29701"/>
                                        </p:tgtEl>
                                        <p:attrNameLst>
                                          <p:attrName>ppt_x</p:attrName>
                                        </p:attrNameLst>
                                      </p:cBhvr>
                                      <p:tavLst>
                                        <p:tav tm="0">
                                          <p:val>
                                            <p:strVal val="#ppt_x"/>
                                          </p:val>
                                        </p:tav>
                                        <p:tav tm="100000">
                                          <p:val>
                                            <p:strVal val="#ppt_x"/>
                                          </p:val>
                                        </p:tav>
                                      </p:tavLst>
                                    </p:anim>
                                    <p:anim calcmode="lin" valueType="num">
                                      <p:cBhvr additive="base">
                                        <p:cTn id="8" dur="500" fill="hold"/>
                                        <p:tgtEl>
                                          <p:spTgt spid="2970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702"/>
                                        </p:tgtEl>
                                        <p:attrNameLst>
                                          <p:attrName>style.visibility</p:attrName>
                                        </p:attrNameLst>
                                      </p:cBhvr>
                                      <p:to>
                                        <p:strVal val="visible"/>
                                      </p:to>
                                    </p:set>
                                    <p:anim calcmode="lin" valueType="num">
                                      <p:cBhvr additive="base">
                                        <p:cTn id="13" dur="500" fill="hold"/>
                                        <p:tgtEl>
                                          <p:spTgt spid="29702"/>
                                        </p:tgtEl>
                                        <p:attrNameLst>
                                          <p:attrName>ppt_x</p:attrName>
                                        </p:attrNameLst>
                                      </p:cBhvr>
                                      <p:tavLst>
                                        <p:tav tm="0">
                                          <p:val>
                                            <p:strVal val="#ppt_x"/>
                                          </p:val>
                                        </p:tav>
                                        <p:tav tm="100000">
                                          <p:val>
                                            <p:strVal val="#ppt_x"/>
                                          </p:val>
                                        </p:tav>
                                      </p:tavLst>
                                    </p:anim>
                                    <p:anim calcmode="lin" valueType="num">
                                      <p:cBhvr additive="base">
                                        <p:cTn id="14" dur="500" fill="hold"/>
                                        <p:tgtEl>
                                          <p:spTgt spid="297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p:bldP spid="2970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5" name="文本占位符 28674"/>
          <p:cNvSpPr>
            <a:spLocks noGrp="1"/>
          </p:cNvSpPr>
          <p:nvPr>
            <p:ph type="body" idx="1"/>
          </p:nvPr>
        </p:nvSpPr>
        <p:spPr>
          <a:xfrm>
            <a:off x="468313" y="692150"/>
            <a:ext cx="8218487" cy="5434013"/>
          </a:xfrm>
        </p:spPr>
        <p:txBody>
          <a:bodyPr vert="horz" wrap="square" lIns="91440" tIns="45720" rIns="91440" bIns="45720" anchor="t"/>
          <a:p>
            <a:pPr>
              <a:lnSpc>
                <a:spcPct val="115000"/>
              </a:lnSpc>
              <a:buNone/>
            </a:pPr>
            <a:r>
              <a:rPr lang="en-US" altLang="zh-CN" sz="2800">
                <a:latin typeface="Times New Roman" panose="02020603050405020304" pitchFamily="18" charset="0"/>
              </a:rPr>
              <a:t>(    )7. My watch is not the same ____ yours.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Mine is much more expensive.</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to 		B. like 	C. as 		D. from</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)8. — How is the weather in Guangzhou now?</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 Well, it’s ____ that in your city.</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as colder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B. so cold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 the same cold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D. as cold as</a:t>
            </a:r>
            <a:endParaRPr lang="zh-CN" altLang="en-US" sz="2800" dirty="0">
              <a:latin typeface="Times New Roman" panose="02020603050405020304" pitchFamily="18" charset="0"/>
            </a:endParaRPr>
          </a:p>
        </p:txBody>
      </p:sp>
      <p:sp>
        <p:nvSpPr>
          <p:cNvPr id="28677" name="矩形 28676"/>
          <p:cNvSpPr/>
          <p:nvPr/>
        </p:nvSpPr>
        <p:spPr>
          <a:xfrm>
            <a:off x="611188" y="2344738"/>
            <a:ext cx="477837" cy="579437"/>
          </a:xfrm>
          <a:prstGeom prst="rect">
            <a:avLst/>
          </a:prstGeom>
          <a:noFill/>
          <a:ln w="9525">
            <a:noFill/>
          </a:ln>
        </p:spPr>
        <p:txBody>
          <a:bodyPr wrap="none" anchor="t">
            <a:spAutoFit/>
          </a:bodyPr>
          <a:p>
            <a:pPr>
              <a:lnSpc>
                <a:spcPct val="100000"/>
              </a:lnSpc>
            </a:pPr>
            <a:r>
              <a:rPr lang="en-US" altLang="zh-CN" sz="3200" u="none">
                <a:solidFill>
                  <a:srgbClr val="FF0000"/>
                </a:solidFill>
                <a:latin typeface="Times New Roman" panose="02020603050405020304" pitchFamily="18" charset="0"/>
              </a:rPr>
              <a:t>D</a:t>
            </a:r>
            <a:endParaRPr lang="en-US" altLang="zh-CN" sz="3200" u="none" dirty="0">
              <a:solidFill>
                <a:srgbClr val="FF0000"/>
              </a:solidFill>
              <a:latin typeface="Times New Roman" panose="02020603050405020304" pitchFamily="18" charset="0"/>
            </a:endParaRPr>
          </a:p>
        </p:txBody>
      </p:sp>
      <p:sp>
        <p:nvSpPr>
          <p:cNvPr id="28678" name="矩形 28677"/>
          <p:cNvSpPr/>
          <p:nvPr/>
        </p:nvSpPr>
        <p:spPr>
          <a:xfrm>
            <a:off x="611188" y="760413"/>
            <a:ext cx="477837" cy="579437"/>
          </a:xfrm>
          <a:prstGeom prst="rect">
            <a:avLst/>
          </a:prstGeom>
          <a:noFill/>
          <a:ln w="9525">
            <a:noFill/>
          </a:ln>
        </p:spPr>
        <p:txBody>
          <a:bodyPr wrap="none" anchor="t">
            <a:spAutoFit/>
          </a:bodyPr>
          <a:p>
            <a:pPr>
              <a:lnSpc>
                <a:spcPct val="100000"/>
              </a:lnSpc>
            </a:pPr>
            <a:r>
              <a:rPr lang="en-US" altLang="zh-CN" sz="3200" u="none">
                <a:solidFill>
                  <a:srgbClr val="FF0000"/>
                </a:solidFill>
                <a:latin typeface="Times New Roman" panose="02020603050405020304" pitchFamily="18" charset="0"/>
              </a:rPr>
              <a:t>C</a:t>
            </a:r>
            <a:endParaRPr lang="en-US" altLang="zh-CN" sz="32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8"/>
                                        </p:tgtEl>
                                        <p:attrNameLst>
                                          <p:attrName>style.visibility</p:attrName>
                                        </p:attrNameLst>
                                      </p:cBhvr>
                                      <p:to>
                                        <p:strVal val="visible"/>
                                      </p:to>
                                    </p:set>
                                    <p:anim calcmode="lin" valueType="num">
                                      <p:cBhvr additive="base">
                                        <p:cTn id="7" dur="500" fill="hold"/>
                                        <p:tgtEl>
                                          <p:spTgt spid="28678"/>
                                        </p:tgtEl>
                                        <p:attrNameLst>
                                          <p:attrName>ppt_x</p:attrName>
                                        </p:attrNameLst>
                                      </p:cBhvr>
                                      <p:tavLst>
                                        <p:tav tm="0">
                                          <p:val>
                                            <p:strVal val="#ppt_x"/>
                                          </p:val>
                                        </p:tav>
                                        <p:tav tm="100000">
                                          <p:val>
                                            <p:strVal val="#ppt_x"/>
                                          </p:val>
                                        </p:tav>
                                      </p:tavLst>
                                    </p:anim>
                                    <p:anim calcmode="lin" valueType="num">
                                      <p:cBhvr additive="base">
                                        <p:cTn id="8"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677"/>
                                        </p:tgtEl>
                                        <p:attrNameLst>
                                          <p:attrName>style.visibility</p:attrName>
                                        </p:attrNameLst>
                                      </p:cBhvr>
                                      <p:to>
                                        <p:strVal val="visible"/>
                                      </p:to>
                                    </p:set>
                                    <p:anim calcmode="lin" valueType="num">
                                      <p:cBhvr additive="base">
                                        <p:cTn id="13" dur="500" fill="hold"/>
                                        <p:tgtEl>
                                          <p:spTgt spid="28677"/>
                                        </p:tgtEl>
                                        <p:attrNameLst>
                                          <p:attrName>ppt_x</p:attrName>
                                        </p:attrNameLst>
                                      </p:cBhvr>
                                      <p:tavLst>
                                        <p:tav tm="0">
                                          <p:val>
                                            <p:strVal val="#ppt_x"/>
                                          </p:val>
                                        </p:tav>
                                        <p:tav tm="100000">
                                          <p:val>
                                            <p:strVal val="#ppt_x"/>
                                          </p:val>
                                        </p:tav>
                                      </p:tavLst>
                                    </p:anim>
                                    <p:anim calcmode="lin" valueType="num">
                                      <p:cBhvr additive="base">
                                        <p:cTn id="14"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7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3" name="文本占位符 30722"/>
          <p:cNvSpPr>
            <a:spLocks noGrp="1"/>
          </p:cNvSpPr>
          <p:nvPr>
            <p:ph type="body" idx="1"/>
          </p:nvPr>
        </p:nvSpPr>
        <p:spPr>
          <a:xfrm>
            <a:off x="462598" y="632460"/>
            <a:ext cx="8218487" cy="5761038"/>
          </a:xfrm>
        </p:spPr>
        <p:txBody>
          <a:bodyPr/>
          <a:p>
            <a:pPr>
              <a:lnSpc>
                <a:spcPct val="120000"/>
              </a:lnSpc>
              <a:buNone/>
            </a:pPr>
            <a:r>
              <a:rPr lang="zh-CN" altLang="en-US" sz="2800" b="1" dirty="0">
                <a:latin typeface="Times New Roman" panose="02020603050405020304" pitchFamily="18" charset="0"/>
              </a:rPr>
              <a:t>二、将下列句子改为同义句。</a:t>
            </a:r>
            <a:endParaRPr lang="zh-CN" altLang="en-US" sz="2800" dirty="0">
              <a:latin typeface="Times New Roman" panose="02020603050405020304" pitchFamily="18" charset="0"/>
            </a:endParaRPr>
          </a:p>
          <a:p>
            <a:pPr>
              <a:lnSpc>
                <a:spcPct val="120000"/>
              </a:lnSpc>
              <a:buNone/>
            </a:pPr>
            <a:r>
              <a:rPr lang="en-US" altLang="zh-CN" sz="2800">
                <a:latin typeface="Times New Roman" panose="02020603050405020304" pitchFamily="18" charset="0"/>
              </a:rPr>
              <a:t>1. The weather of this year is not the same as that of  the past years.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 weather of this year ____ _______ ____ that of  </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 past years.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2. Shirley is the same weight as Mary.</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Shirley is ____ ____ ____ Mary.</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3. They are in different classes.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They aren’t in ____ ____ class.</a:t>
            </a:r>
            <a:endParaRPr lang="zh-CN" altLang="en-US" sz="2800" dirty="0">
              <a:latin typeface="Times New Roman" panose="02020603050405020304" pitchFamily="18" charset="0"/>
            </a:endParaRPr>
          </a:p>
        </p:txBody>
      </p:sp>
      <p:sp>
        <p:nvSpPr>
          <p:cNvPr id="30725" name="矩形 30724"/>
          <p:cNvSpPr/>
          <p:nvPr/>
        </p:nvSpPr>
        <p:spPr>
          <a:xfrm>
            <a:off x="4607560" y="2319655"/>
            <a:ext cx="3037205" cy="521970"/>
          </a:xfrm>
          <a:prstGeom prst="rect">
            <a:avLst/>
          </a:prstGeom>
          <a:noFill/>
          <a:ln w="9525">
            <a:noFill/>
          </a:ln>
        </p:spPr>
        <p:txBody>
          <a:bodyPr wrap="square" anchor="t">
            <a:spAutoFit/>
          </a:bodyPr>
          <a:p>
            <a:pPr>
              <a:lnSpc>
                <a:spcPct val="100000"/>
              </a:lnSpc>
            </a:pPr>
            <a:r>
              <a:rPr lang="en-US" altLang="zh-CN" sz="2800" u="none">
                <a:solidFill>
                  <a:srgbClr val="FF0000"/>
                </a:solidFill>
                <a:latin typeface="Times New Roman" panose="02020603050405020304" pitchFamily="18" charset="0"/>
              </a:rPr>
              <a:t> is  different  from</a:t>
            </a:r>
            <a:endParaRPr lang="en-US" altLang="zh-CN" sz="2800" u="none" dirty="0">
              <a:solidFill>
                <a:srgbClr val="FF0000"/>
              </a:solidFill>
              <a:latin typeface="Times New Roman" panose="02020603050405020304" pitchFamily="18" charset="0"/>
            </a:endParaRPr>
          </a:p>
        </p:txBody>
      </p:sp>
      <p:sp>
        <p:nvSpPr>
          <p:cNvPr id="30726" name="矩形 30725"/>
          <p:cNvSpPr/>
          <p:nvPr/>
        </p:nvSpPr>
        <p:spPr>
          <a:xfrm>
            <a:off x="2525078" y="4065905"/>
            <a:ext cx="1981200" cy="521970"/>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as  heavy  as</a:t>
            </a:r>
            <a:endParaRPr lang="en-US" altLang="zh-CN" sz="2800" u="none" dirty="0">
              <a:solidFill>
                <a:srgbClr val="FF0000"/>
              </a:solidFill>
              <a:latin typeface="Times New Roman" panose="02020603050405020304" pitchFamily="18" charset="0"/>
            </a:endParaRPr>
          </a:p>
        </p:txBody>
      </p:sp>
      <p:sp>
        <p:nvSpPr>
          <p:cNvPr id="30727" name="矩形 30726"/>
          <p:cNvSpPr/>
          <p:nvPr/>
        </p:nvSpPr>
        <p:spPr>
          <a:xfrm>
            <a:off x="3080385" y="5289868"/>
            <a:ext cx="1527175" cy="521970"/>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the  same</a:t>
            </a:r>
            <a:endParaRPr lang="en-US" altLang="zh-CN"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5"/>
                                        </p:tgtEl>
                                        <p:attrNameLst>
                                          <p:attrName>style.visibility</p:attrName>
                                        </p:attrNameLst>
                                      </p:cBhvr>
                                      <p:to>
                                        <p:strVal val="visible"/>
                                      </p:to>
                                    </p:set>
                                    <p:anim calcmode="lin" valueType="num">
                                      <p:cBhvr additive="base">
                                        <p:cTn id="7" dur="500" fill="hold"/>
                                        <p:tgtEl>
                                          <p:spTgt spid="30725"/>
                                        </p:tgtEl>
                                        <p:attrNameLst>
                                          <p:attrName>ppt_x</p:attrName>
                                        </p:attrNameLst>
                                      </p:cBhvr>
                                      <p:tavLst>
                                        <p:tav tm="0">
                                          <p:val>
                                            <p:strVal val="#ppt_x"/>
                                          </p:val>
                                        </p:tav>
                                        <p:tav tm="100000">
                                          <p:val>
                                            <p:strVal val="#ppt_x"/>
                                          </p:val>
                                        </p:tav>
                                      </p:tavLst>
                                    </p:anim>
                                    <p:anim calcmode="lin" valueType="num">
                                      <p:cBhvr additive="base">
                                        <p:cTn id="8"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726"/>
                                        </p:tgtEl>
                                        <p:attrNameLst>
                                          <p:attrName>style.visibility</p:attrName>
                                        </p:attrNameLst>
                                      </p:cBhvr>
                                      <p:to>
                                        <p:strVal val="visible"/>
                                      </p:to>
                                    </p:set>
                                    <p:anim calcmode="lin" valueType="num">
                                      <p:cBhvr additive="base">
                                        <p:cTn id="13" dur="500" fill="hold"/>
                                        <p:tgtEl>
                                          <p:spTgt spid="30726"/>
                                        </p:tgtEl>
                                        <p:attrNameLst>
                                          <p:attrName>ppt_x</p:attrName>
                                        </p:attrNameLst>
                                      </p:cBhvr>
                                      <p:tavLst>
                                        <p:tav tm="0">
                                          <p:val>
                                            <p:strVal val="#ppt_x"/>
                                          </p:val>
                                        </p:tav>
                                        <p:tav tm="100000">
                                          <p:val>
                                            <p:strVal val="#ppt_x"/>
                                          </p:val>
                                        </p:tav>
                                      </p:tavLst>
                                    </p:anim>
                                    <p:anim calcmode="lin" valueType="num">
                                      <p:cBhvr additive="base">
                                        <p:cTn id="14" dur="500" fill="hold"/>
                                        <p:tgtEl>
                                          <p:spTgt spid="307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727"/>
                                        </p:tgtEl>
                                        <p:attrNameLst>
                                          <p:attrName>style.visibility</p:attrName>
                                        </p:attrNameLst>
                                      </p:cBhvr>
                                      <p:to>
                                        <p:strVal val="visible"/>
                                      </p:to>
                                    </p:set>
                                    <p:anim calcmode="lin" valueType="num">
                                      <p:cBhvr additive="base">
                                        <p:cTn id="19" dur="500" fill="hold"/>
                                        <p:tgtEl>
                                          <p:spTgt spid="30727"/>
                                        </p:tgtEl>
                                        <p:attrNameLst>
                                          <p:attrName>ppt_x</p:attrName>
                                        </p:attrNameLst>
                                      </p:cBhvr>
                                      <p:tavLst>
                                        <p:tav tm="0">
                                          <p:val>
                                            <p:strVal val="#ppt_x"/>
                                          </p:val>
                                        </p:tav>
                                        <p:tav tm="100000">
                                          <p:val>
                                            <p:strVal val="#ppt_x"/>
                                          </p:val>
                                        </p:tav>
                                      </p:tavLst>
                                    </p:anim>
                                    <p:anim calcmode="lin" valueType="num">
                                      <p:cBhvr additive="base">
                                        <p:cTn id="20" dur="500" fill="hold"/>
                                        <p:tgtEl>
                                          <p:spTgt spid="307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P spid="30726" grpId="0"/>
      <p:bldP spid="3072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7" name="文本占位符 31746"/>
          <p:cNvSpPr>
            <a:spLocks noGrp="1"/>
          </p:cNvSpPr>
          <p:nvPr>
            <p:ph type="body" idx="1"/>
          </p:nvPr>
        </p:nvSpPr>
        <p:spPr>
          <a:xfrm>
            <a:off x="539750" y="836613"/>
            <a:ext cx="8147050" cy="5289550"/>
          </a:xfrm>
        </p:spPr>
        <p:txBody>
          <a:bodyPr vert="horz" wrap="square" lIns="91440" tIns="45720" rIns="91440" bIns="45720" anchor="t"/>
          <a:p>
            <a:pPr>
              <a:lnSpc>
                <a:spcPct val="120000"/>
              </a:lnSpc>
              <a:buNone/>
            </a:pPr>
            <a:r>
              <a:rPr lang="en-US" altLang="zh-CN" sz="2800">
                <a:latin typeface="Times New Roman" panose="02020603050405020304" pitchFamily="18" charset="0"/>
              </a:rPr>
              <a:t>4. My family doesn’t throw away as much</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rubbish as the Blacks.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My family doesn’t throw away ____ ____ amount   </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of rubbish ____ the Blacks.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5. Tom’s bike seems different from Paul’s.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Tom’s bike doesn’t ____ ____ Paul’s</a:t>
            </a:r>
            <a:endParaRPr lang="zh-CN" altLang="en-US" sz="2800" dirty="0">
              <a:latin typeface="Times New Roman" panose="02020603050405020304" pitchFamily="18" charset="0"/>
            </a:endParaRPr>
          </a:p>
        </p:txBody>
      </p:sp>
      <p:sp>
        <p:nvSpPr>
          <p:cNvPr id="31748" name="矩形 31747"/>
          <p:cNvSpPr/>
          <p:nvPr/>
        </p:nvSpPr>
        <p:spPr>
          <a:xfrm>
            <a:off x="3770948" y="3890963"/>
            <a:ext cx="1871662" cy="521970"/>
          </a:xfrm>
          <a:prstGeom prst="rect">
            <a:avLst/>
          </a:prstGeom>
          <a:noFill/>
          <a:ln w="9525">
            <a:noFill/>
          </a:ln>
        </p:spPr>
        <p:txBody>
          <a:bodyPr>
            <a:spAutoFit/>
          </a:bodyPr>
          <a:p>
            <a:pPr>
              <a:lnSpc>
                <a:spcPct val="100000"/>
              </a:lnSpc>
            </a:pPr>
            <a:r>
              <a:rPr lang="en-US" altLang="zh-CN" sz="2800" u="none">
                <a:solidFill>
                  <a:srgbClr val="FF0000"/>
                </a:solidFill>
                <a:latin typeface="Times New Roman" panose="02020603050405020304" pitchFamily="18" charset="0"/>
              </a:rPr>
              <a:t>look  like</a:t>
            </a:r>
            <a:endParaRPr lang="en-US" altLang="zh-CN" sz="2800" u="none" dirty="0">
              <a:solidFill>
                <a:srgbClr val="FF0000"/>
              </a:solidFill>
              <a:latin typeface="Times New Roman" panose="02020603050405020304" pitchFamily="18" charset="0"/>
            </a:endParaRPr>
          </a:p>
        </p:txBody>
      </p:sp>
      <p:sp>
        <p:nvSpPr>
          <p:cNvPr id="31749" name="矩形 31748"/>
          <p:cNvSpPr/>
          <p:nvPr/>
        </p:nvSpPr>
        <p:spPr>
          <a:xfrm>
            <a:off x="2586355" y="2127568"/>
            <a:ext cx="5113338" cy="953135"/>
          </a:xfrm>
          <a:prstGeom prst="rect">
            <a:avLst/>
          </a:prstGeom>
          <a:noFill/>
          <a:ln w="9525">
            <a:noFill/>
          </a:ln>
        </p:spPr>
        <p:txBody>
          <a:bodyPr>
            <a:spAutoFit/>
          </a:bodyPr>
          <a:p>
            <a:pPr>
              <a:lnSpc>
                <a:spcPct val="100000"/>
              </a:lnSpc>
            </a:pPr>
            <a:r>
              <a:rPr lang="en-US" altLang="zh-CN" sz="2800" u="none">
                <a:solidFill>
                  <a:srgbClr val="FF0000"/>
                </a:solidFill>
                <a:latin typeface="Times New Roman" panose="02020603050405020304" pitchFamily="18" charset="0"/>
              </a:rPr>
              <a:t>                                the    same</a:t>
            </a:r>
            <a:endParaRPr lang="en-US" altLang="zh-CN" sz="2800" u="none">
              <a:solidFill>
                <a:srgbClr val="FF0000"/>
              </a:solidFill>
              <a:latin typeface="Times New Roman" panose="02020603050405020304" pitchFamily="18" charset="0"/>
            </a:endParaRPr>
          </a:p>
          <a:p>
            <a:pPr>
              <a:lnSpc>
                <a:spcPct val="100000"/>
              </a:lnSpc>
            </a:pPr>
            <a:r>
              <a:rPr lang="en-US" altLang="zh-CN" sz="2800" u="none">
                <a:solidFill>
                  <a:srgbClr val="FF0000"/>
                </a:solidFill>
                <a:latin typeface="Times New Roman" panose="02020603050405020304" pitchFamily="18" charset="0"/>
              </a:rPr>
              <a:t>as</a:t>
            </a:r>
            <a:endParaRPr lang="zh-CN" altLang="en-US"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additive="base">
                                        <p:cTn id="7" dur="500" fill="hold"/>
                                        <p:tgtEl>
                                          <p:spTgt spid="31749"/>
                                        </p:tgtEl>
                                        <p:attrNameLst>
                                          <p:attrName>ppt_x</p:attrName>
                                        </p:attrNameLst>
                                      </p:cBhvr>
                                      <p:tavLst>
                                        <p:tav tm="0">
                                          <p:val>
                                            <p:strVal val="#ppt_x"/>
                                          </p:val>
                                        </p:tav>
                                        <p:tav tm="100000">
                                          <p:val>
                                            <p:strVal val="#ppt_x"/>
                                          </p:val>
                                        </p:tav>
                                      </p:tavLst>
                                    </p:anim>
                                    <p:anim calcmode="lin" valueType="num">
                                      <p:cBhvr additive="base">
                                        <p:cTn id="8"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748"/>
                                        </p:tgtEl>
                                        <p:attrNameLst>
                                          <p:attrName>style.visibility</p:attrName>
                                        </p:attrNameLst>
                                      </p:cBhvr>
                                      <p:to>
                                        <p:strVal val="visible"/>
                                      </p:to>
                                    </p:set>
                                    <p:anim calcmode="lin" valueType="num">
                                      <p:cBhvr additive="base">
                                        <p:cTn id="13" dur="500" fill="hold"/>
                                        <p:tgtEl>
                                          <p:spTgt spid="31748"/>
                                        </p:tgtEl>
                                        <p:attrNameLst>
                                          <p:attrName>ppt_x</p:attrName>
                                        </p:attrNameLst>
                                      </p:cBhvr>
                                      <p:tavLst>
                                        <p:tav tm="0">
                                          <p:val>
                                            <p:strVal val="#ppt_x"/>
                                          </p:val>
                                        </p:tav>
                                        <p:tav tm="100000">
                                          <p:val>
                                            <p:strVal val="#ppt_x"/>
                                          </p:val>
                                        </p:tav>
                                      </p:tavLst>
                                    </p:anim>
                                    <p:anim calcmode="lin" valueType="num">
                                      <p:cBhvr additive="base">
                                        <p:cTn id="14"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3174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7106" name="TextBox 4"/>
          <p:cNvSpPr txBox="1"/>
          <p:nvPr/>
        </p:nvSpPr>
        <p:spPr>
          <a:xfrm>
            <a:off x="3040063" y="3414713"/>
            <a:ext cx="2833687"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Thank you!</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Grammar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7_流畅">
  <a:themeElements>
    <a:clrScheme name="">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CC2"/>
      </a:accent6>
      <a:hlink>
        <a:srgbClr val="E2D700"/>
      </a:hlink>
      <a:folHlink>
        <a:srgbClr val="85DFD0"/>
      </a:folHlink>
    </a:clrScheme>
    <a:fontScheme name="">
      <a:majorFont>
        <a:latin typeface="Calibri"/>
        <a:ea typeface="宋体"/>
        <a:cs typeface=""/>
      </a:majorFont>
      <a:minorFont>
        <a:latin typeface="Constanti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Grammar模板</Template>
  <TotalTime>0</TotalTime>
  <Words>6647</Words>
  <Application>WPS 演示</Application>
  <PresentationFormat>全屏显示(4:3)</PresentationFormat>
  <Paragraphs>290</Paragraphs>
  <Slides>31</Slides>
  <Notes>1</Notes>
  <HiddenSlides>0</HiddenSlides>
  <MMClips>0</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31</vt:i4>
      </vt:variant>
    </vt:vector>
  </HeadingPairs>
  <TitlesOfParts>
    <vt:vector size="50" baseType="lpstr">
      <vt:lpstr>Arial</vt:lpstr>
      <vt:lpstr>宋体</vt:lpstr>
      <vt:lpstr>Wingdings</vt:lpstr>
      <vt:lpstr>Comic Sans MS</vt:lpstr>
      <vt:lpstr>Times New Roman</vt:lpstr>
      <vt:lpstr>Calibri</vt:lpstr>
      <vt:lpstr>Wingdings 2</vt:lpstr>
      <vt:lpstr>微软雅黑</vt:lpstr>
      <vt:lpstr>Bodoni MT Black</vt:lpstr>
      <vt:lpstr>Constantia</vt:lpstr>
      <vt:lpstr>Arial Unicode MS</vt:lpstr>
      <vt:lpstr>Wingdings</vt:lpstr>
      <vt:lpstr>OfficinaSerif-Bold</vt:lpstr>
      <vt:lpstr>OfficinaSerif-Book</vt:lpstr>
      <vt:lpstr>OfficinaSerif-BookItalic</vt:lpstr>
      <vt:lpstr>华文中宋</vt:lpstr>
      <vt:lpstr>Segoe Print</vt:lpstr>
      <vt:lpstr>Grammar模板</vt:lpstr>
      <vt:lpstr>7_流畅</vt:lpstr>
      <vt:lpstr>PowerPoint 演示文稿</vt:lpstr>
      <vt:lpstr>PowerPoint 演示文稿</vt:lpstr>
      <vt:lpstr>PowerPoint 演示文稿</vt:lpstr>
      <vt:lpstr>PowerPoint 演示文稿</vt:lpstr>
      <vt:lpstr>PowerPoint 演示文稿</vt:lpstr>
      <vt:lpstr>PowerPoint 演示文稿</vt:lpstr>
      <vt:lpstr>If things are exactly like one another, we say they are the same. If they are not like one another, we say they are different.</vt:lpstr>
      <vt:lpstr>PowerPoint 演示文稿</vt:lpstr>
      <vt:lpstr>PowerPoint 演示文稿</vt:lpstr>
      <vt:lpstr>PowerPoint 演示文稿</vt:lpstr>
      <vt:lpstr>Look at the following two pictures.  Work in pairs to discuss the similarities and differences between these two pictures. Follow the example.</vt:lpstr>
      <vt:lpstr>PowerPoint 演示文稿</vt:lpstr>
      <vt:lpstr>B like, the same as and different from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英语周报</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Administrator</cp:lastModifiedBy>
  <cp:revision>30</cp:revision>
  <dcterms:created xsi:type="dcterms:W3CDTF">2017-05-31T01:55:00Z</dcterms:created>
  <dcterms:modified xsi:type="dcterms:W3CDTF">2018-10-23T03:40:42Z</dcterms:modified>
  <cp:version>英语周报</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