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87" r:id="rId2"/>
    <p:sldId id="290" r:id="rId3"/>
    <p:sldId id="291" r:id="rId4"/>
    <p:sldId id="303" r:id="rId5"/>
    <p:sldId id="304" r:id="rId6"/>
    <p:sldId id="292" r:id="rId7"/>
    <p:sldId id="293" r:id="rId8"/>
    <p:sldId id="305" r:id="rId9"/>
    <p:sldId id="294" r:id="rId10"/>
    <p:sldId id="311" r:id="rId11"/>
    <p:sldId id="306" r:id="rId12"/>
    <p:sldId id="297" r:id="rId13"/>
    <p:sldId id="299" r:id="rId14"/>
    <p:sldId id="307" r:id="rId15"/>
    <p:sldId id="309" r:id="rId16"/>
    <p:sldId id="300" r:id="rId17"/>
    <p:sldId id="310" r:id="rId18"/>
    <p:sldId id="289" r:id="rId19"/>
  </p:sldIdLst>
  <p:sldSz cx="11522075" cy="6480175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3201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86402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296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72805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160064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592076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024089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456102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64E6"/>
    <a:srgbClr val="2878E6"/>
    <a:srgbClr val="36B2E6"/>
    <a:srgbClr val="CF3221"/>
    <a:srgbClr val="FFFFFF"/>
    <a:srgbClr val="287F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71" autoAdjust="0"/>
    <p:restoredTop sz="94660"/>
  </p:normalViewPr>
  <p:slideViewPr>
    <p:cSldViewPr>
      <p:cViewPr varScale="1">
        <p:scale>
          <a:sx n="121" d="100"/>
          <a:sy n="121" d="100"/>
        </p:scale>
        <p:origin x="-648" y="-96"/>
      </p:cViewPr>
      <p:guideLst>
        <p:guide orient="horz" pos="2041"/>
        <p:guide pos="362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92342CB-CBD6-4964-B2EE-905FE3FD65B5}" type="datetimeFigureOut">
              <a:rPr lang="en-US"/>
              <a:pPr>
                <a:defRPr/>
              </a:pPr>
              <a:t>5/3/2018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6D5383E-8F28-449A-81BB-0821DCC33C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4603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32012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64026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96038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728051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160064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92076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024089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456102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1522076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588"/>
            <a:ext cx="11522074" cy="5234230"/>
          </a:xfrm>
          <a:prstGeom prst="rect">
            <a:avLst/>
          </a:prstGeom>
          <a:noFill/>
          <a:effectLst>
            <a:glow>
              <a:schemeClr val="accent1">
                <a:alpha val="42000"/>
              </a:schemeClr>
            </a:glow>
          </a:effectLst>
          <a:extLst/>
        </p:spPr>
      </p:pic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chemeClr val="accent1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0759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2000" contrast="-4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273"/>
            <a:ext cx="11522075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139557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0"/>
            <a:ext cx="11522074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10431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1522074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027523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1522074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82616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5966"/>
            <a:ext cx="11522075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chemeClr val="accent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896745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112712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0017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11"/>
          <p:cNvSpPr/>
          <p:nvPr/>
        </p:nvSpPr>
        <p:spPr>
          <a:xfrm>
            <a:off x="10252683" y="501013"/>
            <a:ext cx="1033820" cy="349510"/>
          </a:xfrm>
          <a:prstGeom prst="rect">
            <a:avLst/>
          </a:prstGeom>
        </p:spPr>
        <p:txBody>
          <a:bodyPr lIns="86402" tIns="43201" rIns="86402" bIns="43201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 </a:t>
            </a:r>
            <a:fld id="{A8B14BF4-8C6C-4D3D-9648-A9C5D25E0111}" type="slidenum">
              <a:rPr lang="zh-CN" altLang="en-US" sz="1500">
                <a:solidFill>
                  <a:schemeClr val="bg1"/>
                </a:solidFill>
                <a:latin typeface="+mn-lt"/>
                <a:ea typeface="+mn-ea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lang="zh-CN" altLang="en-US" sz="1500" dirty="0">
                <a:solidFill>
                  <a:schemeClr val="bg1"/>
                </a:solidFill>
                <a:latin typeface="+mn-lt"/>
                <a:ea typeface="+mn-ea"/>
              </a:rPr>
              <a:t>  </a:t>
            </a: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页</a:t>
            </a:r>
          </a:p>
        </p:txBody>
      </p:sp>
      <p:pic>
        <p:nvPicPr>
          <p:cNvPr id="9" name="Picture 8" descr="91淘课logo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708" r:id="rId2"/>
    <p:sldLayoutId id="2147483710" r:id="rId3"/>
    <p:sldLayoutId id="2147483712" r:id="rId4"/>
    <p:sldLayoutId id="2147483714" r:id="rId5"/>
    <p:sldLayoutId id="2147483716" r:id="rId6"/>
    <p:sldLayoutId id="2147483717" r:id="rId7"/>
    <p:sldLayoutId id="2147483720" r:id="rId8"/>
    <p:sldLayoutId id="2147483721" r:id="rId9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5pPr>
      <a:lvl6pPr marL="432012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6pPr>
      <a:lvl7pPr marL="864026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7pPr>
      <a:lvl8pPr marL="1296038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8pPr>
      <a:lvl9pPr marL="1728051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24010" indent="-32401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2021" indent="-270008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32" indent="-216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12044" indent="-216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4058" indent="-216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70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08083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096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108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2012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026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8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8051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064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6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4089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102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yefulpresentations.co.uk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88032" y="263221"/>
            <a:ext cx="4824933" cy="4565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 lIns="86411" tIns="43205" rIns="86411" bIns="43205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第一课  神奇的货币 </a:t>
            </a:r>
            <a:r>
              <a:rPr lang="zh-CN" altLang="en-US" sz="24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2400" b="1" dirty="0" smtClean="0">
                <a:solidFill>
                  <a:srgbClr val="00206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</a:t>
            </a:r>
            <a:r>
              <a:rPr lang="zh-CN" altLang="en-US" sz="24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课时</a:t>
            </a:r>
            <a:endParaRPr lang="en-US" altLang="zh-CN" sz="24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-1408253" y="4101111"/>
            <a:ext cx="14518615" cy="1010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411" tIns="43205" rIns="86411" bIns="43205">
            <a:spAutoFit/>
          </a:bodyPr>
          <a:lstStyle/>
          <a:p>
            <a:pPr algn="ctr">
              <a:defRPr/>
            </a:pPr>
            <a:r>
              <a:rPr lang="zh-CN" altLang="en-US" sz="6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/>
                <a:ea typeface="微软雅黑"/>
                <a:cs typeface="微软雅黑"/>
              </a:rPr>
              <a:t>信用卡、支票和外汇</a:t>
            </a:r>
          </a:p>
        </p:txBody>
      </p:sp>
    </p:spTree>
    <p:extLst>
      <p:ext uri="{BB962C8B-B14F-4D97-AF65-F5344CB8AC3E}">
        <p14:creationId xmlns:p14="http://schemas.microsoft.com/office/powerpoint/2010/main" val="22527135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6"/>
          <p:cNvSpPr/>
          <p:nvPr/>
        </p:nvSpPr>
        <p:spPr>
          <a:xfrm>
            <a:off x="3822044" y="145966"/>
            <a:ext cx="3877985" cy="825098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一、信用卡与支票</a:t>
            </a:r>
          </a:p>
        </p:txBody>
      </p:sp>
      <p:sp>
        <p:nvSpPr>
          <p:cNvPr id="5127" name="Text Box 8"/>
          <p:cNvSpPr txBox="1"/>
          <p:nvPr/>
        </p:nvSpPr>
        <p:spPr>
          <a:xfrm>
            <a:off x="1224534" y="1637327"/>
            <a:ext cx="2592287" cy="738664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结算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方式</a:t>
            </a:r>
          </a:p>
        </p:txBody>
      </p:sp>
      <p:sp>
        <p:nvSpPr>
          <p:cNvPr id="4103" name="Text Box 9"/>
          <p:cNvSpPr txBox="1">
            <a:spLocks noChangeArrowheads="1"/>
          </p:cNvSpPr>
          <p:nvPr/>
        </p:nvSpPr>
        <p:spPr bwMode="auto">
          <a:xfrm>
            <a:off x="6498956" y="1151855"/>
            <a:ext cx="2142401" cy="66229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现金结算</a:t>
            </a:r>
          </a:p>
        </p:txBody>
      </p:sp>
      <p:sp>
        <p:nvSpPr>
          <p:cNvPr id="5129" name="Text Box 10"/>
          <p:cNvSpPr txBox="1">
            <a:spLocks noChangeArrowheads="1"/>
          </p:cNvSpPr>
          <p:nvPr/>
        </p:nvSpPr>
        <p:spPr bwMode="auto">
          <a:xfrm>
            <a:off x="6516344" y="2231975"/>
            <a:ext cx="2053005" cy="66229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转账结算</a:t>
            </a:r>
          </a:p>
        </p:txBody>
      </p:sp>
      <p:sp>
        <p:nvSpPr>
          <p:cNvPr id="4105" name="Line 11"/>
          <p:cNvSpPr>
            <a:spLocks noChangeShapeType="1"/>
          </p:cNvSpPr>
          <p:nvPr/>
        </p:nvSpPr>
        <p:spPr bwMode="auto">
          <a:xfrm flipV="1">
            <a:off x="3942998" y="1637327"/>
            <a:ext cx="2322095" cy="22107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ot="10800000"/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5131" name="Line 12"/>
          <p:cNvSpPr>
            <a:spLocks noChangeShapeType="1"/>
          </p:cNvSpPr>
          <p:nvPr/>
        </p:nvSpPr>
        <p:spPr bwMode="auto">
          <a:xfrm>
            <a:off x="3942998" y="2087959"/>
            <a:ext cx="2322095" cy="512319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5132" name="Text Box 13"/>
          <p:cNvSpPr txBox="1"/>
          <p:nvPr/>
        </p:nvSpPr>
        <p:spPr>
          <a:xfrm>
            <a:off x="360437" y="5328319"/>
            <a:ext cx="10801200" cy="738664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你使用过信用卡吗？现金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消费和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信用卡消费有什么不同？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922" y="3099968"/>
            <a:ext cx="4465235" cy="2228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157" y="3116341"/>
            <a:ext cx="4321491" cy="2223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432445" y="647799"/>
            <a:ext cx="1890261" cy="662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dirty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.结算方式</a:t>
            </a:r>
          </a:p>
        </p:txBody>
      </p:sp>
    </p:spTree>
    <p:extLst>
      <p:ext uri="{BB962C8B-B14F-4D97-AF65-F5344CB8AC3E}">
        <p14:creationId xmlns:p14="http://schemas.microsoft.com/office/powerpoint/2010/main" val="314939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 animBg="1"/>
      <p:bldP spid="4103" grpId="0" animBg="1"/>
      <p:bldP spid="5129" grpId="0" animBg="1"/>
      <p:bldP spid="4105" grpId="0" animBg="1"/>
      <p:bldP spid="5131" grpId="0" animBg="1"/>
      <p:bldP spid="5132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/>
          <p:nvPr/>
        </p:nvSpPr>
        <p:spPr>
          <a:xfrm>
            <a:off x="525141" y="215751"/>
            <a:ext cx="2967479" cy="66229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sz="2800" dirty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.常用的信用</a:t>
            </a: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工具</a:t>
            </a:r>
            <a:endParaRPr lang="zh-CN" altLang="en-US" sz="2800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7172" name="Text Box 4"/>
          <p:cNvSpPr txBox="1"/>
          <p:nvPr/>
        </p:nvSpPr>
        <p:spPr>
          <a:xfrm>
            <a:off x="612299" y="922520"/>
            <a:ext cx="2340425" cy="738664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）信用卡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2" name="Rectangle 7"/>
          <p:cNvSpPr/>
          <p:nvPr/>
        </p:nvSpPr>
        <p:spPr bwMode="auto">
          <a:xfrm>
            <a:off x="612300" y="1665481"/>
            <a:ext cx="10229653" cy="138499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含义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：具有消费、转账结算、存取现金、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信用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贷款等功能的电子支付卡。</a:t>
            </a:r>
          </a:p>
        </p:txBody>
      </p:sp>
      <p:sp>
        <p:nvSpPr>
          <p:cNvPr id="7175" name="Rectangle 7"/>
          <p:cNvSpPr/>
          <p:nvPr/>
        </p:nvSpPr>
        <p:spPr bwMode="auto">
          <a:xfrm>
            <a:off x="612300" y="2901130"/>
            <a:ext cx="10261305" cy="20313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作用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：集存款、取款、借款、消费、结算、查询为一体，能减少现金的使用，简化收款手续，方便购物消费，给持卡人带来诸多便利。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1517" y="4811779"/>
            <a:ext cx="1022043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3400" indent="-5334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eaLnBrk="1" hangingPunct="1">
              <a:lnSpc>
                <a:spcPct val="150000"/>
              </a:lnSpc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用途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：持卡人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可以在发卡银行指定的消费场所消费，也可以在指定的营业机构存取现金或转账。</a:t>
            </a:r>
          </a:p>
        </p:txBody>
      </p:sp>
    </p:spTree>
    <p:extLst>
      <p:ext uri="{BB962C8B-B14F-4D97-AF65-F5344CB8AC3E}">
        <p14:creationId xmlns:p14="http://schemas.microsoft.com/office/powerpoint/2010/main" val="122636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  <p:bldP spid="2" grpId="0"/>
      <p:bldP spid="7175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reatwallcar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8749" y="214289"/>
            <a:ext cx="4212208" cy="27392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3" descr="poneycar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8991" y="3384103"/>
            <a:ext cx="4071966" cy="247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4" descr="longcar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45014" y="143743"/>
            <a:ext cx="4392488" cy="2812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5" descr="pacificar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5113" y="3384103"/>
            <a:ext cx="4070380" cy="24340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625133" y="2860883"/>
            <a:ext cx="2520280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龙卡银行卡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1584573" y="2880047"/>
            <a:ext cx="2664296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长城信用卡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6625133" y="5760367"/>
            <a:ext cx="2664296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太平洋信用卡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1657052" y="5760367"/>
            <a:ext cx="2447801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牡丹银行卡</a:t>
            </a:r>
          </a:p>
        </p:txBody>
      </p:sp>
    </p:spTree>
    <p:extLst>
      <p:ext uri="{BB962C8B-B14F-4D97-AF65-F5344CB8AC3E}">
        <p14:creationId xmlns:p14="http://schemas.microsoft.com/office/powerpoint/2010/main" val="15323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ardjsu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147148">
            <a:off x="1249777" y="737339"/>
            <a:ext cx="4120935" cy="28490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3" descr="gfcar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939123">
            <a:off x="4334130" y="401613"/>
            <a:ext cx="4477086" cy="28317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4" descr="zhaoc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378764">
            <a:off x="1815711" y="2941607"/>
            <a:ext cx="4238689" cy="26361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5" descr="carddo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138979">
            <a:off x="5133634" y="3265714"/>
            <a:ext cx="4166792" cy="27432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011104" y="5760367"/>
            <a:ext cx="2093749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招商信用卡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609901" y="5832375"/>
            <a:ext cx="2039568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东方信用卡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8785373" y="769290"/>
            <a:ext cx="2088232" cy="5265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广发信用卡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1872605" y="215751"/>
            <a:ext cx="2062450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金穗银行卡</a:t>
            </a:r>
          </a:p>
        </p:txBody>
      </p:sp>
    </p:spTree>
    <p:extLst>
      <p:ext uri="{BB962C8B-B14F-4D97-AF65-F5344CB8AC3E}">
        <p14:creationId xmlns:p14="http://schemas.microsoft.com/office/powerpoint/2010/main" val="227506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5" name="Text Box 9"/>
          <p:cNvSpPr txBox="1"/>
          <p:nvPr/>
        </p:nvSpPr>
        <p:spPr>
          <a:xfrm>
            <a:off x="2304653" y="3023933"/>
            <a:ext cx="7393331" cy="2170659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en-US" altLang="x-none" sz="2800" noProof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这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张票据是什么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？</a:t>
            </a:r>
            <a:endParaRPr lang="en-US" altLang="zh-CN" sz="28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/>
            </a:r>
            <a:b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</a:br>
            <a:r>
              <a:rPr lang="en-US" altLang="x-none" sz="2800" noProof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lang="zh-CN" altLang="en-US" sz="2800" noProof="1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如何把这张票兑换成现金？</a:t>
            </a:r>
          </a:p>
        </p:txBody>
      </p:sp>
      <p:sp>
        <p:nvSpPr>
          <p:cNvPr id="9226" name="Text Box 10"/>
          <p:cNvSpPr txBox="1"/>
          <p:nvPr/>
        </p:nvSpPr>
        <p:spPr>
          <a:xfrm>
            <a:off x="4991539" y="3778115"/>
            <a:ext cx="1824279" cy="66229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noProof="1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现金支票</a:t>
            </a:r>
          </a:p>
        </p:txBody>
      </p:sp>
      <p:sp>
        <p:nvSpPr>
          <p:cNvPr id="9227" name="Text Box 11"/>
          <p:cNvSpPr txBox="1"/>
          <p:nvPr/>
        </p:nvSpPr>
        <p:spPr>
          <a:xfrm>
            <a:off x="2724154" y="5283825"/>
            <a:ext cx="6359050" cy="66229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noProof="1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拿这张支票可到支票开户银行</a:t>
            </a:r>
            <a:r>
              <a:rPr lang="zh-CN" altLang="en-US" sz="2800" noProof="1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领取现金</a:t>
            </a:r>
            <a:endParaRPr lang="zh-CN" altLang="en-US" sz="2800" noProof="1">
              <a:solidFill>
                <a:srgbClr val="FF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8203" name="Text Box 12"/>
          <p:cNvSpPr txBox="1">
            <a:spLocks noChangeArrowheads="1"/>
          </p:cNvSpPr>
          <p:nvPr/>
        </p:nvSpPr>
        <p:spPr bwMode="auto">
          <a:xfrm>
            <a:off x="364065" y="4672627"/>
            <a:ext cx="18473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359" y="88745"/>
            <a:ext cx="8812641" cy="2824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048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6" grpId="0"/>
      <p:bldP spid="92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2"/>
          <p:cNvSpPr txBox="1">
            <a:spLocks noChangeArrowheads="1"/>
          </p:cNvSpPr>
          <p:nvPr/>
        </p:nvSpPr>
        <p:spPr bwMode="auto">
          <a:xfrm>
            <a:off x="876136" y="503783"/>
            <a:ext cx="1944216" cy="66229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）支票</a:t>
            </a:r>
          </a:p>
        </p:txBody>
      </p:sp>
      <p:sp>
        <p:nvSpPr>
          <p:cNvPr id="10243" name="Rectangle 3"/>
          <p:cNvSpPr/>
          <p:nvPr/>
        </p:nvSpPr>
        <p:spPr>
          <a:xfrm>
            <a:off x="876136" y="1335036"/>
            <a:ext cx="10501525" cy="2655072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  <a:sym typeface="Calibri" pitchFamily="34" charset="0"/>
              </a:rPr>
              <a:t>含义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  <a:sym typeface="Calibri" pitchFamily="34" charset="0"/>
              </a:rPr>
              <a:t>：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支票是活期存款的支付凭证，是出票人委托银行等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金融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机构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见票时无条件支付一定金额给受款人或者持票人的票据。</a:t>
            </a:r>
            <a:endParaRPr lang="zh-CN" altLang="en-US" sz="2800" i="1" dirty="0"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  <a:sym typeface="Calibri" pitchFamily="34" charset="0"/>
              </a:rPr>
              <a:t>种类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  <a:sym typeface="Calibri" pitchFamily="34" charset="0"/>
              </a:rPr>
              <a:t>： 转账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  <a:sym typeface="Calibri" pitchFamily="34" charset="0"/>
              </a:rPr>
              <a:t>支票和现金支票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  <a:sym typeface="Calibri" pitchFamily="34" charset="0"/>
            </a:endParaRPr>
          </a:p>
        </p:txBody>
      </p:sp>
      <p:pic>
        <p:nvPicPr>
          <p:cNvPr id="5" name="Picture 3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673" y="3400815"/>
            <a:ext cx="4496483" cy="2139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图片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509" y="3406977"/>
            <a:ext cx="4504190" cy="21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762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" grpId="0" animBg="1"/>
      <p:bldP spid="102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880717" y="196587"/>
            <a:ext cx="6050780" cy="830997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32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转账</a:t>
            </a:r>
            <a:r>
              <a:rPr lang="zh-CN" altLang="en-US" sz="32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支票与现金支票有什么区别？</a:t>
            </a:r>
          </a:p>
        </p:txBody>
      </p: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628795" y="1900891"/>
            <a:ext cx="1099991" cy="1987593"/>
            <a:chOff x="274" y="1854"/>
            <a:chExt cx="642" cy="1392"/>
          </a:xfrm>
          <a:effectLst/>
        </p:grpSpPr>
        <p:sp>
          <p:nvSpPr>
            <p:cNvPr id="4" name="Text Box 6"/>
            <p:cNvSpPr txBox="1">
              <a:spLocks noChangeArrowheads="1"/>
            </p:cNvSpPr>
            <p:nvPr/>
          </p:nvSpPr>
          <p:spPr bwMode="auto">
            <a:xfrm>
              <a:off x="274" y="1854"/>
              <a:ext cx="485" cy="1392"/>
            </a:xfrm>
            <a:prstGeom prst="rect">
              <a:avLst/>
            </a:prstGeom>
            <a:solidFill>
              <a:srgbClr val="FFFF0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eaVert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defRPr/>
              </a:pPr>
              <a:r>
                <a:rPr lang="zh-CN" altLang="en-US" sz="2800" dirty="0">
                  <a:solidFill>
                    <a:srgbClr val="2864E6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支票的种类</a:t>
              </a:r>
            </a:p>
          </p:txBody>
        </p:sp>
        <p:sp>
          <p:nvSpPr>
            <p:cNvPr id="5" name="AutoShape 8"/>
            <p:cNvSpPr>
              <a:spLocks/>
            </p:cNvSpPr>
            <p:nvPr/>
          </p:nvSpPr>
          <p:spPr bwMode="auto">
            <a:xfrm>
              <a:off x="772" y="1944"/>
              <a:ext cx="144" cy="1251"/>
            </a:xfrm>
            <a:prstGeom prst="leftBrace">
              <a:avLst>
                <a:gd name="adj1" fmla="val 83336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>
                <a:lnSpc>
                  <a:spcPct val="150000"/>
                </a:lnSpc>
              </a:pPr>
              <a:endParaRPr lang="zh-CN" altLang="zh-CN" sz="2800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1800027" y="1653083"/>
            <a:ext cx="1943100" cy="2527300"/>
            <a:chOff x="840" y="1584"/>
            <a:chExt cx="1224" cy="1592"/>
          </a:xfrm>
          <a:solidFill>
            <a:srgbClr val="FFFF00"/>
          </a:solidFill>
          <a:effectLst/>
        </p:grpSpPr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864" y="1584"/>
              <a:ext cx="1200" cy="417"/>
            </a:xfrm>
            <a:prstGeom prst="rect">
              <a:avLst/>
            </a:prstGeom>
            <a:grpFill/>
            <a:ln>
              <a:noFill/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defRPr/>
              </a:pPr>
              <a:r>
                <a:rPr lang="zh-CN" altLang="en-US" sz="2800" dirty="0">
                  <a:solidFill>
                    <a:schemeClr val="tx1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转帐支票</a:t>
              </a:r>
            </a:p>
          </p:txBody>
        </p:sp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>
              <a:off x="840" y="2711"/>
              <a:ext cx="1224" cy="465"/>
            </a:xfrm>
            <a:prstGeom prst="rect">
              <a:avLst/>
            </a:prstGeom>
            <a:grpFill/>
            <a:ln>
              <a:noFill/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defRPr/>
              </a:pPr>
              <a:r>
                <a:rPr lang="zh-CN" altLang="en-US" sz="2800" dirty="0">
                  <a:solidFill>
                    <a:schemeClr val="tx1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现金支票</a:t>
              </a:r>
            </a:p>
          </p:txBody>
        </p:sp>
      </p:grp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3862189" y="1295871"/>
            <a:ext cx="7515472" cy="16004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付款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单位开出支票后，收款单位凭此票到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银行</a:t>
            </a:r>
            <a:endParaRPr lang="en-US" altLang="zh-CN" sz="28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把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这笔钱转入自己的帐户。一般用于同城结算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3960837" y="3446331"/>
            <a:ext cx="7685557" cy="73866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由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付款单位开出，收款人凭票到银行支取现金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936501" y="4608239"/>
            <a:ext cx="9937104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划分依据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：是否支取现金。现金支票可以支取现金；转账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支票</a:t>
            </a:r>
            <a:endParaRPr lang="en-US" altLang="zh-CN" sz="28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只能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用于转账，不能提取现金。但都必须记名。</a:t>
            </a:r>
          </a:p>
        </p:txBody>
      </p:sp>
    </p:spTree>
    <p:extLst>
      <p:ext uri="{BB962C8B-B14F-4D97-AF65-F5344CB8AC3E}">
        <p14:creationId xmlns:p14="http://schemas.microsoft.com/office/powerpoint/2010/main" val="88437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/>
          <p:nvPr/>
        </p:nvSpPr>
        <p:spPr>
          <a:xfrm>
            <a:off x="188842" y="359767"/>
            <a:ext cx="2376264" cy="74366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课堂检测</a:t>
            </a:r>
          </a:p>
        </p:txBody>
      </p:sp>
      <p:sp>
        <p:nvSpPr>
          <p:cNvPr id="11267" name="Text Box 3"/>
          <p:cNvSpPr txBox="1"/>
          <p:nvPr/>
        </p:nvSpPr>
        <p:spPr>
          <a:xfrm>
            <a:off x="500090" y="1007839"/>
            <a:ext cx="10525896" cy="3970318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1.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张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某一家暑假去北京旅游，在王府井超市他看中了一台笔记本电脑标价</a:t>
            </a:r>
            <a:r>
              <a:rPr lang="en-US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8800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元，并决定购买。他可以采取的付款结算方式可以是： 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①现金结算 </a:t>
            </a:r>
            <a:r>
              <a:rPr lang="en-US" altLang="zh-CN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                     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②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支票结算 </a:t>
            </a:r>
            <a:endParaRPr lang="en-US" altLang="zh-CN" sz="28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③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汇票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结算                        ④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信用卡结算    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. ①②③      </a:t>
            </a:r>
            <a:r>
              <a:rPr lang="en-US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. ①③④     </a:t>
            </a:r>
            <a:r>
              <a:rPr lang="en-US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.①④        </a:t>
            </a:r>
            <a:r>
              <a:rPr lang="en-US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.②③ </a:t>
            </a:r>
          </a:p>
        </p:txBody>
      </p:sp>
      <p:sp>
        <p:nvSpPr>
          <p:cNvPr id="11268" name="WordArt 4"/>
          <p:cNvSpPr>
            <a:spLocks noChangeArrowheads="1" noChangeShapeType="1" noTextEdit="1"/>
          </p:cNvSpPr>
          <p:nvPr/>
        </p:nvSpPr>
        <p:spPr bwMode="auto">
          <a:xfrm>
            <a:off x="9289430" y="2549095"/>
            <a:ext cx="504055" cy="44390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1142"/>
              </a:avLst>
            </a:prstTxWarp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endParaRPr lang="zh-CN" altLang="en-US" sz="2800" dirty="0">
              <a:solidFill>
                <a:srgbClr val="FF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8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4453" y="863823"/>
            <a:ext cx="950505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.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下列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对支票认识正确的是（    ）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①活期存款的支付凭证    </a:t>
            </a:r>
            <a:endParaRPr lang="en-US" altLang="zh-CN" sz="28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②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银行是出票人和付款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单位</a:t>
            </a:r>
            <a:endParaRPr lang="en-US" altLang="zh-CN" sz="28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③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均能持票到银行支取现金   </a:t>
            </a:r>
            <a:endParaRPr lang="en-US" altLang="zh-CN" sz="28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④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主要分为转账支票和现金支票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A.①②       B.①④      C.②③       D.②④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4968949" y="791815"/>
            <a:ext cx="57606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1pPr>
            <a:lvl2pPr marL="742950" indent="-28575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2pPr>
            <a:lvl3pPr marL="1143000" indent="-22860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3pPr>
            <a:lvl4pPr marL="1600200" indent="-22860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4pPr>
            <a:lvl5pPr marL="2057400" indent="-22860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kumimoji="0" lang="en-US" altLang="zh-CN" sz="5400" dirty="0">
                <a:solidFill>
                  <a:srgbClr val="FF3300"/>
                </a:solidFill>
                <a:ea typeface="Times New Roman" pitchFamily="18" charset="0"/>
                <a:cs typeface="Times New Roman" pitchFamily="18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8637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500063"/>
            <a:ext cx="4897438" cy="222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1" descr="0612102123316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621" y="1214438"/>
            <a:ext cx="4824413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2" descr="160142_39132653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106" y="1664730"/>
            <a:ext cx="5329237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3" descr="200752117165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844" y="2403814"/>
            <a:ext cx="5616575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4" descr="阿富汗 尼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829" y="2952055"/>
            <a:ext cx="5545138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5" descr="蒙古国 格里克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933" y="3816151"/>
            <a:ext cx="5472112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283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3"/>
          <p:cNvSpPr txBox="1"/>
          <p:nvPr/>
        </p:nvSpPr>
        <p:spPr>
          <a:xfrm>
            <a:off x="4631267" y="325767"/>
            <a:ext cx="2031325" cy="825419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二、外汇</a:t>
            </a:r>
          </a:p>
        </p:txBody>
      </p:sp>
      <p:sp>
        <p:nvSpPr>
          <p:cNvPr id="13326" name="Rectangle 7"/>
          <p:cNvSpPr>
            <a:spLocks noChangeArrowheads="1"/>
          </p:cNvSpPr>
          <p:nvPr/>
        </p:nvSpPr>
        <p:spPr bwMode="auto">
          <a:xfrm>
            <a:off x="720477" y="4248199"/>
            <a:ext cx="10513168" cy="138499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如果</a:t>
            </a:r>
            <a:r>
              <a:rPr lang="zh-CN" altLang="en-US" sz="28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用</a:t>
            </a:r>
            <a:r>
              <a:rPr lang="en-US" altLang="zh-CN" sz="28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100</a:t>
            </a:r>
            <a:r>
              <a:rPr lang="zh-CN" altLang="en-US" sz="28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单位外币可以兑换更多的人民币，说明外币汇率升高；反之，则说明外汇汇率跌落。</a:t>
            </a:r>
            <a:endParaRPr lang="en-US" altLang="zh-CN" sz="28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720477" y="1079847"/>
            <a:ext cx="3024336" cy="738664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sz="28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28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什么</a:t>
            </a:r>
            <a:r>
              <a:rPr lang="zh-CN" altLang="en-US" sz="28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是外汇？</a:t>
            </a:r>
            <a:r>
              <a:rPr lang="en-US" altLang="zh-CN" sz="28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endParaRPr lang="zh-CN" altLang="en-US" sz="2800" dirty="0">
              <a:solidFill>
                <a:srgbClr val="2864E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20477" y="2592015"/>
            <a:ext cx="3960812" cy="662554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sz="28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28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什么</a:t>
            </a:r>
            <a:r>
              <a:rPr lang="zh-CN" altLang="en-US" sz="28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是汇率？</a:t>
            </a:r>
            <a:endParaRPr lang="en-US" altLang="zh-CN" sz="2800" dirty="0">
              <a:solidFill>
                <a:srgbClr val="2864E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95250" y="1799927"/>
            <a:ext cx="8162131" cy="662554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外汇是用外币表示的用于国际间结算的支付手段。</a:t>
            </a:r>
          </a:p>
        </p:txBody>
      </p:sp>
      <p:sp>
        <p:nvSpPr>
          <p:cNvPr id="13" name="矩形 12"/>
          <p:cNvSpPr/>
          <p:nvPr/>
        </p:nvSpPr>
        <p:spPr>
          <a:xfrm>
            <a:off x="720477" y="3299355"/>
            <a:ext cx="8280920" cy="738664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2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汇率又称汇价，是两种货币之间的兑换比率。</a:t>
            </a:r>
          </a:p>
        </p:txBody>
      </p:sp>
    </p:spTree>
    <p:extLst>
      <p:ext uri="{BB962C8B-B14F-4D97-AF65-F5344CB8AC3E}">
        <p14:creationId xmlns:p14="http://schemas.microsoft.com/office/powerpoint/2010/main" val="395977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6" grpId="0" animBg="1"/>
      <p:bldP spid="10" grpId="0"/>
      <p:bldP spid="11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080517" y="1007839"/>
            <a:ext cx="4912528" cy="73866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原来：</a:t>
            </a:r>
            <a:r>
              <a:rPr lang="en-US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美元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  <a:sym typeface="Arial" pitchFamily="34" charset="0"/>
              </a:rPr>
              <a:t>＝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  <a:sym typeface="Arial" pitchFamily="34" charset="0"/>
              </a:rPr>
              <a:t>630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元人民币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064533" y="1997367"/>
            <a:ext cx="728879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现在</a:t>
            </a:r>
            <a:r>
              <a:rPr lang="en-US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</a:t>
            </a:r>
            <a:r>
              <a:rPr lang="en-US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  <a:sym typeface="Arial" pitchFamily="34" charset="0"/>
              </a:rPr>
              <a:t>100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美元＝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  <a:sym typeface="Arial" pitchFamily="34" charset="0"/>
              </a:rPr>
              <a:t>660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元人民币，说明了什么？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1080517" y="3816151"/>
            <a:ext cx="741682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现在</a:t>
            </a:r>
            <a:r>
              <a:rPr lang="en-US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</a:t>
            </a:r>
            <a:r>
              <a:rPr lang="en-US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  <a:sym typeface="Arial" pitchFamily="34" charset="0"/>
              </a:rPr>
              <a:t>100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美元＝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  <a:sym typeface="Arial" pitchFamily="34" charset="0"/>
              </a:rPr>
              <a:t>620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元人民币，说明了什么？</a:t>
            </a:r>
          </a:p>
        </p:txBody>
      </p:sp>
      <p:sp>
        <p:nvSpPr>
          <p:cNvPr id="15369" name="Text Box 10"/>
          <p:cNvSpPr txBox="1">
            <a:spLocks noChangeArrowheads="1"/>
          </p:cNvSpPr>
          <p:nvPr/>
        </p:nvSpPr>
        <p:spPr bwMode="auto">
          <a:xfrm>
            <a:off x="1044357" y="287759"/>
            <a:ext cx="4284632" cy="66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0170" tIns="46990" rIns="90170" bIns="46990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汇率与币值变化的关系？</a:t>
            </a:r>
          </a:p>
        </p:txBody>
      </p:sp>
      <p:sp>
        <p:nvSpPr>
          <p:cNvPr id="15375" name="Rectangle 7"/>
          <p:cNvSpPr>
            <a:spLocks noChangeArrowheads="1"/>
          </p:cNvSpPr>
          <p:nvPr/>
        </p:nvSpPr>
        <p:spPr bwMode="auto">
          <a:xfrm>
            <a:off x="936501" y="2717447"/>
            <a:ext cx="9073008" cy="738664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美元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汇率升高，美元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升值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;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人民币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汇率跌落，人民币贬值。</a:t>
            </a:r>
            <a:endParaRPr lang="en-US" altLang="zh-CN" sz="28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5379" name="Rectangle 7"/>
          <p:cNvSpPr>
            <a:spLocks noChangeArrowheads="1"/>
          </p:cNvSpPr>
          <p:nvPr/>
        </p:nvSpPr>
        <p:spPr bwMode="auto">
          <a:xfrm>
            <a:off x="936501" y="4589655"/>
            <a:ext cx="9217024" cy="738664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美元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汇率跌落，美元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贬值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;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人民币汇率升高，人民币升值。</a:t>
            </a:r>
            <a:endParaRPr lang="en-US" altLang="zh-CN" sz="28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43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16390" grpId="0"/>
      <p:bldP spid="16392" grpId="0"/>
      <p:bldP spid="15375" grpId="0" animBg="1"/>
      <p:bldP spid="1537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8469" y="776714"/>
            <a:ext cx="7643813" cy="1384995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假设</a:t>
            </a:r>
            <a:r>
              <a:rPr lang="zh-CN" altLang="en-US" sz="2800" dirty="0" smtClean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</a:t>
            </a:r>
            <a:r>
              <a:rPr lang="en-US" altLang="zh-CN" sz="28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2016</a:t>
            </a:r>
            <a:r>
              <a:rPr lang="zh-CN" altLang="en-US" sz="2800" dirty="0" smtClean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年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月份       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100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美元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=750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元人民币</a:t>
            </a:r>
            <a:endParaRPr lang="en-US" altLang="zh-CN" sz="2800" dirty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8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2017</a:t>
            </a:r>
            <a:r>
              <a:rPr lang="zh-CN" altLang="en-US" sz="2800" dirty="0" smtClean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年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月份       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100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美元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=630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元</a:t>
            </a:r>
            <a:r>
              <a:rPr lang="zh-CN" altLang="en-US" sz="2800" dirty="0" smtClean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人民币</a:t>
            </a:r>
            <a:endParaRPr lang="en-US" altLang="zh-CN" sz="2800" dirty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48469" y="2159967"/>
            <a:ext cx="10081120" cy="332398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8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2016</a:t>
            </a:r>
            <a:r>
              <a:rPr lang="zh-CN" altLang="en-US" sz="2800" dirty="0" smtClean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年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月，一美国人到中国旅游，用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万美元兑换到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75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万人民币。在中国吃喝玩乐了一年，花了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万人民币，剩余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63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万元。</a:t>
            </a:r>
            <a:endParaRPr lang="en-US" altLang="zh-CN" sz="2800" dirty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8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</a:t>
            </a:r>
            <a:r>
              <a:rPr lang="zh-CN" altLang="en-US" sz="2800" dirty="0" smtClean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年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月，他要回去了，到银行去，用剩下的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63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万人民币换到了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万美元。</a:t>
            </a:r>
            <a:endParaRPr lang="en-US" altLang="zh-CN" sz="2800" dirty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800" dirty="0" smtClean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来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时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万美元，回去还是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万美元，高高兴兴地回家了。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8469" y="268595"/>
            <a:ext cx="1656184" cy="523220"/>
          </a:xfrm>
          <a:prstGeom prst="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-533400">
              <a:defRPr/>
            </a:pP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趣味</a:t>
            </a: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素材</a:t>
            </a:r>
            <a:endParaRPr lang="zh-CN" altLang="en-US" sz="2800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45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2445" y="71735"/>
            <a:ext cx="7637809" cy="13849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假设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</a:t>
            </a:r>
            <a:r>
              <a:rPr lang="en-US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2016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年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月份           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 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美元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=750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元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人民币</a:t>
            </a:r>
            <a:endParaRPr lang="en-US" altLang="zh-CN" sz="28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2017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年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月份       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     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美元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=630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元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人民币</a:t>
            </a:r>
            <a:endParaRPr lang="en-US" altLang="zh-CN" sz="28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32445" y="1448594"/>
            <a:ext cx="10225136" cy="46166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2016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年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月，美国某服装公司出口到中国西服，在中国市场上每套西服售价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750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元人民币，可以兑换成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美元，扣除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80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美元的成本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，每套西服可盈利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美元。</a:t>
            </a:r>
            <a:endParaRPr lang="en-US" altLang="zh-CN" sz="28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年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月，同样一套西服在中国市场上仍然卖到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750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元人民币，此时却能换到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119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美元了，扣除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元成本，每套西服的盈利变成了</a:t>
            </a:r>
            <a:r>
              <a:rPr lang="en-US" altLang="zh-CN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39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美元</a:t>
            </a:r>
            <a:r>
              <a:rPr lang="zh-CN" altLang="en-US" sz="2800" dirty="0" smtClean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美国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企业保持每套西服盈利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美元就很理想，所以美国的西服在中国的销售价格可以降到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630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元，降价使其销量大增。</a:t>
            </a:r>
          </a:p>
        </p:txBody>
      </p:sp>
    </p:spTree>
    <p:extLst>
      <p:ext uri="{BB962C8B-B14F-4D97-AF65-F5344CB8AC3E}">
        <p14:creationId xmlns:p14="http://schemas.microsoft.com/office/powerpoint/2010/main" val="105203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661719" y="503783"/>
            <a:ext cx="682751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1pPr>
            <a:lvl2pPr marL="742950" indent="-28575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2pPr>
            <a:lvl3pPr marL="1143000" indent="-22860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3pPr>
            <a:lvl4pPr marL="1600200" indent="-22860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4pPr>
            <a:lvl5pPr marL="2057400" indent="-22860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US" altLang="zh-CN" sz="2800" dirty="0" smtClean="0">
                <a:solidFill>
                  <a:srgbClr val="2864E6"/>
                </a:solidFill>
                <a:ea typeface="Times New Roman" pitchFamily="18" charset="0"/>
                <a:cs typeface="Times New Roman" pitchFamily="18" charset="0"/>
              </a:rPr>
              <a:t>4</a:t>
            </a:r>
            <a:r>
              <a:rPr lang="zh-CN" altLang="en-US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、</a:t>
            </a:r>
            <a:r>
              <a:rPr lang="zh-CN" altLang="en-US" sz="2800" dirty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保持人民币币值基本稳定的含义及意义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611485" y="2664023"/>
            <a:ext cx="1062216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1pPr>
            <a:lvl2pPr marL="742950" indent="-28575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2pPr>
            <a:lvl3pPr marL="1143000" indent="-22860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3pPr>
            <a:lvl4pPr marL="1600200" indent="-22860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4pPr>
            <a:lvl5pPr marL="2057400" indent="-22860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2</a:t>
            </a:r>
            <a:r>
              <a:rPr lang="zh-CN" altLang="en-US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）保持</a:t>
            </a:r>
            <a:r>
              <a:rPr lang="zh-CN" altLang="en-US" sz="2800" dirty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人民币币值基本稳定的意义</a:t>
            </a:r>
            <a:r>
              <a:rPr lang="zh-CN" altLang="en-US" sz="2800" dirty="0">
                <a:solidFill>
                  <a:schemeClr val="tx1"/>
                </a:solidFill>
                <a:ea typeface="微软雅黑" pitchFamily="34" charset="-122"/>
                <a:cs typeface="Times New Roman" pitchFamily="18" charset="0"/>
              </a:rPr>
              <a:t>：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800" dirty="0">
                <a:solidFill>
                  <a:schemeClr val="tx1"/>
                </a:solidFill>
                <a:ea typeface="微软雅黑" pitchFamily="34" charset="-122"/>
                <a:cs typeface="Times New Roman" pitchFamily="18" charset="0"/>
              </a:rPr>
              <a:t>①</a:t>
            </a:r>
            <a:r>
              <a:rPr lang="zh-CN" altLang="en-US" sz="2800" dirty="0" smtClean="0">
                <a:solidFill>
                  <a:schemeClr val="tx1"/>
                </a:solidFill>
                <a:ea typeface="微软雅黑" pitchFamily="34" charset="-122"/>
                <a:cs typeface="Times New Roman" pitchFamily="18" charset="0"/>
              </a:rPr>
              <a:t>保证人</a:t>
            </a:r>
            <a:r>
              <a:rPr lang="zh-CN" altLang="en-US" sz="2800" dirty="0">
                <a:solidFill>
                  <a:schemeClr val="tx1"/>
                </a:solidFill>
                <a:ea typeface="微软雅黑" pitchFamily="34" charset="-122"/>
                <a:cs typeface="Times New Roman" pitchFamily="18" charset="0"/>
              </a:rPr>
              <a:t>民生活安定、国民经济又好又快发展</a:t>
            </a:r>
            <a:r>
              <a:rPr lang="zh-CN" altLang="en-US" sz="2800" dirty="0">
                <a:solidFill>
                  <a:srgbClr val="C00000"/>
                </a:solidFill>
                <a:ea typeface="微软雅黑" pitchFamily="34" charset="-122"/>
                <a:cs typeface="Times New Roman" pitchFamily="18" charset="0"/>
              </a:rPr>
              <a:t>（对内）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800" dirty="0">
                <a:solidFill>
                  <a:schemeClr val="tx1"/>
                </a:solidFill>
                <a:ea typeface="微软雅黑" pitchFamily="34" charset="-122"/>
                <a:cs typeface="Times New Roman" pitchFamily="18" charset="0"/>
              </a:rPr>
              <a:t>②</a:t>
            </a:r>
            <a:r>
              <a:rPr lang="zh-CN" altLang="en-US" sz="2800" dirty="0" smtClean="0">
                <a:solidFill>
                  <a:schemeClr val="tx1"/>
                </a:solidFill>
                <a:ea typeface="微软雅黑" pitchFamily="34" charset="-122"/>
                <a:cs typeface="Times New Roman" pitchFamily="18" charset="0"/>
              </a:rPr>
              <a:t>促进</a:t>
            </a:r>
            <a:r>
              <a:rPr lang="zh-CN" altLang="en-US" sz="2800" dirty="0">
                <a:solidFill>
                  <a:schemeClr val="tx1"/>
                </a:solidFill>
                <a:ea typeface="微软雅黑" pitchFamily="34" charset="-122"/>
                <a:cs typeface="Times New Roman" pitchFamily="18" charset="0"/>
              </a:rPr>
              <a:t>世界金融的稳定、经济的发展</a:t>
            </a:r>
            <a:r>
              <a:rPr lang="zh-CN" altLang="en-US" sz="2800" dirty="0">
                <a:solidFill>
                  <a:srgbClr val="C00000"/>
                </a:solidFill>
                <a:ea typeface="微软雅黑" pitchFamily="34" charset="-122"/>
                <a:cs typeface="Times New Roman" pitchFamily="18" charset="0"/>
              </a:rPr>
              <a:t>（对外）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648072" y="1279028"/>
            <a:ext cx="1065758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1pPr>
            <a:lvl2pPr marL="742950" indent="-28575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2pPr>
            <a:lvl3pPr marL="1143000" indent="-22860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3pPr>
            <a:lvl4pPr marL="1600200" indent="-22860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4pPr>
            <a:lvl5pPr marL="2057400" indent="-228600" eaLnBrk="0" hangingPunct="0"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2000">
                <a:solidFill>
                  <a:srgbClr val="D7181F"/>
                </a:solidFill>
                <a:latin typeface="Times New Roman" pitchFamily="18" charset="0"/>
                <a:ea typeface="黑体" pitchFamily="49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1</a:t>
            </a:r>
            <a:r>
              <a:rPr lang="zh-CN" altLang="en-US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）人民币</a:t>
            </a:r>
            <a:r>
              <a:rPr lang="zh-CN" altLang="en-US" sz="2800" dirty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币值基本稳定的含义</a:t>
            </a:r>
            <a:r>
              <a:rPr lang="zh-CN" altLang="en-US" sz="2800" dirty="0">
                <a:solidFill>
                  <a:schemeClr val="tx1"/>
                </a:solidFill>
                <a:ea typeface="微软雅黑" pitchFamily="34" charset="-122"/>
                <a:cs typeface="Times New Roman" pitchFamily="18" charset="0"/>
              </a:rPr>
              <a:t>： 对内保持物价总水平稳定，对外保持人民币汇率稳定。</a:t>
            </a:r>
          </a:p>
        </p:txBody>
      </p:sp>
    </p:spTree>
    <p:extLst>
      <p:ext uri="{BB962C8B-B14F-4D97-AF65-F5344CB8AC3E}">
        <p14:creationId xmlns:p14="http://schemas.microsoft.com/office/powerpoint/2010/main" val="275929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480838" y="766763"/>
            <a:ext cx="8664575" cy="738664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（汇率的变动包括本国货币贬值和升值两个方面）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692845" y="139700"/>
            <a:ext cx="4564136" cy="662297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800" dirty="0" smtClean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、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汇率变化对经济的影响</a:t>
            </a:r>
          </a:p>
        </p:txBody>
      </p:sp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615558" y="1421303"/>
            <a:ext cx="3057247" cy="738664"/>
          </a:xfrm>
          <a:prstGeom prst="rect">
            <a:avLst/>
          </a:prstGeom>
          <a:solidFill>
            <a:srgbClr val="FFFF00"/>
          </a:solidFill>
          <a:ln>
            <a:noFill/>
            <a:headEnd/>
            <a:tailEnd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当人民币升值时：</a:t>
            </a:r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615558" y="4076700"/>
            <a:ext cx="3057247" cy="738664"/>
          </a:xfrm>
          <a:prstGeom prst="rect">
            <a:avLst/>
          </a:prstGeom>
          <a:solidFill>
            <a:srgbClr val="FFFF00"/>
          </a:solidFill>
          <a:ln>
            <a:noFill/>
            <a:headEnd/>
            <a:tailEnd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当人民币贬值时：</a:t>
            </a: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576462" y="2144866"/>
            <a:ext cx="10369151" cy="2031325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dirty="0" smtClean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出口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商品的价格就提高，进口商品价格相应降低，这会导致出口减少，进口增加，对国际收支产生不利影响。同时，由于货币升值带来出口困难，导致国内生产下降，失业增加，加剧国内矛盾。</a:t>
            </a: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601216" y="4735412"/>
            <a:ext cx="10200381" cy="1384995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dirty="0" smtClean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就</a:t>
            </a:r>
            <a:r>
              <a:rPr lang="zh-CN" altLang="en-US" sz="2800" dirty="0">
                <a:solidFill>
                  <a:schemeClr val="tx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有利于本国产品的出口，有利于吸引外资。但也会引起进口的减少，国内物价上涨、通货膨胀和资金的外逃。</a:t>
            </a:r>
          </a:p>
        </p:txBody>
      </p:sp>
    </p:spTree>
    <p:extLst>
      <p:ext uri="{BB962C8B-B14F-4D97-AF65-F5344CB8AC3E}">
        <p14:creationId xmlns:p14="http://schemas.microsoft.com/office/powerpoint/2010/main" val="3662327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16621" y="4070942"/>
            <a:ext cx="4066583" cy="1041353"/>
          </a:xfrm>
          <a:prstGeom prst="rect">
            <a:avLst/>
          </a:prstGeom>
          <a:noFill/>
        </p:spPr>
        <p:txBody>
          <a:bodyPr wrap="none" lIns="86402" tIns="43201" rIns="86402" bIns="4320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谢 谢 观 看</a:t>
            </a:r>
          </a:p>
        </p:txBody>
      </p:sp>
      <p:pic>
        <p:nvPicPr>
          <p:cNvPr id="3" name="Picture 3" descr="C:\Users\user\Desktop\未标题-4 拷贝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221" y="4549527"/>
            <a:ext cx="337960" cy="38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54">
            <a:hlinkClick r:id="rId3"/>
          </p:cNvPr>
          <p:cNvSpPr txBox="1">
            <a:spLocks noChangeArrowheads="1"/>
          </p:cNvSpPr>
          <p:nvPr/>
        </p:nvSpPr>
        <p:spPr bwMode="auto">
          <a:xfrm>
            <a:off x="7057181" y="4581262"/>
            <a:ext cx="4474806" cy="315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381" tIns="43190" rIns="86381" bIns="43190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1900" b="1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http://www.91taoke.com</a:t>
            </a:r>
          </a:p>
        </p:txBody>
      </p:sp>
    </p:spTree>
    <p:extLst>
      <p:ext uri="{BB962C8B-B14F-4D97-AF65-F5344CB8AC3E}">
        <p14:creationId xmlns:p14="http://schemas.microsoft.com/office/powerpoint/2010/main" val="14952534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PPT模版">
  <a:themeElements>
    <a:clrScheme name="Office">
      <a:dk1>
        <a:sysClr val="windowText" lastClr="000000"/>
      </a:dk1>
      <a:lt1>
        <a:sysClr val="window" lastClr="C7ED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7ED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PPT模版</Template>
  <TotalTime>309</TotalTime>
  <Words>1007</Words>
  <Application>Microsoft Office PowerPoint</Application>
  <PresentationFormat>自定义</PresentationFormat>
  <Paragraphs>86</Paragraphs>
  <Slides>18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PPT模版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Young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Terry</dc:creator>
  <cp:lastModifiedBy>Administrator</cp:lastModifiedBy>
  <cp:revision>24</cp:revision>
  <dcterms:created xsi:type="dcterms:W3CDTF">2016-11-15T01:36:28Z</dcterms:created>
  <dcterms:modified xsi:type="dcterms:W3CDTF">2018-05-03T04:01:18Z</dcterms:modified>
</cp:coreProperties>
</file>