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71" r:id="rId15"/>
    <p:sldId id="273" r:id="rId16"/>
    <p:sldId id="272" r:id="rId17"/>
    <p:sldId id="275" r:id="rId18"/>
    <p:sldId id="277" r:id="rId19"/>
    <p:sldId id="274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75" autoAdjust="0"/>
    <p:restoredTop sz="94660"/>
  </p:normalViewPr>
  <p:slideViewPr>
    <p:cSldViewPr snapToGrid="0">
      <p:cViewPr varScale="1">
        <p:scale>
          <a:sx n="67" d="100"/>
          <a:sy n="67" d="100"/>
        </p:scale>
        <p:origin x="56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AE3D131-7975-4F1D-BDB2-18B02D77C8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13A4433-D894-41BD-8794-1570644F5E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4738563-AD3A-49CF-B61D-C5EEF092A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6B2AF-B833-44EA-B14D-8489E2A3B1EF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A17F48C-1E6F-4DAE-8689-F3392EF04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0A34C76-D3DD-45DA-9276-A7D9AF381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E37D2-9B52-4DED-B759-D8951B9F96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532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51CAFFC-BA8F-4F0E-A962-D91BD3B71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33CFFF5-BC9C-41B2-82F6-10A0C68DC7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3B68E65-D32D-451B-A957-5A560DDAC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6B2AF-B833-44EA-B14D-8489E2A3B1EF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EBCF381-30B0-466F-81C6-DFE42E7D2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CB160B3-B1BC-49EA-A1C4-E6851BC44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E37D2-9B52-4DED-B759-D8951B9F96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5352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C9A648B-82E4-4637-AF4F-E888F9683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F62116C-689B-4103-BE56-C4350748BC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EDA3D1F-3F10-42DF-9EC1-ED8AF671B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6B2AF-B833-44EA-B14D-8489E2A3B1EF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6DA32C6-0095-4E76-9047-80E13C9E1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76A3C11-5E17-4C1C-8902-A037B03A7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E37D2-9B52-4DED-B759-D8951B9F96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434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4AFE1C-041D-4879-8F08-FFE8E4032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6099098-D6C3-4C1A-9FB9-DEE9224C27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0E4EC48-536F-483A-81FC-948BF493E7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49D082F-FD4A-4C41-A5B8-30CD1D581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6B2AF-B833-44EA-B14D-8489E2A3B1EF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E10872A-A145-44B5-8686-A09668987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6794C3D-E6BD-45E4-86C4-11DAEFB77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E37D2-9B52-4DED-B759-D8951B9F96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521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F859BB9-4874-4C3A-8A25-CB981909D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53820CF-2BBC-45FF-9F07-B7E92CA25B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FC164A4-3C39-4DA2-96FD-DE9693C0B2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8CD5A73-0347-43A4-8333-16E8C6CBC6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E0BCAFD-2B98-4DF8-94ED-758304FBE3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398D591C-52C5-4BA1-B4FA-F7F41C661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6B2AF-B833-44EA-B14D-8489E2A3B1EF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F2442996-AFD6-4D9C-A9F9-4A40542C1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E8BEF51-4476-4658-87BD-F11221DF9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E37D2-9B52-4DED-B759-D8951B9F96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7870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740E779-FCF9-4FBE-9CE9-2517FB140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EBA2C05-6583-488A-9480-F6D3D59EB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6B2AF-B833-44EA-B14D-8489E2A3B1EF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5FD708C-F754-41F6-BE38-6D8C502EA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15E2395-C091-4BB3-8B74-B128679B3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E37D2-9B52-4DED-B759-D8951B9F96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526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FADF93C-13BF-47AC-8B55-3B18D7C75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6B2AF-B833-44EA-B14D-8489E2A3B1EF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C903337-128C-4DB4-937D-A9242FD70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BA12055-2AB9-4ACD-B61F-F6FB628E4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E37D2-9B52-4DED-B759-D8951B9F96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7900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8E8F5DB-FC62-4D6A-AA24-03F5F93D0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3D5A14A-F45D-4E99-9506-0511F2A26D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31FEB0E-77E7-4B3A-AE02-39AF10F115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C1B934B-2635-4AC2-A87C-08AF44A30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6B2AF-B833-44EA-B14D-8489E2A3B1EF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4172A02-E890-4C79-AEC2-0555FC9C1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7E85558-AA00-45C1-9286-6C32807FB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E37D2-9B52-4DED-B759-D8951B9F96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247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9587EBC-E039-4E3D-968F-06EEBD7BB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87B879C-D5B5-46CA-896A-00DB7C62FA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75E2FD9-50A0-498A-8E63-511CD806E8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E610298-B626-4FE4-A993-E1793C4D4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6B2AF-B833-44EA-B14D-8489E2A3B1EF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C375DE4-5A99-4F99-9E0F-1BF2354D8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EE95487-7890-460F-A5E0-3A3DF9DA8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E37D2-9B52-4DED-B759-D8951B9F96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8925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5D97FBD-16B0-4F2B-BEC1-3BA02F01A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C14C0BB-CB7C-4AC7-B26D-D1EC7DC43B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C2AD606-B994-4828-B368-647EEB857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6B2AF-B833-44EA-B14D-8489E2A3B1EF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A644839-4BB3-4E32-A5CD-57BCE059B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8496EC9-AAE8-4AF5-BC03-0A5E0527A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E37D2-9B52-4DED-B759-D8951B9F96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9750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DDAD230-EECF-4B9B-B5F1-62E32905D2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BED33CE-DB3C-4383-A676-BA575327AE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3BF7FA4-C103-4406-A1B0-53BC72B93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6B2AF-B833-44EA-B14D-8489E2A3B1EF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7B07274-5424-4D58-924A-5FC9BF230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C194CB1-5E47-4691-AA66-DF0BFBB7C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E37D2-9B52-4DED-B759-D8951B9F96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1777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534D439-2A79-4D64-89C7-746833C2C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EC802E6-0D7B-4C29-A243-B4099FA744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70AE50C-C1E9-420B-ACDA-518ABA0764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6B2AF-B833-44EA-B14D-8489E2A3B1EF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55BA922-989F-413F-AE9A-943ED3827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9DD457A-9EC0-4704-B5A6-FF90E5CAC5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1E37D2-9B52-4DED-B759-D8951B9F96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8275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848ADA-75A9-46B3-872D-C234AC46E9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第五次调研测试讲评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4E52F52-1B30-48E9-87C7-7E445C59255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797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班                                                </a:t>
            </a:r>
            <a:r>
              <a:rPr lang="en-US" altLang="zh-CN" dirty="0"/>
              <a:t>3</a:t>
            </a:r>
            <a:r>
              <a:rPr lang="zh-CN" altLang="en-US" dirty="0"/>
              <a:t>班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97B17A53-07D9-448E-A344-776B51ABE2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196" y="121921"/>
            <a:ext cx="4018454" cy="674346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15EA4EA-F705-40C5-B5FD-F0C0E35B5A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610" y="121921"/>
            <a:ext cx="4294289" cy="613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832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1.【C】 A.</a:t>
            </a:r>
            <a:r>
              <a:rPr lang="zh-CN" altLang="en-US" dirty="0"/>
              <a:t>刹那</a:t>
            </a:r>
            <a:r>
              <a:rPr lang="en-US" altLang="zh-CN" dirty="0" err="1"/>
              <a:t>chà</a:t>
            </a:r>
            <a:r>
              <a:rPr lang="zh-CN" altLang="en-US" dirty="0"/>
              <a:t>炽热</a:t>
            </a:r>
            <a:r>
              <a:rPr lang="en-US" altLang="zh-CN" dirty="0" err="1"/>
              <a:t>chì</a:t>
            </a:r>
            <a:r>
              <a:rPr lang="en-US" altLang="zh-CN" dirty="0"/>
              <a:t>   B. </a:t>
            </a:r>
            <a:r>
              <a:rPr lang="zh-CN" altLang="en-US" dirty="0"/>
              <a:t>俯瞰</a:t>
            </a:r>
            <a:r>
              <a:rPr lang="en-US" altLang="zh-CN" dirty="0" err="1"/>
              <a:t>kàn</a:t>
            </a:r>
            <a:r>
              <a:rPr lang="en-US" altLang="zh-CN" dirty="0"/>
              <a:t>  </a:t>
            </a:r>
            <a:r>
              <a:rPr lang="zh-CN" altLang="en-US" dirty="0"/>
              <a:t>载歌载舞</a:t>
            </a:r>
            <a:r>
              <a:rPr lang="en-US" altLang="zh-CN" dirty="0" err="1"/>
              <a:t>zài</a:t>
            </a:r>
            <a:r>
              <a:rPr lang="en-US" altLang="zh-CN" dirty="0"/>
              <a:t> D. </a:t>
            </a:r>
            <a:r>
              <a:rPr lang="zh-CN" altLang="en-US" dirty="0"/>
              <a:t>舷窗</a:t>
            </a:r>
            <a:r>
              <a:rPr lang="en-US" altLang="zh-CN" dirty="0" err="1"/>
              <a:t>xián</a:t>
            </a:r>
            <a:r>
              <a:rPr lang="en-US" altLang="zh-CN" dirty="0"/>
              <a:t>  </a:t>
            </a:r>
            <a:r>
              <a:rPr lang="zh-CN" altLang="en-US" dirty="0"/>
              <a:t>罄竹难书</a:t>
            </a:r>
            <a:r>
              <a:rPr lang="en-US" altLang="zh-CN" dirty="0" err="1"/>
              <a:t>qìng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2.【D】   A</a:t>
            </a:r>
            <a:r>
              <a:rPr lang="zh-CN" altLang="en-US" dirty="0"/>
              <a:t>忧心忡忡  </a:t>
            </a:r>
            <a:r>
              <a:rPr lang="en-US" altLang="zh-CN" dirty="0"/>
              <a:t>B</a:t>
            </a:r>
            <a:r>
              <a:rPr lang="zh-CN" altLang="en-US" dirty="0"/>
              <a:t>遨游  </a:t>
            </a:r>
            <a:r>
              <a:rPr lang="en-US" altLang="zh-CN" dirty="0"/>
              <a:t>C</a:t>
            </a:r>
            <a:r>
              <a:rPr lang="zh-CN" altLang="en-US" dirty="0"/>
              <a:t>语无伦次</a:t>
            </a:r>
          </a:p>
          <a:p>
            <a:pPr marL="0" indent="0">
              <a:buNone/>
            </a:pPr>
            <a:r>
              <a:rPr lang="en-US" altLang="zh-CN" dirty="0"/>
              <a:t>3.C</a:t>
            </a:r>
          </a:p>
          <a:p>
            <a:pPr marL="0" indent="0">
              <a:buNone/>
            </a:pPr>
            <a:r>
              <a:rPr lang="en-US" altLang="zh-CN" dirty="0"/>
              <a:t>4.B   A</a:t>
            </a:r>
            <a:r>
              <a:rPr lang="zh-CN" altLang="en-US" dirty="0"/>
              <a:t>语义重复，去掉“日渐”或“逐步”；</a:t>
            </a:r>
            <a:r>
              <a:rPr lang="en-US" altLang="zh-CN" dirty="0"/>
              <a:t>C </a:t>
            </a:r>
            <a:r>
              <a:rPr lang="zh-CN" altLang="en-US" dirty="0"/>
              <a:t>，在“考试”后加上“的措施”；</a:t>
            </a:r>
            <a:r>
              <a:rPr lang="en-US" altLang="zh-CN" dirty="0"/>
              <a:t>D</a:t>
            </a:r>
            <a:r>
              <a:rPr lang="zh-CN" altLang="en-US" dirty="0"/>
              <a:t>搭配不当，将“现象”改为“问题。”</a:t>
            </a:r>
          </a:p>
          <a:p>
            <a:pPr marL="0" indent="0">
              <a:buNone/>
            </a:pPr>
            <a:r>
              <a:rPr lang="en-US" altLang="zh-CN" dirty="0"/>
              <a:t>5.B</a:t>
            </a:r>
          </a:p>
          <a:p>
            <a:pPr marL="0" indent="0">
              <a:buNone/>
            </a:pPr>
            <a:r>
              <a:rPr lang="en-US" altLang="zh-CN" dirty="0"/>
              <a:t>6.(1) </a:t>
            </a:r>
            <a:r>
              <a:rPr lang="zh-CN" altLang="en-US" dirty="0"/>
              <a:t>答案：尼</a:t>
            </a:r>
            <a:r>
              <a:rPr lang="en-US" altLang="zh-CN" dirty="0"/>
              <a:t>·</a:t>
            </a:r>
            <a:r>
              <a:rPr lang="zh-CN" altLang="en-US" dirty="0"/>
              <a:t>奥斯特洛夫斯基（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</a:p>
          <a:p>
            <a:pPr marL="0" indent="0">
              <a:buNone/>
            </a:pPr>
            <a:r>
              <a:rPr lang="en-US" altLang="zh-CN" dirty="0"/>
              <a:t>(2)</a:t>
            </a:r>
            <a:r>
              <a:rPr lang="zh-CN" altLang="en-US" b="1" dirty="0">
                <a:solidFill>
                  <a:srgbClr val="FF0000"/>
                </a:solidFill>
              </a:rPr>
              <a:t>保尔</a:t>
            </a:r>
            <a:r>
              <a:rPr lang="zh-CN" altLang="en-US" dirty="0"/>
              <a:t>在砖瓦厂</a:t>
            </a:r>
            <a:r>
              <a:rPr lang="zh-CN" altLang="en-US" b="1" dirty="0">
                <a:solidFill>
                  <a:srgbClr val="FF0000"/>
                </a:solidFill>
              </a:rPr>
              <a:t>藏枪（埋枪）</a:t>
            </a:r>
            <a:r>
              <a:rPr lang="zh-CN" altLang="en-US" dirty="0"/>
              <a:t>；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中尉（勤务兵）</a:t>
            </a:r>
            <a:r>
              <a:rPr lang="zh-CN" altLang="en-US" b="1" dirty="0">
                <a:solidFill>
                  <a:srgbClr val="0000FF"/>
                </a:solidFill>
              </a:rPr>
              <a:t>找枪（寻枪、搜枪）</a:t>
            </a:r>
            <a:r>
              <a:rPr lang="zh-CN" altLang="en-US" dirty="0"/>
              <a:t>；（</a:t>
            </a:r>
            <a:r>
              <a:rPr lang="zh-CN" altLang="en-US" b="1" dirty="0">
                <a:solidFill>
                  <a:srgbClr val="FF0000"/>
                </a:solidFill>
              </a:rPr>
              <a:t>保尔家</a:t>
            </a:r>
            <a:r>
              <a:rPr lang="zh-CN" altLang="en-US" b="1" dirty="0">
                <a:solidFill>
                  <a:srgbClr val="0000FF"/>
                </a:solidFill>
              </a:rPr>
              <a:t>被搜查</a:t>
            </a:r>
            <a:r>
              <a:rPr lang="zh-CN" altLang="en-US" dirty="0"/>
              <a:t>）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42652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r>
              <a:rPr lang="en-US" altLang="zh-CN" dirty="0"/>
              <a:t>7.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</a:t>
            </a:r>
            <a:r>
              <a:rPr lang="en-US" altLang="zh-CN" dirty="0"/>
              <a:t>BE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：混</a:t>
            </a:r>
            <a:r>
              <a:rPr lang="en-US" altLang="zh-CN" dirty="0"/>
              <a:t>-</a:t>
            </a:r>
            <a:r>
              <a:rPr lang="zh-CN" altLang="en-US" sz="3200" b="1" dirty="0">
                <a:solidFill>
                  <a:srgbClr val="0000FF"/>
                </a:solidFill>
              </a:rPr>
              <a:t>浑</a:t>
            </a:r>
            <a:r>
              <a:rPr lang="zh-CN" altLang="en-US" dirty="0"/>
              <a:t>   </a:t>
            </a:r>
            <a:r>
              <a:rPr lang="en-US" altLang="zh-CN" dirty="0"/>
              <a:t>C</a:t>
            </a:r>
            <a:r>
              <a:rPr lang="zh-CN" altLang="en-US" dirty="0"/>
              <a:t>：萧</a:t>
            </a:r>
            <a:r>
              <a:rPr lang="en-US" altLang="zh-CN" dirty="0"/>
              <a:t>-</a:t>
            </a:r>
            <a:r>
              <a:rPr lang="zh-CN" altLang="en-US" sz="3200" b="1" dirty="0">
                <a:solidFill>
                  <a:srgbClr val="0000FF"/>
                </a:solidFill>
              </a:rPr>
              <a:t>啸</a:t>
            </a:r>
            <a:r>
              <a:rPr lang="zh-CN" altLang="en-US" dirty="0"/>
              <a:t>   </a:t>
            </a:r>
            <a:r>
              <a:rPr lang="en-US" altLang="zh-CN" dirty="0"/>
              <a:t>D</a:t>
            </a:r>
            <a:r>
              <a:rPr lang="zh-CN" altLang="en-US" dirty="0"/>
              <a:t>：涧</a:t>
            </a:r>
            <a:r>
              <a:rPr lang="en-US" altLang="zh-CN" dirty="0"/>
              <a:t>-</a:t>
            </a:r>
            <a:r>
              <a:rPr lang="zh-CN" altLang="en-US" sz="3200" b="1" dirty="0">
                <a:solidFill>
                  <a:srgbClr val="0000FF"/>
                </a:solidFill>
              </a:rPr>
              <a:t>溅</a:t>
            </a:r>
            <a:r>
              <a:rPr lang="zh-CN" altLang="en-US" dirty="0"/>
              <a:t>   </a:t>
            </a:r>
            <a:r>
              <a:rPr lang="en-US" altLang="zh-CN" dirty="0"/>
              <a:t>F</a:t>
            </a:r>
            <a:r>
              <a:rPr lang="zh-CN" altLang="en-US" dirty="0"/>
              <a:t>遇</a:t>
            </a:r>
            <a:r>
              <a:rPr lang="en-US" altLang="zh-CN" dirty="0"/>
              <a:t>-</a:t>
            </a:r>
            <a:r>
              <a:rPr lang="zh-CN" altLang="en-US" sz="3200" b="1" dirty="0">
                <a:solidFill>
                  <a:srgbClr val="0000FF"/>
                </a:solidFill>
              </a:rPr>
              <a:t>逢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）①双</a:t>
            </a:r>
            <a:r>
              <a:rPr lang="zh-CN" altLang="en-US" sz="3200" b="1" dirty="0">
                <a:solidFill>
                  <a:srgbClr val="0000FF"/>
                </a:solidFill>
              </a:rPr>
              <a:t>袖</a:t>
            </a:r>
            <a:r>
              <a:rPr lang="zh-CN" altLang="en-US" dirty="0"/>
              <a:t>龙钟泪不干；②杨花榆荚无才思；③予独爱莲之出淤泥而不</a:t>
            </a:r>
            <a:r>
              <a:rPr lang="zh-CN" altLang="en-US" sz="3200" b="1" dirty="0">
                <a:solidFill>
                  <a:srgbClr val="0000FF"/>
                </a:solidFill>
              </a:rPr>
              <a:t>染</a:t>
            </a:r>
            <a:r>
              <a:rPr lang="zh-CN" altLang="en-US" dirty="0"/>
              <a:t>；④</a:t>
            </a:r>
            <a:r>
              <a:rPr lang="zh-CN" altLang="en-US" sz="3200" b="1" dirty="0">
                <a:solidFill>
                  <a:srgbClr val="0000FF"/>
                </a:solidFill>
              </a:rPr>
              <a:t>拄</a:t>
            </a:r>
            <a:r>
              <a:rPr lang="zh-CN" altLang="en-US" dirty="0"/>
              <a:t>杖无时夜叩门；⑤</a:t>
            </a:r>
            <a:r>
              <a:rPr lang="zh-CN" altLang="en-US" sz="3200" b="1" dirty="0">
                <a:solidFill>
                  <a:srgbClr val="0000FF"/>
                </a:solidFill>
              </a:rPr>
              <a:t>自</a:t>
            </a:r>
            <a:r>
              <a:rPr lang="zh-CN" altLang="en-US" dirty="0"/>
              <a:t>缘身在最高层；⑥浩荡离愁白日斜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3</a:t>
            </a:r>
            <a:r>
              <a:rPr lang="zh-CN" altLang="en-US" dirty="0"/>
              <a:t>）①飞来</a:t>
            </a:r>
            <a:r>
              <a:rPr lang="zh-CN" altLang="en-US" sz="3200" b="1" dirty="0">
                <a:solidFill>
                  <a:srgbClr val="FF0000"/>
                </a:solidFill>
              </a:rPr>
              <a:t>山</a:t>
            </a:r>
            <a:r>
              <a:rPr lang="zh-CN" altLang="en-US" dirty="0"/>
              <a:t>上千寻塔，闻说鸡鸣见日升。</a:t>
            </a:r>
          </a:p>
          <a:p>
            <a:r>
              <a:rPr lang="zh-CN" altLang="en-US" dirty="0"/>
              <a:t>     ②黄梅时节家家雨，青草池塘处处蛙。</a:t>
            </a:r>
            <a:endParaRPr lang="en-US" altLang="zh-CN" dirty="0"/>
          </a:p>
          <a:p>
            <a:r>
              <a:rPr lang="en-US" altLang="zh-CN" dirty="0"/>
              <a:t>8.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）颠倒，错乱。（</a:t>
            </a:r>
            <a:r>
              <a:rPr lang="en-US" altLang="zh-CN" dirty="0"/>
              <a:t>2</a:t>
            </a:r>
            <a:r>
              <a:rPr lang="zh-CN" altLang="en-US" dirty="0"/>
              <a:t>）买。（</a:t>
            </a:r>
            <a:r>
              <a:rPr lang="en-US" altLang="zh-CN" dirty="0"/>
              <a:t>3</a:t>
            </a:r>
            <a:r>
              <a:rPr lang="zh-CN" altLang="en-US" dirty="0"/>
              <a:t>）点头。（</a:t>
            </a:r>
            <a:r>
              <a:rPr lang="en-US" altLang="zh-CN" dirty="0"/>
              <a:t>4</a:t>
            </a:r>
            <a:r>
              <a:rPr lang="zh-CN" altLang="en-US" dirty="0"/>
              <a:t>）同“勺”，勺子。（</a:t>
            </a:r>
            <a:r>
              <a:rPr lang="en-US" altLang="zh-CN" dirty="0"/>
              <a:t>5</a:t>
            </a:r>
            <a:r>
              <a:rPr lang="zh-CN" altLang="en-US" dirty="0"/>
              <a:t>）事物的道理，规律。</a:t>
            </a:r>
          </a:p>
          <a:p>
            <a:r>
              <a:rPr lang="en-US" altLang="zh-CN" dirty="0"/>
              <a:t>9.B  </a:t>
            </a:r>
            <a:r>
              <a:rPr lang="en-US" altLang="zh-CN" b="1" dirty="0"/>
              <a:t>①</a:t>
            </a:r>
            <a:r>
              <a:rPr lang="zh-CN" altLang="en-US" b="1" dirty="0"/>
              <a:t>：最终；②：竟然。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13887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>
            <a:normAutofit lnSpcReduction="10000"/>
          </a:bodyPr>
          <a:lstStyle/>
          <a:p>
            <a:r>
              <a:rPr lang="en-US" altLang="zh-CN" dirty="0"/>
              <a:t>10</a:t>
            </a:r>
            <a:r>
              <a:rPr lang="zh-CN" altLang="en-US" dirty="0"/>
              <a:t>．（</a:t>
            </a:r>
            <a:r>
              <a:rPr lang="en-US" altLang="zh-CN" dirty="0"/>
              <a:t>1</a:t>
            </a:r>
            <a:r>
              <a:rPr lang="zh-CN" altLang="en-US" dirty="0"/>
              <a:t>）是非木杮，岂能为暴涨携之去？</a:t>
            </a:r>
            <a:endParaRPr lang="en-US" altLang="zh-CN" dirty="0"/>
          </a:p>
          <a:p>
            <a:r>
              <a:rPr lang="zh-CN" altLang="en-US" b="1" dirty="0">
                <a:solidFill>
                  <a:srgbClr val="FF0000"/>
                </a:solidFill>
              </a:rPr>
              <a:t>是</a:t>
            </a:r>
            <a:r>
              <a:rPr lang="zh-CN" altLang="en-US" dirty="0"/>
              <a:t>非</a:t>
            </a:r>
            <a:r>
              <a:rPr lang="zh-CN" altLang="en-US" b="1" dirty="0">
                <a:solidFill>
                  <a:srgbClr val="FF0000"/>
                </a:solidFill>
              </a:rPr>
              <a:t>木杮</a:t>
            </a:r>
            <a:r>
              <a:rPr lang="zh-CN" altLang="en-US" dirty="0"/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岂</a:t>
            </a:r>
            <a:r>
              <a:rPr lang="zh-CN" altLang="en-US" dirty="0"/>
              <a:t>能</a:t>
            </a:r>
            <a:r>
              <a:rPr lang="zh-CN" altLang="en-US" b="1" dirty="0">
                <a:solidFill>
                  <a:srgbClr val="FF0000"/>
                </a:solidFill>
              </a:rPr>
              <a:t>为</a:t>
            </a:r>
            <a:r>
              <a:rPr lang="zh-CN" altLang="en-US" b="1" dirty="0">
                <a:solidFill>
                  <a:srgbClr val="0000FF"/>
                </a:solidFill>
              </a:rPr>
              <a:t>暴涨</a:t>
            </a:r>
            <a:r>
              <a:rPr lang="zh-CN" altLang="en-US" dirty="0"/>
              <a:t>携之</a:t>
            </a:r>
            <a:r>
              <a:rPr lang="zh-CN" altLang="en-US" b="1" dirty="0">
                <a:solidFill>
                  <a:srgbClr val="FF0000"/>
                </a:solidFill>
              </a:rPr>
              <a:t>去</a:t>
            </a:r>
            <a:r>
              <a:rPr lang="zh-CN" altLang="en-US" dirty="0"/>
              <a:t>？</a:t>
            </a:r>
          </a:p>
          <a:p>
            <a:r>
              <a:rPr lang="zh-CN" altLang="en-US" b="1" dirty="0">
                <a:solidFill>
                  <a:srgbClr val="FF0000"/>
                </a:solidFill>
              </a:rPr>
              <a:t>这</a:t>
            </a:r>
            <a:r>
              <a:rPr lang="zh-CN" altLang="en-US" dirty="0"/>
              <a:t>不是</a:t>
            </a:r>
            <a:r>
              <a:rPr lang="zh-CN" altLang="en-US" b="1" dirty="0">
                <a:solidFill>
                  <a:srgbClr val="FF0000"/>
                </a:solidFill>
              </a:rPr>
              <a:t>木片</a:t>
            </a:r>
            <a:r>
              <a:rPr lang="zh-CN" altLang="en-US" dirty="0"/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怎么</a:t>
            </a:r>
            <a:r>
              <a:rPr lang="zh-CN" altLang="en-US" dirty="0"/>
              <a:t>能</a:t>
            </a:r>
            <a:r>
              <a:rPr lang="zh-CN" altLang="en-US" b="1" dirty="0">
                <a:solidFill>
                  <a:srgbClr val="FF0000"/>
                </a:solidFill>
              </a:rPr>
              <a:t>被</a:t>
            </a:r>
            <a:r>
              <a:rPr lang="zh-CN" altLang="en-US" b="1" dirty="0">
                <a:solidFill>
                  <a:srgbClr val="0000FF"/>
                </a:solidFill>
              </a:rPr>
              <a:t>突然上涨的洪水</a:t>
            </a:r>
            <a:r>
              <a:rPr lang="zh-CN" altLang="en-US" dirty="0"/>
              <a:t>带着它</a:t>
            </a:r>
            <a:r>
              <a:rPr lang="zh-CN" altLang="en-US" b="1" dirty="0">
                <a:solidFill>
                  <a:srgbClr val="FF0000"/>
                </a:solidFill>
              </a:rPr>
              <a:t>离开</a:t>
            </a:r>
            <a:r>
              <a:rPr lang="zh-CN" altLang="en-US" dirty="0"/>
              <a:t>原地</a:t>
            </a:r>
            <a:r>
              <a:rPr lang="zh-CN" altLang="en-US" b="1" dirty="0">
                <a:solidFill>
                  <a:srgbClr val="FF0000"/>
                </a:solidFill>
              </a:rPr>
              <a:t>呢</a:t>
            </a:r>
            <a:r>
              <a:rPr lang="zh-CN" altLang="en-US" dirty="0"/>
              <a:t>？</a:t>
            </a:r>
          </a:p>
          <a:p>
            <a:r>
              <a:rPr lang="zh-CN" altLang="en-US" dirty="0"/>
              <a:t> （</a:t>
            </a:r>
            <a:r>
              <a:rPr lang="en-US" altLang="zh-CN" dirty="0"/>
              <a:t>2</a:t>
            </a:r>
            <a:r>
              <a:rPr lang="zh-CN" altLang="en-US" dirty="0"/>
              <a:t>）如是日千百遍，惟此六字。</a:t>
            </a:r>
            <a:endParaRPr lang="en-US" altLang="zh-CN" dirty="0"/>
          </a:p>
          <a:p>
            <a:r>
              <a:rPr lang="zh-CN" altLang="en-US" b="1" dirty="0">
                <a:solidFill>
                  <a:srgbClr val="FF0000"/>
                </a:solidFill>
              </a:rPr>
              <a:t>如</a:t>
            </a:r>
            <a:r>
              <a:rPr lang="zh-CN" altLang="en-US" b="1" dirty="0">
                <a:solidFill>
                  <a:srgbClr val="0000FF"/>
                </a:solidFill>
              </a:rPr>
              <a:t>是</a:t>
            </a:r>
            <a:r>
              <a:rPr lang="zh-CN" altLang="en-US" b="1" dirty="0">
                <a:solidFill>
                  <a:srgbClr val="FF0000"/>
                </a:solidFill>
              </a:rPr>
              <a:t>日</a:t>
            </a:r>
            <a:r>
              <a:rPr lang="zh-CN" altLang="en-US" dirty="0"/>
              <a:t>千百遍，</a:t>
            </a:r>
            <a:r>
              <a:rPr lang="zh-CN" altLang="en-US" b="1" dirty="0">
                <a:solidFill>
                  <a:srgbClr val="FF0000"/>
                </a:solidFill>
              </a:rPr>
              <a:t>惟</a:t>
            </a:r>
            <a:r>
              <a:rPr lang="zh-CN" altLang="en-US" dirty="0"/>
              <a:t>此六字。</a:t>
            </a:r>
          </a:p>
          <a:p>
            <a:r>
              <a:rPr lang="zh-CN" altLang="en-US" b="1" dirty="0">
                <a:solidFill>
                  <a:srgbClr val="FF0000"/>
                </a:solidFill>
              </a:rPr>
              <a:t>像</a:t>
            </a:r>
            <a:r>
              <a:rPr lang="zh-CN" altLang="en-US" b="1" dirty="0">
                <a:solidFill>
                  <a:srgbClr val="0000FF"/>
                </a:solidFill>
              </a:rPr>
              <a:t>这样</a:t>
            </a:r>
            <a:r>
              <a:rPr lang="zh-CN" altLang="en-US" b="1" dirty="0">
                <a:solidFill>
                  <a:srgbClr val="FF0000"/>
                </a:solidFill>
              </a:rPr>
              <a:t>每天</a:t>
            </a:r>
            <a:r>
              <a:rPr lang="zh-CN" altLang="en-US" b="1" dirty="0">
                <a:solidFill>
                  <a:srgbClr val="0000FF"/>
                </a:solidFill>
              </a:rPr>
              <a:t>念叨（说）</a:t>
            </a:r>
            <a:r>
              <a:rPr lang="zh-CN" altLang="en-US" dirty="0"/>
              <a:t>千百遍，却</a:t>
            </a:r>
            <a:r>
              <a:rPr lang="zh-CN" altLang="en-US" b="1" dirty="0">
                <a:solidFill>
                  <a:srgbClr val="0000FF"/>
                </a:solidFill>
              </a:rPr>
              <a:t>只有（只）</a:t>
            </a:r>
            <a:r>
              <a:rPr lang="zh-CN" altLang="en-US" dirty="0"/>
              <a:t>这么六个字。</a:t>
            </a:r>
            <a:endParaRPr lang="en-US" altLang="zh-CN" dirty="0"/>
          </a:p>
          <a:p>
            <a:r>
              <a:rPr lang="zh-CN" altLang="en-US" dirty="0"/>
              <a:t>翻译准则：</a:t>
            </a:r>
            <a:endParaRPr lang="en-US" altLang="zh-CN" dirty="0"/>
          </a:p>
          <a:p>
            <a:r>
              <a:rPr lang="en-US" altLang="zh-CN" b="1" dirty="0">
                <a:solidFill>
                  <a:srgbClr val="FF0066"/>
                </a:solidFill>
              </a:rPr>
              <a:t>1.</a:t>
            </a:r>
            <a:r>
              <a:rPr lang="zh-CN" altLang="en-US" b="1" dirty="0">
                <a:solidFill>
                  <a:srgbClr val="FF0066"/>
                </a:solidFill>
              </a:rPr>
              <a:t>划出关键字；</a:t>
            </a:r>
            <a:endParaRPr lang="en-US" altLang="zh-CN" b="1" dirty="0">
              <a:solidFill>
                <a:srgbClr val="FF0066"/>
              </a:solidFill>
            </a:endParaRPr>
          </a:p>
          <a:p>
            <a:r>
              <a:rPr lang="en-US" altLang="zh-CN" b="1" dirty="0">
                <a:solidFill>
                  <a:srgbClr val="FF0066"/>
                </a:solidFill>
              </a:rPr>
              <a:t>2.</a:t>
            </a:r>
            <a:r>
              <a:rPr lang="zh-CN" altLang="en-US" b="1" dirty="0">
                <a:solidFill>
                  <a:srgbClr val="FF0066"/>
                </a:solidFill>
              </a:rPr>
              <a:t>语序正确；</a:t>
            </a:r>
            <a:endParaRPr lang="en-US" altLang="zh-CN" b="1" dirty="0">
              <a:solidFill>
                <a:srgbClr val="FF0066"/>
              </a:solidFill>
            </a:endParaRPr>
          </a:p>
          <a:p>
            <a:r>
              <a:rPr lang="en-US" altLang="zh-CN" b="1" dirty="0">
                <a:solidFill>
                  <a:srgbClr val="FF0066"/>
                </a:solidFill>
              </a:rPr>
              <a:t>3.</a:t>
            </a:r>
            <a:r>
              <a:rPr lang="zh-CN" altLang="en-US" b="1" dirty="0">
                <a:solidFill>
                  <a:srgbClr val="FF0066"/>
                </a:solidFill>
              </a:rPr>
              <a:t>补充省略成分；</a:t>
            </a:r>
            <a:endParaRPr lang="en-US" altLang="zh-CN" b="1" dirty="0">
              <a:solidFill>
                <a:srgbClr val="FF0066"/>
              </a:solidFill>
            </a:endParaRPr>
          </a:p>
          <a:p>
            <a:r>
              <a:rPr lang="en-US" altLang="zh-CN" b="1" dirty="0">
                <a:solidFill>
                  <a:srgbClr val="FF0066"/>
                </a:solidFill>
              </a:rPr>
              <a:t>4.</a:t>
            </a:r>
            <a:r>
              <a:rPr lang="zh-CN" altLang="en-US" b="1" dirty="0">
                <a:solidFill>
                  <a:srgbClr val="FF0066"/>
                </a:solidFill>
              </a:rPr>
              <a:t>句式；</a:t>
            </a:r>
            <a:endParaRPr lang="en-US" altLang="zh-CN" b="1" dirty="0">
              <a:solidFill>
                <a:srgbClr val="FF0066"/>
              </a:solidFill>
            </a:endParaRPr>
          </a:p>
          <a:p>
            <a:r>
              <a:rPr lang="en-US" altLang="zh-CN" b="1" dirty="0">
                <a:solidFill>
                  <a:srgbClr val="FF0066"/>
                </a:solidFill>
              </a:rPr>
              <a:t>5.</a:t>
            </a:r>
            <a:r>
              <a:rPr lang="zh-CN" altLang="en-US" b="1" dirty="0">
                <a:solidFill>
                  <a:srgbClr val="FF0066"/>
                </a:solidFill>
              </a:rPr>
              <a:t>语气词；</a:t>
            </a:r>
            <a:endParaRPr lang="en-US" altLang="zh-CN" b="1" dirty="0">
              <a:solidFill>
                <a:srgbClr val="FF0066"/>
              </a:solidFill>
            </a:endParaRPr>
          </a:p>
          <a:p>
            <a:r>
              <a:rPr lang="en-US" altLang="zh-CN" b="1" dirty="0">
                <a:solidFill>
                  <a:srgbClr val="FF0066"/>
                </a:solidFill>
              </a:rPr>
              <a:t>6.</a:t>
            </a:r>
            <a:r>
              <a:rPr lang="zh-CN" altLang="en-US" b="1" dirty="0">
                <a:solidFill>
                  <a:srgbClr val="FF0066"/>
                </a:solidFill>
              </a:rPr>
              <a:t> 标点符号；</a:t>
            </a:r>
            <a:r>
              <a:rPr lang="en-US" altLang="zh-CN" b="1" dirty="0">
                <a:solidFill>
                  <a:srgbClr val="FF0066"/>
                </a:solidFill>
              </a:rPr>
              <a:t>……</a:t>
            </a:r>
            <a:endParaRPr lang="zh-CN" altLang="en-US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507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r>
              <a:rPr lang="en-US" altLang="zh-CN" dirty="0"/>
              <a:t>11 C</a:t>
            </a:r>
          </a:p>
          <a:p>
            <a:endParaRPr lang="en-US" altLang="zh-CN" dirty="0"/>
          </a:p>
          <a:p>
            <a:r>
              <a:rPr lang="en-US" altLang="zh-CN" dirty="0"/>
              <a:t>12</a:t>
            </a:r>
            <a:r>
              <a:rPr lang="zh-CN" altLang="en-US" dirty="0"/>
              <a:t>．（</a:t>
            </a:r>
            <a:r>
              <a:rPr lang="en-US" altLang="zh-CN" dirty="0"/>
              <a:t>1</a:t>
            </a:r>
            <a:r>
              <a:rPr lang="zh-CN" altLang="en-US" dirty="0"/>
              <a:t>）怆然：悲伤的样子。涕：眼泪。</a:t>
            </a:r>
          </a:p>
          <a:p>
            <a:r>
              <a:rPr lang="zh-CN" altLang="en-US" dirty="0"/>
              <a:t>   （</a:t>
            </a:r>
            <a:r>
              <a:rPr lang="en-US" altLang="zh-CN" dirty="0"/>
              <a:t>2</a:t>
            </a:r>
            <a:r>
              <a:rPr lang="zh-CN" altLang="en-US" dirty="0"/>
              <a:t>）①诗人独立于悠悠天地间，不禁悲伤落泪（</a:t>
            </a:r>
            <a:r>
              <a:rPr lang="zh-CN" altLang="en-US" b="1" dirty="0">
                <a:solidFill>
                  <a:srgbClr val="0000FF"/>
                </a:solidFill>
              </a:rPr>
              <a:t>翻译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</a:t>
            </a:r>
            <a:r>
              <a:rPr lang="zh-CN" altLang="en-US" dirty="0"/>
              <a:t>）</a:t>
            </a:r>
            <a:endParaRPr lang="en-US" altLang="zh-CN" dirty="0"/>
          </a:p>
          <a:p>
            <a:r>
              <a:rPr lang="zh-CN" altLang="en-US" dirty="0"/>
              <a:t>②抒发</a:t>
            </a:r>
            <a:r>
              <a:rPr lang="zh-CN" altLang="en-US" b="1" dirty="0">
                <a:solidFill>
                  <a:srgbClr val="0000FF"/>
                </a:solidFill>
              </a:rPr>
              <a:t>天地无穷，人生有限</a:t>
            </a:r>
            <a:r>
              <a:rPr lang="zh-CN" altLang="en-US" dirty="0"/>
              <a:t>的感慨（</a:t>
            </a:r>
            <a:r>
              <a:rPr lang="zh-CN" altLang="en-US" b="1" dirty="0">
                <a:solidFill>
                  <a:srgbClr val="0000FF"/>
                </a:solidFill>
              </a:rPr>
              <a:t>必答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</a:t>
            </a:r>
            <a:r>
              <a:rPr lang="zh-CN" altLang="en-US" dirty="0"/>
              <a:t>），</a:t>
            </a:r>
            <a:r>
              <a:rPr lang="zh-CN" altLang="en-US" b="1" dirty="0">
                <a:solidFill>
                  <a:srgbClr val="0000FF"/>
                </a:solidFill>
              </a:rPr>
              <a:t>怀才不遇</a:t>
            </a:r>
            <a:r>
              <a:rPr lang="zh-CN" altLang="en-US" dirty="0"/>
              <a:t>，</a:t>
            </a:r>
            <a:r>
              <a:rPr lang="zh-CN" altLang="en-US" b="1" dirty="0">
                <a:solidFill>
                  <a:srgbClr val="0000FF"/>
                </a:solidFill>
              </a:rPr>
              <a:t>孤独</a:t>
            </a:r>
            <a:r>
              <a:rPr lang="zh-CN" altLang="en-US" dirty="0"/>
              <a:t>落寞之情。（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zh-CN" dirty="0"/>
              <a:t>③</a:t>
            </a:r>
            <a:r>
              <a:rPr lang="zh-CN" altLang="en-US" b="1" dirty="0">
                <a:solidFill>
                  <a:srgbClr val="0000FF"/>
                </a:solidFill>
              </a:rPr>
              <a:t>直抒胸臆（楚辞句法</a:t>
            </a:r>
            <a:r>
              <a:rPr lang="zh-CN" altLang="en-US" dirty="0"/>
              <a:t>）（手法</a:t>
            </a:r>
            <a:r>
              <a:rPr lang="en-US" altLang="zh-CN" dirty="0"/>
              <a:t>1</a:t>
            </a:r>
            <a:r>
              <a:rPr lang="zh-CN" altLang="en-US" dirty="0"/>
              <a:t>分。）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94014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r>
              <a:rPr lang="en-US" altLang="zh-CN" dirty="0"/>
              <a:t>13.B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项，“参赛作品的选材范围，几乎全部限定在中小学语文课学过的篇目之内”。</a:t>
            </a:r>
          </a:p>
          <a:p>
            <a:r>
              <a:rPr lang="en-US" altLang="zh-CN" dirty="0"/>
              <a:t>C</a:t>
            </a:r>
            <a:r>
              <a:rPr lang="zh-CN" altLang="en-US" dirty="0"/>
              <a:t>项，有校本教材不足以胜出，关键在于多读成诵。“但我可以说，这届学生学完这本书（指</a:t>
            </a:r>
            <a:r>
              <a:rPr lang="en-US" altLang="zh-CN" dirty="0"/>
              <a:t>《</a:t>
            </a:r>
            <a:r>
              <a:rPr lang="zh-CN" altLang="en-US" dirty="0"/>
              <a:t>中华古诗文阅读</a:t>
            </a:r>
            <a:r>
              <a:rPr lang="en-US" altLang="zh-CN" dirty="0"/>
              <a:t>》</a:t>
            </a:r>
            <a:r>
              <a:rPr lang="zh-CN" altLang="en-US" dirty="0"/>
              <a:t>），能背出来的可能就她一个。”</a:t>
            </a:r>
          </a:p>
          <a:p>
            <a:pPr lvl="0"/>
            <a:r>
              <a:rPr lang="en-US" altLang="zh-CN" dirty="0"/>
              <a:t>D</a:t>
            </a:r>
            <a:r>
              <a:rPr lang="zh-CN" altLang="en-US" dirty="0"/>
              <a:t>项，“古代诗词知识包括格律和音韵知识，但在当今社会竟然成了很少人知道的文化知识。不能在我们这个年代，让无比丰富的中华传统文化发生断层现象。”不能让它断层，不是已经断层。</a:t>
            </a:r>
            <a:endParaRPr lang="en-US" altLang="zh-CN" dirty="0"/>
          </a:p>
          <a:p>
            <a:pPr lvl="0"/>
            <a:r>
              <a:rPr lang="zh-CN" altLang="en-US" b="1" dirty="0">
                <a:solidFill>
                  <a:srgbClr val="FF0000"/>
                </a:solidFill>
              </a:rPr>
              <a:t>（</a:t>
            </a:r>
            <a:r>
              <a:rPr lang="en-US" altLang="zh-CN" b="1" dirty="0">
                <a:solidFill>
                  <a:srgbClr val="FF0000"/>
                </a:solidFill>
              </a:rPr>
              <a:t>B</a:t>
            </a:r>
            <a:r>
              <a:rPr lang="zh-CN" altLang="en-US" b="1" dirty="0">
                <a:solidFill>
                  <a:srgbClr val="FF0000"/>
                </a:solidFill>
              </a:rPr>
              <a:t>项，“本场”。）</a:t>
            </a:r>
          </a:p>
        </p:txBody>
      </p:sp>
    </p:spTree>
    <p:extLst>
      <p:ext uri="{BB962C8B-B14F-4D97-AF65-F5344CB8AC3E}">
        <p14:creationId xmlns:p14="http://schemas.microsoft.com/office/powerpoint/2010/main" val="403586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r>
              <a:rPr lang="en-US" altLang="zh-CN" dirty="0"/>
              <a:t>14.A\D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项错误，来自材料：题库的取材范围有些保守，片面追求节目的“全民参与”性而忽视了必要的提高。题目的设计流于单调，“考题”大多是直来直去，缺乏变化与美感，缺乏必要的中介性转换，甚至不少题目比语文课的考试题更加乏味。题库范围只是忽视必要的提高，题目较为乏味，与检验选手的水平没有必然的联系。</a:t>
            </a:r>
          </a:p>
          <a:p>
            <a:r>
              <a:rPr lang="en-US" altLang="zh-CN" dirty="0"/>
              <a:t>B</a:t>
            </a:r>
            <a:r>
              <a:rPr lang="zh-CN" altLang="en-US" dirty="0"/>
              <a:t>项正确，来自材料：在中小学校里，语文教育应该注意安排必要的古代诗词格律知识的讲授，让学生从小就知道一些基本的诗词格律知识。作者面对古代诗词格律知识的缺失，希望能在中小学语文课本上有相关知识的讲授。</a:t>
            </a:r>
          </a:p>
          <a:p>
            <a:r>
              <a:rPr lang="en-US" altLang="zh-CN" dirty="0"/>
              <a:t>C</a:t>
            </a:r>
            <a:r>
              <a:rPr lang="zh-CN" altLang="en-US" dirty="0"/>
              <a:t>项正确，从材料“这套校本教材一共六册，在复旦附中和语文课本同为必修，融入日常教学，其教学内容大大超出考纲要求。”及杜甫“沉郁顿挫”的诗风举例可以归纳出。</a:t>
            </a:r>
          </a:p>
          <a:p>
            <a:r>
              <a:rPr lang="en-US" altLang="zh-CN" dirty="0"/>
              <a:t>D</a:t>
            </a:r>
            <a:r>
              <a:rPr lang="zh-CN" altLang="en-US" dirty="0"/>
              <a:t>项错误，从材料“由学者嘉宾介绍这首诗词的内涵、诗人的创作背景等才是更让人如痴如醉的文化大餐”</a:t>
            </a:r>
            <a:r>
              <a:rPr lang="zh-CN" altLang="en-US" b="1" dirty="0">
                <a:solidFill>
                  <a:srgbClr val="FF0000"/>
                </a:solidFill>
              </a:rPr>
              <a:t>并不能得出“受众最享受”</a:t>
            </a:r>
            <a:r>
              <a:rPr lang="zh-CN" altLang="en-US" dirty="0"/>
              <a:t>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28404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r>
              <a:rPr lang="en-US" altLang="zh-CN" dirty="0"/>
              <a:t>15.D</a:t>
            </a:r>
          </a:p>
          <a:p>
            <a:r>
              <a:rPr lang="zh-CN" altLang="en-US" dirty="0"/>
              <a:t> “诗心”可以理解为人们对古代诗词的喜爱，“激活”指通过参与一些活动去感受诗歌的魅力。</a:t>
            </a:r>
            <a:endParaRPr lang="en-US" altLang="zh-CN" dirty="0"/>
          </a:p>
          <a:p>
            <a:r>
              <a:rPr lang="en-US" altLang="zh-CN" dirty="0"/>
              <a:t>16. </a:t>
            </a:r>
            <a:r>
              <a:rPr lang="zh-CN" altLang="en-US" b="1" dirty="0">
                <a:solidFill>
                  <a:srgbClr val="FF0000"/>
                </a:solidFill>
              </a:rPr>
              <a:t>词语本义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语境义</a:t>
            </a:r>
            <a:r>
              <a:rPr lang="en-US" altLang="zh-CN" b="1" dirty="0">
                <a:solidFill>
                  <a:srgbClr val="FF0000"/>
                </a:solidFill>
              </a:rPr>
              <a:t>+</a:t>
            </a:r>
            <a:r>
              <a:rPr lang="zh-CN" altLang="en-US" b="1" dirty="0">
                <a:solidFill>
                  <a:srgbClr val="FF0000"/>
                </a:solidFill>
              </a:rPr>
              <a:t>表达效果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dirty="0"/>
              <a:t>                      </a:t>
            </a:r>
            <a:r>
              <a:rPr lang="zh-CN" altLang="en-US" dirty="0"/>
              <a:t>区分文体：</a:t>
            </a:r>
            <a:r>
              <a:rPr lang="zh-CN" altLang="en-US" b="1" dirty="0">
                <a:solidFill>
                  <a:srgbClr val="0000FF"/>
                </a:solidFill>
              </a:rPr>
              <a:t>记叙文</a:t>
            </a:r>
            <a:r>
              <a:rPr lang="en-US" altLang="zh-CN" b="1" dirty="0">
                <a:solidFill>
                  <a:srgbClr val="0000FF"/>
                </a:solidFill>
              </a:rPr>
              <a:t>——</a:t>
            </a:r>
            <a:r>
              <a:rPr lang="zh-CN" altLang="en-US" b="1" dirty="0">
                <a:solidFill>
                  <a:srgbClr val="0000FF"/>
                </a:solidFill>
              </a:rPr>
              <a:t>表达了</a:t>
            </a:r>
            <a:r>
              <a:rPr lang="en-US" altLang="zh-CN" b="1" dirty="0">
                <a:solidFill>
                  <a:srgbClr val="0000FF"/>
                </a:solidFill>
              </a:rPr>
              <a:t>……</a:t>
            </a:r>
            <a:r>
              <a:rPr lang="zh-CN" altLang="en-US" b="1" dirty="0">
                <a:solidFill>
                  <a:srgbClr val="0000FF"/>
                </a:solidFill>
              </a:rPr>
              <a:t>的情感。</a:t>
            </a:r>
            <a:endParaRPr lang="en-US" altLang="zh-CN" b="1" dirty="0">
              <a:solidFill>
                <a:srgbClr val="0000FF"/>
              </a:solidFill>
            </a:endParaRPr>
          </a:p>
          <a:p>
            <a:r>
              <a:rPr lang="en-US" altLang="zh-CN" b="1" dirty="0">
                <a:solidFill>
                  <a:srgbClr val="0000FF"/>
                </a:solidFill>
              </a:rPr>
              <a:t>                                        </a:t>
            </a:r>
            <a:r>
              <a:rPr lang="zh-CN" altLang="en-US" b="1" dirty="0">
                <a:solidFill>
                  <a:srgbClr val="0000FF"/>
                </a:solidFill>
              </a:rPr>
              <a:t>说明文</a:t>
            </a:r>
            <a:r>
              <a:rPr lang="en-US" altLang="zh-CN" b="1" dirty="0">
                <a:solidFill>
                  <a:srgbClr val="0000FF"/>
                </a:solidFill>
              </a:rPr>
              <a:t>——</a:t>
            </a:r>
            <a:r>
              <a:rPr lang="zh-CN" altLang="en-US" b="1" dirty="0">
                <a:solidFill>
                  <a:srgbClr val="0000FF"/>
                </a:solidFill>
              </a:rPr>
              <a:t>说明了</a:t>
            </a:r>
            <a:r>
              <a:rPr lang="en-US" altLang="zh-CN" b="1" dirty="0">
                <a:solidFill>
                  <a:srgbClr val="0000FF"/>
                </a:solidFill>
              </a:rPr>
              <a:t>……</a:t>
            </a:r>
            <a:r>
              <a:rPr lang="zh-CN" altLang="en-US" b="1" dirty="0">
                <a:solidFill>
                  <a:srgbClr val="0000FF"/>
                </a:solidFill>
              </a:rPr>
              <a:t>的性质。</a:t>
            </a:r>
            <a:endParaRPr lang="en-US" altLang="zh-CN" b="1" dirty="0">
              <a:solidFill>
                <a:srgbClr val="0000FF"/>
              </a:solidFill>
            </a:endParaRPr>
          </a:p>
          <a:p>
            <a:r>
              <a:rPr lang="en-US" altLang="zh-CN" b="1" dirty="0">
                <a:solidFill>
                  <a:srgbClr val="0000FF"/>
                </a:solidFill>
              </a:rPr>
              <a:t>                                        </a:t>
            </a:r>
            <a:r>
              <a:rPr lang="zh-CN" altLang="en-US" b="1" dirty="0">
                <a:solidFill>
                  <a:srgbClr val="0000FF"/>
                </a:solidFill>
              </a:rPr>
              <a:t>议论文</a:t>
            </a:r>
            <a:r>
              <a:rPr lang="en-US" altLang="zh-CN" b="1" dirty="0">
                <a:solidFill>
                  <a:srgbClr val="0000FF"/>
                </a:solidFill>
              </a:rPr>
              <a:t>——</a:t>
            </a:r>
            <a:r>
              <a:rPr lang="zh-CN" altLang="en-US" b="1" dirty="0">
                <a:solidFill>
                  <a:srgbClr val="0000FF"/>
                </a:solidFill>
              </a:rPr>
              <a:t>证明了</a:t>
            </a:r>
            <a:r>
              <a:rPr lang="en-US" altLang="zh-CN" b="1" dirty="0">
                <a:solidFill>
                  <a:srgbClr val="0000FF"/>
                </a:solidFill>
              </a:rPr>
              <a:t>……</a:t>
            </a:r>
            <a:r>
              <a:rPr lang="zh-CN" altLang="en-US" b="1" dirty="0">
                <a:solidFill>
                  <a:srgbClr val="0000FF"/>
                </a:solidFill>
              </a:rPr>
              <a:t>的观点。</a:t>
            </a:r>
            <a:endParaRPr lang="en-US" altLang="zh-CN" b="1" dirty="0">
              <a:solidFill>
                <a:srgbClr val="0000FF"/>
              </a:solidFill>
            </a:endParaRPr>
          </a:p>
          <a:p>
            <a:r>
              <a:rPr lang="en-US" altLang="zh-CN" dirty="0"/>
              <a:t>①</a:t>
            </a:r>
            <a:r>
              <a:rPr lang="zh-CN" altLang="en-US" dirty="0"/>
              <a:t>“竟然”表示</a:t>
            </a:r>
            <a:r>
              <a:rPr lang="zh-CN" altLang="en-US" b="1" dirty="0">
                <a:solidFill>
                  <a:srgbClr val="0000FF"/>
                </a:solidFill>
              </a:rPr>
              <a:t>出乎意料，不在意料之中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分）；</a:t>
            </a:r>
            <a:endParaRPr lang="en-US" altLang="zh-CN" dirty="0"/>
          </a:p>
          <a:p>
            <a:r>
              <a:rPr lang="en-US" altLang="zh-CN" dirty="0"/>
              <a:t>②</a:t>
            </a:r>
            <a:r>
              <a:rPr lang="zh-CN" altLang="en-US" dirty="0"/>
              <a:t>说明当今</a:t>
            </a:r>
            <a:r>
              <a:rPr lang="zh-CN" altLang="en-US" b="1" dirty="0">
                <a:solidFill>
                  <a:srgbClr val="0000FF"/>
                </a:solidFill>
              </a:rPr>
              <a:t>懂得古代诗词格律和音韵知识的人很少</a:t>
            </a:r>
            <a:r>
              <a:rPr lang="zh-CN" altLang="en-US" dirty="0"/>
              <a:t>，这是一种</a:t>
            </a:r>
            <a:r>
              <a:rPr lang="zh-CN" altLang="en-US" b="1" dirty="0">
                <a:solidFill>
                  <a:srgbClr val="0000FF"/>
                </a:solidFill>
              </a:rPr>
              <a:t>文化缺失</a:t>
            </a:r>
            <a:r>
              <a:rPr lang="zh-CN" altLang="en-US" dirty="0"/>
              <a:t>的现象。（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en-US" altLang="zh-CN" dirty="0"/>
              <a:t>③</a:t>
            </a:r>
            <a:r>
              <a:rPr lang="zh-CN" altLang="en-US" dirty="0"/>
              <a:t>作者意在</a:t>
            </a:r>
            <a:r>
              <a:rPr lang="zh-CN" altLang="en-US" b="1" dirty="0">
                <a:solidFill>
                  <a:srgbClr val="0000FF"/>
                </a:solidFill>
              </a:rPr>
              <a:t>呼吁</a:t>
            </a:r>
            <a:r>
              <a:rPr lang="zh-CN" altLang="en-US" b="1" dirty="0">
                <a:solidFill>
                  <a:srgbClr val="FF0000"/>
                </a:solidFill>
              </a:rPr>
              <a:t>语文教育要重视在课本中增加格律和音韵知识</a:t>
            </a:r>
            <a:r>
              <a:rPr lang="zh-CN" altLang="en-US" dirty="0"/>
              <a:t>。（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  <a:endParaRPr lang="en-US" altLang="zh-CN" dirty="0"/>
          </a:p>
          <a:p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07274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r>
              <a:rPr lang="en-US" altLang="zh-CN" dirty="0"/>
              <a:t>17. </a:t>
            </a:r>
            <a:r>
              <a:rPr lang="zh-CN" altLang="en-US" dirty="0"/>
              <a:t>句意理解</a:t>
            </a:r>
            <a:r>
              <a:rPr lang="en-US" altLang="zh-CN" dirty="0"/>
              <a:t>2</a:t>
            </a:r>
            <a:r>
              <a:rPr lang="zh-CN" altLang="en-US" dirty="0"/>
              <a:t>分</a:t>
            </a:r>
            <a:r>
              <a:rPr lang="en-US" altLang="zh-CN" dirty="0"/>
              <a:t>+</a:t>
            </a:r>
            <a:r>
              <a:rPr lang="zh-CN" altLang="en-US" dirty="0"/>
              <a:t>文本分析</a:t>
            </a:r>
            <a:r>
              <a:rPr lang="en-US" altLang="zh-CN" dirty="0"/>
              <a:t>2</a:t>
            </a:r>
            <a:r>
              <a:rPr lang="zh-CN" altLang="en-US" dirty="0"/>
              <a:t>分</a:t>
            </a:r>
            <a:r>
              <a:rPr lang="en-US" altLang="zh-CN" dirty="0"/>
              <a:t>+</a:t>
            </a:r>
            <a:r>
              <a:rPr lang="zh-CN" altLang="en-US" dirty="0"/>
              <a:t>结论</a:t>
            </a:r>
            <a:r>
              <a:rPr lang="en-US" altLang="zh-CN" dirty="0"/>
              <a:t>1</a:t>
            </a:r>
            <a:r>
              <a:rPr lang="zh-CN" altLang="en-US" dirty="0"/>
              <a:t>分</a:t>
            </a:r>
            <a:endParaRPr lang="en-US" altLang="zh-CN" dirty="0"/>
          </a:p>
          <a:p>
            <a:r>
              <a:rPr lang="en-US" altLang="zh-CN" dirty="0"/>
              <a:t>①</a:t>
            </a:r>
            <a:r>
              <a:rPr lang="zh-CN" altLang="en-US" dirty="0"/>
              <a:t>对古诗词</a:t>
            </a:r>
            <a:r>
              <a:rPr lang="zh-CN" altLang="en-US" b="1" dirty="0">
                <a:solidFill>
                  <a:srgbClr val="FF0066"/>
                </a:solidFill>
              </a:rPr>
              <a:t>应当了解诗词的内涵，诗人的创作背景，风格</a:t>
            </a:r>
            <a:r>
              <a:rPr lang="zh-CN" altLang="en-US" dirty="0"/>
              <a:t>等，因为每一首诗的</a:t>
            </a:r>
            <a:r>
              <a:rPr lang="zh-CN" altLang="en-US" b="1" dirty="0">
                <a:solidFill>
                  <a:srgbClr val="FF0066"/>
                </a:solidFill>
              </a:rPr>
              <a:t>背后都有一个故事</a:t>
            </a:r>
            <a:r>
              <a:rPr lang="zh-CN" altLang="en-US" dirty="0"/>
              <a:t>，都是中华传统文化的精髓所在</a:t>
            </a:r>
            <a:endParaRPr lang="en-US" altLang="zh-CN" dirty="0"/>
          </a:p>
          <a:p>
            <a:r>
              <a:rPr lang="zh-CN" altLang="en-US" dirty="0"/>
              <a:t>（</a:t>
            </a:r>
            <a:r>
              <a:rPr lang="zh-CN" altLang="en-US" b="1" dirty="0">
                <a:solidFill>
                  <a:srgbClr val="0000FF"/>
                </a:solidFill>
              </a:rPr>
              <a:t>句意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分，理解笼统、肤浅、片面只得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分，如</a:t>
            </a:r>
            <a:r>
              <a:rPr lang="zh-CN" altLang="en-US" b="1" dirty="0">
                <a:solidFill>
                  <a:srgbClr val="FF0000"/>
                </a:solidFill>
              </a:rPr>
              <a:t>简单谈到要重在理解、背诵不重要等等</a:t>
            </a:r>
            <a:r>
              <a:rPr lang="zh-CN" altLang="en-US" dirty="0"/>
              <a:t>）</a:t>
            </a:r>
            <a:endParaRPr lang="en-US" altLang="zh-CN" dirty="0"/>
          </a:p>
          <a:p>
            <a:r>
              <a:rPr lang="zh-CN" altLang="en-US" dirty="0"/>
              <a:t>②例如</a:t>
            </a:r>
            <a:r>
              <a:rPr lang="zh-CN" altLang="en-US" b="1" dirty="0">
                <a:solidFill>
                  <a:srgbClr val="0000FF"/>
                </a:solidFill>
              </a:rPr>
              <a:t>俄罗斯留学生大卫</a:t>
            </a:r>
            <a:r>
              <a:rPr lang="zh-CN" altLang="en-US" dirty="0"/>
              <a:t>因为不了解“劝君更尽一杯酒”的“送别”背景和句意，</a:t>
            </a:r>
            <a:r>
              <a:rPr lang="zh-CN" altLang="en-US" b="1" dirty="0">
                <a:solidFill>
                  <a:srgbClr val="FF0066"/>
                </a:solidFill>
              </a:rPr>
              <a:t>纠结于“尽”还是“进”，</a:t>
            </a:r>
            <a:r>
              <a:rPr lang="zh-CN" altLang="en-US" dirty="0"/>
              <a:t>而止步于赛场。</a:t>
            </a:r>
            <a:endParaRPr lang="en-US" altLang="zh-CN" dirty="0"/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3</a:t>
            </a:r>
            <a:r>
              <a:rPr lang="zh-CN" altLang="en-US" b="1" dirty="0">
                <a:solidFill>
                  <a:srgbClr val="0000FF"/>
                </a:solidFill>
              </a:rPr>
              <a:t>分，分析具体到人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分，事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分，符合句意理解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</a:t>
            </a:r>
            <a:r>
              <a:rPr lang="zh-CN" altLang="en-US" dirty="0">
                <a:solidFill>
                  <a:prstClr val="black"/>
                </a:solidFill>
              </a:rPr>
              <a:t>）</a:t>
            </a:r>
          </a:p>
          <a:p>
            <a:r>
              <a:rPr lang="en-US" altLang="zh-CN" dirty="0"/>
              <a:t>③</a:t>
            </a:r>
            <a:r>
              <a:rPr lang="zh-CN" altLang="en-US" dirty="0"/>
              <a:t>只有真正理解了诗词的内涵等方面，才能提升个人文化素养及能力。（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64369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>
            <a:normAutofit fontScale="92500"/>
          </a:bodyPr>
          <a:lstStyle/>
          <a:p>
            <a:r>
              <a:rPr lang="en-US" altLang="zh-CN" dirty="0"/>
              <a:t>18</a:t>
            </a:r>
            <a:r>
              <a:rPr lang="zh-CN" altLang="en-US" dirty="0"/>
              <a:t>、①不任人摆布②不禁锢自己③不固守现状</a:t>
            </a:r>
            <a:r>
              <a:rPr lang="en-US" altLang="zh-CN" dirty="0"/>
              <a:t>【</a:t>
            </a:r>
            <a:r>
              <a:rPr lang="zh-CN" altLang="en-US" dirty="0"/>
              <a:t>一点</a:t>
            </a:r>
            <a:r>
              <a:rPr lang="en-US" altLang="zh-CN" dirty="0"/>
              <a:t>1</a:t>
            </a:r>
            <a:r>
              <a:rPr lang="zh-CN" altLang="en-US" dirty="0"/>
              <a:t>分</a:t>
            </a:r>
            <a:r>
              <a:rPr lang="en-US" altLang="zh-CN" dirty="0"/>
              <a:t>】</a:t>
            </a:r>
          </a:p>
          <a:p>
            <a:r>
              <a:rPr lang="en-US" altLang="zh-CN" dirty="0"/>
              <a:t>19</a:t>
            </a:r>
            <a:r>
              <a:rPr lang="zh-CN" altLang="en-US" dirty="0"/>
              <a:t>、生长环境、花的气味、花的形态、花的颜色、花的数量、花的大小</a:t>
            </a:r>
            <a:r>
              <a:rPr lang="en-US" altLang="zh-CN" dirty="0"/>
              <a:t>【</a:t>
            </a:r>
            <a:r>
              <a:rPr lang="zh-CN" altLang="en-US" dirty="0"/>
              <a:t>一个方面</a:t>
            </a:r>
            <a:r>
              <a:rPr lang="en-US" altLang="zh-CN" dirty="0"/>
              <a:t>1</a:t>
            </a:r>
            <a:r>
              <a:rPr lang="zh-CN" altLang="en-US" dirty="0"/>
              <a:t>分</a:t>
            </a:r>
            <a:r>
              <a:rPr lang="en-US" altLang="zh-CN" dirty="0"/>
              <a:t>】</a:t>
            </a:r>
          </a:p>
          <a:p>
            <a:endParaRPr lang="en-US" altLang="zh-CN" dirty="0"/>
          </a:p>
          <a:p>
            <a:r>
              <a:rPr lang="en-US" altLang="zh-CN" dirty="0"/>
              <a:t>20</a:t>
            </a:r>
            <a:r>
              <a:rPr lang="zh-CN" altLang="en-US" dirty="0"/>
              <a:t>、示例一：</a:t>
            </a:r>
            <a:endParaRPr lang="en-US" altLang="zh-CN" dirty="0"/>
          </a:p>
          <a:p>
            <a:r>
              <a:rPr lang="zh-CN" altLang="en-US" dirty="0"/>
              <a:t>①第④段描写</a:t>
            </a:r>
            <a:r>
              <a:rPr lang="zh-CN" altLang="en-US" b="1" dirty="0">
                <a:solidFill>
                  <a:srgbClr val="0000FF"/>
                </a:solidFill>
              </a:rPr>
              <a:t>秋后山野的灰褐、天空的铅灰、紫燕鸿雁的归去、松柏的褪色、檀竹（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的</a:t>
            </a:r>
            <a:r>
              <a:rPr lang="zh-CN" altLang="en-US" b="1" dirty="0">
                <a:solidFill>
                  <a:srgbClr val="FF0066"/>
                </a:solidFill>
              </a:rPr>
              <a:t>落魄、毫无活力（特点</a:t>
            </a:r>
            <a:r>
              <a:rPr lang="en-US" altLang="zh-CN" b="1" dirty="0">
                <a:solidFill>
                  <a:srgbClr val="FF0066"/>
                </a:solidFill>
              </a:rPr>
              <a:t>1</a:t>
            </a:r>
            <a:r>
              <a:rPr lang="zh-CN" altLang="en-US" b="1" dirty="0">
                <a:solidFill>
                  <a:srgbClr val="FF0066"/>
                </a:solidFill>
              </a:rPr>
              <a:t>分）</a:t>
            </a:r>
            <a:r>
              <a:rPr lang="zh-CN" altLang="en-US" dirty="0"/>
              <a:t>等，</a:t>
            </a:r>
            <a:endParaRPr lang="en-US" altLang="zh-CN" dirty="0"/>
          </a:p>
          <a:p>
            <a:r>
              <a:rPr lang="zh-CN" altLang="en-US" dirty="0"/>
              <a:t>②</a:t>
            </a:r>
            <a:r>
              <a:rPr lang="zh-CN" altLang="en-US" b="1" dirty="0">
                <a:solidFill>
                  <a:srgbClr val="0000FF"/>
                </a:solidFill>
              </a:rPr>
              <a:t>反衬（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分，答到衬托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出野菊花的</a:t>
            </a:r>
            <a:r>
              <a:rPr lang="zh-CN" altLang="en-US" b="1" dirty="0">
                <a:solidFill>
                  <a:srgbClr val="FF0066"/>
                </a:solidFill>
              </a:rPr>
              <a:t>勇敢和进取（</a:t>
            </a:r>
            <a:r>
              <a:rPr lang="en-US" altLang="zh-CN" b="1" dirty="0">
                <a:solidFill>
                  <a:srgbClr val="FF0066"/>
                </a:solidFill>
              </a:rPr>
              <a:t>2</a:t>
            </a:r>
            <a:r>
              <a:rPr lang="zh-CN" altLang="en-US" b="1" dirty="0">
                <a:solidFill>
                  <a:srgbClr val="FF0066"/>
                </a:solidFill>
              </a:rPr>
              <a:t>分）</a:t>
            </a:r>
            <a:r>
              <a:rPr lang="zh-CN" altLang="en-US" dirty="0"/>
              <a:t>；</a:t>
            </a:r>
            <a:endParaRPr lang="en-US" altLang="zh-CN" dirty="0"/>
          </a:p>
          <a:p>
            <a:r>
              <a:rPr lang="zh-CN" altLang="en-US" dirty="0"/>
              <a:t>③表达了作者对野菊花的</a:t>
            </a:r>
            <a:r>
              <a:rPr lang="zh-CN" altLang="en-US" b="1" dirty="0">
                <a:solidFill>
                  <a:srgbClr val="0000FF"/>
                </a:solidFill>
              </a:rPr>
              <a:t>赞美与喜爱</a:t>
            </a:r>
            <a:r>
              <a:rPr lang="zh-CN" altLang="en-US" dirty="0"/>
              <a:t>之情。</a:t>
            </a:r>
            <a:r>
              <a:rPr lang="zh-CN" altLang="en-US" b="1" dirty="0">
                <a:solidFill>
                  <a:srgbClr val="FF0066"/>
                </a:solidFill>
              </a:rPr>
              <a:t>（</a:t>
            </a:r>
            <a:r>
              <a:rPr lang="en-US" altLang="zh-CN" b="1" dirty="0">
                <a:solidFill>
                  <a:srgbClr val="FF0066"/>
                </a:solidFill>
              </a:rPr>
              <a:t>1</a:t>
            </a:r>
            <a:r>
              <a:rPr lang="zh-CN" altLang="en-US" b="1" dirty="0">
                <a:solidFill>
                  <a:srgbClr val="FF0066"/>
                </a:solidFill>
              </a:rPr>
              <a:t>分，本点仅为第①点的补充答案）</a:t>
            </a:r>
            <a:endParaRPr lang="en-US" altLang="zh-CN" b="1" dirty="0">
              <a:solidFill>
                <a:srgbClr val="FF0066"/>
              </a:solidFill>
            </a:endParaRPr>
          </a:p>
          <a:p>
            <a:r>
              <a:rPr lang="zh-CN" altLang="en-US" dirty="0"/>
              <a:t>示例二：</a:t>
            </a:r>
            <a:endParaRPr lang="en-US" altLang="zh-CN" dirty="0"/>
          </a:p>
          <a:p>
            <a:r>
              <a:rPr lang="zh-CN" altLang="en-US" dirty="0"/>
              <a:t>①第⑤段描写庭院、公园、花盆里被人驯化、供人玩赏的</a:t>
            </a:r>
            <a:r>
              <a:rPr lang="zh-CN" altLang="en-US" b="1" dirty="0">
                <a:solidFill>
                  <a:srgbClr val="0000FF"/>
                </a:solidFill>
              </a:rPr>
              <a:t>名菊</a:t>
            </a:r>
            <a:r>
              <a:rPr lang="zh-CN" altLang="en-US" b="1" dirty="0">
                <a:solidFill>
                  <a:srgbClr val="FF0066"/>
                </a:solidFill>
              </a:rPr>
              <a:t>矫饰做作（</a:t>
            </a:r>
            <a:r>
              <a:rPr lang="en-US" altLang="zh-CN" b="1" dirty="0">
                <a:solidFill>
                  <a:srgbClr val="FF0066"/>
                </a:solidFill>
              </a:rPr>
              <a:t>2</a:t>
            </a:r>
            <a:r>
              <a:rPr lang="zh-CN" altLang="en-US" b="1" dirty="0">
                <a:solidFill>
                  <a:srgbClr val="FF0066"/>
                </a:solidFill>
              </a:rPr>
              <a:t>分）</a:t>
            </a:r>
            <a:r>
              <a:rPr lang="zh-CN" altLang="en-US" dirty="0"/>
              <a:t>，</a:t>
            </a:r>
            <a:endParaRPr lang="en-US" altLang="zh-CN" dirty="0"/>
          </a:p>
          <a:p>
            <a:r>
              <a:rPr lang="zh-CN" altLang="en-US" dirty="0"/>
              <a:t>②</a:t>
            </a:r>
            <a:r>
              <a:rPr lang="zh-CN" altLang="en-US" b="1" dirty="0">
                <a:solidFill>
                  <a:srgbClr val="0000FF"/>
                </a:solidFill>
              </a:rPr>
              <a:t>反衬（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分，答到衬托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出野菊花</a:t>
            </a:r>
            <a:r>
              <a:rPr lang="zh-CN" altLang="en-US" b="1" dirty="0">
                <a:solidFill>
                  <a:srgbClr val="FF0066"/>
                </a:solidFill>
              </a:rPr>
              <a:t>桀骜不驯的野性美</a:t>
            </a:r>
            <a:r>
              <a:rPr lang="zh-CN" altLang="en-US" dirty="0"/>
              <a:t>。</a:t>
            </a:r>
            <a:endParaRPr lang="en-US" altLang="zh-CN" dirty="0"/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③表达了作者对野菊花的</a:t>
            </a:r>
            <a:r>
              <a:rPr lang="zh-CN" altLang="en-US" b="1" dirty="0">
                <a:solidFill>
                  <a:srgbClr val="0000FF"/>
                </a:solidFill>
              </a:rPr>
              <a:t>赞美与喜爱</a:t>
            </a:r>
            <a:r>
              <a:rPr lang="zh-CN" altLang="en-US" dirty="0">
                <a:solidFill>
                  <a:prstClr val="black"/>
                </a:solidFill>
              </a:rPr>
              <a:t>之情。</a:t>
            </a:r>
            <a:r>
              <a:rPr lang="zh-CN" altLang="en-US" b="1" dirty="0">
                <a:solidFill>
                  <a:srgbClr val="FF0066"/>
                </a:solidFill>
              </a:rPr>
              <a:t>（</a:t>
            </a:r>
            <a:r>
              <a:rPr lang="en-US" altLang="zh-CN" b="1" dirty="0">
                <a:solidFill>
                  <a:srgbClr val="FF0066"/>
                </a:solidFill>
              </a:rPr>
              <a:t>1</a:t>
            </a:r>
            <a:r>
              <a:rPr lang="zh-CN" altLang="en-US" b="1" dirty="0">
                <a:solidFill>
                  <a:srgbClr val="FF0066"/>
                </a:solidFill>
              </a:rPr>
              <a:t>分，本点仅为第①点的补充答案）</a:t>
            </a:r>
            <a:endParaRPr lang="en-US" altLang="zh-CN" b="1" dirty="0">
              <a:solidFill>
                <a:srgbClr val="FF0066"/>
              </a:solidFill>
            </a:endParaRPr>
          </a:p>
          <a:p>
            <a:endParaRPr lang="en-US" altLang="zh-CN" dirty="0"/>
          </a:p>
          <a:p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1039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r>
              <a:rPr lang="en-US" altLang="zh-CN" dirty="0"/>
              <a:t>21</a:t>
            </a:r>
            <a:r>
              <a:rPr lang="zh-CN" altLang="en-US" dirty="0"/>
              <a:t>、</a:t>
            </a:r>
            <a:r>
              <a:rPr lang="zh-CN" altLang="en-US" b="1" dirty="0">
                <a:solidFill>
                  <a:srgbClr val="FF0066"/>
                </a:solidFill>
              </a:rPr>
              <a:t>找出句子</a:t>
            </a:r>
            <a:r>
              <a:rPr lang="en-US" altLang="zh-CN" b="1" dirty="0">
                <a:solidFill>
                  <a:srgbClr val="FF0066"/>
                </a:solidFill>
              </a:rPr>
              <a:t>+</a:t>
            </a:r>
            <a:r>
              <a:rPr lang="zh-CN" altLang="en-US" b="1" dirty="0">
                <a:solidFill>
                  <a:srgbClr val="FF0066"/>
                </a:solidFill>
              </a:rPr>
              <a:t>修辞</a:t>
            </a:r>
            <a:r>
              <a:rPr lang="en-US" altLang="zh-CN" b="1" dirty="0">
                <a:solidFill>
                  <a:srgbClr val="FF0066"/>
                </a:solidFill>
              </a:rPr>
              <a:t>+</a:t>
            </a:r>
            <a:r>
              <a:rPr lang="zh-CN" altLang="en-US" b="1" dirty="0">
                <a:solidFill>
                  <a:srgbClr val="FF0066"/>
                </a:solidFill>
              </a:rPr>
              <a:t>结合原文分析修辞</a:t>
            </a:r>
            <a:r>
              <a:rPr lang="en-US" altLang="zh-CN" b="1" dirty="0">
                <a:solidFill>
                  <a:srgbClr val="FF0066"/>
                </a:solidFill>
              </a:rPr>
              <a:t>+</a:t>
            </a:r>
            <a:r>
              <a:rPr lang="zh-CN" altLang="en-US" b="1" dirty="0">
                <a:solidFill>
                  <a:srgbClr val="FF0066"/>
                </a:solidFill>
              </a:rPr>
              <a:t>表达效果</a:t>
            </a:r>
            <a:endParaRPr lang="en-US" altLang="zh-CN" b="1" dirty="0">
              <a:solidFill>
                <a:srgbClr val="FF0066"/>
              </a:solidFill>
            </a:endParaRPr>
          </a:p>
          <a:p>
            <a:r>
              <a:rPr lang="zh-CN" altLang="en-US" dirty="0"/>
              <a:t>①句子：西风里，严霜下，万花纷谢的境遇中，孤军奋战，举一面嫩金、黄金、赤金锻造的大旗，鲜明如火，嘹亮如歌，浓烈如酒，狂放如战胜者的开怀肆笑；（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②本句运用</a:t>
            </a:r>
            <a:r>
              <a:rPr lang="zh-CN" altLang="en-US" b="1" dirty="0">
                <a:solidFill>
                  <a:srgbClr val="0000FF"/>
                </a:solidFill>
              </a:rPr>
              <a:t>排比、比喻、拟人</a:t>
            </a:r>
            <a:r>
              <a:rPr lang="zh-CN" altLang="en-US" dirty="0"/>
              <a:t>等修辞手法，（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③生动形象地写出了野菊花</a:t>
            </a:r>
            <a:r>
              <a:rPr lang="zh-CN" altLang="en-US" b="1" dirty="0">
                <a:solidFill>
                  <a:srgbClr val="0000FF"/>
                </a:solidFill>
              </a:rPr>
              <a:t>色彩明丽、遍地开放、迎风傲霜</a:t>
            </a:r>
            <a:r>
              <a:rPr lang="zh-CN" altLang="en-US" dirty="0"/>
              <a:t>的特点，刻画出野菊花鲜明的战胜者形象；（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④用一组排比句增强了语言的气势，极富感染力。（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endParaRPr lang="en-US" altLang="zh-CN" dirty="0"/>
          </a:p>
          <a:p>
            <a:r>
              <a:rPr lang="zh-CN" altLang="en-US" dirty="0"/>
              <a:t>注意：</a:t>
            </a:r>
            <a:r>
              <a:rPr lang="en-US" altLang="zh-CN" dirty="0"/>
              <a:t>1.</a:t>
            </a:r>
            <a:r>
              <a:rPr lang="zh-CN" altLang="en-US" dirty="0"/>
              <a:t>有人没有写句子；</a:t>
            </a:r>
            <a:r>
              <a:rPr lang="en-US" altLang="zh-CN" dirty="0"/>
              <a:t>2.</a:t>
            </a:r>
            <a:r>
              <a:rPr lang="zh-CN" altLang="en-US"/>
              <a:t>分析修辞错误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40968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r>
              <a:rPr lang="en-US" altLang="zh-CN" dirty="0"/>
              <a:t>22</a:t>
            </a:r>
            <a:r>
              <a:rPr lang="zh-CN" altLang="en-US" dirty="0"/>
              <a:t>、</a:t>
            </a:r>
            <a:r>
              <a:rPr lang="zh-CN" altLang="en-US" b="1" dirty="0">
                <a:solidFill>
                  <a:srgbClr val="FF0066"/>
                </a:solidFill>
              </a:rPr>
              <a:t>文中启示</a:t>
            </a:r>
            <a:r>
              <a:rPr lang="en-US" altLang="zh-CN" b="1" dirty="0">
                <a:solidFill>
                  <a:srgbClr val="FF0066"/>
                </a:solidFill>
              </a:rPr>
              <a:t>2</a:t>
            </a:r>
            <a:r>
              <a:rPr lang="zh-CN" altLang="en-US" b="1" dirty="0">
                <a:solidFill>
                  <a:srgbClr val="FF0066"/>
                </a:solidFill>
              </a:rPr>
              <a:t>分</a:t>
            </a:r>
            <a:r>
              <a:rPr lang="en-US" altLang="zh-CN" b="1" dirty="0">
                <a:solidFill>
                  <a:srgbClr val="FF0066"/>
                </a:solidFill>
              </a:rPr>
              <a:t>+</a:t>
            </a:r>
            <a:r>
              <a:rPr lang="zh-CN" altLang="en-US" b="1" dirty="0">
                <a:solidFill>
                  <a:srgbClr val="FF0066"/>
                </a:solidFill>
              </a:rPr>
              <a:t>联系实际</a:t>
            </a:r>
            <a:r>
              <a:rPr lang="en-US" altLang="zh-CN" b="1" dirty="0">
                <a:solidFill>
                  <a:srgbClr val="FF0066"/>
                </a:solidFill>
              </a:rPr>
              <a:t>2</a:t>
            </a:r>
            <a:r>
              <a:rPr lang="zh-CN" altLang="en-US" b="1" dirty="0">
                <a:solidFill>
                  <a:srgbClr val="FF0066"/>
                </a:solidFill>
              </a:rPr>
              <a:t>分</a:t>
            </a:r>
            <a:endParaRPr lang="en-US" altLang="zh-CN" b="1" dirty="0">
              <a:solidFill>
                <a:srgbClr val="FF0066"/>
              </a:solidFill>
            </a:endParaRPr>
          </a:p>
          <a:p>
            <a:r>
              <a:rPr lang="zh-CN" altLang="en-US" dirty="0"/>
              <a:t>①人生要像野菊花一样有开放的态势和拓展的行动；要在生命的运行里发现自我，表现自我，实现自我（</a:t>
            </a:r>
            <a:r>
              <a:rPr lang="en-US" altLang="zh-CN" dirty="0"/>
              <a:t>2</a:t>
            </a:r>
            <a:r>
              <a:rPr lang="zh-CN" altLang="en-US" dirty="0"/>
              <a:t>分）；</a:t>
            </a:r>
            <a:endParaRPr lang="en-US" altLang="zh-CN" dirty="0"/>
          </a:p>
          <a:p>
            <a:r>
              <a:rPr lang="zh-CN" altLang="en-US" dirty="0"/>
              <a:t>②在课堂上老师提出问题时，我们要积极思考，勇于举手发言，让自己的观点为人所知。（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注意：</a:t>
            </a:r>
            <a:r>
              <a:rPr lang="en-US" altLang="zh-CN" dirty="0"/>
              <a:t>1.</a:t>
            </a:r>
            <a:r>
              <a:rPr lang="zh-CN" altLang="en-US" dirty="0"/>
              <a:t>启示必须</a:t>
            </a:r>
            <a:r>
              <a:rPr lang="zh-CN" altLang="en-US" b="1" dirty="0">
                <a:solidFill>
                  <a:srgbClr val="FF0066"/>
                </a:solidFill>
              </a:rPr>
              <a:t>符合文意</a:t>
            </a:r>
            <a:r>
              <a:rPr lang="zh-CN" altLang="en-US" dirty="0"/>
              <a:t>；</a:t>
            </a:r>
            <a:endParaRPr lang="en-US" altLang="zh-CN" dirty="0"/>
          </a:p>
          <a:p>
            <a:r>
              <a:rPr lang="en-US" altLang="zh-CN" dirty="0"/>
              <a:t>2.</a:t>
            </a:r>
            <a:r>
              <a:rPr lang="zh-CN" altLang="en-US" dirty="0"/>
              <a:t>联系生活分析必须是</a:t>
            </a:r>
            <a:r>
              <a:rPr lang="zh-CN" altLang="en-US" b="1" dirty="0">
                <a:solidFill>
                  <a:srgbClr val="FF0066"/>
                </a:solidFill>
              </a:rPr>
              <a:t>具体的</a:t>
            </a:r>
            <a:r>
              <a:rPr lang="zh-CN" altLang="en-US" dirty="0"/>
              <a:t>，而不能简单地说“我们要积极实现自我、发现自己的价值；我们要勇于挣脱束缚”，</a:t>
            </a:r>
            <a:r>
              <a:rPr lang="zh-CN" altLang="en-US" b="1" dirty="0">
                <a:solidFill>
                  <a:srgbClr val="0000FF"/>
                </a:solidFill>
              </a:rPr>
              <a:t>启示需要有一个具体的情境</a:t>
            </a:r>
            <a:r>
              <a:rPr lang="zh-CN" altLang="en-US" dirty="0"/>
              <a:t>；</a:t>
            </a:r>
            <a:endParaRPr lang="en-US" altLang="zh-CN" dirty="0"/>
          </a:p>
          <a:p>
            <a:r>
              <a:rPr lang="en-US" altLang="zh-CN" dirty="0"/>
              <a:t>3.</a:t>
            </a:r>
            <a:r>
              <a:rPr lang="zh-CN" altLang="en-US" dirty="0"/>
              <a:t>联系生活举例子必须是</a:t>
            </a:r>
            <a:r>
              <a:rPr lang="zh-CN" altLang="en-US" b="1" dirty="0">
                <a:solidFill>
                  <a:srgbClr val="0000FF"/>
                </a:solidFill>
              </a:rPr>
              <a:t>符合启示大意</a:t>
            </a:r>
            <a:r>
              <a:rPr lang="zh-CN" altLang="en-US" dirty="0"/>
              <a:t>的。</a:t>
            </a:r>
            <a:endParaRPr lang="en-US" altLang="zh-CN" dirty="0"/>
          </a:p>
          <a:p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1100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r>
              <a:rPr lang="en-US" altLang="zh-CN" dirty="0"/>
              <a:t>P</a:t>
            </a:r>
            <a:r>
              <a:rPr lang="zh-CN" altLang="en-US" dirty="0"/>
              <a:t>学评第</a:t>
            </a:r>
            <a:r>
              <a:rPr lang="en-US" altLang="zh-CN" dirty="0"/>
              <a:t>142</a:t>
            </a:r>
            <a:r>
              <a:rPr lang="zh-CN" altLang="en-US" dirty="0"/>
              <a:t>页</a:t>
            </a:r>
            <a:endParaRPr lang="en-US" altLang="zh-CN" dirty="0"/>
          </a:p>
          <a:p>
            <a:r>
              <a:rPr lang="en-US" altLang="zh-CN" dirty="0"/>
              <a:t>18.</a:t>
            </a:r>
            <a:r>
              <a:rPr lang="zh-CN" altLang="en-US" dirty="0"/>
              <a:t>请分析下面句子中加点词语的含义。（</a:t>
            </a:r>
            <a:r>
              <a:rPr lang="en-US" altLang="zh-CN" dirty="0"/>
              <a:t>3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我是都市中一个乡情脉脉的</a:t>
            </a:r>
            <a:r>
              <a:rPr lang="zh-CN" altLang="en-US" u="dashHeavy" dirty="0">
                <a:solidFill>
                  <a:srgbClr val="0000FF"/>
                </a:solidFill>
              </a:rPr>
              <a:t>边缘人</a:t>
            </a:r>
            <a:r>
              <a:rPr lang="zh-CN" altLang="en-US" dirty="0"/>
              <a:t>。</a:t>
            </a:r>
            <a:endParaRPr lang="en-US" altLang="zh-CN" dirty="0"/>
          </a:p>
          <a:p>
            <a:r>
              <a:rPr lang="zh-CN" altLang="en-US" b="1" dirty="0">
                <a:solidFill>
                  <a:srgbClr val="FF0066"/>
                </a:solidFill>
              </a:rPr>
              <a:t>答题技巧：本义</a:t>
            </a:r>
            <a:r>
              <a:rPr lang="en-US" altLang="zh-CN" b="1" dirty="0">
                <a:solidFill>
                  <a:srgbClr val="FF0066"/>
                </a:solidFill>
              </a:rPr>
              <a:t>+</a:t>
            </a:r>
            <a:r>
              <a:rPr lang="zh-CN" altLang="en-US" b="1" dirty="0">
                <a:solidFill>
                  <a:srgbClr val="FF0066"/>
                </a:solidFill>
              </a:rPr>
              <a:t>语境义</a:t>
            </a:r>
            <a:r>
              <a:rPr lang="en-US" altLang="zh-CN" b="1" dirty="0">
                <a:solidFill>
                  <a:srgbClr val="FF0066"/>
                </a:solidFill>
              </a:rPr>
              <a:t>+</a:t>
            </a:r>
            <a:r>
              <a:rPr lang="zh-CN" altLang="en-US" b="1" dirty="0">
                <a:solidFill>
                  <a:srgbClr val="FF0066"/>
                </a:solidFill>
              </a:rPr>
              <a:t>表达效果（明确文体：情感表达）</a:t>
            </a:r>
            <a:endParaRPr lang="en-US" altLang="zh-CN" b="1" dirty="0">
              <a:solidFill>
                <a:srgbClr val="FF0066"/>
              </a:solidFill>
            </a:endParaRPr>
          </a:p>
          <a:p>
            <a:r>
              <a:rPr lang="en-US" altLang="zh-CN" dirty="0"/>
              <a:t>①</a:t>
            </a:r>
            <a:r>
              <a:rPr lang="zh-CN" altLang="en-US" dirty="0"/>
              <a:t>“边缘”指</a:t>
            </a:r>
            <a:r>
              <a:rPr lang="zh-CN" altLang="en-US" b="1" dirty="0">
                <a:solidFill>
                  <a:srgbClr val="FF0066"/>
                </a:solidFill>
              </a:rPr>
              <a:t>周边部分，临界</a:t>
            </a:r>
            <a:r>
              <a:rPr lang="zh-CN" altLang="en-US" dirty="0"/>
              <a:t>的意思</a:t>
            </a:r>
            <a:r>
              <a:rPr lang="zh-CN" altLang="en-US" b="1" dirty="0">
                <a:solidFill>
                  <a:srgbClr val="0000FF"/>
                </a:solidFill>
              </a:rPr>
              <a:t>（本义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；</a:t>
            </a:r>
            <a:endParaRPr lang="en-US" altLang="zh-CN" dirty="0"/>
          </a:p>
          <a:p>
            <a:r>
              <a:rPr lang="en-US" altLang="zh-CN" dirty="0"/>
              <a:t>②</a:t>
            </a:r>
            <a:r>
              <a:rPr lang="zh-CN" altLang="en-US" dirty="0"/>
              <a:t>文中指作者</a:t>
            </a:r>
            <a:r>
              <a:rPr lang="zh-CN" altLang="en-US" b="1" dirty="0">
                <a:solidFill>
                  <a:srgbClr val="FF0066"/>
                </a:solidFill>
              </a:rPr>
              <a:t>处于城市与乡村两个群体的临界</a:t>
            </a:r>
            <a:r>
              <a:rPr lang="zh-CN" altLang="en-US" b="1" dirty="0">
                <a:solidFill>
                  <a:srgbClr val="0000FF"/>
                </a:solidFill>
              </a:rPr>
              <a:t>（语境义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；</a:t>
            </a:r>
            <a:endParaRPr lang="en-US" altLang="zh-CN" dirty="0"/>
          </a:p>
          <a:p>
            <a:r>
              <a:rPr lang="en-US" altLang="zh-CN" dirty="0"/>
              <a:t>③</a:t>
            </a:r>
            <a:r>
              <a:rPr lang="zh-CN" altLang="en-US" dirty="0"/>
              <a:t>表达了作者虽然在城市生活，但</a:t>
            </a:r>
            <a:r>
              <a:rPr lang="zh-CN" altLang="en-US" b="1" dirty="0">
                <a:solidFill>
                  <a:srgbClr val="FF0066"/>
                </a:solidFill>
              </a:rPr>
              <a:t>对乡村有依恋之情</a:t>
            </a:r>
            <a:r>
              <a:rPr lang="zh-CN" altLang="en-US" dirty="0"/>
              <a:t>。</a:t>
            </a:r>
            <a:r>
              <a:rPr lang="zh-CN" altLang="en-US" b="1" dirty="0">
                <a:solidFill>
                  <a:srgbClr val="0000FF"/>
                </a:solidFill>
              </a:rPr>
              <a:t>（表达效果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946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pPr lvl="0"/>
            <a:r>
              <a:rPr lang="zh-CN" altLang="en-US" dirty="0">
                <a:solidFill>
                  <a:prstClr val="black"/>
                </a:solidFill>
              </a:rPr>
              <a:t>沙场点兵：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1.</a:t>
            </a:r>
            <a:r>
              <a:rPr lang="zh-CN" altLang="en-US" dirty="0">
                <a:solidFill>
                  <a:prstClr val="black"/>
                </a:solidFill>
              </a:rPr>
              <a:t>我</a:t>
            </a:r>
            <a:r>
              <a:rPr lang="zh-CN" altLang="en-US" u="dashHeavy" dirty="0">
                <a:solidFill>
                  <a:srgbClr val="FF0000"/>
                </a:solidFill>
              </a:rPr>
              <a:t>竟然</a:t>
            </a:r>
            <a:r>
              <a:rPr lang="zh-CN" altLang="en-US" dirty="0">
                <a:solidFill>
                  <a:prstClr val="black"/>
                </a:solidFill>
              </a:rPr>
              <a:t>粘在地上不肯向上长。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①</a:t>
            </a:r>
            <a:r>
              <a:rPr lang="zh-CN" altLang="en-US" dirty="0">
                <a:solidFill>
                  <a:prstClr val="black"/>
                </a:solidFill>
              </a:rPr>
              <a:t>竟然是“</a:t>
            </a:r>
            <a:r>
              <a:rPr lang="zh-CN" altLang="en-US" b="1" dirty="0">
                <a:solidFill>
                  <a:srgbClr val="FF0066"/>
                </a:solidFill>
              </a:rPr>
              <a:t>居然，意料之外</a:t>
            </a:r>
            <a:r>
              <a:rPr lang="zh-CN" altLang="en-US" dirty="0">
                <a:solidFill>
                  <a:prstClr val="black"/>
                </a:solidFill>
              </a:rPr>
              <a:t>”的意思</a:t>
            </a:r>
            <a:r>
              <a:rPr lang="zh-CN" altLang="en-US" b="1" dirty="0">
                <a:solidFill>
                  <a:srgbClr val="0000FF"/>
                </a:solidFill>
              </a:rPr>
              <a:t>（本义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>
                <a:solidFill>
                  <a:prstClr val="black"/>
                </a:solidFill>
              </a:rPr>
              <a:t>；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②</a:t>
            </a:r>
            <a:r>
              <a:rPr lang="zh-CN" altLang="en-US" dirty="0">
                <a:solidFill>
                  <a:prstClr val="black"/>
                </a:solidFill>
              </a:rPr>
              <a:t>在文中表达了</a:t>
            </a:r>
            <a:r>
              <a:rPr lang="zh-CN" altLang="en-US" b="1" dirty="0">
                <a:solidFill>
                  <a:srgbClr val="FF0066"/>
                </a:solidFill>
              </a:rPr>
              <a:t>按遗传我应身高伟岸</a:t>
            </a:r>
            <a:r>
              <a:rPr lang="zh-CN" altLang="en-US" dirty="0">
                <a:solidFill>
                  <a:prstClr val="black"/>
                </a:solidFill>
              </a:rPr>
              <a:t>但却因童年的物质条件匮乏而</a:t>
            </a:r>
            <a:r>
              <a:rPr lang="zh-CN" altLang="en-US" b="1" dirty="0">
                <a:solidFill>
                  <a:srgbClr val="FF0066"/>
                </a:solidFill>
              </a:rPr>
              <a:t>出乎意料地营养不良</a:t>
            </a:r>
            <a:r>
              <a:rPr lang="zh-CN" altLang="en-US" b="1" dirty="0">
                <a:solidFill>
                  <a:srgbClr val="0000FF"/>
                </a:solidFill>
              </a:rPr>
              <a:t>，（语境义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③</a:t>
            </a:r>
            <a:r>
              <a:rPr lang="zh-CN" altLang="en-US" dirty="0">
                <a:solidFill>
                  <a:prstClr val="black"/>
                </a:solidFill>
              </a:rPr>
              <a:t>表达了童年</a:t>
            </a:r>
            <a:r>
              <a:rPr lang="zh-CN" altLang="en-US" b="1" dirty="0">
                <a:solidFill>
                  <a:srgbClr val="FF0066"/>
                </a:solidFill>
              </a:rPr>
              <a:t>贫穷饥饿的罕见</a:t>
            </a:r>
            <a:r>
              <a:rPr lang="zh-CN" altLang="en-US" dirty="0">
                <a:solidFill>
                  <a:prstClr val="black"/>
                </a:solidFill>
              </a:rPr>
              <a:t>。（</a:t>
            </a:r>
            <a:r>
              <a:rPr lang="zh-CN" altLang="en-US" b="1" dirty="0">
                <a:solidFill>
                  <a:srgbClr val="0000FF"/>
                </a:solidFill>
              </a:rPr>
              <a:t>表达效果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</a:t>
            </a:r>
            <a:r>
              <a:rPr lang="zh-CN" altLang="en-US" dirty="0">
                <a:solidFill>
                  <a:prstClr val="black"/>
                </a:solidFill>
              </a:rPr>
              <a:t>）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2.</a:t>
            </a:r>
            <a:r>
              <a:rPr lang="zh-CN" altLang="en-US" dirty="0">
                <a:solidFill>
                  <a:prstClr val="black"/>
                </a:solidFill>
              </a:rPr>
              <a:t> 我竟然</a:t>
            </a:r>
            <a:r>
              <a:rPr lang="zh-CN" altLang="en-US" u="dashHeavy" dirty="0">
                <a:solidFill>
                  <a:srgbClr val="0000FF"/>
                </a:solidFill>
              </a:rPr>
              <a:t>粘</a:t>
            </a:r>
            <a:r>
              <a:rPr lang="zh-CN" altLang="en-US" dirty="0">
                <a:solidFill>
                  <a:prstClr val="black"/>
                </a:solidFill>
              </a:rPr>
              <a:t>在地上不肯向上长。</a:t>
            </a:r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①粘是“</a:t>
            </a:r>
            <a:r>
              <a:rPr lang="zh-CN" altLang="en-US" b="1" dirty="0">
                <a:solidFill>
                  <a:srgbClr val="FF0066"/>
                </a:solidFill>
              </a:rPr>
              <a:t>贴</a:t>
            </a:r>
            <a:r>
              <a:rPr lang="zh-CN" altLang="en-US" dirty="0">
                <a:solidFill>
                  <a:prstClr val="black"/>
                </a:solidFill>
              </a:rPr>
              <a:t>”的意思</a:t>
            </a:r>
            <a:r>
              <a:rPr lang="zh-CN" altLang="en-US" b="1" dirty="0">
                <a:solidFill>
                  <a:srgbClr val="0000FF"/>
                </a:solidFill>
              </a:rPr>
              <a:t>（本义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>
                <a:solidFill>
                  <a:prstClr val="black"/>
                </a:solidFill>
              </a:rPr>
              <a:t>；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②文中指我似乎是</a:t>
            </a:r>
            <a:r>
              <a:rPr lang="zh-CN" altLang="en-US" b="1" dirty="0">
                <a:solidFill>
                  <a:srgbClr val="FF0066"/>
                </a:solidFill>
              </a:rPr>
              <a:t>贴紧地面不长高</a:t>
            </a:r>
            <a:r>
              <a:rPr lang="zh-CN" altLang="en-US" b="1" dirty="0">
                <a:solidFill>
                  <a:srgbClr val="0000FF"/>
                </a:solidFill>
              </a:rPr>
              <a:t>（语境义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>
                <a:solidFill>
                  <a:prstClr val="black"/>
                </a:solidFill>
              </a:rPr>
              <a:t>；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③</a:t>
            </a:r>
            <a:r>
              <a:rPr lang="zh-CN" altLang="en-US" b="1" dirty="0">
                <a:solidFill>
                  <a:srgbClr val="FF0066"/>
                </a:solidFill>
              </a:rPr>
              <a:t>生动形象</a:t>
            </a:r>
            <a:r>
              <a:rPr lang="zh-CN" altLang="en-US" dirty="0">
                <a:solidFill>
                  <a:prstClr val="black"/>
                </a:solidFill>
              </a:rPr>
              <a:t>地写出了</a:t>
            </a:r>
            <a:r>
              <a:rPr lang="zh-CN" altLang="en-US" b="1" dirty="0">
                <a:solidFill>
                  <a:srgbClr val="FF0066"/>
                </a:solidFill>
              </a:rPr>
              <a:t>“我”因贫穷饥饿而很难长高</a:t>
            </a:r>
            <a:r>
              <a:rPr lang="zh-CN" altLang="en-US" dirty="0">
                <a:solidFill>
                  <a:prstClr val="black"/>
                </a:solidFill>
              </a:rPr>
              <a:t>的情形。</a:t>
            </a:r>
            <a:r>
              <a:rPr lang="zh-CN" altLang="en-US" b="1" dirty="0">
                <a:solidFill>
                  <a:srgbClr val="0000FF"/>
                </a:solidFill>
              </a:rPr>
              <a:t>（表达效果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</a:p>
          <a:p>
            <a:pPr lvl="0"/>
            <a:endParaRPr lang="zh-CN" altLang="en-US" dirty="0">
              <a:solidFill>
                <a:prstClr val="black"/>
              </a:solidFill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79740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r>
              <a:rPr lang="en-US" altLang="zh-CN" dirty="0"/>
              <a:t>19.</a:t>
            </a:r>
            <a:r>
              <a:rPr lang="zh-CN" altLang="en-US" dirty="0"/>
              <a:t>“一个作家最大的财富莫过于他拥有一个苦难的童年。”请结合材料谈谈对这句话的理解。（</a:t>
            </a:r>
            <a:r>
              <a:rPr lang="en-US" altLang="zh-CN" dirty="0"/>
              <a:t>5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b="1" dirty="0">
                <a:solidFill>
                  <a:srgbClr val="FF0066"/>
                </a:solidFill>
              </a:rPr>
              <a:t>答题技巧：句意理解</a:t>
            </a:r>
            <a:r>
              <a:rPr lang="en-US" altLang="zh-CN" b="1" dirty="0">
                <a:solidFill>
                  <a:srgbClr val="FF0066"/>
                </a:solidFill>
              </a:rPr>
              <a:t>+</a:t>
            </a:r>
            <a:r>
              <a:rPr lang="zh-CN" altLang="en-US" b="1" dirty="0">
                <a:solidFill>
                  <a:srgbClr val="FF0066"/>
                </a:solidFill>
              </a:rPr>
              <a:t>结合材料文本分析</a:t>
            </a:r>
            <a:r>
              <a:rPr lang="en-US" altLang="zh-CN" b="1" dirty="0">
                <a:solidFill>
                  <a:srgbClr val="FF0066"/>
                </a:solidFill>
              </a:rPr>
              <a:t>+</a:t>
            </a:r>
            <a:r>
              <a:rPr lang="zh-CN" altLang="en-US" b="1" dirty="0">
                <a:solidFill>
                  <a:srgbClr val="FF0066"/>
                </a:solidFill>
              </a:rPr>
              <a:t>结论</a:t>
            </a:r>
            <a:endParaRPr lang="en-US" altLang="zh-CN" b="1" dirty="0">
              <a:solidFill>
                <a:srgbClr val="FF0066"/>
              </a:solidFill>
            </a:endParaRPr>
          </a:p>
          <a:p>
            <a:endParaRPr lang="en-US" altLang="zh-CN" b="1" dirty="0">
              <a:solidFill>
                <a:srgbClr val="FF0066"/>
              </a:solidFill>
            </a:endParaRPr>
          </a:p>
          <a:p>
            <a:r>
              <a:rPr lang="zh-CN" altLang="zh-CN" dirty="0"/>
              <a:t>①</a:t>
            </a:r>
            <a:r>
              <a:rPr lang="zh-CN" altLang="en-US" dirty="0"/>
              <a:t>这句话的意思是说苦难给了作家唤醒的翅膀，他们用幻想去安慰自己、壮大周记，发达自己；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苦难给了作者透彻的人生经验，奠定了作者一生积极的生活态度。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分）（句意共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r>
              <a:rPr lang="zh-CN" altLang="en-US" dirty="0"/>
              <a:t>②曹文轩的童年贫穷饥饿，物质生活匮乏，他书写了关于悲伤和苦痛的童年生活，树立了孩子们面对艰难生活挑战的榜样，能够广泛赢得儿童读者的喜爱</a:t>
            </a:r>
            <a:r>
              <a:rPr lang="zh-CN" altLang="en-US" b="1" dirty="0">
                <a:solidFill>
                  <a:srgbClr val="0000FF"/>
                </a:solidFill>
              </a:rPr>
              <a:t>，（材料分析，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r>
              <a:rPr lang="zh-CN" altLang="en-US" dirty="0"/>
              <a:t>③因此，曹文轩在文坛折桂，成为著名的儿童作家，与他苦难的童年不无关联。</a:t>
            </a:r>
            <a:r>
              <a:rPr lang="zh-CN" altLang="en-US" b="1" dirty="0">
                <a:solidFill>
                  <a:srgbClr val="0000FF"/>
                </a:solidFill>
              </a:rPr>
              <a:t>（结论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9546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r>
              <a:rPr lang="en-US" altLang="zh-CN" dirty="0"/>
              <a:t>P</a:t>
            </a:r>
            <a:r>
              <a:rPr lang="zh-CN" altLang="en-US" dirty="0"/>
              <a:t>学评</a:t>
            </a:r>
            <a:r>
              <a:rPr lang="en-US" altLang="zh-CN" dirty="0"/>
              <a:t>148</a:t>
            </a:r>
            <a:r>
              <a:rPr lang="zh-CN" altLang="en-US" dirty="0"/>
              <a:t>页</a:t>
            </a:r>
            <a:r>
              <a:rPr lang="en-US" altLang="zh-CN" dirty="0"/>
              <a:t>《</a:t>
            </a:r>
            <a:r>
              <a:rPr lang="zh-CN" altLang="en-US" dirty="0"/>
              <a:t>怯懦</a:t>
            </a:r>
            <a:r>
              <a:rPr lang="en-US" altLang="zh-CN" dirty="0"/>
              <a:t>》</a:t>
            </a:r>
          </a:p>
          <a:p>
            <a:r>
              <a:rPr lang="en-US" altLang="zh-CN" dirty="0"/>
              <a:t>16.</a:t>
            </a:r>
            <a:r>
              <a:rPr lang="zh-CN" altLang="en-US" dirty="0"/>
              <a:t>根据小说的情节，以陈叶为陈述对象，完成下面的表格。（</a:t>
            </a:r>
            <a:r>
              <a:rPr lang="en-US" altLang="zh-CN" dirty="0"/>
              <a:t>3</a:t>
            </a:r>
            <a:r>
              <a:rPr lang="zh-CN" altLang="en-US" dirty="0"/>
              <a:t>分）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2C168C4A-70BD-4A2D-B61B-8FFBC41EDD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812" y="1514475"/>
            <a:ext cx="10715625" cy="29337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9C617178-F7EC-4F7F-93A4-DEC1A0199A54}"/>
              </a:ext>
            </a:extLst>
          </p:cNvPr>
          <p:cNvSpPr txBox="1"/>
          <p:nvPr/>
        </p:nvSpPr>
        <p:spPr>
          <a:xfrm>
            <a:off x="4000499" y="3059668"/>
            <a:ext cx="5629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66"/>
                </a:solidFill>
              </a:rPr>
              <a:t>陈叶第一次接到父亲打来的电话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E668F29-9DE2-4FA9-B712-1932AF344750}"/>
              </a:ext>
            </a:extLst>
          </p:cNvPr>
          <p:cNvSpPr txBox="1"/>
          <p:nvPr/>
        </p:nvSpPr>
        <p:spPr>
          <a:xfrm>
            <a:off x="3933824" y="3753921"/>
            <a:ext cx="5629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66"/>
                </a:solidFill>
              </a:rPr>
              <a:t>陈叶看到父亲但不敢相认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F460269-1D47-40AA-BCD6-B32A6C3FB611}"/>
              </a:ext>
            </a:extLst>
          </p:cNvPr>
          <p:cNvSpPr txBox="1"/>
          <p:nvPr/>
        </p:nvSpPr>
        <p:spPr>
          <a:xfrm>
            <a:off x="3390899" y="5361294"/>
            <a:ext cx="5629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</a:rPr>
              <a:t>人</a:t>
            </a:r>
            <a:r>
              <a:rPr lang="en-US" altLang="zh-CN" sz="2800" b="1" dirty="0">
                <a:solidFill>
                  <a:srgbClr val="0000FF"/>
                </a:solidFill>
              </a:rPr>
              <a:t>+</a:t>
            </a:r>
            <a:r>
              <a:rPr lang="zh-CN" altLang="en-US" sz="2800" b="1" dirty="0">
                <a:solidFill>
                  <a:srgbClr val="0000FF"/>
                </a:solidFill>
              </a:rPr>
              <a:t>事（角度正确）</a:t>
            </a:r>
          </a:p>
        </p:txBody>
      </p:sp>
    </p:spTree>
    <p:extLst>
      <p:ext uri="{BB962C8B-B14F-4D97-AF65-F5344CB8AC3E}">
        <p14:creationId xmlns:p14="http://schemas.microsoft.com/office/powerpoint/2010/main" val="3590346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r>
              <a:rPr lang="en-US" altLang="zh-CN" dirty="0"/>
              <a:t>18.</a:t>
            </a:r>
            <a:r>
              <a:rPr lang="zh-CN" altLang="en-US" dirty="0"/>
              <a:t>联系上下文，品味下列句子中加点的词语，指出其表达效果。（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）那视线里</a:t>
            </a:r>
            <a:r>
              <a:rPr lang="zh-CN" altLang="en-US" u="dashHeavy" dirty="0">
                <a:solidFill>
                  <a:srgbClr val="FF0000"/>
                </a:solidFill>
              </a:rPr>
              <a:t>鲜明</a:t>
            </a:r>
            <a:r>
              <a:rPr lang="zh-CN" altLang="en-US" dirty="0"/>
              <a:t>的不屑，如一把尖锐的刀子，瞬间插入她的身体。</a:t>
            </a:r>
            <a:endParaRPr lang="en-US" altLang="zh-CN" dirty="0"/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①</a:t>
            </a:r>
            <a:r>
              <a:rPr lang="zh-CN" altLang="en-US" dirty="0">
                <a:solidFill>
                  <a:prstClr val="black"/>
                </a:solidFill>
              </a:rPr>
              <a:t>鲜明是“</a:t>
            </a:r>
            <a:r>
              <a:rPr lang="zh-CN" altLang="en-US" b="1" dirty="0">
                <a:solidFill>
                  <a:srgbClr val="FF0066"/>
                </a:solidFill>
              </a:rPr>
              <a:t>分明、明显</a:t>
            </a:r>
            <a:r>
              <a:rPr lang="zh-CN" altLang="en-US" dirty="0">
                <a:solidFill>
                  <a:prstClr val="black"/>
                </a:solidFill>
              </a:rPr>
              <a:t>”的意思</a:t>
            </a:r>
            <a:r>
              <a:rPr lang="zh-CN" altLang="en-US" b="1" dirty="0">
                <a:solidFill>
                  <a:srgbClr val="0000FF"/>
                </a:solidFill>
              </a:rPr>
              <a:t>（本义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>
                <a:solidFill>
                  <a:prstClr val="black"/>
                </a:solidFill>
              </a:rPr>
              <a:t>；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②</a:t>
            </a:r>
            <a:r>
              <a:rPr lang="zh-CN" altLang="en-US" dirty="0">
                <a:solidFill>
                  <a:prstClr val="black"/>
                </a:solidFill>
              </a:rPr>
              <a:t>在文中表达了“话吧”老板</a:t>
            </a:r>
            <a:r>
              <a:rPr lang="zh-CN" altLang="en-US" b="1" dirty="0">
                <a:solidFill>
                  <a:srgbClr val="FF0066"/>
                </a:solidFill>
              </a:rPr>
              <a:t>对陈叶明显的歧视（或老板的势利）</a:t>
            </a:r>
            <a:r>
              <a:rPr lang="zh-CN" altLang="en-US" b="1" dirty="0">
                <a:solidFill>
                  <a:srgbClr val="0000FF"/>
                </a:solidFill>
              </a:rPr>
              <a:t>，（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③</a:t>
            </a:r>
            <a:r>
              <a:rPr lang="zh-CN" altLang="en-US" dirty="0">
                <a:solidFill>
                  <a:prstClr val="black"/>
                </a:solidFill>
              </a:rPr>
              <a:t>表达了陈叶的</a:t>
            </a:r>
            <a:r>
              <a:rPr lang="zh-CN" altLang="en-US" b="1" dirty="0">
                <a:solidFill>
                  <a:srgbClr val="FF0066"/>
                </a:solidFill>
              </a:rPr>
              <a:t>敏感、卑微</a:t>
            </a:r>
            <a:r>
              <a:rPr lang="zh-CN" altLang="en-US" dirty="0">
                <a:solidFill>
                  <a:prstClr val="black"/>
                </a:solidFill>
              </a:rPr>
              <a:t>。（</a:t>
            </a:r>
            <a:r>
              <a:rPr lang="zh-CN" altLang="en-US" b="1" dirty="0">
                <a:solidFill>
                  <a:srgbClr val="0000FF"/>
                </a:solidFill>
              </a:rPr>
              <a:t>表达效果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</a:t>
            </a:r>
            <a:r>
              <a:rPr lang="zh-CN" altLang="en-US" dirty="0">
                <a:solidFill>
                  <a:prstClr val="black"/>
                </a:solidFill>
              </a:rPr>
              <a:t>）</a:t>
            </a:r>
            <a:endParaRPr lang="en-US" altLang="zh-CN" dirty="0">
              <a:solidFill>
                <a:prstClr val="black"/>
              </a:solidFill>
            </a:endParaRPr>
          </a:p>
          <a:p>
            <a:endParaRPr lang="en-US" altLang="zh-CN" dirty="0"/>
          </a:p>
          <a:p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）那一刻，她似乎被一根针给</a:t>
            </a:r>
            <a:r>
              <a:rPr lang="zh-CN" altLang="en-US" u="dashHeavy" dirty="0">
                <a:solidFill>
                  <a:srgbClr val="FF0000"/>
                </a:solidFill>
              </a:rPr>
              <a:t>定住</a:t>
            </a:r>
            <a:r>
              <a:rPr lang="zh-CN" altLang="en-US" dirty="0"/>
              <a:t>了，想要挪动脚步，却发觉所有的努力，都是徒劳。</a:t>
            </a:r>
            <a:endParaRPr lang="en-US" altLang="zh-CN" dirty="0"/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①</a:t>
            </a:r>
            <a:r>
              <a:rPr lang="zh-CN" altLang="en-US" dirty="0">
                <a:solidFill>
                  <a:prstClr val="black"/>
                </a:solidFill>
              </a:rPr>
              <a:t>定住是“</a:t>
            </a:r>
            <a:r>
              <a:rPr lang="zh-CN" altLang="en-US" b="1" dirty="0">
                <a:solidFill>
                  <a:srgbClr val="FF0066"/>
                </a:solidFill>
              </a:rPr>
              <a:t>固定不动</a:t>
            </a:r>
            <a:r>
              <a:rPr lang="zh-CN" altLang="en-US" dirty="0">
                <a:solidFill>
                  <a:prstClr val="black"/>
                </a:solidFill>
              </a:rPr>
              <a:t>”的意思</a:t>
            </a:r>
            <a:r>
              <a:rPr lang="zh-CN" altLang="en-US" b="1" dirty="0">
                <a:solidFill>
                  <a:srgbClr val="0000FF"/>
                </a:solidFill>
              </a:rPr>
              <a:t>（本义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>
                <a:solidFill>
                  <a:prstClr val="black"/>
                </a:solidFill>
              </a:rPr>
              <a:t>；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②</a:t>
            </a:r>
            <a:r>
              <a:rPr lang="zh-CN" altLang="en-US" dirty="0">
                <a:solidFill>
                  <a:prstClr val="black"/>
                </a:solidFill>
              </a:rPr>
              <a:t>在文中写出了陈叶对父亲出现的</a:t>
            </a:r>
            <a:r>
              <a:rPr lang="zh-CN" altLang="en-US" b="1" dirty="0">
                <a:solidFill>
                  <a:srgbClr val="FF0066"/>
                </a:solidFill>
              </a:rPr>
              <a:t>震惊、尴尬、不知所措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pPr lvl="0"/>
            <a:r>
              <a:rPr lang="en-US" altLang="zh-CN" dirty="0">
                <a:solidFill>
                  <a:prstClr val="black"/>
                </a:solidFill>
              </a:rPr>
              <a:t>③</a:t>
            </a:r>
            <a:r>
              <a:rPr lang="zh-CN" altLang="en-US" dirty="0">
                <a:solidFill>
                  <a:prstClr val="black"/>
                </a:solidFill>
              </a:rPr>
              <a:t>表现了陈叶对</a:t>
            </a:r>
            <a:r>
              <a:rPr lang="zh-CN" altLang="en-US" b="1" dirty="0">
                <a:solidFill>
                  <a:srgbClr val="FF0066"/>
                </a:solidFill>
              </a:rPr>
              <a:t>是否与父亲相认的矛盾、犹豫</a:t>
            </a:r>
            <a:r>
              <a:rPr lang="zh-CN" altLang="en-US" dirty="0">
                <a:solidFill>
                  <a:prstClr val="black"/>
                </a:solidFill>
              </a:rPr>
              <a:t>（</a:t>
            </a:r>
            <a:r>
              <a:rPr lang="zh-CN" altLang="en-US" b="1" dirty="0">
                <a:solidFill>
                  <a:srgbClr val="0000FF"/>
                </a:solidFill>
              </a:rPr>
              <a:t>表达效果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</a:t>
            </a:r>
            <a:r>
              <a:rPr lang="zh-CN" altLang="en-US" dirty="0">
                <a:solidFill>
                  <a:prstClr val="black"/>
                </a:solidFill>
              </a:rPr>
              <a:t>）</a:t>
            </a:r>
            <a:endParaRPr lang="en-US" altLang="zh-CN" dirty="0">
              <a:solidFill>
                <a:prstClr val="black"/>
              </a:solidFill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06279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r>
              <a:rPr lang="en-US" altLang="zh-CN" dirty="0"/>
              <a:t>P</a:t>
            </a:r>
            <a:r>
              <a:rPr lang="zh-CN" altLang="en-US" dirty="0"/>
              <a:t>学评</a:t>
            </a:r>
            <a:r>
              <a:rPr lang="en-US" altLang="zh-CN" dirty="0"/>
              <a:t>145</a:t>
            </a:r>
            <a:r>
              <a:rPr lang="zh-CN" altLang="en-US" dirty="0"/>
              <a:t>页</a:t>
            </a:r>
            <a:r>
              <a:rPr lang="en-US" altLang="zh-CN" dirty="0"/>
              <a:t>《</a:t>
            </a:r>
            <a:r>
              <a:rPr lang="zh-CN" altLang="en-US" dirty="0"/>
              <a:t>远去如花</a:t>
            </a:r>
            <a:r>
              <a:rPr lang="en-US" altLang="zh-CN" dirty="0"/>
              <a:t>》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915715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r>
              <a:rPr lang="en-US" altLang="zh-CN" dirty="0"/>
              <a:t>17.</a:t>
            </a:r>
            <a:r>
              <a:rPr lang="zh-CN" altLang="en-US" dirty="0"/>
              <a:t>第</a:t>
            </a:r>
            <a:r>
              <a:rPr lang="en-US" altLang="zh-CN" dirty="0"/>
              <a:t>3</a:t>
            </a:r>
            <a:r>
              <a:rPr lang="zh-CN" altLang="en-US" dirty="0"/>
              <a:t>段多处运用对比手法，请举一例，做简要分析。（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27785805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11683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788881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485719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36106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076354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297789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011866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8DB54DE-9085-4CC6-B4D8-6B28C0819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28904"/>
            <a:ext cx="11932920" cy="660717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834934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2338</Words>
  <Application>Microsoft Office PowerPoint</Application>
  <PresentationFormat>宽屏</PresentationFormat>
  <Paragraphs>126</Paragraphs>
  <Slides>28</Slides>
  <Notes>0</Notes>
  <HiddenSlides>2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2" baseType="lpstr">
      <vt:lpstr>等线</vt:lpstr>
      <vt:lpstr>等线 Light</vt:lpstr>
      <vt:lpstr>Arial</vt:lpstr>
      <vt:lpstr>Office 主题​​</vt:lpstr>
      <vt:lpstr>第五次调研测试讲评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第五次调研测试讲评</dc:title>
  <dc:creator>优优 胡</dc:creator>
  <cp:lastModifiedBy>优优 胡</cp:lastModifiedBy>
  <cp:revision>92</cp:revision>
  <dcterms:created xsi:type="dcterms:W3CDTF">2019-06-23T12:24:09Z</dcterms:created>
  <dcterms:modified xsi:type="dcterms:W3CDTF">2019-06-24T12:58:37Z</dcterms:modified>
</cp:coreProperties>
</file>