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notesMasterIdLst>
    <p:notesMasterId r:id="rId11"/>
  </p:notesMasterIdLst>
  <p:sldIdLst>
    <p:sldId id="257" r:id="rId2"/>
    <p:sldId id="302" r:id="rId3"/>
    <p:sldId id="329" r:id="rId4"/>
    <p:sldId id="323" r:id="rId5"/>
    <p:sldId id="335" r:id="rId6"/>
    <p:sldId id="336" r:id="rId7"/>
    <p:sldId id="337" r:id="rId8"/>
    <p:sldId id="332" r:id="rId9"/>
    <p:sldId id="338" r:id="rId10"/>
  </p:sldIdLst>
  <p:sldSz cx="9144000" cy="6858000" type="screen4x3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8EA9"/>
    <a:srgbClr val="067C94"/>
    <a:srgbClr val="006699"/>
    <a:srgbClr val="7BA9CA"/>
    <a:srgbClr val="466E8C"/>
    <a:srgbClr val="62C5DC"/>
    <a:srgbClr val="F2F2F2"/>
    <a:srgbClr val="508EFF"/>
    <a:srgbClr val="BB9F7A"/>
    <a:srgbClr val="6497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1" autoAdjust="0"/>
    <p:restoredTop sz="96318" autoAdjust="0"/>
  </p:normalViewPr>
  <p:slideViewPr>
    <p:cSldViewPr snapToGrid="0" showGuides="1">
      <p:cViewPr>
        <p:scale>
          <a:sx n="100" d="100"/>
          <a:sy n="100" d="100"/>
        </p:scale>
        <p:origin x="-1944" y="-312"/>
      </p:cViewPr>
      <p:guideLst>
        <p:guide orient="horz" pos="2137"/>
        <p:guide orient="horz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13160-C854-4C5D-BE71-81B558B8483F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BA2FEA-6412-488D-BE65-011F74FA7FE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12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BA2FEA-6412-488D-BE65-011F74FA7FE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107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1062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993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5880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0805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600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65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图片5 - 副本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813550" y="4735195"/>
            <a:ext cx="2674620" cy="2512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594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4539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8746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10C6A-1790-43CC-A551-D863ABA54688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8749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-66675" y="2562225"/>
            <a:ext cx="9334500" cy="1704975"/>
          </a:xfrm>
          <a:prstGeom prst="rect">
            <a:avLst/>
          </a:prstGeom>
          <a:solidFill>
            <a:srgbClr val="62C5D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10C6A-1790-43CC-A551-D863ABA54688}" type="datetimeFigureOut">
              <a:rPr lang="zh-CN" altLang="en-US" smtClean="0"/>
              <a:pPr/>
              <a:t>2021/9/3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E7BAD4-E04C-445F-81CE-722F526F02A1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894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0" y="3060769"/>
            <a:ext cx="9143999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4000" b="1" kern="0">
                <a:solidFill>
                  <a:srgbClr val="8D3D4B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/>
                <a:cs typeface="+mj-cs"/>
              </a:defRPr>
            </a:lvl1pPr>
          </a:lstStyle>
          <a:p>
            <a:pPr algn="ctr"/>
            <a:r>
              <a:rPr lang="en-US" altLang="zh-CN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2.2</a:t>
            </a:r>
            <a:r>
              <a:rPr lang="zh-CN" altLang="en-US" dirty="0" smtClean="0">
                <a:solidFill>
                  <a:schemeClr val="bg1"/>
                </a:solidFill>
                <a:effectLst/>
                <a:latin typeface="微软雅黑" pitchFamily="34" charset="-122"/>
                <a:ea typeface="微软雅黑" pitchFamily="34" charset="-122"/>
                <a:sym typeface="+mn-lt"/>
              </a:rPr>
              <a:t>　做出判断的分支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228883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变量</a:t>
            </a:r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：</a:t>
            </a:r>
            <a:endParaRPr lang="en-US" altLang="zh-CN" sz="2800" dirty="0" smtClean="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 smtClean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创建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时在内存中开辟一个存储空间，</a:t>
            </a:r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变量名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是内存中存放数据的存储单元的</a:t>
            </a:r>
            <a:r>
              <a:rPr lang="zh-CN" altLang="en-US" sz="28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标签</a:t>
            </a:r>
            <a:r>
              <a:rPr lang="zh-CN" altLang="en-US" sz="2800" dirty="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，存放的数据叫变量的值。</a:t>
            </a:r>
          </a:p>
        </p:txBody>
      </p:sp>
      <p:sp>
        <p:nvSpPr>
          <p:cNvPr id="4" name="文本框 23"/>
          <p:cNvSpPr txBox="1"/>
          <p:nvPr/>
        </p:nvSpPr>
        <p:spPr>
          <a:xfrm>
            <a:off x="2509837" y="3818386"/>
            <a:ext cx="1290637" cy="53553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变量名</a:t>
            </a:r>
            <a:endParaRPr lang="en-US" altLang="zh-CN" sz="2400" dirty="0" smtClean="0">
              <a:solidFill>
                <a:schemeClr val="tx2">
                  <a:lumMod val="60000"/>
                  <a:lumOff val="4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391025" y="3238499"/>
            <a:ext cx="2781300" cy="311467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23"/>
          <p:cNvSpPr txBox="1"/>
          <p:nvPr/>
        </p:nvSpPr>
        <p:spPr>
          <a:xfrm>
            <a:off x="5314950" y="2637096"/>
            <a:ext cx="1714500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内存</a:t>
            </a:r>
            <a:endParaRPr lang="en-US" altLang="zh-CN" sz="2400" dirty="0" smtClean="0">
              <a:solidFill>
                <a:schemeClr val="tx2">
                  <a:lumMod val="60000"/>
                  <a:lumOff val="40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8" name="文本框 23"/>
          <p:cNvSpPr txBox="1"/>
          <p:nvPr/>
        </p:nvSpPr>
        <p:spPr>
          <a:xfrm>
            <a:off x="4881563" y="3691415"/>
            <a:ext cx="1290637" cy="497957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数据</a:t>
            </a:r>
            <a:endParaRPr lang="en-US" altLang="zh-CN" sz="2400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676774" y="3669745"/>
            <a:ext cx="1276351" cy="557201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23"/>
          <p:cNvSpPr txBox="1"/>
          <p:nvPr/>
        </p:nvSpPr>
        <p:spPr>
          <a:xfrm>
            <a:off x="4697734" y="4333239"/>
            <a:ext cx="2581274" cy="36279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1600" dirty="0" smtClean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数据的内存地址</a:t>
            </a:r>
            <a:endParaRPr lang="en-US" altLang="zh-CN" sz="1600" dirty="0" smtClean="0">
              <a:solidFill>
                <a:schemeClr val="tx1"/>
              </a:solidFill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  <p:sp>
        <p:nvSpPr>
          <p:cNvPr id="6" name="右箭头 5"/>
          <p:cNvSpPr/>
          <p:nvPr/>
        </p:nvSpPr>
        <p:spPr>
          <a:xfrm rot="903431">
            <a:off x="3800474" y="4226946"/>
            <a:ext cx="876300" cy="2771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782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3"/>
          <p:cNvSpPr txBox="1"/>
          <p:nvPr/>
        </p:nvSpPr>
        <p:spPr>
          <a:xfrm>
            <a:off x="571500" y="788075"/>
            <a:ext cx="8267699" cy="241707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python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中变量的命名规则：</a:t>
            </a:r>
          </a:p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1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、字母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、数字或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下划线，且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须以字母或下划线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开头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2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、区分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大小写</a:t>
            </a:r>
          </a:p>
          <a:p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3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、不能</a:t>
            </a:r>
            <a:r>
              <a:rPr lang="zh-CN" altLang="en-US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使用关键字</a:t>
            </a:r>
          </a:p>
        </p:txBody>
      </p:sp>
      <p:sp>
        <p:nvSpPr>
          <p:cNvPr id="5" name="文本框 23"/>
          <p:cNvSpPr txBox="1"/>
          <p:nvPr/>
        </p:nvSpPr>
        <p:spPr>
          <a:xfrm>
            <a:off x="723898" y="3502700"/>
            <a:ext cx="8267699" cy="125470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en-US" altLang="zh-CN" sz="2800" dirty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python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中声明变量：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  <a:p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变量名 </a:t>
            </a:r>
            <a:r>
              <a:rPr lang="en-US" altLang="zh-CN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=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  <a:cs typeface="+mn-ea"/>
                <a:sym typeface="+mn-lt"/>
              </a:rPr>
              <a:t>表达式</a:t>
            </a:r>
            <a:endParaRPr lang="zh-CN" altLang="en-US" sz="2800" dirty="0">
              <a:latin typeface="微软雅黑" pitchFamily="34" charset="-122"/>
              <a:ea typeface="微软雅黑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61003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164083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运算式与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表达式：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表达式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由一个或多个操作数通过运算符组合而成。</a:t>
            </a: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1026" name="Picture 2" descr="00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125663"/>
            <a:ext cx="7851905" cy="188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675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164083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赋值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语句：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 变量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= 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表达式</a:t>
            </a: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5" name="文本框 23"/>
          <p:cNvSpPr txBox="1"/>
          <p:nvPr/>
        </p:nvSpPr>
        <p:spPr>
          <a:xfrm>
            <a:off x="762000" y="2705352"/>
            <a:ext cx="8267699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执行赋值语句时，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sz="2400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先执行赋值语句的右边，再将结果赋值给左边的变量</a:t>
            </a:r>
            <a:endParaRPr lang="en-US" altLang="zh-CN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0270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453560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输入和输出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语句：</a:t>
            </a:r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input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( 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参数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)    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输入函数，等待用户输入（堵塞）</a:t>
            </a:r>
          </a:p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—— 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参数一般用“提示字符串”，返回用户的输入（字符串！！）</a:t>
            </a:r>
            <a:endParaRPr lang="zh-CN" altLang="en-US" sz="2400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print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（参数，参数，参数，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…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）    输出函数，输出到屏幕</a:t>
            </a:r>
          </a:p>
          <a:p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—— 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参数可以多个，用逗号</a:t>
            </a:r>
            <a:r>
              <a:rPr lang="zh-CN" altLang="en-US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lt"/>
              </a:rPr>
              <a:t>隔开，无返回值</a:t>
            </a:r>
            <a:endParaRPr lang="zh-CN" altLang="en-US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2050" name="Picture 2" descr="0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794250"/>
            <a:ext cx="7797595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558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282128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数据类型：整数、浮点数、字符串、布尔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数字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间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可以 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算术运算，如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10+20 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Wingdings" pitchFamily="2" charset="2"/>
              </a:rPr>
              <a:t>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30</a:t>
            </a:r>
          </a:p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字符串可以 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加法，如 “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10”+“20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”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Wingdings" pitchFamily="2" charset="2"/>
              </a:rPr>
              <a:t>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1020</a:t>
            </a:r>
          </a:p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  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数字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与字符串可以 乘法，如 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10*“x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”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Wingdings" pitchFamily="2" charset="2"/>
              </a:rPr>
              <a:t></a:t>
            </a:r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“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xxxxxxxxxx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” </a:t>
            </a: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sp>
        <p:nvSpPr>
          <p:cNvPr id="5" name="文本框 23"/>
          <p:cNvSpPr txBox="1"/>
          <p:nvPr/>
        </p:nvSpPr>
        <p:spPr>
          <a:xfrm>
            <a:off x="685800" y="3516862"/>
            <a:ext cx="8267699" cy="167840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数据类型转换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：函数 </a:t>
            </a:r>
            <a:r>
              <a:rPr lang="en-US" altLang="zh-CN" sz="2400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int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()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、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float()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、</a:t>
            </a:r>
            <a:r>
              <a:rPr lang="en-US" altLang="zh-CN" sz="2400" dirty="0" err="1">
                <a:latin typeface="微软雅黑" pitchFamily="34" charset="-122"/>
                <a:ea typeface="微软雅黑" pitchFamily="34" charset="-122"/>
                <a:sym typeface="+mn-lt"/>
              </a:rPr>
              <a:t>str</a:t>
            </a:r>
            <a:r>
              <a:rPr lang="en-US" altLang="zh-CN" sz="2400" dirty="0">
                <a:latin typeface="微软雅黑" pitchFamily="34" charset="-122"/>
                <a:ea typeface="微软雅黑" pitchFamily="34" charset="-122"/>
                <a:sym typeface="+mn-lt"/>
              </a:rPr>
              <a:t>()</a:t>
            </a:r>
          </a:p>
          <a:p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3074" name="Picture 2" descr="0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4356066"/>
            <a:ext cx="8002530" cy="1263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866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685800" y="695577"/>
            <a:ext cx="8267699" cy="516141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案例：计算最适宜的运动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心率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最适宜的运动心率 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= 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	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+mn-lt"/>
              </a:rPr>
              <a:t>( 220 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–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年龄 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–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安静心率）* 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( 60% ~ 80% ) +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安静心率</a:t>
            </a:r>
          </a:p>
          <a:p>
            <a:endParaRPr lang="zh-CN" altLang="en-US" sz="2400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变量名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+mn-lt"/>
              </a:rPr>
              <a:t>：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+mn-lt"/>
              </a:rPr>
              <a:t>age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年龄（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16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+mn-lt"/>
              </a:rPr>
              <a:t>）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dirty="0" err="1" smtClean="0">
                <a:latin typeface="微软雅黑" pitchFamily="34" charset="-122"/>
                <a:ea typeface="微软雅黑" pitchFamily="34" charset="-122"/>
                <a:sym typeface="+mn-lt"/>
              </a:rPr>
              <a:t>HRrest</a:t>
            </a:r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+mn-lt"/>
              </a:rPr>
              <a:t> 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  <a:sym typeface="+mn-lt"/>
              </a:rPr>
              <a:t>安静心率（</a:t>
            </a:r>
            <a:r>
              <a:rPr lang="en-US" altLang="zh-CN" dirty="0">
                <a:latin typeface="微软雅黑" pitchFamily="34" charset="-122"/>
                <a:ea typeface="微软雅黑" pitchFamily="34" charset="-122"/>
                <a:sym typeface="+mn-lt"/>
              </a:rPr>
              <a:t>71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+mn-lt"/>
              </a:rPr>
              <a:t>）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+mn-lt"/>
              </a:rPr>
              <a:t>low 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+mn-lt"/>
              </a:rPr>
              <a:t>低</a:t>
            </a:r>
            <a:endParaRPr lang="en-US" altLang="zh-CN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r>
              <a:rPr lang="en-US" altLang="zh-CN" dirty="0" smtClean="0">
                <a:latin typeface="微软雅黑" pitchFamily="34" charset="-122"/>
                <a:ea typeface="微软雅黑" pitchFamily="34" charset="-122"/>
                <a:sym typeface="+mn-lt"/>
              </a:rPr>
              <a:t>high </a:t>
            </a:r>
            <a:r>
              <a:rPr lang="zh-CN" altLang="en-US" dirty="0" smtClean="0">
                <a:latin typeface="微软雅黑" pitchFamily="34" charset="-122"/>
                <a:ea typeface="微软雅黑" pitchFamily="34" charset="-122"/>
                <a:sym typeface="+mn-lt"/>
              </a:rPr>
              <a:t>高</a:t>
            </a:r>
            <a:endParaRPr lang="zh-CN" altLang="en-US" dirty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2" name="Picture 2" descr="0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1275" y="2317748"/>
            <a:ext cx="1616075" cy="414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5414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/>
          <p:cNvSpPr txBox="1"/>
          <p:nvPr/>
        </p:nvSpPr>
        <p:spPr>
          <a:xfrm>
            <a:off x="876301" y="695576"/>
            <a:ext cx="8267699" cy="110697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indent="0" fontAlgn="base">
              <a:lnSpc>
                <a:spcPct val="120000"/>
              </a:lnSpc>
              <a:spcBef>
                <a:spcPct val="0"/>
              </a:spcBef>
              <a:spcAft>
                <a:spcPts val="1000"/>
              </a:spcAft>
              <a:buFontTx/>
              <a:buNone/>
              <a:defRPr sz="2000" b="1">
                <a:solidFill>
                  <a:schemeClr val="tx1">
                    <a:lumMod val="85000"/>
                    <a:lumOff val="15000"/>
                  </a:schemeClr>
                </a:solidFill>
                <a:latin typeface="楷体_GB2312" pitchFamily="49" charset="-122"/>
                <a:ea typeface="楷体_GB2312" pitchFamily="49" charset="-122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latin typeface="楷体_GB2312" pitchFamily="49" charset="-122"/>
                <a:ea typeface="楷体_GB2312" pitchFamily="49" charset="-122"/>
              </a:defRPr>
            </a:lvl5pPr>
            <a:lvl6pPr>
              <a:defRPr sz="2000" b="1">
                <a:latin typeface="楷体_GB2312" pitchFamily="49" charset="-122"/>
                <a:ea typeface="楷体_GB2312" pitchFamily="49" charset="-122"/>
              </a:defRPr>
            </a:lvl6pPr>
            <a:lvl7pPr>
              <a:defRPr sz="2000" b="1">
                <a:latin typeface="楷体_GB2312" pitchFamily="49" charset="-122"/>
                <a:ea typeface="楷体_GB2312" pitchFamily="49" charset="-122"/>
              </a:defRPr>
            </a:lvl7pPr>
            <a:lvl8pPr>
              <a:defRPr sz="2000" b="1">
                <a:latin typeface="楷体_GB2312" pitchFamily="49" charset="-122"/>
                <a:ea typeface="楷体_GB2312" pitchFamily="49" charset="-122"/>
              </a:defRPr>
            </a:lvl8pPr>
            <a:lvl9pPr>
              <a:defRPr sz="2000" b="1">
                <a:latin typeface="楷体_GB2312" pitchFamily="49" charset="-122"/>
                <a:ea typeface="楷体_GB2312" pitchFamily="49" charset="-122"/>
              </a:defRPr>
            </a:lvl9pPr>
          </a:lstStyle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  <a:sym typeface="+mn-lt"/>
              </a:rPr>
              <a:t>案例：计算最适宜的运动</a:t>
            </a:r>
            <a:r>
              <a:rPr lang="zh-CN" altLang="en-US" sz="2400" dirty="0" smtClean="0">
                <a:latin typeface="微软雅黑" pitchFamily="34" charset="-122"/>
                <a:ea typeface="微软雅黑" pitchFamily="34" charset="-122"/>
                <a:sym typeface="+mn-lt"/>
              </a:rPr>
              <a:t>心率</a:t>
            </a:r>
            <a:endParaRPr lang="en-US" altLang="zh-CN" sz="2400" dirty="0" smtClean="0">
              <a:latin typeface="微软雅黑" pitchFamily="34" charset="-122"/>
              <a:ea typeface="微软雅黑" pitchFamily="34" charset="-122"/>
              <a:sym typeface="+mn-lt"/>
            </a:endParaRPr>
          </a:p>
          <a:p>
            <a:endParaRPr lang="en-US" altLang="zh-CN" sz="2400" dirty="0">
              <a:latin typeface="微软雅黑" pitchFamily="34" charset="-122"/>
              <a:ea typeface="微软雅黑" pitchFamily="34" charset="-122"/>
              <a:sym typeface="+mn-lt"/>
            </a:endParaRPr>
          </a:p>
        </p:txBody>
      </p:sp>
      <p:pic>
        <p:nvPicPr>
          <p:cNvPr id="5122" name="图片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647825"/>
            <a:ext cx="7604762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695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OC_GUID" val="{3ad4e25c-9d03-467f-9d80-52e4b3dbebcb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1662</TotalTime>
  <Words>279</Words>
  <Application>Microsoft Office PowerPoint</Application>
  <PresentationFormat>全屏显示(4:3)</PresentationFormat>
  <Paragraphs>49</Paragraphs>
  <Slides>9</Slides>
  <Notes>8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hammer Hsu</dc:creator>
  <cp:lastModifiedBy>lenovo</cp:lastModifiedBy>
  <cp:revision>178</cp:revision>
  <dcterms:created xsi:type="dcterms:W3CDTF">2019-04-15T01:46:00Z</dcterms:created>
  <dcterms:modified xsi:type="dcterms:W3CDTF">2021-09-03T08:37:21Z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2052-11.1.0.8696</vt:lpwstr>
  </property>
</Properties>
</file>