
<file path=[Content_Types].xml><?xml version="1.0" encoding="utf-8"?>
<Types xmlns="http://schemas.openxmlformats.org/package/2006/content-types"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63" r:id="rId3"/>
    <p:sldId id="256" r:id="rId4"/>
    <p:sldId id="257" r:id="rId5"/>
    <p:sldId id="258" r:id="rId6"/>
    <p:sldId id="259" r:id="rId7"/>
    <p:sldId id="260" r:id="rId8"/>
    <p:sldId id="261" r:id="rId9"/>
    <p:sldId id="262" r:id="rId10"/>
  </p:sldIdLst>
  <p:sldSz cx="12192000" cy="6858000"/>
  <p:notesSz cx="6858000" cy="9144000"/>
  <p:custDataLst>
    <p:tags r:id="rId1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4" Type="http://schemas.openxmlformats.org/officeDocument/2006/relationships/tags" Target="tags/tag1.xml"/><Relationship Id="rId13" Type="http://schemas.openxmlformats.org/officeDocument/2006/relationships/tableStyles" Target="tableStyles.xml"/><Relationship Id="rId12" Type="http://schemas.openxmlformats.org/officeDocument/2006/relationships/viewProps" Target="viewProps.xml"/><Relationship Id="rId11" Type="http://schemas.openxmlformats.org/officeDocument/2006/relationships/presProps" Target="presProps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p>
            <a:r>
              <a:rPr lang="zh-CN" altLang="en-US"/>
              <a:t>名著阅读拓展训练</a:t>
            </a:r>
            <a:r>
              <a:rPr lang="zh-CN" altLang="en-US"/>
              <a:t>答案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94615" y="292100"/>
            <a:ext cx="12158980" cy="6346825"/>
          </a:xfrm>
        </p:spPr>
        <p:txBody>
          <a:bodyPr>
            <a:normAutofit/>
          </a:bodyPr>
          <a:p>
            <a:pPr marL="0" indent="0" fontAlgn="auto">
              <a:lnSpc>
                <a:spcPct val="150000"/>
              </a:lnSpc>
              <a:buNone/>
            </a:pPr>
            <a:r>
              <a:rPr lang="zh-CN" altLang="en-US"/>
              <a:t>1、（1）（4分）示例1：《骆驼祥子》：祭灶那天，祥子拉着曹先生由西城回家，发现被侦探跟踪了。曹先生让祥子将自己拉到左先生家里，并让祥子坐汽车回曹家报信。祥子刚回到曹家就被孙侦抓住，在孙侦探的敲诈、逼迫下，祥子将自己的所有积蓄交给了孙侦探。 </a:t>
            </a:r>
            <a:endParaRPr lang="zh-CN" altLang="en-US"/>
          </a:p>
          <a:p>
            <a:pPr marL="0" indent="0" fontAlgn="auto">
              <a:lnSpc>
                <a:spcPct val="150000"/>
              </a:lnSpc>
              <a:buNone/>
            </a:pPr>
            <a:endParaRPr lang="zh-CN" altLang="en-US"/>
          </a:p>
          <a:p>
            <a:pPr marL="0" indent="0" fontAlgn="auto">
              <a:lnSpc>
                <a:spcPct val="150000"/>
              </a:lnSpc>
              <a:buNone/>
            </a:pPr>
            <a:r>
              <a:rPr lang="zh-CN" altLang="en-US"/>
              <a:t>示例②:《海底两万里》:在大西洋留卡斯群岛附近的海域，“鹦鹉螺号”遭到章鱼的袭击。“鹦鹉螺 ”被追浮出海面，众人在尼摩船长的带领下，用斧子刀叉展开血战。战斗中一名船员惨死，尼德兰也遭遇危险，幸为尼摩船长所救。经过持续一刻钟的战斗，终于打败了章鱼。</a:t>
            </a:r>
            <a:endParaRPr lang="zh-CN" alt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49860" y="1107440"/>
            <a:ext cx="11203940" cy="5069840"/>
          </a:xfrm>
        </p:spPr>
        <p:txBody>
          <a:bodyPr/>
          <a:p>
            <a:pPr marL="0" indent="0" fontAlgn="auto">
              <a:lnSpc>
                <a:spcPct val="150000"/>
              </a:lnSpc>
              <a:buNone/>
            </a:pPr>
            <a:r>
              <a:rPr lang="zh-CN" altLang="en-US"/>
              <a:t>1、（2）（4分） </a:t>
            </a:r>
            <a:endParaRPr lang="zh-CN" altLang="en-US"/>
          </a:p>
          <a:p>
            <a:pPr marL="0" indent="0" fontAlgn="auto">
              <a:lnSpc>
                <a:spcPct val="150000"/>
              </a:lnSpc>
              <a:buNone/>
            </a:pPr>
            <a:r>
              <a:rPr lang="zh-CN" altLang="en-US"/>
              <a:t>①智斗章鱼、安葬同伴、大战土著、复仇行动（1分，任选一项)；</a:t>
            </a:r>
            <a:endParaRPr lang="zh-CN" altLang="en-US"/>
          </a:p>
          <a:p>
            <a:pPr marL="0" indent="0" fontAlgn="auto">
              <a:lnSpc>
                <a:spcPct val="150000"/>
              </a:lnSpc>
              <a:buNone/>
            </a:pPr>
            <a:r>
              <a:rPr lang="zh-CN" altLang="en-US"/>
              <a:t>②海底森林以及冰雪世界、科学家讲述科学性故事 （1分，任选一项）</a:t>
            </a:r>
            <a:endParaRPr lang="zh-CN" altLang="en-US"/>
          </a:p>
          <a:p>
            <a:pPr marL="0" indent="0" fontAlgn="auto">
              <a:lnSpc>
                <a:spcPct val="150000"/>
              </a:lnSpc>
              <a:buNone/>
            </a:pPr>
            <a:r>
              <a:rPr lang="zh-CN" altLang="en-US"/>
              <a:t>③同情劳苦大众、抵制反抗压迫、秉持美好人性 (2 分，任选一项)。</a:t>
            </a:r>
            <a:endParaRPr lang="zh-CN" alt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74295"/>
            <a:ext cx="11690985" cy="6500495"/>
          </a:xfrm>
        </p:spPr>
        <p:txBody>
          <a:bodyPr>
            <a:normAutofit fontScale="80000"/>
          </a:bodyPr>
          <a:p>
            <a:pPr marL="0" indent="0" fontAlgn="auto">
              <a:lnSpc>
                <a:spcPct val="150000"/>
              </a:lnSpc>
              <a:buNone/>
            </a:pPr>
            <a:r>
              <a:rPr lang="zh-CN" altLang="en-US"/>
              <a:t>2.(1)(2 分)</a:t>
            </a:r>
            <a:r>
              <a:rPr lang="en-US" altLang="zh-CN"/>
              <a:t> </a:t>
            </a:r>
            <a:r>
              <a:rPr lang="zh-CN" altLang="en-US"/>
              <a:t>①潜水艇/电击枪/潜水服等 </a:t>
            </a:r>
            <a:r>
              <a:rPr lang="en-US" altLang="zh-CN"/>
              <a:t> </a:t>
            </a:r>
            <a:endParaRPr lang="en-US" altLang="zh-CN"/>
          </a:p>
          <a:p>
            <a:pPr marL="0" indent="0" fontAlgn="auto">
              <a:lnSpc>
                <a:spcPct val="150000"/>
              </a:lnSpc>
              <a:buNone/>
            </a:pPr>
            <a:r>
              <a:rPr lang="en-US" altLang="zh-CN"/>
              <a:t>  </a:t>
            </a:r>
            <a:r>
              <a:rPr lang="zh-CN" altLang="en-US"/>
              <a:t>②该展品是祥子的劳动所得，它体现着祥子对美好 生活的向往/踏实肯干的性格特点。</a:t>
            </a:r>
            <a:endParaRPr lang="zh-CN" altLang="en-US"/>
          </a:p>
          <a:p>
            <a:pPr marL="0" indent="0" fontAlgn="auto">
              <a:lnSpc>
                <a:spcPct val="150000"/>
              </a:lnSpc>
              <a:buNone/>
            </a:pPr>
            <a:r>
              <a:rPr lang="zh-CN" altLang="en-US"/>
              <a:t>(物品要与主人公相对应，简单说出物品的意义即可)</a:t>
            </a:r>
            <a:endParaRPr lang="zh-CN" altLang="en-US"/>
          </a:p>
          <a:p>
            <a:pPr marL="0" indent="0" fontAlgn="auto">
              <a:lnSpc>
                <a:spcPct val="150000"/>
              </a:lnSpc>
              <a:buNone/>
            </a:pPr>
            <a:endParaRPr lang="zh-CN" altLang="en-US"/>
          </a:p>
          <a:p>
            <a:pPr marL="0" indent="0" fontAlgn="auto">
              <a:lnSpc>
                <a:spcPct val="150000"/>
              </a:lnSpc>
              <a:buNone/>
            </a:pPr>
            <a:r>
              <a:rPr lang="zh-CN" altLang="en-US"/>
              <a:t> (2)(3分)</a:t>
            </a:r>
            <a:r>
              <a:rPr lang="zh-CN" altLang="en-US">
                <a:solidFill>
                  <a:srgbClr val="FF0000"/>
                </a:solidFill>
              </a:rPr>
              <a:t>示例1</a:t>
            </a:r>
            <a:r>
              <a:rPr lang="zh-CN" altLang="en-US"/>
              <a:t>:烟酒:有梦想的时候他不抽烟，不喝酒，第一次买的车被大兵抢走以后，烟酒仿佛对他有种特别的诱惑力，能安慰他，能让他忘了苦痛。他辛苦攒的钱被孙侦探敲诈一空后，不吸烟的祥子开始吸烟，虎妞难产去世后，他狠狠地吸那支烟，越不爱吸越要吸。到最后烟卷吸上了瘾，烟酒又成了他的朋友，甚至在地上捡烟头吸。</a:t>
            </a:r>
            <a:endParaRPr lang="zh-CN" altLang="en-US"/>
          </a:p>
          <a:p>
            <a:pPr marL="0" indent="0" fontAlgn="auto">
              <a:lnSpc>
                <a:spcPct val="150000"/>
              </a:lnSpc>
              <a:buNone/>
            </a:pPr>
            <a:r>
              <a:rPr lang="zh-CN" altLang="en-US">
                <a:solidFill>
                  <a:srgbClr val="FF0000"/>
                </a:solidFill>
              </a:rPr>
              <a:t>示例2</a:t>
            </a:r>
            <a:r>
              <a:rPr lang="zh-CN" altLang="en-US"/>
              <a:t>:金钱:最开始的时候，祥子为了攒钱买车，精打细算地过日子，珍惜每一分钱，还有些吝啬。祥子生活的希望破灭以后，他对钱就不珍惜了，他喜欢看自己的东西变成钱，被自己花了;自己花用了，就落不到别人手中，这最保险。</a:t>
            </a:r>
            <a:endParaRPr lang="zh-CN" alt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115570"/>
            <a:ext cx="12125960" cy="6941185"/>
          </a:xfrm>
        </p:spPr>
        <p:txBody>
          <a:bodyPr>
            <a:normAutofit fontScale="90000" lnSpcReduction="20000"/>
          </a:bodyPr>
          <a:p>
            <a:pPr marL="0" indent="0" fontAlgn="auto">
              <a:lnSpc>
                <a:spcPct val="120000"/>
              </a:lnSpc>
              <a:buNone/>
            </a:pPr>
            <a:r>
              <a:rPr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3、(1)(2分)</a:t>
            </a:r>
            <a:r>
              <a:rPr lang="en-US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D    </a:t>
            </a:r>
            <a:r>
              <a:rPr lang="en-US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endParaRPr lang="en-US" b="1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fontAlgn="auto">
              <a:lnSpc>
                <a:spcPct val="120000"/>
              </a:lnSpc>
              <a:buNone/>
            </a:pPr>
            <a:r>
              <a:rPr lang="en-US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</a:t>
            </a:r>
            <a:r>
              <a:rPr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(2)  ①老马(1分)   </a:t>
            </a:r>
            <a:r>
              <a:rPr lang="en-US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  </a:t>
            </a:r>
            <a:r>
              <a:rPr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②脾气暴躁 (冲动、鲁莽、暴烈、急躁)(1分)</a:t>
            </a:r>
            <a:endParaRPr b="1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fontAlgn="auto">
              <a:lnSpc>
                <a:spcPct val="120000"/>
              </a:lnSpc>
              <a:buNone/>
            </a:pPr>
            <a:r>
              <a:rPr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(3)  (4分。事例2分，分析2分)</a:t>
            </a:r>
            <a:endParaRPr b="1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fontAlgn="auto">
              <a:lnSpc>
                <a:spcPct val="120000"/>
              </a:lnSpc>
              <a:buNone/>
            </a:pPr>
            <a:r>
              <a:rPr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示例1:</a:t>
            </a:r>
            <a:r>
              <a:rPr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坚持就是一种信念、一种态度。祥子为了尽快买上新车，去杨宅拉包月，整天忙得发昏，杨家人刻薄吝啬，但祥子咬牙坚持，不放弃对买车的憧憬和希望。祥子这种态度让我懂得为了实现梦想，要不畏困难，不懈努力。 </a:t>
            </a:r>
            <a:endParaRPr b="1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fontAlgn="auto">
              <a:lnSpc>
                <a:spcPct val="120000"/>
              </a:lnSpc>
              <a:buNone/>
            </a:pPr>
            <a:r>
              <a:rPr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示例2</a:t>
            </a:r>
            <a:r>
              <a:rPr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:坚持就是一种信念、一种态 度。曹先生给学生阮明打不及格的分数，遭到阮明报复，但是仍然宽和、善待他人。曹先生这样的态度让我懂得做人要有宽容和善良之心。 </a:t>
            </a:r>
            <a:endParaRPr b="1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fontAlgn="auto">
              <a:lnSpc>
                <a:spcPct val="120000"/>
              </a:lnSpc>
              <a:buNone/>
            </a:pPr>
            <a:r>
              <a:rPr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示例3</a:t>
            </a:r>
            <a:r>
              <a:rPr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:坚持就是一种信念、一种态度。尼摩船长在祖国 被侵占时，不愿沦为奴仆，于是建造潜艇，坚持在未被侵略者践踏的海洋中自在邀游，这种态度让我明白了为了正义和自由，要坚守自己的信念。 </a:t>
            </a:r>
            <a:endParaRPr b="1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fontAlgn="auto">
              <a:lnSpc>
                <a:spcPct val="120000"/>
              </a:lnSpc>
              <a:buNone/>
            </a:pPr>
            <a:r>
              <a:rPr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示例4</a:t>
            </a:r>
            <a:r>
              <a:rPr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:坚持就是一种信念、一种态度。阿龙纳斯为 了科学研究，在海底面对重重危险，依然坚持留在潜艇上。这种态度让我明白:为了事业和梦想，要不畏艰难险阻，勇敢坚持。</a:t>
            </a:r>
            <a:endParaRPr b="1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560" y="365125"/>
            <a:ext cx="11950700" cy="6366510"/>
          </a:xfrm>
        </p:spPr>
        <p:txBody>
          <a:bodyPr/>
          <a:p>
            <a:endParaRPr lang="zh-CN" altLang="en-US"/>
          </a:p>
          <a:p>
            <a:pPr marL="0" indent="0" fontAlgn="auto">
              <a:lnSpc>
                <a:spcPct val="150000"/>
              </a:lnSpc>
              <a:buNone/>
            </a:pPr>
            <a:r>
              <a:rPr lang="zh-CN" altLang="en-US"/>
              <a:t>4.   (1)  ① (2分)小福子   ②康赛尔</a:t>
            </a:r>
            <a:endParaRPr lang="zh-CN" altLang="en-US"/>
          </a:p>
          <a:p>
            <a:pPr marL="0" indent="0" fontAlgn="auto">
              <a:lnSpc>
                <a:spcPct val="150000"/>
              </a:lnSpc>
              <a:buNone/>
            </a:pPr>
            <a:r>
              <a:rPr lang="zh-CN" altLang="en-US"/>
              <a:t>(2)(2分） 示例1:祥子的优点是勤劳，要强，辛勤拉车三年凑足了买车的钱(1分);缺点是麻木、潦倒、自暴自弃，小福子死后，祥子彻底堕落为行尸走肉(1分)。</a:t>
            </a:r>
            <a:endParaRPr lang="zh-CN" altLang="en-US"/>
          </a:p>
          <a:p>
            <a:pPr marL="0" indent="0" fontAlgn="auto">
              <a:lnSpc>
                <a:spcPct val="150000"/>
              </a:lnSpc>
              <a:buNone/>
            </a:pPr>
            <a:r>
              <a:rPr lang="zh-CN" altLang="en-US"/>
              <a:t>示例2:摩船长的优点是勇敢，对弱者充满同情心，在鲨鱼口中救下印度采珠人(1分);缺点是性情古怪，隐藏在海地生活，不愿意踏上陆地(1分)。</a:t>
            </a:r>
            <a:endParaRPr lang="zh-CN" alt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04140" y="144145"/>
            <a:ext cx="12203430" cy="6642735"/>
          </a:xfrm>
        </p:spPr>
        <p:txBody>
          <a:bodyPr>
            <a:normAutofit fontScale="80000"/>
          </a:bodyPr>
          <a:p>
            <a:pPr marL="0" indent="0" fontAlgn="auto">
              <a:lnSpc>
                <a:spcPct val="150000"/>
              </a:lnSpc>
              <a:buNone/>
            </a:pPr>
            <a:r>
              <a:rPr lang="zh-CN" altLang="en-US"/>
              <a:t>(3)(4分。结合情节2分，分析2分)</a:t>
            </a:r>
            <a:endParaRPr lang="zh-CN" altLang="en-US"/>
          </a:p>
          <a:p>
            <a:pPr marL="0" indent="0" fontAlgn="auto">
              <a:lnSpc>
                <a:spcPct val="150000"/>
              </a:lnSpc>
              <a:buNone/>
            </a:pPr>
            <a:r>
              <a:rPr lang="zh-CN" altLang="en-US"/>
              <a:t>问题一:社会的黑暗是造成祥子悲剧的主要原因。祥子是社会底层劳动者的代表，只能靠出卖自己的血汗来换取微薄的报酬，他凭借辛勤的劳动，实现了购买人力车的愿望，但是军阀的乱兵抢走了车，侦探诈去了他的积蓄，他无法与黑暗的社会抗衡，这样黑暗的社会让一个勤勤恳恳的老实人走毁灭。</a:t>
            </a:r>
            <a:endParaRPr lang="zh-CN" altLang="en-US"/>
          </a:p>
          <a:p>
            <a:pPr marL="0" indent="0" fontAlgn="auto">
              <a:lnSpc>
                <a:spcPct val="150000"/>
              </a:lnSpc>
              <a:buNone/>
            </a:pPr>
            <a:endParaRPr lang="zh-CN" altLang="en-US"/>
          </a:p>
          <a:p>
            <a:pPr marL="0" indent="0" fontAlgn="auto">
              <a:lnSpc>
                <a:spcPct val="150000"/>
              </a:lnSpc>
              <a:buNone/>
            </a:pPr>
            <a:r>
              <a:rPr lang="zh-CN" altLang="en-US"/>
              <a:t>问题二:①在巴布亚新几内亚他们的船搁浅了，遇到当地人的攻击，尼摩船长用他的闪电挡住攻击进入“鹦鹉螺”号。②在南极他们被困在厚厚的冰下，船上极度缺氧，但船上所有人轮流用工具部厚10米冰大大西洋“鹦鹉”被章鱼所扰，他们拿斧头和章鱼肉搏战，一名船员惨死。④在北大西洋“鹦鹉螺”号遇到一艘英国驱逐舰的炮轰，除那三位俘虏外个义愤填膺，用“鹦鹉螺”号的冲角把驱逐舰击沉。(任选一项情节)</a:t>
            </a:r>
            <a:endParaRPr lang="zh-CN" alt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292100"/>
            <a:ext cx="12113260" cy="6358255"/>
          </a:xfrm>
        </p:spPr>
        <p:txBody>
          <a:bodyPr/>
          <a:p>
            <a:pPr marL="0" indent="0" fontAlgn="auto">
              <a:lnSpc>
                <a:spcPct val="150000"/>
              </a:lnSpc>
              <a:buNone/>
            </a:pPr>
            <a:r>
              <a:rPr lang="zh-CN" altLang="en-US"/>
              <a:t>5.(8分) (1)4):西直门，一辆车一个行人也没遇上，祥子知道事情要坏。他刚抄土路走，就连车带人被十来个乱军捉了去!</a:t>
            </a:r>
            <a:endParaRPr lang="zh-CN" altLang="en-US"/>
          </a:p>
          <a:p>
            <a:pPr marL="0" indent="0" fontAlgn="auto">
              <a:lnSpc>
                <a:spcPct val="150000"/>
              </a:lnSpc>
              <a:buNone/>
            </a:pPr>
            <a:r>
              <a:rPr lang="zh-CN" altLang="en-US"/>
              <a:t>(2)（4分</a:t>
            </a:r>
            <a:r>
              <a:rPr lang="zh-CN" altLang="en-US">
                <a:solidFill>
                  <a:srgbClr val="FF0000"/>
                </a:solidFill>
              </a:rPr>
              <a:t>)示例1</a:t>
            </a:r>
            <a:r>
              <a:rPr lang="zh-CN" altLang="en-US"/>
              <a:t>：衍太太是个自私、阴险、市侩的妇人（2分）。她鼓励孩子吃冰;给“我”看不健康的画;唆使“我”偷母亲的首饰变卖(2 分)。   </a:t>
            </a:r>
            <a:endParaRPr lang="zh-CN" altLang="en-US"/>
          </a:p>
          <a:p>
            <a:pPr marL="0" indent="0" fontAlgn="auto">
              <a:lnSpc>
                <a:spcPct val="150000"/>
              </a:lnSpc>
              <a:buNone/>
            </a:pPr>
            <a:r>
              <a:rPr lang="zh-CN" altLang="en-US">
                <a:solidFill>
                  <a:srgbClr val="FF0000"/>
                </a:solidFill>
              </a:rPr>
              <a:t>示例2</a:t>
            </a:r>
            <a:r>
              <a:rPr lang="zh-CN" altLang="en-US"/>
              <a:t>:白骨精凶残狠毒，是诡计多端、 变化无定的妖精(2)。她擅长用美丽的外貌及动听的语言迷惑人，她知道唐僧是虔诚的徒，于是花言巧语，又是“还愿”，又是“斋僧”，企图诱唐僧上钩，尽显狡猾的本性(2分)。</a:t>
            </a:r>
            <a:endParaRPr lang="zh-CN" altLang="en-US"/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COMMONDATA" val="eyJoZGlkIjoiYjgzYTY5ZGI3OTBjN2E4NmE1YTVkMWY1YWY3M2M4MzcifQ==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1889</Words>
  <Application>WPS 演示</Application>
  <PresentationFormat>宽屏</PresentationFormat>
  <Paragraphs>39</Paragraphs>
  <Slides>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16" baseType="lpstr">
      <vt:lpstr>Arial</vt:lpstr>
      <vt:lpstr>宋体</vt:lpstr>
      <vt:lpstr>Wingdings</vt:lpstr>
      <vt:lpstr>Arial Unicode MS</vt:lpstr>
      <vt:lpstr>微软雅黑</vt:lpstr>
      <vt:lpstr>Calibri</vt:lpstr>
      <vt:lpstr>楷体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ymh</dc:creator>
  <cp:lastModifiedBy>ymh</cp:lastModifiedBy>
  <cp:revision>4</cp:revision>
  <dcterms:created xsi:type="dcterms:W3CDTF">2023-05-29T09:08:00Z</dcterms:created>
  <dcterms:modified xsi:type="dcterms:W3CDTF">2023-05-29T09:19:30Z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A6080B35D919405AB7ACE4C088123B22_13</vt:lpwstr>
  </property>
  <property fmtid="{D5CDD505-2E9C-101B-9397-08002B2CF9AE}" pid="3" name="KSOProductBuildVer">
    <vt:lpwstr>2052-11.1.0.14309</vt:lpwstr>
  </property>
</Properties>
</file>