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7" r:id="rId2"/>
    <p:sldId id="258" r:id="rId3"/>
    <p:sldId id="259" r:id="rId4"/>
    <p:sldId id="260" r:id="rId5"/>
    <p:sldId id="261" r:id="rId6"/>
    <p:sldId id="262" r:id="rId7"/>
    <p:sldId id="264" r:id="rId8"/>
    <p:sldId id="265" r:id="rId9"/>
    <p:sldId id="263" r:id="rId10"/>
    <p:sldId id="266" r:id="rId11"/>
    <p:sldId id="267" r:id="rId12"/>
    <p:sldId id="270" r:id="rId13"/>
    <p:sldId id="271" r:id="rId14"/>
    <p:sldId id="272" r:id="rId15"/>
    <p:sldId id="269" r:id="rId16"/>
    <p:sldId id="273" r:id="rId17"/>
    <p:sldId id="274" r:id="rId18"/>
    <p:sldId id="275" r:id="rId19"/>
    <p:sldId id="276" r:id="rId20"/>
    <p:sldId id="279" r:id="rId21"/>
    <p:sldId id="290" r:id="rId22"/>
    <p:sldId id="296" r:id="rId23"/>
    <p:sldId id="285" r:id="rId24"/>
    <p:sldId id="293" r:id="rId25"/>
    <p:sldId id="297" r:id="rId26"/>
    <p:sldId id="282" r:id="rId27"/>
    <p:sldId id="298" r:id="rId28"/>
    <p:sldId id="288" r:id="rId29"/>
    <p:sldId id="299"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1470" y="-96"/>
      </p:cViewPr>
      <p:guideLst>
        <p:guide orient="horz" pos="2160"/>
        <p:guide pos="2880"/>
      </p:guideLst>
    </p:cSldViewPr>
  </p:slid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F19B07-D7CE-452B-87F4-F17042C0CC01}" type="datetimeFigureOut">
              <a:rPr lang="zh-CN" altLang="en-US" smtClean="0"/>
              <a:t>2017/5/15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105549-B820-46A7-BE71-502EF7235ACF}" type="slidenum">
              <a:rPr lang="zh-CN" altLang="en-US" smtClean="0"/>
              <a:t>‹#›</a:t>
            </a:fld>
            <a:endParaRPr lang="zh-CN" altLang="en-US"/>
          </a:p>
        </p:txBody>
      </p:sp>
    </p:spTree>
    <p:extLst>
      <p:ext uri="{BB962C8B-B14F-4D97-AF65-F5344CB8AC3E}">
        <p14:creationId xmlns:p14="http://schemas.microsoft.com/office/powerpoint/2010/main" val="17938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effectLst/>
              </a:rPr>
              <a:t>1</a:t>
            </a:r>
            <a:r>
              <a:rPr lang="zh-CN" altLang="en-US" dirty="0" smtClean="0">
                <a:effectLst/>
              </a:rPr>
              <a:t>、第一段：恩格斯和伯恩斯坦实际都没有放弃社会主义的大目标，但他们又都认为，只有实现社会主义的运动才是最重要的，而预先讨论“未来社会组织方面的详细情况”，则是毫无价值的。他们都认为社会发展问题是需要不断探索和研究的，而并不是我们已经有了一套包治百病的灵丹妙药。</a:t>
            </a:r>
            <a:endParaRPr lang="en-US" altLang="zh-CN" dirty="0" smtClean="0">
              <a:effectLst/>
            </a:endParaRPr>
          </a:p>
          <a:p>
            <a:r>
              <a:rPr lang="en-US" altLang="zh-CN" dirty="0" smtClean="0"/>
              <a:t>2</a:t>
            </a:r>
            <a:r>
              <a:rPr lang="zh-CN" altLang="en-US" dirty="0" smtClean="0"/>
              <a:t>、第二段：恩格斯晚年放弃了“共产主义”最高理想？</a:t>
            </a:r>
          </a:p>
          <a:p>
            <a:r>
              <a:rPr lang="zh-CN" altLang="en-US" dirty="0" smtClean="0"/>
              <a:t>二评</a:t>
            </a:r>
            <a:r>
              <a:rPr lang="en-US" altLang="zh-CN" dirty="0" smtClean="0"/>
              <a:t>《</a:t>
            </a:r>
            <a:r>
              <a:rPr lang="zh-CN" altLang="en-US" dirty="0" smtClean="0"/>
              <a:t>只有民主社会主义才能救中国</a:t>
            </a:r>
            <a:r>
              <a:rPr lang="en-US" altLang="zh-CN" dirty="0" smtClean="0"/>
              <a:t>》</a:t>
            </a:r>
          </a:p>
          <a:p>
            <a:r>
              <a:rPr lang="zh-CN" altLang="en-US" dirty="0" smtClean="0"/>
              <a:t>藕荷</a:t>
            </a:r>
          </a:p>
          <a:p>
            <a:r>
              <a:rPr lang="zh-CN" altLang="en-US" dirty="0" smtClean="0"/>
              <a:t>谢韬先生的文章</a:t>
            </a:r>
            <a:r>
              <a:rPr lang="en-US" altLang="zh-CN" dirty="0" smtClean="0"/>
              <a:t>《</a:t>
            </a:r>
            <a:r>
              <a:rPr lang="zh-CN" altLang="en-US" dirty="0" smtClean="0"/>
              <a:t>只有民主社会主义才能救中国</a:t>
            </a:r>
            <a:r>
              <a:rPr lang="en-US" altLang="zh-CN" dirty="0" smtClean="0"/>
              <a:t>》</a:t>
            </a:r>
            <a:r>
              <a:rPr lang="zh-CN" altLang="en-US" dirty="0" smtClean="0"/>
              <a:t>，是为辛子陵先生</a:t>
            </a:r>
            <a:r>
              <a:rPr lang="en-US" altLang="zh-CN" dirty="0" smtClean="0"/>
              <a:t>《</a:t>
            </a:r>
            <a:r>
              <a:rPr lang="zh-CN" altLang="en-US" dirty="0" smtClean="0"/>
              <a:t>千秋功罪毛泽东</a:t>
            </a:r>
            <a:r>
              <a:rPr lang="en-US" altLang="zh-CN" dirty="0" smtClean="0"/>
              <a:t>》</a:t>
            </a:r>
            <a:r>
              <a:rPr lang="zh-CN" altLang="en-US" dirty="0" smtClean="0"/>
              <a:t>一书所撰写的序言。谢先生说：“辛子陵以令人信服的历史考证说明，恩格斯晚年放弃了所谓‘共产主义’的最高理想。他在</a:t>
            </a:r>
            <a:r>
              <a:rPr lang="en-US" altLang="zh-CN" dirty="0" smtClean="0"/>
              <a:t>《</a:t>
            </a:r>
            <a:r>
              <a:rPr lang="zh-CN" altLang="en-US" dirty="0" smtClean="0"/>
              <a:t>导言</a:t>
            </a:r>
            <a:r>
              <a:rPr lang="en-US" altLang="zh-CN" dirty="0" smtClean="0"/>
              <a:t>》</a:t>
            </a:r>
            <a:r>
              <a:rPr lang="zh-CN" altLang="en-US" dirty="0" smtClean="0"/>
              <a:t>里指出：没有什么‘共产主义’大目标，这是一个被马克思主义创始人早年提出来晚年抛弃了的命题。</a:t>
            </a:r>
            <a:r>
              <a:rPr lang="en-US" altLang="zh-CN" dirty="0" smtClean="0"/>
              <a:t>1847</a:t>
            </a:r>
            <a:r>
              <a:rPr lang="zh-CN" altLang="en-US" dirty="0" smtClean="0"/>
              <a:t>年</a:t>
            </a:r>
            <a:r>
              <a:rPr lang="en-US" altLang="zh-CN" dirty="0" smtClean="0"/>
              <a:t>10</a:t>
            </a:r>
            <a:r>
              <a:rPr lang="zh-CN" altLang="en-US" dirty="0" smtClean="0"/>
              <a:t>月恩格斯写了</a:t>
            </a:r>
            <a:r>
              <a:rPr lang="en-US" altLang="zh-CN" dirty="0" smtClean="0"/>
              <a:t>《</a:t>
            </a:r>
            <a:r>
              <a:rPr lang="zh-CN" altLang="en-US" dirty="0" smtClean="0"/>
              <a:t>共产主义原理</a:t>
            </a:r>
            <a:r>
              <a:rPr lang="en-US" altLang="zh-CN" dirty="0" smtClean="0"/>
              <a:t>》</a:t>
            </a:r>
            <a:r>
              <a:rPr lang="zh-CN" altLang="en-US" dirty="0" smtClean="0"/>
              <a:t>一文，勾画了这位</a:t>
            </a:r>
            <a:r>
              <a:rPr lang="en-US" altLang="zh-CN" dirty="0" smtClean="0"/>
              <a:t>27</a:t>
            </a:r>
            <a:r>
              <a:rPr lang="zh-CN" altLang="en-US" dirty="0" smtClean="0"/>
              <a:t>岁的青年对未来理想社会的憧憬。</a:t>
            </a:r>
            <a:r>
              <a:rPr lang="en-US" altLang="zh-CN" dirty="0" smtClean="0"/>
              <a:t>1893</a:t>
            </a:r>
            <a:r>
              <a:rPr lang="zh-CN" altLang="en-US" dirty="0" smtClean="0"/>
              <a:t>年</a:t>
            </a:r>
            <a:r>
              <a:rPr lang="en-US" altLang="zh-CN" dirty="0" smtClean="0"/>
              <a:t>5</a:t>
            </a:r>
            <a:r>
              <a:rPr lang="zh-CN" altLang="en-US" dirty="0" smtClean="0"/>
              <a:t>月</a:t>
            </a:r>
            <a:r>
              <a:rPr lang="en-US" altLang="zh-CN" dirty="0" smtClean="0"/>
              <a:t>11</a:t>
            </a:r>
            <a:r>
              <a:rPr lang="zh-CN" altLang="en-US" dirty="0" smtClean="0"/>
              <a:t>日恩格斯</a:t>
            </a:r>
            <a:r>
              <a:rPr lang="en-US" altLang="zh-CN" dirty="0" smtClean="0"/>
              <a:t>73</a:t>
            </a:r>
            <a:r>
              <a:rPr lang="zh-CN" altLang="en-US" dirty="0" smtClean="0"/>
              <a:t>岁时对法国</a:t>
            </a:r>
            <a:r>
              <a:rPr lang="en-US" altLang="zh-CN" dirty="0" smtClean="0"/>
              <a:t>《</a:t>
            </a:r>
            <a:r>
              <a:rPr lang="zh-CN" altLang="en-US" dirty="0" smtClean="0"/>
              <a:t>费加罗报</a:t>
            </a:r>
            <a:r>
              <a:rPr lang="en-US" altLang="zh-CN" dirty="0" smtClean="0"/>
              <a:t>》</a:t>
            </a:r>
            <a:r>
              <a:rPr lang="zh-CN" altLang="en-US" dirty="0" smtClean="0"/>
              <a:t>记者发表谈话，否定了年轻时设计的未来社会模式”。谢先生向读者推崇的的关于恩格斯这一说法，简直令人震惊，而他所引出的“历史考证”就是恩格斯</a:t>
            </a:r>
            <a:r>
              <a:rPr lang="en-US" altLang="zh-CN" dirty="0" smtClean="0"/>
              <a:t>1893</a:t>
            </a:r>
            <a:r>
              <a:rPr lang="zh-CN" altLang="en-US" dirty="0" smtClean="0"/>
              <a:t>年</a:t>
            </a:r>
            <a:r>
              <a:rPr lang="en-US" altLang="zh-CN" dirty="0" smtClean="0"/>
              <a:t>5</a:t>
            </a:r>
            <a:r>
              <a:rPr lang="zh-CN" altLang="en-US" dirty="0" smtClean="0"/>
              <a:t>月</a:t>
            </a:r>
            <a:r>
              <a:rPr lang="en-US" altLang="zh-CN" dirty="0" smtClean="0"/>
              <a:t>11</a:t>
            </a:r>
            <a:r>
              <a:rPr lang="zh-CN" altLang="en-US" dirty="0" smtClean="0"/>
              <a:t>日与法国</a:t>
            </a:r>
            <a:r>
              <a:rPr lang="en-US" altLang="zh-CN" dirty="0" smtClean="0"/>
              <a:t>《</a:t>
            </a:r>
            <a:r>
              <a:rPr lang="zh-CN" altLang="en-US" dirty="0" smtClean="0"/>
              <a:t>费加罗报</a:t>
            </a:r>
            <a:r>
              <a:rPr lang="en-US" altLang="zh-CN" dirty="0" smtClean="0"/>
              <a:t>》</a:t>
            </a:r>
            <a:r>
              <a:rPr lang="zh-CN" altLang="en-US" dirty="0" smtClean="0"/>
              <a:t>记者的下述谈话（需要说明一下，为求意思的完整性，我这里比他多引了一句，即最后一句是谢文中没引的），让我们看看下述谈话能否证明恩格斯晚年放弃了“共产主义”的最高理想？</a:t>
            </a:r>
          </a:p>
          <a:p>
            <a:r>
              <a:rPr lang="zh-CN" altLang="en-US" dirty="0" smtClean="0"/>
              <a:t>恩格斯说：“我们没有最终目标。我们是不断发展论者，我们不打算把什么最终规律强加给人类。关于未来社会组织方面的详细情况的预定看法吗？您在我们这里连它们的影子也找不到。当我们把生产资料转交到整个社会的手里时，我们就会心满意足了，但我们也清楚地知道，在目前的君主联邦制政府的统治下，这是不可能的。”（</a:t>
            </a:r>
            <a:r>
              <a:rPr lang="en-US" altLang="zh-CN" dirty="0" smtClean="0"/>
              <a:t>《</a:t>
            </a:r>
            <a:r>
              <a:rPr lang="zh-CN" altLang="en-US" dirty="0" smtClean="0"/>
              <a:t>马克思恩格斯全集</a:t>
            </a:r>
            <a:r>
              <a:rPr lang="en-US" altLang="zh-CN" dirty="0" smtClean="0"/>
              <a:t>》</a:t>
            </a:r>
            <a:r>
              <a:rPr lang="zh-CN" altLang="en-US" dirty="0" smtClean="0"/>
              <a:t>第</a:t>
            </a:r>
            <a:r>
              <a:rPr lang="en-US" altLang="zh-CN" dirty="0" smtClean="0"/>
              <a:t>22</a:t>
            </a:r>
            <a:r>
              <a:rPr lang="zh-CN" altLang="en-US" dirty="0" smtClean="0"/>
              <a:t>卷，第</a:t>
            </a:r>
            <a:r>
              <a:rPr lang="en-US" altLang="zh-CN" dirty="0" smtClean="0"/>
              <a:t>628-629</a:t>
            </a:r>
            <a:r>
              <a:rPr lang="zh-CN" altLang="en-US" dirty="0" smtClean="0"/>
              <a:t>页）</a:t>
            </a:r>
          </a:p>
          <a:p>
            <a:r>
              <a:rPr lang="zh-CN" altLang="en-US" dirty="0" smtClean="0"/>
              <a:t>究竟应如何理解和解读恩格斯的这番谈话？我认为，不应当撤开来、孤立起来理解和解释，而应当依据上下文的意思和语言环境，将恩格斯的这些话作为一个整体来理解和解读。</a:t>
            </a:r>
          </a:p>
          <a:p>
            <a:r>
              <a:rPr lang="zh-CN" altLang="en-US" dirty="0" smtClean="0"/>
              <a:t>恩格斯与</a:t>
            </a:r>
            <a:r>
              <a:rPr lang="en-US" altLang="zh-CN" dirty="0" smtClean="0"/>
              <a:t>《</a:t>
            </a:r>
            <a:r>
              <a:rPr lang="zh-CN" altLang="en-US" dirty="0" smtClean="0"/>
              <a:t>费加罗报</a:t>
            </a:r>
            <a:r>
              <a:rPr lang="en-US" altLang="zh-CN" dirty="0" smtClean="0"/>
              <a:t>》</a:t>
            </a:r>
            <a:r>
              <a:rPr lang="zh-CN" altLang="en-US" dirty="0" smtClean="0"/>
              <a:t>记者的这次谈话，所谈内容是关于“对德国局势的看法”，特别是对德国即将举行的选举形势的看法，包括德国社会党人成功的可能性，甚至包括是否在所有选区都提出候选人这样的细节问题。这完全是时局性的，而非宏观理论的谈话。在接近结束时，记者“急转弯”式地问恩格斯：“你们德国社会党人给自己提出什么样的最终目标呢？”这究竟是指与这次选举有关的“最终目标”，如德国社会党人对选举的期盼、选举后的打算、以至更长远的目标呢，还是泛指社会党人一般所称的“最终目标”？看来，恩格斯听后是有所“琢磨”的，他“看了一下”记者，然后才做了上述回答。</a:t>
            </a:r>
          </a:p>
          <a:p>
            <a:r>
              <a:rPr lang="zh-CN" altLang="en-US" dirty="0" smtClean="0"/>
              <a:t>从恩格斯这一回答的整体意思看，他虽然直截了当的说“我们没有最终目标”，但是他紧接着所说的三句话，实际上都是对为什么说没有“最终目标”的解释：</a:t>
            </a:r>
          </a:p>
          <a:p>
            <a:r>
              <a:rPr lang="zh-CN" altLang="en-US" dirty="0" smtClean="0"/>
              <a:t>第一句，“我们是不断发展论者，我们不打算把什么最终规律强加给人类”。这是恩格斯否定“最终”目标的“哲学原则”。恩格斯曾无情地批判过杜林的“最后的、终极的真理”，并提出“社会主义是不断改革的社会”。至于理想中的“共产主义社会”，也只能看作是人类社会发展过程中的一个阶段，不是什么“最高”、“最后”的阶段，决不是人类发展的“终点”，因为历史仍要继续向前发展的。恩格斯这里说“我们是不断发展论者，我们不打算把什么最终规律强加给人类”，就是从坚持这一“哲学原则”出发的。值得注意的是，在“我们是不断发展论者”这句话当中，“不断发展论者”这几个字是以“黑体字”标出来的，这显然是为了“强调”，是对“没有最终目标”这句话的注解</a:t>
            </a:r>
            <a:r>
              <a:rPr lang="en-US" altLang="zh-CN" dirty="0" smtClean="0"/>
              <a:t>——</a:t>
            </a:r>
            <a:r>
              <a:rPr lang="zh-CN" altLang="en-US" dirty="0" smtClean="0"/>
              <a:t>对于“不断发展论者”来说，当然不会有“终点”，因而是“没有最终目标”的。</a:t>
            </a:r>
          </a:p>
          <a:p>
            <a:r>
              <a:rPr lang="zh-CN" altLang="en-US" dirty="0" smtClean="0"/>
              <a:t>第二句，“关于未来社会组织方面的详细情况的预定看法吗？您在我们这里连它们的影子也找不到”。记者所问的“最终目标”，可以有不同的理解。如果“最终目标”是指关于未来社会的“大原则”（如无产阶级的“解放”、人类的“解放”、“自由人的联合体”等）和“大方向”（建立一个比现在的资本主义更理想的社会），这样的“目标”称为“最终”是否科学姑且不论，但却是不能没有，而是应当有的。恩格斯在说完“我们没有最终目标”之后，进一步说“关于未来社会组织方面的详细情况的预定看法吗？您在我们这里连它们的影子也找不到”，这就等于解释了他所说的“最终目标”是指关于未来“社会组织方面的详细情况”，他是从这个角度来说，是不可能有“预定看法”的。</a:t>
            </a:r>
          </a:p>
          <a:p>
            <a:r>
              <a:rPr lang="zh-CN" altLang="en-US" dirty="0" smtClean="0"/>
              <a:t>马克思和恩格斯历来是不愿对未来社会作任何具体的预言的。</a:t>
            </a:r>
            <a:r>
              <a:rPr lang="en-US" altLang="zh-CN" dirty="0" smtClean="0"/>
              <a:t>1881</a:t>
            </a:r>
            <a:r>
              <a:rPr lang="zh-CN" altLang="en-US" dirty="0" smtClean="0"/>
              <a:t>年</a:t>
            </a:r>
            <a:r>
              <a:rPr lang="en-US" altLang="zh-CN" dirty="0" smtClean="0"/>
              <a:t>l</a:t>
            </a:r>
            <a:r>
              <a:rPr lang="zh-CN" altLang="en-US" dirty="0" smtClean="0"/>
              <a:t>月，纽文胡斯写信问马克思社会主义革命胜利后，在政治和经济方面应当首先采取哪些立法措施时，马克思</a:t>
            </a:r>
            <a:r>
              <a:rPr lang="en-US" altLang="zh-CN" dirty="0" smtClean="0"/>
              <a:t>2</a:t>
            </a:r>
            <a:r>
              <a:rPr lang="zh-CN" altLang="en-US" dirty="0" smtClean="0"/>
              <a:t>月</a:t>
            </a:r>
            <a:r>
              <a:rPr lang="en-US" altLang="zh-CN" dirty="0" smtClean="0"/>
              <a:t>22</a:t>
            </a:r>
            <a:r>
              <a:rPr lang="zh-CN" altLang="en-US" dirty="0" smtClean="0"/>
              <a:t>日在回信中明确指出，这个问题“提得不正确。在将来某个特定的时刻应该做些什么，应该马上做些什么，这当然完全取决于人们将不得不在其中活动的那个既定的历史环境。”“现在提出这个问题是不着边际的，因而实际上是一个幻想的问题。”（</a:t>
            </a:r>
            <a:r>
              <a:rPr lang="en-US" altLang="zh-CN" dirty="0" smtClean="0"/>
              <a:t>《</a:t>
            </a:r>
            <a:r>
              <a:rPr lang="zh-CN" altLang="en-US" dirty="0" smtClean="0"/>
              <a:t>马克思恩格斯文选</a:t>
            </a:r>
            <a:r>
              <a:rPr lang="en-US" altLang="zh-CN" dirty="0" smtClean="0"/>
              <a:t>》</a:t>
            </a:r>
            <a:r>
              <a:rPr lang="zh-CN" altLang="en-US" dirty="0" smtClean="0"/>
              <a:t>第</a:t>
            </a:r>
            <a:r>
              <a:rPr lang="en-US" altLang="zh-CN" dirty="0" smtClean="0"/>
              <a:t>2</a:t>
            </a:r>
            <a:r>
              <a:rPr lang="zh-CN" altLang="en-US" dirty="0" smtClean="0"/>
              <a:t>版，第</a:t>
            </a:r>
            <a:r>
              <a:rPr lang="en-US" altLang="zh-CN" dirty="0" smtClean="0"/>
              <a:t>4</a:t>
            </a:r>
            <a:r>
              <a:rPr lang="zh-CN" altLang="en-US" dirty="0" smtClean="0"/>
              <a:t>卷，第</a:t>
            </a:r>
            <a:r>
              <a:rPr lang="en-US" altLang="zh-CN" dirty="0" smtClean="0"/>
              <a:t>643</a:t>
            </a:r>
            <a:r>
              <a:rPr lang="zh-CN" altLang="en-US" dirty="0" smtClean="0"/>
              <a:t>页）在恩格斯看来，离开社会主义社会的实践来谈论其具体蓝图，只能重蹈空想社会主义的覆辙，这种蓝图“越是制定得详尽周密，就越是要陷入纯粹的幻想。”</a:t>
            </a:r>
          </a:p>
          <a:p>
            <a:r>
              <a:rPr lang="zh-CN" altLang="en-US" dirty="0" smtClean="0"/>
              <a:t>第三句，“当我们把生产资料转交到整个社会的手里时，我们就会心满意足了，但我们也清楚地知道，在目前的君主联邦制政府的统治下，这是不可能的”。恩格斯的这句回答是比较贴近访谈的主题的。从他的这一回答中，更不能得出他放弃了“共产主义”的最高理想的结论。我们知道，恩格斯</a:t>
            </a:r>
            <a:r>
              <a:rPr lang="en-US" altLang="zh-CN" dirty="0" smtClean="0"/>
              <a:t>1894</a:t>
            </a:r>
            <a:r>
              <a:rPr lang="zh-CN" altLang="en-US" dirty="0" smtClean="0"/>
              <a:t>年曾解释他在过去的文章里，处处不把自己称作“社会民主主义者”，而是称作“共产主义者”的原因，是因为当时各国那种根本不“把全部生产资料转归社会所有”作为目标的人也自称是社会民主主义者（</a:t>
            </a:r>
            <a:r>
              <a:rPr lang="en-US" altLang="zh-CN" dirty="0" smtClean="0"/>
              <a:t>《</a:t>
            </a:r>
            <a:r>
              <a:rPr lang="zh-CN" altLang="en-US" dirty="0" smtClean="0"/>
              <a:t>马克思恩格斯全集</a:t>
            </a:r>
            <a:r>
              <a:rPr lang="en-US" altLang="zh-CN" dirty="0" smtClean="0"/>
              <a:t>》</a:t>
            </a:r>
            <a:r>
              <a:rPr lang="zh-CN" altLang="en-US" dirty="0" smtClean="0"/>
              <a:t>第</a:t>
            </a:r>
            <a:r>
              <a:rPr lang="en-US" altLang="zh-CN" dirty="0" smtClean="0"/>
              <a:t>22</a:t>
            </a:r>
            <a:r>
              <a:rPr lang="zh-CN" altLang="en-US" dirty="0" smtClean="0"/>
              <a:t>卷，第</a:t>
            </a:r>
            <a:r>
              <a:rPr lang="en-US" altLang="zh-CN" dirty="0" smtClean="0"/>
              <a:t>489</a:t>
            </a:r>
            <a:r>
              <a:rPr lang="zh-CN" altLang="en-US" dirty="0" smtClean="0"/>
              <a:t>页）。可见，在恩格斯看来，是否赞成“把全部生产资料转归社会所有”是判断是否“共产主义者”的标准。在这次与</a:t>
            </a:r>
            <a:r>
              <a:rPr lang="en-US" altLang="zh-CN" dirty="0" smtClean="0"/>
              <a:t>《</a:t>
            </a:r>
            <a:r>
              <a:rPr lang="zh-CN" altLang="en-US" dirty="0" smtClean="0"/>
              <a:t>费加罗报</a:t>
            </a:r>
            <a:r>
              <a:rPr lang="en-US" altLang="zh-CN" dirty="0" smtClean="0"/>
              <a:t>》</a:t>
            </a:r>
            <a:r>
              <a:rPr lang="zh-CN" altLang="en-US" dirty="0" smtClean="0"/>
              <a:t>记者的谈话中，他恰恰明确地坚持“把生产资料转交到整个社会的手里”，随后，还分析了德国社会党在军队中的影响，说“整个军队会有一半站到我们这边”，还谈到世纪末“我们党能担负起掌握国家管理的使命”，“我们明天必须掌握政权”等问题（同上书，第</a:t>
            </a:r>
            <a:r>
              <a:rPr lang="en-US" altLang="zh-CN" dirty="0" smtClean="0"/>
              <a:t>629—630</a:t>
            </a:r>
            <a:r>
              <a:rPr lang="zh-CN" altLang="en-US" dirty="0" smtClean="0"/>
              <a:t>页）。现在看来，恩格斯当时对德国形势的分析仍然是“过于乐观”了。能说一位正在如此乐观地估计形势的革命导师，已放弃了“共产主义”的最高理想了，这能令人相信吗？</a:t>
            </a:r>
          </a:p>
          <a:p>
            <a:r>
              <a:rPr lang="zh-CN" altLang="en-US" dirty="0" smtClean="0"/>
              <a:t>如果将恩格斯的回答作为整体而完整地加以解读，决不能认为恩格斯放弃了他为之奋斗了一生的“共产主义”理想。至于说未来社会的“详细情况”我们的确不知道也说不清楚，但不能因此而根本不要任何理想。未来的“共产主义”社会，还不是人类社会的“终点”，算不上“最高”、“最终”，但它毕竟是一种“目标”、一种“理想”。不能因为没有“最终”的目标，而根本不要“任何”目标。不能因为无所谓“最高”理想，而根本不要“任何”理想。马克思主义认为，未来社会一定会比现在的资本主义社会更好、更理想，这是肯定无疑的。因此，决不可据恩格斯的上述回答而说他已放弃了“共产主义”理想。我想，随着研究的深入，一定会有更多的资料和事实，来证明这种“令人震惊”的说法是站不住脚的。</a:t>
            </a:r>
            <a:endParaRPr lang="zh-CN" altLang="en-US" dirty="0"/>
          </a:p>
        </p:txBody>
      </p:sp>
      <p:sp>
        <p:nvSpPr>
          <p:cNvPr id="4" name="灯片编号占位符 3"/>
          <p:cNvSpPr>
            <a:spLocks noGrp="1"/>
          </p:cNvSpPr>
          <p:nvPr>
            <p:ph type="sldNum" sz="quarter" idx="10"/>
          </p:nvPr>
        </p:nvSpPr>
        <p:spPr/>
        <p:txBody>
          <a:bodyPr/>
          <a:lstStyle/>
          <a:p>
            <a:fld id="{0D105549-B820-46A7-BE71-502EF7235ACF}" type="slidenum">
              <a:rPr lang="zh-CN" altLang="en-US" smtClean="0"/>
              <a:t>3</a:t>
            </a:fld>
            <a:endParaRPr lang="zh-CN" altLang="en-US"/>
          </a:p>
        </p:txBody>
      </p:sp>
    </p:spTree>
    <p:extLst>
      <p:ext uri="{BB962C8B-B14F-4D97-AF65-F5344CB8AC3E}">
        <p14:creationId xmlns:p14="http://schemas.microsoft.com/office/powerpoint/2010/main" val="2038799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4252409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481183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86457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407878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210676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3167597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582162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353670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883187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2556621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76691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图表占位符 2"/>
          <p:cNvSpPr>
            <a:spLocks noGrp="1"/>
          </p:cNvSpPr>
          <p:nvPr>
            <p:ph type="chart"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CB21E0A8-3E3A-4BE5-A740-B4151090D0DB}" type="slidenum">
              <a:rPr lang="en-US" altLang="zh-CN"/>
              <a:pPr/>
              <a:t>‹#›</a:t>
            </a:fld>
            <a:endParaRPr lang="en-US" altLang="zh-CN"/>
          </a:p>
        </p:txBody>
      </p:sp>
    </p:spTree>
    <p:extLst>
      <p:ext uri="{BB962C8B-B14F-4D97-AF65-F5344CB8AC3E}">
        <p14:creationId xmlns:p14="http://schemas.microsoft.com/office/powerpoint/2010/main" val="1145939578"/>
      </p:ext>
    </p:extLst>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66CC9538-EDFF-4EF0-830F-2842B4EEABDF}" type="slidenum">
              <a:rPr lang="en-US" altLang="zh-CN"/>
              <a:pPr/>
              <a:t>‹#›</a:t>
            </a:fld>
            <a:endParaRPr lang="en-US" altLang="zh-CN"/>
          </a:p>
        </p:txBody>
      </p:sp>
    </p:spTree>
    <p:extLst>
      <p:ext uri="{BB962C8B-B14F-4D97-AF65-F5344CB8AC3E}">
        <p14:creationId xmlns:p14="http://schemas.microsoft.com/office/powerpoint/2010/main" val="3952997013"/>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45F30-1B40-472E-978E-564E266A3F41}" type="datetimeFigureOut">
              <a:rPr lang="zh-CN" altLang="en-US" smtClean="0"/>
              <a:t>2017/5/15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E0845-F7F8-4D90-AFF8-C51A419782D2}" type="slidenum">
              <a:rPr lang="zh-CN" altLang="en-US" smtClean="0"/>
              <a:t>‹#›</a:t>
            </a:fld>
            <a:endParaRPr lang="zh-CN" altLang="en-US"/>
          </a:p>
        </p:txBody>
      </p:sp>
    </p:spTree>
    <p:extLst>
      <p:ext uri="{BB962C8B-B14F-4D97-AF65-F5344CB8AC3E}">
        <p14:creationId xmlns:p14="http://schemas.microsoft.com/office/powerpoint/2010/main" val="1960901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hyperlink" Target="&#31532;20&#35838;&#20174;&#8220;&#25112;&#26102;&#20849;&#20135;&#20027;&#20041;&#8221;&#21040;&#8220;&#26031;&#22823;&#26519;&#27169;&#24335;&#8221;/7.1/Clip_%5b&#22823;&#22269;&#23835;&#36215;%5d.&#31532;09&#38598;.&#39118;&#20113;&#26032;&#36884;%5b(034023)19-52-12%5d.rmvb" TargetMode="Externa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4.emf"/><Relationship Id="rId4" Type="http://schemas.openxmlformats.org/officeDocument/2006/relationships/image" Target="../media/image13.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 Target="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76213" y="112812"/>
            <a:ext cx="8785225" cy="723900"/>
          </a:xfrm>
          <a:prstGeom prst="rect">
            <a:avLst/>
          </a:prstGeom>
          <a:noFill/>
          <a:ln w="38100" cmpd="dbl">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zh-CN" altLang="zh-CN" sz="4000" b="1" dirty="0" smtClean="0">
                <a:latin typeface="隶书" pitchFamily="49" charset="-122"/>
                <a:ea typeface="隶书" pitchFamily="49" charset="-122"/>
              </a:rPr>
              <a:t>第七单元</a:t>
            </a:r>
            <a:r>
              <a:rPr lang="zh-CN" altLang="en-US" sz="4000" b="1" dirty="0" smtClean="0">
                <a:latin typeface="隶书" pitchFamily="49" charset="-122"/>
                <a:ea typeface="隶书" pitchFamily="49" charset="-122"/>
              </a:rPr>
              <a:t>第</a:t>
            </a:r>
            <a:r>
              <a:rPr lang="en-US" altLang="zh-CN" sz="4000" b="1" dirty="0" smtClean="0">
                <a:latin typeface="隶书" pitchFamily="49" charset="-122"/>
                <a:ea typeface="隶书" pitchFamily="49" charset="-122"/>
              </a:rPr>
              <a:t>20</a:t>
            </a:r>
            <a:r>
              <a:rPr lang="zh-CN" altLang="en-US" sz="4000" b="1" dirty="0" smtClean="0">
                <a:latin typeface="隶书" pitchFamily="49" charset="-122"/>
                <a:ea typeface="隶书" pitchFamily="49" charset="-122"/>
              </a:rPr>
              <a:t>课</a:t>
            </a:r>
            <a:endParaRPr lang="zh-CN" altLang="zh-CN" dirty="0"/>
          </a:p>
        </p:txBody>
      </p:sp>
      <p:sp>
        <p:nvSpPr>
          <p:cNvPr id="3075" name="WordArt 3"/>
          <p:cNvSpPr>
            <a:spLocks noChangeArrowheads="1" noChangeShapeType="1"/>
          </p:cNvSpPr>
          <p:nvPr/>
        </p:nvSpPr>
        <p:spPr bwMode="auto">
          <a:xfrm>
            <a:off x="561975" y="1143000"/>
            <a:ext cx="8582025" cy="831850"/>
          </a:xfrm>
          <a:prstGeom prst="rect">
            <a:avLst/>
          </a:prstGeom>
        </p:spPr>
        <p:txBody>
          <a:bodyPr wrap="none" fromWordArt="1">
            <a:prstTxWarp prst="textPlain">
              <a:avLst>
                <a:gd name="adj" fmla="val 50000"/>
              </a:avLst>
            </a:prstTxWarp>
          </a:bodyPr>
          <a:lstStyle/>
          <a:p>
            <a:pPr algn="ctr"/>
            <a:r>
              <a:rPr lang="zh-CN" altLang="en-US" sz="4000" b="1">
                <a:ln w="9525" cmpd="sng">
                  <a:solidFill>
                    <a:schemeClr val="bg1"/>
                  </a:solidFill>
                  <a:round/>
                  <a:headEnd/>
                  <a:tailEnd/>
                </a:ln>
                <a:blipFill dpi="0" rotWithShape="0">
                  <a:blip r:embed="rId2"/>
                  <a:srcRect/>
                  <a:tile tx="0" ty="0" sx="100000" sy="100000" flip="none" algn="tl"/>
                </a:blipFill>
                <a:effectLst>
                  <a:outerShdw dist="35921" dir="2700000" algn="ctr" rotWithShape="0">
                    <a:srgbClr val="808080">
                      <a:alpha val="75000"/>
                    </a:srgbClr>
                  </a:outerShdw>
                </a:effectLst>
                <a:latin typeface="黑体"/>
                <a:ea typeface="黑体"/>
              </a:rPr>
              <a:t>从“战时共产主义”到“斯大林模式”</a:t>
            </a:r>
          </a:p>
        </p:txBody>
      </p:sp>
      <p:pic>
        <p:nvPicPr>
          <p:cNvPr id="3076" name="Picture 4" descr="斯大林"/>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5076825" y="3367088"/>
            <a:ext cx="2611438" cy="3276600"/>
          </a:xfrm>
          <a:prstGeom prst="rect">
            <a:avLst/>
          </a:prstGeom>
          <a:noFill/>
          <a:ln w="9525" cmpd="sng">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077" name="Picture 5"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575" y="3276600"/>
            <a:ext cx="2527300" cy="3367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8" name="Text Box 6"/>
          <p:cNvSpPr txBox="1">
            <a:spLocks noChangeArrowheads="1"/>
          </p:cNvSpPr>
          <p:nvPr/>
        </p:nvSpPr>
        <p:spPr bwMode="auto">
          <a:xfrm>
            <a:off x="381000" y="1965325"/>
            <a:ext cx="8763000" cy="1311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在理论与实践、理想与现实                     之间的艰难探索</a:t>
            </a:r>
          </a:p>
        </p:txBody>
      </p:sp>
    </p:spTree>
    <p:extLst>
      <p:ext uri="{BB962C8B-B14F-4D97-AF65-F5344CB8AC3E}">
        <p14:creationId xmlns:p14="http://schemas.microsoft.com/office/powerpoint/2010/main" val="51222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078">
                                            <p:txEl>
                                              <p:pRg st="0" end="0"/>
                                            </p:txEl>
                                          </p:spTgt>
                                        </p:tgtEl>
                                        <p:attrNameLst>
                                          <p:attrName>style.visibility</p:attrName>
                                        </p:attrNameLst>
                                      </p:cBhvr>
                                      <p:to>
                                        <p:strVal val="visible"/>
                                      </p:to>
                                    </p:set>
                                    <p:animEffect transition="in" filter="checkerboard(across)">
                                      <p:cBhvr>
                                        <p:cTn id="7" dur="500"/>
                                        <p:tgtEl>
                                          <p:spTgt spid="307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11188" y="2213075"/>
            <a:ext cx="853281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zh-CN" sz="2400" b="1" dirty="0">
                <a:latin typeface="Times New Roman" pitchFamily="18" charset="0"/>
                <a:cs typeface="Times New Roman" pitchFamily="18" charset="0"/>
              </a:rPr>
              <a:t>4.1922年12月，苏联</a:t>
            </a:r>
            <a:r>
              <a:rPr lang="zh-CN" altLang="zh-CN" sz="2400" b="1" dirty="0" smtClean="0">
                <a:latin typeface="Times New Roman" pitchFamily="18" charset="0"/>
                <a:cs typeface="Times New Roman" pitchFamily="18" charset="0"/>
              </a:rPr>
              <a:t>成立</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5.1924年，列宁逝世，斯大林执掌苏联</a:t>
            </a:r>
            <a:r>
              <a:rPr lang="zh-CN" altLang="zh-CN" sz="2400" b="1" dirty="0" smtClean="0">
                <a:latin typeface="Times New Roman" pitchFamily="18" charset="0"/>
                <a:cs typeface="Times New Roman" pitchFamily="18" charset="0"/>
              </a:rPr>
              <a:t>政权</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6.1925年，提出</a:t>
            </a:r>
            <a:r>
              <a:rPr lang="zh-CN" altLang="zh-CN" sz="2400" b="1" dirty="0">
                <a:latin typeface="Arial"/>
                <a:cs typeface="Times New Roman" pitchFamily="18" charset="0"/>
              </a:rPr>
              <a:t>“</a:t>
            </a:r>
            <a:r>
              <a:rPr lang="zh-CN" altLang="zh-CN" sz="2400" b="1" dirty="0">
                <a:latin typeface="Times New Roman" pitchFamily="18" charset="0"/>
                <a:cs typeface="Times New Roman" pitchFamily="18" charset="0"/>
              </a:rPr>
              <a:t>社会主义工业化</a:t>
            </a:r>
            <a:r>
              <a:rPr lang="zh-CN" altLang="zh-CN" sz="2400" b="1" dirty="0">
                <a:latin typeface="Arial"/>
                <a:cs typeface="Times New Roman" pitchFamily="18" charset="0"/>
              </a:rPr>
              <a:t>”</a:t>
            </a:r>
            <a:r>
              <a:rPr lang="zh-CN" altLang="zh-CN" sz="2400" b="1" dirty="0">
                <a:latin typeface="Times New Roman" pitchFamily="18" charset="0"/>
                <a:cs typeface="Times New Roman" pitchFamily="18" charset="0"/>
              </a:rPr>
              <a:t>方针，优先发展重工业，</a:t>
            </a:r>
          </a:p>
          <a:p>
            <a:pPr eaLnBrk="0" hangingPunct="0"/>
            <a:r>
              <a:rPr lang="zh-CN" altLang="zh-CN" sz="2400" b="1" dirty="0">
                <a:latin typeface="Times New Roman" pitchFamily="18" charset="0"/>
                <a:cs typeface="Times New Roman" pitchFamily="18" charset="0"/>
              </a:rPr>
              <a:t>    采用高度集中的计划经济</a:t>
            </a:r>
            <a:r>
              <a:rPr lang="zh-CN" altLang="zh-CN" sz="2400" b="1" dirty="0" smtClean="0">
                <a:latin typeface="Times New Roman" pitchFamily="18" charset="0"/>
                <a:cs typeface="Times New Roman" pitchFamily="18" charset="0"/>
              </a:rPr>
              <a:t>体制</a:t>
            </a:r>
            <a:r>
              <a:rPr lang="zh-CN" altLang="en-US" sz="2400" b="1" dirty="0" smtClean="0">
                <a:latin typeface="Times New Roman" pitchFamily="18" charset="0"/>
                <a:cs typeface="Times New Roman" pitchFamily="18" charset="0"/>
              </a:rPr>
              <a:t>。</a:t>
            </a:r>
            <a:endParaRPr lang="zh-CN" altLang="zh-CN" sz="2400" b="1" dirty="0"/>
          </a:p>
          <a:p>
            <a:pPr eaLnBrk="0" hangingPunct="0"/>
            <a:r>
              <a:rPr lang="zh-CN" altLang="zh-CN" sz="2400" b="1" dirty="0">
                <a:latin typeface="Times New Roman" pitchFamily="18" charset="0"/>
                <a:cs typeface="Times New Roman" pitchFamily="18" charset="0"/>
              </a:rPr>
              <a:t>7.1928年，实行第一个五年计划</a:t>
            </a:r>
            <a:endParaRPr lang="zh-CN" altLang="zh-CN" sz="2400" b="1" dirty="0"/>
          </a:p>
          <a:p>
            <a:pPr eaLnBrk="0" hangingPunct="0"/>
            <a:r>
              <a:rPr lang="zh-CN" altLang="zh-CN" sz="2400" b="1" dirty="0">
                <a:latin typeface="Times New Roman" pitchFamily="18" charset="0"/>
                <a:cs typeface="Times New Roman" pitchFamily="18" charset="0"/>
              </a:rPr>
              <a:t>8.1933年，实行第二个五年计划</a:t>
            </a:r>
            <a:endParaRPr lang="zh-CN" altLang="zh-CN" sz="2400" b="1" dirty="0">
              <a:latin typeface="Times New Roman" pitchFamily="18" charset="0"/>
            </a:endParaRPr>
          </a:p>
        </p:txBody>
      </p:sp>
      <p:graphicFrame>
        <p:nvGraphicFramePr>
          <p:cNvPr id="6147" name="Group 3"/>
          <p:cNvGraphicFramePr>
            <a:graphicFrameLocks noGrp="1"/>
          </p:cNvGraphicFramePr>
          <p:nvPr>
            <p:extLst>
              <p:ext uri="{D42A27DB-BD31-4B8C-83A1-F6EECF244321}">
                <p14:modId xmlns:p14="http://schemas.microsoft.com/office/powerpoint/2010/main" val="3039943205"/>
              </p:ext>
            </p:extLst>
          </p:nvPr>
        </p:nvGraphicFramePr>
        <p:xfrm>
          <a:off x="611188" y="4770586"/>
          <a:ext cx="8137525" cy="914400"/>
        </p:xfrm>
        <a:graphic>
          <a:graphicData uri="http://schemas.openxmlformats.org/drawingml/2006/table">
            <a:tbl>
              <a:tblPr/>
              <a:tblGrid>
                <a:gridCol w="1860550"/>
                <a:gridCol w="6276975"/>
              </a:tblGrid>
              <a:tr h="457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一五计划</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从农业国变为工业-农业国</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二五计划</a:t>
                      </a:r>
                      <a:endParaRPr kumimoji="0" lang="zh-CN" altLang="zh-CN" sz="24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世界工业强国，工业产量欧洲第一世界第二</a:t>
                      </a:r>
                      <a:endParaRPr kumimoji="0" lang="zh-CN"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158" name="Rectangle 14"/>
          <p:cNvSpPr>
            <a:spLocks noChangeArrowheads="1"/>
          </p:cNvSpPr>
          <p:nvPr/>
        </p:nvSpPr>
        <p:spPr bwMode="auto">
          <a:xfrm>
            <a:off x="611188" y="5996136"/>
            <a:ext cx="7694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zh-CN" altLang="zh-CN" sz="2400" b="1" dirty="0">
                <a:latin typeface="Times New Roman" pitchFamily="18" charset="0"/>
                <a:cs typeface="Times New Roman" pitchFamily="18" charset="0"/>
              </a:rPr>
              <a:t>9.1936年苏联宪法颁布，标志着斯大林模式的</a:t>
            </a:r>
            <a:r>
              <a:rPr lang="zh-CN" altLang="zh-CN" sz="2400" b="1" dirty="0" smtClean="0">
                <a:latin typeface="Times New Roman" pitchFamily="18" charset="0"/>
                <a:cs typeface="Times New Roman" pitchFamily="18" charset="0"/>
              </a:rPr>
              <a:t>建立</a:t>
            </a:r>
            <a:r>
              <a:rPr lang="zh-CN" altLang="en-US" sz="2400" b="1" dirty="0" smtClean="0">
                <a:latin typeface="Times New Roman" pitchFamily="18" charset="0"/>
                <a:cs typeface="Times New Roman" pitchFamily="18" charset="0"/>
              </a:rPr>
              <a:t>。</a:t>
            </a:r>
            <a:endParaRPr lang="zh-CN" altLang="zh-CN" sz="2400" b="1" dirty="0">
              <a:latin typeface="Times New Roman" pitchFamily="18" charset="0"/>
            </a:endParaRPr>
          </a:p>
        </p:txBody>
      </p:sp>
      <p:sp>
        <p:nvSpPr>
          <p:cNvPr id="6159" name="Text Box 15"/>
          <p:cNvSpPr txBox="1">
            <a:spLocks noChangeArrowheads="1"/>
          </p:cNvSpPr>
          <p:nvPr/>
        </p:nvSpPr>
        <p:spPr bwMode="auto">
          <a:xfrm>
            <a:off x="611188" y="1076543"/>
            <a:ext cx="553068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zh-CN" sz="2400" b="1" dirty="0" smtClean="0"/>
              <a:t>1</a:t>
            </a:r>
            <a:r>
              <a:rPr lang="zh-CN" altLang="zh-CN" sz="2400" b="1" dirty="0"/>
              <a:t>.</a:t>
            </a:r>
            <a:r>
              <a:rPr lang="zh-CN" altLang="zh-CN" sz="2400" b="1" dirty="0" smtClean="0"/>
              <a:t>1917年11月</a:t>
            </a:r>
            <a:r>
              <a:rPr lang="zh-CN" altLang="en-US" sz="2400" b="1" dirty="0"/>
              <a:t>，</a:t>
            </a:r>
            <a:r>
              <a:rPr lang="zh-CN" altLang="zh-CN" sz="2400" b="1" dirty="0" smtClean="0"/>
              <a:t>十月革命</a:t>
            </a:r>
            <a:r>
              <a:rPr lang="zh-CN" altLang="en-US" sz="2400" b="1" dirty="0" smtClean="0"/>
              <a:t>，</a:t>
            </a:r>
            <a:r>
              <a:rPr lang="zh-CN" altLang="zh-CN" sz="2400" b="1" dirty="0" smtClean="0"/>
              <a:t>苏俄成立</a:t>
            </a:r>
            <a:r>
              <a:rPr lang="zh-CN" altLang="en-US" sz="2400" b="1" dirty="0" smtClean="0"/>
              <a:t>。</a:t>
            </a:r>
            <a:endParaRPr lang="zh-CN" altLang="zh-CN" sz="2400" b="1" dirty="0"/>
          </a:p>
          <a:p>
            <a:pPr eaLnBrk="0" hangingPunct="0"/>
            <a:r>
              <a:rPr lang="zh-CN" altLang="zh-CN" sz="2400" b="1" dirty="0"/>
              <a:t>2.</a:t>
            </a:r>
            <a:r>
              <a:rPr lang="zh-CN" altLang="zh-CN" sz="2400" b="1" dirty="0" smtClean="0"/>
              <a:t>1918年6月</a:t>
            </a:r>
            <a:r>
              <a:rPr lang="zh-CN" altLang="en-US" sz="2400" b="1" dirty="0" smtClean="0"/>
              <a:t>，</a:t>
            </a:r>
            <a:r>
              <a:rPr lang="zh-CN" altLang="zh-CN" sz="2400" b="1" dirty="0" smtClean="0"/>
              <a:t>实施</a:t>
            </a:r>
            <a:r>
              <a:rPr lang="zh-CN" altLang="zh-CN" sz="2400" b="1" dirty="0"/>
              <a:t>战时共产主义</a:t>
            </a:r>
            <a:r>
              <a:rPr lang="zh-CN" altLang="zh-CN" sz="2400" b="1" dirty="0" smtClean="0"/>
              <a:t>政策</a:t>
            </a:r>
            <a:r>
              <a:rPr lang="zh-CN" altLang="en-US" sz="2400" b="1" dirty="0" smtClean="0"/>
              <a:t>。</a:t>
            </a:r>
            <a:endParaRPr lang="zh-CN" altLang="zh-CN" sz="2400" b="1" dirty="0"/>
          </a:p>
          <a:p>
            <a:pPr eaLnBrk="0" hangingPunct="0"/>
            <a:r>
              <a:rPr lang="zh-CN" altLang="zh-CN" sz="2400" b="1" dirty="0"/>
              <a:t>3.</a:t>
            </a:r>
            <a:r>
              <a:rPr lang="zh-CN" altLang="zh-CN" sz="2400" b="1" dirty="0" smtClean="0"/>
              <a:t>1921年</a:t>
            </a:r>
            <a:r>
              <a:rPr lang="zh-CN" altLang="en-US" sz="2400" b="1" dirty="0" smtClean="0"/>
              <a:t>，</a:t>
            </a:r>
            <a:r>
              <a:rPr lang="zh-CN" altLang="zh-CN" sz="2400" b="1" dirty="0" smtClean="0"/>
              <a:t>实施</a:t>
            </a:r>
            <a:r>
              <a:rPr lang="zh-CN" altLang="zh-CN" sz="2400" b="1" dirty="0"/>
              <a:t>新经济</a:t>
            </a:r>
            <a:r>
              <a:rPr lang="zh-CN" altLang="zh-CN" sz="2400" b="1" dirty="0" smtClean="0"/>
              <a:t>政策</a:t>
            </a:r>
            <a:r>
              <a:rPr lang="zh-CN" altLang="en-US" sz="2400" b="1" dirty="0" smtClean="0"/>
              <a:t>。</a:t>
            </a:r>
            <a:endParaRPr lang="zh-CN" altLang="zh-CN" sz="2400" b="1" dirty="0"/>
          </a:p>
        </p:txBody>
      </p:sp>
      <p:sp>
        <p:nvSpPr>
          <p:cNvPr id="6" name="Text Box 3"/>
          <p:cNvSpPr txBox="1">
            <a:spLocks noChangeArrowheads="1"/>
          </p:cNvSpPr>
          <p:nvPr/>
        </p:nvSpPr>
        <p:spPr bwMode="auto">
          <a:xfrm>
            <a:off x="539552" y="272842"/>
            <a:ext cx="57606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b="1" dirty="0">
                <a:solidFill>
                  <a:srgbClr val="FF0000"/>
                </a:solidFill>
                <a:ea typeface="楷体" pitchFamily="49" charset="-122"/>
              </a:rPr>
              <a:t>知识</a:t>
            </a:r>
            <a:r>
              <a:rPr lang="zh-CN" altLang="en-US" sz="4000" b="1" dirty="0" smtClean="0">
                <a:solidFill>
                  <a:srgbClr val="FF0000"/>
                </a:solidFill>
                <a:ea typeface="楷体" pitchFamily="49" charset="-122"/>
              </a:rPr>
              <a:t>梳理：</a:t>
            </a:r>
            <a:r>
              <a:rPr lang="zh-CN" altLang="zh-CN" sz="2800" b="1" dirty="0" smtClean="0"/>
              <a:t>苏联大事表</a:t>
            </a:r>
            <a:endParaRPr lang="zh-CN" altLang="en-US" sz="2800" b="1" dirty="0">
              <a:solidFill>
                <a:srgbClr val="FF0000"/>
              </a:solidFill>
              <a:ea typeface="楷体" pitchFamily="49" charset="-122"/>
            </a:endParaRPr>
          </a:p>
        </p:txBody>
      </p:sp>
    </p:spTree>
    <p:extLst>
      <p:ext uri="{BB962C8B-B14F-4D97-AF65-F5344CB8AC3E}">
        <p14:creationId xmlns:p14="http://schemas.microsoft.com/office/powerpoint/2010/main" val="587301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p:cNvSpPr>
            <a:spLocks noChangeArrowheads="1"/>
          </p:cNvSpPr>
          <p:nvPr/>
        </p:nvSpPr>
        <p:spPr bwMode="auto">
          <a:xfrm>
            <a:off x="2051050" y="1196975"/>
            <a:ext cx="6913563"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20000"/>
              </a:spcBef>
            </a:pPr>
            <a:r>
              <a:rPr lang="en-US" altLang="zh-CN" sz="3200" b="1" u="none" dirty="0">
                <a:solidFill>
                  <a:srgbClr val="FFFF00"/>
                </a:solidFill>
                <a:latin typeface="华文新魏" pitchFamily="2" charset="-122"/>
                <a:ea typeface="华文新魏" pitchFamily="2" charset="-122"/>
              </a:rPr>
              <a:t>      </a:t>
            </a:r>
            <a:r>
              <a:rPr lang="zh-CN" altLang="en-US" sz="3200" b="1" u="none" dirty="0">
                <a:solidFill>
                  <a:srgbClr val="0000FF"/>
                </a:solidFill>
                <a:latin typeface="华文新魏" pitchFamily="2" charset="-122"/>
                <a:ea typeface="华文新魏" pitchFamily="2" charset="-122"/>
              </a:rPr>
              <a:t>在生产力高度发达的资本主义基础上建立社会主义</a:t>
            </a:r>
            <a:r>
              <a:rPr lang="en-US" altLang="zh-CN" sz="3200" b="1" u="none" dirty="0">
                <a:solidFill>
                  <a:srgbClr val="0000FF"/>
                </a:solidFill>
                <a:ea typeface="华文新魏" pitchFamily="2" charset="-122"/>
              </a:rPr>
              <a:t>——</a:t>
            </a:r>
            <a:r>
              <a:rPr lang="zh-CN" altLang="en-US" sz="3200" b="1" u="none" dirty="0">
                <a:solidFill>
                  <a:srgbClr val="0000FF"/>
                </a:solidFill>
                <a:latin typeface="华文新魏" pitchFamily="2" charset="-122"/>
                <a:ea typeface="华文新魏" pitchFamily="2" charset="-122"/>
              </a:rPr>
              <a:t>实行公有制、计划经济和按劳分配，取消商品生产和货币。              </a:t>
            </a:r>
            <a:endParaRPr lang="zh-CN" altLang="en-US" dirty="0"/>
          </a:p>
        </p:txBody>
      </p:sp>
      <p:sp>
        <p:nvSpPr>
          <p:cNvPr id="150531" name="Text Box 4"/>
          <p:cNvSpPr txBox="1">
            <a:spLocks noChangeArrowheads="1"/>
          </p:cNvSpPr>
          <p:nvPr/>
        </p:nvSpPr>
        <p:spPr bwMode="auto">
          <a:xfrm>
            <a:off x="611188" y="4221163"/>
            <a:ext cx="18732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3200" b="1" u="none">
                <a:latin typeface="黑体" pitchFamily="49" charset="-122"/>
                <a:ea typeface="黑体" pitchFamily="49" charset="-122"/>
              </a:rPr>
              <a:t>社会主义</a:t>
            </a:r>
          </a:p>
        </p:txBody>
      </p:sp>
      <p:sp>
        <p:nvSpPr>
          <p:cNvPr id="150532" name="Rectangle 4"/>
          <p:cNvSpPr>
            <a:spLocks noChangeArrowheads="1"/>
          </p:cNvSpPr>
          <p:nvPr/>
        </p:nvSpPr>
        <p:spPr bwMode="auto">
          <a:xfrm>
            <a:off x="2339975" y="549275"/>
            <a:ext cx="6280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u="none" dirty="0">
                <a:ea typeface="隶书" pitchFamily="49" charset="-122"/>
              </a:rPr>
              <a:t>马克思对社会主义社会的构想：</a:t>
            </a:r>
          </a:p>
        </p:txBody>
      </p:sp>
      <p:pic>
        <p:nvPicPr>
          <p:cNvPr id="150533" name="Picture 6" descr="&amp;t=1&amp;usg=__UobPLdnkVeP1sDp0m93PhvgJyV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908050"/>
            <a:ext cx="17462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51" name="Line 23"/>
          <p:cNvSpPr>
            <a:spLocks noChangeShapeType="1"/>
          </p:cNvSpPr>
          <p:nvPr/>
        </p:nvSpPr>
        <p:spPr bwMode="auto">
          <a:xfrm>
            <a:off x="3275856" y="1773238"/>
            <a:ext cx="2879725"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3" name="Line 25"/>
          <p:cNvSpPr>
            <a:spLocks noChangeShapeType="1"/>
          </p:cNvSpPr>
          <p:nvPr/>
        </p:nvSpPr>
        <p:spPr bwMode="auto">
          <a:xfrm flipV="1">
            <a:off x="2555875" y="3284538"/>
            <a:ext cx="1512069"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4" name="Line 26"/>
          <p:cNvSpPr>
            <a:spLocks noChangeShapeType="1"/>
          </p:cNvSpPr>
          <p:nvPr/>
        </p:nvSpPr>
        <p:spPr bwMode="auto">
          <a:xfrm flipV="1">
            <a:off x="6732240" y="2708275"/>
            <a:ext cx="1728192"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0557" name="Rectangle 29"/>
          <p:cNvSpPr>
            <a:spLocks noChangeArrowheads="1"/>
          </p:cNvSpPr>
          <p:nvPr/>
        </p:nvSpPr>
        <p:spPr bwMode="auto">
          <a:xfrm>
            <a:off x="2484438"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t>=</a:t>
            </a:r>
          </a:p>
        </p:txBody>
      </p:sp>
      <p:sp>
        <p:nvSpPr>
          <p:cNvPr id="150558" name="Rectangle 30"/>
          <p:cNvSpPr>
            <a:spLocks noChangeArrowheads="1"/>
          </p:cNvSpPr>
          <p:nvPr/>
        </p:nvSpPr>
        <p:spPr bwMode="auto">
          <a:xfrm>
            <a:off x="4284663"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t>+</a:t>
            </a:r>
          </a:p>
        </p:txBody>
      </p:sp>
      <p:sp>
        <p:nvSpPr>
          <p:cNvPr id="150559" name="Rectangle 31"/>
          <p:cNvSpPr>
            <a:spLocks noChangeArrowheads="1"/>
          </p:cNvSpPr>
          <p:nvPr/>
        </p:nvSpPr>
        <p:spPr bwMode="auto">
          <a:xfrm>
            <a:off x="4716463" y="4221163"/>
            <a:ext cx="19431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t>计划经济</a:t>
            </a:r>
          </a:p>
        </p:txBody>
      </p:sp>
      <p:sp>
        <p:nvSpPr>
          <p:cNvPr id="150560" name="Rectangle 32"/>
          <p:cNvSpPr>
            <a:spLocks noChangeArrowheads="1"/>
          </p:cNvSpPr>
          <p:nvPr/>
        </p:nvSpPr>
        <p:spPr bwMode="auto">
          <a:xfrm>
            <a:off x="6516688" y="4221163"/>
            <a:ext cx="4222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t>+</a:t>
            </a:r>
          </a:p>
        </p:txBody>
      </p:sp>
      <p:sp>
        <p:nvSpPr>
          <p:cNvPr id="150561" name="Rectangle 33"/>
          <p:cNvSpPr>
            <a:spLocks noChangeArrowheads="1"/>
          </p:cNvSpPr>
          <p:nvPr/>
        </p:nvSpPr>
        <p:spPr bwMode="auto">
          <a:xfrm>
            <a:off x="6877050" y="4217714"/>
            <a:ext cx="1943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t>按劳分配</a:t>
            </a:r>
          </a:p>
        </p:txBody>
      </p:sp>
      <p:sp>
        <p:nvSpPr>
          <p:cNvPr id="150562" name="Rectangle 34"/>
          <p:cNvSpPr>
            <a:spLocks noChangeArrowheads="1"/>
          </p:cNvSpPr>
          <p:nvPr/>
        </p:nvSpPr>
        <p:spPr bwMode="auto">
          <a:xfrm>
            <a:off x="2843213" y="4221163"/>
            <a:ext cx="15128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t>公有制</a:t>
            </a:r>
          </a:p>
        </p:txBody>
      </p:sp>
      <p:sp>
        <p:nvSpPr>
          <p:cNvPr id="150563" name="Rectangle 35"/>
          <p:cNvSpPr>
            <a:spLocks noChangeArrowheads="1"/>
          </p:cNvSpPr>
          <p:nvPr/>
        </p:nvSpPr>
        <p:spPr bwMode="auto">
          <a:xfrm>
            <a:off x="0" y="4856163"/>
            <a:ext cx="9144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dirty="0">
                <a:latin typeface="楷体_GB2312" pitchFamily="49" charset="-122"/>
                <a:ea typeface="楷体_GB2312" pitchFamily="49" charset="-122"/>
              </a:rPr>
              <a:t>1893</a:t>
            </a:r>
            <a:r>
              <a:rPr lang="zh-CN" altLang="en-US" sz="2800" b="1" u="none" dirty="0">
                <a:latin typeface="楷体_GB2312" pitchFamily="49" charset="-122"/>
                <a:ea typeface="楷体_GB2312" pitchFamily="49" charset="-122"/>
              </a:rPr>
              <a:t>年恩格斯回答法国</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费加罗报</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记者提问时说：</a:t>
            </a:r>
            <a:r>
              <a:rPr lang="zh-CN" altLang="en-US" sz="2800" b="1" u="none" dirty="0">
                <a:latin typeface="Arial"/>
                <a:ea typeface="楷体_GB2312" pitchFamily="49" charset="-122"/>
              </a:rPr>
              <a:t>“</a:t>
            </a:r>
            <a:r>
              <a:rPr lang="zh-CN" altLang="en-US" sz="2800" b="1" u="none" dirty="0">
                <a:latin typeface="楷体_GB2312" pitchFamily="49" charset="-122"/>
                <a:ea typeface="楷体_GB2312" pitchFamily="49" charset="-122"/>
              </a:rPr>
              <a:t>我们没有最终目标。</a:t>
            </a:r>
            <a:r>
              <a:rPr lang="zh-CN" altLang="en-US" sz="2800" b="1" u="none" dirty="0">
                <a:solidFill>
                  <a:srgbClr val="FF0000"/>
                </a:solidFill>
                <a:latin typeface="楷体_GB2312" pitchFamily="49" charset="-122"/>
                <a:ea typeface="楷体_GB2312" pitchFamily="49" charset="-122"/>
              </a:rPr>
              <a:t>我们是不断发展论者，我们不打算把什么最终规律强加给人类</a:t>
            </a:r>
            <a:r>
              <a:rPr lang="zh-CN" altLang="en-US" sz="2800" b="1" u="none" dirty="0">
                <a:latin typeface="楷体_GB2312" pitchFamily="49" charset="-122"/>
                <a:ea typeface="楷体_GB2312" pitchFamily="49" charset="-122"/>
              </a:rPr>
              <a:t>。</a:t>
            </a:r>
            <a:r>
              <a:rPr lang="zh-CN" altLang="en-US" sz="2800" b="1" u="none" dirty="0">
                <a:latin typeface="Arial"/>
                <a:ea typeface="楷体_GB2312" pitchFamily="49" charset="-122"/>
              </a:rPr>
              <a:t>”</a:t>
            </a:r>
            <a:r>
              <a:rPr lang="zh-CN" altLang="en-US" sz="2800" b="1" u="none" dirty="0">
                <a:latin typeface="楷体_GB2312" pitchFamily="49" charset="-122"/>
                <a:ea typeface="楷体_GB2312" pitchFamily="49" charset="-122"/>
              </a:rPr>
              <a:t>（</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马克思恩格斯全集</a:t>
            </a:r>
            <a:r>
              <a:rPr lang="en-US" altLang="zh-CN" sz="2800" b="1" u="none" dirty="0">
                <a:latin typeface="楷体_GB2312" pitchFamily="49" charset="-122"/>
                <a:ea typeface="楷体_GB2312" pitchFamily="49" charset="-122"/>
              </a:rPr>
              <a:t>》</a:t>
            </a:r>
            <a:r>
              <a:rPr lang="zh-CN" altLang="en-US" sz="2800" b="1" u="none" dirty="0">
                <a:latin typeface="楷体_GB2312" pitchFamily="49" charset="-122"/>
                <a:ea typeface="楷体_GB2312" pitchFamily="49" charset="-122"/>
              </a:rPr>
              <a:t>第</a:t>
            </a:r>
            <a:r>
              <a:rPr lang="en-US" altLang="zh-CN" sz="2800" b="1" u="none" dirty="0">
                <a:latin typeface="楷体_GB2312" pitchFamily="49" charset="-122"/>
                <a:ea typeface="楷体_GB2312" pitchFamily="49" charset="-122"/>
              </a:rPr>
              <a:t>22</a:t>
            </a:r>
            <a:r>
              <a:rPr lang="zh-CN" altLang="en-US" sz="2800" b="1" u="none" dirty="0">
                <a:latin typeface="楷体_GB2312" pitchFamily="49" charset="-122"/>
                <a:ea typeface="楷体_GB2312" pitchFamily="49" charset="-122"/>
              </a:rPr>
              <a:t>卷，第</a:t>
            </a:r>
            <a:r>
              <a:rPr lang="en-US" altLang="zh-CN" sz="2800" b="1" u="none" dirty="0">
                <a:latin typeface="楷体_GB2312" pitchFamily="49" charset="-122"/>
                <a:ea typeface="楷体_GB2312" pitchFamily="49" charset="-122"/>
              </a:rPr>
              <a:t>628</a:t>
            </a:r>
            <a:r>
              <a:rPr lang="zh-CN" altLang="en-US" sz="2800" b="1" u="none" dirty="0">
                <a:latin typeface="楷体_GB2312" pitchFamily="49" charset="-122"/>
                <a:ea typeface="楷体_GB2312" pitchFamily="49" charset="-122"/>
              </a:rPr>
              <a:t>～</a:t>
            </a:r>
            <a:r>
              <a:rPr lang="en-US" altLang="zh-CN" sz="2800" b="1" u="none" dirty="0">
                <a:latin typeface="楷体_GB2312" pitchFamily="49" charset="-122"/>
                <a:ea typeface="楷体_GB2312" pitchFamily="49" charset="-122"/>
              </a:rPr>
              <a:t>629</a:t>
            </a:r>
            <a:r>
              <a:rPr lang="zh-CN" altLang="en-US" sz="2800" b="1" u="none" dirty="0">
                <a:latin typeface="楷体_GB2312" pitchFamily="49" charset="-122"/>
                <a:ea typeface="楷体_GB2312" pitchFamily="49" charset="-122"/>
              </a:rPr>
              <a:t>页，人民出版社</a:t>
            </a:r>
            <a:r>
              <a:rPr lang="en-US" altLang="zh-CN" sz="2800" b="1" u="none" dirty="0">
                <a:latin typeface="楷体_GB2312" pitchFamily="49" charset="-122"/>
                <a:ea typeface="楷体_GB2312" pitchFamily="49" charset="-122"/>
              </a:rPr>
              <a:t>1965</a:t>
            </a:r>
            <a:r>
              <a:rPr lang="zh-CN" altLang="en-US" sz="2800" b="1" u="none" dirty="0">
                <a:latin typeface="楷体_GB2312" pitchFamily="49" charset="-122"/>
                <a:ea typeface="楷体_GB2312" pitchFamily="49" charset="-122"/>
              </a:rPr>
              <a:t>年版） </a:t>
            </a:r>
          </a:p>
        </p:txBody>
      </p:sp>
    </p:spTree>
    <p:extLst>
      <p:ext uri="{BB962C8B-B14F-4D97-AF65-F5344CB8AC3E}">
        <p14:creationId xmlns:p14="http://schemas.microsoft.com/office/powerpoint/2010/main" val="3246293290"/>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0530"/>
                                        </p:tgtEl>
                                        <p:attrNameLst>
                                          <p:attrName>style.visibility</p:attrName>
                                        </p:attrNameLst>
                                      </p:cBhvr>
                                      <p:to>
                                        <p:strVal val="visible"/>
                                      </p:to>
                                    </p:set>
                                    <p:anim calcmode="lin" valueType="num">
                                      <p:cBhvr additive="base">
                                        <p:cTn id="7" dur="500" fill="hold"/>
                                        <p:tgtEl>
                                          <p:spTgt spid="150530"/>
                                        </p:tgtEl>
                                        <p:attrNameLst>
                                          <p:attrName>ppt_x</p:attrName>
                                        </p:attrNameLst>
                                      </p:cBhvr>
                                      <p:tavLst>
                                        <p:tav tm="0">
                                          <p:val>
                                            <p:strVal val="#ppt_x"/>
                                          </p:val>
                                        </p:tav>
                                        <p:tav tm="100000">
                                          <p:val>
                                            <p:strVal val="#ppt_x"/>
                                          </p:val>
                                        </p:tav>
                                      </p:tavLst>
                                    </p:anim>
                                    <p:anim calcmode="lin" valueType="num">
                                      <p:cBhvr additive="base">
                                        <p:cTn id="8" dur="500" fill="hold"/>
                                        <p:tgtEl>
                                          <p:spTgt spid="1505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0531"/>
                                        </p:tgtEl>
                                        <p:attrNameLst>
                                          <p:attrName>style.visibility</p:attrName>
                                        </p:attrNameLst>
                                      </p:cBhvr>
                                      <p:to>
                                        <p:strVal val="visible"/>
                                      </p:to>
                                    </p:set>
                                    <p:anim calcmode="lin" valueType="num">
                                      <p:cBhvr additive="base">
                                        <p:cTn id="13" dur="500" fill="hold"/>
                                        <p:tgtEl>
                                          <p:spTgt spid="150531"/>
                                        </p:tgtEl>
                                        <p:attrNameLst>
                                          <p:attrName>ppt_x</p:attrName>
                                        </p:attrNameLst>
                                      </p:cBhvr>
                                      <p:tavLst>
                                        <p:tav tm="0">
                                          <p:val>
                                            <p:strVal val="#ppt_x"/>
                                          </p:val>
                                        </p:tav>
                                        <p:tav tm="100000">
                                          <p:val>
                                            <p:strVal val="#ppt_x"/>
                                          </p:val>
                                        </p:tav>
                                      </p:tavLst>
                                    </p:anim>
                                    <p:anim calcmode="lin" valueType="num">
                                      <p:cBhvr additive="base">
                                        <p:cTn id="14" dur="500" fill="hold"/>
                                        <p:tgtEl>
                                          <p:spTgt spid="1505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50557"/>
                                        </p:tgtEl>
                                        <p:attrNameLst>
                                          <p:attrName>style.visibility</p:attrName>
                                        </p:attrNameLst>
                                      </p:cBhvr>
                                      <p:to>
                                        <p:strVal val="visible"/>
                                      </p:to>
                                    </p:set>
                                    <p:animEffect transition="in" filter="blinds(horizontal)">
                                      <p:cBhvr>
                                        <p:cTn id="19" dur="500"/>
                                        <p:tgtEl>
                                          <p:spTgt spid="15055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50562">
                                            <p:txEl>
                                              <p:pRg st="0" end="0"/>
                                            </p:txEl>
                                          </p:spTgt>
                                        </p:tgtEl>
                                        <p:attrNameLst>
                                          <p:attrName>style.visibility</p:attrName>
                                        </p:attrNameLst>
                                      </p:cBhvr>
                                      <p:to>
                                        <p:strVal val="visible"/>
                                      </p:to>
                                    </p:set>
                                    <p:animEffect transition="in" filter="blinds(horizontal)">
                                      <p:cBhvr>
                                        <p:cTn id="24" dur="500"/>
                                        <p:tgtEl>
                                          <p:spTgt spid="150562">
                                            <p:txEl>
                                              <p:pRg st="0" end="0"/>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50558"/>
                                        </p:tgtEl>
                                        <p:attrNameLst>
                                          <p:attrName>style.visibility</p:attrName>
                                        </p:attrNameLst>
                                      </p:cBhvr>
                                      <p:to>
                                        <p:strVal val="visible"/>
                                      </p:to>
                                    </p:set>
                                    <p:animEffect transition="in" filter="blinds(horizontal)">
                                      <p:cBhvr>
                                        <p:cTn id="29" dur="500"/>
                                        <p:tgtEl>
                                          <p:spTgt spid="15055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50559">
                                            <p:txEl>
                                              <p:pRg st="0" end="0"/>
                                            </p:txEl>
                                          </p:spTgt>
                                        </p:tgtEl>
                                        <p:attrNameLst>
                                          <p:attrName>style.visibility</p:attrName>
                                        </p:attrNameLst>
                                      </p:cBhvr>
                                      <p:to>
                                        <p:strVal val="visible"/>
                                      </p:to>
                                    </p:set>
                                    <p:animEffect transition="in" filter="blinds(horizontal)">
                                      <p:cBhvr>
                                        <p:cTn id="34" dur="500"/>
                                        <p:tgtEl>
                                          <p:spTgt spid="150559">
                                            <p:txEl>
                                              <p:pRg st="0" end="0"/>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50560"/>
                                        </p:tgtEl>
                                        <p:attrNameLst>
                                          <p:attrName>style.visibility</p:attrName>
                                        </p:attrNameLst>
                                      </p:cBhvr>
                                      <p:to>
                                        <p:strVal val="visible"/>
                                      </p:to>
                                    </p:set>
                                    <p:animEffect transition="in" filter="blinds(horizontal)">
                                      <p:cBhvr>
                                        <p:cTn id="39" dur="500"/>
                                        <p:tgtEl>
                                          <p:spTgt spid="15056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150561">
                                            <p:txEl>
                                              <p:pRg st="0" end="0"/>
                                            </p:txEl>
                                          </p:spTgt>
                                        </p:tgtEl>
                                        <p:attrNameLst>
                                          <p:attrName>style.visibility</p:attrName>
                                        </p:attrNameLst>
                                      </p:cBhvr>
                                      <p:to>
                                        <p:strVal val="visible"/>
                                      </p:to>
                                    </p:set>
                                    <p:animEffect transition="in" filter="blinds(horizontal)">
                                      <p:cBhvr>
                                        <p:cTn id="44" dur="500"/>
                                        <p:tgtEl>
                                          <p:spTgt spid="150561">
                                            <p:txEl>
                                              <p:pRg st="0" end="0"/>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50551"/>
                                        </p:tgtEl>
                                        <p:attrNameLst>
                                          <p:attrName>style.visibility</p:attrName>
                                        </p:attrNameLst>
                                      </p:cBhvr>
                                      <p:to>
                                        <p:strVal val="visible"/>
                                      </p:to>
                                    </p:set>
                                    <p:animEffect transition="in" filter="blinds(horizontal)">
                                      <p:cBhvr>
                                        <p:cTn id="49" dur="500"/>
                                        <p:tgtEl>
                                          <p:spTgt spid="15055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50554"/>
                                        </p:tgtEl>
                                        <p:attrNameLst>
                                          <p:attrName>style.visibility</p:attrName>
                                        </p:attrNameLst>
                                      </p:cBhvr>
                                      <p:to>
                                        <p:strVal val="visible"/>
                                      </p:to>
                                    </p:set>
                                    <p:animEffect transition="in" filter="blinds(horizontal)">
                                      <p:cBhvr>
                                        <p:cTn id="54" dur="500"/>
                                        <p:tgtEl>
                                          <p:spTgt spid="150554"/>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50553"/>
                                        </p:tgtEl>
                                        <p:attrNameLst>
                                          <p:attrName>style.visibility</p:attrName>
                                        </p:attrNameLst>
                                      </p:cBhvr>
                                      <p:to>
                                        <p:strVal val="visible"/>
                                      </p:to>
                                    </p:set>
                                    <p:animEffect transition="in" filter="blinds(horizontal)">
                                      <p:cBhvr>
                                        <p:cTn id="59" dur="500"/>
                                        <p:tgtEl>
                                          <p:spTgt spid="150553"/>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50563"/>
                                        </p:tgtEl>
                                        <p:attrNameLst>
                                          <p:attrName>style.visibility</p:attrName>
                                        </p:attrNameLst>
                                      </p:cBhvr>
                                      <p:to>
                                        <p:strVal val="visible"/>
                                      </p:to>
                                    </p:set>
                                    <p:animEffect transition="in" filter="blinds(horizontal)">
                                      <p:cBhvr>
                                        <p:cTn id="64" dur="500"/>
                                        <p:tgtEl>
                                          <p:spTgt spid="150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0" grpId="0"/>
      <p:bldP spid="150531" grpId="0"/>
      <p:bldP spid="150551" grpId="0" animBg="1"/>
      <p:bldP spid="150553" grpId="0" animBg="1"/>
      <p:bldP spid="150554" grpId="0" animBg="1"/>
      <p:bldP spid="150557" grpId="0"/>
      <p:bldP spid="150558" grpId="0"/>
      <p:bldP spid="150560" grpId="0"/>
      <p:bldP spid="15056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457200" y="457200"/>
            <a:ext cx="7924800" cy="5135563"/>
          </a:xfrm>
        </p:spPr>
        <p:txBody>
          <a:bodyPr/>
          <a:lstStyle/>
          <a:p>
            <a:pPr>
              <a:buFontTx/>
              <a:buNone/>
            </a:pPr>
            <a:r>
              <a:rPr lang="zh-CN" altLang="zh-CN" sz="4000" b="1" dirty="0">
                <a:latin typeface="楷体_GB2312" pitchFamily="49" charset="-122"/>
                <a:ea typeface="楷体_GB2312" pitchFamily="49" charset="-122"/>
              </a:rPr>
              <a:t>   </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我们在夺取政权时便知道，不存在将资本主义制度具体改造成社会主义制度的现存方法</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我不知道哪位社会主义者处理过这类问题</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我们必须根据实践作出</a:t>
            </a:r>
            <a:r>
              <a:rPr lang="zh-CN" altLang="zh-CN" sz="4000" b="1" dirty="0" smtClean="0">
                <a:latin typeface="楷体_GB2312" pitchFamily="49" charset="-122"/>
                <a:ea typeface="楷体_GB2312" pitchFamily="49" charset="-122"/>
              </a:rPr>
              <a:t>判断</a:t>
            </a:r>
            <a:r>
              <a:rPr lang="zh-CN" altLang="en-US" sz="4000" b="1" dirty="0">
                <a:latin typeface="楷体_GB2312" pitchFamily="49" charset="-122"/>
                <a:ea typeface="楷体_GB2312" pitchFamily="49" charset="-122"/>
              </a:rPr>
              <a:t>。</a:t>
            </a:r>
            <a:r>
              <a:rPr lang="zh-CN" altLang="zh-CN" sz="4000" b="1" dirty="0" smtClean="0">
                <a:latin typeface="Arial"/>
                <a:ea typeface="楷体_GB2312" pitchFamily="49" charset="-122"/>
              </a:rPr>
              <a:t>”</a:t>
            </a:r>
            <a:r>
              <a:rPr lang="zh-CN" altLang="zh-CN" sz="4000" b="1" dirty="0" smtClean="0">
                <a:latin typeface="楷体_GB2312" pitchFamily="49" charset="-122"/>
                <a:ea typeface="楷体_GB2312" pitchFamily="49" charset="-122"/>
              </a:rPr>
              <a:t>                  </a:t>
            </a:r>
            <a:endParaRPr lang="zh-CN" altLang="zh-CN" sz="4000" b="1" dirty="0">
              <a:latin typeface="楷体_GB2312" pitchFamily="49" charset="-122"/>
              <a:ea typeface="楷体_GB2312" pitchFamily="49" charset="-122"/>
            </a:endParaRPr>
          </a:p>
          <a:p>
            <a:pPr>
              <a:buFontTx/>
              <a:buNone/>
            </a:pPr>
            <a:r>
              <a:rPr lang="zh-CN" altLang="zh-CN" sz="4000" b="1" dirty="0">
                <a:latin typeface="楷体_GB2312" pitchFamily="49" charset="-122"/>
                <a:ea typeface="楷体_GB2312" pitchFamily="49" charset="-122"/>
              </a:rPr>
              <a:t>                     </a:t>
            </a:r>
            <a:r>
              <a:rPr lang="zh-CN" altLang="zh-CN" sz="4000" b="1" dirty="0">
                <a:latin typeface="Arial"/>
                <a:ea typeface="楷体_GB2312" pitchFamily="49" charset="-122"/>
              </a:rPr>
              <a:t>——</a:t>
            </a:r>
            <a:r>
              <a:rPr lang="zh-CN" altLang="zh-CN" sz="4000" b="1" dirty="0">
                <a:latin typeface="楷体_GB2312" pitchFamily="49" charset="-122"/>
                <a:ea typeface="楷体_GB2312" pitchFamily="49" charset="-122"/>
              </a:rPr>
              <a:t>列宁</a:t>
            </a:r>
          </a:p>
        </p:txBody>
      </p:sp>
      <p:sp>
        <p:nvSpPr>
          <p:cNvPr id="10243" name="Text Box 3"/>
          <p:cNvSpPr txBox="1">
            <a:spLocks noChangeArrowheads="1"/>
          </p:cNvSpPr>
          <p:nvPr/>
        </p:nvSpPr>
        <p:spPr bwMode="auto">
          <a:xfrm>
            <a:off x="2964160" y="4724400"/>
            <a:ext cx="30480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8000" b="1" dirty="0">
                <a:solidFill>
                  <a:srgbClr val="CC0000"/>
                </a:solidFill>
                <a:latin typeface="华文新魏" panose="02010800040101010101" pitchFamily="2" charset="-122"/>
                <a:ea typeface="华文新魏" panose="02010800040101010101" pitchFamily="2" charset="-122"/>
              </a:rPr>
              <a:t>探索</a:t>
            </a:r>
          </a:p>
        </p:txBody>
      </p:sp>
      <p:sp>
        <p:nvSpPr>
          <p:cNvPr id="10244" name="Oval 4"/>
          <p:cNvSpPr>
            <a:spLocks noChangeArrowheads="1"/>
          </p:cNvSpPr>
          <p:nvPr/>
        </p:nvSpPr>
        <p:spPr bwMode="auto">
          <a:xfrm>
            <a:off x="6953200" y="2895600"/>
            <a:ext cx="1219200" cy="762000"/>
          </a:xfrm>
          <a:prstGeom prst="ellipse">
            <a:avLst/>
          </a:prstGeom>
          <a:noFill/>
          <a:ln w="63500" cmpd="sng">
            <a:solidFill>
              <a:srgbClr val="FF0000"/>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9043481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500" fill="hold"/>
                                        <p:tgtEl>
                                          <p:spTgt spid="10244"/>
                                        </p:tgtEl>
                                        <p:attrNameLst>
                                          <p:attrName>ppt_x</p:attrName>
                                        </p:attrNameLst>
                                      </p:cBhvr>
                                      <p:tavLst>
                                        <p:tav tm="0">
                                          <p:val>
                                            <p:strVal val="#ppt_x"/>
                                          </p:val>
                                        </p:tav>
                                        <p:tav tm="100000">
                                          <p:val>
                                            <p:strVal val="#ppt_x"/>
                                          </p:val>
                                        </p:tav>
                                      </p:tavLst>
                                    </p:anim>
                                    <p:anim calcmode="lin" valueType="num">
                                      <p:cBhvr additive="base">
                                        <p:cTn id="8"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0243"/>
                                        </p:tgtEl>
                                        <p:attrNameLst>
                                          <p:attrName>style.visibility</p:attrName>
                                        </p:attrNameLst>
                                      </p:cBhvr>
                                      <p:to>
                                        <p:strVal val="visible"/>
                                      </p:to>
                                    </p:set>
                                    <p:animEffect transition="in" filter="dissolve">
                                      <p:cBhvr>
                                        <p:cTn id="13"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P spid="1024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34925" y="115888"/>
            <a:ext cx="3106738" cy="936625"/>
          </a:xfrm>
        </p:spPr>
        <p:txBody>
          <a:bodyPr/>
          <a:lstStyle/>
          <a:p>
            <a:r>
              <a:rPr lang="zh-CN" altLang="en-US">
                <a:solidFill>
                  <a:srgbClr val="3333CC"/>
                </a:solidFill>
                <a:ea typeface="华文新魏" pitchFamily="2" charset="-122"/>
              </a:rPr>
              <a:t>学习探究：</a:t>
            </a:r>
          </a:p>
        </p:txBody>
      </p:sp>
      <p:sp>
        <p:nvSpPr>
          <p:cNvPr id="93187" name="Rectangle 10"/>
          <p:cNvSpPr>
            <a:spLocks noChangeArrowheads="1"/>
          </p:cNvSpPr>
          <p:nvPr/>
        </p:nvSpPr>
        <p:spPr bwMode="auto">
          <a:xfrm>
            <a:off x="2846388" y="2133600"/>
            <a:ext cx="6118225" cy="40449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同志们，炮火包围着我们，</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凶猛的</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野兽</a:t>
            </a:r>
            <a:r>
              <a:rPr lang="zh-CN" altLang="en-US" sz="3200" b="1" u="none" dirty="0">
                <a:effectLst>
                  <a:outerShdw blurRad="38100" dist="38100" dir="2700000" algn="tl">
                    <a:srgbClr val="C0C0C0"/>
                  </a:outerShdw>
                </a:effectLst>
                <a:latin typeface="楷体_GB2312" pitchFamily="49" charset="-122"/>
                <a:ea typeface="楷体_GB2312" pitchFamily="49" charset="-122"/>
              </a:rPr>
              <a:t>齐向我们猛扑。</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祖国的土地上盘踞着</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暴徒</a:t>
            </a:r>
            <a:r>
              <a:rPr lang="zh-CN" altLang="en-US" sz="3200" b="1" u="none" dirty="0">
                <a:effectLst>
                  <a:outerShdw blurRad="38100" dist="38100" dir="2700000" algn="tl">
                    <a:srgbClr val="C0C0C0"/>
                  </a:outerShdw>
                </a:effectLst>
                <a:latin typeface="楷体_GB2312" pitchFamily="49" charset="-122"/>
                <a:ea typeface="楷体_GB2312" pitchFamily="49" charset="-122"/>
              </a:rPr>
              <a:t>，</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我们的命运注定只有两种：</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不战胜，就在战斗中光荣牺牲。</a:t>
            </a:r>
          </a:p>
          <a:p>
            <a:pPr>
              <a:lnSpc>
                <a:spcPct val="135000"/>
              </a:lnSpc>
            </a:pPr>
            <a:r>
              <a:rPr lang="zh-CN" altLang="en-US" sz="3200" b="1" u="none" dirty="0">
                <a:effectLst>
                  <a:outerShdw blurRad="38100" dist="38100" dir="2700000" algn="tl">
                    <a:srgbClr val="C0C0C0"/>
                  </a:outerShdw>
                </a:effectLst>
                <a:latin typeface="楷体_GB2312" pitchFamily="49" charset="-122"/>
                <a:ea typeface="楷体_GB2312" pitchFamily="49" charset="-122"/>
              </a:rPr>
              <a:t> </a:t>
            </a:r>
            <a:r>
              <a:rPr lang="en-US" altLang="zh-CN" sz="3200" b="1" u="none" dirty="0">
                <a:solidFill>
                  <a:srgbClr val="3333CC"/>
                </a:solidFill>
                <a:effectLst>
                  <a:outerShdw blurRad="38100" dist="38100" dir="2700000" algn="tl">
                    <a:srgbClr val="C0C0C0"/>
                  </a:outerShdw>
                </a:effectLst>
                <a:ea typeface="楷体_GB2312" pitchFamily="49" charset="-122"/>
              </a:rPr>
              <a:t>——</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革命诗人杰米扬</a:t>
            </a:r>
            <a:r>
              <a:rPr lang="en-US" altLang="zh-CN"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a:t>
            </a:r>
            <a:r>
              <a:rPr lang="zh-CN" altLang="en-US" sz="3200" b="1" u="none" dirty="0">
                <a:solidFill>
                  <a:srgbClr val="3333CC"/>
                </a:solidFill>
                <a:effectLst>
                  <a:outerShdw blurRad="38100" dist="38100" dir="2700000" algn="tl">
                    <a:srgbClr val="C0C0C0"/>
                  </a:outerShdw>
                </a:effectLst>
                <a:latin typeface="楷体_GB2312" pitchFamily="49" charset="-122"/>
                <a:ea typeface="楷体_GB2312" pitchFamily="49" charset="-122"/>
              </a:rPr>
              <a:t>别德内依</a:t>
            </a:r>
          </a:p>
        </p:txBody>
      </p:sp>
      <p:pic>
        <p:nvPicPr>
          <p:cNvPr id="93188" name="Picture 40" descr="你参加红军了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 y="1338263"/>
            <a:ext cx="2606675" cy="3819525"/>
          </a:xfrm>
          <a:prstGeom prst="rect">
            <a:avLst/>
          </a:prstGeom>
          <a:noFill/>
          <a:ln w="9525">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93189" name="Text Box 14"/>
          <p:cNvSpPr txBox="1">
            <a:spLocks noChangeArrowheads="1"/>
          </p:cNvSpPr>
          <p:nvPr/>
        </p:nvSpPr>
        <p:spPr bwMode="auto">
          <a:xfrm>
            <a:off x="233363" y="6165850"/>
            <a:ext cx="85867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u="none">
                <a:effectLst>
                  <a:outerShdw blurRad="38100" dist="38100" dir="2700000" algn="tl">
                    <a:srgbClr val="C0C0C0"/>
                  </a:outerShdw>
                </a:effectLst>
                <a:latin typeface="黑体" pitchFamily="49" charset="-122"/>
                <a:ea typeface="黑体" pitchFamily="49" charset="-122"/>
              </a:rPr>
              <a:t>1</a:t>
            </a:r>
            <a:r>
              <a:rPr lang="zh-CN" altLang="en-US" sz="3200" b="1" u="none">
                <a:effectLst>
                  <a:outerShdw blurRad="38100" dist="38100" dir="2700000" algn="tl">
                    <a:srgbClr val="C0C0C0"/>
                  </a:outerShdw>
                </a:effectLst>
                <a:latin typeface="黑体" pitchFamily="49" charset="-122"/>
                <a:ea typeface="黑体" pitchFamily="49" charset="-122"/>
              </a:rPr>
              <a:t>、思考并回答诗中的</a:t>
            </a:r>
            <a:r>
              <a:rPr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野兽</a:t>
            </a:r>
            <a:r>
              <a:rPr lang="zh-CN" altLang="en-US" sz="3200" b="1" u="none">
                <a:effectLst>
                  <a:outerShdw blurRad="38100" dist="38100" dir="2700000" algn="tl">
                    <a:srgbClr val="C0C0C0"/>
                  </a:outerShdw>
                </a:effectLst>
                <a:latin typeface="黑体" pitchFamily="49" charset="-122"/>
                <a:ea typeface="黑体" pitchFamily="49" charset="-122"/>
              </a:rPr>
              <a:t>和</a:t>
            </a:r>
            <a:r>
              <a:rPr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暴徒</a:t>
            </a:r>
            <a:r>
              <a:rPr lang="zh-CN" altLang="en-US" sz="3200" b="1" u="none">
                <a:effectLst>
                  <a:outerShdw blurRad="38100" dist="38100" dir="2700000" algn="tl">
                    <a:srgbClr val="C0C0C0"/>
                  </a:outerShdw>
                </a:effectLst>
                <a:latin typeface="黑体" pitchFamily="49" charset="-122"/>
                <a:ea typeface="黑体" pitchFamily="49" charset="-122"/>
              </a:rPr>
              <a:t>分别指什么</a:t>
            </a:r>
            <a:r>
              <a:rPr lang="en-US" altLang="zh-CN" sz="3200" b="1" u="none">
                <a:effectLst>
                  <a:outerShdw blurRad="38100" dist="38100" dir="2700000" algn="tl">
                    <a:srgbClr val="C0C0C0"/>
                  </a:outerShdw>
                </a:effectLst>
                <a:latin typeface="黑体" pitchFamily="49" charset="-122"/>
                <a:ea typeface="黑体" pitchFamily="49" charset="-122"/>
              </a:rPr>
              <a:t>?</a:t>
            </a:r>
          </a:p>
        </p:txBody>
      </p:sp>
      <p:pic>
        <p:nvPicPr>
          <p:cNvPr id="93191" name="Picture 7" descr="200605160124317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1341438"/>
            <a:ext cx="2665413" cy="3816350"/>
          </a:xfrm>
          <a:prstGeom prst="rect">
            <a:avLst/>
          </a:prstGeom>
          <a:noFill/>
          <a:extLst>
            <a:ext uri="{909E8E84-426E-40DD-AFC4-6F175D3DCCD1}">
              <a14:hiddenFill xmlns:a14="http://schemas.microsoft.com/office/drawing/2010/main">
                <a:solidFill>
                  <a:srgbClr val="FFFFFF"/>
                </a:solidFill>
              </a14:hiddenFill>
            </a:ext>
          </a:extLst>
        </p:spPr>
      </p:pic>
      <p:sp>
        <p:nvSpPr>
          <p:cNvPr id="93192" name="AutoShape 8"/>
          <p:cNvSpPr>
            <a:spLocks noChangeArrowheads="1"/>
          </p:cNvSpPr>
          <p:nvPr/>
        </p:nvSpPr>
        <p:spPr bwMode="auto">
          <a:xfrm>
            <a:off x="2843213" y="115888"/>
            <a:ext cx="4105275" cy="1654175"/>
          </a:xfrm>
          <a:prstGeom prst="cloudCallout">
            <a:avLst>
              <a:gd name="adj1" fmla="val -66088"/>
              <a:gd name="adj2" fmla="val 66986"/>
            </a:avLst>
          </a:prstGeom>
          <a:solidFill>
            <a:schemeClr val="bg1"/>
          </a:solidFill>
          <a:ln w="2857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面包会有的</a:t>
            </a:r>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牛奶会有的</a:t>
            </a:r>
            <a:r>
              <a:rPr lang="en-US" altLang="zh-CN" sz="2800" b="1" u="none">
                <a:latin typeface="楷体_GB2312" pitchFamily="49" charset="-122"/>
                <a:ea typeface="楷体_GB2312" pitchFamily="49" charset="-122"/>
              </a:rPr>
              <a:t>,</a:t>
            </a:r>
            <a:r>
              <a:rPr lang="zh-CN" altLang="en-US" sz="2800" b="1" u="none">
                <a:latin typeface="楷体_GB2312" pitchFamily="49" charset="-122"/>
                <a:ea typeface="楷体_GB2312" pitchFamily="49" charset="-122"/>
              </a:rPr>
              <a:t>一切都会有的。</a:t>
            </a:r>
            <a:r>
              <a:rPr lang="en-US" altLang="zh-CN" sz="2800" b="1" u="none">
                <a:latin typeface="楷体_GB2312" pitchFamily="49" charset="-122"/>
                <a:ea typeface="楷体_GB2312" pitchFamily="49" charset="-122"/>
              </a:rPr>
              <a:t>" </a:t>
            </a:r>
            <a:br>
              <a:rPr lang="en-US" altLang="zh-CN" sz="2800" b="1" u="none">
                <a:latin typeface="楷体_GB2312" pitchFamily="49" charset="-122"/>
                <a:ea typeface="楷体_GB2312" pitchFamily="49" charset="-122"/>
              </a:rPr>
            </a:br>
            <a:endParaRPr lang="en-US" altLang="zh-CN" sz="2800" b="1" u="none">
              <a:latin typeface="楷体_GB2312" pitchFamily="49" charset="-122"/>
              <a:ea typeface="楷体_GB2312" pitchFamily="49" charset="-122"/>
            </a:endParaRPr>
          </a:p>
        </p:txBody>
      </p:sp>
      <p:sp>
        <p:nvSpPr>
          <p:cNvPr id="93193" name="AutoShape 9"/>
          <p:cNvSpPr>
            <a:spLocks noChangeArrowheads="1"/>
          </p:cNvSpPr>
          <p:nvPr/>
        </p:nvSpPr>
        <p:spPr bwMode="auto">
          <a:xfrm>
            <a:off x="4572000" y="2276475"/>
            <a:ext cx="3240088" cy="576263"/>
          </a:xfrm>
          <a:prstGeom prst="wedgeRectCallout">
            <a:avLst>
              <a:gd name="adj1" fmla="val -43727"/>
              <a:gd name="adj2" fmla="val 100139"/>
            </a:avLst>
          </a:prstGeom>
          <a:solidFill>
            <a:srgbClr val="000000"/>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3200" b="1" u="none">
                <a:solidFill>
                  <a:srgbClr val="FFFF00"/>
                </a:solidFill>
                <a:latin typeface="Tahoma" pitchFamily="34" charset="0"/>
                <a:ea typeface="楷体_GB2312" pitchFamily="49" charset="-122"/>
              </a:rPr>
              <a:t>国外武装干涉</a:t>
            </a:r>
          </a:p>
        </p:txBody>
      </p:sp>
      <p:sp>
        <p:nvSpPr>
          <p:cNvPr id="93194" name="AutoShape 10"/>
          <p:cNvSpPr>
            <a:spLocks noChangeArrowheads="1"/>
          </p:cNvSpPr>
          <p:nvPr/>
        </p:nvSpPr>
        <p:spPr bwMode="auto">
          <a:xfrm>
            <a:off x="5795963" y="4365625"/>
            <a:ext cx="3240087" cy="576263"/>
          </a:xfrm>
          <a:prstGeom prst="wedgeRectCallout">
            <a:avLst>
              <a:gd name="adj1" fmla="val -6787"/>
              <a:gd name="adj2" fmla="val -91046"/>
            </a:avLst>
          </a:prstGeom>
          <a:solidFill>
            <a:srgbClr val="000000"/>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3200" b="1" u="none">
                <a:solidFill>
                  <a:srgbClr val="FFFF00"/>
                </a:solidFill>
                <a:latin typeface="Tahoma" pitchFamily="34" charset="0"/>
                <a:ea typeface="楷体_GB2312" pitchFamily="49" charset="-122"/>
              </a:rPr>
              <a:t>国内反革命叛乱</a:t>
            </a:r>
          </a:p>
        </p:txBody>
      </p:sp>
    </p:spTree>
    <p:extLst>
      <p:ext uri="{BB962C8B-B14F-4D97-AF65-F5344CB8AC3E}">
        <p14:creationId xmlns:p14="http://schemas.microsoft.com/office/powerpoint/2010/main" val="1788492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3189"/>
                                        </p:tgtEl>
                                        <p:attrNameLst>
                                          <p:attrName>style.visibility</p:attrName>
                                        </p:attrNameLst>
                                      </p:cBhvr>
                                      <p:to>
                                        <p:strVal val="visible"/>
                                      </p:to>
                                    </p:set>
                                    <p:animEffect transition="in" filter="fade">
                                      <p:cBhvr>
                                        <p:cTn id="7" dur="1000"/>
                                        <p:tgtEl>
                                          <p:spTgt spid="93189"/>
                                        </p:tgtEl>
                                      </p:cBhvr>
                                    </p:animEffect>
                                    <p:anim calcmode="lin" valueType="num">
                                      <p:cBhvr>
                                        <p:cTn id="8" dur="1000" fill="hold"/>
                                        <p:tgtEl>
                                          <p:spTgt spid="93189"/>
                                        </p:tgtEl>
                                        <p:attrNameLst>
                                          <p:attrName>ppt_x</p:attrName>
                                        </p:attrNameLst>
                                      </p:cBhvr>
                                      <p:tavLst>
                                        <p:tav tm="0">
                                          <p:val>
                                            <p:strVal val="#ppt_x"/>
                                          </p:val>
                                        </p:tav>
                                        <p:tav tm="100000">
                                          <p:val>
                                            <p:strVal val="#ppt_x"/>
                                          </p:val>
                                        </p:tav>
                                      </p:tavLst>
                                    </p:anim>
                                    <p:anim calcmode="lin" valueType="num">
                                      <p:cBhvr>
                                        <p:cTn id="9" dur="1000" fill="hold"/>
                                        <p:tgtEl>
                                          <p:spTgt spid="9318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93193"/>
                                        </p:tgtEl>
                                        <p:attrNameLst>
                                          <p:attrName>style.visibility</p:attrName>
                                        </p:attrNameLst>
                                      </p:cBhvr>
                                      <p:to>
                                        <p:strVal val="visible"/>
                                      </p:to>
                                    </p:set>
                                    <p:animEffect transition="in" filter="slide(fromBottom)">
                                      <p:cBhvr>
                                        <p:cTn id="14" dur="500"/>
                                        <p:tgtEl>
                                          <p:spTgt spid="9319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93194"/>
                                        </p:tgtEl>
                                        <p:attrNameLst>
                                          <p:attrName>style.visibility</p:attrName>
                                        </p:attrNameLst>
                                      </p:cBhvr>
                                      <p:to>
                                        <p:strVal val="visible"/>
                                      </p:to>
                                    </p:set>
                                    <p:animEffect transition="in" filter="slide(fromBottom)">
                                      <p:cBhvr>
                                        <p:cTn id="19" dur="500"/>
                                        <p:tgtEl>
                                          <p:spTgt spid="9319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32" fill="hold" nodeType="clickEffect">
                                  <p:stCondLst>
                                    <p:cond delay="0"/>
                                  </p:stCondLst>
                                  <p:childTnLst>
                                    <p:set>
                                      <p:cBhvr>
                                        <p:cTn id="23" dur="1" fill="hold">
                                          <p:stCondLst>
                                            <p:cond delay="0"/>
                                          </p:stCondLst>
                                        </p:cTn>
                                        <p:tgtEl>
                                          <p:spTgt spid="93191"/>
                                        </p:tgtEl>
                                        <p:attrNameLst>
                                          <p:attrName>style.visibility</p:attrName>
                                        </p:attrNameLst>
                                      </p:cBhvr>
                                      <p:to>
                                        <p:strVal val="visible"/>
                                      </p:to>
                                    </p:set>
                                    <p:animEffect transition="in" filter="box(out)">
                                      <p:cBhvr>
                                        <p:cTn id="24" dur="500"/>
                                        <p:tgtEl>
                                          <p:spTgt spid="93191"/>
                                        </p:tgtEl>
                                      </p:cBhvr>
                                    </p:animEffect>
                                  </p:childTnLst>
                                </p:cTn>
                              </p:par>
                            </p:childTnLst>
                          </p:cTn>
                        </p:par>
                        <p:par>
                          <p:cTn id="25" fill="hold" nodeType="afterGroup">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93192"/>
                                        </p:tgtEl>
                                        <p:attrNameLst>
                                          <p:attrName>style.visibility</p:attrName>
                                        </p:attrNameLst>
                                      </p:cBhvr>
                                      <p:to>
                                        <p:strVal val="visible"/>
                                      </p:to>
                                    </p:set>
                                    <p:animEffect transition="in" filter="slide(fromLeft)">
                                      <p:cBhvr>
                                        <p:cTn id="28" dur="500"/>
                                        <p:tgtEl>
                                          <p:spTgt spid="93192"/>
                                        </p:tgtEl>
                                      </p:cBhvr>
                                    </p:animEffect>
                                  </p:childTnLst>
                                </p:cTn>
                              </p:par>
                            </p:childTnLst>
                          </p:cTn>
                        </p:par>
                        <p:par>
                          <p:cTn id="29" fill="hold" nodeType="afterGroup">
                            <p:stCondLst>
                              <p:cond delay="1000"/>
                            </p:stCondLst>
                            <p:childTnLst>
                              <p:par>
                                <p:cTn id="30" presetID="37" presetClass="exit" presetSubtype="0" fill="hold" grpId="1" nodeType="afterEffect">
                                  <p:stCondLst>
                                    <p:cond delay="0"/>
                                  </p:stCondLst>
                                  <p:childTnLst>
                                    <p:animEffect transition="out" filter="fade">
                                      <p:cBhvr>
                                        <p:cTn id="31" dur="1000"/>
                                        <p:tgtEl>
                                          <p:spTgt spid="93189"/>
                                        </p:tgtEl>
                                      </p:cBhvr>
                                    </p:animEffect>
                                    <p:anim calcmode="lin" valueType="num">
                                      <p:cBhvr>
                                        <p:cTn id="32" dur="1000"/>
                                        <p:tgtEl>
                                          <p:spTgt spid="93189"/>
                                        </p:tgtEl>
                                        <p:attrNameLst>
                                          <p:attrName>ppt_x</p:attrName>
                                        </p:attrNameLst>
                                      </p:cBhvr>
                                      <p:tavLst>
                                        <p:tav tm="0">
                                          <p:val>
                                            <p:strVal val="ppt_x"/>
                                          </p:val>
                                        </p:tav>
                                        <p:tav tm="100000">
                                          <p:val>
                                            <p:strVal val="ppt_x"/>
                                          </p:val>
                                        </p:tav>
                                      </p:tavLst>
                                    </p:anim>
                                    <p:anim calcmode="lin" valueType="num">
                                      <p:cBhvr>
                                        <p:cTn id="33" dur="100" decel="100000"/>
                                        <p:tgtEl>
                                          <p:spTgt spid="93189"/>
                                        </p:tgtEl>
                                        <p:attrNameLst>
                                          <p:attrName>ppt_y</p:attrName>
                                        </p:attrNameLst>
                                      </p:cBhvr>
                                      <p:tavLst>
                                        <p:tav tm="0">
                                          <p:val>
                                            <p:strVal val="ppt_y"/>
                                          </p:val>
                                        </p:tav>
                                        <p:tav tm="100000">
                                          <p:val>
                                            <p:strVal val="ppt_y-.03"/>
                                          </p:val>
                                        </p:tav>
                                      </p:tavLst>
                                    </p:anim>
                                    <p:anim calcmode="lin" valueType="num">
                                      <p:cBhvr>
                                        <p:cTn id="34" dur="900" accel="100000">
                                          <p:stCondLst>
                                            <p:cond delay="100"/>
                                          </p:stCondLst>
                                        </p:cTn>
                                        <p:tgtEl>
                                          <p:spTgt spid="93189"/>
                                        </p:tgtEl>
                                        <p:attrNameLst>
                                          <p:attrName>ppt_y</p:attrName>
                                        </p:attrNameLst>
                                      </p:cBhvr>
                                      <p:tavLst>
                                        <p:tav tm="0">
                                          <p:val>
                                            <p:strVal val="ppt_y"/>
                                          </p:val>
                                        </p:tav>
                                        <p:tav tm="100000">
                                          <p:val>
                                            <p:strVal val="ppt_y+1"/>
                                          </p:val>
                                        </p:tav>
                                      </p:tavLst>
                                    </p:anim>
                                    <p:set>
                                      <p:cBhvr>
                                        <p:cTn id="35" dur="1" fill="hold">
                                          <p:stCondLst>
                                            <p:cond delay="999"/>
                                          </p:stCondLst>
                                        </p:cTn>
                                        <p:tgtEl>
                                          <p:spTgt spid="9318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9" grpId="0"/>
      <p:bldP spid="93189" grpId="1"/>
      <p:bldP spid="93192" grpId="0" animBg="1"/>
      <p:bldP spid="93193" grpId="0" animBg="1"/>
      <p:bldP spid="9319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88" name="Text Box 36"/>
          <p:cNvSpPr txBox="1">
            <a:spLocks noChangeArrowheads="1"/>
          </p:cNvSpPr>
          <p:nvPr/>
        </p:nvSpPr>
        <p:spPr bwMode="auto">
          <a:xfrm>
            <a:off x="3725863" y="4464645"/>
            <a:ext cx="28336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取消自由贸易</a:t>
            </a:r>
          </a:p>
        </p:txBody>
      </p:sp>
      <p:sp>
        <p:nvSpPr>
          <p:cNvPr id="23555" name="Text Box 6"/>
          <p:cNvSpPr txBox="1">
            <a:spLocks noChangeArrowheads="1"/>
          </p:cNvSpPr>
          <p:nvPr/>
        </p:nvSpPr>
        <p:spPr bwMode="auto">
          <a:xfrm>
            <a:off x="36513" y="1626195"/>
            <a:ext cx="23749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1</a:t>
            </a:r>
            <a:r>
              <a:rPr lang="zh-CN" altLang="en-US" sz="3600" b="1" u="none" dirty="0">
                <a:latin typeface="黑体" pitchFamily="49" charset="-122"/>
                <a:ea typeface="黑体" pitchFamily="49" charset="-122"/>
              </a:rPr>
              <a:t>、背景：</a:t>
            </a:r>
            <a:endParaRPr lang="zh-CN" altLang="en-US" sz="3200" b="1" u="none" dirty="0">
              <a:solidFill>
                <a:srgbClr val="FFFF00"/>
              </a:solidFill>
              <a:latin typeface="Tahoma" pitchFamily="34" charset="0"/>
            </a:endParaRPr>
          </a:p>
        </p:txBody>
      </p:sp>
      <p:sp>
        <p:nvSpPr>
          <p:cNvPr id="23563" name="Rectangle 11"/>
          <p:cNvSpPr>
            <a:spLocks noGrp="1" noChangeArrowheads="1"/>
          </p:cNvSpPr>
          <p:nvPr>
            <p:ph type="title"/>
          </p:nvPr>
        </p:nvSpPr>
        <p:spPr>
          <a:xfrm>
            <a:off x="0" y="206475"/>
            <a:ext cx="9144000" cy="630237"/>
          </a:xfrm>
        </p:spPr>
        <p:txBody>
          <a:bodyPr>
            <a:noAutofit/>
          </a:bodyPr>
          <a:lstStyle/>
          <a:p>
            <a:r>
              <a:rPr lang="zh-CN" altLang="en-US" sz="4000" b="1" dirty="0">
                <a:solidFill>
                  <a:srgbClr val="FF0000"/>
                </a:solidFill>
                <a:ea typeface="华文新魏" pitchFamily="2" charset="-122"/>
              </a:rPr>
              <a:t>一、列宁的探索</a:t>
            </a:r>
            <a:r>
              <a:rPr lang="en-US" altLang="zh-CN" sz="4000" b="1" dirty="0">
                <a:solidFill>
                  <a:srgbClr val="FF0000"/>
                </a:solidFill>
                <a:ea typeface="华文新魏" pitchFamily="2" charset="-122"/>
              </a:rPr>
              <a:t>——</a:t>
            </a:r>
            <a:r>
              <a:rPr lang="zh-CN" altLang="en-US" sz="4000" b="1" dirty="0">
                <a:solidFill>
                  <a:srgbClr val="FF0000"/>
                </a:solidFill>
                <a:ea typeface="华文新魏" pitchFamily="2" charset="-122"/>
              </a:rPr>
              <a:t>战时共产主义政策</a:t>
            </a:r>
          </a:p>
        </p:txBody>
      </p:sp>
      <p:sp>
        <p:nvSpPr>
          <p:cNvPr id="23564" name="Text Box 6">
            <a:hlinkClick r:id="rId2" action="ppaction://hlinksldjump"/>
          </p:cNvPr>
          <p:cNvSpPr txBox="1">
            <a:spLocks noChangeArrowheads="1"/>
          </p:cNvSpPr>
          <p:nvPr/>
        </p:nvSpPr>
        <p:spPr bwMode="auto">
          <a:xfrm>
            <a:off x="34925" y="3066057"/>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3</a:t>
            </a:r>
            <a:r>
              <a:rPr lang="zh-CN" altLang="en-US" sz="3600" b="1" u="none" dirty="0">
                <a:latin typeface="黑体" pitchFamily="49" charset="-122"/>
                <a:ea typeface="黑体" pitchFamily="49" charset="-122"/>
              </a:rPr>
              <a:t>、内容：</a:t>
            </a:r>
          </a:p>
        </p:txBody>
      </p:sp>
      <p:sp>
        <p:nvSpPr>
          <p:cNvPr id="23565" name="Text Box 6"/>
          <p:cNvSpPr txBox="1">
            <a:spLocks noChangeArrowheads="1"/>
          </p:cNvSpPr>
          <p:nvPr/>
        </p:nvSpPr>
        <p:spPr bwMode="auto">
          <a:xfrm>
            <a:off x="34925" y="2353270"/>
            <a:ext cx="2305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a:latin typeface="黑体" pitchFamily="49" charset="-122"/>
                <a:ea typeface="黑体" pitchFamily="49" charset="-122"/>
              </a:rPr>
              <a:t>2</a:t>
            </a:r>
            <a:r>
              <a:rPr lang="zh-CN" altLang="en-US" sz="3600" b="1" u="none">
                <a:latin typeface="黑体" pitchFamily="49" charset="-122"/>
                <a:ea typeface="黑体" pitchFamily="49" charset="-122"/>
              </a:rPr>
              <a:t>、目的：</a:t>
            </a:r>
            <a:endParaRPr lang="zh-CN" altLang="en-US" sz="2800" b="1" u="none">
              <a:latin typeface="黑体" pitchFamily="49" charset="-122"/>
              <a:ea typeface="黑体" pitchFamily="49" charset="-122"/>
            </a:endParaRPr>
          </a:p>
        </p:txBody>
      </p:sp>
      <p:sp>
        <p:nvSpPr>
          <p:cNvPr id="23566" name="Text Box 6"/>
          <p:cNvSpPr txBox="1">
            <a:spLocks noChangeArrowheads="1"/>
          </p:cNvSpPr>
          <p:nvPr/>
        </p:nvSpPr>
        <p:spPr bwMode="auto">
          <a:xfrm>
            <a:off x="34925" y="5656857"/>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a:latin typeface="黑体" pitchFamily="49" charset="-122"/>
                <a:ea typeface="黑体" pitchFamily="49" charset="-122"/>
              </a:rPr>
              <a:t>4</a:t>
            </a:r>
            <a:r>
              <a:rPr lang="zh-CN" altLang="en-US" sz="3600" b="1" u="none">
                <a:latin typeface="黑体" pitchFamily="49" charset="-122"/>
                <a:ea typeface="黑体" pitchFamily="49" charset="-122"/>
              </a:rPr>
              <a:t>、特点：</a:t>
            </a:r>
          </a:p>
        </p:txBody>
      </p:sp>
      <p:sp>
        <p:nvSpPr>
          <p:cNvPr id="23567" name="Rectangle 15"/>
          <p:cNvSpPr>
            <a:spLocks noChangeArrowheads="1"/>
          </p:cNvSpPr>
          <p:nvPr/>
        </p:nvSpPr>
        <p:spPr bwMode="auto">
          <a:xfrm>
            <a:off x="1619250" y="3156545"/>
            <a:ext cx="30956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1</a:t>
            </a:r>
            <a:r>
              <a:rPr kumimoji="1" lang="zh-CN" altLang="en-US" sz="3200" b="1" u="none">
                <a:solidFill>
                  <a:srgbClr val="0000FF"/>
                </a:solidFill>
                <a:latin typeface="Tahoma" pitchFamily="34" charset="0"/>
              </a:rPr>
              <a:t>）农业：</a:t>
            </a:r>
          </a:p>
        </p:txBody>
      </p:sp>
      <p:sp>
        <p:nvSpPr>
          <p:cNvPr id="23568" name="Rectangle 16"/>
          <p:cNvSpPr>
            <a:spLocks noChangeArrowheads="1"/>
          </p:cNvSpPr>
          <p:nvPr/>
        </p:nvSpPr>
        <p:spPr bwMode="auto">
          <a:xfrm>
            <a:off x="1619250" y="3810595"/>
            <a:ext cx="30956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2</a:t>
            </a:r>
            <a:r>
              <a:rPr kumimoji="1" lang="zh-CN" altLang="en-US" sz="3200" b="1" u="none">
                <a:solidFill>
                  <a:srgbClr val="0000FF"/>
                </a:solidFill>
                <a:latin typeface="Tahoma" pitchFamily="34" charset="0"/>
              </a:rPr>
              <a:t>）工业：</a:t>
            </a:r>
          </a:p>
        </p:txBody>
      </p:sp>
      <p:sp>
        <p:nvSpPr>
          <p:cNvPr id="23571" name="Text Box 19"/>
          <p:cNvSpPr txBox="1">
            <a:spLocks noChangeArrowheads="1"/>
          </p:cNvSpPr>
          <p:nvPr/>
        </p:nvSpPr>
        <p:spPr bwMode="auto">
          <a:xfrm>
            <a:off x="3686175" y="3127970"/>
            <a:ext cx="28336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余粮收集制</a:t>
            </a:r>
          </a:p>
        </p:txBody>
      </p:sp>
      <p:sp>
        <p:nvSpPr>
          <p:cNvPr id="23572" name="Text Box 20"/>
          <p:cNvSpPr txBox="1">
            <a:spLocks noChangeArrowheads="1"/>
          </p:cNvSpPr>
          <p:nvPr/>
        </p:nvSpPr>
        <p:spPr bwMode="auto">
          <a:xfrm>
            <a:off x="3686175" y="3797895"/>
            <a:ext cx="37115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楷体_GB2312" pitchFamily="49" charset="-122"/>
              </a:rPr>
              <a:t>推行工业国有化</a:t>
            </a:r>
          </a:p>
        </p:txBody>
      </p:sp>
      <p:sp>
        <p:nvSpPr>
          <p:cNvPr id="23574" name="Text Box 22"/>
          <p:cNvSpPr txBox="1">
            <a:spLocks noChangeArrowheads="1"/>
          </p:cNvSpPr>
          <p:nvPr/>
        </p:nvSpPr>
        <p:spPr bwMode="auto">
          <a:xfrm>
            <a:off x="3686175" y="5085184"/>
            <a:ext cx="5638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latin typeface="Tahoma" pitchFamily="34" charset="0"/>
                <a:ea typeface="楷体_GB2312" pitchFamily="49" charset="-122"/>
              </a:rPr>
              <a:t>实物配给制和普遍义务劳动制</a:t>
            </a:r>
            <a:endParaRPr lang="zh-CN" altLang="en-US" sz="3200" b="1" u="none" dirty="0">
              <a:ea typeface="楷体_GB2312" pitchFamily="49" charset="-122"/>
            </a:endParaRPr>
          </a:p>
        </p:txBody>
      </p:sp>
      <p:sp>
        <p:nvSpPr>
          <p:cNvPr id="23577" name="Text Box 25"/>
          <p:cNvSpPr txBox="1">
            <a:spLocks noChangeArrowheads="1"/>
          </p:cNvSpPr>
          <p:nvPr/>
        </p:nvSpPr>
        <p:spPr bwMode="auto">
          <a:xfrm>
            <a:off x="1931988" y="5729882"/>
            <a:ext cx="1847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200" b="1" u="none">
                <a:solidFill>
                  <a:srgbClr val="0000FF"/>
                </a:solidFill>
                <a:effectLst>
                  <a:outerShdw blurRad="38100" dist="38100" dir="2700000" algn="tl">
                    <a:srgbClr val="C0C0C0"/>
                  </a:outerShdw>
                </a:effectLst>
                <a:latin typeface="Times New Roman"/>
                <a:ea typeface="黑体" pitchFamily="49" charset="-122"/>
              </a:rPr>
              <a:t>“</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战时</a:t>
            </a:r>
            <a:r>
              <a:rPr kumimoji="1" lang="zh-CN" altLang="en-US" sz="3200" b="1" u="none">
                <a:solidFill>
                  <a:srgbClr val="0000FF"/>
                </a:solidFill>
                <a:effectLst>
                  <a:outerShdw blurRad="38100" dist="38100" dir="2700000" algn="tl">
                    <a:srgbClr val="C0C0C0"/>
                  </a:outerShdw>
                </a:effectLst>
                <a:latin typeface="Times New Roman"/>
                <a:ea typeface="黑体" pitchFamily="49" charset="-122"/>
              </a:rPr>
              <a:t>”</a:t>
            </a:r>
            <a:endPar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endParaRPr>
          </a:p>
        </p:txBody>
      </p:sp>
      <p:sp>
        <p:nvSpPr>
          <p:cNvPr id="23586" name="Rectangle 34"/>
          <p:cNvSpPr>
            <a:spLocks noChangeArrowheads="1"/>
          </p:cNvSpPr>
          <p:nvPr/>
        </p:nvSpPr>
        <p:spPr bwMode="auto">
          <a:xfrm>
            <a:off x="1620838" y="4424957"/>
            <a:ext cx="30956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3</a:t>
            </a:r>
            <a:r>
              <a:rPr kumimoji="1" lang="zh-CN" altLang="en-US" sz="3200" b="1" u="none">
                <a:solidFill>
                  <a:srgbClr val="0000FF"/>
                </a:solidFill>
                <a:latin typeface="Tahoma" pitchFamily="34" charset="0"/>
              </a:rPr>
              <a:t>）贸易：</a:t>
            </a:r>
          </a:p>
        </p:txBody>
      </p:sp>
      <p:sp>
        <p:nvSpPr>
          <p:cNvPr id="23587" name="Rectangle 35"/>
          <p:cNvSpPr>
            <a:spLocks noChangeArrowheads="1"/>
          </p:cNvSpPr>
          <p:nvPr/>
        </p:nvSpPr>
        <p:spPr bwMode="auto">
          <a:xfrm>
            <a:off x="1620838" y="5082182"/>
            <a:ext cx="30956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latin typeface="Tahoma" pitchFamily="34" charset="0"/>
              </a:rPr>
              <a:t>（</a:t>
            </a:r>
            <a:r>
              <a:rPr kumimoji="1" lang="en-US" altLang="zh-CN" sz="3200" b="1" u="none">
                <a:solidFill>
                  <a:srgbClr val="0000FF"/>
                </a:solidFill>
                <a:latin typeface="Tahoma" pitchFamily="34" charset="0"/>
              </a:rPr>
              <a:t>4</a:t>
            </a:r>
            <a:r>
              <a:rPr kumimoji="1" lang="zh-CN" altLang="en-US" sz="3200" b="1" u="none">
                <a:solidFill>
                  <a:srgbClr val="0000FF"/>
                </a:solidFill>
                <a:latin typeface="Tahoma" pitchFamily="34" charset="0"/>
              </a:rPr>
              <a:t>）分配：</a:t>
            </a:r>
          </a:p>
        </p:txBody>
      </p:sp>
      <p:sp>
        <p:nvSpPr>
          <p:cNvPr id="23593" name="Rectangle 41"/>
          <p:cNvSpPr>
            <a:spLocks noChangeArrowheads="1"/>
          </p:cNvSpPr>
          <p:nvPr/>
        </p:nvSpPr>
        <p:spPr bwMode="auto">
          <a:xfrm>
            <a:off x="1979712" y="2420888"/>
            <a:ext cx="7078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dirty="0">
                <a:solidFill>
                  <a:srgbClr val="0000FF"/>
                </a:solidFill>
                <a:latin typeface="Tahoma" pitchFamily="34" charset="0"/>
                <a:ea typeface="黑体" pitchFamily="49" charset="-122"/>
              </a:rPr>
              <a:t>集中</a:t>
            </a:r>
            <a:r>
              <a:rPr lang="zh-CN" altLang="en-US" sz="2800" b="1" u="none" dirty="0">
                <a:latin typeface="Tahoma" pitchFamily="34" charset="0"/>
                <a:ea typeface="黑体" pitchFamily="49" charset="-122"/>
              </a:rPr>
              <a:t>全国物力、财力，</a:t>
            </a:r>
            <a:r>
              <a:rPr lang="zh-CN" altLang="en-US" sz="2800" b="1" u="none" dirty="0">
                <a:solidFill>
                  <a:srgbClr val="0000FF"/>
                </a:solidFill>
                <a:latin typeface="Tahoma" pitchFamily="34" charset="0"/>
                <a:ea typeface="黑体" pitchFamily="49" charset="-122"/>
              </a:rPr>
              <a:t>支持</a:t>
            </a:r>
            <a:r>
              <a:rPr lang="zh-CN" altLang="en-US" sz="2800" b="1" u="none" dirty="0">
                <a:latin typeface="Tahoma" pitchFamily="34" charset="0"/>
                <a:ea typeface="黑体" pitchFamily="49" charset="-122"/>
              </a:rPr>
              <a:t>红军，</a:t>
            </a:r>
            <a:r>
              <a:rPr lang="zh-CN" altLang="en-US" sz="2800" b="1" u="none" dirty="0">
                <a:solidFill>
                  <a:srgbClr val="0000FF"/>
                </a:solidFill>
                <a:latin typeface="Tahoma" pitchFamily="34" charset="0"/>
                <a:ea typeface="黑体" pitchFamily="49" charset="-122"/>
              </a:rPr>
              <a:t>战胜</a:t>
            </a:r>
            <a:r>
              <a:rPr lang="zh-CN" altLang="en-US" sz="2800" b="1" u="none" dirty="0">
                <a:latin typeface="Tahoma" pitchFamily="34" charset="0"/>
                <a:ea typeface="黑体" pitchFamily="49" charset="-122"/>
              </a:rPr>
              <a:t>敌人。</a:t>
            </a:r>
          </a:p>
        </p:txBody>
      </p:sp>
      <p:sp>
        <p:nvSpPr>
          <p:cNvPr id="23594" name="Text Box 42"/>
          <p:cNvSpPr txBox="1">
            <a:spLocks noChangeArrowheads="1"/>
          </p:cNvSpPr>
          <p:nvPr/>
        </p:nvSpPr>
        <p:spPr bwMode="auto">
          <a:xfrm>
            <a:off x="3421063" y="5729882"/>
            <a:ext cx="26638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200" b="1" u="none">
                <a:solidFill>
                  <a:srgbClr val="0000FF"/>
                </a:solidFill>
                <a:effectLst>
                  <a:outerShdw blurRad="38100" dist="38100" dir="2700000" algn="tl">
                    <a:srgbClr val="C0C0C0"/>
                  </a:outerShdw>
                </a:effectLst>
                <a:latin typeface="Times New Roman"/>
                <a:ea typeface="黑体" pitchFamily="49" charset="-122"/>
              </a:rPr>
              <a:t>“</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共产主义</a:t>
            </a:r>
            <a:r>
              <a:rPr kumimoji="1" lang="zh-CN" altLang="en-US" sz="3200" b="1" u="none">
                <a:solidFill>
                  <a:srgbClr val="0000FF"/>
                </a:solidFill>
                <a:effectLst>
                  <a:outerShdw blurRad="38100" dist="38100" dir="2700000" algn="tl">
                    <a:srgbClr val="C0C0C0"/>
                  </a:outerShdw>
                </a:effectLst>
                <a:latin typeface="Times New Roman"/>
                <a:ea typeface="黑体" pitchFamily="49" charset="-122"/>
              </a:rPr>
              <a:t>”</a:t>
            </a:r>
            <a:endPar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endParaRPr>
          </a:p>
        </p:txBody>
      </p:sp>
      <p:sp>
        <p:nvSpPr>
          <p:cNvPr id="23595" name="Rectangle 43"/>
          <p:cNvSpPr>
            <a:spLocks noChangeArrowheads="1"/>
          </p:cNvSpPr>
          <p:nvPr/>
        </p:nvSpPr>
        <p:spPr bwMode="auto">
          <a:xfrm>
            <a:off x="1916113" y="1624607"/>
            <a:ext cx="66167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dirty="0">
                <a:solidFill>
                  <a:srgbClr val="0000FF"/>
                </a:solidFill>
                <a:latin typeface="Tahoma" pitchFamily="34" charset="0"/>
              </a:rPr>
              <a:t>内忧外患，经济严重匮乏。</a:t>
            </a:r>
          </a:p>
        </p:txBody>
      </p:sp>
      <p:sp>
        <p:nvSpPr>
          <p:cNvPr id="19" name="Text Box 3"/>
          <p:cNvSpPr txBox="1">
            <a:spLocks noChangeArrowheads="1"/>
          </p:cNvSpPr>
          <p:nvPr/>
        </p:nvSpPr>
        <p:spPr bwMode="auto">
          <a:xfrm>
            <a:off x="1258094" y="783109"/>
            <a:ext cx="73914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按马恩理论构想进行的探索</a:t>
            </a:r>
          </a:p>
        </p:txBody>
      </p:sp>
    </p:spTree>
    <p:extLst>
      <p:ext uri="{BB962C8B-B14F-4D97-AF65-F5344CB8AC3E}">
        <p14:creationId xmlns:p14="http://schemas.microsoft.com/office/powerpoint/2010/main" val="130727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93"/>
                                        </p:tgtEl>
                                        <p:attrNameLst>
                                          <p:attrName>style.visibility</p:attrName>
                                        </p:attrNameLst>
                                      </p:cBhvr>
                                      <p:to>
                                        <p:strVal val="visible"/>
                                      </p:to>
                                    </p:set>
                                    <p:animEffect transition="in" filter="dissolve">
                                      <p:cBhvr>
                                        <p:cTn id="7" dur="500"/>
                                        <p:tgtEl>
                                          <p:spTgt spid="235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67"/>
                                        </p:tgtEl>
                                        <p:attrNameLst>
                                          <p:attrName>style.visibility</p:attrName>
                                        </p:attrNameLst>
                                      </p:cBhvr>
                                      <p:to>
                                        <p:strVal val="visible"/>
                                      </p:to>
                                    </p:set>
                                    <p:animEffect transition="in" filter="blinds(horizontal)">
                                      <p:cBhvr>
                                        <p:cTn id="12" dur="500"/>
                                        <p:tgtEl>
                                          <p:spTgt spid="2356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3568"/>
                                        </p:tgtEl>
                                        <p:attrNameLst>
                                          <p:attrName>style.visibility</p:attrName>
                                        </p:attrNameLst>
                                      </p:cBhvr>
                                      <p:to>
                                        <p:strVal val="visible"/>
                                      </p:to>
                                    </p:set>
                                    <p:animEffect transition="in" filter="blinds(horizontal)">
                                      <p:cBhvr>
                                        <p:cTn id="15" dur="500"/>
                                        <p:tgtEl>
                                          <p:spTgt spid="2356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3586"/>
                                        </p:tgtEl>
                                        <p:attrNameLst>
                                          <p:attrName>style.visibility</p:attrName>
                                        </p:attrNameLst>
                                      </p:cBhvr>
                                      <p:to>
                                        <p:strVal val="visible"/>
                                      </p:to>
                                    </p:set>
                                    <p:animEffect transition="in" filter="blinds(horizontal)">
                                      <p:cBhvr>
                                        <p:cTn id="18" dur="500"/>
                                        <p:tgtEl>
                                          <p:spTgt spid="2358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3587"/>
                                        </p:tgtEl>
                                        <p:attrNameLst>
                                          <p:attrName>style.visibility</p:attrName>
                                        </p:attrNameLst>
                                      </p:cBhvr>
                                      <p:to>
                                        <p:strVal val="visible"/>
                                      </p:to>
                                    </p:set>
                                    <p:animEffect transition="in" filter="blinds(horizontal)">
                                      <p:cBhvr>
                                        <p:cTn id="21" dur="500"/>
                                        <p:tgtEl>
                                          <p:spTgt spid="2358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3571"/>
                                        </p:tgtEl>
                                        <p:attrNameLst>
                                          <p:attrName>style.visibility</p:attrName>
                                        </p:attrNameLst>
                                      </p:cBhvr>
                                      <p:to>
                                        <p:strVal val="visible"/>
                                      </p:to>
                                    </p:set>
                                    <p:animEffect transition="in" filter="dissolve">
                                      <p:cBhvr>
                                        <p:cTn id="26" dur="500"/>
                                        <p:tgtEl>
                                          <p:spTgt spid="2357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23572"/>
                                        </p:tgtEl>
                                        <p:attrNameLst>
                                          <p:attrName>style.visibility</p:attrName>
                                        </p:attrNameLst>
                                      </p:cBhvr>
                                      <p:to>
                                        <p:strVal val="visible"/>
                                      </p:to>
                                    </p:set>
                                    <p:animEffect transition="in" filter="dissolve">
                                      <p:cBhvr>
                                        <p:cTn id="31" dur="500"/>
                                        <p:tgtEl>
                                          <p:spTgt spid="2357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23588"/>
                                        </p:tgtEl>
                                        <p:attrNameLst>
                                          <p:attrName>style.visibility</p:attrName>
                                        </p:attrNameLst>
                                      </p:cBhvr>
                                      <p:to>
                                        <p:strVal val="visible"/>
                                      </p:to>
                                    </p:set>
                                    <p:animEffect transition="in" filter="dissolve">
                                      <p:cBhvr>
                                        <p:cTn id="36" dur="500"/>
                                        <p:tgtEl>
                                          <p:spTgt spid="2358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23574"/>
                                        </p:tgtEl>
                                        <p:attrNameLst>
                                          <p:attrName>style.visibility</p:attrName>
                                        </p:attrNameLst>
                                      </p:cBhvr>
                                      <p:to>
                                        <p:strVal val="visible"/>
                                      </p:to>
                                    </p:set>
                                    <p:animEffect transition="in" filter="dissolve">
                                      <p:cBhvr>
                                        <p:cTn id="41" dur="500"/>
                                        <p:tgtEl>
                                          <p:spTgt spid="2357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9" presetClass="entr" presetSubtype="0" fill="hold" grpId="0" nodeType="clickEffect">
                                  <p:stCondLst>
                                    <p:cond delay="0"/>
                                  </p:stCondLst>
                                  <p:childTnLst>
                                    <p:set>
                                      <p:cBhvr>
                                        <p:cTn id="45" dur="1" fill="hold">
                                          <p:stCondLst>
                                            <p:cond delay="0"/>
                                          </p:stCondLst>
                                        </p:cTn>
                                        <p:tgtEl>
                                          <p:spTgt spid="23577"/>
                                        </p:tgtEl>
                                        <p:attrNameLst>
                                          <p:attrName>style.visibility</p:attrName>
                                        </p:attrNameLst>
                                      </p:cBhvr>
                                      <p:to>
                                        <p:strVal val="visible"/>
                                      </p:to>
                                    </p:set>
                                    <p:anim calcmode="lin" valueType="num">
                                      <p:cBhvr>
                                        <p:cTn id="46" dur="1000" fill="hold"/>
                                        <p:tgtEl>
                                          <p:spTgt spid="23577"/>
                                        </p:tgtEl>
                                        <p:attrNameLst>
                                          <p:attrName>ppt_x</p:attrName>
                                        </p:attrNameLst>
                                      </p:cBhvr>
                                      <p:tavLst>
                                        <p:tav tm="0">
                                          <p:val>
                                            <p:strVal val="#ppt_x-.2"/>
                                          </p:val>
                                        </p:tav>
                                        <p:tav tm="100000">
                                          <p:val>
                                            <p:strVal val="#ppt_x"/>
                                          </p:val>
                                        </p:tav>
                                      </p:tavLst>
                                    </p:anim>
                                    <p:anim calcmode="lin" valueType="num">
                                      <p:cBhvr>
                                        <p:cTn id="47" dur="1000" fill="hold"/>
                                        <p:tgtEl>
                                          <p:spTgt spid="23577"/>
                                        </p:tgtEl>
                                        <p:attrNameLst>
                                          <p:attrName>ppt_y</p:attrName>
                                        </p:attrNameLst>
                                      </p:cBhvr>
                                      <p:tavLst>
                                        <p:tav tm="0">
                                          <p:val>
                                            <p:strVal val="#ppt_y"/>
                                          </p:val>
                                        </p:tav>
                                        <p:tav tm="100000">
                                          <p:val>
                                            <p:strVal val="#ppt_y"/>
                                          </p:val>
                                        </p:tav>
                                      </p:tavLst>
                                    </p:anim>
                                    <p:animEffect transition="in" filter="wipe(right)" prLst="gradientSize: 0.1">
                                      <p:cBhvr>
                                        <p:cTn id="48" dur="1000"/>
                                        <p:tgtEl>
                                          <p:spTgt spid="2357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9" presetClass="entr" presetSubtype="0" fill="hold" grpId="0" nodeType="clickEffect">
                                  <p:stCondLst>
                                    <p:cond delay="0"/>
                                  </p:stCondLst>
                                  <p:childTnLst>
                                    <p:set>
                                      <p:cBhvr>
                                        <p:cTn id="52" dur="1" fill="hold">
                                          <p:stCondLst>
                                            <p:cond delay="0"/>
                                          </p:stCondLst>
                                        </p:cTn>
                                        <p:tgtEl>
                                          <p:spTgt spid="23594"/>
                                        </p:tgtEl>
                                        <p:attrNameLst>
                                          <p:attrName>style.visibility</p:attrName>
                                        </p:attrNameLst>
                                      </p:cBhvr>
                                      <p:to>
                                        <p:strVal val="visible"/>
                                      </p:to>
                                    </p:set>
                                    <p:anim calcmode="lin" valueType="num">
                                      <p:cBhvr>
                                        <p:cTn id="53" dur="1000" fill="hold"/>
                                        <p:tgtEl>
                                          <p:spTgt spid="23594"/>
                                        </p:tgtEl>
                                        <p:attrNameLst>
                                          <p:attrName>ppt_x</p:attrName>
                                        </p:attrNameLst>
                                      </p:cBhvr>
                                      <p:tavLst>
                                        <p:tav tm="0">
                                          <p:val>
                                            <p:strVal val="#ppt_x-.2"/>
                                          </p:val>
                                        </p:tav>
                                        <p:tav tm="100000">
                                          <p:val>
                                            <p:strVal val="#ppt_x"/>
                                          </p:val>
                                        </p:tav>
                                      </p:tavLst>
                                    </p:anim>
                                    <p:anim calcmode="lin" valueType="num">
                                      <p:cBhvr>
                                        <p:cTn id="54" dur="1000" fill="hold"/>
                                        <p:tgtEl>
                                          <p:spTgt spid="23594"/>
                                        </p:tgtEl>
                                        <p:attrNameLst>
                                          <p:attrName>ppt_y</p:attrName>
                                        </p:attrNameLst>
                                      </p:cBhvr>
                                      <p:tavLst>
                                        <p:tav tm="0">
                                          <p:val>
                                            <p:strVal val="#ppt_y"/>
                                          </p:val>
                                        </p:tav>
                                        <p:tav tm="100000">
                                          <p:val>
                                            <p:strVal val="#ppt_y"/>
                                          </p:val>
                                        </p:tav>
                                      </p:tavLst>
                                    </p:anim>
                                    <p:animEffect transition="in" filter="wipe(right)" prLst="gradientSize: 0.1">
                                      <p:cBhvr>
                                        <p:cTn id="55" dur="1000"/>
                                        <p:tgtEl>
                                          <p:spTgt spid="23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8" grpId="0"/>
      <p:bldP spid="23567" grpId="0"/>
      <p:bldP spid="23568" grpId="0"/>
      <p:bldP spid="23571" grpId="0"/>
      <p:bldP spid="23572" grpId="0"/>
      <p:bldP spid="23574" grpId="0"/>
      <p:bldP spid="23577" grpId="0"/>
      <p:bldP spid="23586" grpId="0"/>
      <p:bldP spid="23587" grpId="0"/>
      <p:bldP spid="23593" grpId="0"/>
      <p:bldP spid="23594" grpId="0"/>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4338" name="Group 2"/>
          <p:cNvGraphicFramePr>
            <a:graphicFrameLocks noGrp="1"/>
          </p:cNvGraphicFramePr>
          <p:nvPr/>
        </p:nvGraphicFramePr>
        <p:xfrm>
          <a:off x="228600" y="1295400"/>
          <a:ext cx="1143000" cy="4419600"/>
        </p:xfrm>
        <a:graphic>
          <a:graphicData uri="http://schemas.openxmlformats.org/drawingml/2006/table">
            <a:tbl>
              <a:tblPr/>
              <a:tblGrid>
                <a:gridCol w="1143000"/>
              </a:tblGrid>
              <a:tr h="8382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政策</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农业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工业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流通</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9535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分配</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bl>
          </a:graphicData>
        </a:graphic>
      </p:graphicFrame>
      <p:graphicFrame>
        <p:nvGraphicFramePr>
          <p:cNvPr id="14352" name="Group 16"/>
          <p:cNvGraphicFramePr>
            <a:graphicFrameLocks noGrp="1"/>
          </p:cNvGraphicFramePr>
          <p:nvPr/>
        </p:nvGraphicFramePr>
        <p:xfrm>
          <a:off x="1371600" y="1295400"/>
          <a:ext cx="3124200" cy="4419602"/>
        </p:xfrm>
        <a:graphic>
          <a:graphicData uri="http://schemas.openxmlformats.org/drawingml/2006/table">
            <a:tbl>
              <a:tblPr/>
              <a:tblGrid>
                <a:gridCol w="3124200"/>
              </a:tblGrid>
              <a:tr h="830263">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800" b="1" i="0" u="none" strike="noStrike" cap="none" normalizeH="0" baseline="0" smtClean="0">
                          <a:ln>
                            <a:noFill/>
                          </a:ln>
                          <a:solidFill>
                            <a:schemeClr val="bg1"/>
                          </a:solidFill>
                          <a:effectLst>
                            <a:outerShdw blurRad="38100" dist="38100" dir="2700000" algn="tl">
                              <a:srgbClr val="000000"/>
                            </a:outerShdw>
                          </a:effectLst>
                          <a:latin typeface="Arial" pitchFamily="34" charset="0"/>
                          <a:ea typeface="黑体" pitchFamily="49" charset="-122"/>
                        </a:rPr>
                        <a:t>战时共产主义政策</a:t>
                      </a: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6666">
                        <a:alpha val="50000"/>
                      </a:srgbClr>
                    </a:solidFill>
                  </a:tcPr>
                </a:tc>
              </a:tr>
              <a:tr h="889000">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947738">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887413">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865188">
                <a:tc>
                  <a:txBody>
                    <a:bodyPr/>
                    <a:lstStyle>
                      <a:lvl1pPr>
                        <a:spcBef>
                          <a:spcPct val="20000"/>
                        </a:spcBef>
                        <a:defRPr sz="2800">
                          <a:solidFill>
                            <a:schemeClr val="tx1"/>
                          </a:solidFill>
                          <a:latin typeface="Arial" pitchFamily="34" charset="0"/>
                          <a:ea typeface="宋体" pitchFamily="2" charset="-122"/>
                        </a:defRPr>
                      </a:lvl1pPr>
                      <a:lvl2pPr eaLnBrk="0" hangingPunct="0">
                        <a:spcBef>
                          <a:spcPct val="20000"/>
                        </a:spcBef>
                        <a:defRPr sz="2400">
                          <a:solidFill>
                            <a:schemeClr val="tx1"/>
                          </a:solidFill>
                          <a:latin typeface="Arial" pitchFamily="34" charset="0"/>
                          <a:ea typeface="宋体" pitchFamily="2" charset="-122"/>
                        </a:defRPr>
                      </a:lvl2pPr>
                      <a:lvl3pPr eaLnBrk="0" hangingPunct="0">
                        <a:spcBef>
                          <a:spcPct val="20000"/>
                        </a:spcBef>
                        <a:defRPr sz="2000">
                          <a:solidFill>
                            <a:schemeClr val="tx1"/>
                          </a:solidFill>
                          <a:latin typeface="Arial" pitchFamily="34" charset="0"/>
                          <a:ea typeface="宋体" pitchFamily="2" charset="-122"/>
                        </a:defRPr>
                      </a:lvl3pPr>
                      <a:lvl4pPr eaLnBrk="0" hangingPunct="0">
                        <a:spcBef>
                          <a:spcPct val="20000"/>
                        </a:spcBef>
                        <a:defRPr>
                          <a:solidFill>
                            <a:schemeClr val="tx1"/>
                          </a:solidFill>
                          <a:latin typeface="Arial" pitchFamily="34" charset="0"/>
                          <a:ea typeface="宋体" pitchFamily="2" charset="-122"/>
                        </a:defRPr>
                      </a:lvl4pPr>
                      <a:lvl5pPr eaLnBrk="0" hangingPunct="0">
                        <a:spcBef>
                          <a:spcPct val="20000"/>
                        </a:spcBef>
                        <a:defRPr>
                          <a:solidFill>
                            <a:schemeClr val="tx1"/>
                          </a:solidFill>
                          <a:latin typeface="Arial" pitchFamily="34" charset="0"/>
                          <a:ea typeface="宋体" pitchFamily="2" charset="-122"/>
                        </a:defRPr>
                      </a:lvl5pPr>
                      <a:lvl6pPr eaLnBrk="0" fontAlgn="base" hangingPunct="0">
                        <a:spcBef>
                          <a:spcPct val="20000"/>
                        </a:spcBef>
                        <a:spcAft>
                          <a:spcPct val="0"/>
                        </a:spcAft>
                        <a:defRPr>
                          <a:solidFill>
                            <a:schemeClr val="tx1"/>
                          </a:solidFill>
                          <a:latin typeface="Arial" pitchFamily="34" charset="0"/>
                          <a:ea typeface="宋体" pitchFamily="2" charset="-122"/>
                        </a:defRPr>
                      </a:lvl6pPr>
                      <a:lvl7pPr eaLnBrk="0" fontAlgn="base" hangingPunct="0">
                        <a:spcBef>
                          <a:spcPct val="20000"/>
                        </a:spcBef>
                        <a:spcAft>
                          <a:spcPct val="0"/>
                        </a:spcAft>
                        <a:defRPr>
                          <a:solidFill>
                            <a:schemeClr val="tx1"/>
                          </a:solidFill>
                          <a:latin typeface="Arial" pitchFamily="34" charset="0"/>
                          <a:ea typeface="宋体" pitchFamily="2" charset="-122"/>
                        </a:defRPr>
                      </a:lvl7pPr>
                      <a:lvl8pPr eaLnBrk="0" fontAlgn="base" hangingPunct="0">
                        <a:spcBef>
                          <a:spcPct val="20000"/>
                        </a:spcBef>
                        <a:spcAft>
                          <a:spcPct val="0"/>
                        </a:spcAft>
                        <a:defRPr>
                          <a:solidFill>
                            <a:schemeClr val="tx1"/>
                          </a:solidFill>
                          <a:latin typeface="Arial" pitchFamily="34" charset="0"/>
                          <a:ea typeface="宋体" pitchFamily="2" charset="-122"/>
                        </a:defRPr>
                      </a:lvl8pPr>
                      <a:lvl9pPr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dirty="0" smtClean="0">
                        <a:ln>
                          <a:noFill/>
                        </a:ln>
                        <a:solidFill>
                          <a:schemeClr val="tx1"/>
                        </a:solidFill>
                        <a:effectLst/>
                        <a:latin typeface="Arial" pitchFamily="34" charset="0"/>
                        <a:ea typeface="黑体" pitchFamily="49" charset="-122"/>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solidFill>
                  </a:tcPr>
                </a:tc>
              </a:tr>
            </a:tbl>
          </a:graphicData>
        </a:graphic>
      </p:graphicFrame>
      <p:sp>
        <p:nvSpPr>
          <p:cNvPr id="14366" name="Text Box 30"/>
          <p:cNvSpPr txBox="1">
            <a:spLocks noChangeArrowheads="1"/>
          </p:cNvSpPr>
          <p:nvPr/>
        </p:nvSpPr>
        <p:spPr bwMode="auto">
          <a:xfrm>
            <a:off x="2057400" y="2362200"/>
            <a:ext cx="2590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余粮收集制</a:t>
            </a:r>
          </a:p>
        </p:txBody>
      </p:sp>
      <p:sp>
        <p:nvSpPr>
          <p:cNvPr id="14367" name="Text Box 31"/>
          <p:cNvSpPr txBox="1">
            <a:spLocks noChangeArrowheads="1"/>
          </p:cNvSpPr>
          <p:nvPr/>
        </p:nvSpPr>
        <p:spPr bwMode="auto">
          <a:xfrm>
            <a:off x="2209800" y="3276600"/>
            <a:ext cx="2133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国有化</a:t>
            </a:r>
          </a:p>
        </p:txBody>
      </p:sp>
      <p:sp>
        <p:nvSpPr>
          <p:cNvPr id="14368" name="Text Box 32"/>
          <p:cNvSpPr txBox="1">
            <a:spLocks noChangeArrowheads="1"/>
          </p:cNvSpPr>
          <p:nvPr/>
        </p:nvSpPr>
        <p:spPr bwMode="auto">
          <a:xfrm>
            <a:off x="1752600" y="4191000"/>
            <a:ext cx="297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取消自由贸易</a:t>
            </a:r>
          </a:p>
        </p:txBody>
      </p:sp>
      <p:sp>
        <p:nvSpPr>
          <p:cNvPr id="14369" name="Text Box 33"/>
          <p:cNvSpPr txBox="1">
            <a:spLocks noChangeArrowheads="1"/>
          </p:cNvSpPr>
          <p:nvPr/>
        </p:nvSpPr>
        <p:spPr bwMode="auto">
          <a:xfrm>
            <a:off x="1905000" y="5029200"/>
            <a:ext cx="297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2800" b="1">
                <a:ea typeface="黑体" pitchFamily="49" charset="-122"/>
              </a:rPr>
              <a:t>实物配给制</a:t>
            </a:r>
          </a:p>
        </p:txBody>
      </p:sp>
      <p:sp>
        <p:nvSpPr>
          <p:cNvPr id="14370" name="AutoShape 34"/>
          <p:cNvSpPr>
            <a:spLocks noChangeArrowheads="1"/>
          </p:cNvSpPr>
          <p:nvPr/>
        </p:nvSpPr>
        <p:spPr bwMode="auto">
          <a:xfrm>
            <a:off x="4572000" y="0"/>
            <a:ext cx="4800600" cy="1752600"/>
          </a:xfrm>
          <a:prstGeom prst="cloudCallout">
            <a:avLst>
              <a:gd name="adj1" fmla="val -42162"/>
              <a:gd name="adj2" fmla="val 57606"/>
            </a:avLst>
          </a:prstGeom>
          <a:solidFill>
            <a:schemeClr val="accent1">
              <a:alpha val="33000"/>
            </a:schemeClr>
          </a:solidFill>
          <a:ln w="9525" cmpd="sng">
            <a:solidFill>
              <a:schemeClr val="tx1"/>
            </a:solidFill>
            <a:round/>
            <a:headEnd/>
            <a:tailEnd/>
          </a:ln>
          <a:effectLst/>
        </p:spPr>
        <p:txBody>
          <a:bodyPr/>
          <a:lstStyle/>
          <a:p>
            <a:pPr algn="ctr" eaLnBrk="0" hangingPunct="0"/>
            <a:r>
              <a:rPr lang="zh-CN" altLang="zh-CN" sz="2800" b="1" dirty="0">
                <a:solidFill>
                  <a:srgbClr val="FF0000"/>
                </a:solidFill>
                <a:ea typeface="黑体" pitchFamily="49" charset="-122"/>
              </a:rPr>
              <a:t>战时共产主义政策与经典社会主义构想有何共性？</a:t>
            </a:r>
          </a:p>
        </p:txBody>
      </p:sp>
      <p:sp>
        <p:nvSpPr>
          <p:cNvPr id="14371" name="Text Box 35"/>
          <p:cNvSpPr txBox="1">
            <a:spLocks noChangeArrowheads="1"/>
          </p:cNvSpPr>
          <p:nvPr/>
        </p:nvSpPr>
        <p:spPr bwMode="auto">
          <a:xfrm>
            <a:off x="4495800" y="3048000"/>
            <a:ext cx="29718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隶书" pitchFamily="49" charset="-122"/>
                <a:ea typeface="隶书" pitchFamily="49" charset="-122"/>
              </a:rPr>
              <a:t>公有制</a:t>
            </a:r>
          </a:p>
        </p:txBody>
      </p:sp>
      <p:sp>
        <p:nvSpPr>
          <p:cNvPr id="14372" name="Text Box 36"/>
          <p:cNvSpPr txBox="1">
            <a:spLocks noChangeArrowheads="1"/>
          </p:cNvSpPr>
          <p:nvPr/>
        </p:nvSpPr>
        <p:spPr bwMode="auto">
          <a:xfrm>
            <a:off x="4495800" y="4038600"/>
            <a:ext cx="3124200" cy="1311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隶书" pitchFamily="49" charset="-122"/>
                <a:ea typeface="隶书" pitchFamily="49" charset="-122"/>
              </a:rPr>
              <a:t>军事和行政手段管理</a:t>
            </a:r>
          </a:p>
        </p:txBody>
      </p:sp>
      <p:sp>
        <p:nvSpPr>
          <p:cNvPr id="14373" name="Text Box 37"/>
          <p:cNvSpPr txBox="1">
            <a:spLocks noChangeArrowheads="1"/>
          </p:cNvSpPr>
          <p:nvPr/>
        </p:nvSpPr>
        <p:spPr bwMode="auto">
          <a:xfrm>
            <a:off x="4419600" y="5486400"/>
            <a:ext cx="31242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en-US" sz="4000" b="1">
                <a:solidFill>
                  <a:srgbClr val="0000CC"/>
                </a:solidFill>
                <a:latin typeface="隶书" pitchFamily="49" charset="-122"/>
                <a:ea typeface="隶书" pitchFamily="49" charset="-122"/>
              </a:rPr>
              <a:t>平均分配</a:t>
            </a:r>
          </a:p>
        </p:txBody>
      </p:sp>
      <p:sp>
        <p:nvSpPr>
          <p:cNvPr id="14374" name="Line 38"/>
          <p:cNvSpPr>
            <a:spLocks noChangeShapeType="1"/>
          </p:cNvSpPr>
          <p:nvPr/>
        </p:nvSpPr>
        <p:spPr bwMode="auto">
          <a:xfrm>
            <a:off x="6172200" y="3429000"/>
            <a:ext cx="838200" cy="0"/>
          </a:xfrm>
          <a:prstGeom prst="line">
            <a:avLst/>
          </a:prstGeom>
          <a:noFill/>
          <a:ln w="57150"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75" name="Line 39"/>
          <p:cNvSpPr>
            <a:spLocks noChangeShapeType="1"/>
          </p:cNvSpPr>
          <p:nvPr/>
        </p:nvSpPr>
        <p:spPr bwMode="auto">
          <a:xfrm>
            <a:off x="6553200" y="4876800"/>
            <a:ext cx="838200" cy="0"/>
          </a:xfrm>
          <a:prstGeom prst="line">
            <a:avLst/>
          </a:prstGeom>
          <a:noFill/>
          <a:ln w="57150"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376" name="Text Box 40"/>
          <p:cNvSpPr txBox="1">
            <a:spLocks noChangeArrowheads="1"/>
          </p:cNvSpPr>
          <p:nvPr/>
        </p:nvSpPr>
        <p:spPr bwMode="auto">
          <a:xfrm>
            <a:off x="7086600" y="3048000"/>
            <a:ext cx="18288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a:solidFill>
                  <a:schemeClr val="tx2"/>
                </a:solidFill>
                <a:latin typeface="隶书" pitchFamily="49" charset="-122"/>
                <a:ea typeface="隶书" pitchFamily="49" charset="-122"/>
              </a:rPr>
              <a:t>私有制</a:t>
            </a:r>
          </a:p>
        </p:txBody>
      </p:sp>
      <p:sp>
        <p:nvSpPr>
          <p:cNvPr id="14377" name="Text Box 41"/>
          <p:cNvSpPr txBox="1">
            <a:spLocks noChangeArrowheads="1"/>
          </p:cNvSpPr>
          <p:nvPr/>
        </p:nvSpPr>
        <p:spPr bwMode="auto">
          <a:xfrm>
            <a:off x="7315200" y="4191000"/>
            <a:ext cx="1828800" cy="19208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a:solidFill>
                  <a:schemeClr val="tx2"/>
                </a:solidFill>
                <a:latin typeface="隶书" pitchFamily="49" charset="-122"/>
                <a:ea typeface="隶书" pitchFamily="49" charset="-122"/>
              </a:rPr>
              <a:t>市场和商品货币关系</a:t>
            </a:r>
          </a:p>
        </p:txBody>
      </p:sp>
      <p:sp>
        <p:nvSpPr>
          <p:cNvPr id="14378" name="Text Box 42"/>
          <p:cNvSpPr txBox="1">
            <a:spLocks noChangeArrowheads="1"/>
          </p:cNvSpPr>
          <p:nvPr/>
        </p:nvSpPr>
        <p:spPr bwMode="auto">
          <a:xfrm>
            <a:off x="6445250" y="2514600"/>
            <a:ext cx="793750" cy="3733800"/>
          </a:xfrm>
          <a:prstGeom prst="rect">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0" hangingPunct="0">
              <a:spcBef>
                <a:spcPct val="50000"/>
              </a:spcBef>
            </a:pPr>
            <a:r>
              <a:rPr lang="zh-CN" altLang="zh-CN" sz="4000" b="1">
                <a:solidFill>
                  <a:srgbClr val="0000CC"/>
                </a:solidFill>
                <a:latin typeface="隶书" pitchFamily="49" charset="-122"/>
                <a:ea typeface="隶书" pitchFamily="49" charset="-122"/>
              </a:rPr>
              <a:t>  否    定</a:t>
            </a:r>
          </a:p>
        </p:txBody>
      </p:sp>
      <p:sp>
        <p:nvSpPr>
          <p:cNvPr id="14379" name="Text Box 43">
            <a:hlinkClick r:id="rId2" action="ppaction://hlinksldjump"/>
          </p:cNvPr>
          <p:cNvSpPr txBox="1">
            <a:spLocks noChangeArrowheads="1"/>
          </p:cNvSpPr>
          <p:nvPr/>
        </p:nvSpPr>
        <p:spPr bwMode="auto">
          <a:xfrm>
            <a:off x="682625" y="450850"/>
            <a:ext cx="2017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600" b="1" dirty="0" smtClean="0">
                <a:latin typeface="宋体" pitchFamily="2" charset="-122"/>
              </a:rPr>
              <a:t>3</a:t>
            </a:r>
            <a:r>
              <a:rPr lang="zh-CN" altLang="en-US" sz="3600" b="1" dirty="0" smtClean="0">
                <a:latin typeface="宋体" pitchFamily="2" charset="-122"/>
              </a:rPr>
              <a:t>.</a:t>
            </a:r>
            <a:r>
              <a:rPr lang="zh-CN" altLang="en-US" sz="3600" b="1" dirty="0">
                <a:latin typeface="宋体" pitchFamily="2" charset="-122"/>
              </a:rPr>
              <a:t>内容</a:t>
            </a:r>
          </a:p>
        </p:txBody>
      </p:sp>
    </p:spTree>
    <p:extLst>
      <p:ext uri="{BB962C8B-B14F-4D97-AF65-F5344CB8AC3E}">
        <p14:creationId xmlns:p14="http://schemas.microsoft.com/office/powerpoint/2010/main" val="3376162101"/>
      </p:ext>
    </p:extLst>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66"/>
                                        </p:tgtEl>
                                        <p:attrNameLst>
                                          <p:attrName>style.visibility</p:attrName>
                                        </p:attrNameLst>
                                      </p:cBhvr>
                                      <p:to>
                                        <p:strVal val="visible"/>
                                      </p:to>
                                    </p:set>
                                    <p:anim calcmode="lin" valueType="num">
                                      <p:cBhvr additive="base">
                                        <p:cTn id="7" dur="500" fill="hold"/>
                                        <p:tgtEl>
                                          <p:spTgt spid="14366"/>
                                        </p:tgtEl>
                                        <p:attrNameLst>
                                          <p:attrName>ppt_x</p:attrName>
                                        </p:attrNameLst>
                                      </p:cBhvr>
                                      <p:tavLst>
                                        <p:tav tm="0">
                                          <p:val>
                                            <p:strVal val="#ppt_x"/>
                                          </p:val>
                                        </p:tav>
                                        <p:tav tm="100000">
                                          <p:val>
                                            <p:strVal val="#ppt_x"/>
                                          </p:val>
                                        </p:tav>
                                      </p:tavLst>
                                    </p:anim>
                                    <p:anim calcmode="lin" valueType="num">
                                      <p:cBhvr additive="base">
                                        <p:cTn id="8" dur="500" fill="hold"/>
                                        <p:tgtEl>
                                          <p:spTgt spid="1436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67"/>
                                        </p:tgtEl>
                                        <p:attrNameLst>
                                          <p:attrName>style.visibility</p:attrName>
                                        </p:attrNameLst>
                                      </p:cBhvr>
                                      <p:to>
                                        <p:strVal val="visible"/>
                                      </p:to>
                                    </p:set>
                                    <p:anim calcmode="lin" valueType="num">
                                      <p:cBhvr additive="base">
                                        <p:cTn id="11" dur="500" fill="hold"/>
                                        <p:tgtEl>
                                          <p:spTgt spid="14367"/>
                                        </p:tgtEl>
                                        <p:attrNameLst>
                                          <p:attrName>ppt_x</p:attrName>
                                        </p:attrNameLst>
                                      </p:cBhvr>
                                      <p:tavLst>
                                        <p:tav tm="0">
                                          <p:val>
                                            <p:strVal val="#ppt_x"/>
                                          </p:val>
                                        </p:tav>
                                        <p:tav tm="100000">
                                          <p:val>
                                            <p:strVal val="#ppt_x"/>
                                          </p:val>
                                        </p:tav>
                                      </p:tavLst>
                                    </p:anim>
                                    <p:anim calcmode="lin" valueType="num">
                                      <p:cBhvr additive="base">
                                        <p:cTn id="12" dur="500" fill="hold"/>
                                        <p:tgtEl>
                                          <p:spTgt spid="1436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368"/>
                                        </p:tgtEl>
                                        <p:attrNameLst>
                                          <p:attrName>style.visibility</p:attrName>
                                        </p:attrNameLst>
                                      </p:cBhvr>
                                      <p:to>
                                        <p:strVal val="visible"/>
                                      </p:to>
                                    </p:set>
                                    <p:anim calcmode="lin" valueType="num">
                                      <p:cBhvr additive="base">
                                        <p:cTn id="15" dur="500" fill="hold"/>
                                        <p:tgtEl>
                                          <p:spTgt spid="14368"/>
                                        </p:tgtEl>
                                        <p:attrNameLst>
                                          <p:attrName>ppt_x</p:attrName>
                                        </p:attrNameLst>
                                      </p:cBhvr>
                                      <p:tavLst>
                                        <p:tav tm="0">
                                          <p:val>
                                            <p:strVal val="#ppt_x"/>
                                          </p:val>
                                        </p:tav>
                                        <p:tav tm="100000">
                                          <p:val>
                                            <p:strVal val="#ppt_x"/>
                                          </p:val>
                                        </p:tav>
                                      </p:tavLst>
                                    </p:anim>
                                    <p:anim calcmode="lin" valueType="num">
                                      <p:cBhvr additive="base">
                                        <p:cTn id="16" dur="500" fill="hold"/>
                                        <p:tgtEl>
                                          <p:spTgt spid="1436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369"/>
                                        </p:tgtEl>
                                        <p:attrNameLst>
                                          <p:attrName>style.visibility</p:attrName>
                                        </p:attrNameLst>
                                      </p:cBhvr>
                                      <p:to>
                                        <p:strVal val="visible"/>
                                      </p:to>
                                    </p:set>
                                    <p:anim calcmode="lin" valueType="num">
                                      <p:cBhvr additive="base">
                                        <p:cTn id="19" dur="500" fill="hold"/>
                                        <p:tgtEl>
                                          <p:spTgt spid="14369"/>
                                        </p:tgtEl>
                                        <p:attrNameLst>
                                          <p:attrName>ppt_x</p:attrName>
                                        </p:attrNameLst>
                                      </p:cBhvr>
                                      <p:tavLst>
                                        <p:tav tm="0">
                                          <p:val>
                                            <p:strVal val="#ppt_x"/>
                                          </p:val>
                                        </p:tav>
                                        <p:tav tm="100000">
                                          <p:val>
                                            <p:strVal val="#ppt_x"/>
                                          </p:val>
                                        </p:tav>
                                      </p:tavLst>
                                    </p:anim>
                                    <p:anim calcmode="lin" valueType="num">
                                      <p:cBhvr additive="base">
                                        <p:cTn id="20" dur="500" fill="hold"/>
                                        <p:tgtEl>
                                          <p:spTgt spid="1436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4370"/>
                                        </p:tgtEl>
                                        <p:attrNameLst>
                                          <p:attrName>style.visibility</p:attrName>
                                        </p:attrNameLst>
                                      </p:cBhvr>
                                      <p:to>
                                        <p:strVal val="visible"/>
                                      </p:to>
                                    </p:set>
                                    <p:animEffect transition="in" filter="wipe(down)">
                                      <p:cBhvr>
                                        <p:cTn id="25" dur="500"/>
                                        <p:tgtEl>
                                          <p:spTgt spid="1437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14371"/>
                                        </p:tgtEl>
                                        <p:attrNameLst>
                                          <p:attrName>style.visibility</p:attrName>
                                        </p:attrNameLst>
                                      </p:cBhvr>
                                      <p:to>
                                        <p:strVal val="visible"/>
                                      </p:to>
                                    </p:set>
                                    <p:animEffect transition="in" filter="wipe(down)">
                                      <p:cBhvr>
                                        <p:cTn id="30" dur="580">
                                          <p:stCondLst>
                                            <p:cond delay="0"/>
                                          </p:stCondLst>
                                        </p:cTn>
                                        <p:tgtEl>
                                          <p:spTgt spid="14371"/>
                                        </p:tgtEl>
                                      </p:cBhvr>
                                    </p:animEffect>
                                    <p:anim calcmode="lin" valueType="num">
                                      <p:cBhvr>
                                        <p:cTn id="31" dur="1822" tmFilter="0,0; 0.14,0.36; 0.43,0.73; 0.71,0.91; 1.0,1.0">
                                          <p:stCondLst>
                                            <p:cond delay="0"/>
                                          </p:stCondLst>
                                        </p:cTn>
                                        <p:tgtEl>
                                          <p:spTgt spid="14371"/>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4371"/>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4371"/>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4371"/>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4371"/>
                                        </p:tgtEl>
                                        <p:attrNameLst>
                                          <p:attrName>ppt_y</p:attrName>
                                        </p:attrNameLst>
                                      </p:cBhvr>
                                      <p:tavLst>
                                        <p:tav tm="0" fmla="#ppt_y-sin(pi*$)/81">
                                          <p:val>
                                            <p:fltVal val="0"/>
                                          </p:val>
                                        </p:tav>
                                        <p:tav tm="100000">
                                          <p:val>
                                            <p:fltVal val="1"/>
                                          </p:val>
                                        </p:tav>
                                      </p:tavLst>
                                    </p:anim>
                                    <p:animScale>
                                      <p:cBhvr>
                                        <p:cTn id="36" dur="26">
                                          <p:stCondLst>
                                            <p:cond delay="650"/>
                                          </p:stCondLst>
                                        </p:cTn>
                                        <p:tgtEl>
                                          <p:spTgt spid="14371"/>
                                        </p:tgtEl>
                                      </p:cBhvr>
                                      <p:to x="100000" y="60000"/>
                                    </p:animScale>
                                    <p:animScale>
                                      <p:cBhvr>
                                        <p:cTn id="37" dur="166" decel="50000">
                                          <p:stCondLst>
                                            <p:cond delay="676"/>
                                          </p:stCondLst>
                                        </p:cTn>
                                        <p:tgtEl>
                                          <p:spTgt spid="14371"/>
                                        </p:tgtEl>
                                      </p:cBhvr>
                                      <p:to x="100000" y="100000"/>
                                    </p:animScale>
                                    <p:animScale>
                                      <p:cBhvr>
                                        <p:cTn id="38" dur="26">
                                          <p:stCondLst>
                                            <p:cond delay="1312"/>
                                          </p:stCondLst>
                                        </p:cTn>
                                        <p:tgtEl>
                                          <p:spTgt spid="14371"/>
                                        </p:tgtEl>
                                      </p:cBhvr>
                                      <p:to x="100000" y="80000"/>
                                    </p:animScale>
                                    <p:animScale>
                                      <p:cBhvr>
                                        <p:cTn id="39" dur="166" decel="50000">
                                          <p:stCondLst>
                                            <p:cond delay="1338"/>
                                          </p:stCondLst>
                                        </p:cTn>
                                        <p:tgtEl>
                                          <p:spTgt spid="14371"/>
                                        </p:tgtEl>
                                      </p:cBhvr>
                                      <p:to x="100000" y="100000"/>
                                    </p:animScale>
                                    <p:animScale>
                                      <p:cBhvr>
                                        <p:cTn id="40" dur="26">
                                          <p:stCondLst>
                                            <p:cond delay="1642"/>
                                          </p:stCondLst>
                                        </p:cTn>
                                        <p:tgtEl>
                                          <p:spTgt spid="14371"/>
                                        </p:tgtEl>
                                      </p:cBhvr>
                                      <p:to x="100000" y="90000"/>
                                    </p:animScale>
                                    <p:animScale>
                                      <p:cBhvr>
                                        <p:cTn id="41" dur="166" decel="50000">
                                          <p:stCondLst>
                                            <p:cond delay="1668"/>
                                          </p:stCondLst>
                                        </p:cTn>
                                        <p:tgtEl>
                                          <p:spTgt spid="14371"/>
                                        </p:tgtEl>
                                      </p:cBhvr>
                                      <p:to x="100000" y="100000"/>
                                    </p:animScale>
                                    <p:animScale>
                                      <p:cBhvr>
                                        <p:cTn id="42" dur="26">
                                          <p:stCondLst>
                                            <p:cond delay="1808"/>
                                          </p:stCondLst>
                                        </p:cTn>
                                        <p:tgtEl>
                                          <p:spTgt spid="14371"/>
                                        </p:tgtEl>
                                      </p:cBhvr>
                                      <p:to x="100000" y="95000"/>
                                    </p:animScale>
                                    <p:animScale>
                                      <p:cBhvr>
                                        <p:cTn id="43" dur="166" decel="50000">
                                          <p:stCondLst>
                                            <p:cond delay="1834"/>
                                          </p:stCondLst>
                                        </p:cTn>
                                        <p:tgtEl>
                                          <p:spTgt spid="14371"/>
                                        </p:tgtEl>
                                      </p:cBhvr>
                                      <p:to x="100000" y="100000"/>
                                    </p:animScale>
                                  </p:childTnLst>
                                </p:cTn>
                              </p:par>
                            </p:childTnLst>
                          </p:cTn>
                        </p:par>
                      </p:childTnLst>
                    </p:cTn>
                  </p:par>
                  <p:par>
                    <p:cTn id="44" fill="hold" nodeType="clickPar">
                      <p:stCondLst>
                        <p:cond delay="indefinite"/>
                      </p:stCondLst>
                      <p:childTnLst>
                        <p:par>
                          <p:cTn id="45" fill="hold" nodeType="withGroup">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14372"/>
                                        </p:tgtEl>
                                        <p:attrNameLst>
                                          <p:attrName>style.visibility</p:attrName>
                                        </p:attrNameLst>
                                      </p:cBhvr>
                                      <p:to>
                                        <p:strVal val="visible"/>
                                      </p:to>
                                    </p:set>
                                    <p:animEffect transition="in" filter="wipe(down)">
                                      <p:cBhvr>
                                        <p:cTn id="48" dur="580">
                                          <p:stCondLst>
                                            <p:cond delay="0"/>
                                          </p:stCondLst>
                                        </p:cTn>
                                        <p:tgtEl>
                                          <p:spTgt spid="14372"/>
                                        </p:tgtEl>
                                      </p:cBhvr>
                                    </p:animEffect>
                                    <p:anim calcmode="lin" valueType="num">
                                      <p:cBhvr>
                                        <p:cTn id="49" dur="1822" tmFilter="0,0; 0.14,0.36; 0.43,0.73; 0.71,0.91; 1.0,1.0">
                                          <p:stCondLst>
                                            <p:cond delay="0"/>
                                          </p:stCondLst>
                                        </p:cTn>
                                        <p:tgtEl>
                                          <p:spTgt spid="14372"/>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4372"/>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4372"/>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4372"/>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4372"/>
                                        </p:tgtEl>
                                        <p:attrNameLst>
                                          <p:attrName>ppt_y</p:attrName>
                                        </p:attrNameLst>
                                      </p:cBhvr>
                                      <p:tavLst>
                                        <p:tav tm="0" fmla="#ppt_y-sin(pi*$)/81">
                                          <p:val>
                                            <p:fltVal val="0"/>
                                          </p:val>
                                        </p:tav>
                                        <p:tav tm="100000">
                                          <p:val>
                                            <p:fltVal val="1"/>
                                          </p:val>
                                        </p:tav>
                                      </p:tavLst>
                                    </p:anim>
                                    <p:animScale>
                                      <p:cBhvr>
                                        <p:cTn id="54" dur="26">
                                          <p:stCondLst>
                                            <p:cond delay="650"/>
                                          </p:stCondLst>
                                        </p:cTn>
                                        <p:tgtEl>
                                          <p:spTgt spid="14372"/>
                                        </p:tgtEl>
                                      </p:cBhvr>
                                      <p:to x="100000" y="60000"/>
                                    </p:animScale>
                                    <p:animScale>
                                      <p:cBhvr>
                                        <p:cTn id="55" dur="166" decel="50000">
                                          <p:stCondLst>
                                            <p:cond delay="676"/>
                                          </p:stCondLst>
                                        </p:cTn>
                                        <p:tgtEl>
                                          <p:spTgt spid="14372"/>
                                        </p:tgtEl>
                                      </p:cBhvr>
                                      <p:to x="100000" y="100000"/>
                                    </p:animScale>
                                    <p:animScale>
                                      <p:cBhvr>
                                        <p:cTn id="56" dur="26">
                                          <p:stCondLst>
                                            <p:cond delay="1312"/>
                                          </p:stCondLst>
                                        </p:cTn>
                                        <p:tgtEl>
                                          <p:spTgt spid="14372"/>
                                        </p:tgtEl>
                                      </p:cBhvr>
                                      <p:to x="100000" y="80000"/>
                                    </p:animScale>
                                    <p:animScale>
                                      <p:cBhvr>
                                        <p:cTn id="57" dur="166" decel="50000">
                                          <p:stCondLst>
                                            <p:cond delay="1338"/>
                                          </p:stCondLst>
                                        </p:cTn>
                                        <p:tgtEl>
                                          <p:spTgt spid="14372"/>
                                        </p:tgtEl>
                                      </p:cBhvr>
                                      <p:to x="100000" y="100000"/>
                                    </p:animScale>
                                    <p:animScale>
                                      <p:cBhvr>
                                        <p:cTn id="58" dur="26">
                                          <p:stCondLst>
                                            <p:cond delay="1642"/>
                                          </p:stCondLst>
                                        </p:cTn>
                                        <p:tgtEl>
                                          <p:spTgt spid="14372"/>
                                        </p:tgtEl>
                                      </p:cBhvr>
                                      <p:to x="100000" y="90000"/>
                                    </p:animScale>
                                    <p:animScale>
                                      <p:cBhvr>
                                        <p:cTn id="59" dur="166" decel="50000">
                                          <p:stCondLst>
                                            <p:cond delay="1668"/>
                                          </p:stCondLst>
                                        </p:cTn>
                                        <p:tgtEl>
                                          <p:spTgt spid="14372"/>
                                        </p:tgtEl>
                                      </p:cBhvr>
                                      <p:to x="100000" y="100000"/>
                                    </p:animScale>
                                    <p:animScale>
                                      <p:cBhvr>
                                        <p:cTn id="60" dur="26">
                                          <p:stCondLst>
                                            <p:cond delay="1808"/>
                                          </p:stCondLst>
                                        </p:cTn>
                                        <p:tgtEl>
                                          <p:spTgt spid="14372"/>
                                        </p:tgtEl>
                                      </p:cBhvr>
                                      <p:to x="100000" y="95000"/>
                                    </p:animScale>
                                    <p:animScale>
                                      <p:cBhvr>
                                        <p:cTn id="61" dur="166" decel="50000">
                                          <p:stCondLst>
                                            <p:cond delay="1834"/>
                                          </p:stCondLst>
                                        </p:cTn>
                                        <p:tgtEl>
                                          <p:spTgt spid="14372"/>
                                        </p:tgtEl>
                                      </p:cBhvr>
                                      <p:to x="100000" y="100000"/>
                                    </p:animScale>
                                  </p:childTnLst>
                                </p:cTn>
                              </p:par>
                            </p:childTnLst>
                          </p:cTn>
                        </p:par>
                      </p:childTnLst>
                    </p:cTn>
                  </p:par>
                  <p:par>
                    <p:cTn id="62" fill="hold" nodeType="clickPar">
                      <p:stCondLst>
                        <p:cond delay="indefinite"/>
                      </p:stCondLst>
                      <p:childTnLst>
                        <p:par>
                          <p:cTn id="63" fill="hold" nodeType="withGroup">
                            <p:stCondLst>
                              <p:cond delay="0"/>
                            </p:stCondLst>
                            <p:childTnLst>
                              <p:par>
                                <p:cTn id="64" presetID="26" presetClass="entr" presetSubtype="0" fill="hold" grpId="0" nodeType="clickEffect">
                                  <p:stCondLst>
                                    <p:cond delay="0"/>
                                  </p:stCondLst>
                                  <p:childTnLst>
                                    <p:set>
                                      <p:cBhvr>
                                        <p:cTn id="65" dur="1" fill="hold">
                                          <p:stCondLst>
                                            <p:cond delay="0"/>
                                          </p:stCondLst>
                                        </p:cTn>
                                        <p:tgtEl>
                                          <p:spTgt spid="14373"/>
                                        </p:tgtEl>
                                        <p:attrNameLst>
                                          <p:attrName>style.visibility</p:attrName>
                                        </p:attrNameLst>
                                      </p:cBhvr>
                                      <p:to>
                                        <p:strVal val="visible"/>
                                      </p:to>
                                    </p:set>
                                    <p:animEffect transition="in" filter="wipe(down)">
                                      <p:cBhvr>
                                        <p:cTn id="66" dur="580">
                                          <p:stCondLst>
                                            <p:cond delay="0"/>
                                          </p:stCondLst>
                                        </p:cTn>
                                        <p:tgtEl>
                                          <p:spTgt spid="14373"/>
                                        </p:tgtEl>
                                      </p:cBhvr>
                                    </p:animEffect>
                                    <p:anim calcmode="lin" valueType="num">
                                      <p:cBhvr>
                                        <p:cTn id="67" dur="1822" tmFilter="0,0; 0.14,0.36; 0.43,0.73; 0.71,0.91; 1.0,1.0">
                                          <p:stCondLst>
                                            <p:cond delay="0"/>
                                          </p:stCondLst>
                                        </p:cTn>
                                        <p:tgtEl>
                                          <p:spTgt spid="14373"/>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14373"/>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14373"/>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14373"/>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14373"/>
                                        </p:tgtEl>
                                        <p:attrNameLst>
                                          <p:attrName>ppt_y</p:attrName>
                                        </p:attrNameLst>
                                      </p:cBhvr>
                                      <p:tavLst>
                                        <p:tav tm="0" fmla="#ppt_y-sin(pi*$)/81">
                                          <p:val>
                                            <p:fltVal val="0"/>
                                          </p:val>
                                        </p:tav>
                                        <p:tav tm="100000">
                                          <p:val>
                                            <p:fltVal val="1"/>
                                          </p:val>
                                        </p:tav>
                                      </p:tavLst>
                                    </p:anim>
                                    <p:animScale>
                                      <p:cBhvr>
                                        <p:cTn id="72" dur="26">
                                          <p:stCondLst>
                                            <p:cond delay="650"/>
                                          </p:stCondLst>
                                        </p:cTn>
                                        <p:tgtEl>
                                          <p:spTgt spid="14373"/>
                                        </p:tgtEl>
                                      </p:cBhvr>
                                      <p:to x="100000" y="60000"/>
                                    </p:animScale>
                                    <p:animScale>
                                      <p:cBhvr>
                                        <p:cTn id="73" dur="166" decel="50000">
                                          <p:stCondLst>
                                            <p:cond delay="676"/>
                                          </p:stCondLst>
                                        </p:cTn>
                                        <p:tgtEl>
                                          <p:spTgt spid="14373"/>
                                        </p:tgtEl>
                                      </p:cBhvr>
                                      <p:to x="100000" y="100000"/>
                                    </p:animScale>
                                    <p:animScale>
                                      <p:cBhvr>
                                        <p:cTn id="74" dur="26">
                                          <p:stCondLst>
                                            <p:cond delay="1312"/>
                                          </p:stCondLst>
                                        </p:cTn>
                                        <p:tgtEl>
                                          <p:spTgt spid="14373"/>
                                        </p:tgtEl>
                                      </p:cBhvr>
                                      <p:to x="100000" y="80000"/>
                                    </p:animScale>
                                    <p:animScale>
                                      <p:cBhvr>
                                        <p:cTn id="75" dur="166" decel="50000">
                                          <p:stCondLst>
                                            <p:cond delay="1338"/>
                                          </p:stCondLst>
                                        </p:cTn>
                                        <p:tgtEl>
                                          <p:spTgt spid="14373"/>
                                        </p:tgtEl>
                                      </p:cBhvr>
                                      <p:to x="100000" y="100000"/>
                                    </p:animScale>
                                    <p:animScale>
                                      <p:cBhvr>
                                        <p:cTn id="76" dur="26">
                                          <p:stCondLst>
                                            <p:cond delay="1642"/>
                                          </p:stCondLst>
                                        </p:cTn>
                                        <p:tgtEl>
                                          <p:spTgt spid="14373"/>
                                        </p:tgtEl>
                                      </p:cBhvr>
                                      <p:to x="100000" y="90000"/>
                                    </p:animScale>
                                    <p:animScale>
                                      <p:cBhvr>
                                        <p:cTn id="77" dur="166" decel="50000">
                                          <p:stCondLst>
                                            <p:cond delay="1668"/>
                                          </p:stCondLst>
                                        </p:cTn>
                                        <p:tgtEl>
                                          <p:spTgt spid="14373"/>
                                        </p:tgtEl>
                                      </p:cBhvr>
                                      <p:to x="100000" y="100000"/>
                                    </p:animScale>
                                    <p:animScale>
                                      <p:cBhvr>
                                        <p:cTn id="78" dur="26">
                                          <p:stCondLst>
                                            <p:cond delay="1808"/>
                                          </p:stCondLst>
                                        </p:cTn>
                                        <p:tgtEl>
                                          <p:spTgt spid="14373"/>
                                        </p:tgtEl>
                                      </p:cBhvr>
                                      <p:to x="100000" y="95000"/>
                                    </p:animScale>
                                    <p:animScale>
                                      <p:cBhvr>
                                        <p:cTn id="79" dur="166" decel="50000">
                                          <p:stCondLst>
                                            <p:cond delay="1834"/>
                                          </p:stCondLst>
                                        </p:cTn>
                                        <p:tgtEl>
                                          <p:spTgt spid="14373"/>
                                        </p:tgtEl>
                                      </p:cBhvr>
                                      <p:to x="100000" y="100000"/>
                                    </p:animScale>
                                  </p:childTnLst>
                                </p:cTn>
                              </p:par>
                            </p:childTnLst>
                          </p:cTn>
                        </p:par>
                      </p:childTnLst>
                    </p:cTn>
                  </p:par>
                  <p:par>
                    <p:cTn id="80" fill="hold" nodeType="clickPar">
                      <p:stCondLst>
                        <p:cond delay="indefinite"/>
                      </p:stCondLst>
                      <p:childTnLst>
                        <p:par>
                          <p:cTn id="81" fill="hold" nodeType="withGroup">
                            <p:stCondLst>
                              <p:cond delay="0"/>
                            </p:stCondLst>
                            <p:childTnLst>
                              <p:par>
                                <p:cTn id="82" presetID="17" presetClass="entr" presetSubtype="10" fill="hold" grpId="0" nodeType="clickEffect">
                                  <p:stCondLst>
                                    <p:cond delay="0"/>
                                  </p:stCondLst>
                                  <p:childTnLst>
                                    <p:set>
                                      <p:cBhvr>
                                        <p:cTn id="83" dur="1" fill="hold">
                                          <p:stCondLst>
                                            <p:cond delay="0"/>
                                          </p:stCondLst>
                                        </p:cTn>
                                        <p:tgtEl>
                                          <p:spTgt spid="14374"/>
                                        </p:tgtEl>
                                        <p:attrNameLst>
                                          <p:attrName>style.visibility</p:attrName>
                                        </p:attrNameLst>
                                      </p:cBhvr>
                                      <p:to>
                                        <p:strVal val="visible"/>
                                      </p:to>
                                    </p:set>
                                    <p:anim calcmode="lin" valueType="num">
                                      <p:cBhvr>
                                        <p:cTn id="84" dur="500" fill="hold"/>
                                        <p:tgtEl>
                                          <p:spTgt spid="14374"/>
                                        </p:tgtEl>
                                        <p:attrNameLst>
                                          <p:attrName>ppt_w</p:attrName>
                                        </p:attrNameLst>
                                      </p:cBhvr>
                                      <p:tavLst>
                                        <p:tav tm="0">
                                          <p:val>
                                            <p:fltVal val="0"/>
                                          </p:val>
                                        </p:tav>
                                        <p:tav tm="100000">
                                          <p:val>
                                            <p:strVal val="#ppt_w"/>
                                          </p:val>
                                        </p:tav>
                                      </p:tavLst>
                                    </p:anim>
                                    <p:anim calcmode="lin" valueType="num">
                                      <p:cBhvr>
                                        <p:cTn id="85" dur="500" fill="hold"/>
                                        <p:tgtEl>
                                          <p:spTgt spid="14374"/>
                                        </p:tgtEl>
                                        <p:attrNameLst>
                                          <p:attrName>ppt_h</p:attrName>
                                        </p:attrNameLst>
                                      </p:cBhvr>
                                      <p:tavLst>
                                        <p:tav tm="0">
                                          <p:val>
                                            <p:strVal val="#ppt_h"/>
                                          </p:val>
                                        </p:tav>
                                        <p:tav tm="100000">
                                          <p:val>
                                            <p:strVal val="#ppt_h"/>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17" presetClass="entr" presetSubtype="10" fill="hold" nodeType="clickEffect">
                                  <p:stCondLst>
                                    <p:cond delay="0"/>
                                  </p:stCondLst>
                                  <p:childTnLst>
                                    <p:set>
                                      <p:cBhvr>
                                        <p:cTn id="89" dur="1" fill="hold">
                                          <p:stCondLst>
                                            <p:cond delay="0"/>
                                          </p:stCondLst>
                                        </p:cTn>
                                        <p:tgtEl>
                                          <p:spTgt spid="14376">
                                            <p:txEl>
                                              <p:pRg st="0" end="0"/>
                                            </p:txEl>
                                          </p:spTgt>
                                        </p:tgtEl>
                                        <p:attrNameLst>
                                          <p:attrName>style.visibility</p:attrName>
                                        </p:attrNameLst>
                                      </p:cBhvr>
                                      <p:to>
                                        <p:strVal val="visible"/>
                                      </p:to>
                                    </p:set>
                                    <p:anim calcmode="lin" valueType="num">
                                      <p:cBhvr>
                                        <p:cTn id="90" dur="500" fill="hold"/>
                                        <p:tgtEl>
                                          <p:spTgt spid="14376">
                                            <p:txEl>
                                              <p:pRg st="0" end="0"/>
                                            </p:txEl>
                                          </p:spTgt>
                                        </p:tgtEl>
                                        <p:attrNameLst>
                                          <p:attrName>ppt_w</p:attrName>
                                        </p:attrNameLst>
                                      </p:cBhvr>
                                      <p:tavLst>
                                        <p:tav tm="0">
                                          <p:val>
                                            <p:fltVal val="0"/>
                                          </p:val>
                                        </p:tav>
                                        <p:tav tm="100000">
                                          <p:val>
                                            <p:strVal val="#ppt_w"/>
                                          </p:val>
                                        </p:tav>
                                      </p:tavLst>
                                    </p:anim>
                                    <p:anim calcmode="lin" valueType="num">
                                      <p:cBhvr>
                                        <p:cTn id="91" dur="500" fill="hold"/>
                                        <p:tgtEl>
                                          <p:spTgt spid="1437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17" presetClass="entr" presetSubtype="10" fill="hold" grpId="0" nodeType="clickEffect">
                                  <p:stCondLst>
                                    <p:cond delay="0"/>
                                  </p:stCondLst>
                                  <p:childTnLst>
                                    <p:set>
                                      <p:cBhvr>
                                        <p:cTn id="95" dur="1" fill="hold">
                                          <p:stCondLst>
                                            <p:cond delay="0"/>
                                          </p:stCondLst>
                                        </p:cTn>
                                        <p:tgtEl>
                                          <p:spTgt spid="14375"/>
                                        </p:tgtEl>
                                        <p:attrNameLst>
                                          <p:attrName>style.visibility</p:attrName>
                                        </p:attrNameLst>
                                      </p:cBhvr>
                                      <p:to>
                                        <p:strVal val="visible"/>
                                      </p:to>
                                    </p:set>
                                    <p:anim calcmode="lin" valueType="num">
                                      <p:cBhvr>
                                        <p:cTn id="96" dur="500" fill="hold"/>
                                        <p:tgtEl>
                                          <p:spTgt spid="14375"/>
                                        </p:tgtEl>
                                        <p:attrNameLst>
                                          <p:attrName>ppt_w</p:attrName>
                                        </p:attrNameLst>
                                      </p:cBhvr>
                                      <p:tavLst>
                                        <p:tav tm="0">
                                          <p:val>
                                            <p:fltVal val="0"/>
                                          </p:val>
                                        </p:tav>
                                        <p:tav tm="100000">
                                          <p:val>
                                            <p:strVal val="#ppt_w"/>
                                          </p:val>
                                        </p:tav>
                                      </p:tavLst>
                                    </p:anim>
                                    <p:anim calcmode="lin" valueType="num">
                                      <p:cBhvr>
                                        <p:cTn id="97" dur="500" fill="hold"/>
                                        <p:tgtEl>
                                          <p:spTgt spid="14375"/>
                                        </p:tgtEl>
                                        <p:attrNameLst>
                                          <p:attrName>ppt_h</p:attrName>
                                        </p:attrNameLst>
                                      </p:cBhvr>
                                      <p:tavLst>
                                        <p:tav tm="0">
                                          <p:val>
                                            <p:strVal val="#ppt_h"/>
                                          </p:val>
                                        </p:tav>
                                        <p:tav tm="100000">
                                          <p:val>
                                            <p:strVal val="#ppt_h"/>
                                          </p:val>
                                        </p:tav>
                                      </p:tavLst>
                                    </p:anim>
                                  </p:childTnLst>
                                </p:cTn>
                              </p:par>
                            </p:childTnLst>
                          </p:cTn>
                        </p:par>
                      </p:childTnLst>
                    </p:cTn>
                  </p:par>
                  <p:par>
                    <p:cTn id="98" fill="hold" nodeType="clickPar">
                      <p:stCondLst>
                        <p:cond delay="indefinite"/>
                      </p:stCondLst>
                      <p:childTnLst>
                        <p:par>
                          <p:cTn id="99" fill="hold" nodeType="withGroup">
                            <p:stCondLst>
                              <p:cond delay="0"/>
                            </p:stCondLst>
                            <p:childTnLst>
                              <p:par>
                                <p:cTn id="100" presetID="17" presetClass="entr" presetSubtype="10" fill="hold" nodeType="clickEffect">
                                  <p:stCondLst>
                                    <p:cond delay="0"/>
                                  </p:stCondLst>
                                  <p:childTnLst>
                                    <p:set>
                                      <p:cBhvr>
                                        <p:cTn id="101" dur="1" fill="hold">
                                          <p:stCondLst>
                                            <p:cond delay="0"/>
                                          </p:stCondLst>
                                        </p:cTn>
                                        <p:tgtEl>
                                          <p:spTgt spid="14377">
                                            <p:txEl>
                                              <p:pRg st="0" end="0"/>
                                            </p:txEl>
                                          </p:spTgt>
                                        </p:tgtEl>
                                        <p:attrNameLst>
                                          <p:attrName>style.visibility</p:attrName>
                                        </p:attrNameLst>
                                      </p:cBhvr>
                                      <p:to>
                                        <p:strVal val="visible"/>
                                      </p:to>
                                    </p:set>
                                    <p:anim calcmode="lin" valueType="num">
                                      <p:cBhvr>
                                        <p:cTn id="102" dur="500" fill="hold"/>
                                        <p:tgtEl>
                                          <p:spTgt spid="14377">
                                            <p:txEl>
                                              <p:pRg st="0" end="0"/>
                                            </p:txEl>
                                          </p:spTgt>
                                        </p:tgtEl>
                                        <p:attrNameLst>
                                          <p:attrName>ppt_w</p:attrName>
                                        </p:attrNameLst>
                                      </p:cBhvr>
                                      <p:tavLst>
                                        <p:tav tm="0">
                                          <p:val>
                                            <p:fltVal val="0"/>
                                          </p:val>
                                        </p:tav>
                                        <p:tav tm="100000">
                                          <p:val>
                                            <p:strVal val="#ppt_w"/>
                                          </p:val>
                                        </p:tav>
                                      </p:tavLst>
                                    </p:anim>
                                    <p:anim calcmode="lin" valueType="num">
                                      <p:cBhvr>
                                        <p:cTn id="103" dur="500" fill="hold"/>
                                        <p:tgtEl>
                                          <p:spTgt spid="1437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17" presetClass="entr" presetSubtype="10" fill="hold" grpId="0" nodeType="clickEffect">
                                  <p:stCondLst>
                                    <p:cond delay="0"/>
                                  </p:stCondLst>
                                  <p:childTnLst>
                                    <p:set>
                                      <p:cBhvr>
                                        <p:cTn id="107" dur="1" fill="hold">
                                          <p:stCondLst>
                                            <p:cond delay="0"/>
                                          </p:stCondLst>
                                        </p:cTn>
                                        <p:tgtEl>
                                          <p:spTgt spid="14378"/>
                                        </p:tgtEl>
                                        <p:attrNameLst>
                                          <p:attrName>style.visibility</p:attrName>
                                        </p:attrNameLst>
                                      </p:cBhvr>
                                      <p:to>
                                        <p:strVal val="visible"/>
                                      </p:to>
                                    </p:set>
                                    <p:anim calcmode="lin" valueType="num">
                                      <p:cBhvr>
                                        <p:cTn id="108" dur="500" fill="hold"/>
                                        <p:tgtEl>
                                          <p:spTgt spid="14378"/>
                                        </p:tgtEl>
                                        <p:attrNameLst>
                                          <p:attrName>ppt_w</p:attrName>
                                        </p:attrNameLst>
                                      </p:cBhvr>
                                      <p:tavLst>
                                        <p:tav tm="0">
                                          <p:val>
                                            <p:fltVal val="0"/>
                                          </p:val>
                                        </p:tav>
                                        <p:tav tm="100000">
                                          <p:val>
                                            <p:strVal val="#ppt_w"/>
                                          </p:val>
                                        </p:tav>
                                      </p:tavLst>
                                    </p:anim>
                                    <p:anim calcmode="lin" valueType="num">
                                      <p:cBhvr>
                                        <p:cTn id="109" dur="500" fill="hold"/>
                                        <p:tgtEl>
                                          <p:spTgt spid="1437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6" grpId="0" autoUpdateAnimBg="0"/>
      <p:bldP spid="14367" grpId="0" autoUpdateAnimBg="0"/>
      <p:bldP spid="14368" grpId="0" autoUpdateAnimBg="0"/>
      <p:bldP spid="14369" grpId="0" autoUpdateAnimBg="0"/>
      <p:bldP spid="14370" grpId="0" animBg="1" autoUpdateAnimBg="0"/>
      <p:bldP spid="14371" grpId="0" autoUpdateAnimBg="0"/>
      <p:bldP spid="14372" grpId="0" autoUpdateAnimBg="0"/>
      <p:bldP spid="14373" grpId="0" autoUpdateAnimBg="0"/>
      <p:bldP spid="14374" grpId="0" animBg="1"/>
      <p:bldP spid="14375" grpId="0" animBg="1"/>
      <p:bldP spid="14378"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p:cNvSpPr>
          <p:nvPr/>
        </p:nvSpPr>
        <p:spPr bwMode="auto">
          <a:xfrm>
            <a:off x="179388" y="0"/>
            <a:ext cx="2232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en-US" altLang="zh-CN" sz="3600" b="1" u="none">
                <a:solidFill>
                  <a:srgbClr val="0000FF"/>
                </a:solidFill>
                <a:latin typeface="黑体" pitchFamily="49" charset="-122"/>
                <a:ea typeface="黑体" pitchFamily="49" charset="-122"/>
              </a:rPr>
              <a:t>5.</a:t>
            </a:r>
            <a:r>
              <a:rPr kumimoji="1" lang="zh-CN" altLang="en-US" sz="3600" b="1" u="none">
                <a:solidFill>
                  <a:srgbClr val="0000FF"/>
                </a:solidFill>
                <a:latin typeface="黑体" pitchFamily="49" charset="-122"/>
                <a:ea typeface="黑体" pitchFamily="49" charset="-122"/>
              </a:rPr>
              <a:t>评价</a:t>
            </a:r>
          </a:p>
        </p:txBody>
      </p:sp>
      <p:sp>
        <p:nvSpPr>
          <p:cNvPr id="113667" name="Rectangle 3"/>
          <p:cNvSpPr>
            <a:spLocks noChangeArrowheads="1"/>
          </p:cNvSpPr>
          <p:nvPr/>
        </p:nvSpPr>
        <p:spPr bwMode="auto">
          <a:xfrm>
            <a:off x="2268538" y="0"/>
            <a:ext cx="3384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zh-CN" altLang="en-US" sz="2800" b="1" i="1" u="none">
                <a:solidFill>
                  <a:srgbClr val="0000FF"/>
                </a:solidFill>
                <a:ea typeface="黑体" pitchFamily="49" charset="-122"/>
              </a:rPr>
              <a:t>应该从两方面分析：</a:t>
            </a:r>
          </a:p>
        </p:txBody>
      </p:sp>
      <p:sp>
        <p:nvSpPr>
          <p:cNvPr id="113668" name="Rectangle 4"/>
          <p:cNvSpPr>
            <a:spLocks noChangeArrowheads="1"/>
          </p:cNvSpPr>
          <p:nvPr/>
        </p:nvSpPr>
        <p:spPr bwMode="auto">
          <a:xfrm>
            <a:off x="0" y="692150"/>
            <a:ext cx="21240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2800" b="1" u="none">
                <a:solidFill>
                  <a:srgbClr val="0000FF"/>
                </a:solidFill>
                <a:ea typeface="黑体" pitchFamily="49" charset="-122"/>
              </a:rPr>
              <a:t>必要性</a:t>
            </a:r>
            <a:endParaRPr lang="zh-CN" altLang="en-US" u="none">
              <a:solidFill>
                <a:srgbClr val="0000FF"/>
              </a:solidFill>
            </a:endParaRPr>
          </a:p>
        </p:txBody>
      </p:sp>
      <p:sp>
        <p:nvSpPr>
          <p:cNvPr id="113669" name="Rectangle 5"/>
          <p:cNvSpPr>
            <a:spLocks noChangeArrowheads="1"/>
          </p:cNvSpPr>
          <p:nvPr/>
        </p:nvSpPr>
        <p:spPr bwMode="auto">
          <a:xfrm>
            <a:off x="0" y="1268413"/>
            <a:ext cx="87852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(1) </a:t>
            </a:r>
            <a:r>
              <a:rPr lang="zh-CN" altLang="en-US" sz="2800" b="1" u="none">
                <a:solidFill>
                  <a:schemeClr val="tx2"/>
                </a:solidFill>
                <a:latin typeface="隶书" pitchFamily="49" charset="-122"/>
                <a:ea typeface="隶书" pitchFamily="49" charset="-122"/>
              </a:rPr>
              <a:t>特殊历史条件</a:t>
            </a:r>
            <a:r>
              <a:rPr lang="zh-CN" altLang="en-US" sz="2800" b="1" u="none">
                <a:latin typeface="隶书" pitchFamily="49" charset="-122"/>
                <a:ea typeface="隶书" pitchFamily="49" charset="-122"/>
              </a:rPr>
              <a:t>下的</a:t>
            </a:r>
            <a:r>
              <a:rPr lang="zh-CN" altLang="en-US" sz="2800" b="1" u="none">
                <a:solidFill>
                  <a:schemeClr val="tx2"/>
                </a:solidFill>
                <a:latin typeface="隶书" pitchFamily="49" charset="-122"/>
                <a:ea typeface="隶书" pitchFamily="49" charset="-122"/>
              </a:rPr>
              <a:t>非常措施</a:t>
            </a:r>
            <a:r>
              <a:rPr lang="zh-CN" altLang="en-US" sz="2800" b="1" u="none">
                <a:latin typeface="隶书" pitchFamily="49" charset="-122"/>
                <a:ea typeface="隶书" pitchFamily="49" charset="-122"/>
              </a:rPr>
              <a:t>；</a:t>
            </a:r>
            <a:r>
              <a:rPr lang="zh-CN" altLang="en-US" sz="2800" u="none">
                <a:latin typeface="隶书" pitchFamily="49" charset="-122"/>
                <a:ea typeface="隶书" pitchFamily="49" charset="-122"/>
              </a:rPr>
              <a:t> </a:t>
            </a:r>
          </a:p>
        </p:txBody>
      </p:sp>
      <p:sp>
        <p:nvSpPr>
          <p:cNvPr id="113670" name="Rectangle 6"/>
          <p:cNvSpPr>
            <a:spLocks noChangeArrowheads="1"/>
          </p:cNvSpPr>
          <p:nvPr/>
        </p:nvSpPr>
        <p:spPr bwMode="auto">
          <a:xfrm>
            <a:off x="0" y="1916113"/>
            <a:ext cx="88931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(2) </a:t>
            </a:r>
            <a:r>
              <a:rPr lang="zh-CN" altLang="en-US" sz="2800" b="1" u="none">
                <a:latin typeface="隶书" pitchFamily="49" charset="-122"/>
                <a:ea typeface="隶书" pitchFamily="49" charset="-122"/>
              </a:rPr>
              <a:t>对于粉碎国内外敌人的武装进攻，保障苏维埃政权在军事上的胜利</a:t>
            </a:r>
            <a:r>
              <a:rPr lang="zh-CN" altLang="en-US" sz="2800" b="1" u="none">
                <a:solidFill>
                  <a:schemeClr val="tx2"/>
                </a:solidFill>
                <a:latin typeface="隶书" pitchFamily="49" charset="-122"/>
                <a:ea typeface="隶书" pitchFamily="49" charset="-122"/>
              </a:rPr>
              <a:t>起到重要作用</a:t>
            </a:r>
            <a:r>
              <a:rPr lang="zh-CN" altLang="en-US" sz="2800" b="1" u="none">
                <a:latin typeface="隶书" pitchFamily="49" charset="-122"/>
                <a:ea typeface="隶书" pitchFamily="49" charset="-122"/>
              </a:rPr>
              <a:t>； </a:t>
            </a:r>
          </a:p>
        </p:txBody>
      </p:sp>
      <p:sp>
        <p:nvSpPr>
          <p:cNvPr id="113672" name="Rectangle 8"/>
          <p:cNvSpPr>
            <a:spLocks noChangeArrowheads="1"/>
          </p:cNvSpPr>
          <p:nvPr/>
        </p:nvSpPr>
        <p:spPr bwMode="auto">
          <a:xfrm>
            <a:off x="0" y="3141663"/>
            <a:ext cx="1657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2800" b="1" u="none">
                <a:solidFill>
                  <a:srgbClr val="0000FF"/>
                </a:solidFill>
                <a:latin typeface="黑体" pitchFamily="49" charset="-122"/>
                <a:ea typeface="黑体" pitchFamily="49" charset="-122"/>
              </a:rPr>
              <a:t>存在问题</a:t>
            </a:r>
            <a:endParaRPr lang="zh-CN" altLang="en-US" sz="2800" u="none">
              <a:solidFill>
                <a:srgbClr val="0000FF"/>
              </a:solidFill>
              <a:latin typeface="黑体" pitchFamily="49" charset="-122"/>
              <a:ea typeface="黑体" pitchFamily="49" charset="-122"/>
            </a:endParaRPr>
          </a:p>
        </p:txBody>
      </p:sp>
      <p:sp>
        <p:nvSpPr>
          <p:cNvPr id="113673" name="Rectangle 9"/>
          <p:cNvSpPr>
            <a:spLocks noChangeArrowheads="1"/>
          </p:cNvSpPr>
          <p:nvPr/>
        </p:nvSpPr>
        <p:spPr bwMode="auto">
          <a:xfrm>
            <a:off x="0" y="3644900"/>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(1) </a:t>
            </a:r>
            <a:r>
              <a:rPr lang="zh-CN" altLang="en-US" sz="2800" b="1" u="none">
                <a:solidFill>
                  <a:schemeClr val="tx2"/>
                </a:solidFill>
                <a:latin typeface="隶书" pitchFamily="49" charset="-122"/>
                <a:ea typeface="隶书" pitchFamily="49" charset="-122"/>
              </a:rPr>
              <a:t>损害了农民的利益</a:t>
            </a:r>
            <a:r>
              <a:rPr lang="zh-CN" altLang="en-US" sz="2800" b="1" u="none">
                <a:latin typeface="隶书" pitchFamily="49" charset="-122"/>
                <a:ea typeface="隶书" pitchFamily="49" charset="-122"/>
              </a:rPr>
              <a:t>，脱离了当时生产力发展水平； </a:t>
            </a:r>
          </a:p>
        </p:txBody>
      </p:sp>
      <p:sp>
        <p:nvSpPr>
          <p:cNvPr id="113674" name="Rectangle 10"/>
          <p:cNvSpPr>
            <a:spLocks noChangeArrowheads="1"/>
          </p:cNvSpPr>
          <p:nvPr/>
        </p:nvSpPr>
        <p:spPr bwMode="auto">
          <a:xfrm>
            <a:off x="0" y="4365625"/>
            <a:ext cx="91440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(2) </a:t>
            </a:r>
            <a:r>
              <a:rPr lang="zh-CN" altLang="en-US" sz="2800" b="1" u="none">
                <a:solidFill>
                  <a:schemeClr val="tx2"/>
                </a:solidFill>
                <a:latin typeface="隶书" pitchFamily="49" charset="-122"/>
                <a:ea typeface="隶书" pitchFamily="49" charset="-122"/>
              </a:rPr>
              <a:t>取消商品生产</a:t>
            </a:r>
            <a:r>
              <a:rPr lang="zh-CN" altLang="en-US" sz="2800" b="1" u="none">
                <a:latin typeface="隶书" pitchFamily="49" charset="-122"/>
                <a:ea typeface="隶书" pitchFamily="49" charset="-122"/>
              </a:rPr>
              <a:t>，实行平均主义的配给制，</a:t>
            </a:r>
            <a:r>
              <a:rPr lang="zh-CN" altLang="en-US" sz="2800" b="1" u="none">
                <a:solidFill>
                  <a:schemeClr val="tx2"/>
                </a:solidFill>
                <a:latin typeface="隶书" pitchFamily="49" charset="-122"/>
                <a:ea typeface="隶书" pitchFamily="49" charset="-122"/>
              </a:rPr>
              <a:t>违背了经济发展的规律</a:t>
            </a:r>
            <a:r>
              <a:rPr lang="zh-CN" altLang="en-US" sz="2800" b="1" u="none">
                <a:latin typeface="隶书" pitchFamily="49" charset="-122"/>
                <a:ea typeface="隶书" pitchFamily="49" charset="-122"/>
              </a:rPr>
              <a:t>。</a:t>
            </a:r>
            <a:r>
              <a:rPr lang="zh-CN" altLang="en-US" u="none">
                <a:latin typeface="隶书" pitchFamily="49" charset="-122"/>
                <a:ea typeface="隶书" pitchFamily="49" charset="-122"/>
              </a:rPr>
              <a:t> </a:t>
            </a:r>
          </a:p>
        </p:txBody>
      </p:sp>
      <p:sp>
        <p:nvSpPr>
          <p:cNvPr id="113675" name="Rectangle 11"/>
          <p:cNvSpPr>
            <a:spLocks noChangeArrowheads="1"/>
          </p:cNvSpPr>
          <p:nvPr/>
        </p:nvSpPr>
        <p:spPr bwMode="auto">
          <a:xfrm>
            <a:off x="0" y="5445125"/>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latin typeface="隶书" pitchFamily="49" charset="-122"/>
                <a:ea typeface="隶书" pitchFamily="49" charset="-122"/>
              </a:rPr>
              <a:t>(3) </a:t>
            </a:r>
            <a:r>
              <a:rPr lang="zh-CN" altLang="en-US" sz="2800" b="1" u="none">
                <a:solidFill>
                  <a:schemeClr val="tx2"/>
                </a:solidFill>
                <a:latin typeface="隶书" pitchFamily="49" charset="-122"/>
                <a:ea typeface="隶书" pitchFamily="49" charset="-122"/>
              </a:rPr>
              <a:t>不是</a:t>
            </a:r>
            <a:r>
              <a:rPr lang="zh-CN" altLang="en-US" sz="2800" b="1" u="none">
                <a:latin typeface="隶书" pitchFamily="49" charset="-122"/>
                <a:ea typeface="隶书" pitchFamily="49" charset="-122"/>
              </a:rPr>
              <a:t>向社会主义过渡的</a:t>
            </a:r>
            <a:r>
              <a:rPr lang="zh-CN" altLang="en-US" sz="2800" b="1" u="none">
                <a:solidFill>
                  <a:schemeClr val="tx2"/>
                </a:solidFill>
                <a:latin typeface="隶书" pitchFamily="49" charset="-122"/>
                <a:ea typeface="隶书" pitchFamily="49" charset="-122"/>
              </a:rPr>
              <a:t>正确途径</a:t>
            </a:r>
            <a:r>
              <a:rPr lang="zh-CN" altLang="en-US" sz="2800" b="1" u="none">
                <a:latin typeface="隶书" pitchFamily="49" charset="-122"/>
                <a:ea typeface="隶书" pitchFamily="49" charset="-122"/>
              </a:rPr>
              <a:t>。</a:t>
            </a:r>
          </a:p>
        </p:txBody>
      </p:sp>
      <p:sp>
        <p:nvSpPr>
          <p:cNvPr id="113676" name="Rectangle 12"/>
          <p:cNvSpPr>
            <a:spLocks noChangeArrowheads="1"/>
          </p:cNvSpPr>
          <p:nvPr/>
        </p:nvSpPr>
        <p:spPr bwMode="auto">
          <a:xfrm>
            <a:off x="0" y="5445125"/>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zh-CN" sz="2800" b="1" u="none">
                <a:solidFill>
                  <a:srgbClr val="FF0000"/>
                </a:solidFill>
                <a:latin typeface="隶书" pitchFamily="49" charset="-122"/>
                <a:ea typeface="隶书" pitchFamily="49" charset="-122"/>
              </a:rPr>
              <a:t>(3)</a:t>
            </a:r>
            <a:r>
              <a:rPr lang="en-US" altLang="zh-CN" sz="2800" b="1" u="none">
                <a:latin typeface="隶书" pitchFamily="49" charset="-122"/>
                <a:ea typeface="隶书" pitchFamily="49" charset="-122"/>
              </a:rPr>
              <a:t> </a:t>
            </a:r>
            <a:r>
              <a:rPr lang="zh-CN" altLang="en-US" sz="2800" b="1" u="none">
                <a:solidFill>
                  <a:srgbClr val="FF0000"/>
                </a:solidFill>
                <a:latin typeface="隶书" pitchFamily="49" charset="-122"/>
                <a:ea typeface="隶书" pitchFamily="49" charset="-122"/>
              </a:rPr>
              <a:t>不是向社会主义过渡的正确途径。</a:t>
            </a:r>
          </a:p>
        </p:txBody>
      </p:sp>
      <p:sp>
        <p:nvSpPr>
          <p:cNvPr id="113677" name="Rectangle 13">
            <a:hlinkClick r:id="rId2" action="ppaction://hlinksldjump"/>
          </p:cNvPr>
          <p:cNvSpPr>
            <a:spLocks noChangeArrowheads="1"/>
          </p:cNvSpPr>
          <p:nvPr/>
        </p:nvSpPr>
        <p:spPr bwMode="auto">
          <a:xfrm>
            <a:off x="107504" y="1412776"/>
            <a:ext cx="8991600"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3200" b="1" dirty="0">
                <a:solidFill>
                  <a:srgbClr val="002060"/>
                </a:solidFill>
                <a:latin typeface="黑体" panose="02010609060101010101" pitchFamily="49" charset="-122"/>
                <a:ea typeface="黑体" panose="02010609060101010101" pitchFamily="49" charset="-122"/>
              </a:rPr>
              <a:t>马克思关于社会主义的设想是：“在生产力高度发达的资本主义基础上建立的社会主义，实行公有制、计划经济和按劳分配，取消商品和货币。”苏俄实施的战时共产主义政策与马克思的设想最大的不同是</a:t>
            </a:r>
            <a:br>
              <a:rPr lang="zh-CN" altLang="en-US" sz="3200" b="1" dirty="0">
                <a:solidFill>
                  <a:srgbClr val="002060"/>
                </a:solidFill>
                <a:latin typeface="黑体" panose="02010609060101010101" pitchFamily="49" charset="-122"/>
                <a:ea typeface="黑体" panose="02010609060101010101" pitchFamily="49" charset="-122"/>
              </a:rPr>
            </a:br>
            <a:r>
              <a:rPr lang="zh-CN" altLang="en-US" sz="3200" b="1" dirty="0" smtClean="0">
                <a:solidFill>
                  <a:srgbClr val="002060"/>
                </a:solidFill>
                <a:latin typeface="黑体" panose="02010609060101010101" pitchFamily="49" charset="-122"/>
                <a:ea typeface="黑体" panose="02010609060101010101" pitchFamily="49" charset="-122"/>
              </a:rPr>
              <a:t>  </a:t>
            </a:r>
            <a:r>
              <a:rPr lang="en-US" altLang="zh-CN" sz="3200" b="1" dirty="0" smtClean="0">
                <a:solidFill>
                  <a:srgbClr val="002060"/>
                </a:solidFill>
                <a:latin typeface="黑体" panose="02010609060101010101" pitchFamily="49" charset="-122"/>
                <a:ea typeface="黑体" panose="02010609060101010101" pitchFamily="49" charset="-122"/>
              </a:rPr>
              <a:t>A.</a:t>
            </a:r>
            <a:r>
              <a:rPr lang="zh-CN" altLang="en-US" sz="3200" b="1" dirty="0" smtClean="0">
                <a:solidFill>
                  <a:srgbClr val="002060"/>
                </a:solidFill>
                <a:latin typeface="黑体" panose="02010609060101010101" pitchFamily="49" charset="-122"/>
                <a:ea typeface="黑体" panose="02010609060101010101" pitchFamily="49" charset="-122"/>
              </a:rPr>
              <a:t>实施</a:t>
            </a:r>
            <a:r>
              <a:rPr lang="zh-CN" altLang="en-US" sz="3200" b="1" dirty="0">
                <a:solidFill>
                  <a:srgbClr val="002060"/>
                </a:solidFill>
                <a:latin typeface="黑体" panose="02010609060101010101" pitchFamily="49" charset="-122"/>
                <a:ea typeface="黑体" panose="02010609060101010101" pitchFamily="49" charset="-122"/>
              </a:rPr>
              <a:t>的</a:t>
            </a:r>
            <a:r>
              <a:rPr lang="zh-CN" altLang="en-US" sz="3200" b="1" dirty="0" smtClean="0">
                <a:solidFill>
                  <a:srgbClr val="002060"/>
                </a:solidFill>
                <a:latin typeface="黑体" panose="02010609060101010101" pitchFamily="49" charset="-122"/>
                <a:ea typeface="黑体" panose="02010609060101010101" pitchFamily="49" charset="-122"/>
              </a:rPr>
              <a:t>条件       </a:t>
            </a:r>
            <a:r>
              <a:rPr lang="en-US" altLang="zh-CN" sz="3200" b="1" dirty="0" smtClean="0">
                <a:solidFill>
                  <a:srgbClr val="002060"/>
                </a:solidFill>
                <a:latin typeface="黑体" panose="02010609060101010101" pitchFamily="49" charset="-122"/>
                <a:ea typeface="黑体" panose="02010609060101010101" pitchFamily="49" charset="-122"/>
              </a:rPr>
              <a:t>B.</a:t>
            </a:r>
            <a:r>
              <a:rPr lang="zh-CN" altLang="en-US" sz="3200" b="1" dirty="0" smtClean="0">
                <a:solidFill>
                  <a:srgbClr val="002060"/>
                </a:solidFill>
                <a:latin typeface="黑体" panose="02010609060101010101" pitchFamily="49" charset="-122"/>
                <a:ea typeface="黑体" panose="02010609060101010101" pitchFamily="49" charset="-122"/>
              </a:rPr>
              <a:t>所有制</a:t>
            </a:r>
            <a:r>
              <a:rPr lang="zh-CN" altLang="en-US" sz="3200" b="1" dirty="0">
                <a:solidFill>
                  <a:srgbClr val="002060"/>
                </a:solidFill>
                <a:latin typeface="黑体" panose="02010609060101010101" pitchFamily="49" charset="-122"/>
                <a:ea typeface="黑体" panose="02010609060101010101" pitchFamily="49" charset="-122"/>
              </a:rPr>
              <a:t>结构</a:t>
            </a:r>
            <a:br>
              <a:rPr lang="zh-CN" altLang="en-US" sz="3200" b="1" dirty="0">
                <a:solidFill>
                  <a:srgbClr val="002060"/>
                </a:solidFill>
                <a:latin typeface="黑体" panose="02010609060101010101" pitchFamily="49" charset="-122"/>
                <a:ea typeface="黑体" panose="02010609060101010101" pitchFamily="49" charset="-122"/>
              </a:rPr>
            </a:br>
            <a:r>
              <a:rPr lang="zh-CN" altLang="en-US" sz="3200" b="1" dirty="0" smtClean="0">
                <a:solidFill>
                  <a:srgbClr val="002060"/>
                </a:solidFill>
                <a:latin typeface="黑体" panose="02010609060101010101" pitchFamily="49" charset="-122"/>
                <a:ea typeface="黑体" panose="02010609060101010101" pitchFamily="49" charset="-122"/>
              </a:rPr>
              <a:t>  </a:t>
            </a:r>
            <a:r>
              <a:rPr lang="en-US" altLang="zh-CN" sz="3200" b="1" dirty="0" smtClean="0">
                <a:solidFill>
                  <a:srgbClr val="002060"/>
                </a:solidFill>
                <a:latin typeface="黑体" panose="02010609060101010101" pitchFamily="49" charset="-122"/>
                <a:ea typeface="黑体" panose="02010609060101010101" pitchFamily="49" charset="-122"/>
              </a:rPr>
              <a:t>C.</a:t>
            </a:r>
            <a:r>
              <a:rPr lang="zh-CN" altLang="en-US" sz="3200" b="1" dirty="0" smtClean="0">
                <a:solidFill>
                  <a:srgbClr val="002060"/>
                </a:solidFill>
                <a:latin typeface="黑体" panose="02010609060101010101" pitchFamily="49" charset="-122"/>
                <a:ea typeface="黑体" panose="02010609060101010101" pitchFamily="49" charset="-122"/>
              </a:rPr>
              <a:t>经济管理模式     </a:t>
            </a:r>
            <a:r>
              <a:rPr lang="en-US" altLang="zh-CN" sz="3200" b="1" dirty="0" smtClean="0">
                <a:solidFill>
                  <a:srgbClr val="002060"/>
                </a:solidFill>
                <a:latin typeface="黑体" panose="02010609060101010101" pitchFamily="49" charset="-122"/>
                <a:ea typeface="黑体" panose="02010609060101010101" pitchFamily="49" charset="-122"/>
              </a:rPr>
              <a:t>D.</a:t>
            </a:r>
            <a:r>
              <a:rPr lang="zh-CN" altLang="en-US" sz="3200" b="1" dirty="0" smtClean="0">
                <a:solidFill>
                  <a:srgbClr val="002060"/>
                </a:solidFill>
                <a:latin typeface="黑体" panose="02010609060101010101" pitchFamily="49" charset="-122"/>
                <a:ea typeface="黑体" panose="02010609060101010101" pitchFamily="49" charset="-122"/>
              </a:rPr>
              <a:t>产品</a:t>
            </a:r>
            <a:r>
              <a:rPr lang="zh-CN" altLang="en-US" sz="3200" b="1" dirty="0">
                <a:solidFill>
                  <a:srgbClr val="002060"/>
                </a:solidFill>
                <a:latin typeface="黑体" panose="02010609060101010101" pitchFamily="49" charset="-122"/>
                <a:ea typeface="黑体" panose="02010609060101010101" pitchFamily="49" charset="-122"/>
              </a:rPr>
              <a:t>分配方案</a:t>
            </a:r>
            <a:endParaRPr lang="zh-CN" altLang="en-US" b="1" u="none" dirty="0">
              <a:solidFill>
                <a:srgbClr val="00206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937219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13667"/>
                                        </p:tgtEl>
                                        <p:attrNameLst>
                                          <p:attrName>style.visibility</p:attrName>
                                        </p:attrNameLst>
                                      </p:cBhvr>
                                      <p:to>
                                        <p:strVal val="visible"/>
                                      </p:to>
                                    </p:set>
                                    <p:anim calcmode="lin" valueType="num">
                                      <p:cBhvr additive="base">
                                        <p:cTn id="7" dur="500" fill="hold"/>
                                        <p:tgtEl>
                                          <p:spTgt spid="113667"/>
                                        </p:tgtEl>
                                        <p:attrNameLst>
                                          <p:attrName>ppt_x</p:attrName>
                                        </p:attrNameLst>
                                      </p:cBhvr>
                                      <p:tavLst>
                                        <p:tav tm="0">
                                          <p:val>
                                            <p:strVal val="#ppt_x"/>
                                          </p:val>
                                        </p:tav>
                                        <p:tav tm="100000">
                                          <p:val>
                                            <p:strVal val="#ppt_x"/>
                                          </p:val>
                                        </p:tav>
                                      </p:tavLst>
                                    </p:anim>
                                    <p:anim calcmode="lin" valueType="num">
                                      <p:cBhvr additive="base">
                                        <p:cTn id="8" dur="500" fill="hold"/>
                                        <p:tgtEl>
                                          <p:spTgt spid="113667"/>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3668"/>
                                        </p:tgtEl>
                                        <p:attrNameLst>
                                          <p:attrName>style.visibility</p:attrName>
                                        </p:attrNameLst>
                                      </p:cBhvr>
                                      <p:to>
                                        <p:strVal val="visible"/>
                                      </p:to>
                                    </p:set>
                                    <p:anim calcmode="lin" valueType="num">
                                      <p:cBhvr additive="base">
                                        <p:cTn id="13" dur="500" fill="hold"/>
                                        <p:tgtEl>
                                          <p:spTgt spid="113668"/>
                                        </p:tgtEl>
                                        <p:attrNameLst>
                                          <p:attrName>ppt_x</p:attrName>
                                        </p:attrNameLst>
                                      </p:cBhvr>
                                      <p:tavLst>
                                        <p:tav tm="0">
                                          <p:val>
                                            <p:strVal val="0-#ppt_w/2"/>
                                          </p:val>
                                        </p:tav>
                                        <p:tav tm="100000">
                                          <p:val>
                                            <p:strVal val="#ppt_x"/>
                                          </p:val>
                                        </p:tav>
                                      </p:tavLst>
                                    </p:anim>
                                    <p:anim calcmode="lin" valueType="num">
                                      <p:cBhvr additive="base">
                                        <p:cTn id="14" dur="500" fill="hold"/>
                                        <p:tgtEl>
                                          <p:spTgt spid="11366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13669"/>
                                        </p:tgtEl>
                                        <p:attrNameLst>
                                          <p:attrName>style.visibility</p:attrName>
                                        </p:attrNameLst>
                                      </p:cBhvr>
                                      <p:to>
                                        <p:strVal val="visible"/>
                                      </p:to>
                                    </p:set>
                                    <p:anim calcmode="lin" valueType="num">
                                      <p:cBhvr>
                                        <p:cTn id="19" dur="1000" fill="hold"/>
                                        <p:tgtEl>
                                          <p:spTgt spid="113669"/>
                                        </p:tgtEl>
                                        <p:attrNameLst>
                                          <p:attrName>ppt_w</p:attrName>
                                        </p:attrNameLst>
                                      </p:cBhvr>
                                      <p:tavLst>
                                        <p:tav tm="0">
                                          <p:val>
                                            <p:strVal val="#ppt_w*0.70"/>
                                          </p:val>
                                        </p:tav>
                                        <p:tav tm="100000">
                                          <p:val>
                                            <p:strVal val="#ppt_w"/>
                                          </p:val>
                                        </p:tav>
                                      </p:tavLst>
                                    </p:anim>
                                    <p:anim calcmode="lin" valueType="num">
                                      <p:cBhvr>
                                        <p:cTn id="20" dur="1000" fill="hold"/>
                                        <p:tgtEl>
                                          <p:spTgt spid="113669"/>
                                        </p:tgtEl>
                                        <p:attrNameLst>
                                          <p:attrName>ppt_h</p:attrName>
                                        </p:attrNameLst>
                                      </p:cBhvr>
                                      <p:tavLst>
                                        <p:tav tm="0">
                                          <p:val>
                                            <p:strVal val="#ppt_h"/>
                                          </p:val>
                                        </p:tav>
                                        <p:tav tm="100000">
                                          <p:val>
                                            <p:strVal val="#ppt_h"/>
                                          </p:val>
                                        </p:tav>
                                      </p:tavLst>
                                    </p:anim>
                                    <p:animEffect transition="in" filter="fade">
                                      <p:cBhvr>
                                        <p:cTn id="21" dur="1000"/>
                                        <p:tgtEl>
                                          <p:spTgt spid="11366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113670"/>
                                        </p:tgtEl>
                                        <p:attrNameLst>
                                          <p:attrName>style.visibility</p:attrName>
                                        </p:attrNameLst>
                                      </p:cBhvr>
                                      <p:to>
                                        <p:strVal val="visible"/>
                                      </p:to>
                                    </p:set>
                                    <p:anim calcmode="lin" valueType="num">
                                      <p:cBhvr>
                                        <p:cTn id="26" dur="1000" fill="hold"/>
                                        <p:tgtEl>
                                          <p:spTgt spid="113670"/>
                                        </p:tgtEl>
                                        <p:attrNameLst>
                                          <p:attrName>ppt_w</p:attrName>
                                        </p:attrNameLst>
                                      </p:cBhvr>
                                      <p:tavLst>
                                        <p:tav tm="0">
                                          <p:val>
                                            <p:strVal val="#ppt_w*0.70"/>
                                          </p:val>
                                        </p:tav>
                                        <p:tav tm="100000">
                                          <p:val>
                                            <p:strVal val="#ppt_w"/>
                                          </p:val>
                                        </p:tav>
                                      </p:tavLst>
                                    </p:anim>
                                    <p:anim calcmode="lin" valueType="num">
                                      <p:cBhvr>
                                        <p:cTn id="27" dur="1000" fill="hold"/>
                                        <p:tgtEl>
                                          <p:spTgt spid="113670"/>
                                        </p:tgtEl>
                                        <p:attrNameLst>
                                          <p:attrName>ppt_h</p:attrName>
                                        </p:attrNameLst>
                                      </p:cBhvr>
                                      <p:tavLst>
                                        <p:tav tm="0">
                                          <p:val>
                                            <p:strVal val="#ppt_h"/>
                                          </p:val>
                                        </p:tav>
                                        <p:tav tm="100000">
                                          <p:val>
                                            <p:strVal val="#ppt_h"/>
                                          </p:val>
                                        </p:tav>
                                      </p:tavLst>
                                    </p:anim>
                                    <p:animEffect transition="in" filter="fade">
                                      <p:cBhvr>
                                        <p:cTn id="28" dur="1000"/>
                                        <p:tgtEl>
                                          <p:spTgt spid="11367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13672"/>
                                        </p:tgtEl>
                                        <p:attrNameLst>
                                          <p:attrName>style.visibility</p:attrName>
                                        </p:attrNameLst>
                                      </p:cBhvr>
                                      <p:to>
                                        <p:strVal val="visible"/>
                                      </p:to>
                                    </p:set>
                                    <p:anim calcmode="lin" valueType="num">
                                      <p:cBhvr additive="base">
                                        <p:cTn id="33" dur="500" fill="hold"/>
                                        <p:tgtEl>
                                          <p:spTgt spid="113672"/>
                                        </p:tgtEl>
                                        <p:attrNameLst>
                                          <p:attrName>ppt_x</p:attrName>
                                        </p:attrNameLst>
                                      </p:cBhvr>
                                      <p:tavLst>
                                        <p:tav tm="0">
                                          <p:val>
                                            <p:strVal val="0-#ppt_w/2"/>
                                          </p:val>
                                        </p:tav>
                                        <p:tav tm="100000">
                                          <p:val>
                                            <p:strVal val="#ppt_x"/>
                                          </p:val>
                                        </p:tav>
                                      </p:tavLst>
                                    </p:anim>
                                    <p:anim calcmode="lin" valueType="num">
                                      <p:cBhvr additive="base">
                                        <p:cTn id="34" dur="500" fill="hold"/>
                                        <p:tgtEl>
                                          <p:spTgt spid="113672"/>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13677"/>
                                        </p:tgtEl>
                                        <p:attrNameLst>
                                          <p:attrName>style.visibility</p:attrName>
                                        </p:attrNameLst>
                                      </p:cBhvr>
                                      <p:to>
                                        <p:strVal val="visible"/>
                                      </p:to>
                                    </p:set>
                                    <p:animEffect transition="in" filter="blinds(horizontal)">
                                      <p:cBhvr>
                                        <p:cTn id="39" dur="500"/>
                                        <p:tgtEl>
                                          <p:spTgt spid="11367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xit" presetSubtype="10" fill="hold" grpId="1" nodeType="clickEffect">
                                  <p:stCondLst>
                                    <p:cond delay="0"/>
                                  </p:stCondLst>
                                  <p:childTnLst>
                                    <p:animEffect transition="out" filter="blinds(horizontal)">
                                      <p:cBhvr>
                                        <p:cTn id="43" dur="500"/>
                                        <p:tgtEl>
                                          <p:spTgt spid="113677"/>
                                        </p:tgtEl>
                                      </p:cBhvr>
                                    </p:animEffect>
                                    <p:set>
                                      <p:cBhvr>
                                        <p:cTn id="44" dur="1" fill="hold">
                                          <p:stCondLst>
                                            <p:cond delay="499"/>
                                          </p:stCondLst>
                                        </p:cTn>
                                        <p:tgtEl>
                                          <p:spTgt spid="113677"/>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113673"/>
                                        </p:tgtEl>
                                        <p:attrNameLst>
                                          <p:attrName>style.visibility</p:attrName>
                                        </p:attrNameLst>
                                      </p:cBhvr>
                                      <p:to>
                                        <p:strVal val="visible"/>
                                      </p:to>
                                    </p:set>
                                    <p:anim calcmode="lin" valueType="num">
                                      <p:cBhvr>
                                        <p:cTn id="49" dur="1000" fill="hold"/>
                                        <p:tgtEl>
                                          <p:spTgt spid="113673"/>
                                        </p:tgtEl>
                                        <p:attrNameLst>
                                          <p:attrName>ppt_w</p:attrName>
                                        </p:attrNameLst>
                                      </p:cBhvr>
                                      <p:tavLst>
                                        <p:tav tm="0">
                                          <p:val>
                                            <p:strVal val="#ppt_w*0.70"/>
                                          </p:val>
                                        </p:tav>
                                        <p:tav tm="100000">
                                          <p:val>
                                            <p:strVal val="#ppt_w"/>
                                          </p:val>
                                        </p:tav>
                                      </p:tavLst>
                                    </p:anim>
                                    <p:anim calcmode="lin" valueType="num">
                                      <p:cBhvr>
                                        <p:cTn id="50" dur="1000" fill="hold"/>
                                        <p:tgtEl>
                                          <p:spTgt spid="113673"/>
                                        </p:tgtEl>
                                        <p:attrNameLst>
                                          <p:attrName>ppt_h</p:attrName>
                                        </p:attrNameLst>
                                      </p:cBhvr>
                                      <p:tavLst>
                                        <p:tav tm="0">
                                          <p:val>
                                            <p:strVal val="#ppt_h"/>
                                          </p:val>
                                        </p:tav>
                                        <p:tav tm="100000">
                                          <p:val>
                                            <p:strVal val="#ppt_h"/>
                                          </p:val>
                                        </p:tav>
                                      </p:tavLst>
                                    </p:anim>
                                    <p:animEffect transition="in" filter="fade">
                                      <p:cBhvr>
                                        <p:cTn id="51" dur="1000"/>
                                        <p:tgtEl>
                                          <p:spTgt spid="11367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nodeType="clickEffect">
                                  <p:stCondLst>
                                    <p:cond delay="0"/>
                                  </p:stCondLst>
                                  <p:childTnLst>
                                    <p:set>
                                      <p:cBhvr>
                                        <p:cTn id="55" dur="1" fill="hold">
                                          <p:stCondLst>
                                            <p:cond delay="0"/>
                                          </p:stCondLst>
                                        </p:cTn>
                                        <p:tgtEl>
                                          <p:spTgt spid="113674">
                                            <p:txEl>
                                              <p:pRg st="0" end="0"/>
                                            </p:txEl>
                                          </p:spTgt>
                                        </p:tgtEl>
                                        <p:attrNameLst>
                                          <p:attrName>style.visibility</p:attrName>
                                        </p:attrNameLst>
                                      </p:cBhvr>
                                      <p:to>
                                        <p:strVal val="visible"/>
                                      </p:to>
                                    </p:set>
                                    <p:anim calcmode="lin" valueType="num">
                                      <p:cBhvr>
                                        <p:cTn id="56" dur="1000" fill="hold"/>
                                        <p:tgtEl>
                                          <p:spTgt spid="113674">
                                            <p:txEl>
                                              <p:pRg st="0" end="0"/>
                                            </p:txEl>
                                          </p:spTgt>
                                        </p:tgtEl>
                                        <p:attrNameLst>
                                          <p:attrName>ppt_w</p:attrName>
                                        </p:attrNameLst>
                                      </p:cBhvr>
                                      <p:tavLst>
                                        <p:tav tm="0">
                                          <p:val>
                                            <p:strVal val="#ppt_w*0.70"/>
                                          </p:val>
                                        </p:tav>
                                        <p:tav tm="100000">
                                          <p:val>
                                            <p:strVal val="#ppt_w"/>
                                          </p:val>
                                        </p:tav>
                                      </p:tavLst>
                                    </p:anim>
                                    <p:anim calcmode="lin" valueType="num">
                                      <p:cBhvr>
                                        <p:cTn id="57" dur="1000" fill="hold"/>
                                        <p:tgtEl>
                                          <p:spTgt spid="113674">
                                            <p:txEl>
                                              <p:pRg st="0" end="0"/>
                                            </p:txEl>
                                          </p:spTgt>
                                        </p:tgtEl>
                                        <p:attrNameLst>
                                          <p:attrName>ppt_h</p:attrName>
                                        </p:attrNameLst>
                                      </p:cBhvr>
                                      <p:tavLst>
                                        <p:tav tm="0">
                                          <p:val>
                                            <p:strVal val="#ppt_h"/>
                                          </p:val>
                                        </p:tav>
                                        <p:tav tm="100000">
                                          <p:val>
                                            <p:strVal val="#ppt_h"/>
                                          </p:val>
                                        </p:tav>
                                      </p:tavLst>
                                    </p:anim>
                                    <p:animEffect transition="in" filter="fade">
                                      <p:cBhvr>
                                        <p:cTn id="58" dur="1000"/>
                                        <p:tgtEl>
                                          <p:spTgt spid="113674">
                                            <p:txEl>
                                              <p:pRg st="0" end="0"/>
                                            </p:txEl>
                                          </p:spTgt>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113675"/>
                                        </p:tgtEl>
                                        <p:attrNameLst>
                                          <p:attrName>style.visibility</p:attrName>
                                        </p:attrNameLst>
                                      </p:cBhvr>
                                      <p:to>
                                        <p:strVal val="visible"/>
                                      </p:to>
                                    </p:set>
                                    <p:anim calcmode="lin" valueType="num">
                                      <p:cBhvr>
                                        <p:cTn id="63" dur="1000" fill="hold"/>
                                        <p:tgtEl>
                                          <p:spTgt spid="113675"/>
                                        </p:tgtEl>
                                        <p:attrNameLst>
                                          <p:attrName>ppt_w</p:attrName>
                                        </p:attrNameLst>
                                      </p:cBhvr>
                                      <p:tavLst>
                                        <p:tav tm="0">
                                          <p:val>
                                            <p:strVal val="#ppt_w*0.70"/>
                                          </p:val>
                                        </p:tav>
                                        <p:tav tm="100000">
                                          <p:val>
                                            <p:strVal val="#ppt_w"/>
                                          </p:val>
                                        </p:tav>
                                      </p:tavLst>
                                    </p:anim>
                                    <p:anim calcmode="lin" valueType="num">
                                      <p:cBhvr>
                                        <p:cTn id="64" dur="1000" fill="hold"/>
                                        <p:tgtEl>
                                          <p:spTgt spid="113675"/>
                                        </p:tgtEl>
                                        <p:attrNameLst>
                                          <p:attrName>ppt_h</p:attrName>
                                        </p:attrNameLst>
                                      </p:cBhvr>
                                      <p:tavLst>
                                        <p:tav tm="0">
                                          <p:val>
                                            <p:strVal val="#ppt_h"/>
                                          </p:val>
                                        </p:tav>
                                        <p:tav tm="100000">
                                          <p:val>
                                            <p:strVal val="#ppt_h"/>
                                          </p:val>
                                        </p:tav>
                                      </p:tavLst>
                                    </p:anim>
                                    <p:animEffect transition="in" filter="fade">
                                      <p:cBhvr>
                                        <p:cTn id="65" dur="1000"/>
                                        <p:tgtEl>
                                          <p:spTgt spid="11367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13676"/>
                                        </p:tgtEl>
                                        <p:attrNameLst>
                                          <p:attrName>style.visibility</p:attrName>
                                        </p:attrNameLst>
                                      </p:cBhvr>
                                      <p:to>
                                        <p:strVal val="visible"/>
                                      </p:to>
                                    </p:set>
                                    <p:animEffect transition="in" filter="blinds(horizontal)">
                                      <p:cBhvr>
                                        <p:cTn id="70" dur="500"/>
                                        <p:tgtEl>
                                          <p:spTgt spid="113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p:bldP spid="113668" grpId="0"/>
      <p:bldP spid="113669" grpId="0"/>
      <p:bldP spid="113670" grpId="0"/>
      <p:bldP spid="113672" grpId="0"/>
      <p:bldP spid="113673" grpId="0"/>
      <p:bldP spid="113675" grpId="0"/>
      <p:bldP spid="113676" grpId="0"/>
      <p:bldP spid="113677" grpId="0" animBg="1"/>
      <p:bldP spid="113677"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0842" name="Text Box 10"/>
          <p:cNvSpPr txBox="1">
            <a:spLocks noChangeArrowheads="1"/>
          </p:cNvSpPr>
          <p:nvPr/>
        </p:nvSpPr>
        <p:spPr bwMode="auto">
          <a:xfrm>
            <a:off x="0" y="516455"/>
            <a:ext cx="8964613" cy="609397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30000"/>
              </a:lnSpc>
            </a:pPr>
            <a:r>
              <a:rPr lang="zh-CN" altLang="en-US" sz="3000" b="1" u="none" dirty="0">
                <a:latin typeface="楷体_GB2312" pitchFamily="49" charset="-122"/>
                <a:ea typeface="楷体_GB2312" pitchFamily="49" charset="-122"/>
              </a:rPr>
              <a:t>右图是苏联漫画家摩尔的作品</a:t>
            </a:r>
            <a:r>
              <a:rPr lang="en-US" altLang="zh-CN" sz="3000" b="1" u="none" dirty="0">
                <a:latin typeface="楷体_GB2312" pitchFamily="49" charset="-122"/>
                <a:ea typeface="楷体_GB2312" pitchFamily="49" charset="-122"/>
              </a:rPr>
              <a:t>《</a:t>
            </a:r>
            <a:r>
              <a:rPr lang="zh-CN" altLang="en-US" sz="3000" b="1" u="none" dirty="0">
                <a:latin typeface="楷体_GB2312" pitchFamily="49" charset="-122"/>
                <a:ea typeface="楷体_GB2312" pitchFamily="49" charset="-122"/>
              </a:rPr>
              <a:t>救</a:t>
            </a:r>
          </a:p>
          <a:p>
            <a:pPr algn="l">
              <a:lnSpc>
                <a:spcPct val="130000"/>
              </a:lnSpc>
            </a:pPr>
            <a:r>
              <a:rPr lang="zh-CN" altLang="en-US" sz="3000" b="1" u="none" dirty="0">
                <a:latin typeface="楷体_GB2312" pitchFamily="49" charset="-122"/>
                <a:ea typeface="楷体_GB2312" pitchFamily="49" charset="-122"/>
              </a:rPr>
              <a:t>命</a:t>
            </a:r>
            <a:r>
              <a:rPr lang="en-US" altLang="zh-CN" sz="3000" b="1" u="none" dirty="0">
                <a:latin typeface="楷体_GB2312" pitchFamily="49" charset="-122"/>
                <a:ea typeface="楷体_GB2312" pitchFamily="49" charset="-122"/>
              </a:rPr>
              <a:t>》</a:t>
            </a:r>
            <a:r>
              <a:rPr lang="zh-CN" altLang="en-US" sz="3000" b="1" u="none" dirty="0">
                <a:latin typeface="楷体_GB2312" pitchFamily="49" charset="-122"/>
                <a:ea typeface="楷体_GB2312" pitchFamily="49" charset="-122"/>
              </a:rPr>
              <a:t>，描述了</a:t>
            </a:r>
            <a:r>
              <a:rPr lang="en-US" altLang="zh-CN" sz="3000" b="1" u="none" dirty="0">
                <a:latin typeface="楷体_GB2312" pitchFamily="49" charset="-122"/>
                <a:ea typeface="楷体_GB2312" pitchFamily="49" charset="-122"/>
              </a:rPr>
              <a:t>20</a:t>
            </a:r>
            <a:r>
              <a:rPr lang="zh-CN" altLang="en-US" sz="3000" b="1" u="none" dirty="0">
                <a:latin typeface="楷体_GB2312" pitchFamily="49" charset="-122"/>
                <a:ea typeface="楷体_GB2312" pitchFamily="49" charset="-122"/>
              </a:rPr>
              <a:t>世纪</a:t>
            </a:r>
            <a:r>
              <a:rPr lang="en-US" altLang="zh-CN" sz="3000" b="1" u="none" dirty="0">
                <a:latin typeface="楷体_GB2312" pitchFamily="49" charset="-122"/>
                <a:ea typeface="楷体_GB2312" pitchFamily="49" charset="-122"/>
              </a:rPr>
              <a:t>20</a:t>
            </a:r>
            <a:r>
              <a:rPr lang="zh-CN" altLang="en-US" sz="3000" b="1" u="none" dirty="0">
                <a:latin typeface="楷体_GB2312" pitchFamily="49" charset="-122"/>
                <a:ea typeface="楷体_GB2312" pitchFamily="49" charset="-122"/>
              </a:rPr>
              <a:t>年代初，一</a:t>
            </a:r>
          </a:p>
          <a:p>
            <a:pPr algn="l">
              <a:lnSpc>
                <a:spcPct val="130000"/>
              </a:lnSpc>
            </a:pPr>
            <a:r>
              <a:rPr lang="zh-CN" altLang="en-US" sz="3000" b="1" u="none" dirty="0">
                <a:latin typeface="楷体_GB2312" pitchFamily="49" charset="-122"/>
                <a:ea typeface="楷体_GB2312" pitchFamily="49" charset="-122"/>
              </a:rPr>
              <a:t>位农民的骷髅化，其背后的</a:t>
            </a:r>
            <a:r>
              <a:rPr lang="zh-CN" altLang="en-US" sz="3000" b="1" u="none" dirty="0">
                <a:latin typeface="Arial"/>
                <a:ea typeface="楷体_GB2312" pitchFamily="49" charset="-122"/>
              </a:rPr>
              <a:t>“</a:t>
            </a:r>
            <a:r>
              <a:rPr lang="zh-CN" altLang="en-US" sz="3000" b="1" u="none" dirty="0">
                <a:latin typeface="楷体_GB2312" pitchFamily="49" charset="-122"/>
                <a:ea typeface="楷体_GB2312" pitchFamily="49" charset="-122"/>
              </a:rPr>
              <a:t>麦穗</a:t>
            </a:r>
            <a:r>
              <a:rPr lang="zh-CN" altLang="en-US" sz="3000" b="1" u="none" dirty="0">
                <a:latin typeface="Arial"/>
                <a:ea typeface="楷体_GB2312" pitchFamily="49" charset="-122"/>
              </a:rPr>
              <a:t>”</a:t>
            </a:r>
            <a:endParaRPr lang="zh-CN" altLang="en-US" sz="3000" b="1" u="none" dirty="0">
              <a:latin typeface="楷体_GB2312" pitchFamily="49" charset="-122"/>
              <a:ea typeface="楷体_GB2312" pitchFamily="49" charset="-122"/>
            </a:endParaRPr>
          </a:p>
          <a:p>
            <a:pPr algn="l">
              <a:lnSpc>
                <a:spcPct val="130000"/>
              </a:lnSpc>
            </a:pPr>
            <a:r>
              <a:rPr lang="zh-CN" altLang="en-US" sz="3000" b="1" u="none" dirty="0">
                <a:latin typeface="楷体_GB2312" pitchFamily="49" charset="-122"/>
                <a:ea typeface="楷体_GB2312" pitchFamily="49" charset="-122"/>
              </a:rPr>
              <a:t>已经干瘪萎缩。上述表格和这幅漫</a:t>
            </a:r>
          </a:p>
          <a:p>
            <a:pPr algn="l">
              <a:lnSpc>
                <a:spcPct val="130000"/>
              </a:lnSpc>
            </a:pPr>
            <a:r>
              <a:rPr lang="zh-CN" altLang="en-US" sz="3000" b="1" u="none" dirty="0">
                <a:latin typeface="楷体_GB2312" pitchFamily="49" charset="-122"/>
                <a:ea typeface="楷体_GB2312" pitchFamily="49" charset="-122"/>
              </a:rPr>
              <a:t>画意在表明</a:t>
            </a:r>
            <a:r>
              <a:rPr lang="en-US" altLang="zh-CN" sz="3000" b="1" u="none" dirty="0">
                <a:latin typeface="楷体_GB2312" pitchFamily="49" charset="-122"/>
                <a:ea typeface="楷体_GB2312" pitchFamily="49" charset="-122"/>
              </a:rPr>
              <a:t>(   )</a:t>
            </a:r>
          </a:p>
          <a:p>
            <a:pPr algn="l">
              <a:lnSpc>
                <a:spcPct val="130000"/>
              </a:lnSpc>
            </a:pPr>
            <a:r>
              <a:rPr lang="en-US" altLang="zh-CN" sz="3000" b="1" u="none" dirty="0">
                <a:latin typeface="楷体_GB2312" pitchFamily="49" charset="-122"/>
                <a:ea typeface="楷体_GB2312" pitchFamily="49" charset="-122"/>
              </a:rPr>
              <a:t>A.</a:t>
            </a:r>
            <a:r>
              <a:rPr lang="zh-CN" altLang="en-US" sz="3000" b="1" u="none" dirty="0">
                <a:latin typeface="楷体_GB2312" pitchFamily="49" charset="-122"/>
                <a:ea typeface="楷体_GB2312" pitchFamily="49" charset="-122"/>
              </a:rPr>
              <a:t>新经济政策减轻农民负担，人民热烈欢呼。</a:t>
            </a:r>
          </a:p>
          <a:p>
            <a:pPr algn="l">
              <a:lnSpc>
                <a:spcPct val="130000"/>
              </a:lnSpc>
            </a:pPr>
            <a:r>
              <a:rPr lang="en-US" altLang="zh-CN" sz="3000" b="1" u="none" dirty="0">
                <a:latin typeface="楷体_GB2312" pitchFamily="49" charset="-122"/>
                <a:ea typeface="楷体_GB2312" pitchFamily="49" charset="-122"/>
              </a:rPr>
              <a:t>B.</a:t>
            </a:r>
            <a:r>
              <a:rPr lang="zh-CN" altLang="en-US" sz="3000" b="1" u="none" dirty="0">
                <a:latin typeface="楷体_GB2312" pitchFamily="49" charset="-122"/>
                <a:ea typeface="楷体_GB2312" pitchFamily="49" charset="-122"/>
              </a:rPr>
              <a:t>战时共产主义</a:t>
            </a:r>
            <a:r>
              <a:rPr lang="zh-CN" altLang="en-US" sz="3000" b="1" u="none" dirty="0" smtClean="0">
                <a:latin typeface="楷体_GB2312" pitchFamily="49" charset="-122"/>
                <a:ea typeface="楷体_GB2312" pitchFamily="49" charset="-122"/>
              </a:rPr>
              <a:t>政策的经济</a:t>
            </a:r>
            <a:r>
              <a:rPr lang="zh-CN" altLang="en-US" sz="3000" b="1" u="none" dirty="0">
                <a:latin typeface="楷体_GB2312" pitchFamily="49" charset="-122"/>
                <a:ea typeface="楷体_GB2312" pitchFamily="49" charset="-122"/>
              </a:rPr>
              <a:t>剥夺，严重损害农民的利益。</a:t>
            </a:r>
          </a:p>
          <a:p>
            <a:pPr algn="l">
              <a:lnSpc>
                <a:spcPct val="130000"/>
              </a:lnSpc>
            </a:pPr>
            <a:r>
              <a:rPr lang="en-US" altLang="zh-CN" sz="3000" b="1" u="none" dirty="0">
                <a:latin typeface="楷体_GB2312" pitchFamily="49" charset="-122"/>
                <a:ea typeface="楷体_GB2312" pitchFamily="49" charset="-122"/>
              </a:rPr>
              <a:t>C.</a:t>
            </a:r>
            <a:r>
              <a:rPr lang="zh-CN" altLang="en-US" sz="3000" b="1" u="none" dirty="0">
                <a:latin typeface="楷体_GB2312" pitchFamily="49" charset="-122"/>
                <a:ea typeface="楷体_GB2312" pitchFamily="49" charset="-122"/>
              </a:rPr>
              <a:t>国内战争结束，人民反对重点发展农业。</a:t>
            </a:r>
          </a:p>
          <a:p>
            <a:pPr algn="l">
              <a:lnSpc>
                <a:spcPct val="130000"/>
              </a:lnSpc>
            </a:pPr>
            <a:r>
              <a:rPr lang="en-US" altLang="zh-CN" sz="3000" b="1" u="none" dirty="0">
                <a:latin typeface="楷体_GB2312" pitchFamily="49" charset="-122"/>
                <a:ea typeface="楷体_GB2312" pitchFamily="49" charset="-122"/>
              </a:rPr>
              <a:t>D.</a:t>
            </a:r>
            <a:r>
              <a:rPr lang="zh-CN" altLang="en-US" sz="3000" b="1" u="none" dirty="0">
                <a:latin typeface="楷体_GB2312" pitchFamily="49" charset="-122"/>
                <a:ea typeface="楷体_GB2312" pitchFamily="49" charset="-122"/>
              </a:rPr>
              <a:t>人们对苏维埃社会主义共和国建立的不满。</a:t>
            </a:r>
          </a:p>
        </p:txBody>
      </p:sp>
      <p:pic>
        <p:nvPicPr>
          <p:cNvPr id="120843" name="Picture 11">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0"/>
            <a:ext cx="2843212" cy="3573463"/>
          </a:xfrm>
          <a:prstGeom prst="rect">
            <a:avLst/>
          </a:prstGeom>
          <a:noFill/>
          <a:extLst>
            <a:ext uri="{909E8E84-426E-40DD-AFC4-6F175D3DCCD1}">
              <a14:hiddenFill xmlns:a14="http://schemas.microsoft.com/office/drawing/2010/main">
                <a:solidFill>
                  <a:srgbClr val="FFFFFF"/>
                </a:solidFill>
              </a14:hiddenFill>
            </a:ext>
          </a:extLst>
        </p:spPr>
      </p:pic>
      <p:sp>
        <p:nvSpPr>
          <p:cNvPr id="120844" name="Text Box 12"/>
          <p:cNvSpPr txBox="1">
            <a:spLocks noChangeArrowheads="1"/>
          </p:cNvSpPr>
          <p:nvPr/>
        </p:nvSpPr>
        <p:spPr bwMode="auto">
          <a:xfrm>
            <a:off x="2181945" y="2730624"/>
            <a:ext cx="87788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5400" u="none" dirty="0">
                <a:solidFill>
                  <a:srgbClr val="FF0000"/>
                </a:solidFill>
                <a:latin typeface="Tahoma" pitchFamily="34" charset="0"/>
              </a:rPr>
              <a:t>B</a:t>
            </a:r>
          </a:p>
        </p:txBody>
      </p:sp>
    </p:spTree>
    <p:extLst>
      <p:ext uri="{BB962C8B-B14F-4D97-AF65-F5344CB8AC3E}">
        <p14:creationId xmlns:p14="http://schemas.microsoft.com/office/powerpoint/2010/main" val="1543829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0844">
                                            <p:txEl>
                                              <p:pRg st="0" end="0"/>
                                            </p:txEl>
                                          </p:spTgt>
                                        </p:tgtEl>
                                        <p:attrNameLst>
                                          <p:attrName>style.visibility</p:attrName>
                                        </p:attrNameLst>
                                      </p:cBhvr>
                                      <p:to>
                                        <p:strVal val="visible"/>
                                      </p:to>
                                    </p:set>
                                    <p:animEffect transition="in" filter="blinds(horizontal)">
                                      <p:cBhvr>
                                        <p:cTn id="7" dur="500"/>
                                        <p:tgtEl>
                                          <p:spTgt spid="1208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ChangeArrowheads="1"/>
          </p:cNvSpPr>
          <p:nvPr/>
        </p:nvSpPr>
        <p:spPr bwMode="auto">
          <a:xfrm>
            <a:off x="0" y="0"/>
            <a:ext cx="9144000"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dirty="0">
                <a:latin typeface="楷体" panose="02010609060101010101" pitchFamily="49" charset="-122"/>
                <a:ea typeface="楷体" panose="02010609060101010101" pitchFamily="49" charset="-122"/>
              </a:rPr>
              <a:t>    </a:t>
            </a:r>
            <a:r>
              <a:rPr lang="zh-CN" altLang="en-US" sz="2800" b="1" u="none" dirty="0">
                <a:latin typeface="楷体" panose="02010609060101010101" pitchFamily="49" charset="-122"/>
                <a:ea typeface="楷体" panose="02010609060101010101" pitchFamily="49" charset="-122"/>
              </a:rPr>
              <a:t>材料</a:t>
            </a:r>
            <a:r>
              <a:rPr lang="en-US" altLang="zh-CN" sz="2800" b="1" u="none" dirty="0">
                <a:latin typeface="楷体" panose="02010609060101010101" pitchFamily="49" charset="-122"/>
                <a:ea typeface="楷体" panose="02010609060101010101" pitchFamily="49" charset="-122"/>
              </a:rPr>
              <a:t>1</a:t>
            </a:r>
            <a:r>
              <a:rPr lang="zh-CN" altLang="en-US" sz="2800" b="1" u="none" dirty="0">
                <a:latin typeface="楷体" panose="02010609060101010101" pitchFamily="49" charset="-122"/>
                <a:ea typeface="楷体" panose="02010609060101010101" pitchFamily="49" charset="-122"/>
              </a:rPr>
              <a:t>：国内战争结束后，余粮收集制非但没有取消，反而强化了，</a:t>
            </a:r>
            <a:r>
              <a:rPr lang="en-US" altLang="zh-CN" sz="2800" b="1" u="none" dirty="0">
                <a:latin typeface="楷体" panose="02010609060101010101" pitchFamily="49" charset="-122"/>
                <a:ea typeface="楷体" panose="02010609060101010101" pitchFamily="49" charset="-122"/>
              </a:rPr>
              <a:t>……</a:t>
            </a:r>
            <a:r>
              <a:rPr lang="zh-CN" altLang="en-US" sz="2800" b="1" u="none" dirty="0">
                <a:latin typeface="楷体" panose="02010609060101010101" pitchFamily="49" charset="-122"/>
                <a:ea typeface="楷体" panose="02010609060101010101" pitchFamily="49" charset="-122"/>
              </a:rPr>
              <a:t>，这种越来越严厉的无偿征购，使得农民的不满演变为农民暴动的事件。工人因生活条件的恶化也日益不满。更为严重的是，</a:t>
            </a:r>
            <a:r>
              <a:rPr lang="en-US" altLang="zh-CN" sz="2800" b="1" u="none" dirty="0">
                <a:latin typeface="楷体" panose="02010609060101010101" pitchFamily="49" charset="-122"/>
                <a:ea typeface="楷体" panose="02010609060101010101" pitchFamily="49" charset="-122"/>
              </a:rPr>
              <a:t>1921</a:t>
            </a:r>
            <a:r>
              <a:rPr lang="zh-CN" altLang="en-US" sz="2800" b="1" u="none" dirty="0">
                <a:latin typeface="楷体" panose="02010609060101010101" pitchFamily="49" charset="-122"/>
                <a:ea typeface="楷体" panose="02010609060101010101" pitchFamily="49" charset="-122"/>
              </a:rPr>
              <a:t>年</a:t>
            </a:r>
            <a:r>
              <a:rPr lang="en-US" altLang="zh-CN" sz="2800" b="1" u="none" dirty="0">
                <a:latin typeface="楷体" panose="02010609060101010101" pitchFamily="49" charset="-122"/>
                <a:ea typeface="楷体" panose="02010609060101010101" pitchFamily="49" charset="-122"/>
              </a:rPr>
              <a:t>2</a:t>
            </a:r>
            <a:r>
              <a:rPr lang="zh-CN" altLang="en-US" sz="2800" b="1" u="none" dirty="0">
                <a:latin typeface="楷体" panose="02010609060101010101" pitchFamily="49" charset="-122"/>
                <a:ea typeface="楷体" panose="02010609060101010101" pitchFamily="49" charset="-122"/>
              </a:rPr>
              <a:t>月</a:t>
            </a:r>
            <a:r>
              <a:rPr lang="en-US" altLang="zh-CN" sz="2800" b="1" u="none" dirty="0">
                <a:latin typeface="楷体" panose="02010609060101010101" pitchFamily="49" charset="-122"/>
                <a:ea typeface="楷体" panose="02010609060101010101" pitchFamily="49" charset="-122"/>
              </a:rPr>
              <a:t>28</a:t>
            </a:r>
            <a:r>
              <a:rPr lang="zh-CN" altLang="en-US" sz="2800" b="1" u="none" dirty="0">
                <a:latin typeface="楷体" panose="02010609060101010101" pitchFamily="49" charset="-122"/>
                <a:ea typeface="楷体" panose="02010609060101010101" pitchFamily="49" charset="-122"/>
              </a:rPr>
              <a:t>日，作为彼得格勒门户的海军基地喀琅施塔得发生了水兵叛乱，（</a:t>
            </a:r>
            <a:r>
              <a:rPr lang="zh-CN" altLang="en-US" sz="2800" b="1" u="none" dirty="0">
                <a:solidFill>
                  <a:srgbClr val="FF0000"/>
                </a:solidFill>
                <a:latin typeface="楷体" panose="02010609060101010101" pitchFamily="49" charset="-122"/>
                <a:ea typeface="楷体" panose="02010609060101010101" pitchFamily="49" charset="-122"/>
              </a:rPr>
              <a:t>参加叛乱的水兵大部分来自农村。</a:t>
            </a:r>
            <a:r>
              <a:rPr lang="zh-CN" altLang="en-US" sz="2800" b="1" u="none" dirty="0">
                <a:latin typeface="楷体" panose="02010609060101010101" pitchFamily="49" charset="-122"/>
                <a:ea typeface="楷体" panose="02010609060101010101" pitchFamily="49" charset="-122"/>
              </a:rPr>
              <a:t>这里的水兵大部分在十月革命中</a:t>
            </a:r>
            <a:r>
              <a:rPr lang="en-US" altLang="zh-CN" sz="2800" b="1" u="none" dirty="0">
                <a:latin typeface="楷体" panose="02010609060101010101" pitchFamily="49" charset="-122"/>
                <a:ea typeface="楷体" panose="02010609060101010101" pitchFamily="49" charset="-122"/>
              </a:rPr>
              <a:t>,</a:t>
            </a:r>
            <a:r>
              <a:rPr lang="zh-CN" altLang="en-US" sz="2800" b="1" u="none" dirty="0">
                <a:latin typeface="楷体" panose="02010609060101010101" pitchFamily="49" charset="-122"/>
                <a:ea typeface="楷体" panose="02010609060101010101" pitchFamily="49" charset="-122"/>
              </a:rPr>
              <a:t>曾作为布尔什维克党的支持力量发挥了重要作用。）他们抛出了</a:t>
            </a:r>
            <a:r>
              <a:rPr lang="zh-CN" altLang="en-US" sz="2800" b="1" u="none" dirty="0" smtClean="0">
                <a:latin typeface="楷体" panose="02010609060101010101" pitchFamily="49" charset="-122"/>
                <a:ea typeface="楷体" panose="02010609060101010101" pitchFamily="49" charset="-122"/>
              </a:rPr>
              <a:t>‘贸易自由’‘拥护不要共产党人参加的苏维埃’</a:t>
            </a:r>
            <a:r>
              <a:rPr lang="zh-CN" altLang="en-US" sz="2800" b="1" u="none" dirty="0">
                <a:latin typeface="楷体" panose="02010609060101010101" pitchFamily="49" charset="-122"/>
                <a:ea typeface="楷体" panose="02010609060101010101" pitchFamily="49" charset="-122"/>
              </a:rPr>
              <a:t>。”</a:t>
            </a:r>
          </a:p>
        </p:txBody>
      </p:sp>
      <p:sp>
        <p:nvSpPr>
          <p:cNvPr id="130051" name="Text Box 3"/>
          <p:cNvSpPr txBox="1">
            <a:spLocks noChangeArrowheads="1"/>
          </p:cNvSpPr>
          <p:nvPr/>
        </p:nvSpPr>
        <p:spPr bwMode="auto">
          <a:xfrm>
            <a:off x="0" y="4615011"/>
            <a:ext cx="8686800" cy="183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spcBef>
                <a:spcPct val="50000"/>
              </a:spcBef>
            </a:pPr>
            <a:r>
              <a:rPr lang="en-US" altLang="zh-CN" sz="2400" b="1" u="none" dirty="0">
                <a:latin typeface="楷体" panose="02010609060101010101" pitchFamily="49" charset="-122"/>
                <a:ea typeface="楷体" panose="02010609060101010101" pitchFamily="49" charset="-122"/>
              </a:rPr>
              <a:t>   </a:t>
            </a:r>
            <a:r>
              <a:rPr lang="zh-CN" altLang="en-US" sz="2600" b="1" u="none" dirty="0">
                <a:latin typeface="楷体" panose="02010609060101010101" pitchFamily="49" charset="-122"/>
                <a:ea typeface="楷体" panose="02010609060101010101" pitchFamily="49" charset="-122"/>
              </a:rPr>
              <a:t>材料</a:t>
            </a:r>
            <a:r>
              <a:rPr lang="en-US" altLang="zh-CN" sz="2600" b="1" u="none" dirty="0">
                <a:latin typeface="楷体" panose="02010609060101010101" pitchFamily="49" charset="-122"/>
                <a:ea typeface="楷体" panose="02010609060101010101" pitchFamily="49" charset="-122"/>
              </a:rPr>
              <a:t>2</a:t>
            </a:r>
            <a:r>
              <a:rPr lang="zh-CN" altLang="en-US" sz="2600" b="1" u="none" dirty="0">
                <a:latin typeface="楷体" panose="02010609060101010101" pitchFamily="49" charset="-122"/>
                <a:ea typeface="楷体" panose="02010609060101010101" pitchFamily="49" charset="-122"/>
              </a:rPr>
              <a:t>：正是这次兵变使列宁认识到，共产党的农业经济政策存在重大错误，必须果断地根本扭转。列宁当时告诉党：“农民曾经不得不去挽救国家，无报酬地缴纳余粮，但是它现在已经经受不住这样的重担”。</a:t>
            </a:r>
          </a:p>
        </p:txBody>
      </p:sp>
      <p:sp>
        <p:nvSpPr>
          <p:cNvPr id="130052" name="Rectangle 4"/>
          <p:cNvSpPr>
            <a:spLocks noChangeArrowheads="1"/>
          </p:cNvSpPr>
          <p:nvPr/>
        </p:nvSpPr>
        <p:spPr bwMode="auto">
          <a:xfrm>
            <a:off x="0" y="4076700"/>
            <a:ext cx="88931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400" b="1" u="none">
                <a:solidFill>
                  <a:srgbClr val="0000CC"/>
                </a:solidFill>
                <a:latin typeface="黑体" pitchFamily="49" charset="-122"/>
                <a:ea typeface="黑体" pitchFamily="49" charset="-122"/>
              </a:rPr>
              <a:t>   </a:t>
            </a:r>
            <a:r>
              <a:rPr lang="zh-CN" altLang="en-US" sz="2800" b="1" u="none">
                <a:solidFill>
                  <a:srgbClr val="FF0000"/>
                </a:solidFill>
                <a:latin typeface="黑体" pitchFamily="49" charset="-122"/>
                <a:ea typeface="黑体" pitchFamily="49" charset="-122"/>
              </a:rPr>
              <a:t>从材料可看出战时共产主义政策引发了那些危机？</a:t>
            </a:r>
          </a:p>
        </p:txBody>
      </p:sp>
      <p:sp>
        <p:nvSpPr>
          <p:cNvPr id="130054" name="Rectangle 6"/>
          <p:cNvSpPr>
            <a:spLocks noChangeArrowheads="1"/>
          </p:cNvSpPr>
          <p:nvPr/>
        </p:nvSpPr>
        <p:spPr bwMode="auto">
          <a:xfrm>
            <a:off x="5003800" y="6309320"/>
            <a:ext cx="3889375" cy="511175"/>
          </a:xfrm>
          <a:prstGeom prst="rect">
            <a:avLst/>
          </a:prstGeom>
          <a:solidFill>
            <a:schemeClr val="bg1"/>
          </a:solidFill>
          <a:ln w="19050">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3400" b="1" u="none">
                <a:ea typeface="黑体" pitchFamily="49" charset="-122"/>
              </a:rPr>
              <a:t>实行新的经济政策</a:t>
            </a:r>
          </a:p>
        </p:txBody>
      </p:sp>
      <p:sp>
        <p:nvSpPr>
          <p:cNvPr id="130055" name="Line 7"/>
          <p:cNvSpPr>
            <a:spLocks noChangeShapeType="1"/>
          </p:cNvSpPr>
          <p:nvPr/>
        </p:nvSpPr>
        <p:spPr bwMode="auto">
          <a:xfrm flipV="1">
            <a:off x="468313" y="5445125"/>
            <a:ext cx="5832475" cy="7143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6" name="Line 8"/>
          <p:cNvSpPr>
            <a:spLocks noChangeShapeType="1"/>
          </p:cNvSpPr>
          <p:nvPr/>
        </p:nvSpPr>
        <p:spPr bwMode="auto">
          <a:xfrm flipV="1">
            <a:off x="2699792" y="1341438"/>
            <a:ext cx="12954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7" name="Line 9"/>
          <p:cNvSpPr>
            <a:spLocks noChangeShapeType="1"/>
          </p:cNvSpPr>
          <p:nvPr/>
        </p:nvSpPr>
        <p:spPr bwMode="auto">
          <a:xfrm>
            <a:off x="5508103" y="1341438"/>
            <a:ext cx="3385071"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8" name="Line 10"/>
          <p:cNvSpPr>
            <a:spLocks noChangeShapeType="1"/>
          </p:cNvSpPr>
          <p:nvPr/>
        </p:nvSpPr>
        <p:spPr bwMode="auto">
          <a:xfrm flipV="1">
            <a:off x="2267744" y="3500438"/>
            <a:ext cx="13684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9" name="Line 11"/>
          <p:cNvSpPr>
            <a:spLocks noChangeShapeType="1"/>
          </p:cNvSpPr>
          <p:nvPr/>
        </p:nvSpPr>
        <p:spPr bwMode="auto">
          <a:xfrm flipV="1">
            <a:off x="179388" y="3933825"/>
            <a:ext cx="648493"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61" name="Rectangle 13"/>
          <p:cNvSpPr>
            <a:spLocks noChangeArrowheads="1"/>
          </p:cNvSpPr>
          <p:nvPr/>
        </p:nvSpPr>
        <p:spPr bwMode="auto">
          <a:xfrm>
            <a:off x="611188" y="6348413"/>
            <a:ext cx="3816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a:solidFill>
                  <a:srgbClr val="FF0000"/>
                </a:solidFill>
                <a:latin typeface="黑体" pitchFamily="49" charset="-122"/>
                <a:ea typeface="黑体" pitchFamily="49" charset="-122"/>
              </a:rPr>
              <a:t>如何解决这些危机？</a:t>
            </a:r>
          </a:p>
        </p:txBody>
      </p:sp>
      <p:sp>
        <p:nvSpPr>
          <p:cNvPr id="130062" name="Line 14"/>
          <p:cNvSpPr>
            <a:spLocks noChangeShapeType="1"/>
          </p:cNvSpPr>
          <p:nvPr/>
        </p:nvSpPr>
        <p:spPr bwMode="auto">
          <a:xfrm flipV="1">
            <a:off x="6228184" y="2205038"/>
            <a:ext cx="136842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63" name="Line 15"/>
          <p:cNvSpPr>
            <a:spLocks noChangeShapeType="1"/>
          </p:cNvSpPr>
          <p:nvPr/>
        </p:nvSpPr>
        <p:spPr bwMode="auto">
          <a:xfrm flipV="1">
            <a:off x="4644008" y="3500438"/>
            <a:ext cx="4249166"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0053" name="Rectangle 5">
            <a:hlinkClick r:id="rId2" action="ppaction://hlinksldjump"/>
          </p:cNvPr>
          <p:cNvSpPr>
            <a:spLocks noChangeArrowheads="1"/>
          </p:cNvSpPr>
          <p:nvPr/>
        </p:nvSpPr>
        <p:spPr bwMode="auto">
          <a:xfrm>
            <a:off x="4644008" y="3501008"/>
            <a:ext cx="4225925" cy="640556"/>
          </a:xfrm>
          <a:prstGeom prst="rect">
            <a:avLst/>
          </a:prstGeom>
          <a:solidFill>
            <a:schemeClr val="bg1"/>
          </a:solidFill>
          <a:ln w="19050">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3200" b="1" u="none" dirty="0">
                <a:ea typeface="黑体" pitchFamily="49" charset="-122"/>
              </a:rPr>
              <a:t>经济危机和政治危机</a:t>
            </a:r>
          </a:p>
        </p:txBody>
      </p:sp>
      <p:sp>
        <p:nvSpPr>
          <p:cNvPr id="130066" name="Line 18"/>
          <p:cNvSpPr>
            <a:spLocks noChangeShapeType="1"/>
          </p:cNvSpPr>
          <p:nvPr/>
        </p:nvSpPr>
        <p:spPr bwMode="auto">
          <a:xfrm>
            <a:off x="0" y="1773238"/>
            <a:ext cx="2555875"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902508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0050"/>
                                        </p:tgtEl>
                                        <p:attrNameLst>
                                          <p:attrName>style.visibility</p:attrName>
                                        </p:attrNameLst>
                                      </p:cBhvr>
                                      <p:to>
                                        <p:strVal val="visible"/>
                                      </p:to>
                                    </p:set>
                                    <p:animEffect transition="in" filter="blinds(horizontal)">
                                      <p:cBhvr>
                                        <p:cTn id="7" dur="500"/>
                                        <p:tgtEl>
                                          <p:spTgt spid="1300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0056"/>
                                        </p:tgtEl>
                                        <p:attrNameLst>
                                          <p:attrName>style.visibility</p:attrName>
                                        </p:attrNameLst>
                                      </p:cBhvr>
                                      <p:to>
                                        <p:strVal val="visible"/>
                                      </p:to>
                                    </p:set>
                                    <p:animEffect transition="in" filter="blinds(horizontal)">
                                      <p:cBhvr>
                                        <p:cTn id="12" dur="500"/>
                                        <p:tgtEl>
                                          <p:spTgt spid="1300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0057"/>
                                        </p:tgtEl>
                                        <p:attrNameLst>
                                          <p:attrName>style.visibility</p:attrName>
                                        </p:attrNameLst>
                                      </p:cBhvr>
                                      <p:to>
                                        <p:strVal val="visible"/>
                                      </p:to>
                                    </p:set>
                                    <p:animEffect transition="in" filter="blinds(horizontal)">
                                      <p:cBhvr>
                                        <p:cTn id="17" dur="500"/>
                                        <p:tgtEl>
                                          <p:spTgt spid="1300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0066"/>
                                        </p:tgtEl>
                                        <p:attrNameLst>
                                          <p:attrName>style.visibility</p:attrName>
                                        </p:attrNameLst>
                                      </p:cBhvr>
                                      <p:to>
                                        <p:strVal val="visible"/>
                                      </p:to>
                                    </p:set>
                                    <p:animEffect transition="in" filter="blinds(horizontal)">
                                      <p:cBhvr>
                                        <p:cTn id="22" dur="500"/>
                                        <p:tgtEl>
                                          <p:spTgt spid="13006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0062"/>
                                        </p:tgtEl>
                                        <p:attrNameLst>
                                          <p:attrName>style.visibility</p:attrName>
                                        </p:attrNameLst>
                                      </p:cBhvr>
                                      <p:to>
                                        <p:strVal val="visible"/>
                                      </p:to>
                                    </p:set>
                                    <p:animEffect transition="in" filter="blinds(horizontal)">
                                      <p:cBhvr>
                                        <p:cTn id="27" dur="500"/>
                                        <p:tgtEl>
                                          <p:spTgt spid="13006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0058"/>
                                        </p:tgtEl>
                                        <p:attrNameLst>
                                          <p:attrName>style.visibility</p:attrName>
                                        </p:attrNameLst>
                                      </p:cBhvr>
                                      <p:to>
                                        <p:strVal val="visible"/>
                                      </p:to>
                                    </p:set>
                                    <p:animEffect transition="in" filter="blinds(horizontal)">
                                      <p:cBhvr>
                                        <p:cTn id="32" dur="500"/>
                                        <p:tgtEl>
                                          <p:spTgt spid="13005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0063"/>
                                        </p:tgtEl>
                                        <p:attrNameLst>
                                          <p:attrName>style.visibility</p:attrName>
                                        </p:attrNameLst>
                                      </p:cBhvr>
                                      <p:to>
                                        <p:strVal val="visible"/>
                                      </p:to>
                                    </p:set>
                                    <p:animEffect transition="in" filter="blinds(horizontal)">
                                      <p:cBhvr>
                                        <p:cTn id="37" dur="500"/>
                                        <p:tgtEl>
                                          <p:spTgt spid="13006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0059"/>
                                        </p:tgtEl>
                                        <p:attrNameLst>
                                          <p:attrName>style.visibility</p:attrName>
                                        </p:attrNameLst>
                                      </p:cBhvr>
                                      <p:to>
                                        <p:strVal val="visible"/>
                                      </p:to>
                                    </p:set>
                                    <p:animEffect transition="in" filter="blinds(horizontal)">
                                      <p:cBhvr>
                                        <p:cTn id="42" dur="500"/>
                                        <p:tgtEl>
                                          <p:spTgt spid="13005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0052"/>
                                        </p:tgtEl>
                                        <p:attrNameLst>
                                          <p:attrName>style.visibility</p:attrName>
                                        </p:attrNameLst>
                                      </p:cBhvr>
                                      <p:to>
                                        <p:strVal val="visible"/>
                                      </p:to>
                                    </p:set>
                                    <p:animEffect transition="in" filter="blinds(horizontal)">
                                      <p:cBhvr>
                                        <p:cTn id="47" dur="500"/>
                                        <p:tgtEl>
                                          <p:spTgt spid="13005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30053"/>
                                        </p:tgtEl>
                                        <p:attrNameLst>
                                          <p:attrName>style.visibility</p:attrName>
                                        </p:attrNameLst>
                                      </p:cBhvr>
                                      <p:to>
                                        <p:strVal val="visible"/>
                                      </p:to>
                                    </p:set>
                                    <p:anim calcmode="lin" valueType="num">
                                      <p:cBhvr additive="base">
                                        <p:cTn id="52" dur="500" fill="hold"/>
                                        <p:tgtEl>
                                          <p:spTgt spid="130053"/>
                                        </p:tgtEl>
                                        <p:attrNameLst>
                                          <p:attrName>ppt_x</p:attrName>
                                        </p:attrNameLst>
                                      </p:cBhvr>
                                      <p:tavLst>
                                        <p:tav tm="0">
                                          <p:val>
                                            <p:strVal val="#ppt_x"/>
                                          </p:val>
                                        </p:tav>
                                        <p:tav tm="100000">
                                          <p:val>
                                            <p:strVal val="#ppt_x"/>
                                          </p:val>
                                        </p:tav>
                                      </p:tavLst>
                                    </p:anim>
                                    <p:anim calcmode="lin" valueType="num">
                                      <p:cBhvr additive="base">
                                        <p:cTn id="53" dur="500" fill="hold"/>
                                        <p:tgtEl>
                                          <p:spTgt spid="130053"/>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30051"/>
                                        </p:tgtEl>
                                        <p:attrNameLst>
                                          <p:attrName>style.visibility</p:attrName>
                                        </p:attrNameLst>
                                      </p:cBhvr>
                                      <p:to>
                                        <p:strVal val="visible"/>
                                      </p:to>
                                    </p:set>
                                    <p:animEffect transition="in" filter="blinds(horizontal)">
                                      <p:cBhvr>
                                        <p:cTn id="58" dur="500"/>
                                        <p:tgtEl>
                                          <p:spTgt spid="130051"/>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30055"/>
                                        </p:tgtEl>
                                        <p:attrNameLst>
                                          <p:attrName>style.visibility</p:attrName>
                                        </p:attrNameLst>
                                      </p:cBhvr>
                                      <p:to>
                                        <p:strVal val="visible"/>
                                      </p:to>
                                    </p:set>
                                    <p:animEffect transition="in" filter="blinds(horizontal)">
                                      <p:cBhvr>
                                        <p:cTn id="63" dur="500"/>
                                        <p:tgtEl>
                                          <p:spTgt spid="130055"/>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30061"/>
                                        </p:tgtEl>
                                        <p:attrNameLst>
                                          <p:attrName>style.visibility</p:attrName>
                                        </p:attrNameLst>
                                      </p:cBhvr>
                                      <p:to>
                                        <p:strVal val="visible"/>
                                      </p:to>
                                    </p:set>
                                    <p:animEffect transition="in" filter="blinds(horizontal)">
                                      <p:cBhvr>
                                        <p:cTn id="68" dur="500"/>
                                        <p:tgtEl>
                                          <p:spTgt spid="130061"/>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30054"/>
                                        </p:tgtEl>
                                        <p:attrNameLst>
                                          <p:attrName>style.visibility</p:attrName>
                                        </p:attrNameLst>
                                      </p:cBhvr>
                                      <p:to>
                                        <p:strVal val="visible"/>
                                      </p:to>
                                    </p:set>
                                    <p:anim calcmode="lin" valueType="num">
                                      <p:cBhvr additive="base">
                                        <p:cTn id="73" dur="500" fill="hold"/>
                                        <p:tgtEl>
                                          <p:spTgt spid="130054"/>
                                        </p:tgtEl>
                                        <p:attrNameLst>
                                          <p:attrName>ppt_x</p:attrName>
                                        </p:attrNameLst>
                                      </p:cBhvr>
                                      <p:tavLst>
                                        <p:tav tm="0">
                                          <p:val>
                                            <p:strVal val="#ppt_x"/>
                                          </p:val>
                                        </p:tav>
                                        <p:tav tm="100000">
                                          <p:val>
                                            <p:strVal val="#ppt_x"/>
                                          </p:val>
                                        </p:tav>
                                      </p:tavLst>
                                    </p:anim>
                                    <p:anim calcmode="lin" valueType="num">
                                      <p:cBhvr additive="base">
                                        <p:cTn id="74" dur="500" fill="hold"/>
                                        <p:tgtEl>
                                          <p:spTgt spid="130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p:bldP spid="130051" grpId="0"/>
      <p:bldP spid="130052" grpId="0"/>
      <p:bldP spid="130054" grpId="0" animBg="1"/>
      <p:bldP spid="130055" grpId="0" animBg="1"/>
      <p:bldP spid="130056" grpId="0" animBg="1"/>
      <p:bldP spid="130057" grpId="0" animBg="1"/>
      <p:bldP spid="130058" grpId="0" animBg="1"/>
      <p:bldP spid="130059" grpId="0" animBg="1"/>
      <p:bldP spid="130061" grpId="0"/>
      <p:bldP spid="130062" grpId="0" animBg="1"/>
      <p:bldP spid="130063" grpId="0" animBg="1"/>
      <p:bldP spid="130053" grpId="0" animBg="1"/>
      <p:bldP spid="1300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 Box 6"/>
          <p:cNvSpPr txBox="1">
            <a:spLocks noChangeArrowheads="1"/>
          </p:cNvSpPr>
          <p:nvPr/>
        </p:nvSpPr>
        <p:spPr bwMode="auto">
          <a:xfrm>
            <a:off x="37430" y="1558533"/>
            <a:ext cx="24463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1</a:t>
            </a:r>
            <a:r>
              <a:rPr lang="zh-CN" altLang="en-US" sz="3600" b="1" u="none" dirty="0">
                <a:latin typeface="黑体" pitchFamily="49" charset="-122"/>
                <a:ea typeface="黑体" pitchFamily="49" charset="-122"/>
              </a:rPr>
              <a:t>、背景：</a:t>
            </a:r>
          </a:p>
        </p:txBody>
      </p:sp>
      <p:sp>
        <p:nvSpPr>
          <p:cNvPr id="119812" name="Text Box 6"/>
          <p:cNvSpPr txBox="1">
            <a:spLocks noChangeArrowheads="1"/>
          </p:cNvSpPr>
          <p:nvPr/>
        </p:nvSpPr>
        <p:spPr bwMode="auto">
          <a:xfrm>
            <a:off x="0" y="5667970"/>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u="none" dirty="0">
                <a:latin typeface="黑体" pitchFamily="49" charset="-122"/>
                <a:ea typeface="黑体" pitchFamily="49" charset="-122"/>
              </a:rPr>
              <a:t>3</a:t>
            </a:r>
            <a:r>
              <a:rPr lang="zh-CN" altLang="en-US" sz="3600" b="1" u="none" dirty="0">
                <a:latin typeface="黑体" pitchFamily="49" charset="-122"/>
                <a:ea typeface="黑体" pitchFamily="49" charset="-122"/>
              </a:rPr>
              <a:t>、内容：</a:t>
            </a:r>
          </a:p>
        </p:txBody>
      </p:sp>
      <p:sp>
        <p:nvSpPr>
          <p:cNvPr id="119814" name="Rectangle 6"/>
          <p:cNvSpPr>
            <a:spLocks noChangeArrowheads="1"/>
          </p:cNvSpPr>
          <p:nvPr/>
        </p:nvSpPr>
        <p:spPr bwMode="auto">
          <a:xfrm>
            <a:off x="0" y="2276475"/>
            <a:ext cx="89646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600" b="1" u="none" dirty="0">
                <a:effectLst>
                  <a:outerShdw blurRad="38100" dist="38100" dir="2700000" algn="tl">
                    <a:srgbClr val="C0C0C0"/>
                  </a:outerShdw>
                </a:effectLst>
                <a:latin typeface="楷体_GB2312" pitchFamily="49" charset="-122"/>
                <a:ea typeface="楷体_GB2312" pitchFamily="49" charset="-122"/>
              </a:rPr>
              <a:t>（</a:t>
            </a:r>
            <a:r>
              <a:rPr kumimoji="1" lang="en-US" altLang="zh-CN" sz="3600" b="1" u="none" dirty="0">
                <a:effectLst>
                  <a:outerShdw blurRad="38100" dist="38100" dir="2700000" algn="tl">
                    <a:srgbClr val="C0C0C0"/>
                  </a:outerShdw>
                </a:effectLst>
                <a:latin typeface="楷体_GB2312" pitchFamily="49" charset="-122"/>
                <a:ea typeface="楷体_GB2312" pitchFamily="49" charset="-122"/>
              </a:rPr>
              <a:t>1</a:t>
            </a:r>
            <a:r>
              <a:rPr kumimoji="1" lang="zh-CN" altLang="en-US" sz="3600" b="1" u="none" dirty="0">
                <a:effectLst>
                  <a:outerShdw blurRad="38100" dist="38100" dir="2700000" algn="tl">
                    <a:srgbClr val="C0C0C0"/>
                  </a:outerShdw>
                </a:effectLst>
                <a:latin typeface="楷体_GB2312" pitchFamily="49" charset="-122"/>
                <a:ea typeface="楷体_GB2312" pitchFamily="49" charset="-122"/>
              </a:rPr>
              <a:t>）根本原因：</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战时共产主义政策弊端日显，</a:t>
            </a:r>
            <a:r>
              <a:rPr kumimoji="1"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经济</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和</a:t>
            </a:r>
            <a:r>
              <a:rPr kumimoji="1"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政治</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危机严重。</a:t>
            </a:r>
            <a:r>
              <a:rPr kumimoji="1" lang="zh-CN" altLang="en-US" sz="3200" b="1" u="none" dirty="0">
                <a:effectLst>
                  <a:outerShdw blurRad="38100" dist="38100" dir="2700000" algn="tl">
                    <a:srgbClr val="C0C0C0"/>
                  </a:outerShdw>
                </a:effectLst>
                <a:latin typeface="楷体" panose="02010609060101010101" pitchFamily="49" charset="-122"/>
                <a:ea typeface="楷体" panose="02010609060101010101" pitchFamily="49" charset="-122"/>
              </a:rPr>
              <a:t>                          </a:t>
            </a:r>
          </a:p>
        </p:txBody>
      </p:sp>
      <p:sp>
        <p:nvSpPr>
          <p:cNvPr id="119815" name="Text Box 7">
            <a:hlinkClick r:id="" action="ppaction://noaction"/>
          </p:cNvPr>
          <p:cNvSpPr txBox="1">
            <a:spLocks noChangeArrowheads="1"/>
          </p:cNvSpPr>
          <p:nvPr/>
        </p:nvSpPr>
        <p:spPr bwMode="auto">
          <a:xfrm>
            <a:off x="0" y="4437063"/>
            <a:ext cx="2700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zh-CN" sz="3600" b="1" u="none">
                <a:effectLst>
                  <a:outerShdw blurRad="38100" dist="38100" dir="2700000" algn="tl">
                    <a:srgbClr val="C0C0C0"/>
                  </a:outerShdw>
                </a:effectLst>
                <a:latin typeface="黑体" pitchFamily="49" charset="-122"/>
                <a:ea typeface="黑体" pitchFamily="49" charset="-122"/>
              </a:rPr>
              <a:t>2</a:t>
            </a:r>
            <a:r>
              <a:rPr lang="zh-CN" altLang="en-US" sz="3600" b="1" u="none">
                <a:effectLst>
                  <a:outerShdw blurRad="38100" dist="38100" dir="2700000" algn="tl">
                    <a:srgbClr val="C0C0C0"/>
                  </a:outerShdw>
                </a:effectLst>
                <a:latin typeface="黑体" pitchFamily="49" charset="-122"/>
                <a:ea typeface="黑体" pitchFamily="49" charset="-122"/>
              </a:rPr>
              <a:t>、标志：</a:t>
            </a:r>
          </a:p>
        </p:txBody>
      </p:sp>
      <p:sp>
        <p:nvSpPr>
          <p:cNvPr id="119816" name="Text Box 8"/>
          <p:cNvSpPr txBox="1">
            <a:spLocks noChangeArrowheads="1"/>
          </p:cNvSpPr>
          <p:nvPr/>
        </p:nvSpPr>
        <p:spPr bwMode="auto">
          <a:xfrm>
            <a:off x="899592" y="4460919"/>
            <a:ext cx="8172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600" b="1" u="none" dirty="0" smtClean="0">
                <a:solidFill>
                  <a:srgbClr val="0000FF"/>
                </a:solidFill>
                <a:effectLst>
                  <a:outerShdw blurRad="38100" dist="38100" dir="2700000" algn="tl">
                    <a:srgbClr val="C0C0C0"/>
                  </a:outerShdw>
                </a:effectLst>
                <a:latin typeface="楷体_GB2312" pitchFamily="49" charset="-122"/>
                <a:ea typeface="楷体_GB2312" pitchFamily="49" charset="-122"/>
              </a:rPr>
              <a:t>    </a:t>
            </a:r>
            <a:r>
              <a:rPr lang="en-US" altLang="zh-CN" sz="3600" b="1" u="none" dirty="0" smtClean="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1921</a:t>
            </a:r>
            <a:r>
              <a:rPr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年</a:t>
            </a:r>
            <a:r>
              <a:rPr lang="en-US" altLang="zh-CN"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3</a:t>
            </a:r>
            <a:r>
              <a:rPr lang="zh-CN" altLang="en-US" sz="36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月俄共（布）“十大”</a:t>
            </a:r>
            <a:r>
              <a:rPr lang="zh-CN" altLang="en-US" sz="3600" b="1" u="none" dirty="0">
                <a:solidFill>
                  <a:srgbClr val="FFFF00"/>
                </a:solidFill>
                <a:effectLst>
                  <a:outerShdw blurRad="38100" dist="38100" dir="2700000" algn="tl">
                    <a:srgbClr val="C0C0C0"/>
                  </a:outerShdw>
                </a:effectLst>
                <a:latin typeface="楷体" panose="02010609060101010101" pitchFamily="49" charset="-122"/>
                <a:ea typeface="楷体" panose="02010609060101010101" pitchFamily="49" charset="-122"/>
              </a:rPr>
              <a:t> </a:t>
            </a:r>
            <a:r>
              <a:rPr lang="zh-CN" altLang="zh-CN" sz="3600" b="1" dirty="0" smtClean="0">
                <a:solidFill>
                  <a:srgbClr val="08080A"/>
                </a:solidFill>
                <a:effectLst>
                  <a:outerShdw blurRad="38100" dist="38100" dir="2700000" algn="tl">
                    <a:srgbClr val="C0C0C0"/>
                  </a:outerShdw>
                </a:effectLst>
                <a:latin typeface="楷体" panose="02010609060101010101" pitchFamily="49" charset="-122"/>
                <a:ea typeface="楷体" panose="02010609060101010101" pitchFamily="49" charset="-122"/>
              </a:rPr>
              <a:t>《关于以实物税代替余粮收集制的报告》</a:t>
            </a:r>
            <a:endParaRPr lang="zh-CN" altLang="zh-CN" sz="3600" b="1" dirty="0" smtClean="0">
              <a:solidFill>
                <a:srgbClr val="08080A"/>
              </a:solidFill>
              <a:latin typeface="楷体" panose="02010609060101010101" pitchFamily="49" charset="-122"/>
              <a:ea typeface="楷体" panose="02010609060101010101" pitchFamily="49" charset="-122"/>
            </a:endParaRPr>
          </a:p>
        </p:txBody>
      </p:sp>
      <p:sp>
        <p:nvSpPr>
          <p:cNvPr id="119817" name="Text Box 9">
            <a:hlinkClick r:id="" action="ppaction://noaction"/>
          </p:cNvPr>
          <p:cNvSpPr txBox="1">
            <a:spLocks noChangeArrowheads="1"/>
          </p:cNvSpPr>
          <p:nvPr/>
        </p:nvSpPr>
        <p:spPr bwMode="auto">
          <a:xfrm>
            <a:off x="2124075" y="5729883"/>
            <a:ext cx="23050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a:t>
            </a:r>
            <a:r>
              <a:rPr lang="zh-CN" altLang="en-US" sz="3200" b="1"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见表</a:t>
            </a:r>
            <a:r>
              <a:rPr lang="zh-CN" altLang="en-US" sz="3200" b="1" u="none" dirty="0">
                <a:solidFill>
                  <a:srgbClr val="0000FF"/>
                </a:solidFill>
                <a:effectLst>
                  <a:outerShdw blurRad="38100" dist="38100" dir="2700000" algn="tl">
                    <a:srgbClr val="C0C0C0"/>
                  </a:outerShdw>
                </a:effectLst>
                <a:latin typeface="楷体" panose="02010609060101010101" pitchFamily="49" charset="-122"/>
                <a:ea typeface="楷体" panose="02010609060101010101" pitchFamily="49" charset="-122"/>
              </a:rPr>
              <a:t>）</a:t>
            </a:r>
          </a:p>
        </p:txBody>
      </p:sp>
      <p:sp>
        <p:nvSpPr>
          <p:cNvPr id="119824" name="Rectangle 1032"/>
          <p:cNvSpPr>
            <a:spLocks noChangeArrowheads="1"/>
          </p:cNvSpPr>
          <p:nvPr/>
        </p:nvSpPr>
        <p:spPr bwMode="auto">
          <a:xfrm>
            <a:off x="0" y="3716338"/>
            <a:ext cx="8748713"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kumimoji="1" lang="zh-CN" altLang="en-US" sz="3600" b="1" u="none" dirty="0">
                <a:effectLst>
                  <a:outerShdw blurRad="38100" dist="38100" dir="2700000" algn="tl">
                    <a:srgbClr val="C0C0C0"/>
                  </a:outerShdw>
                </a:effectLst>
                <a:latin typeface="楷体_GB2312" pitchFamily="49" charset="-122"/>
                <a:ea typeface="楷体_GB2312" pitchFamily="49" charset="-122"/>
              </a:rPr>
              <a:t>（</a:t>
            </a:r>
            <a:r>
              <a:rPr kumimoji="1" lang="en-US" altLang="zh-CN" sz="3600" b="1" u="none" dirty="0">
                <a:effectLst>
                  <a:outerShdw blurRad="38100" dist="38100" dir="2700000" algn="tl">
                    <a:srgbClr val="C0C0C0"/>
                  </a:outerShdw>
                </a:effectLst>
                <a:latin typeface="楷体_GB2312" pitchFamily="49" charset="-122"/>
                <a:ea typeface="楷体_GB2312" pitchFamily="49" charset="-122"/>
              </a:rPr>
              <a:t>2</a:t>
            </a:r>
            <a:r>
              <a:rPr kumimoji="1" lang="zh-CN" altLang="en-US" sz="3600" b="1" u="none" dirty="0">
                <a:effectLst>
                  <a:outerShdw blurRad="38100" dist="38100" dir="2700000" algn="tl">
                    <a:srgbClr val="C0C0C0"/>
                  </a:outerShdw>
                </a:effectLst>
                <a:latin typeface="楷体_GB2312" pitchFamily="49" charset="-122"/>
                <a:ea typeface="楷体_GB2312" pitchFamily="49" charset="-122"/>
              </a:rPr>
              <a:t>）直接原因：</a:t>
            </a:r>
            <a:r>
              <a:rPr kumimoji="1" lang="en-US" altLang="zh-CN"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1921</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年</a:t>
            </a:r>
            <a:r>
              <a:rPr kumimoji="1" lang="en-US" altLang="zh-CN"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2</a:t>
            </a:r>
            <a:r>
              <a:rPr kumimoji="1" lang="zh-CN" altLang="en-US" sz="3600" b="1" u="none" dirty="0">
                <a:effectLst>
                  <a:outerShdw blurRad="38100" dist="38100" dir="2700000" algn="tl">
                    <a:srgbClr val="C0C0C0"/>
                  </a:outerShdw>
                </a:effectLst>
                <a:latin typeface="楷体" panose="02010609060101010101" pitchFamily="49" charset="-122"/>
                <a:ea typeface="楷体" panose="02010609060101010101" pitchFamily="49" charset="-122"/>
              </a:rPr>
              <a:t>月海军基地兵变</a:t>
            </a:r>
          </a:p>
        </p:txBody>
      </p:sp>
      <p:sp>
        <p:nvSpPr>
          <p:cNvPr id="119825" name="Rectangle 17"/>
          <p:cNvSpPr>
            <a:spLocks noChangeArrowheads="1"/>
          </p:cNvSpPr>
          <p:nvPr/>
        </p:nvSpPr>
        <p:spPr bwMode="auto">
          <a:xfrm>
            <a:off x="0" y="333375"/>
            <a:ext cx="9144000"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latin typeface="Arial" charset="0"/>
                <a:ea typeface="宋体" pitchFamily="2" charset="-122"/>
              </a:defRPr>
            </a:lvl1pPr>
            <a:lvl2pPr>
              <a:defRPr sz="4400">
                <a:solidFill>
                  <a:schemeClr val="tx2"/>
                </a:solidFill>
                <a:latin typeface="Arial" charset="0"/>
                <a:ea typeface="宋体" pitchFamily="2" charset="-122"/>
              </a:defRPr>
            </a:lvl2pPr>
            <a:lvl3pPr>
              <a:defRPr sz="4400">
                <a:solidFill>
                  <a:schemeClr val="tx2"/>
                </a:solidFill>
                <a:latin typeface="Arial" charset="0"/>
                <a:ea typeface="宋体" pitchFamily="2" charset="-122"/>
              </a:defRPr>
            </a:lvl3pPr>
            <a:lvl4pPr>
              <a:defRPr sz="4400">
                <a:solidFill>
                  <a:schemeClr val="tx2"/>
                </a:solidFill>
                <a:latin typeface="Arial" charset="0"/>
                <a:ea typeface="宋体" pitchFamily="2" charset="-122"/>
              </a:defRPr>
            </a:lvl4pPr>
            <a:lvl5pPr>
              <a:defRPr sz="4400">
                <a:solidFill>
                  <a:schemeClr val="tx2"/>
                </a:solidFill>
                <a:latin typeface="Arial" charset="0"/>
                <a:ea typeface="宋体" pitchFamily="2" charset="-122"/>
              </a:defRPr>
            </a:lvl5pPr>
            <a:lvl6pPr marL="457200" algn="ctr" fontAlgn="base">
              <a:spcBef>
                <a:spcPct val="0"/>
              </a:spcBef>
              <a:spcAft>
                <a:spcPct val="0"/>
              </a:spcAft>
              <a:defRPr sz="4400">
                <a:solidFill>
                  <a:schemeClr val="tx2"/>
                </a:solidFill>
                <a:latin typeface="Arial" charset="0"/>
                <a:ea typeface="宋体" pitchFamily="2" charset="-122"/>
              </a:defRPr>
            </a:lvl6pPr>
            <a:lvl7pPr marL="914400" algn="ctr" fontAlgn="base">
              <a:spcBef>
                <a:spcPct val="0"/>
              </a:spcBef>
              <a:spcAft>
                <a:spcPct val="0"/>
              </a:spcAft>
              <a:defRPr sz="4400">
                <a:solidFill>
                  <a:schemeClr val="tx2"/>
                </a:solidFill>
                <a:latin typeface="Arial" charset="0"/>
                <a:ea typeface="宋体" pitchFamily="2" charset="-122"/>
              </a:defRPr>
            </a:lvl7pPr>
            <a:lvl8pPr marL="1371600" algn="ctr" fontAlgn="base">
              <a:spcBef>
                <a:spcPct val="0"/>
              </a:spcBef>
              <a:spcAft>
                <a:spcPct val="0"/>
              </a:spcAft>
              <a:defRPr sz="4400">
                <a:solidFill>
                  <a:schemeClr val="tx2"/>
                </a:solidFill>
                <a:latin typeface="Arial" charset="0"/>
                <a:ea typeface="宋体" pitchFamily="2" charset="-122"/>
              </a:defRPr>
            </a:lvl8pPr>
            <a:lvl9pPr marL="1828800" algn="ctr" fontAlgn="base">
              <a:spcBef>
                <a:spcPct val="0"/>
              </a:spcBef>
              <a:spcAft>
                <a:spcPct val="0"/>
              </a:spcAft>
              <a:defRPr sz="4400">
                <a:solidFill>
                  <a:schemeClr val="tx2"/>
                </a:solidFill>
                <a:latin typeface="Arial" charset="0"/>
                <a:ea typeface="宋体" pitchFamily="2" charset="-122"/>
              </a:defRPr>
            </a:lvl9pPr>
          </a:lstStyle>
          <a:p>
            <a:pPr algn="l"/>
            <a:r>
              <a:rPr lang="zh-CN" altLang="en-US" sz="4000" b="1" u="none" dirty="0">
                <a:solidFill>
                  <a:srgbClr val="FF0000"/>
                </a:solidFill>
                <a:ea typeface="华文新魏" pitchFamily="2" charset="-122"/>
              </a:rPr>
              <a:t>二、列宁的探索</a:t>
            </a:r>
            <a:r>
              <a:rPr lang="en-US" altLang="zh-CN" sz="4000" b="1" u="none" dirty="0">
                <a:solidFill>
                  <a:srgbClr val="FF0000"/>
                </a:solidFill>
                <a:ea typeface="华文新魏" pitchFamily="2" charset="-122"/>
              </a:rPr>
              <a:t>——</a:t>
            </a:r>
            <a:r>
              <a:rPr lang="zh-CN" altLang="en-US" sz="4000" b="1" u="none" dirty="0">
                <a:solidFill>
                  <a:srgbClr val="FF0000"/>
                </a:solidFill>
                <a:ea typeface="华文新魏" pitchFamily="2" charset="-122"/>
              </a:rPr>
              <a:t>新经济政策</a:t>
            </a:r>
          </a:p>
        </p:txBody>
      </p:sp>
      <p:sp>
        <p:nvSpPr>
          <p:cNvPr id="11" name="Text Box 3"/>
          <p:cNvSpPr txBox="1">
            <a:spLocks noChangeArrowheads="1"/>
          </p:cNvSpPr>
          <p:nvPr/>
        </p:nvSpPr>
        <p:spPr bwMode="auto">
          <a:xfrm>
            <a:off x="827584" y="764704"/>
            <a:ext cx="80010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依实践和苏俄现实进行的探索</a:t>
            </a:r>
          </a:p>
        </p:txBody>
      </p:sp>
    </p:spTree>
    <p:extLst>
      <p:ext uri="{BB962C8B-B14F-4D97-AF65-F5344CB8AC3E}">
        <p14:creationId xmlns:p14="http://schemas.microsoft.com/office/powerpoint/2010/main" val="3392680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Effect transition="in" filter="blinds(horizontal)">
                                      <p:cBhvr>
                                        <p:cTn id="7" dur="500"/>
                                        <p:tgtEl>
                                          <p:spTgt spid="1198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9814"/>
                                        </p:tgtEl>
                                        <p:attrNameLst>
                                          <p:attrName>style.visibility</p:attrName>
                                        </p:attrNameLst>
                                      </p:cBhvr>
                                      <p:to>
                                        <p:strVal val="visible"/>
                                      </p:to>
                                    </p:set>
                                    <p:animEffect transition="in" filter="blinds(horizontal)">
                                      <p:cBhvr>
                                        <p:cTn id="12" dur="500"/>
                                        <p:tgtEl>
                                          <p:spTgt spid="1198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9824"/>
                                        </p:tgtEl>
                                        <p:attrNameLst>
                                          <p:attrName>style.visibility</p:attrName>
                                        </p:attrNameLst>
                                      </p:cBhvr>
                                      <p:to>
                                        <p:strVal val="visible"/>
                                      </p:to>
                                    </p:set>
                                    <p:animEffect transition="in" filter="blinds(horizontal)">
                                      <p:cBhvr>
                                        <p:cTn id="17" dur="500"/>
                                        <p:tgtEl>
                                          <p:spTgt spid="1198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9815"/>
                                        </p:tgtEl>
                                        <p:attrNameLst>
                                          <p:attrName>style.visibility</p:attrName>
                                        </p:attrNameLst>
                                      </p:cBhvr>
                                      <p:to>
                                        <p:strVal val="visible"/>
                                      </p:to>
                                    </p:set>
                                    <p:animEffect transition="in" filter="blinds(horizontal)">
                                      <p:cBhvr>
                                        <p:cTn id="22" dur="500"/>
                                        <p:tgtEl>
                                          <p:spTgt spid="1198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9816"/>
                                        </p:tgtEl>
                                        <p:attrNameLst>
                                          <p:attrName>style.visibility</p:attrName>
                                        </p:attrNameLst>
                                      </p:cBhvr>
                                      <p:to>
                                        <p:strVal val="visible"/>
                                      </p:to>
                                    </p:set>
                                    <p:animEffect transition="in" filter="blinds(horizontal)">
                                      <p:cBhvr>
                                        <p:cTn id="27" dur="500"/>
                                        <p:tgtEl>
                                          <p:spTgt spid="1198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9812"/>
                                        </p:tgtEl>
                                        <p:attrNameLst>
                                          <p:attrName>style.visibility</p:attrName>
                                        </p:attrNameLst>
                                      </p:cBhvr>
                                      <p:to>
                                        <p:strVal val="visible"/>
                                      </p:to>
                                    </p:set>
                                    <p:animEffect transition="in" filter="blinds(horizontal)">
                                      <p:cBhvr>
                                        <p:cTn id="32" dur="500"/>
                                        <p:tgtEl>
                                          <p:spTgt spid="11981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9817"/>
                                        </p:tgtEl>
                                        <p:attrNameLst>
                                          <p:attrName>style.visibility</p:attrName>
                                        </p:attrNameLst>
                                      </p:cBhvr>
                                      <p:to>
                                        <p:strVal val="visible"/>
                                      </p:to>
                                    </p:set>
                                    <p:animEffect transition="in" filter="blinds(horizontal)">
                                      <p:cBhvr>
                                        <p:cTn id="37"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12" grpId="0"/>
      <p:bldP spid="119814" grpId="0"/>
      <p:bldP spid="119815" grpId="0"/>
      <p:bldP spid="119816" grpId="0"/>
      <p:bldP spid="119817" grpId="0"/>
      <p:bldP spid="1198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4"/>
          <p:cNvSpPr>
            <a:spLocks noChangeArrowheads="1"/>
          </p:cNvSpPr>
          <p:nvPr/>
        </p:nvSpPr>
        <p:spPr bwMode="auto">
          <a:xfrm>
            <a:off x="-77788" y="1463675"/>
            <a:ext cx="914400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sz="2800" b="1" u="none">
              <a:solidFill>
                <a:srgbClr val="0000FF"/>
              </a:solidFill>
            </a:endParaRPr>
          </a:p>
        </p:txBody>
      </p:sp>
      <p:sp>
        <p:nvSpPr>
          <p:cNvPr id="131075" name="Text Box 5"/>
          <p:cNvSpPr txBox="1">
            <a:spLocks noChangeArrowheads="1"/>
          </p:cNvSpPr>
          <p:nvPr/>
        </p:nvSpPr>
        <p:spPr bwMode="auto">
          <a:xfrm>
            <a:off x="0" y="0"/>
            <a:ext cx="9296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kumimoji="1" lang="zh-CN" altLang="en-US" sz="3200" b="1" u="none" dirty="0">
                <a:solidFill>
                  <a:srgbClr val="0000FF"/>
                </a:solidFill>
                <a:ea typeface="黑体" pitchFamily="49" charset="-122"/>
              </a:rPr>
              <a:t>新经济政策</a:t>
            </a:r>
            <a:r>
              <a:rPr kumimoji="1" lang="zh-CN" altLang="en-US" sz="3200" b="1" u="none" dirty="0">
                <a:solidFill>
                  <a:srgbClr val="0000FF"/>
                </a:solidFill>
                <a:latin typeface="Comic Sans MS" pitchFamily="66" charset="0"/>
                <a:ea typeface="黑体" pitchFamily="49" charset="-122"/>
              </a:rPr>
              <a:t>和战时共产主义政策相比有哪些不同？</a:t>
            </a:r>
          </a:p>
        </p:txBody>
      </p:sp>
      <p:graphicFrame>
        <p:nvGraphicFramePr>
          <p:cNvPr id="131076" name="Object 6"/>
          <p:cNvGraphicFramePr>
            <a:graphicFrameLocks noChangeAspect="1"/>
          </p:cNvGraphicFramePr>
          <p:nvPr/>
        </p:nvGraphicFramePr>
        <p:xfrm>
          <a:off x="1370013" y="1295400"/>
          <a:ext cx="6410325" cy="4276725"/>
        </p:xfrm>
        <a:graphic>
          <a:graphicData uri="http://schemas.openxmlformats.org/presentationml/2006/ole">
            <mc:AlternateContent xmlns:mc="http://schemas.openxmlformats.org/markup-compatibility/2006">
              <mc:Choice xmlns:v="urn:schemas-microsoft-com:vml" Requires="v">
                <p:oleObj spid="_x0000_s1045" name="Chart" r:id="rId3" imgW="6410494" imgH="4276779" progId="MSGraph.Chart.8">
                  <p:embed followColorScheme="full"/>
                </p:oleObj>
              </mc:Choice>
              <mc:Fallback>
                <p:oleObj name="Chart" r:id="rId3" imgW="6410494" imgH="4276779" progId="MSGraph.Chart.8">
                  <p:embed followColorScheme="full"/>
                  <p:pic>
                    <p:nvPicPr>
                      <p:cNvPr id="0" name=""/>
                      <p:cNvPicPr>
                        <a:picLocks noChangeAspect="1" noChangeArrowheads="1"/>
                      </p:cNvPicPr>
                      <p:nvPr/>
                    </p:nvPicPr>
                    <p:blipFill>
                      <a:blip r:embed="rId4"/>
                      <a:srcRect/>
                      <a:stretch>
                        <a:fillRect/>
                      </a:stretch>
                    </p:blipFill>
                    <p:spPr bwMode="auto">
                      <a:xfrm>
                        <a:off x="1370013" y="1295400"/>
                        <a:ext cx="6410325" cy="4276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153" name="Group 81"/>
          <p:cNvGraphicFramePr>
            <a:graphicFrameLocks noGrp="1"/>
          </p:cNvGraphicFramePr>
          <p:nvPr/>
        </p:nvGraphicFramePr>
        <p:xfrm>
          <a:off x="0" y="692150"/>
          <a:ext cx="9144000" cy="5408614"/>
        </p:xfrm>
        <a:graphic>
          <a:graphicData uri="http://schemas.openxmlformats.org/drawingml/2006/table">
            <a:tbl>
              <a:tblPr/>
              <a:tblGrid>
                <a:gridCol w="1116013"/>
                <a:gridCol w="4032250"/>
                <a:gridCol w="3995737"/>
              </a:tblGrid>
              <a:tr h="1090613">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项目</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FF0066"/>
                          </a:solidFill>
                          <a:effectLst/>
                          <a:latin typeface="Arial" charset="0"/>
                          <a:ea typeface="黑体" pitchFamily="49" charset="-122"/>
                        </a:rPr>
                        <a:t>战时共产主义政策</a:t>
                      </a: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CC00CC"/>
                          </a:solidFill>
                          <a:effectLst/>
                          <a:latin typeface="Arial" charset="0"/>
                          <a:ea typeface="黑体" pitchFamily="49" charset="-122"/>
                        </a:rPr>
                        <a:t>新经济政策</a:t>
                      </a: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381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08063">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农业政策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30288">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工业政策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066800">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贸易政策</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1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12700" cap="flat" cmpd="sng" algn="ctr">
                      <a:solidFill>
                        <a:srgbClr val="996600"/>
                      </a:solidFill>
                      <a:prstDash val="solid"/>
                      <a:round/>
                      <a:headEnd type="none" w="sm" len="sm"/>
                      <a:tailEnd type="none" w="sm" len="sm"/>
                    </a:lnB>
                    <a:lnTlToBr>
                      <a:noFill/>
                    </a:lnTlToBr>
                    <a:lnBlToTr>
                      <a:noFill/>
                    </a:lnBlToTr>
                    <a:noFill/>
                  </a:tcPr>
                </a:tc>
              </a:tr>
              <a:tr h="1212850">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rgbClr val="0066FF"/>
                          </a:solidFill>
                          <a:effectLst/>
                          <a:latin typeface="Arial" charset="0"/>
                          <a:ea typeface="黑体" pitchFamily="49" charset="-122"/>
                        </a:rPr>
                        <a:t>分配制度</a:t>
                      </a:r>
                    </a:p>
                  </a:txBody>
                  <a:tcPr anchor="ctr" horzOverflow="overflow">
                    <a:lnL w="381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127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c>
                  <a:txBody>
                    <a:bodyPr/>
                    <a:lstStyle>
                      <a:lvl1pPr algn="l">
                        <a:spcBef>
                          <a:spcPct val="20000"/>
                        </a:spcBef>
                        <a:defRPr sz="2800">
                          <a:solidFill>
                            <a:schemeClr val="tx1"/>
                          </a:solidFill>
                          <a:latin typeface="Arial" charset="0"/>
                          <a:ea typeface="宋体" pitchFamily="2" charset="-122"/>
                        </a:defRPr>
                      </a:lvl1pPr>
                      <a:lvl2pPr marL="742950" indent="-285750" algn="l">
                        <a:spcBef>
                          <a:spcPct val="20000"/>
                        </a:spcBef>
                        <a:defRPr sz="2400">
                          <a:solidFill>
                            <a:schemeClr val="tx1"/>
                          </a:solidFill>
                          <a:latin typeface="Arial" charset="0"/>
                          <a:ea typeface="宋体" pitchFamily="2" charset="-122"/>
                        </a:defRPr>
                      </a:lvl2pPr>
                      <a:lvl3pPr marL="1143000" indent="-228600" algn="l">
                        <a:spcBef>
                          <a:spcPct val="20000"/>
                        </a:spcBef>
                        <a:defRPr sz="2000">
                          <a:solidFill>
                            <a:schemeClr val="tx1"/>
                          </a:solidFill>
                          <a:latin typeface="Arial" charset="0"/>
                          <a:ea typeface="宋体" pitchFamily="2" charset="-122"/>
                        </a:defRPr>
                      </a:lvl3pPr>
                      <a:lvl4pPr marL="1600200" indent="-228600" algn="l">
                        <a:spcBef>
                          <a:spcPct val="20000"/>
                        </a:spcBef>
                        <a:defRPr>
                          <a:solidFill>
                            <a:schemeClr val="tx1"/>
                          </a:solidFill>
                          <a:latin typeface="Arial" charset="0"/>
                          <a:ea typeface="宋体" pitchFamily="2" charset="-122"/>
                        </a:defRPr>
                      </a:lvl4pPr>
                      <a:lvl5pPr marL="2057400" indent="-228600" algn="l">
                        <a:spcBef>
                          <a:spcPct val="20000"/>
                        </a:spcBef>
                        <a:defRPr>
                          <a:solidFill>
                            <a:schemeClr val="tx1"/>
                          </a:solidFill>
                          <a:latin typeface="Arial" charset="0"/>
                          <a:ea typeface="宋体" pitchFamily="2" charset="-122"/>
                        </a:defRPr>
                      </a:lvl5pPr>
                      <a:lvl6pPr marL="2514600" indent="-228600" fontAlgn="base">
                        <a:spcBef>
                          <a:spcPct val="20000"/>
                        </a:spcBef>
                        <a:spcAft>
                          <a:spcPct val="0"/>
                        </a:spcAft>
                        <a:defRPr>
                          <a:solidFill>
                            <a:schemeClr val="tx1"/>
                          </a:solidFill>
                          <a:latin typeface="Arial" charset="0"/>
                          <a:ea typeface="宋体" pitchFamily="2" charset="-122"/>
                        </a:defRPr>
                      </a:lvl6pPr>
                      <a:lvl7pPr marL="2971800" indent="-228600" fontAlgn="base">
                        <a:spcBef>
                          <a:spcPct val="20000"/>
                        </a:spcBef>
                        <a:spcAft>
                          <a:spcPct val="0"/>
                        </a:spcAft>
                        <a:defRPr>
                          <a:solidFill>
                            <a:schemeClr val="tx1"/>
                          </a:solidFill>
                          <a:latin typeface="Arial" charset="0"/>
                          <a:ea typeface="宋体" pitchFamily="2" charset="-122"/>
                        </a:defRPr>
                      </a:lvl7pPr>
                      <a:lvl8pPr marL="3429000" indent="-228600" fontAlgn="base">
                        <a:spcBef>
                          <a:spcPct val="20000"/>
                        </a:spcBef>
                        <a:spcAft>
                          <a:spcPct val="0"/>
                        </a:spcAft>
                        <a:defRPr>
                          <a:solidFill>
                            <a:schemeClr val="tx1"/>
                          </a:solidFill>
                          <a:latin typeface="Arial" charset="0"/>
                          <a:ea typeface="宋体" pitchFamily="2" charset="-122"/>
                        </a:defRPr>
                      </a:lvl8pPr>
                      <a:lvl9pPr marL="3886200" indent="-228600" fontAlgn="base">
                        <a:spcBef>
                          <a:spcPct val="20000"/>
                        </a:spcBef>
                        <a:spcAft>
                          <a:spcPct val="0"/>
                        </a:spcAft>
                        <a:defRPr>
                          <a:solidFill>
                            <a:schemeClr val="tx1"/>
                          </a:solidFill>
                          <a:latin typeface="Arial"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1" i="0" u="none" strike="noStrike" cap="none" normalizeH="0" baseline="0" dirty="0" smtClean="0">
                        <a:ln>
                          <a:noFill/>
                        </a:ln>
                        <a:solidFill>
                          <a:schemeClr val="bg1"/>
                        </a:solidFill>
                        <a:effectLst/>
                        <a:latin typeface="Arial" charset="0"/>
                        <a:ea typeface="黑体" pitchFamily="49" charset="-122"/>
                      </a:endParaRPr>
                    </a:p>
                  </a:txBody>
                  <a:tcPr anchor="ctr" horzOverflow="overflow">
                    <a:lnL w="12700" cap="flat" cmpd="sng" algn="ctr">
                      <a:solidFill>
                        <a:srgbClr val="996600"/>
                      </a:solidFill>
                      <a:prstDash val="solid"/>
                      <a:round/>
                      <a:headEnd type="none" w="sm" len="sm"/>
                      <a:tailEnd type="none" w="sm" len="sm"/>
                    </a:lnL>
                    <a:lnR w="38100" cap="flat" cmpd="sng" algn="ctr">
                      <a:solidFill>
                        <a:srgbClr val="996600"/>
                      </a:solidFill>
                      <a:prstDash val="solid"/>
                      <a:round/>
                      <a:headEnd type="none" w="sm" len="sm"/>
                      <a:tailEnd type="none" w="sm" len="sm"/>
                    </a:lnR>
                    <a:lnT w="12700" cap="flat" cmpd="sng" algn="ctr">
                      <a:solidFill>
                        <a:srgbClr val="996600"/>
                      </a:solidFill>
                      <a:prstDash val="solid"/>
                      <a:round/>
                      <a:headEnd type="none" w="sm" len="sm"/>
                      <a:tailEnd type="none" w="sm" len="sm"/>
                    </a:lnT>
                    <a:lnB w="38100" cap="flat" cmpd="sng" algn="ctr">
                      <a:solidFill>
                        <a:srgbClr val="996600"/>
                      </a:solidFill>
                      <a:prstDash val="solid"/>
                      <a:round/>
                      <a:headEnd type="none" w="sm" len="sm"/>
                      <a:tailEnd type="none" w="sm" len="sm"/>
                    </a:lnB>
                    <a:lnTlToBr>
                      <a:noFill/>
                    </a:lnTlToBr>
                    <a:lnBlToTr>
                      <a:noFill/>
                    </a:lnBlToTr>
                    <a:noFill/>
                  </a:tcPr>
                </a:tc>
              </a:tr>
            </a:tbl>
          </a:graphicData>
        </a:graphic>
      </p:graphicFrame>
      <p:sp>
        <p:nvSpPr>
          <p:cNvPr id="131111" name="Text Box 41"/>
          <p:cNvSpPr txBox="1">
            <a:spLocks noChangeArrowheads="1"/>
          </p:cNvSpPr>
          <p:nvPr/>
        </p:nvSpPr>
        <p:spPr bwMode="auto">
          <a:xfrm>
            <a:off x="1619250" y="1989138"/>
            <a:ext cx="23764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余粮收集制</a:t>
            </a:r>
          </a:p>
        </p:txBody>
      </p:sp>
      <p:sp>
        <p:nvSpPr>
          <p:cNvPr id="131112" name="Text Box 42"/>
          <p:cNvSpPr txBox="1">
            <a:spLocks noChangeArrowheads="1"/>
          </p:cNvSpPr>
          <p:nvPr/>
        </p:nvSpPr>
        <p:spPr bwMode="auto">
          <a:xfrm>
            <a:off x="1187450" y="2997200"/>
            <a:ext cx="38893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全面推行工业国有化</a:t>
            </a:r>
          </a:p>
        </p:txBody>
      </p:sp>
      <p:sp>
        <p:nvSpPr>
          <p:cNvPr id="131113" name="Text Box 43"/>
          <p:cNvSpPr txBox="1">
            <a:spLocks noChangeArrowheads="1"/>
          </p:cNvSpPr>
          <p:nvPr/>
        </p:nvSpPr>
        <p:spPr bwMode="auto">
          <a:xfrm>
            <a:off x="2209800" y="4114800"/>
            <a:ext cx="320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u="none">
              <a:solidFill>
                <a:srgbClr val="0000FF"/>
              </a:solidFill>
              <a:ea typeface="黑体" pitchFamily="49" charset="-122"/>
            </a:endParaRPr>
          </a:p>
        </p:txBody>
      </p:sp>
      <p:sp>
        <p:nvSpPr>
          <p:cNvPr id="131114" name="Text Box 44"/>
          <p:cNvSpPr txBox="1">
            <a:spLocks noChangeArrowheads="1"/>
          </p:cNvSpPr>
          <p:nvPr/>
        </p:nvSpPr>
        <p:spPr bwMode="auto">
          <a:xfrm>
            <a:off x="1331913" y="4221163"/>
            <a:ext cx="26638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取消自由贸易</a:t>
            </a:r>
          </a:p>
        </p:txBody>
      </p:sp>
      <p:sp>
        <p:nvSpPr>
          <p:cNvPr id="131115" name="Text Box 45"/>
          <p:cNvSpPr txBox="1">
            <a:spLocks noChangeArrowheads="1"/>
          </p:cNvSpPr>
          <p:nvPr/>
        </p:nvSpPr>
        <p:spPr bwMode="auto">
          <a:xfrm>
            <a:off x="1331913" y="5084763"/>
            <a:ext cx="2520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ea typeface="黑体" pitchFamily="49" charset="-122"/>
              </a:rPr>
              <a:t>实行配给制</a:t>
            </a:r>
          </a:p>
        </p:txBody>
      </p:sp>
      <p:sp>
        <p:nvSpPr>
          <p:cNvPr id="131116" name="Text Box 46"/>
          <p:cNvSpPr txBox="1">
            <a:spLocks noChangeArrowheads="1"/>
          </p:cNvSpPr>
          <p:nvPr/>
        </p:nvSpPr>
        <p:spPr bwMode="auto">
          <a:xfrm>
            <a:off x="3851275" y="2276475"/>
            <a:ext cx="2895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u="none">
              <a:solidFill>
                <a:srgbClr val="0000FF"/>
              </a:solidFill>
              <a:ea typeface="黑体" pitchFamily="49" charset="-122"/>
            </a:endParaRPr>
          </a:p>
        </p:txBody>
      </p:sp>
      <p:sp>
        <p:nvSpPr>
          <p:cNvPr id="131117" name="Text Box 47"/>
          <p:cNvSpPr txBox="1">
            <a:spLocks noChangeArrowheads="1"/>
          </p:cNvSpPr>
          <p:nvPr/>
        </p:nvSpPr>
        <p:spPr bwMode="auto">
          <a:xfrm>
            <a:off x="5227638" y="1989138"/>
            <a:ext cx="3916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粮食税代替余粮收集制</a:t>
            </a:r>
          </a:p>
        </p:txBody>
      </p:sp>
      <p:sp>
        <p:nvSpPr>
          <p:cNvPr id="131118" name="Text Box 48"/>
          <p:cNvSpPr txBox="1">
            <a:spLocks noChangeArrowheads="1"/>
          </p:cNvSpPr>
          <p:nvPr/>
        </p:nvSpPr>
        <p:spPr bwMode="auto">
          <a:xfrm>
            <a:off x="5435600" y="2997200"/>
            <a:ext cx="3708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国有为主，私有并存</a:t>
            </a:r>
          </a:p>
        </p:txBody>
      </p:sp>
      <p:sp>
        <p:nvSpPr>
          <p:cNvPr id="131119" name="Text Box 49"/>
          <p:cNvSpPr txBox="1">
            <a:spLocks noChangeArrowheads="1"/>
          </p:cNvSpPr>
          <p:nvPr/>
        </p:nvSpPr>
        <p:spPr bwMode="auto">
          <a:xfrm>
            <a:off x="5580063" y="4005263"/>
            <a:ext cx="388937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80000"/>
              </a:lnSpc>
              <a:spcBef>
                <a:spcPct val="20000"/>
              </a:spcBef>
            </a:pPr>
            <a:r>
              <a:rPr lang="zh-CN" altLang="en-US" sz="2800" b="1" u="none">
                <a:solidFill>
                  <a:srgbClr val="0000FF"/>
                </a:solidFill>
                <a:ea typeface="黑体" pitchFamily="49" charset="-122"/>
              </a:rPr>
              <a:t>恢复自由贸易</a:t>
            </a:r>
          </a:p>
          <a:p>
            <a:pPr>
              <a:lnSpc>
                <a:spcPct val="80000"/>
              </a:lnSpc>
              <a:spcBef>
                <a:spcPct val="20000"/>
              </a:spcBef>
            </a:pPr>
            <a:r>
              <a:rPr lang="zh-CN" altLang="en-US" sz="2800" b="1" u="none">
                <a:solidFill>
                  <a:srgbClr val="0000FF"/>
                </a:solidFill>
                <a:ea typeface="黑体" pitchFamily="49" charset="-122"/>
              </a:rPr>
              <a:t>允许商品买卖</a:t>
            </a:r>
          </a:p>
        </p:txBody>
      </p:sp>
      <p:sp>
        <p:nvSpPr>
          <p:cNvPr id="131120" name="Text Box 50"/>
          <p:cNvSpPr txBox="1">
            <a:spLocks noChangeArrowheads="1"/>
          </p:cNvSpPr>
          <p:nvPr/>
        </p:nvSpPr>
        <p:spPr bwMode="auto">
          <a:xfrm>
            <a:off x="5364163" y="4868863"/>
            <a:ext cx="3529012"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zh-CN" altLang="en-US" sz="2800" b="1" u="none">
                <a:solidFill>
                  <a:srgbClr val="0000FF"/>
                </a:solidFill>
                <a:ea typeface="黑体" pitchFamily="49" charset="-122"/>
              </a:rPr>
              <a:t>废除实物配给制</a:t>
            </a:r>
          </a:p>
          <a:p>
            <a:pPr>
              <a:spcBef>
                <a:spcPct val="50000"/>
              </a:spcBef>
            </a:pPr>
            <a:r>
              <a:rPr lang="zh-CN" altLang="en-US" sz="2800" b="1" u="none">
                <a:solidFill>
                  <a:srgbClr val="0000FF"/>
                </a:solidFill>
                <a:ea typeface="黑体" pitchFamily="49" charset="-122"/>
              </a:rPr>
              <a:t>实行按劳分配制</a:t>
            </a:r>
          </a:p>
        </p:txBody>
      </p:sp>
      <p:sp>
        <p:nvSpPr>
          <p:cNvPr id="176157" name="AutoShape 29">
            <a:hlinkClick r:id="" action="ppaction://noaction"/>
          </p:cNvPr>
          <p:cNvSpPr>
            <a:spLocks noChangeArrowheads="1"/>
          </p:cNvSpPr>
          <p:nvPr/>
        </p:nvSpPr>
        <p:spPr bwMode="auto">
          <a:xfrm>
            <a:off x="2339975" y="908050"/>
            <a:ext cx="4495800" cy="1357313"/>
          </a:xfrm>
          <a:prstGeom prst="cloudCallout">
            <a:avLst>
              <a:gd name="adj1" fmla="val 149648"/>
              <a:gd name="adj2" fmla="val -60875"/>
            </a:avLst>
          </a:prstGeom>
          <a:solidFill>
            <a:schemeClr val="bg1"/>
          </a:solidFill>
          <a:ln w="9525">
            <a:solidFill>
              <a:schemeClr val="tx1"/>
            </a:solidFill>
            <a:round/>
            <a:headEnd/>
            <a:tailEnd/>
          </a:ln>
        </p:spPr>
        <p:txBody>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r>
              <a:rPr lang="zh-CN" altLang="en-US" sz="3400" b="1" u="none">
                <a:solidFill>
                  <a:schemeClr val="tx2"/>
                </a:solidFill>
              </a:rPr>
              <a:t>新经济政策“</a:t>
            </a:r>
            <a:r>
              <a:rPr lang="zh-CN" altLang="en-US" sz="3400" b="1" u="none">
                <a:solidFill>
                  <a:srgbClr val="FF0000"/>
                </a:solidFill>
              </a:rPr>
              <a:t>新</a:t>
            </a:r>
            <a:r>
              <a:rPr lang="zh-CN" altLang="en-US" sz="3400" b="1" u="none">
                <a:solidFill>
                  <a:schemeClr val="tx2"/>
                </a:solidFill>
              </a:rPr>
              <a:t>”在何处？</a:t>
            </a:r>
          </a:p>
          <a:p>
            <a:pPr algn="ctr"/>
            <a:endParaRPr lang="en-US" altLang="zh-CN" sz="3200" b="1" u="none">
              <a:ea typeface="黑体" pitchFamily="49" charset="-122"/>
            </a:endParaRPr>
          </a:p>
        </p:txBody>
      </p:sp>
      <p:sp>
        <p:nvSpPr>
          <p:cNvPr id="131127" name="Rectangle 55"/>
          <p:cNvSpPr>
            <a:spLocks noChangeArrowheads="1"/>
          </p:cNvSpPr>
          <p:nvPr/>
        </p:nvSpPr>
        <p:spPr bwMode="auto">
          <a:xfrm>
            <a:off x="1042988" y="2852738"/>
            <a:ext cx="8101012" cy="914400"/>
          </a:xfrm>
          <a:prstGeom prst="rect">
            <a:avLst/>
          </a:prstGeom>
          <a:solidFill>
            <a:srgbClr val="FFFF00"/>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3200" b="1" u="none">
                <a:solidFill>
                  <a:srgbClr val="FF0000"/>
                </a:solidFill>
                <a:effectLst>
                  <a:outerShdw blurRad="38100" dist="38100" dir="2700000" algn="tl">
                    <a:srgbClr val="000000"/>
                  </a:outerShdw>
                </a:effectLst>
                <a:latin typeface="Tahoma" pitchFamily="34" charset="0"/>
                <a:ea typeface="黑体" pitchFamily="49" charset="-122"/>
              </a:rPr>
              <a:t>在公有制前提下，允许多种所有制形式存在</a:t>
            </a:r>
          </a:p>
        </p:txBody>
      </p:sp>
      <p:sp>
        <p:nvSpPr>
          <p:cNvPr id="131128" name="Rectangle 56"/>
          <p:cNvSpPr>
            <a:spLocks noChangeArrowheads="1"/>
          </p:cNvSpPr>
          <p:nvPr/>
        </p:nvSpPr>
        <p:spPr bwMode="auto">
          <a:xfrm>
            <a:off x="1042988" y="3933825"/>
            <a:ext cx="8101012" cy="971550"/>
          </a:xfrm>
          <a:prstGeom prst="rect">
            <a:avLst/>
          </a:prstGeom>
          <a:solidFill>
            <a:srgbClr val="FFFF00"/>
          </a:solidFill>
          <a:ln w="9525">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kumimoji="1" lang="zh-CN" altLang="en-US" sz="3200" b="1" u="none">
                <a:solidFill>
                  <a:srgbClr val="FF0000"/>
                </a:solidFill>
                <a:effectLst>
                  <a:outerShdw blurRad="38100" dist="38100" dir="2700000" algn="tl">
                    <a:srgbClr val="000000"/>
                  </a:outerShdw>
                </a:effectLst>
                <a:latin typeface="Tahoma" pitchFamily="34" charset="0"/>
                <a:ea typeface="黑体" pitchFamily="49" charset="-122"/>
              </a:rPr>
              <a:t>由排斥到利用商品货币关系进行社会主义建设</a:t>
            </a:r>
          </a:p>
        </p:txBody>
      </p:sp>
    </p:spTree>
    <p:extLst>
      <p:ext uri="{BB962C8B-B14F-4D97-AF65-F5344CB8AC3E}">
        <p14:creationId xmlns:p14="http://schemas.microsoft.com/office/powerpoint/2010/main" val="1734874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1117"/>
                                        </p:tgtEl>
                                        <p:attrNameLst>
                                          <p:attrName>style.visibility</p:attrName>
                                        </p:attrNameLst>
                                      </p:cBhvr>
                                      <p:to>
                                        <p:strVal val="visible"/>
                                      </p:to>
                                    </p:set>
                                    <p:animEffect transition="in" filter="blinds(horizontal)">
                                      <p:cBhvr>
                                        <p:cTn id="7" dur="500"/>
                                        <p:tgtEl>
                                          <p:spTgt spid="1311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1118"/>
                                        </p:tgtEl>
                                        <p:attrNameLst>
                                          <p:attrName>style.visibility</p:attrName>
                                        </p:attrNameLst>
                                      </p:cBhvr>
                                      <p:to>
                                        <p:strVal val="visible"/>
                                      </p:to>
                                    </p:set>
                                    <p:animEffect transition="in" filter="blinds(horizontal)">
                                      <p:cBhvr>
                                        <p:cTn id="12" dur="500"/>
                                        <p:tgtEl>
                                          <p:spTgt spid="1311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1119"/>
                                        </p:tgtEl>
                                        <p:attrNameLst>
                                          <p:attrName>style.visibility</p:attrName>
                                        </p:attrNameLst>
                                      </p:cBhvr>
                                      <p:to>
                                        <p:strVal val="visible"/>
                                      </p:to>
                                    </p:set>
                                    <p:animEffect transition="in" filter="blinds(horizontal)">
                                      <p:cBhvr>
                                        <p:cTn id="17" dur="500"/>
                                        <p:tgtEl>
                                          <p:spTgt spid="1311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1120"/>
                                        </p:tgtEl>
                                        <p:attrNameLst>
                                          <p:attrName>style.visibility</p:attrName>
                                        </p:attrNameLst>
                                      </p:cBhvr>
                                      <p:to>
                                        <p:strVal val="visible"/>
                                      </p:to>
                                    </p:set>
                                    <p:animEffect transition="in" filter="blinds(horizontal)">
                                      <p:cBhvr>
                                        <p:cTn id="22" dur="500"/>
                                        <p:tgtEl>
                                          <p:spTgt spid="1311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6157"/>
                                        </p:tgtEl>
                                        <p:attrNameLst>
                                          <p:attrName>style.visibility</p:attrName>
                                        </p:attrNameLst>
                                      </p:cBhvr>
                                      <p:to>
                                        <p:strVal val="visible"/>
                                      </p:to>
                                    </p:set>
                                    <p:animEffect transition="in" filter="wipe(down)">
                                      <p:cBhvr>
                                        <p:cTn id="27" dur="500"/>
                                        <p:tgtEl>
                                          <p:spTgt spid="17615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131127"/>
                                        </p:tgtEl>
                                        <p:attrNameLst>
                                          <p:attrName>style.visibility</p:attrName>
                                        </p:attrNameLst>
                                      </p:cBhvr>
                                      <p:to>
                                        <p:strVal val="visible"/>
                                      </p:to>
                                    </p:set>
                                    <p:anim calcmode="lin" valueType="num">
                                      <p:cBhvr>
                                        <p:cTn id="32" dur="1000" fill="hold"/>
                                        <p:tgtEl>
                                          <p:spTgt spid="131127"/>
                                        </p:tgtEl>
                                        <p:attrNameLst>
                                          <p:attrName>ppt_w</p:attrName>
                                        </p:attrNameLst>
                                      </p:cBhvr>
                                      <p:tavLst>
                                        <p:tav tm="0">
                                          <p:val>
                                            <p:strVal val="#ppt_w*0.70"/>
                                          </p:val>
                                        </p:tav>
                                        <p:tav tm="100000">
                                          <p:val>
                                            <p:strVal val="#ppt_w"/>
                                          </p:val>
                                        </p:tav>
                                      </p:tavLst>
                                    </p:anim>
                                    <p:anim calcmode="lin" valueType="num">
                                      <p:cBhvr>
                                        <p:cTn id="33" dur="1000" fill="hold"/>
                                        <p:tgtEl>
                                          <p:spTgt spid="131127"/>
                                        </p:tgtEl>
                                        <p:attrNameLst>
                                          <p:attrName>ppt_h</p:attrName>
                                        </p:attrNameLst>
                                      </p:cBhvr>
                                      <p:tavLst>
                                        <p:tav tm="0">
                                          <p:val>
                                            <p:strVal val="#ppt_h"/>
                                          </p:val>
                                        </p:tav>
                                        <p:tav tm="100000">
                                          <p:val>
                                            <p:strVal val="#ppt_h"/>
                                          </p:val>
                                        </p:tav>
                                      </p:tavLst>
                                    </p:anim>
                                    <p:animEffect transition="in" filter="fade">
                                      <p:cBhvr>
                                        <p:cTn id="34" dur="1000"/>
                                        <p:tgtEl>
                                          <p:spTgt spid="13112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grpId="0" nodeType="clickEffect">
                                  <p:stCondLst>
                                    <p:cond delay="0"/>
                                  </p:stCondLst>
                                  <p:childTnLst>
                                    <p:set>
                                      <p:cBhvr>
                                        <p:cTn id="38" dur="1" fill="hold">
                                          <p:stCondLst>
                                            <p:cond delay="0"/>
                                          </p:stCondLst>
                                        </p:cTn>
                                        <p:tgtEl>
                                          <p:spTgt spid="131128"/>
                                        </p:tgtEl>
                                        <p:attrNameLst>
                                          <p:attrName>style.visibility</p:attrName>
                                        </p:attrNameLst>
                                      </p:cBhvr>
                                      <p:to>
                                        <p:strVal val="visible"/>
                                      </p:to>
                                    </p:set>
                                    <p:anim calcmode="lin" valueType="num">
                                      <p:cBhvr>
                                        <p:cTn id="39" dur="1000" fill="hold"/>
                                        <p:tgtEl>
                                          <p:spTgt spid="131128"/>
                                        </p:tgtEl>
                                        <p:attrNameLst>
                                          <p:attrName>ppt_w</p:attrName>
                                        </p:attrNameLst>
                                      </p:cBhvr>
                                      <p:tavLst>
                                        <p:tav tm="0">
                                          <p:val>
                                            <p:strVal val="#ppt_w*0.70"/>
                                          </p:val>
                                        </p:tav>
                                        <p:tav tm="100000">
                                          <p:val>
                                            <p:strVal val="#ppt_w"/>
                                          </p:val>
                                        </p:tav>
                                      </p:tavLst>
                                    </p:anim>
                                    <p:anim calcmode="lin" valueType="num">
                                      <p:cBhvr>
                                        <p:cTn id="40" dur="1000" fill="hold"/>
                                        <p:tgtEl>
                                          <p:spTgt spid="131128"/>
                                        </p:tgtEl>
                                        <p:attrNameLst>
                                          <p:attrName>ppt_h</p:attrName>
                                        </p:attrNameLst>
                                      </p:cBhvr>
                                      <p:tavLst>
                                        <p:tav tm="0">
                                          <p:val>
                                            <p:strVal val="#ppt_h"/>
                                          </p:val>
                                        </p:tav>
                                        <p:tav tm="100000">
                                          <p:val>
                                            <p:strVal val="#ppt_h"/>
                                          </p:val>
                                        </p:tav>
                                      </p:tavLst>
                                    </p:anim>
                                    <p:animEffect transition="in" filter="fade">
                                      <p:cBhvr>
                                        <p:cTn id="41" dur="1000"/>
                                        <p:tgtEl>
                                          <p:spTgt spid="131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17" grpId="0"/>
      <p:bldP spid="131118" grpId="0"/>
      <p:bldP spid="131119" grpId="0"/>
      <p:bldP spid="131120" grpId="0"/>
      <p:bldP spid="176157" grpId="0" animBg="1"/>
      <p:bldP spid="131127" grpId="0" animBg="1"/>
      <p:bldP spid="1311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64" name="Object 40"/>
          <p:cNvGraphicFramePr>
            <a:graphicFrameLocks noGrp="1" noChangeAspect="1"/>
          </p:cNvGraphicFramePr>
          <p:nvPr>
            <p:ph idx="1"/>
          </p:nvPr>
        </p:nvGraphicFramePr>
        <p:xfrm>
          <a:off x="971550" y="1052513"/>
          <a:ext cx="6121400" cy="2663825"/>
        </p:xfrm>
        <a:graphic>
          <a:graphicData uri="http://schemas.openxmlformats.org/presentationml/2006/ole">
            <mc:AlternateContent xmlns:mc="http://schemas.openxmlformats.org/markup-compatibility/2006">
              <mc:Choice xmlns:v="urn:schemas-microsoft-com:vml" Requires="v">
                <p:oleObj spid="_x0000_s2067" name="图表" r:id="rId3" imgW="6248355" imgH="4229231" progId="MSGraph.Chart.8">
                  <p:embed followColorScheme="full"/>
                </p:oleObj>
              </mc:Choice>
              <mc:Fallback>
                <p:oleObj name="图表" r:id="rId3" imgW="6248355" imgH="4229231" progId="MSGraph.Chart.8">
                  <p:embed followColorScheme="full"/>
                  <p:pic>
                    <p:nvPicPr>
                      <p:cNvPr id="0" name=""/>
                      <p:cNvPicPr>
                        <a:picLocks noChangeAspect="1" noChangeArrowheads="1"/>
                      </p:cNvPicPr>
                      <p:nvPr/>
                    </p:nvPicPr>
                    <p:blipFill>
                      <a:blip r:embed="rId4"/>
                      <a:srcRect/>
                      <a:stretch>
                        <a:fillRect/>
                      </a:stretch>
                    </p:blipFill>
                    <p:spPr bwMode="auto">
                      <a:xfrm>
                        <a:off x="971550" y="1052513"/>
                        <a:ext cx="6121400" cy="2663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7873" name="Text Box 49"/>
          <p:cNvSpPr txBox="1">
            <a:spLocks noChangeArrowheads="1"/>
          </p:cNvSpPr>
          <p:nvPr/>
        </p:nvSpPr>
        <p:spPr bwMode="auto">
          <a:xfrm>
            <a:off x="0" y="3535363"/>
            <a:ext cx="9144000" cy="3322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solidFill>
                  <a:srgbClr val="000000"/>
                </a:solidFill>
                <a:latin typeface="宋体" pitchFamily="2" charset="-122"/>
              </a:rPr>
              <a:t>   </a:t>
            </a:r>
            <a:r>
              <a:rPr lang="zh-CN" altLang="en-US" sz="3000" b="1" u="none">
                <a:solidFill>
                  <a:srgbClr val="000000"/>
                </a:solidFill>
                <a:latin typeface="宋体" pitchFamily="2" charset="-122"/>
              </a:rPr>
              <a:t>苏俄农民普京大叔在日记里写道：</a:t>
            </a:r>
            <a:r>
              <a:rPr lang="en-US" altLang="zh-CN" sz="3000" b="1" u="none">
                <a:solidFill>
                  <a:srgbClr val="000000"/>
                </a:solidFill>
                <a:latin typeface="宋体" pitchFamily="2" charset="-122"/>
              </a:rPr>
              <a:t>1922</a:t>
            </a:r>
            <a:r>
              <a:rPr lang="zh-CN" altLang="en-US" sz="3000" b="1" u="none">
                <a:solidFill>
                  <a:srgbClr val="000000"/>
                </a:solidFill>
                <a:latin typeface="宋体" pitchFamily="2" charset="-122"/>
              </a:rPr>
              <a:t>年春，阳光明媚，一股幸福感深深地拥抱着我</a:t>
            </a:r>
            <a:r>
              <a:rPr lang="en-US" altLang="zh-CN" sz="3000" b="1" u="none">
                <a:solidFill>
                  <a:srgbClr val="000000"/>
                </a:solidFill>
                <a:latin typeface="宋体" pitchFamily="2" charset="-122"/>
              </a:rPr>
              <a:t>……”</a:t>
            </a:r>
            <a:r>
              <a:rPr lang="zh-CN" altLang="en-US" sz="3000" b="1" u="none">
                <a:solidFill>
                  <a:srgbClr val="000000"/>
                </a:solidFill>
                <a:latin typeface="宋体" pitchFamily="2" charset="-122"/>
              </a:rPr>
              <a:t>让他产生“幸福感”的原因可能是</a:t>
            </a:r>
            <a:r>
              <a:rPr lang="en-US" altLang="zh-CN" sz="3000" b="1" u="none">
                <a:solidFill>
                  <a:srgbClr val="000000"/>
                </a:solidFill>
                <a:latin typeface="宋体" pitchFamily="2" charset="-122"/>
              </a:rPr>
              <a:t>(   )</a:t>
            </a:r>
          </a:p>
          <a:p>
            <a:pPr algn="l"/>
            <a:r>
              <a:rPr lang="en-US" altLang="zh-CN" sz="3000" b="1" u="none">
                <a:solidFill>
                  <a:srgbClr val="000000"/>
                </a:solidFill>
                <a:latin typeface="宋体" pitchFamily="2" charset="-122"/>
              </a:rPr>
              <a:t>A.</a:t>
            </a:r>
            <a:r>
              <a:rPr lang="zh-CN" altLang="en-US" sz="3000" b="1" u="none">
                <a:solidFill>
                  <a:srgbClr val="000000"/>
                </a:solidFill>
                <a:latin typeface="宋体" pitchFamily="2" charset="-122"/>
              </a:rPr>
              <a:t>政府实行实物分配制</a:t>
            </a:r>
          </a:p>
          <a:p>
            <a:pPr algn="l"/>
            <a:r>
              <a:rPr lang="en-US" altLang="zh-CN" sz="3000" b="1" u="none">
                <a:solidFill>
                  <a:srgbClr val="000000"/>
                </a:solidFill>
                <a:latin typeface="宋体" pitchFamily="2" charset="-122"/>
              </a:rPr>
              <a:t>B.</a:t>
            </a:r>
            <a:r>
              <a:rPr lang="zh-CN" altLang="en-US" sz="3000" b="1" u="none">
                <a:solidFill>
                  <a:srgbClr val="000000"/>
                </a:solidFill>
                <a:latin typeface="宋体" pitchFamily="2" charset="-122"/>
              </a:rPr>
              <a:t>可以自由支配纳税后剩余的粮食 </a:t>
            </a:r>
          </a:p>
          <a:p>
            <a:pPr algn="l"/>
            <a:r>
              <a:rPr lang="en-US" altLang="zh-CN" sz="3000" b="1" u="none">
                <a:solidFill>
                  <a:srgbClr val="000000"/>
                </a:solidFill>
                <a:latin typeface="宋体" pitchFamily="2" charset="-122"/>
              </a:rPr>
              <a:t>C.</a:t>
            </a:r>
            <a:r>
              <a:rPr lang="zh-CN" altLang="en-US" sz="3000" b="1" u="none">
                <a:solidFill>
                  <a:srgbClr val="000000"/>
                </a:solidFill>
                <a:latin typeface="宋体" pitchFamily="2" charset="-122"/>
              </a:rPr>
              <a:t>加入集体农庄，走上合作化道路</a:t>
            </a:r>
          </a:p>
          <a:p>
            <a:pPr algn="l"/>
            <a:r>
              <a:rPr lang="en-US" altLang="zh-CN" sz="3000" b="1" u="none">
                <a:solidFill>
                  <a:srgbClr val="000000"/>
                </a:solidFill>
                <a:latin typeface="宋体" pitchFamily="2" charset="-122"/>
              </a:rPr>
              <a:t>D.</a:t>
            </a:r>
            <a:r>
              <a:rPr lang="zh-CN" altLang="en-US" sz="3000" b="1" u="none">
                <a:solidFill>
                  <a:srgbClr val="000000"/>
                </a:solidFill>
                <a:latin typeface="宋体" pitchFamily="2" charset="-122"/>
              </a:rPr>
              <a:t>削减农业税，提高农副产品的收购价格</a:t>
            </a:r>
            <a:endParaRPr lang="zh-CN" altLang="en-US" sz="3000" b="1" u="none">
              <a:solidFill>
                <a:srgbClr val="FF0000"/>
              </a:solidFill>
              <a:latin typeface="宋体" pitchFamily="2" charset="-122"/>
            </a:endParaRPr>
          </a:p>
        </p:txBody>
      </p:sp>
      <p:sp>
        <p:nvSpPr>
          <p:cNvPr id="77874" name="Text Box 50"/>
          <p:cNvSpPr txBox="1">
            <a:spLocks noChangeArrowheads="1"/>
          </p:cNvSpPr>
          <p:nvPr/>
        </p:nvSpPr>
        <p:spPr bwMode="auto">
          <a:xfrm>
            <a:off x="7667625" y="4797425"/>
            <a:ext cx="6334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6000" u="none">
                <a:solidFill>
                  <a:srgbClr val="FF0000"/>
                </a:solidFill>
                <a:latin typeface="Tahoma" pitchFamily="34" charset="0"/>
              </a:rPr>
              <a:t>B</a:t>
            </a:r>
          </a:p>
        </p:txBody>
      </p:sp>
      <p:sp>
        <p:nvSpPr>
          <p:cNvPr id="77875" name="Text Box 51"/>
          <p:cNvSpPr txBox="1">
            <a:spLocks noChangeArrowheads="1"/>
          </p:cNvSpPr>
          <p:nvPr/>
        </p:nvSpPr>
        <p:spPr bwMode="auto">
          <a:xfrm>
            <a:off x="0" y="0"/>
            <a:ext cx="9144000" cy="1066800"/>
          </a:xfrm>
          <a:prstGeom prst="rect">
            <a:avLst/>
          </a:prstGeom>
          <a:solidFill>
            <a:schemeClr val="bg1">
              <a:alpha val="88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solidFill>
                  <a:srgbClr val="FF0000"/>
                </a:solidFill>
                <a:effectLst>
                  <a:outerShdw blurRad="38100" dist="38100" dir="2700000" algn="tl">
                    <a:srgbClr val="C0C0C0"/>
                  </a:outerShdw>
                </a:effectLst>
                <a:latin typeface="黑体" pitchFamily="49" charset="-122"/>
                <a:ea typeface="黑体" pitchFamily="49" charset="-122"/>
              </a:rPr>
              <a:t>思考：</a:t>
            </a:r>
            <a:r>
              <a:rPr kumimoji="1" lang="zh-CN" altLang="en-US" sz="3200" b="1" u="none">
                <a:effectLst>
                  <a:outerShdw blurRad="38100" dist="38100" dir="2700000" algn="tl">
                    <a:srgbClr val="C0C0C0"/>
                  </a:outerShdw>
                </a:effectLst>
                <a:latin typeface="黑体" pitchFamily="49" charset="-122"/>
                <a:ea typeface="黑体" pitchFamily="49" charset="-122"/>
              </a:rPr>
              <a:t>在</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新经济政策的推动下</a:t>
            </a:r>
            <a:r>
              <a:rPr kumimoji="1" lang="zh-CN" altLang="en-US" sz="3200" b="1" u="none">
                <a:effectLst>
                  <a:outerShdw blurRad="38100" dist="38100" dir="2700000" algn="tl">
                    <a:srgbClr val="C0C0C0"/>
                  </a:outerShdw>
                </a:effectLst>
                <a:latin typeface="黑体" pitchFamily="49" charset="-122"/>
                <a:ea typeface="黑体" pitchFamily="49" charset="-122"/>
              </a:rPr>
              <a:t>苏联的社会经济生活出现了怎样的</a:t>
            </a:r>
            <a:r>
              <a:rPr kumimoji="1" lang="zh-CN" altLang="en-US" sz="3200" b="1" u="none">
                <a:solidFill>
                  <a:srgbClr val="0000FF"/>
                </a:solidFill>
                <a:effectLst>
                  <a:outerShdw blurRad="38100" dist="38100" dir="2700000" algn="tl">
                    <a:srgbClr val="C0C0C0"/>
                  </a:outerShdw>
                </a:effectLst>
                <a:latin typeface="黑体" pitchFamily="49" charset="-122"/>
                <a:ea typeface="黑体" pitchFamily="49" charset="-122"/>
              </a:rPr>
              <a:t>新变化</a:t>
            </a:r>
            <a:r>
              <a:rPr kumimoji="1" lang="zh-CN" altLang="en-US" sz="3200" b="1" u="none">
                <a:effectLst>
                  <a:outerShdw blurRad="38100" dist="38100" dir="2700000" algn="tl">
                    <a:srgbClr val="C0C0C0"/>
                  </a:outerShdw>
                </a:effectLst>
                <a:latin typeface="黑体" pitchFamily="49" charset="-122"/>
                <a:ea typeface="黑体" pitchFamily="49" charset="-122"/>
              </a:rPr>
              <a:t>？</a:t>
            </a:r>
          </a:p>
        </p:txBody>
      </p:sp>
    </p:spTree>
    <p:extLst>
      <p:ext uri="{BB962C8B-B14F-4D97-AF65-F5344CB8AC3E}">
        <p14:creationId xmlns:p14="http://schemas.microsoft.com/office/powerpoint/2010/main" val="2893057541"/>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7875"/>
                                        </p:tgtEl>
                                        <p:attrNameLst>
                                          <p:attrName>style.visibility</p:attrName>
                                        </p:attrNameLst>
                                      </p:cBhvr>
                                      <p:to>
                                        <p:strVal val="visible"/>
                                      </p:to>
                                    </p:set>
                                    <p:animEffect transition="in" filter="fade">
                                      <p:cBhvr>
                                        <p:cTn id="7" dur="1000"/>
                                        <p:tgtEl>
                                          <p:spTgt spid="77875"/>
                                        </p:tgtEl>
                                      </p:cBhvr>
                                    </p:animEffect>
                                    <p:anim calcmode="lin" valueType="num">
                                      <p:cBhvr>
                                        <p:cTn id="8" dur="1000" fill="hold"/>
                                        <p:tgtEl>
                                          <p:spTgt spid="77875"/>
                                        </p:tgtEl>
                                        <p:attrNameLst>
                                          <p:attrName>ppt_x</p:attrName>
                                        </p:attrNameLst>
                                      </p:cBhvr>
                                      <p:tavLst>
                                        <p:tav tm="0">
                                          <p:val>
                                            <p:strVal val="#ppt_x"/>
                                          </p:val>
                                        </p:tav>
                                        <p:tav tm="100000">
                                          <p:val>
                                            <p:strVal val="#ppt_x"/>
                                          </p:val>
                                        </p:tav>
                                      </p:tavLst>
                                    </p:anim>
                                    <p:anim calcmode="lin" valueType="num">
                                      <p:cBhvr>
                                        <p:cTn id="9" dur="1000" fill="hold"/>
                                        <p:tgtEl>
                                          <p:spTgt spid="7787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77864"/>
                                        </p:tgtEl>
                                        <p:attrNameLst>
                                          <p:attrName>style.visibility</p:attrName>
                                        </p:attrNameLst>
                                      </p:cBhvr>
                                      <p:to>
                                        <p:strVal val="visible"/>
                                      </p:to>
                                    </p:set>
                                    <p:animEffect transition="in" filter="blinds(horizontal)">
                                      <p:cBhvr>
                                        <p:cTn id="14" dur="500"/>
                                        <p:tgtEl>
                                          <p:spTgt spid="7786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77873"/>
                                        </p:tgtEl>
                                        <p:attrNameLst>
                                          <p:attrName>style.visibility</p:attrName>
                                        </p:attrNameLst>
                                      </p:cBhvr>
                                      <p:to>
                                        <p:strVal val="visible"/>
                                      </p:to>
                                    </p:set>
                                    <p:animEffect transition="in" filter="blinds(horizontal)">
                                      <p:cBhvr>
                                        <p:cTn id="19" dur="500"/>
                                        <p:tgtEl>
                                          <p:spTgt spid="7787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7874"/>
                                        </p:tgtEl>
                                        <p:attrNameLst>
                                          <p:attrName>style.visibility</p:attrName>
                                        </p:attrNameLst>
                                      </p:cBhvr>
                                      <p:to>
                                        <p:strVal val="visible"/>
                                      </p:to>
                                    </p:set>
                                    <p:animEffect transition="in" filter="blinds(horizontal)">
                                      <p:cBhvr>
                                        <p:cTn id="24" dur="500"/>
                                        <p:tgtEl>
                                          <p:spTgt spid="778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77864" grpId="0"/>
      <p:bldP spid="77873" grpId="0" animBg="1"/>
      <p:bldP spid="77874" grpId="0"/>
      <p:bldP spid="7787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250825" y="3214717"/>
            <a:ext cx="38163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600" b="1" u="none" dirty="0">
                <a:solidFill>
                  <a:srgbClr val="000099"/>
                </a:solidFill>
                <a:latin typeface="黑体" pitchFamily="49" charset="-122"/>
                <a:ea typeface="黑体" pitchFamily="49" charset="-122"/>
              </a:rPr>
              <a:t>4</a:t>
            </a:r>
            <a:r>
              <a:rPr kumimoji="1" lang="zh-CN" altLang="en-US" sz="3600" b="1" u="none" dirty="0">
                <a:solidFill>
                  <a:srgbClr val="000099"/>
                </a:solidFill>
                <a:latin typeface="黑体" pitchFamily="49" charset="-122"/>
                <a:ea typeface="黑体" pitchFamily="49" charset="-122"/>
              </a:rPr>
              <a:t>、影响：</a:t>
            </a:r>
          </a:p>
        </p:txBody>
      </p:sp>
      <p:sp>
        <p:nvSpPr>
          <p:cNvPr id="132099" name="Text Box 3"/>
          <p:cNvSpPr txBox="1">
            <a:spLocks noChangeArrowheads="1"/>
          </p:cNvSpPr>
          <p:nvPr/>
        </p:nvSpPr>
        <p:spPr bwMode="auto">
          <a:xfrm>
            <a:off x="539750" y="3716338"/>
            <a:ext cx="7751763"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0000CC"/>
                </a:solidFill>
                <a:latin typeface="黑体" pitchFamily="49" charset="-122"/>
                <a:ea typeface="黑体" pitchFamily="49" charset="-122"/>
              </a:rPr>
              <a:t>  </a:t>
            </a:r>
            <a:r>
              <a:rPr kumimoji="1" lang="zh-CN" altLang="en-US" sz="3200" b="1" u="none" dirty="0">
                <a:solidFill>
                  <a:srgbClr val="0000CC"/>
                </a:solidFill>
                <a:latin typeface="黑体" pitchFamily="49" charset="-122"/>
                <a:ea typeface="黑体" pitchFamily="49" charset="-122"/>
              </a:rPr>
              <a:t>（</a:t>
            </a:r>
            <a:r>
              <a:rPr kumimoji="1" lang="en-US" altLang="zh-CN" sz="3200" b="1" u="none" dirty="0">
                <a:solidFill>
                  <a:srgbClr val="0000CC"/>
                </a:solidFill>
                <a:latin typeface="黑体" pitchFamily="49" charset="-122"/>
                <a:ea typeface="黑体" pitchFamily="49" charset="-122"/>
              </a:rPr>
              <a:t>1</a:t>
            </a:r>
            <a:r>
              <a:rPr kumimoji="1" lang="zh-CN" altLang="en-US" sz="3200" b="1" u="none" dirty="0">
                <a:solidFill>
                  <a:srgbClr val="0000CC"/>
                </a:solidFill>
                <a:latin typeface="黑体" pitchFamily="49" charset="-122"/>
                <a:ea typeface="黑体" pitchFamily="49" charset="-122"/>
              </a:rPr>
              <a:t>）提高了人民生产的积极性，促进了经济的迅速恢复（</a:t>
            </a:r>
            <a:r>
              <a:rPr kumimoji="1" lang="en-US" altLang="zh-CN" sz="3200" b="1" u="none" dirty="0">
                <a:solidFill>
                  <a:srgbClr val="0000CC"/>
                </a:solidFill>
                <a:latin typeface="黑体" pitchFamily="49" charset="-122"/>
                <a:ea typeface="黑体" pitchFamily="49" charset="-122"/>
              </a:rPr>
              <a:t>1925</a:t>
            </a:r>
            <a:r>
              <a:rPr kumimoji="1" lang="zh-CN" altLang="en-US" sz="3200" b="1" u="none" dirty="0">
                <a:solidFill>
                  <a:srgbClr val="0000CC"/>
                </a:solidFill>
                <a:latin typeface="黑体" pitchFamily="49" charset="-122"/>
                <a:ea typeface="黑体" pitchFamily="49" charset="-122"/>
              </a:rPr>
              <a:t>年），有利于稳定政治形势。</a:t>
            </a:r>
          </a:p>
        </p:txBody>
      </p:sp>
      <p:sp>
        <p:nvSpPr>
          <p:cNvPr id="132100" name="Text Box 4"/>
          <p:cNvSpPr txBox="1">
            <a:spLocks noChangeArrowheads="1"/>
          </p:cNvSpPr>
          <p:nvPr/>
        </p:nvSpPr>
        <p:spPr bwMode="auto">
          <a:xfrm>
            <a:off x="539750" y="5373688"/>
            <a:ext cx="7754938"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0000CC"/>
                </a:solidFill>
                <a:latin typeface="黑体" pitchFamily="49" charset="-122"/>
                <a:ea typeface="黑体" pitchFamily="49" charset="-122"/>
              </a:rPr>
              <a:t>  </a:t>
            </a:r>
            <a:r>
              <a:rPr kumimoji="1" lang="zh-CN" altLang="en-US" sz="3200" b="1" u="none" dirty="0">
                <a:solidFill>
                  <a:srgbClr val="0000CC"/>
                </a:solidFill>
                <a:latin typeface="黑体" pitchFamily="49" charset="-122"/>
                <a:ea typeface="黑体" pitchFamily="49" charset="-122"/>
              </a:rPr>
              <a:t>（</a:t>
            </a:r>
            <a:r>
              <a:rPr kumimoji="1" lang="en-US" altLang="zh-CN" sz="3200" b="1" u="none" dirty="0">
                <a:solidFill>
                  <a:srgbClr val="0000CC"/>
                </a:solidFill>
                <a:latin typeface="黑体" pitchFamily="49" charset="-122"/>
                <a:ea typeface="黑体" pitchFamily="49" charset="-122"/>
              </a:rPr>
              <a:t>2</a:t>
            </a:r>
            <a:r>
              <a:rPr kumimoji="1" lang="zh-CN" altLang="en-US" sz="3200" b="1" u="none" dirty="0">
                <a:solidFill>
                  <a:srgbClr val="0000CC"/>
                </a:solidFill>
                <a:latin typeface="黑体" pitchFamily="49" charset="-122"/>
                <a:ea typeface="黑体" pitchFamily="49" charset="-122"/>
              </a:rPr>
              <a:t>）是列宁对经济文化相对落后的国家如何走上</a:t>
            </a:r>
            <a:r>
              <a:rPr kumimoji="1" lang="zh-CN" altLang="en-US" sz="3200" b="1" u="none" dirty="0">
                <a:solidFill>
                  <a:srgbClr val="FF0000"/>
                </a:solidFill>
                <a:latin typeface="黑体" pitchFamily="49" charset="-122"/>
                <a:ea typeface="黑体" pitchFamily="49" charset="-122"/>
              </a:rPr>
              <a:t>社会主义道路的正确探索</a:t>
            </a:r>
            <a:r>
              <a:rPr kumimoji="1" lang="zh-CN" altLang="en-US" sz="3200" b="1" u="none" dirty="0">
                <a:solidFill>
                  <a:srgbClr val="3333CC"/>
                </a:solidFill>
                <a:latin typeface="黑体" pitchFamily="49" charset="-122"/>
                <a:ea typeface="黑体" pitchFamily="49" charset="-122"/>
              </a:rPr>
              <a:t> 。</a:t>
            </a:r>
          </a:p>
        </p:txBody>
      </p:sp>
      <p:sp>
        <p:nvSpPr>
          <p:cNvPr id="6" name="Rectangle 5"/>
          <p:cNvSpPr>
            <a:spLocks noChangeArrowheads="1"/>
          </p:cNvSpPr>
          <p:nvPr/>
        </p:nvSpPr>
        <p:spPr bwMode="auto">
          <a:xfrm>
            <a:off x="616222" y="332656"/>
            <a:ext cx="7988226" cy="2862322"/>
          </a:xfrm>
          <a:prstGeom prst="rect">
            <a:avLst/>
          </a:prstGeom>
          <a:solidFill>
            <a:srgbClr val="FFFF66"/>
          </a:solidFill>
          <a:ln w="9525" cmpd="sng">
            <a:solidFill>
              <a:srgbClr val="FF3300"/>
            </a:solidFill>
            <a:prstDash val="dashDot"/>
            <a:miter lim="800000"/>
            <a:headEnd/>
            <a:tailEnd/>
          </a:ln>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600" b="1" dirty="0">
                <a:latin typeface="黑体" pitchFamily="49" charset="-122"/>
                <a:ea typeface="黑体" pitchFamily="49" charset="-122"/>
              </a:rPr>
              <a:t>    西方经济学家预测，苏俄要恢复经济需要15-20年，而结果1926年就恢复了，只用了短短5年。有人说俄国曾经是一个被打得半死的人，现在居然能够拄着拐杖行走了！</a:t>
            </a:r>
          </a:p>
        </p:txBody>
      </p:sp>
    </p:spTree>
    <p:extLst>
      <p:ext uri="{BB962C8B-B14F-4D97-AF65-F5344CB8AC3E}">
        <p14:creationId xmlns:p14="http://schemas.microsoft.com/office/powerpoint/2010/main" val="1421506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2098"/>
                                        </p:tgtEl>
                                        <p:attrNameLst>
                                          <p:attrName>style.visibility</p:attrName>
                                        </p:attrNameLst>
                                      </p:cBhvr>
                                      <p:to>
                                        <p:strVal val="visible"/>
                                      </p:to>
                                    </p:set>
                                    <p:animEffect transition="in" filter="blinds(horizontal)">
                                      <p:cBhvr>
                                        <p:cTn id="7" dur="500"/>
                                        <p:tgtEl>
                                          <p:spTgt spid="1320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2099"/>
                                        </p:tgtEl>
                                        <p:attrNameLst>
                                          <p:attrName>style.visibility</p:attrName>
                                        </p:attrNameLst>
                                      </p:cBhvr>
                                      <p:to>
                                        <p:strVal val="visible"/>
                                      </p:to>
                                    </p:set>
                                    <p:animEffect transition="in" filter="blinds(horizontal)">
                                      <p:cBhvr>
                                        <p:cTn id="12" dur="500"/>
                                        <p:tgtEl>
                                          <p:spTgt spid="1320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32100"/>
                                        </p:tgtEl>
                                        <p:attrNameLst>
                                          <p:attrName>style.visibility</p:attrName>
                                        </p:attrNameLst>
                                      </p:cBhvr>
                                      <p:to>
                                        <p:strVal val="visible"/>
                                      </p:to>
                                    </p:set>
                                    <p:animEffect transition="in" filter="checkerboard(across)">
                                      <p:cBhvr>
                                        <p:cTn id="17" dur="500"/>
                                        <p:tgtEl>
                                          <p:spTgt spid="132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P spid="132099" grpId="0" autoUpdateAnimBg="0"/>
      <p:bldP spid="13210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9"/>
          <p:cNvSpPr txBox="1">
            <a:spLocks noChangeArrowheads="1"/>
          </p:cNvSpPr>
          <p:nvPr/>
        </p:nvSpPr>
        <p:spPr bwMode="auto">
          <a:xfrm>
            <a:off x="1143000" y="5334000"/>
            <a:ext cx="7696200" cy="1104900"/>
          </a:xfrm>
          <a:prstGeom prst="rect">
            <a:avLst/>
          </a:prstGeom>
          <a:solidFill>
            <a:srgbClr val="FFFFCC"/>
          </a:solidFill>
          <a:ln w="38100" cmpd="sng">
            <a:solidFill>
              <a:schemeClr val="folHlink"/>
            </a:solidFill>
            <a:prstDash val="sysDot"/>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20000"/>
              </a:spcBef>
            </a:pPr>
            <a:r>
              <a:rPr lang="zh-CN" altLang="zh-CN" sz="3200" b="1">
                <a:solidFill>
                  <a:srgbClr val="0000FF"/>
                </a:solidFill>
                <a:ea typeface="华文隶书" pitchFamily="2" charset="-122"/>
              </a:rPr>
              <a:t>       </a:t>
            </a:r>
            <a:r>
              <a:rPr lang="zh-CN" altLang="zh-CN" sz="3200" b="1">
                <a:effectLst>
                  <a:outerShdw blurRad="38100" dist="38100" dir="2700000" algn="tl">
                    <a:srgbClr val="FFFFFF"/>
                  </a:outerShdw>
                </a:effectLst>
                <a:ea typeface="华文新魏" pitchFamily="2" charset="-122"/>
              </a:rPr>
              <a:t>人民叫好的新经济政策为何没能实行更久一些？</a:t>
            </a:r>
          </a:p>
        </p:txBody>
      </p:sp>
      <p:grpSp>
        <p:nvGrpSpPr>
          <p:cNvPr id="18435" name="Group 3"/>
          <p:cNvGrpSpPr>
            <a:grpSpLocks/>
          </p:cNvGrpSpPr>
          <p:nvPr/>
        </p:nvGrpSpPr>
        <p:grpSpPr bwMode="auto">
          <a:xfrm>
            <a:off x="0" y="4419600"/>
            <a:ext cx="3048000" cy="887413"/>
            <a:chOff x="0" y="0"/>
            <a:chExt cx="1920" cy="559"/>
          </a:xfrm>
        </p:grpSpPr>
        <p:sp>
          <p:nvSpPr>
            <p:cNvPr id="18436" name="Line 11"/>
            <p:cNvSpPr>
              <a:spLocks noChangeShapeType="1"/>
            </p:cNvSpPr>
            <p:nvPr/>
          </p:nvSpPr>
          <p:spPr bwMode="auto">
            <a:xfrm>
              <a:off x="144" y="559"/>
              <a:ext cx="1776" cy="0"/>
            </a:xfrm>
            <a:prstGeom prst="line">
              <a:avLst/>
            </a:prstGeom>
            <a:noFill/>
            <a:ln w="57150" cap="rnd" cmpd="sng">
              <a:solidFill>
                <a:srgbClr val="0000F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37" name="Text Box 12"/>
            <p:cNvSpPr txBox="1">
              <a:spLocks noChangeArrowheads="1"/>
            </p:cNvSpPr>
            <p:nvPr/>
          </p:nvSpPr>
          <p:spPr bwMode="auto">
            <a:xfrm>
              <a:off x="672" y="113"/>
              <a:ext cx="1200" cy="367"/>
            </a:xfrm>
            <a:prstGeom prst="rect">
              <a:avLst/>
            </a:prstGeom>
            <a:solidFill>
              <a:srgbClr val="336600">
                <a:alpha val="92000"/>
              </a:srgbClr>
            </a:solidFill>
            <a:ln w="3175" cmpd="sng">
              <a:solidFill>
                <a:schemeClr val="accent2"/>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200" b="1">
                  <a:solidFill>
                    <a:schemeClr val="bg1"/>
                  </a:solidFill>
                  <a:ea typeface="华文新魏" pitchFamily="2" charset="-122"/>
                </a:rPr>
                <a:t>独立思考</a:t>
              </a:r>
            </a:p>
          </p:txBody>
        </p:sp>
        <p:pic>
          <p:nvPicPr>
            <p:cNvPr id="18438" name="Picture 13" descr="k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11"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9" name="Rectangle 14"/>
          <p:cNvSpPr>
            <a:spLocks noChangeArrowheads="1"/>
          </p:cNvSpPr>
          <p:nvPr/>
        </p:nvSpPr>
        <p:spPr bwMode="auto">
          <a:xfrm>
            <a:off x="2362200" y="762000"/>
            <a:ext cx="6553200" cy="3636963"/>
          </a:xfrm>
          <a:prstGeom prst="rect">
            <a:avLst/>
          </a:prstGeom>
          <a:solidFill>
            <a:srgbClr val="FFFF66">
              <a:alpha val="39999"/>
            </a:srgbClr>
          </a:solidFill>
          <a:ln w="9525" cmpd="sng">
            <a:solidFill>
              <a:srgbClr val="FF3300"/>
            </a:solidFill>
            <a:prstDash val="dashDot"/>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zh-CN" sz="3600" b="1">
                <a:solidFill>
                  <a:srgbClr val="FF3300"/>
                </a:solidFill>
                <a:ea typeface="隶书" pitchFamily="49" charset="-122"/>
              </a:rPr>
              <a:t>        </a:t>
            </a:r>
            <a:r>
              <a:rPr lang="zh-CN" altLang="zh-CN" sz="3600" b="1">
                <a:solidFill>
                  <a:srgbClr val="0000FF"/>
                </a:solidFill>
                <a:ea typeface="隶书" pitchFamily="49" charset="-122"/>
              </a:rPr>
              <a:t>杰尔诺沃村“伊里奇之灯”</a:t>
            </a:r>
          </a:p>
          <a:p>
            <a:r>
              <a:rPr lang="zh-CN" altLang="zh-CN" sz="3600" b="1">
                <a:solidFill>
                  <a:srgbClr val="FF3300"/>
                </a:solidFill>
                <a:ea typeface="隶书" pitchFamily="49" charset="-122"/>
              </a:rPr>
              <a:t>      </a:t>
            </a:r>
            <a:r>
              <a:rPr lang="zh-CN" altLang="zh-CN" sz="3200" b="1">
                <a:ea typeface="华文新魏" pitchFamily="2" charset="-122"/>
              </a:rPr>
              <a:t>“</a:t>
            </a:r>
            <a:r>
              <a:rPr lang="zh-CN" altLang="zh-CN" sz="3200" b="1">
                <a:latin typeface="华文新魏" pitchFamily="2" charset="-122"/>
                <a:ea typeface="华文新魏" pitchFamily="2" charset="-122"/>
              </a:rPr>
              <a:t>在我们的家里装上了这么美妙的灯，这是过去任何一个政权都没有替我们做到的。看那灯光闪烁起来，照亮我们的农舍。心里是如此欢乐和愉快，禁不住要高声喊叫：</a:t>
            </a:r>
            <a:r>
              <a:rPr lang="zh-CN" altLang="zh-CN" sz="3200" b="1">
                <a:solidFill>
                  <a:srgbClr val="FF3300"/>
                </a:solidFill>
                <a:latin typeface="华文新魏" pitchFamily="2" charset="-122"/>
                <a:ea typeface="华文新魏" pitchFamily="2" charset="-122"/>
              </a:rPr>
              <a:t>苏维埃政权，你干得多么出色！</a:t>
            </a:r>
            <a:r>
              <a:rPr lang="zh-CN" altLang="zh-CN" sz="3200" b="1">
                <a:ea typeface="华文新魏" pitchFamily="2" charset="-122"/>
              </a:rPr>
              <a:t>”</a:t>
            </a:r>
            <a:endParaRPr lang="zh-CN" altLang="zh-CN" sz="3200" b="1">
              <a:latin typeface="华文新魏" pitchFamily="2" charset="-122"/>
              <a:ea typeface="华文新魏" pitchFamily="2" charset="-122"/>
            </a:endParaRPr>
          </a:p>
        </p:txBody>
      </p:sp>
      <p:pic>
        <p:nvPicPr>
          <p:cNvPr id="18440" name="Picture 15" descr="集体农庄幸福的快乐的少女"/>
          <p:cNvPicPr>
            <a:picLocks noChangeAspect="1" noChangeArrowheads="1"/>
          </p:cNvPicPr>
          <p:nvPr/>
        </p:nvPicPr>
        <p:blipFill>
          <a:blip r:embed="rId3">
            <a:extLst>
              <a:ext uri="{28A0092B-C50C-407E-A947-70E740481C1C}">
                <a14:useLocalDpi xmlns:a14="http://schemas.microsoft.com/office/drawing/2010/main" val="0"/>
              </a:ext>
            </a:extLst>
          </a:blip>
          <a:srcRect r="10942"/>
          <a:stretch>
            <a:fillRect/>
          </a:stretch>
        </p:blipFill>
        <p:spPr bwMode="auto">
          <a:xfrm>
            <a:off x="228600" y="969963"/>
            <a:ext cx="1860550" cy="3124200"/>
          </a:xfrm>
          <a:prstGeom prst="rect">
            <a:avLst/>
          </a:prstGeom>
          <a:noFill/>
          <a:ln w="57150" cmpd="thinThick">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133641"/>
      </p:ext>
    </p:extLst>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12" name="pic_left" descr="f7246b600c33874474abbc00510fd9f9d62a6059252d885c"/>
          <p:cNvPicPr>
            <a:picLocks noChangeAspect="1" noChangeArrowheads="1"/>
          </p:cNvPicPr>
          <p:nvPr/>
        </p:nvPicPr>
        <p:blipFill>
          <a:blip r:embed="rId2">
            <a:extLst>
              <a:ext uri="{28A0092B-C50C-407E-A947-70E740481C1C}">
                <a14:useLocalDpi xmlns:a14="http://schemas.microsoft.com/office/drawing/2010/main" val="0"/>
              </a:ext>
            </a:extLst>
          </a:blip>
          <a:srcRect r="9045" b="11111"/>
          <a:stretch>
            <a:fillRect/>
          </a:stretch>
        </p:blipFill>
        <p:spPr bwMode="auto">
          <a:xfrm>
            <a:off x="0" y="0"/>
            <a:ext cx="9144000"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Rectangle 4"/>
          <p:cNvSpPr>
            <a:spLocks noGrp="1" noChangeArrowheads="1"/>
          </p:cNvSpPr>
          <p:nvPr>
            <p:ph type="title"/>
          </p:nvPr>
        </p:nvSpPr>
        <p:spPr>
          <a:xfrm>
            <a:off x="250825" y="4581525"/>
            <a:ext cx="8640763" cy="1223963"/>
          </a:xfrm>
          <a:solidFill>
            <a:schemeClr val="bg1">
              <a:alpha val="91000"/>
            </a:schemeClr>
          </a:solidFill>
          <a:ln/>
        </p:spPr>
        <p:txBody>
          <a:bodyPr/>
          <a:lstStyle/>
          <a:p>
            <a:r>
              <a:rPr kumimoji="1" lang="en-US" altLang="zh-CN" sz="4000">
                <a:solidFill>
                  <a:schemeClr val="tx1"/>
                </a:solidFill>
              </a:rPr>
              <a:t>        </a:t>
            </a:r>
          </a:p>
        </p:txBody>
      </p:sp>
      <p:sp>
        <p:nvSpPr>
          <p:cNvPr id="55302" name="Text Box 6"/>
          <p:cNvSpPr txBox="1">
            <a:spLocks noChangeArrowheads="1"/>
          </p:cNvSpPr>
          <p:nvPr/>
        </p:nvSpPr>
        <p:spPr bwMode="auto">
          <a:xfrm>
            <a:off x="0" y="765175"/>
            <a:ext cx="5399088" cy="2236788"/>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dirty="0">
                <a:solidFill>
                  <a:srgbClr val="0000FF"/>
                </a:solidFill>
                <a:latin typeface="黑体" pitchFamily="49" charset="-122"/>
                <a:ea typeface="黑体" pitchFamily="49" charset="-122"/>
              </a:rPr>
              <a:t>斯大林</a:t>
            </a:r>
            <a:r>
              <a:rPr kumimoji="1" lang="zh-CN" altLang="en-US" sz="2800" b="1" u="none" dirty="0">
                <a:latin typeface="黑体" pitchFamily="49" charset="-122"/>
                <a:ea typeface="黑体" pitchFamily="49" charset="-122"/>
              </a:rPr>
              <a:t>：意为</a:t>
            </a:r>
            <a:r>
              <a:rPr kumimoji="1" lang="zh-CN" altLang="en-US" sz="2800" b="1" u="none" dirty="0">
                <a:latin typeface="Times New Roman"/>
                <a:ea typeface="黑体" pitchFamily="49" charset="-122"/>
              </a:rPr>
              <a:t>“</a:t>
            </a:r>
            <a:r>
              <a:rPr kumimoji="1" lang="zh-CN" altLang="en-US" sz="2800" b="1" u="none" dirty="0">
                <a:latin typeface="黑体" pitchFamily="49" charset="-122"/>
                <a:ea typeface="黑体" pitchFamily="49" charset="-122"/>
              </a:rPr>
              <a:t>钢铁般的人</a:t>
            </a:r>
            <a:r>
              <a:rPr kumimoji="1" lang="zh-CN" altLang="en-US" sz="2800" b="1" u="none" dirty="0">
                <a:latin typeface="Times New Roman"/>
                <a:ea typeface="黑体" pitchFamily="49" charset="-122"/>
              </a:rPr>
              <a:t>”</a:t>
            </a:r>
            <a:r>
              <a:rPr kumimoji="1" lang="zh-CN" altLang="en-US" sz="2800" b="1" u="none" dirty="0">
                <a:latin typeface="黑体" pitchFamily="49" charset="-122"/>
                <a:ea typeface="黑体" pitchFamily="49" charset="-122"/>
              </a:rPr>
              <a:t>，他</a:t>
            </a:r>
            <a:r>
              <a:rPr kumimoji="1" lang="zh-CN" altLang="en-US" sz="2800" b="1" u="none" dirty="0" smtClean="0">
                <a:latin typeface="黑体" pitchFamily="49" charset="-122"/>
                <a:ea typeface="黑体" pitchFamily="49" charset="-122"/>
              </a:rPr>
              <a:t>出生于格鲁吉亚</a:t>
            </a:r>
            <a:r>
              <a:rPr kumimoji="1" lang="zh-CN" altLang="en-US" sz="2800" b="1" u="none" dirty="0">
                <a:latin typeface="黑体" pitchFamily="49" charset="-122"/>
                <a:ea typeface="黑体" pitchFamily="49" charset="-122"/>
              </a:rPr>
              <a:t>一个鞋匠家庭。</a:t>
            </a:r>
            <a:r>
              <a:rPr kumimoji="1" lang="en-US" altLang="zh-CN" sz="2800" b="1" u="none" dirty="0">
                <a:latin typeface="黑体" pitchFamily="49" charset="-122"/>
                <a:ea typeface="黑体" pitchFamily="49" charset="-122"/>
              </a:rPr>
              <a:t>20</a:t>
            </a:r>
            <a:r>
              <a:rPr kumimoji="1" lang="zh-CN" altLang="en-US" sz="2800" b="1" u="none" dirty="0">
                <a:latin typeface="黑体" pitchFamily="49" charset="-122"/>
                <a:ea typeface="黑体" pitchFamily="49" charset="-122"/>
              </a:rPr>
              <a:t>岁时候，就成为了一位职业革命家。列宁逝世后，斯大林开始领导苏联的社会主义建设。</a:t>
            </a:r>
          </a:p>
        </p:txBody>
      </p:sp>
      <p:sp>
        <p:nvSpPr>
          <p:cNvPr id="55303" name="Text Box 7"/>
          <p:cNvSpPr txBox="1">
            <a:spLocks noChangeArrowheads="1"/>
          </p:cNvSpPr>
          <p:nvPr/>
        </p:nvSpPr>
        <p:spPr bwMode="auto">
          <a:xfrm>
            <a:off x="35496" y="3996456"/>
            <a:ext cx="8991600"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3200" b="1" u="none" dirty="0">
                <a:solidFill>
                  <a:srgbClr val="FFFF00"/>
                </a:solidFill>
                <a:effectLst>
                  <a:outerShdw blurRad="38100" dist="38100" dir="2700000" algn="tl">
                    <a:srgbClr val="C0C0C0"/>
                  </a:outerShdw>
                </a:effectLst>
                <a:latin typeface="楷体_GB2312" pitchFamily="49" charset="-122"/>
                <a:ea typeface="楷体_GB2312" pitchFamily="49" charset="-122"/>
              </a:rPr>
              <a:t>    </a:t>
            </a:r>
            <a:r>
              <a:rPr lang="en-US" altLang="zh-CN" sz="3200" b="1" u="none" dirty="0">
                <a:solidFill>
                  <a:srgbClr val="0000FF"/>
                </a:solidFill>
                <a:latin typeface="Arial"/>
                <a:ea typeface="楷体_GB2312" pitchFamily="49" charset="-122"/>
              </a:rPr>
              <a:t>“</a:t>
            </a:r>
            <a:r>
              <a:rPr lang="zh-CN" altLang="en-US" sz="3200" b="1" u="none" dirty="0">
                <a:solidFill>
                  <a:srgbClr val="0000FF"/>
                </a:solidFill>
                <a:latin typeface="楷体_GB2312" pitchFamily="49" charset="-122"/>
                <a:ea typeface="楷体_GB2312" pitchFamily="49" charset="-122"/>
              </a:rPr>
              <a:t>斯大林模式</a:t>
            </a:r>
            <a:r>
              <a:rPr lang="zh-CN" altLang="en-US" sz="3200" b="1" u="none" dirty="0">
                <a:solidFill>
                  <a:srgbClr val="0000FF"/>
                </a:solidFill>
                <a:latin typeface="Arial"/>
                <a:ea typeface="楷体_GB2312" pitchFamily="49" charset="-122"/>
              </a:rPr>
              <a:t>”</a:t>
            </a:r>
            <a:r>
              <a:rPr kumimoji="1" lang="zh-CN" altLang="en-US" sz="3200" b="1" u="none" dirty="0"/>
              <a:t>是指苏联在</a:t>
            </a:r>
            <a:r>
              <a:rPr kumimoji="1" lang="en-US" altLang="zh-CN" sz="3200" b="1" u="none" dirty="0"/>
              <a:t>20</a:t>
            </a:r>
            <a:r>
              <a:rPr kumimoji="1" lang="zh-CN" altLang="en-US" sz="3200" b="1" u="none" dirty="0"/>
              <a:t>世纪二三十年代建设社会主义过程中，按照斯大林的规划所确立起来的</a:t>
            </a:r>
            <a:r>
              <a:rPr kumimoji="1" lang="zh-CN" altLang="en-US" sz="3200" b="1" u="none" dirty="0">
                <a:solidFill>
                  <a:srgbClr val="FF0000"/>
                </a:solidFill>
              </a:rPr>
              <a:t>高度集中</a:t>
            </a:r>
            <a:r>
              <a:rPr kumimoji="1" lang="zh-CN" altLang="en-US" sz="3200" b="1" u="none" dirty="0"/>
              <a:t>的经济、政治体制及其运行机制。斯大林体制是俄国及苏联在</a:t>
            </a:r>
            <a:r>
              <a:rPr kumimoji="1" lang="zh-CN" altLang="en-US" sz="3200" b="1" u="none" dirty="0">
                <a:solidFill>
                  <a:srgbClr val="FF0000"/>
                </a:solidFill>
              </a:rPr>
              <a:t>特定的历史条件下</a:t>
            </a:r>
            <a:r>
              <a:rPr kumimoji="1" lang="zh-CN" altLang="en-US" sz="3200" b="1" u="none" dirty="0"/>
              <a:t>的一种社会主义模式。</a:t>
            </a:r>
            <a:endParaRPr lang="zh-CN" altLang="en-US" sz="3200" b="1" u="none" dirty="0">
              <a:latin typeface="楷体_GB2312" pitchFamily="49" charset="-122"/>
              <a:ea typeface="楷体_GB2312" pitchFamily="49" charset="-122"/>
            </a:endParaRPr>
          </a:p>
        </p:txBody>
      </p:sp>
      <p:sp>
        <p:nvSpPr>
          <p:cNvPr id="55305" name="Rectangle 9"/>
          <p:cNvSpPr>
            <a:spLocks noChangeArrowheads="1"/>
          </p:cNvSpPr>
          <p:nvPr/>
        </p:nvSpPr>
        <p:spPr bwMode="auto">
          <a:xfrm>
            <a:off x="755650" y="0"/>
            <a:ext cx="4356100"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600" b="1" u="none">
                <a:solidFill>
                  <a:srgbClr val="0000FF"/>
                </a:solidFill>
                <a:latin typeface="黑体" pitchFamily="49" charset="-122"/>
                <a:ea typeface="黑体" pitchFamily="49" charset="-122"/>
              </a:rPr>
              <a:t>什么是斯大林模式？</a:t>
            </a:r>
          </a:p>
        </p:txBody>
      </p:sp>
      <p:sp>
        <p:nvSpPr>
          <p:cNvPr id="55306" name="AutoShape 10"/>
          <p:cNvSpPr>
            <a:spLocks noChangeArrowheads="1"/>
          </p:cNvSpPr>
          <p:nvPr/>
        </p:nvSpPr>
        <p:spPr bwMode="auto">
          <a:xfrm>
            <a:off x="1042988" y="4410075"/>
            <a:ext cx="7850187" cy="1971675"/>
          </a:xfrm>
          <a:prstGeom prst="cloudCallout">
            <a:avLst>
              <a:gd name="adj1" fmla="val -23954"/>
              <a:gd name="adj2" fmla="val -1562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r>
              <a:rPr kumimoji="1" lang="en-US" altLang="zh-CN" sz="3600" b="1" u="none">
                <a:solidFill>
                  <a:srgbClr val="FF0000"/>
                </a:solidFill>
                <a:latin typeface="Times New Roman" pitchFamily="18" charset="0"/>
                <a:ea typeface="华文行楷" pitchFamily="2" charset="-122"/>
              </a:rPr>
              <a:t>“</a:t>
            </a:r>
            <a:r>
              <a:rPr kumimoji="1" lang="zh-CN" altLang="en-US" sz="3600" b="1" u="none">
                <a:solidFill>
                  <a:srgbClr val="FF0000"/>
                </a:solidFill>
                <a:latin typeface="Times New Roman" pitchFamily="18" charset="0"/>
                <a:ea typeface="华文行楷" pitchFamily="2" charset="-122"/>
              </a:rPr>
              <a:t>特定的历史条件”是指什么历史环境</a:t>
            </a:r>
            <a:r>
              <a:rPr kumimoji="1" lang="en-US" altLang="zh-CN" sz="3600" b="1" u="none">
                <a:solidFill>
                  <a:srgbClr val="FF0000"/>
                </a:solidFill>
                <a:latin typeface="Times New Roman" pitchFamily="18" charset="0"/>
                <a:ea typeface="华文行楷" pitchFamily="2" charset="-122"/>
              </a:rPr>
              <a:t>?</a:t>
            </a:r>
          </a:p>
        </p:txBody>
      </p:sp>
    </p:spTree>
    <p:extLst>
      <p:ext uri="{BB962C8B-B14F-4D97-AF65-F5344CB8AC3E}">
        <p14:creationId xmlns:p14="http://schemas.microsoft.com/office/powerpoint/2010/main" val="36050471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strips(downLeft)">
                                      <p:cBhvr>
                                        <p:cTn id="7" dur="500"/>
                                        <p:tgtEl>
                                          <p:spTgt spid="553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5305"/>
                                        </p:tgtEl>
                                        <p:attrNameLst>
                                          <p:attrName>style.visibility</p:attrName>
                                        </p:attrNameLst>
                                      </p:cBhvr>
                                      <p:to>
                                        <p:strVal val="visible"/>
                                      </p:to>
                                    </p:set>
                                    <p:anim calcmode="lin" valueType="num">
                                      <p:cBhvr additive="base">
                                        <p:cTn id="12" dur="500" fill="hold"/>
                                        <p:tgtEl>
                                          <p:spTgt spid="55305"/>
                                        </p:tgtEl>
                                        <p:attrNameLst>
                                          <p:attrName>ppt_x</p:attrName>
                                        </p:attrNameLst>
                                      </p:cBhvr>
                                      <p:tavLst>
                                        <p:tav tm="0">
                                          <p:val>
                                            <p:strVal val="0-#ppt_w/2"/>
                                          </p:val>
                                        </p:tav>
                                        <p:tav tm="100000">
                                          <p:val>
                                            <p:strVal val="#ppt_x"/>
                                          </p:val>
                                        </p:tav>
                                      </p:tavLst>
                                    </p:anim>
                                    <p:anim calcmode="lin" valueType="num">
                                      <p:cBhvr additive="base">
                                        <p:cTn id="13" dur="500" fill="hold"/>
                                        <p:tgtEl>
                                          <p:spTgt spid="55305"/>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55303"/>
                                        </p:tgtEl>
                                        <p:attrNameLst>
                                          <p:attrName>style.visibility</p:attrName>
                                        </p:attrNameLst>
                                      </p:cBhvr>
                                      <p:to>
                                        <p:strVal val="visible"/>
                                      </p:to>
                                    </p:set>
                                    <p:anim calcmode="lin" valueType="num">
                                      <p:cBhvr>
                                        <p:cTn id="18" dur="1000" fill="hold"/>
                                        <p:tgtEl>
                                          <p:spTgt spid="55303"/>
                                        </p:tgtEl>
                                        <p:attrNameLst>
                                          <p:attrName>ppt_w</p:attrName>
                                        </p:attrNameLst>
                                      </p:cBhvr>
                                      <p:tavLst>
                                        <p:tav tm="0">
                                          <p:val>
                                            <p:fltVal val="0"/>
                                          </p:val>
                                        </p:tav>
                                        <p:tav tm="100000">
                                          <p:val>
                                            <p:strVal val="#ppt_w"/>
                                          </p:val>
                                        </p:tav>
                                      </p:tavLst>
                                    </p:anim>
                                    <p:anim calcmode="lin" valueType="num">
                                      <p:cBhvr>
                                        <p:cTn id="19" dur="1000" fill="hold"/>
                                        <p:tgtEl>
                                          <p:spTgt spid="55303"/>
                                        </p:tgtEl>
                                        <p:attrNameLst>
                                          <p:attrName>ppt_h</p:attrName>
                                        </p:attrNameLst>
                                      </p:cBhvr>
                                      <p:tavLst>
                                        <p:tav tm="0">
                                          <p:val>
                                            <p:fltVal val="0"/>
                                          </p:val>
                                        </p:tav>
                                        <p:tav tm="100000">
                                          <p:val>
                                            <p:strVal val="#ppt_h"/>
                                          </p:val>
                                        </p:tav>
                                      </p:tavLst>
                                    </p:anim>
                                    <p:anim calcmode="lin" valueType="num">
                                      <p:cBhvr>
                                        <p:cTn id="20" dur="1000" fill="hold"/>
                                        <p:tgtEl>
                                          <p:spTgt spid="55303"/>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53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55306"/>
                                        </p:tgtEl>
                                        <p:attrNameLst>
                                          <p:attrName>style.visibility</p:attrName>
                                        </p:attrNameLst>
                                      </p:cBhvr>
                                      <p:to>
                                        <p:strVal val="visible"/>
                                      </p:to>
                                    </p:set>
                                    <p:animEffect transition="in" filter="blinds(horizontal)">
                                      <p:cBhvr>
                                        <p:cTn id="26" dur="5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animBg="1" autoUpdateAnimBg="0"/>
      <p:bldP spid="55303" grpId="0" autoUpdateAnimBg="0"/>
      <p:bldP spid="55305" grpId="0" animBg="1"/>
      <p:bldP spid="5530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AutoShape 4"/>
          <p:cNvSpPr>
            <a:spLocks noChangeArrowheads="1"/>
          </p:cNvSpPr>
          <p:nvPr/>
        </p:nvSpPr>
        <p:spPr bwMode="auto">
          <a:xfrm>
            <a:off x="250825" y="1412875"/>
            <a:ext cx="8713788" cy="4464050"/>
          </a:xfrm>
          <a:prstGeom prst="roundRect">
            <a:avLst>
              <a:gd name="adj" fmla="val 7264"/>
            </a:avLst>
          </a:prstGeom>
          <a:gradFill rotWithShape="1">
            <a:gsLst>
              <a:gs pos="0">
                <a:srgbClr val="000000">
                  <a:alpha val="49001"/>
                </a:srgbClr>
              </a:gs>
              <a:gs pos="50000">
                <a:srgbClr val="185E5E"/>
              </a:gs>
              <a:gs pos="100000">
                <a:srgbClr val="000000">
                  <a:alpha val="49001"/>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u="none">
              <a:effectLst>
                <a:outerShdw blurRad="38100" dist="38100" dir="2700000" algn="tl">
                  <a:srgbClr val="FFFFFF"/>
                </a:outerShdw>
              </a:effectLst>
              <a:latin typeface="Verdana" pitchFamily="34" charset="0"/>
            </a:endParaRPr>
          </a:p>
        </p:txBody>
      </p:sp>
      <p:sp>
        <p:nvSpPr>
          <p:cNvPr id="30726" name="Rectangle 6"/>
          <p:cNvSpPr>
            <a:spLocks noGrp="1" noChangeArrowheads="1"/>
          </p:cNvSpPr>
          <p:nvPr>
            <p:ph type="title"/>
          </p:nvPr>
        </p:nvSpPr>
        <p:spPr>
          <a:xfrm>
            <a:off x="250825" y="0"/>
            <a:ext cx="7543800" cy="1431925"/>
          </a:xfrm>
        </p:spPr>
        <p:txBody>
          <a:bodyPr/>
          <a:lstStyle/>
          <a:p>
            <a:r>
              <a:rPr lang="zh-CN" altLang="en-US">
                <a:solidFill>
                  <a:srgbClr val="0000FF"/>
                </a:solidFill>
                <a:ea typeface="华文新魏" pitchFamily="2" charset="-122"/>
              </a:rPr>
              <a:t>学习探究：</a:t>
            </a:r>
            <a:r>
              <a:rPr lang="zh-CN" altLang="en-US">
                <a:solidFill>
                  <a:schemeClr val="tx1"/>
                </a:solidFill>
                <a:ea typeface="华文新魏" pitchFamily="2" charset="-122"/>
              </a:rPr>
              <a:t>斯大林的选择</a:t>
            </a:r>
          </a:p>
        </p:txBody>
      </p:sp>
      <p:sp>
        <p:nvSpPr>
          <p:cNvPr id="30728" name="Text Box 8"/>
          <p:cNvSpPr txBox="1">
            <a:spLocks noChangeArrowheads="1"/>
          </p:cNvSpPr>
          <p:nvPr/>
        </p:nvSpPr>
        <p:spPr bwMode="auto">
          <a:xfrm>
            <a:off x="2413000" y="6027738"/>
            <a:ext cx="36718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a:solidFill>
                  <a:srgbClr val="0000FF"/>
                </a:solidFill>
                <a:effectLst>
                  <a:outerShdw blurRad="38100" dist="38100" dir="2700000" algn="tl">
                    <a:srgbClr val="C0C0C0"/>
                  </a:outerShdw>
                </a:effectLst>
                <a:latin typeface="Tahoma" pitchFamily="34" charset="0"/>
                <a:ea typeface="华文行楷" pitchFamily="2" charset="-122"/>
              </a:rPr>
              <a:t>优先发展重工业</a:t>
            </a:r>
          </a:p>
        </p:txBody>
      </p:sp>
      <p:sp>
        <p:nvSpPr>
          <p:cNvPr id="30729" name="Text Box 9"/>
          <p:cNvSpPr txBox="1">
            <a:spLocks noChangeArrowheads="1"/>
          </p:cNvSpPr>
          <p:nvPr/>
        </p:nvSpPr>
        <p:spPr bwMode="auto">
          <a:xfrm>
            <a:off x="611188" y="6021388"/>
            <a:ext cx="80645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FF0000"/>
                </a:solidFill>
                <a:effectLst>
                  <a:outerShdw blurRad="38100" dist="38100" dir="2700000" algn="tl">
                    <a:srgbClr val="C0C0C0"/>
                  </a:outerShdw>
                </a:effectLst>
                <a:latin typeface="Tahoma" pitchFamily="34" charset="0"/>
                <a:ea typeface="华文行楷" pitchFamily="2" charset="-122"/>
              </a:rPr>
              <a:t>工业落后的现实；重工业是国防的基础</a:t>
            </a:r>
          </a:p>
        </p:txBody>
      </p:sp>
      <p:sp>
        <p:nvSpPr>
          <p:cNvPr id="30731" name="Text Box 11"/>
          <p:cNvSpPr txBox="1">
            <a:spLocks noChangeArrowheads="1"/>
          </p:cNvSpPr>
          <p:nvPr/>
        </p:nvSpPr>
        <p:spPr bwMode="auto">
          <a:xfrm>
            <a:off x="7143750" y="3876675"/>
            <a:ext cx="110013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6000" b="1" u="none">
                <a:solidFill>
                  <a:srgbClr val="FF0000"/>
                </a:solidFill>
                <a:latin typeface="Tahoma" pitchFamily="34" charset="0"/>
              </a:rPr>
              <a:t>B</a:t>
            </a:r>
          </a:p>
        </p:txBody>
      </p:sp>
      <p:sp>
        <p:nvSpPr>
          <p:cNvPr id="30725" name="Text Box 10"/>
          <p:cNvSpPr txBox="1">
            <a:spLocks noChangeArrowheads="1"/>
          </p:cNvSpPr>
          <p:nvPr/>
        </p:nvSpPr>
        <p:spPr bwMode="auto">
          <a:xfrm>
            <a:off x="250825" y="1628775"/>
            <a:ext cx="8893175" cy="403187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200" b="1" u="none" dirty="0">
                <a:effectLst>
                  <a:outerShdw blurRad="38100" dist="38100" dir="2700000" algn="tl">
                    <a:srgbClr val="C0C0C0"/>
                  </a:outerShdw>
                </a:effectLst>
                <a:latin typeface="Verdana" pitchFamily="34" charset="0"/>
              </a:rPr>
              <a:t>　　</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1928</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年，苏联的工业产值还不到德国的一半，美国的</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1/8</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，全国</a:t>
            </a:r>
            <a:r>
              <a:rPr lang="en-US" altLang="zh-CN"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99</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％的耕种要靠畜力和人力来完成。</a:t>
            </a:r>
          </a:p>
          <a:p>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    </a:t>
            </a:r>
            <a:r>
              <a:rPr lang="zh-CN" altLang="en-US" sz="3200" b="1" u="none" dirty="0" smtClean="0">
                <a:solidFill>
                  <a:srgbClr val="0000FF"/>
                </a:solidFill>
                <a:effectLst>
                  <a:outerShdw blurRad="38100" dist="38100" dir="2700000" algn="tl">
                    <a:srgbClr val="C0C0C0"/>
                  </a:outerShdw>
                </a:effectLst>
                <a:latin typeface="楷体_GB2312" pitchFamily="49" charset="-122"/>
                <a:ea typeface="楷体_GB2312" pitchFamily="49" charset="-122"/>
              </a:rPr>
              <a:t>对此</a:t>
            </a:r>
            <a:r>
              <a:rPr lang="zh-CN" altLang="en-US" sz="3200" b="1" u="none" dirty="0">
                <a:solidFill>
                  <a:srgbClr val="0000FF"/>
                </a:solidFill>
                <a:effectLst>
                  <a:outerShdw blurRad="38100" dist="38100" dir="2700000" algn="tl">
                    <a:srgbClr val="C0C0C0"/>
                  </a:outerShdw>
                </a:effectLst>
                <a:latin typeface="楷体_GB2312" pitchFamily="49" charset="-122"/>
                <a:ea typeface="楷体_GB2312" pitchFamily="49" charset="-122"/>
              </a:rPr>
              <a:t>斯大林指出：没有重工业，就不会有一切现代化国防武器，只要谁高兴，谁就可以蹂躏我们。</a:t>
            </a:r>
          </a:p>
          <a:p>
            <a:r>
              <a:rPr lang="zh-CN" altLang="en-US" sz="3200" b="1" u="none" dirty="0">
                <a:effectLst>
                  <a:outerShdw blurRad="38100" dist="38100" dir="2700000" algn="tl">
                    <a:srgbClr val="C0C0C0"/>
                  </a:outerShdw>
                </a:effectLst>
                <a:latin typeface="Verdana" pitchFamily="34" charset="0"/>
                <a:ea typeface="黑体" pitchFamily="49" charset="-122"/>
              </a:rPr>
              <a:t>    请分析：他进行建设社会主义的侧重点是什么？这样选择的依据是什么？</a:t>
            </a:r>
          </a:p>
        </p:txBody>
      </p:sp>
      <p:sp>
        <p:nvSpPr>
          <p:cNvPr id="30730" name="Text Box 2"/>
          <p:cNvSpPr txBox="1">
            <a:spLocks noChangeArrowheads="1"/>
          </p:cNvSpPr>
          <p:nvPr/>
        </p:nvSpPr>
        <p:spPr bwMode="auto">
          <a:xfrm>
            <a:off x="0" y="2008857"/>
            <a:ext cx="9144000" cy="3508375"/>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charset="0"/>
                <a:ea typeface="宋体" pitchFamily="2" charset="-122"/>
              </a:defRPr>
            </a:lvl1pPr>
            <a:lvl2pPr marL="742950" indent="-285750" algn="l">
              <a:defRPr>
                <a:solidFill>
                  <a:schemeClr val="tx1"/>
                </a:solidFill>
                <a:latin typeface="Arial" charset="0"/>
                <a:ea typeface="宋体" pitchFamily="2" charset="-122"/>
              </a:defRPr>
            </a:lvl2pPr>
            <a:lvl3pPr marL="1143000" indent="-228600" algn="l">
              <a:defRPr>
                <a:solidFill>
                  <a:schemeClr val="tx1"/>
                </a:solidFill>
                <a:latin typeface="Arial" charset="0"/>
                <a:ea typeface="宋体" pitchFamily="2" charset="-122"/>
              </a:defRPr>
            </a:lvl3pPr>
            <a:lvl4pPr marL="1600200" indent="-228600" algn="l">
              <a:defRPr>
                <a:solidFill>
                  <a:schemeClr val="tx1"/>
                </a:solidFill>
                <a:latin typeface="Arial" charset="0"/>
                <a:ea typeface="宋体" pitchFamily="2" charset="-122"/>
              </a:defRPr>
            </a:lvl4pPr>
            <a:lvl5pPr marL="2057400" indent="-228600" algn="l">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2800" b="1" u="none" dirty="0">
                <a:latin typeface="黑体" pitchFamily="49" charset="-122"/>
                <a:ea typeface="黑体" pitchFamily="49" charset="-122"/>
              </a:rPr>
              <a:t>斯大林在论述苏联工业化时说：</a:t>
            </a:r>
            <a:r>
              <a:rPr lang="zh-CN" altLang="en-US" sz="2800" b="1" u="none" dirty="0">
                <a:latin typeface="Tahoma" pitchFamily="34" charset="0"/>
                <a:ea typeface="黑体" pitchFamily="49" charset="-122"/>
              </a:rPr>
              <a:t>“</a:t>
            </a:r>
            <a:r>
              <a:rPr lang="zh-CN" altLang="en-US" sz="2800" b="1" u="none" dirty="0">
                <a:latin typeface="黑体" pitchFamily="49" charset="-122"/>
                <a:ea typeface="黑体" pitchFamily="49" charset="-122"/>
              </a:rPr>
              <a:t>没有重工业就无法保卫国家，所以必须赶快发展重工业，如果这事迟了，那就要失败。</a:t>
            </a:r>
            <a:r>
              <a:rPr lang="zh-CN" altLang="en-US" sz="2800" b="1" u="none" dirty="0">
                <a:latin typeface="Tahoma" pitchFamily="34" charset="0"/>
                <a:ea typeface="黑体" pitchFamily="49" charset="-122"/>
              </a:rPr>
              <a:t>”</a:t>
            </a:r>
            <a:r>
              <a:rPr lang="zh-CN" altLang="en-US" sz="2800" b="1" u="none" dirty="0">
                <a:latin typeface="黑体" pitchFamily="49" charset="-122"/>
                <a:ea typeface="黑体" pitchFamily="49" charset="-122"/>
              </a:rPr>
              <a:t>他强调</a:t>
            </a:r>
            <a:r>
              <a:rPr lang="zh-CN" altLang="en-US" sz="2800" b="1" u="none" dirty="0" smtClean="0">
                <a:latin typeface="黑体" pitchFamily="49" charset="-122"/>
                <a:ea typeface="黑体" pitchFamily="49" charset="-122"/>
              </a:rPr>
              <a:t>苏联</a:t>
            </a:r>
            <a:r>
              <a:rPr lang="zh-CN" altLang="en-US" sz="2800" b="1" dirty="0">
                <a:latin typeface="黑体" pitchFamily="49" charset="-122"/>
                <a:ea typeface="黑体" pitchFamily="49" charset="-122"/>
              </a:rPr>
              <a:t>优先</a:t>
            </a:r>
            <a:r>
              <a:rPr lang="zh-CN" altLang="en-US" sz="2800" b="1" u="none" dirty="0" smtClean="0">
                <a:latin typeface="黑体" pitchFamily="49" charset="-122"/>
                <a:ea typeface="黑体" pitchFamily="49" charset="-122"/>
              </a:rPr>
              <a:t>发展</a:t>
            </a:r>
            <a:r>
              <a:rPr lang="zh-CN" altLang="en-US" sz="2800" b="1" u="none" dirty="0">
                <a:latin typeface="黑体" pitchFamily="49" charset="-122"/>
                <a:ea typeface="黑体" pitchFamily="49" charset="-122"/>
              </a:rPr>
              <a:t>重工业，就外部环境而言，是因为</a:t>
            </a:r>
          </a:p>
          <a:p>
            <a:r>
              <a:rPr lang="en-US" altLang="zh-CN" sz="2800" b="1" u="none" dirty="0">
                <a:latin typeface="黑体" pitchFamily="49" charset="-122"/>
                <a:ea typeface="黑体" pitchFamily="49" charset="-122"/>
              </a:rPr>
              <a:t>A.</a:t>
            </a:r>
            <a:r>
              <a:rPr lang="zh-CN" altLang="en-US" sz="2800" b="1" u="none" dirty="0">
                <a:latin typeface="黑体" pitchFamily="49" charset="-122"/>
                <a:ea typeface="黑体" pitchFamily="49" charset="-122"/>
              </a:rPr>
              <a:t>马歇尔计划的出台  </a:t>
            </a:r>
          </a:p>
          <a:p>
            <a:r>
              <a:rPr lang="en-US" altLang="zh-CN" sz="2800" b="1" u="none" dirty="0">
                <a:latin typeface="黑体" pitchFamily="49" charset="-122"/>
                <a:ea typeface="黑体" pitchFamily="49" charset="-122"/>
              </a:rPr>
              <a:t>B.</a:t>
            </a:r>
            <a:r>
              <a:rPr lang="zh-CN" altLang="en-US" sz="2800" b="1" u="none" dirty="0">
                <a:latin typeface="黑体" pitchFamily="49" charset="-122"/>
                <a:ea typeface="黑体" pitchFamily="49" charset="-122"/>
              </a:rPr>
              <a:t>苏联处于资本主义世界的包围中</a:t>
            </a:r>
          </a:p>
          <a:p>
            <a:r>
              <a:rPr lang="en-US" altLang="zh-CN" sz="2800" b="1" u="none" dirty="0">
                <a:latin typeface="黑体" pitchFamily="49" charset="-122"/>
                <a:ea typeface="黑体" pitchFamily="49" charset="-122"/>
              </a:rPr>
              <a:t>C.</a:t>
            </a:r>
            <a:r>
              <a:rPr lang="zh-CN" altLang="en-US" sz="2800" b="1" u="none" dirty="0">
                <a:latin typeface="黑体" pitchFamily="49" charset="-122"/>
                <a:ea typeface="黑体" pitchFamily="49" charset="-122"/>
              </a:rPr>
              <a:t>冷战格局的形成     </a:t>
            </a:r>
          </a:p>
          <a:p>
            <a:r>
              <a:rPr lang="en-US" altLang="zh-CN" sz="2800" b="1" u="none" dirty="0">
                <a:latin typeface="黑体" pitchFamily="49" charset="-122"/>
                <a:ea typeface="黑体" pitchFamily="49" charset="-122"/>
              </a:rPr>
              <a:t>D.</a:t>
            </a:r>
            <a:r>
              <a:rPr lang="zh-CN" altLang="en-US" sz="2800" b="1" u="none" dirty="0">
                <a:latin typeface="黑体" pitchFamily="49" charset="-122"/>
                <a:ea typeface="黑体" pitchFamily="49" charset="-122"/>
              </a:rPr>
              <a:t>社会主义阵营的出现</a:t>
            </a:r>
          </a:p>
        </p:txBody>
      </p:sp>
      <p:sp>
        <p:nvSpPr>
          <p:cNvPr id="2" name="TextBox 1"/>
          <p:cNvSpPr txBox="1"/>
          <p:nvPr/>
        </p:nvSpPr>
        <p:spPr>
          <a:xfrm>
            <a:off x="6084888" y="3644900"/>
            <a:ext cx="2303536" cy="1446550"/>
          </a:xfrm>
          <a:prstGeom prst="rect">
            <a:avLst/>
          </a:prstGeom>
          <a:noFill/>
        </p:spPr>
        <p:txBody>
          <a:bodyPr wrap="square" rtlCol="0">
            <a:spAutoFit/>
          </a:bodyPr>
          <a:lstStyle/>
          <a:p>
            <a:r>
              <a:rPr lang="en-US" altLang="zh-CN" sz="8800" dirty="0" smtClean="0">
                <a:solidFill>
                  <a:srgbClr val="FF0000"/>
                </a:solidFill>
              </a:rPr>
              <a:t>B</a:t>
            </a:r>
            <a:endParaRPr lang="zh-CN" altLang="en-US" sz="8800" dirty="0">
              <a:solidFill>
                <a:srgbClr val="FF0000"/>
              </a:solidFill>
            </a:endParaRPr>
          </a:p>
        </p:txBody>
      </p:sp>
    </p:spTree>
    <p:extLst>
      <p:ext uri="{BB962C8B-B14F-4D97-AF65-F5344CB8AC3E}">
        <p14:creationId xmlns:p14="http://schemas.microsoft.com/office/powerpoint/2010/main" val="3583393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animEffect transition="in" filter="fade">
                                      <p:cBhvr>
                                        <p:cTn id="7" dur="1000"/>
                                        <p:tgtEl>
                                          <p:spTgt spid="30725">
                                            <p:txEl>
                                              <p:pRg st="0" end="0"/>
                                            </p:txEl>
                                          </p:spTgt>
                                        </p:tgtEl>
                                      </p:cBhvr>
                                    </p:animEffect>
                                    <p:anim calcmode="lin" valueType="num">
                                      <p:cBhvr>
                                        <p:cTn id="8" dur="1000" fill="hold"/>
                                        <p:tgtEl>
                                          <p:spTgt spid="3072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07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25">
                                            <p:txEl>
                                              <p:pRg st="1" end="1"/>
                                            </p:txEl>
                                          </p:spTgt>
                                        </p:tgtEl>
                                        <p:attrNameLst>
                                          <p:attrName>style.visibility</p:attrName>
                                        </p:attrNameLst>
                                      </p:cBhvr>
                                      <p:to>
                                        <p:strVal val="visible"/>
                                      </p:to>
                                    </p:set>
                                    <p:animEffect transition="in" filter="fade">
                                      <p:cBhvr>
                                        <p:cTn id="14" dur="1000"/>
                                        <p:tgtEl>
                                          <p:spTgt spid="30725">
                                            <p:txEl>
                                              <p:pRg st="1" end="1"/>
                                            </p:txEl>
                                          </p:spTgt>
                                        </p:tgtEl>
                                      </p:cBhvr>
                                    </p:animEffect>
                                    <p:anim calcmode="lin" valueType="num">
                                      <p:cBhvr>
                                        <p:cTn id="15" dur="1000" fill="hold"/>
                                        <p:tgtEl>
                                          <p:spTgt spid="3072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07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0725">
                                            <p:txEl>
                                              <p:pRg st="2" end="2"/>
                                            </p:txEl>
                                          </p:spTgt>
                                        </p:tgtEl>
                                        <p:attrNameLst>
                                          <p:attrName>style.visibility</p:attrName>
                                        </p:attrNameLst>
                                      </p:cBhvr>
                                      <p:to>
                                        <p:strVal val="visible"/>
                                      </p:to>
                                    </p:set>
                                    <p:anim calcmode="lin" valueType="num">
                                      <p:cBhvr additive="base">
                                        <p:cTn id="21" dur="500" fill="hold"/>
                                        <p:tgtEl>
                                          <p:spTgt spid="3072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07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1" nodeType="clickEffect">
                                  <p:stCondLst>
                                    <p:cond delay="0"/>
                                  </p:stCondLst>
                                  <p:childTnLst>
                                    <p:set>
                                      <p:cBhvr>
                                        <p:cTn id="26" dur="1" fill="hold">
                                          <p:stCondLst>
                                            <p:cond delay="0"/>
                                          </p:stCondLst>
                                        </p:cTn>
                                        <p:tgtEl>
                                          <p:spTgt spid="30728"/>
                                        </p:tgtEl>
                                        <p:attrNameLst>
                                          <p:attrName>style.visibility</p:attrName>
                                        </p:attrNameLst>
                                      </p:cBhvr>
                                      <p:to>
                                        <p:strVal val="visible"/>
                                      </p:to>
                                    </p:set>
                                    <p:animEffect transition="in" filter="dissolve">
                                      <p:cBhvr>
                                        <p:cTn id="27" dur="500"/>
                                        <p:tgtEl>
                                          <p:spTgt spid="30728"/>
                                        </p:tgtEl>
                                      </p:cBhvr>
                                    </p:animEffect>
                                  </p:childTnLst>
                                </p:cTn>
                              </p:par>
                            </p:childTnLst>
                          </p:cTn>
                        </p:par>
                      </p:childTnLst>
                    </p:cTn>
                  </p:par>
                  <p:par>
                    <p:cTn id="28" fill="hold">
                      <p:stCondLst>
                        <p:cond delay="indefinite"/>
                      </p:stCondLst>
                      <p:childTnLst>
                        <p:par>
                          <p:cTn id="29" fill="hold">
                            <p:stCondLst>
                              <p:cond delay="0"/>
                            </p:stCondLst>
                            <p:childTnLst>
                              <p:par>
                                <p:cTn id="30" presetID="37" presetClass="exit" presetSubtype="0" fill="hold" grpId="0" nodeType="clickEffect">
                                  <p:stCondLst>
                                    <p:cond delay="0"/>
                                  </p:stCondLst>
                                  <p:childTnLst>
                                    <p:animEffect transition="out" filter="fade">
                                      <p:cBhvr>
                                        <p:cTn id="31" dur="1000"/>
                                        <p:tgtEl>
                                          <p:spTgt spid="30728"/>
                                        </p:tgtEl>
                                      </p:cBhvr>
                                    </p:animEffect>
                                    <p:anim calcmode="lin" valueType="num">
                                      <p:cBhvr>
                                        <p:cTn id="32" dur="1000"/>
                                        <p:tgtEl>
                                          <p:spTgt spid="30728"/>
                                        </p:tgtEl>
                                        <p:attrNameLst>
                                          <p:attrName>ppt_x</p:attrName>
                                        </p:attrNameLst>
                                      </p:cBhvr>
                                      <p:tavLst>
                                        <p:tav tm="0">
                                          <p:val>
                                            <p:strVal val="ppt_x"/>
                                          </p:val>
                                        </p:tav>
                                        <p:tav tm="100000">
                                          <p:val>
                                            <p:strVal val="ppt_x"/>
                                          </p:val>
                                        </p:tav>
                                      </p:tavLst>
                                    </p:anim>
                                    <p:anim calcmode="lin" valueType="num">
                                      <p:cBhvr>
                                        <p:cTn id="33" dur="100" decel="100000"/>
                                        <p:tgtEl>
                                          <p:spTgt spid="30728"/>
                                        </p:tgtEl>
                                        <p:attrNameLst>
                                          <p:attrName>ppt_y</p:attrName>
                                        </p:attrNameLst>
                                      </p:cBhvr>
                                      <p:tavLst>
                                        <p:tav tm="0">
                                          <p:val>
                                            <p:strVal val="ppt_y"/>
                                          </p:val>
                                        </p:tav>
                                        <p:tav tm="100000">
                                          <p:val>
                                            <p:strVal val="ppt_y-.03"/>
                                          </p:val>
                                        </p:tav>
                                      </p:tavLst>
                                    </p:anim>
                                    <p:anim calcmode="lin" valueType="num">
                                      <p:cBhvr>
                                        <p:cTn id="34" dur="900" accel="100000">
                                          <p:stCondLst>
                                            <p:cond delay="100"/>
                                          </p:stCondLst>
                                        </p:cTn>
                                        <p:tgtEl>
                                          <p:spTgt spid="30728"/>
                                        </p:tgtEl>
                                        <p:attrNameLst>
                                          <p:attrName>ppt_y</p:attrName>
                                        </p:attrNameLst>
                                      </p:cBhvr>
                                      <p:tavLst>
                                        <p:tav tm="0">
                                          <p:val>
                                            <p:strVal val="ppt_y"/>
                                          </p:val>
                                        </p:tav>
                                        <p:tav tm="100000">
                                          <p:val>
                                            <p:strVal val="ppt_y+1"/>
                                          </p:val>
                                        </p:tav>
                                      </p:tavLst>
                                    </p:anim>
                                    <p:set>
                                      <p:cBhvr>
                                        <p:cTn id="35" dur="1" fill="hold">
                                          <p:stCondLst>
                                            <p:cond delay="999"/>
                                          </p:stCondLst>
                                        </p:cTn>
                                        <p:tgtEl>
                                          <p:spTgt spid="30728"/>
                                        </p:tgtEl>
                                        <p:attrNameLst>
                                          <p:attrName>style.visibility</p:attrName>
                                        </p:attrNameLst>
                                      </p:cBhvr>
                                      <p:to>
                                        <p:strVal val="hidden"/>
                                      </p:to>
                                    </p:set>
                                  </p:childTnLst>
                                </p:cTn>
                              </p:par>
                            </p:childTnLst>
                          </p:cTn>
                        </p:par>
                        <p:par>
                          <p:cTn id="36" fill="hold">
                            <p:stCondLst>
                              <p:cond delay="1000"/>
                            </p:stCondLst>
                            <p:childTnLst>
                              <p:par>
                                <p:cTn id="37" presetID="9" presetClass="entr" presetSubtype="0" fill="hold" grpId="0" nodeType="afterEffect">
                                  <p:stCondLst>
                                    <p:cond delay="0"/>
                                  </p:stCondLst>
                                  <p:childTnLst>
                                    <p:set>
                                      <p:cBhvr>
                                        <p:cTn id="38" dur="1" fill="hold">
                                          <p:stCondLst>
                                            <p:cond delay="0"/>
                                          </p:stCondLst>
                                        </p:cTn>
                                        <p:tgtEl>
                                          <p:spTgt spid="30729"/>
                                        </p:tgtEl>
                                        <p:attrNameLst>
                                          <p:attrName>style.visibility</p:attrName>
                                        </p:attrNameLst>
                                      </p:cBhvr>
                                      <p:to>
                                        <p:strVal val="visible"/>
                                      </p:to>
                                    </p:set>
                                    <p:animEffect transition="in" filter="dissolve">
                                      <p:cBhvr>
                                        <p:cTn id="39" dur="500"/>
                                        <p:tgtEl>
                                          <p:spTgt spid="3072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30730"/>
                                        </p:tgtEl>
                                        <p:attrNameLst>
                                          <p:attrName>style.visibility</p:attrName>
                                        </p:attrNameLst>
                                      </p:cBhvr>
                                      <p:to>
                                        <p:strVal val="visible"/>
                                      </p:to>
                                    </p:set>
                                    <p:animEffect transition="in" filter="blinds(horizontal)">
                                      <p:cBhvr>
                                        <p:cTn id="44" dur="500"/>
                                        <p:tgtEl>
                                          <p:spTgt spid="30730"/>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30731"/>
                                        </p:tgtEl>
                                        <p:attrNameLst>
                                          <p:attrName>style.visibility</p:attrName>
                                        </p:attrNameLst>
                                      </p:cBhvr>
                                      <p:to>
                                        <p:strVal val="visible"/>
                                      </p:to>
                                    </p:set>
                                    <p:animEffect transition="in" filter="blinds(horizontal)">
                                      <p:cBhvr>
                                        <p:cTn id="49" dur="500"/>
                                        <p:tgtEl>
                                          <p:spTgt spid="30731"/>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fade">
                                      <p:cBhvr>
                                        <p:cTn id="54" dur="1000"/>
                                        <p:tgtEl>
                                          <p:spTgt spid="2"/>
                                        </p:tgtEl>
                                      </p:cBhvr>
                                    </p:animEffect>
                                    <p:anim calcmode="lin" valueType="num">
                                      <p:cBhvr>
                                        <p:cTn id="55" dur="1000" fill="hold"/>
                                        <p:tgtEl>
                                          <p:spTgt spid="2"/>
                                        </p:tgtEl>
                                        <p:attrNameLst>
                                          <p:attrName>ppt_x</p:attrName>
                                        </p:attrNameLst>
                                      </p:cBhvr>
                                      <p:tavLst>
                                        <p:tav tm="0">
                                          <p:val>
                                            <p:strVal val="#ppt_x"/>
                                          </p:val>
                                        </p:tav>
                                        <p:tav tm="100000">
                                          <p:val>
                                            <p:strVal val="#ppt_x"/>
                                          </p:val>
                                        </p:tav>
                                      </p:tavLst>
                                    </p:anim>
                                    <p:anim calcmode="lin" valueType="num">
                                      <p:cBhvr>
                                        <p:cTn id="5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8" grpId="0"/>
      <p:bldP spid="30728" grpId="1"/>
      <p:bldP spid="30729" grpId="0"/>
      <p:bldP spid="30731" grpId="0"/>
      <p:bldP spid="30730"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Text Box 6"/>
          <p:cNvSpPr txBox="1">
            <a:spLocks noChangeArrowheads="1"/>
          </p:cNvSpPr>
          <p:nvPr/>
        </p:nvSpPr>
        <p:spPr bwMode="auto">
          <a:xfrm>
            <a:off x="0" y="1484313"/>
            <a:ext cx="2446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1</a:t>
            </a:r>
            <a:r>
              <a:rPr lang="zh-CN" altLang="en-US" sz="3600" b="1" u="none">
                <a:latin typeface="黑体" pitchFamily="49" charset="-122"/>
                <a:ea typeface="黑体" pitchFamily="49" charset="-122"/>
              </a:rPr>
              <a:t>、目的：</a:t>
            </a:r>
          </a:p>
        </p:txBody>
      </p:sp>
      <p:sp>
        <p:nvSpPr>
          <p:cNvPr id="53252" name="Text Box 6">
            <a:hlinkClick r:id="rId2" action="ppaction://hlinkfile"/>
          </p:cNvPr>
          <p:cNvSpPr txBox="1">
            <a:spLocks noChangeArrowheads="1"/>
          </p:cNvSpPr>
          <p:nvPr/>
        </p:nvSpPr>
        <p:spPr bwMode="auto">
          <a:xfrm>
            <a:off x="0" y="2205038"/>
            <a:ext cx="23764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2</a:t>
            </a:r>
            <a:r>
              <a:rPr lang="zh-CN" altLang="en-US" sz="3600" b="1" u="none">
                <a:latin typeface="黑体" pitchFamily="49" charset="-122"/>
                <a:ea typeface="黑体" pitchFamily="49" charset="-122"/>
              </a:rPr>
              <a:t>、内容：</a:t>
            </a:r>
          </a:p>
        </p:txBody>
      </p:sp>
      <p:sp>
        <p:nvSpPr>
          <p:cNvPr id="53254" name="Rectangle 6"/>
          <p:cNvSpPr>
            <a:spLocks noChangeArrowheads="1"/>
          </p:cNvSpPr>
          <p:nvPr/>
        </p:nvSpPr>
        <p:spPr bwMode="auto">
          <a:xfrm>
            <a:off x="2051050" y="1484784"/>
            <a:ext cx="55451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dirty="0">
                <a:effectLst>
                  <a:outerShdw blurRad="38100" dist="38100" dir="2700000" algn="tl">
                    <a:srgbClr val="C0C0C0"/>
                  </a:outerShdw>
                </a:effectLst>
                <a:latin typeface="楷体_GB2312" pitchFamily="1" charset="-122"/>
                <a:ea typeface="楷体_GB2312" pitchFamily="1" charset="-122"/>
              </a:rPr>
              <a:t>为迅速增强经济和军事实力                          </a:t>
            </a:r>
          </a:p>
        </p:txBody>
      </p:sp>
      <p:graphicFrame>
        <p:nvGraphicFramePr>
          <p:cNvPr id="53321" name="Group 73"/>
          <p:cNvGraphicFramePr>
            <a:graphicFrameLocks noGrp="1"/>
          </p:cNvGraphicFramePr>
          <p:nvPr>
            <p:ph idx="1"/>
          </p:nvPr>
        </p:nvGraphicFramePr>
        <p:xfrm>
          <a:off x="71438" y="2997200"/>
          <a:ext cx="9072562" cy="2234565"/>
        </p:xfrm>
        <a:graphic>
          <a:graphicData uri="http://schemas.openxmlformats.org/drawingml/2006/table">
            <a:tbl>
              <a:tblPr/>
              <a:tblGrid>
                <a:gridCol w="2303462"/>
                <a:gridCol w="6769100"/>
              </a:tblGrid>
              <a:tr h="455613">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所有制形式</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经济体制</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6325">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3200" b="1" i="0" u="none" strike="noStrike" cap="none" normalizeH="0" baseline="0" smtClean="0">
                          <a:ln>
                            <a:noFill/>
                          </a:ln>
                          <a:solidFill>
                            <a:srgbClr val="0000FF"/>
                          </a:solidFill>
                          <a:effectLst/>
                          <a:latin typeface="Arial" pitchFamily="34" charset="0"/>
                          <a:ea typeface="黑体" pitchFamily="49" charset="-122"/>
                        </a:rPr>
                        <a:t>经济模式</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3200" b="1" i="0" u="none" strike="noStrike" cap="none" normalizeH="0" baseline="0" smtClean="0">
                        <a:ln>
                          <a:noFill/>
                        </a:ln>
                        <a:solidFill>
                          <a:srgbClr val="FFFF00"/>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292" name="Rectangle 44"/>
          <p:cNvSpPr>
            <a:spLocks noChangeArrowheads="1"/>
          </p:cNvSpPr>
          <p:nvPr/>
        </p:nvSpPr>
        <p:spPr bwMode="auto">
          <a:xfrm>
            <a:off x="2411413" y="2997200"/>
            <a:ext cx="63325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lang="zh-CN" altLang="en-US" sz="3200" b="1" u="none">
                <a:solidFill>
                  <a:srgbClr val="FF0000"/>
                </a:solidFill>
                <a:effectLst>
                  <a:outerShdw blurRad="38100" dist="38100" dir="2700000" algn="tl">
                    <a:srgbClr val="C0C0C0"/>
                  </a:outerShdw>
                </a:effectLst>
                <a:latin typeface="Verdana" pitchFamily="34" charset="0"/>
                <a:ea typeface="楷体_GB2312" pitchFamily="1" charset="-122"/>
              </a:rPr>
              <a:t>单一的</a:t>
            </a:r>
            <a:r>
              <a:rPr lang="zh-CN" altLang="en-US" sz="3200" b="1" u="none">
                <a:effectLst>
                  <a:outerShdw blurRad="38100" dist="38100" dir="2700000" algn="tl">
                    <a:srgbClr val="C0C0C0"/>
                  </a:outerShdw>
                </a:effectLst>
                <a:latin typeface="Verdana" pitchFamily="34" charset="0"/>
                <a:ea typeface="楷体_GB2312" pitchFamily="1" charset="-122"/>
              </a:rPr>
              <a:t>公有制形式</a:t>
            </a:r>
          </a:p>
        </p:txBody>
      </p:sp>
      <p:sp>
        <p:nvSpPr>
          <p:cNvPr id="53293" name="Rectangle 45"/>
          <p:cNvSpPr>
            <a:spLocks noChangeArrowheads="1"/>
          </p:cNvSpPr>
          <p:nvPr/>
        </p:nvSpPr>
        <p:spPr bwMode="auto">
          <a:xfrm>
            <a:off x="2411413" y="3573463"/>
            <a:ext cx="48244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lang="zh-CN" altLang="en-US" sz="3200" b="1" u="none">
                <a:solidFill>
                  <a:srgbClr val="FF0000"/>
                </a:solidFill>
                <a:effectLst>
                  <a:outerShdw blurRad="38100" dist="38100" dir="2700000" algn="tl">
                    <a:srgbClr val="C0C0C0"/>
                  </a:outerShdw>
                </a:effectLst>
                <a:latin typeface="Verdana" pitchFamily="34" charset="0"/>
                <a:ea typeface="楷体_GB2312" pitchFamily="1" charset="-122"/>
              </a:rPr>
              <a:t>高度集中</a:t>
            </a:r>
            <a:r>
              <a:rPr lang="zh-CN" altLang="en-US" sz="3200" b="1" u="none">
                <a:effectLst>
                  <a:outerShdw blurRad="38100" dist="38100" dir="2700000" algn="tl">
                    <a:srgbClr val="C0C0C0"/>
                  </a:outerShdw>
                </a:effectLst>
                <a:latin typeface="Verdana" pitchFamily="34" charset="0"/>
                <a:ea typeface="楷体_GB2312" pitchFamily="1" charset="-122"/>
              </a:rPr>
              <a:t>的计划经济</a:t>
            </a:r>
          </a:p>
        </p:txBody>
      </p:sp>
      <p:sp>
        <p:nvSpPr>
          <p:cNvPr id="53294" name="Rectangle 46"/>
          <p:cNvSpPr>
            <a:spLocks noChangeArrowheads="1"/>
          </p:cNvSpPr>
          <p:nvPr/>
        </p:nvSpPr>
        <p:spPr bwMode="auto">
          <a:xfrm>
            <a:off x="2339975" y="4149725"/>
            <a:ext cx="6804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20000"/>
              </a:spcBef>
              <a:buClr>
                <a:schemeClr val="hlink"/>
              </a:buClr>
              <a:buSzPct val="60000"/>
              <a:buFont typeface="Wingdings" pitchFamily="2" charset="2"/>
              <a:buNone/>
            </a:pPr>
            <a:r>
              <a:rPr kumimoji="1" lang="zh-CN" altLang="en-US" sz="3200" b="1" u="none">
                <a:solidFill>
                  <a:srgbClr val="FF0000"/>
                </a:solidFill>
              </a:rPr>
              <a:t>优先发展重工业，由农业、轻工业为重工业发展提供资金；农业集体化</a:t>
            </a:r>
          </a:p>
        </p:txBody>
      </p:sp>
      <p:sp>
        <p:nvSpPr>
          <p:cNvPr id="53322" name="Rectangle 74"/>
          <p:cNvSpPr>
            <a:spLocks noChangeArrowheads="1"/>
          </p:cNvSpPr>
          <p:nvPr/>
        </p:nvSpPr>
        <p:spPr bwMode="auto">
          <a:xfrm rot="10832849" flipV="1">
            <a:off x="179388" y="5300663"/>
            <a:ext cx="23034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600" b="1" u="none">
                <a:latin typeface="黑体" pitchFamily="49" charset="-122"/>
                <a:ea typeface="黑体" pitchFamily="49" charset="-122"/>
              </a:rPr>
              <a:t>3</a:t>
            </a:r>
            <a:r>
              <a:rPr lang="zh-CN" altLang="en-US" sz="3600" b="1" u="none">
                <a:latin typeface="黑体" pitchFamily="49" charset="-122"/>
                <a:ea typeface="黑体" pitchFamily="49" charset="-122"/>
              </a:rPr>
              <a:t>、特点</a:t>
            </a:r>
          </a:p>
        </p:txBody>
      </p:sp>
      <p:sp>
        <p:nvSpPr>
          <p:cNvPr id="53323" name="Rectangle 75"/>
          <p:cNvSpPr>
            <a:spLocks noChangeArrowheads="1"/>
          </p:cNvSpPr>
          <p:nvPr/>
        </p:nvSpPr>
        <p:spPr bwMode="auto">
          <a:xfrm>
            <a:off x="611188" y="5949950"/>
            <a:ext cx="6299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200" b="1" u="none">
                <a:solidFill>
                  <a:srgbClr val="0000FF"/>
                </a:solidFill>
              </a:rPr>
              <a:t>高度集中、排斥市场。</a:t>
            </a:r>
          </a:p>
        </p:txBody>
      </p:sp>
      <p:sp>
        <p:nvSpPr>
          <p:cNvPr id="53324" name="Rectangle 76"/>
          <p:cNvSpPr>
            <a:spLocks noChangeArrowheads="1"/>
          </p:cNvSpPr>
          <p:nvPr/>
        </p:nvSpPr>
        <p:spPr bwMode="auto">
          <a:xfrm>
            <a:off x="0" y="188640"/>
            <a:ext cx="851867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4000" b="1" u="none" dirty="0">
                <a:solidFill>
                  <a:srgbClr val="FF0000"/>
                </a:solidFill>
                <a:ea typeface="华文新魏" pitchFamily="2" charset="-122"/>
              </a:rPr>
              <a:t>三、斯大林的探索</a:t>
            </a:r>
            <a:r>
              <a:rPr lang="en-US" altLang="zh-CN" sz="4000" b="1" u="none" dirty="0">
                <a:solidFill>
                  <a:srgbClr val="FF0000"/>
                </a:solidFill>
                <a:ea typeface="华文新魏" pitchFamily="2" charset="-122"/>
              </a:rPr>
              <a:t>——“</a:t>
            </a:r>
            <a:r>
              <a:rPr lang="zh-CN" altLang="en-US" sz="4000" b="1" u="none" dirty="0">
                <a:solidFill>
                  <a:srgbClr val="FF0000"/>
                </a:solidFill>
                <a:ea typeface="华文新魏" pitchFamily="2" charset="-122"/>
              </a:rPr>
              <a:t>斯大林模式”</a:t>
            </a:r>
          </a:p>
        </p:txBody>
      </p:sp>
      <p:sp>
        <p:nvSpPr>
          <p:cNvPr id="12" name="Text Box 7"/>
          <p:cNvSpPr txBox="1">
            <a:spLocks noChangeArrowheads="1"/>
          </p:cNvSpPr>
          <p:nvPr/>
        </p:nvSpPr>
        <p:spPr bwMode="auto">
          <a:xfrm>
            <a:off x="1223169" y="691977"/>
            <a:ext cx="7616031" cy="7078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zh-CN" altLang="zh-CN" sz="4000" b="1" dirty="0">
                <a:solidFill>
                  <a:srgbClr val="0000CC"/>
                </a:solidFill>
                <a:latin typeface="Arial"/>
                <a:ea typeface="隶书" pitchFamily="49" charset="-122"/>
              </a:rPr>
              <a:t>——</a:t>
            </a:r>
            <a:r>
              <a:rPr lang="zh-CN" altLang="zh-CN" sz="4000" b="1" dirty="0">
                <a:solidFill>
                  <a:srgbClr val="0000CC"/>
                </a:solidFill>
                <a:latin typeface="隶书" pitchFamily="49" charset="-122"/>
                <a:ea typeface="隶书" pitchFamily="49" charset="-122"/>
              </a:rPr>
              <a:t>斯大林追随</a:t>
            </a:r>
            <a:r>
              <a:rPr lang="zh-CN" altLang="zh-CN" sz="4000" b="1" dirty="0" smtClean="0">
                <a:solidFill>
                  <a:srgbClr val="0000CC"/>
                </a:solidFill>
                <a:latin typeface="隶书" pitchFamily="49" charset="-122"/>
                <a:ea typeface="隶书" pitchFamily="49" charset="-122"/>
              </a:rPr>
              <a:t>理想进行</a:t>
            </a:r>
            <a:r>
              <a:rPr lang="zh-CN" altLang="zh-CN" sz="4000" b="1" dirty="0">
                <a:solidFill>
                  <a:srgbClr val="0000CC"/>
                </a:solidFill>
                <a:latin typeface="隶书" pitchFamily="49" charset="-122"/>
                <a:ea typeface="隶书" pitchFamily="49" charset="-122"/>
              </a:rPr>
              <a:t>的探索</a:t>
            </a:r>
          </a:p>
        </p:txBody>
      </p:sp>
    </p:spTree>
    <p:extLst>
      <p:ext uri="{BB962C8B-B14F-4D97-AF65-F5344CB8AC3E}">
        <p14:creationId xmlns:p14="http://schemas.microsoft.com/office/powerpoint/2010/main" val="2769979826"/>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dissolve">
                                      <p:cBhvr>
                                        <p:cTn id="7" dur="500"/>
                                        <p:tgtEl>
                                          <p:spTgt spid="532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321"/>
                                        </p:tgtEl>
                                        <p:attrNameLst>
                                          <p:attrName>style.visibility</p:attrName>
                                        </p:attrNameLst>
                                      </p:cBhvr>
                                      <p:to>
                                        <p:strVal val="visible"/>
                                      </p:to>
                                    </p:set>
                                    <p:animEffect transition="in" filter="blinds(horizontal)">
                                      <p:cBhvr>
                                        <p:cTn id="12" dur="500"/>
                                        <p:tgtEl>
                                          <p:spTgt spid="533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3292"/>
                                        </p:tgtEl>
                                        <p:attrNameLst>
                                          <p:attrName>style.visibility</p:attrName>
                                        </p:attrNameLst>
                                      </p:cBhvr>
                                      <p:to>
                                        <p:strVal val="visible"/>
                                      </p:to>
                                    </p:set>
                                    <p:animEffect transition="in" filter="wipe(left)">
                                      <p:cBhvr>
                                        <p:cTn id="17" dur="500"/>
                                        <p:tgtEl>
                                          <p:spTgt spid="5329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3293"/>
                                        </p:tgtEl>
                                        <p:attrNameLst>
                                          <p:attrName>style.visibility</p:attrName>
                                        </p:attrNameLst>
                                      </p:cBhvr>
                                      <p:to>
                                        <p:strVal val="visible"/>
                                      </p:to>
                                    </p:set>
                                    <p:animEffect transition="in" filter="wipe(left)">
                                      <p:cBhvr>
                                        <p:cTn id="22" dur="500"/>
                                        <p:tgtEl>
                                          <p:spTgt spid="5329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3294"/>
                                        </p:tgtEl>
                                        <p:attrNameLst>
                                          <p:attrName>style.visibility</p:attrName>
                                        </p:attrNameLst>
                                      </p:cBhvr>
                                      <p:to>
                                        <p:strVal val="visible"/>
                                      </p:to>
                                    </p:set>
                                    <p:animEffect transition="in" filter="wipe(left)">
                                      <p:cBhvr>
                                        <p:cTn id="27" dur="500"/>
                                        <p:tgtEl>
                                          <p:spTgt spid="5329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53322"/>
                                        </p:tgtEl>
                                        <p:attrNameLst>
                                          <p:attrName>style.visibility</p:attrName>
                                        </p:attrNameLst>
                                      </p:cBhvr>
                                      <p:to>
                                        <p:strVal val="visible"/>
                                      </p:to>
                                    </p:set>
                                    <p:anim calcmode="lin" valueType="num">
                                      <p:cBhvr additive="base">
                                        <p:cTn id="32" dur="500" fill="hold"/>
                                        <p:tgtEl>
                                          <p:spTgt spid="53322"/>
                                        </p:tgtEl>
                                        <p:attrNameLst>
                                          <p:attrName>ppt_x</p:attrName>
                                        </p:attrNameLst>
                                      </p:cBhvr>
                                      <p:tavLst>
                                        <p:tav tm="0">
                                          <p:val>
                                            <p:strVal val="#ppt_x"/>
                                          </p:val>
                                        </p:tav>
                                        <p:tav tm="100000">
                                          <p:val>
                                            <p:strVal val="#ppt_x"/>
                                          </p:val>
                                        </p:tav>
                                      </p:tavLst>
                                    </p:anim>
                                    <p:anim calcmode="lin" valueType="num">
                                      <p:cBhvr additive="base">
                                        <p:cTn id="33" dur="500" fill="hold"/>
                                        <p:tgtEl>
                                          <p:spTgt spid="53322"/>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3323"/>
                                        </p:tgtEl>
                                        <p:attrNameLst>
                                          <p:attrName>style.visibility</p:attrName>
                                        </p:attrNameLst>
                                      </p:cBhvr>
                                      <p:to>
                                        <p:strVal val="visible"/>
                                      </p:to>
                                    </p:set>
                                    <p:animEffect transition="in" filter="slide(fromBottom)">
                                      <p:cBhvr>
                                        <p:cTn id="38" dur="500"/>
                                        <p:tgtEl>
                                          <p:spTgt spid="5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autoUpdateAnimBg="0"/>
      <p:bldP spid="53292" grpId="0" autoUpdateAnimBg="0"/>
      <p:bldP spid="53293" grpId="0" autoUpdateAnimBg="0"/>
      <p:bldP spid="53294" grpId="0" autoUpdateAnimBg="0"/>
      <p:bldP spid="53322" grpId="0"/>
      <p:bldP spid="533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981075"/>
            <a:ext cx="2098675" cy="922338"/>
          </a:xfrm>
        </p:spPr>
        <p:txBody>
          <a:bodyPr/>
          <a:lstStyle/>
          <a:p>
            <a:r>
              <a:rPr lang="zh-CN" altLang="en-US" b="1">
                <a:solidFill>
                  <a:srgbClr val="FF0000"/>
                </a:solidFill>
                <a:ea typeface="微软雅黑" pitchFamily="34" charset="-122"/>
              </a:rPr>
              <a:t>探究：</a:t>
            </a:r>
          </a:p>
        </p:txBody>
      </p:sp>
      <p:sp>
        <p:nvSpPr>
          <p:cNvPr id="27651" name="Rectangle 3"/>
          <p:cNvSpPr>
            <a:spLocks noGrp="1" noChangeArrowheads="1"/>
          </p:cNvSpPr>
          <p:nvPr>
            <p:ph type="body" idx="1"/>
          </p:nvPr>
        </p:nvSpPr>
        <p:spPr>
          <a:xfrm>
            <a:off x="684213" y="2276475"/>
            <a:ext cx="8229600" cy="4527550"/>
          </a:xfrm>
        </p:spPr>
        <p:txBody>
          <a:bodyPr/>
          <a:lstStyle/>
          <a:p>
            <a:pPr>
              <a:buFontTx/>
              <a:buNone/>
            </a:pPr>
            <a:endParaRPr lang="zh-CN" altLang="en-US"/>
          </a:p>
          <a:p>
            <a:pPr>
              <a:buFontTx/>
              <a:buNone/>
            </a:pPr>
            <a:r>
              <a:rPr lang="zh-CN" altLang="en-US" sz="5400" b="1">
                <a:ea typeface="微软雅黑" pitchFamily="34" charset="-122"/>
              </a:rPr>
              <a:t>你如何看待斯大林模式？</a:t>
            </a:r>
          </a:p>
          <a:p>
            <a:pPr>
              <a:buFontTx/>
              <a:buNone/>
            </a:pPr>
            <a:endParaRPr lang="zh-CN" altLang="en-US" sz="4000"/>
          </a:p>
          <a:p>
            <a:pPr>
              <a:buFontTx/>
              <a:buNone/>
            </a:pPr>
            <a:r>
              <a:rPr lang="zh-CN" altLang="en-US" sz="4000"/>
              <a:t>     </a:t>
            </a:r>
          </a:p>
        </p:txBody>
      </p:sp>
    </p:spTree>
    <p:extLst>
      <p:ext uri="{BB962C8B-B14F-4D97-AF65-F5344CB8AC3E}">
        <p14:creationId xmlns:p14="http://schemas.microsoft.com/office/powerpoint/2010/main" val="11187163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Object 2"/>
          <p:cNvGraphicFramePr>
            <a:graphicFrameLocks noChangeAspect="1"/>
          </p:cNvGraphicFramePr>
          <p:nvPr>
            <p:extLst>
              <p:ext uri="{D42A27DB-BD31-4B8C-83A1-F6EECF244321}">
                <p14:modId xmlns:p14="http://schemas.microsoft.com/office/powerpoint/2010/main" val="2559266239"/>
              </p:ext>
            </p:extLst>
          </p:nvPr>
        </p:nvGraphicFramePr>
        <p:xfrm>
          <a:off x="164976" y="116632"/>
          <a:ext cx="5559152" cy="3000773"/>
        </p:xfrm>
        <a:graphic>
          <a:graphicData uri="http://schemas.openxmlformats.org/presentationml/2006/ole">
            <mc:AlternateContent xmlns:mc="http://schemas.openxmlformats.org/markup-compatibility/2006">
              <mc:Choice xmlns:v="urn:schemas-microsoft-com:vml" Requires="v">
                <p:oleObj spid="_x0000_s3090" r:id="rId3" imgW="4594320" imgH="2673720" progId="Excel.Chart.8">
                  <p:embed/>
                </p:oleObj>
              </mc:Choice>
              <mc:Fallback>
                <p:oleObj r:id="rId3" imgW="4594320" imgH="2673720"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b="12990"/>
                      <a:stretch>
                        <a:fillRect/>
                      </a:stretch>
                    </p:blipFill>
                    <p:spPr bwMode="auto">
                      <a:xfrm>
                        <a:off x="164976" y="116632"/>
                        <a:ext cx="5559152" cy="3000773"/>
                      </a:xfrm>
                      <a:prstGeom prst="rect">
                        <a:avLst/>
                      </a:prstGeom>
                      <a:noFill/>
                      <a:ln>
                        <a:noFill/>
                      </a:ln>
                      <a:effectLst/>
                    </p:spPr>
                  </p:pic>
                </p:oleObj>
              </mc:Fallback>
            </mc:AlternateContent>
          </a:graphicData>
        </a:graphic>
      </p:graphicFrame>
      <p:sp>
        <p:nvSpPr>
          <p:cNvPr id="30723" name="Text Box 3"/>
          <p:cNvSpPr txBox="1">
            <a:spLocks noChangeArrowheads="1"/>
          </p:cNvSpPr>
          <p:nvPr/>
        </p:nvSpPr>
        <p:spPr bwMode="auto">
          <a:xfrm>
            <a:off x="-828600" y="260648"/>
            <a:ext cx="7315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zh-CN" altLang="zh-CN" sz="2400" b="1" dirty="0">
                <a:effectLst>
                  <a:outerShdw blurRad="38100" dist="38100" dir="2700000" algn="tl">
                    <a:srgbClr val="C0C0C0"/>
                  </a:outerShdw>
                </a:effectLst>
                <a:latin typeface="Times New Roman" pitchFamily="18" charset="0"/>
                <a:ea typeface="黑体" pitchFamily="49" charset="-122"/>
              </a:rPr>
              <a:t>苏联工业产值增长示意图</a:t>
            </a:r>
          </a:p>
        </p:txBody>
      </p:sp>
      <p:sp>
        <p:nvSpPr>
          <p:cNvPr id="4" name="Text Box 2"/>
          <p:cNvSpPr txBox="1">
            <a:spLocks noChangeArrowheads="1"/>
          </p:cNvSpPr>
          <p:nvPr/>
        </p:nvSpPr>
        <p:spPr bwMode="auto">
          <a:xfrm>
            <a:off x="6896444" y="476672"/>
            <a:ext cx="915916"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spcBef>
                <a:spcPct val="50000"/>
              </a:spcBef>
            </a:pPr>
            <a:r>
              <a:rPr lang="zh-CN" altLang="zh-CN" sz="2800" b="1" dirty="0" smtClean="0">
                <a:solidFill>
                  <a:srgbClr val="FF0000"/>
                </a:solidFill>
                <a:effectLst>
                  <a:outerShdw blurRad="38100" dist="38100" dir="2700000" algn="tl">
                    <a:srgbClr val="C0C0C0"/>
                  </a:outerShdw>
                </a:effectLst>
                <a:latin typeface="Arial Black" pitchFamily="34" charset="0"/>
                <a:sym typeface="Wingdings 2" pitchFamily="18" charset="2"/>
              </a:rPr>
              <a:t></a:t>
            </a:r>
            <a:endParaRPr lang="en-US" altLang="zh-CN" sz="2800" b="1" dirty="0" smtClean="0">
              <a:solidFill>
                <a:srgbClr val="FF0000"/>
              </a:solidFill>
              <a:effectLst>
                <a:outerShdw blurRad="38100" dist="38100" dir="2700000" algn="tl">
                  <a:srgbClr val="C0C0C0"/>
                </a:outerShdw>
              </a:effectLst>
              <a:latin typeface="Arial Black" pitchFamily="34" charset="0"/>
              <a:sym typeface="Wingdings 2" pitchFamily="18" charset="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计</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划</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的</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奇</a:t>
            </a:r>
            <a:endParaRPr lang="en-US" altLang="zh-CN" sz="4000" dirty="0" smtClean="0">
              <a:solidFill>
                <a:srgbClr val="FF0000"/>
              </a:solidFill>
              <a:effectLst>
                <a:outerShdw blurRad="38100" dist="38100" dir="2700000" algn="tl">
                  <a:srgbClr val="C0C0C0"/>
                </a:outerShdw>
              </a:effectLst>
              <a:latin typeface="Arial Black" pitchFamily="34" charset="0"/>
              <a:ea typeface="隶书" pitchFamily="49" charset="-122"/>
            </a:endParaRPr>
          </a:p>
          <a:p>
            <a:pPr algn="ctr" eaLnBrk="0" hangingPunct="0">
              <a:spcBef>
                <a:spcPct val="50000"/>
              </a:spcBef>
            </a:pPr>
            <a:r>
              <a:rPr lang="zh-CN" altLang="zh-CN" sz="4000" dirty="0" smtClean="0">
                <a:solidFill>
                  <a:srgbClr val="FF0000"/>
                </a:solidFill>
                <a:effectLst>
                  <a:outerShdw blurRad="38100" dist="38100" dir="2700000" algn="tl">
                    <a:srgbClr val="C0C0C0"/>
                  </a:outerShdw>
                </a:effectLst>
                <a:latin typeface="Arial Black" pitchFamily="34" charset="0"/>
                <a:ea typeface="隶书" pitchFamily="49" charset="-122"/>
              </a:rPr>
              <a:t>迹</a:t>
            </a:r>
            <a:endParaRPr lang="zh-CN" altLang="zh-CN" sz="4000" dirty="0">
              <a:solidFill>
                <a:srgbClr val="FF0000"/>
              </a:solidFill>
              <a:effectLst>
                <a:outerShdw blurRad="38100" dist="38100" dir="2700000" algn="tl">
                  <a:srgbClr val="C0C0C0"/>
                </a:outerShdw>
              </a:effectLst>
              <a:latin typeface="Arial Black" pitchFamily="34" charset="0"/>
              <a:ea typeface="隶书" pitchFamily="49" charset="-122"/>
            </a:endParaRPr>
          </a:p>
        </p:txBody>
      </p:sp>
      <p:sp>
        <p:nvSpPr>
          <p:cNvPr id="7" name="Text Box 4"/>
          <p:cNvSpPr>
            <a:spLocks noChangeArrowheads="1"/>
          </p:cNvSpPr>
          <p:nvPr/>
        </p:nvSpPr>
        <p:spPr bwMode="auto">
          <a:xfrm>
            <a:off x="179512" y="3212976"/>
            <a:ext cx="54006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ct val="90000"/>
              </a:lnSpc>
              <a:spcBef>
                <a:spcPct val="50000"/>
              </a:spcBef>
            </a:pPr>
            <a:r>
              <a:rPr lang="zh-CN" altLang="zh-CN"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两个五年计划期间苏联经济发展表</a:t>
            </a:r>
          </a:p>
        </p:txBody>
      </p:sp>
      <p:pic>
        <p:nvPicPr>
          <p:cNvPr id="8" name="Picture 5" descr="工业化数字"/>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696" y="3645024"/>
            <a:ext cx="5868652" cy="23044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6"/>
          <p:cNvSpPr txBox="1">
            <a:spLocks noChangeArrowheads="1"/>
          </p:cNvSpPr>
          <p:nvPr/>
        </p:nvSpPr>
        <p:spPr bwMode="auto">
          <a:xfrm>
            <a:off x="323528" y="6021288"/>
            <a:ext cx="83732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1</a:t>
            </a:r>
            <a:r>
              <a:rPr lang="zh-CN" altLang="en-US" sz="3600" b="1" u="none" dirty="0" smtClean="0">
                <a:solidFill>
                  <a:srgbClr val="0000FF"/>
                </a:solidFill>
                <a:latin typeface="Verdana" pitchFamily="34" charset="0"/>
              </a:rPr>
              <a:t>：</a:t>
            </a:r>
            <a:r>
              <a:rPr lang="zh-CN" altLang="en-US" sz="3600" b="1" u="none" dirty="0" smtClean="0">
                <a:solidFill>
                  <a:srgbClr val="FF0000"/>
                </a:solidFill>
                <a:latin typeface="Verdana" pitchFamily="34" charset="0"/>
              </a:rPr>
              <a:t>迅速</a:t>
            </a:r>
            <a:r>
              <a:rPr lang="zh-CN" altLang="en-US" sz="3600" b="1" u="none" dirty="0">
                <a:solidFill>
                  <a:srgbClr val="FF0000"/>
                </a:solidFill>
                <a:latin typeface="Verdana" pitchFamily="34" charset="0"/>
              </a:rPr>
              <a:t>实现了工业化，国力大增。</a:t>
            </a:r>
          </a:p>
        </p:txBody>
      </p:sp>
    </p:spTree>
    <p:extLst>
      <p:ext uri="{BB962C8B-B14F-4D97-AF65-F5344CB8AC3E}">
        <p14:creationId xmlns:p14="http://schemas.microsoft.com/office/powerpoint/2010/main" val="22771490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1000"/>
                                        <p:tgtEl>
                                          <p:spTgt spid="30722"/>
                                        </p:tgtEl>
                                      </p:cBhvr>
                                    </p:animEffect>
                                    <p:anim calcmode="lin" valueType="num">
                                      <p:cBhvr>
                                        <p:cTn id="8" dur="1000" fill="hold"/>
                                        <p:tgtEl>
                                          <p:spTgt spid="30722"/>
                                        </p:tgtEl>
                                        <p:attrNameLst>
                                          <p:attrName>ppt_x</p:attrName>
                                        </p:attrNameLst>
                                      </p:cBhvr>
                                      <p:tavLst>
                                        <p:tav tm="0">
                                          <p:val>
                                            <p:strVal val="#ppt_x"/>
                                          </p:val>
                                        </p:tav>
                                        <p:tav tm="100000">
                                          <p:val>
                                            <p:strVal val="#ppt_x"/>
                                          </p:val>
                                        </p:tav>
                                      </p:tavLst>
                                    </p:anim>
                                    <p:anim calcmode="lin" valueType="num">
                                      <p:cBhvr>
                                        <p:cTn id="9" dur="1000" fill="hold"/>
                                        <p:tgtEl>
                                          <p:spTgt spid="307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723"/>
                                        </p:tgtEl>
                                        <p:attrNameLst>
                                          <p:attrName>style.visibility</p:attrName>
                                        </p:attrNameLst>
                                      </p:cBhvr>
                                      <p:to>
                                        <p:strVal val="visible"/>
                                      </p:to>
                                    </p:set>
                                    <p:animEffect transition="in" filter="fade">
                                      <p:cBhvr>
                                        <p:cTn id="12" dur="1000"/>
                                        <p:tgtEl>
                                          <p:spTgt spid="30723"/>
                                        </p:tgtEl>
                                      </p:cBhvr>
                                    </p:animEffect>
                                    <p:anim calcmode="lin" valueType="num">
                                      <p:cBhvr>
                                        <p:cTn id="13" dur="1000" fill="hold"/>
                                        <p:tgtEl>
                                          <p:spTgt spid="30723"/>
                                        </p:tgtEl>
                                        <p:attrNameLst>
                                          <p:attrName>ppt_x</p:attrName>
                                        </p:attrNameLst>
                                      </p:cBhvr>
                                      <p:tavLst>
                                        <p:tav tm="0">
                                          <p:val>
                                            <p:strVal val="#ppt_x"/>
                                          </p:val>
                                        </p:tav>
                                        <p:tav tm="100000">
                                          <p:val>
                                            <p:strVal val="#ppt_x"/>
                                          </p:val>
                                        </p:tav>
                                      </p:tavLst>
                                    </p:anim>
                                    <p:anim calcmode="lin" valueType="num">
                                      <p:cBhvr>
                                        <p:cTn id="14" dur="1000" fill="hold"/>
                                        <p:tgtEl>
                                          <p:spTgt spid="307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30722" grpId="0"/>
      <p:bldP spid="30723" grpId="0"/>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Text Box 4"/>
          <p:cNvSpPr txBox="1">
            <a:spLocks noChangeArrowheads="1"/>
          </p:cNvSpPr>
          <p:nvPr/>
        </p:nvSpPr>
        <p:spPr bwMode="auto">
          <a:xfrm>
            <a:off x="107950" y="5013176"/>
            <a:ext cx="88201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2</a:t>
            </a:r>
            <a:r>
              <a:rPr lang="zh-CN" altLang="en-US" sz="3600" b="1" u="none" dirty="0">
                <a:solidFill>
                  <a:srgbClr val="0000FF"/>
                </a:solidFill>
                <a:latin typeface="Verdana" pitchFamily="34" charset="0"/>
              </a:rPr>
              <a:t>：</a:t>
            </a:r>
            <a:r>
              <a:rPr lang="zh-CN" altLang="en-US" sz="3600" b="1" u="none" dirty="0">
                <a:solidFill>
                  <a:srgbClr val="FF0000"/>
                </a:solidFill>
                <a:latin typeface="Verdana" pitchFamily="34" charset="0"/>
              </a:rPr>
              <a:t>开辟了一种新的经济体制和工业化模式，引起了西方世界的关注。</a:t>
            </a:r>
          </a:p>
        </p:txBody>
      </p:sp>
      <p:sp>
        <p:nvSpPr>
          <p:cNvPr id="61445" name="Rectangle 5"/>
          <p:cNvSpPr>
            <a:spLocks noChangeArrowheads="1"/>
          </p:cNvSpPr>
          <p:nvPr/>
        </p:nvSpPr>
        <p:spPr bwMode="auto">
          <a:xfrm>
            <a:off x="250825" y="562595"/>
            <a:ext cx="8532813" cy="3946525"/>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zh-CN" altLang="en-US" sz="3600" b="1" u="none" dirty="0" smtClean="0">
                <a:solidFill>
                  <a:srgbClr val="FF0000"/>
                </a:solidFill>
                <a:latin typeface="黑体" pitchFamily="49" charset="-122"/>
                <a:ea typeface="黑体" pitchFamily="49" charset="-122"/>
              </a:rPr>
              <a:t>材料：</a:t>
            </a:r>
            <a:r>
              <a:rPr lang="zh-CN" altLang="en-US" sz="3600" b="1" u="none" dirty="0">
                <a:latin typeface="楷体_GB2312" pitchFamily="1" charset="-122"/>
                <a:ea typeface="楷体_GB2312" pitchFamily="1" charset="-122"/>
              </a:rPr>
              <a:t>苏联经济的巨大发展和它所采取的</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计划</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方式，引起</a:t>
            </a:r>
            <a:r>
              <a:rPr lang="zh-CN" altLang="en-US" sz="3600" b="1" u="none" dirty="0">
                <a:solidFill>
                  <a:srgbClr val="0000FF"/>
                </a:solidFill>
                <a:latin typeface="楷体_GB2312" pitchFamily="1" charset="-122"/>
                <a:ea typeface="楷体_GB2312" pitchFamily="1" charset="-122"/>
              </a:rPr>
              <a:t>西方</a:t>
            </a:r>
            <a:r>
              <a:rPr lang="zh-CN" altLang="en-US" sz="3600" b="1" u="none" dirty="0">
                <a:latin typeface="楷体_GB2312" pitchFamily="1" charset="-122"/>
                <a:ea typeface="楷体_GB2312" pitchFamily="1" charset="-122"/>
              </a:rPr>
              <a:t>世界的极大</a:t>
            </a:r>
            <a:r>
              <a:rPr lang="zh-CN" altLang="en-US" sz="3600" b="1" u="none" dirty="0">
                <a:solidFill>
                  <a:srgbClr val="0000FF"/>
                </a:solidFill>
                <a:latin typeface="楷体_GB2312" pitchFamily="1" charset="-122"/>
                <a:ea typeface="楷体_GB2312" pitchFamily="1" charset="-122"/>
              </a:rPr>
              <a:t>兴趣</a:t>
            </a:r>
            <a:r>
              <a:rPr lang="zh-CN" altLang="en-US" sz="3600" b="1" u="none" dirty="0">
                <a:latin typeface="楷体_GB2312" pitchFamily="1" charset="-122"/>
                <a:ea typeface="楷体_GB2312" pitchFamily="1" charset="-122"/>
              </a:rPr>
              <a:t>，西方人士纷纷前往苏联取经。一时间，</a:t>
            </a:r>
            <a:r>
              <a:rPr lang="zh-CN" altLang="en-US" sz="3600" b="1" u="none" dirty="0">
                <a:latin typeface="Arial"/>
                <a:ea typeface="楷体_GB2312" pitchFamily="1" charset="-122"/>
              </a:rPr>
              <a:t>“</a:t>
            </a:r>
            <a:r>
              <a:rPr lang="zh-CN" altLang="en-US" sz="3600" b="1" u="none" dirty="0">
                <a:solidFill>
                  <a:srgbClr val="0000FF"/>
                </a:solidFill>
                <a:latin typeface="楷体_GB2312" pitchFamily="1" charset="-122"/>
                <a:ea typeface="楷体_GB2312" pitchFamily="1" charset="-122"/>
              </a:rPr>
              <a:t>计划</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成了</a:t>
            </a:r>
            <a:r>
              <a:rPr lang="zh-CN" altLang="en-US" sz="3600" b="1" u="none" dirty="0">
                <a:solidFill>
                  <a:srgbClr val="0000FF"/>
                </a:solidFill>
                <a:latin typeface="楷体_GB2312" pitchFamily="1" charset="-122"/>
                <a:ea typeface="楷体_GB2312" pitchFamily="1" charset="-122"/>
              </a:rPr>
              <a:t>最时髦</a:t>
            </a:r>
            <a:r>
              <a:rPr lang="zh-CN" altLang="en-US" sz="3600" b="1" u="none" dirty="0">
                <a:latin typeface="楷体_GB2312" pitchFamily="1" charset="-122"/>
                <a:ea typeface="楷体_GB2312" pitchFamily="1" charset="-122"/>
              </a:rPr>
              <a:t>的词。苏联</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一五</a:t>
            </a:r>
            <a:r>
              <a:rPr lang="zh-CN" altLang="en-US" sz="3600" b="1" u="none" dirty="0">
                <a:latin typeface="Arial"/>
                <a:ea typeface="楷体_GB2312" pitchFamily="1" charset="-122"/>
              </a:rPr>
              <a:t>”</a:t>
            </a:r>
            <a:r>
              <a:rPr lang="zh-CN" altLang="en-US" sz="3600" b="1" u="none" dirty="0">
                <a:latin typeface="楷体_GB2312" pitchFamily="1" charset="-122"/>
                <a:ea typeface="楷体_GB2312" pitchFamily="1" charset="-122"/>
              </a:rPr>
              <a:t>计划之后，全球最大的移民国家</a:t>
            </a:r>
            <a:r>
              <a:rPr lang="en-US" altLang="zh-CN" sz="3600" b="1" u="none" dirty="0">
                <a:latin typeface="Arial"/>
                <a:ea typeface="楷体_GB2312" pitchFamily="1" charset="-122"/>
              </a:rPr>
              <a:t>——</a:t>
            </a:r>
            <a:r>
              <a:rPr lang="zh-CN" altLang="en-US" sz="3600" b="1" u="none" dirty="0">
                <a:latin typeface="楷体_GB2312" pitchFamily="1" charset="-122"/>
                <a:ea typeface="楷体_GB2312" pitchFamily="1" charset="-122"/>
              </a:rPr>
              <a:t>美国，也第一次出现向外移民的</a:t>
            </a:r>
            <a:r>
              <a:rPr lang="zh-CN" altLang="en-US" sz="3600" b="1" u="none" dirty="0">
                <a:solidFill>
                  <a:srgbClr val="0000FF"/>
                </a:solidFill>
                <a:latin typeface="楷体_GB2312" pitchFamily="1" charset="-122"/>
                <a:ea typeface="楷体_GB2312" pitchFamily="1" charset="-122"/>
              </a:rPr>
              <a:t>倾向</a:t>
            </a:r>
            <a:r>
              <a:rPr lang="zh-CN" altLang="en-US" sz="3600" b="1" u="none" dirty="0">
                <a:latin typeface="楷体_GB2312" pitchFamily="1" charset="-122"/>
                <a:ea typeface="楷体_GB2312" pitchFamily="1" charset="-122"/>
              </a:rPr>
              <a:t>，先后有</a:t>
            </a:r>
            <a:r>
              <a:rPr lang="en-US" altLang="zh-CN" sz="3600" b="1" u="none" dirty="0">
                <a:latin typeface="楷体_GB2312" pitchFamily="1" charset="-122"/>
                <a:ea typeface="楷体_GB2312" pitchFamily="1" charset="-122"/>
              </a:rPr>
              <a:t>10</a:t>
            </a:r>
            <a:r>
              <a:rPr lang="zh-CN" altLang="en-US" sz="3600" b="1" u="none" dirty="0">
                <a:latin typeface="楷体_GB2312" pitchFamily="1" charset="-122"/>
                <a:ea typeface="楷体_GB2312" pitchFamily="1" charset="-122"/>
              </a:rPr>
              <a:t>万美国人申请</a:t>
            </a:r>
            <a:r>
              <a:rPr lang="zh-CN" altLang="en-US" sz="3600" b="1" u="none" dirty="0">
                <a:solidFill>
                  <a:srgbClr val="FF0000"/>
                </a:solidFill>
                <a:latin typeface="楷体_GB2312" pitchFamily="1" charset="-122"/>
                <a:ea typeface="楷体_GB2312" pitchFamily="1" charset="-122"/>
              </a:rPr>
              <a:t>移居苏联。</a:t>
            </a:r>
            <a:r>
              <a:rPr lang="zh-CN" altLang="en-US" sz="3600" b="1" u="none" dirty="0">
                <a:solidFill>
                  <a:srgbClr val="000099"/>
                </a:solidFill>
                <a:latin typeface="楷体_GB2312" pitchFamily="1" charset="-122"/>
                <a:ea typeface="楷体_GB2312" pitchFamily="1" charset="-122"/>
              </a:rPr>
              <a:t> </a:t>
            </a:r>
            <a:endParaRPr lang="en-US" altLang="zh-CN" b="1" u="none" dirty="0">
              <a:solidFill>
                <a:srgbClr val="FF0000"/>
              </a:solidFill>
            </a:endParaRPr>
          </a:p>
        </p:txBody>
      </p:sp>
    </p:spTree>
    <p:extLst>
      <p:ext uri="{BB962C8B-B14F-4D97-AF65-F5344CB8AC3E}">
        <p14:creationId xmlns:p14="http://schemas.microsoft.com/office/powerpoint/2010/main" val="2728341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checkerboard(across)">
                                      <p:cBhvr>
                                        <p:cTn id="7" dur="5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8" name="Picture 6" descr="f64cc7d7-c43f-428d-85c0-90fac380c69b"/>
          <p:cNvPicPr>
            <a:picLocks noChangeAspect="1" noChangeArrowheads="1"/>
          </p:cNvPicPr>
          <p:nvPr/>
        </p:nvPicPr>
        <p:blipFill>
          <a:blip r:embed="rId2">
            <a:extLst>
              <a:ext uri="{28A0092B-C50C-407E-A947-70E740481C1C}">
                <a14:useLocalDpi xmlns:a14="http://schemas.microsoft.com/office/drawing/2010/main" val="0"/>
              </a:ext>
            </a:extLst>
          </a:blip>
          <a:srcRect l="13512" t="2737" r="17195"/>
          <a:stretch>
            <a:fillRect/>
          </a:stretch>
        </p:blipFill>
        <p:spPr bwMode="auto">
          <a:xfrm>
            <a:off x="3348038" y="0"/>
            <a:ext cx="2879725" cy="4149725"/>
          </a:xfrm>
          <a:prstGeom prst="rect">
            <a:avLst/>
          </a:prstGeom>
          <a:noFill/>
          <a:extLst>
            <a:ext uri="{909E8E84-426E-40DD-AFC4-6F175D3DCCD1}">
              <a14:hiddenFill xmlns:a14="http://schemas.microsoft.com/office/drawing/2010/main">
                <a:solidFill>
                  <a:srgbClr val="FFFFFF"/>
                </a:solidFill>
              </a14:hiddenFill>
            </a:ext>
          </a:extLst>
        </p:spPr>
      </p:pic>
      <p:pic>
        <p:nvPicPr>
          <p:cNvPr id="105482" name="Picture 10" descr="u=1733617884,918076135&amp;fm=21&amp;gp=0"/>
          <p:cNvPicPr>
            <a:picLocks noChangeAspect="1" noChangeArrowheads="1"/>
          </p:cNvPicPr>
          <p:nvPr/>
        </p:nvPicPr>
        <p:blipFill>
          <a:blip r:embed="rId3">
            <a:extLst>
              <a:ext uri="{28A0092B-C50C-407E-A947-70E740481C1C}">
                <a14:useLocalDpi xmlns:a14="http://schemas.microsoft.com/office/drawing/2010/main" val="0"/>
              </a:ext>
            </a:extLst>
          </a:blip>
          <a:srcRect l="11304" r="12671"/>
          <a:stretch>
            <a:fillRect/>
          </a:stretch>
        </p:blipFill>
        <p:spPr bwMode="auto">
          <a:xfrm>
            <a:off x="6156325" y="0"/>
            <a:ext cx="2987675" cy="4149725"/>
          </a:xfrm>
          <a:prstGeom prst="rect">
            <a:avLst/>
          </a:prstGeom>
          <a:noFill/>
          <a:extLst>
            <a:ext uri="{909E8E84-426E-40DD-AFC4-6F175D3DCCD1}">
              <a14:hiddenFill xmlns:a14="http://schemas.microsoft.com/office/drawing/2010/main">
                <a:solidFill>
                  <a:srgbClr val="FFFFFF"/>
                </a:solidFill>
              </a14:hiddenFill>
            </a:ext>
          </a:extLst>
        </p:spPr>
      </p:pic>
      <p:sp>
        <p:nvSpPr>
          <p:cNvPr id="105483" name="Rectangle 11"/>
          <p:cNvSpPr>
            <a:spLocks noChangeArrowheads="1"/>
          </p:cNvSpPr>
          <p:nvPr/>
        </p:nvSpPr>
        <p:spPr bwMode="auto">
          <a:xfrm>
            <a:off x="0" y="6216650"/>
            <a:ext cx="9226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3</a:t>
            </a:r>
            <a:r>
              <a:rPr lang="zh-CN" altLang="en-US" sz="3600" b="1" u="none" dirty="0">
                <a:solidFill>
                  <a:srgbClr val="0000FF"/>
                </a:solidFill>
                <a:latin typeface="Verdana" pitchFamily="34" charset="0"/>
              </a:rPr>
              <a:t>：</a:t>
            </a:r>
            <a:r>
              <a:rPr lang="zh-CN" altLang="en-US" sz="3600" b="1" u="none" dirty="0">
                <a:solidFill>
                  <a:srgbClr val="FF0000"/>
                </a:solidFill>
                <a:latin typeface="Verdana" pitchFamily="34" charset="0"/>
              </a:rPr>
              <a:t>为反法西斯战争胜利奠定物质基础。</a:t>
            </a:r>
          </a:p>
        </p:txBody>
      </p:sp>
      <p:pic>
        <p:nvPicPr>
          <p:cNvPr id="105489" name="Picture 17" descr="f6d6d0f7-a31e-4bf5-86de-a0bd887796a4"/>
          <p:cNvPicPr>
            <a:picLocks noChangeAspect="1" noChangeArrowheads="1"/>
          </p:cNvPicPr>
          <p:nvPr/>
        </p:nvPicPr>
        <p:blipFill>
          <a:blip r:embed="rId4">
            <a:extLst>
              <a:ext uri="{28A0092B-C50C-407E-A947-70E740481C1C}">
                <a14:useLocalDpi xmlns:a14="http://schemas.microsoft.com/office/drawing/2010/main" val="0"/>
              </a:ext>
            </a:extLst>
          </a:blip>
          <a:srcRect t="8519" r="-3847" b="6389"/>
          <a:stretch>
            <a:fillRect/>
          </a:stretch>
        </p:blipFill>
        <p:spPr bwMode="auto">
          <a:xfrm>
            <a:off x="0" y="0"/>
            <a:ext cx="3529013" cy="4149725"/>
          </a:xfrm>
          <a:prstGeom prst="rect">
            <a:avLst/>
          </a:prstGeom>
          <a:noFill/>
          <a:extLst>
            <a:ext uri="{909E8E84-426E-40DD-AFC4-6F175D3DCCD1}">
              <a14:hiddenFill xmlns:a14="http://schemas.microsoft.com/office/drawing/2010/main">
                <a:solidFill>
                  <a:srgbClr val="FFFFFF"/>
                </a:solidFill>
              </a14:hiddenFill>
            </a:ext>
          </a:extLst>
        </p:spPr>
      </p:pic>
      <p:pic>
        <p:nvPicPr>
          <p:cNvPr id="105487" name="Picture 15" descr="200026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5505450"/>
          </a:xfrm>
          <a:prstGeom prst="rect">
            <a:avLst/>
          </a:prstGeom>
          <a:noFill/>
          <a:extLst>
            <a:ext uri="{909E8E84-426E-40DD-AFC4-6F175D3DCCD1}">
              <a14:hiddenFill xmlns:a14="http://schemas.microsoft.com/office/drawing/2010/main">
                <a:solidFill>
                  <a:srgbClr val="FFFFFF"/>
                </a:solidFill>
              </a14:hiddenFill>
            </a:ext>
          </a:extLst>
        </p:spPr>
      </p:pic>
      <p:sp>
        <p:nvSpPr>
          <p:cNvPr id="105475" name="Rectangle 7"/>
          <p:cNvSpPr>
            <a:spLocks noChangeArrowheads="1"/>
          </p:cNvSpPr>
          <p:nvPr/>
        </p:nvSpPr>
        <p:spPr bwMode="auto">
          <a:xfrm>
            <a:off x="0" y="4149725"/>
            <a:ext cx="9144000" cy="1930400"/>
          </a:xfrm>
          <a:prstGeom prst="rect">
            <a:avLst/>
          </a:prstGeom>
          <a:solidFill>
            <a:srgbClr val="FFFFCC"/>
          </a:solidFill>
          <a:ln w="9525">
            <a:solidFill>
              <a:srgbClr val="000000"/>
            </a:solidFill>
            <a:miter lim="800000"/>
            <a:headEnd/>
            <a:tailEnd/>
          </a:ln>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ct val="125000"/>
              </a:lnSpc>
            </a:pPr>
            <a:r>
              <a:rPr lang="zh-CN" altLang="en-US" sz="3200" b="1" u="none">
                <a:solidFill>
                  <a:schemeClr val="tx2"/>
                </a:solidFill>
                <a:latin typeface="Verdana" pitchFamily="34" charset="0"/>
                <a:ea typeface="楷体_GB2312" pitchFamily="1" charset="-122"/>
              </a:rPr>
              <a:t>　他接过的是一个扶木犁的穷国，他留下的是一个拥有核武器的强国。</a:t>
            </a:r>
          </a:p>
          <a:p>
            <a:pPr>
              <a:lnSpc>
                <a:spcPct val="125000"/>
              </a:lnSpc>
            </a:pPr>
            <a:r>
              <a:rPr lang="zh-CN" altLang="en-US" sz="3200" b="1" u="none">
                <a:solidFill>
                  <a:schemeClr val="tx2"/>
                </a:solidFill>
                <a:latin typeface="Verdana" pitchFamily="34" charset="0"/>
                <a:ea typeface="楷体_GB2312" pitchFamily="1" charset="-122"/>
              </a:rPr>
              <a:t>                                        </a:t>
            </a:r>
            <a:r>
              <a:rPr lang="en-US" altLang="zh-CN" sz="3200" b="1" u="none">
                <a:solidFill>
                  <a:schemeClr val="tx2"/>
                </a:solidFill>
                <a:ea typeface="楷体_GB2312" pitchFamily="1" charset="-122"/>
              </a:rPr>
              <a:t>——</a:t>
            </a:r>
            <a:r>
              <a:rPr lang="zh-CN" altLang="en-US" sz="3200" b="1" u="none">
                <a:solidFill>
                  <a:schemeClr val="tx2"/>
                </a:solidFill>
                <a:latin typeface="Verdana" pitchFamily="34" charset="0"/>
                <a:ea typeface="楷体_GB2312" pitchFamily="1" charset="-122"/>
              </a:rPr>
              <a:t>丘吉尔 </a:t>
            </a:r>
          </a:p>
        </p:txBody>
      </p:sp>
    </p:spTree>
    <p:extLst>
      <p:ext uri="{BB962C8B-B14F-4D97-AF65-F5344CB8AC3E}">
        <p14:creationId xmlns:p14="http://schemas.microsoft.com/office/powerpoint/2010/main" val="2742728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5478"/>
                                        </p:tgtEl>
                                        <p:attrNameLst>
                                          <p:attrName>style.visibility</p:attrName>
                                        </p:attrNameLst>
                                      </p:cBhvr>
                                      <p:to>
                                        <p:strVal val="visible"/>
                                      </p:to>
                                    </p:set>
                                    <p:animEffect transition="in" filter="blinds(horizontal)">
                                      <p:cBhvr>
                                        <p:cTn id="7" dur="500"/>
                                        <p:tgtEl>
                                          <p:spTgt spid="1054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5489"/>
                                        </p:tgtEl>
                                        <p:attrNameLst>
                                          <p:attrName>style.visibility</p:attrName>
                                        </p:attrNameLst>
                                      </p:cBhvr>
                                      <p:to>
                                        <p:strVal val="visible"/>
                                      </p:to>
                                    </p:set>
                                    <p:animEffect transition="in" filter="blinds(horizontal)">
                                      <p:cBhvr>
                                        <p:cTn id="12" dur="500"/>
                                        <p:tgtEl>
                                          <p:spTgt spid="10548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5482"/>
                                        </p:tgtEl>
                                        <p:attrNameLst>
                                          <p:attrName>style.visibility</p:attrName>
                                        </p:attrNameLst>
                                      </p:cBhvr>
                                      <p:to>
                                        <p:strVal val="visible"/>
                                      </p:to>
                                    </p:set>
                                    <p:animEffect transition="in" filter="blinds(horizontal)">
                                      <p:cBhvr>
                                        <p:cTn id="17" dur="500"/>
                                        <p:tgtEl>
                                          <p:spTgt spid="10548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5487"/>
                                        </p:tgtEl>
                                        <p:attrNameLst>
                                          <p:attrName>style.visibility</p:attrName>
                                        </p:attrNameLst>
                                      </p:cBhvr>
                                      <p:to>
                                        <p:strVal val="visible"/>
                                      </p:to>
                                    </p:set>
                                    <p:animEffect transition="in" filter="blinds(horizontal)">
                                      <p:cBhvr>
                                        <p:cTn id="22" dur="500"/>
                                        <p:tgtEl>
                                          <p:spTgt spid="10548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xit" presetSubtype="10" fill="hold" nodeType="clickEffect">
                                  <p:stCondLst>
                                    <p:cond delay="0"/>
                                  </p:stCondLst>
                                  <p:childTnLst>
                                    <p:animEffect transition="out" filter="blinds(horizontal)">
                                      <p:cBhvr>
                                        <p:cTn id="26" dur="500"/>
                                        <p:tgtEl>
                                          <p:spTgt spid="105487"/>
                                        </p:tgtEl>
                                      </p:cBhvr>
                                    </p:animEffect>
                                    <p:set>
                                      <p:cBhvr>
                                        <p:cTn id="27" dur="1" fill="hold">
                                          <p:stCondLst>
                                            <p:cond delay="499"/>
                                          </p:stCondLst>
                                        </p:cTn>
                                        <p:tgtEl>
                                          <p:spTgt spid="105487"/>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5475"/>
                                        </p:tgtEl>
                                        <p:attrNameLst>
                                          <p:attrName>style.visibility</p:attrName>
                                        </p:attrNameLst>
                                      </p:cBhvr>
                                      <p:to>
                                        <p:strVal val="visible"/>
                                      </p:to>
                                    </p:set>
                                    <p:animEffect transition="in" filter="blinds(horizontal)">
                                      <p:cBhvr>
                                        <p:cTn id="32" dur="500"/>
                                        <p:tgtEl>
                                          <p:spTgt spid="10547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5483"/>
                                        </p:tgtEl>
                                        <p:attrNameLst>
                                          <p:attrName>style.visibility</p:attrName>
                                        </p:attrNameLst>
                                      </p:cBhvr>
                                      <p:to>
                                        <p:strVal val="visible"/>
                                      </p:to>
                                    </p:set>
                                    <p:animEffect transition="in" filter="blinds(horizontal)">
                                      <p:cBhvr>
                                        <p:cTn id="37" dur="500"/>
                                        <p:tgtEl>
                                          <p:spTgt spid="105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3" grpId="0"/>
      <p:bldP spid="1054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457200" y="1371600"/>
            <a:ext cx="8229600" cy="4754563"/>
          </a:xfrm>
        </p:spPr>
        <p:txBody>
          <a:bodyPr/>
          <a:lstStyle/>
          <a:p>
            <a:pPr>
              <a:lnSpc>
                <a:spcPct val="90000"/>
              </a:lnSpc>
              <a:buFontTx/>
              <a:buNone/>
            </a:pPr>
            <a:r>
              <a:rPr lang="zh-CN" altLang="zh-CN" b="1">
                <a:solidFill>
                  <a:srgbClr val="000000"/>
                </a:solidFill>
                <a:effectLst>
                  <a:outerShdw blurRad="38100" dist="38100" dir="2700000" algn="tl">
                    <a:srgbClr val="C0C0C0"/>
                  </a:outerShdw>
                </a:effectLst>
              </a:rPr>
              <a:t>        历史学家评论苏联的工业化时说：“斯大林在苏联工业化时……实际上是把农业作为‘殖民地’了。苏联工业化开始时，农民不但要缴纳直接税和间接税，还要低价出售农产品和高价买进工业品，价格剪刀差使资金从农业流向工业……结果，农业生产遭到了严重破坏。在苏联工业化短短的十几年内，曾发生两次较大的危机。”</a:t>
            </a:r>
          </a:p>
          <a:p>
            <a:pPr>
              <a:lnSpc>
                <a:spcPct val="90000"/>
              </a:lnSpc>
              <a:buFontTx/>
              <a:buNone/>
            </a:pPr>
            <a:r>
              <a:rPr lang="zh-CN" altLang="zh-CN" b="1">
                <a:solidFill>
                  <a:srgbClr val="000000"/>
                </a:solidFill>
                <a:effectLst>
                  <a:outerShdw blurRad="38100" dist="38100" dir="2700000" algn="tl">
                    <a:srgbClr val="C0C0C0"/>
                  </a:outerShdw>
                </a:effectLst>
              </a:rPr>
              <a:t>——《斯大林时期苏联工业化的理论和实践》</a:t>
            </a:r>
          </a:p>
        </p:txBody>
      </p:sp>
      <p:sp>
        <p:nvSpPr>
          <p:cNvPr id="36867" name="Text Box 3"/>
          <p:cNvSpPr txBox="1">
            <a:spLocks noChangeArrowheads="1"/>
          </p:cNvSpPr>
          <p:nvPr/>
        </p:nvSpPr>
        <p:spPr bwMode="auto">
          <a:xfrm>
            <a:off x="685800" y="304800"/>
            <a:ext cx="6553200" cy="762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4400" b="1" dirty="0">
                <a:solidFill>
                  <a:srgbClr val="0000CC"/>
                </a:solidFill>
                <a:latin typeface="隶书" pitchFamily="49" charset="-122"/>
                <a:ea typeface="隶书" pitchFamily="49" charset="-122"/>
              </a:rPr>
              <a:t>牺牲农业和农民</a:t>
            </a:r>
          </a:p>
        </p:txBody>
      </p:sp>
      <p:sp>
        <p:nvSpPr>
          <p:cNvPr id="36868" name="Line 4"/>
          <p:cNvSpPr>
            <a:spLocks noChangeShapeType="1"/>
          </p:cNvSpPr>
          <p:nvPr/>
        </p:nvSpPr>
        <p:spPr bwMode="auto">
          <a:xfrm>
            <a:off x="2627784" y="3200400"/>
            <a:ext cx="5616624"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6869" name="Line 5"/>
          <p:cNvSpPr>
            <a:spLocks noChangeShapeType="1"/>
          </p:cNvSpPr>
          <p:nvPr/>
        </p:nvSpPr>
        <p:spPr bwMode="auto">
          <a:xfrm flipV="1">
            <a:off x="971600" y="3577771"/>
            <a:ext cx="5225008"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 name="Text Box 19"/>
          <p:cNvSpPr txBox="1">
            <a:spLocks noChangeArrowheads="1"/>
          </p:cNvSpPr>
          <p:nvPr/>
        </p:nvSpPr>
        <p:spPr bwMode="auto">
          <a:xfrm>
            <a:off x="0" y="5739978"/>
            <a:ext cx="9144000" cy="64135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a:solidFill>
                  <a:srgbClr val="0000FF"/>
                </a:solidFill>
                <a:latin typeface="Verdana" pitchFamily="34" charset="0"/>
              </a:rPr>
              <a:t>评价</a:t>
            </a:r>
            <a:r>
              <a:rPr lang="en-US" altLang="zh-CN" sz="3600" b="1" u="none" dirty="0">
                <a:solidFill>
                  <a:srgbClr val="0000FF"/>
                </a:solidFill>
                <a:latin typeface="Verdana" pitchFamily="34" charset="0"/>
              </a:rPr>
              <a:t>4</a:t>
            </a:r>
            <a:r>
              <a:rPr lang="zh-CN" altLang="en-US" sz="3600" b="1" u="none" dirty="0">
                <a:solidFill>
                  <a:srgbClr val="0000FF"/>
                </a:solidFill>
                <a:latin typeface="Verdana" pitchFamily="34" charset="0"/>
              </a:rPr>
              <a:t>：</a:t>
            </a:r>
            <a:r>
              <a:rPr lang="zh-CN" altLang="en-US" sz="3500" b="1" u="none" dirty="0">
                <a:solidFill>
                  <a:srgbClr val="FF0000"/>
                </a:solidFill>
                <a:latin typeface="Verdana" pitchFamily="34" charset="0"/>
              </a:rPr>
              <a:t>对农业的盘剥，损害了农民的利益。</a:t>
            </a:r>
          </a:p>
        </p:txBody>
      </p:sp>
    </p:spTree>
    <p:extLst>
      <p:ext uri="{BB962C8B-B14F-4D97-AF65-F5344CB8AC3E}">
        <p14:creationId xmlns:p14="http://schemas.microsoft.com/office/powerpoint/2010/main" val="14020357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box(in)">
                                      <p:cBhvr>
                                        <p:cTn id="7" dur="500"/>
                                        <p:tgtEl>
                                          <p:spTgt spid="368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box(in)">
                                      <p:cBhvr>
                                        <p:cTn id="12" dur="500"/>
                                        <p:tgtEl>
                                          <p:spTgt spid="3686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6867"/>
                                        </p:tgtEl>
                                        <p:attrNameLst>
                                          <p:attrName>style.visibility</p:attrName>
                                        </p:attrNameLst>
                                      </p:cBhvr>
                                      <p:to>
                                        <p:strVal val="visible"/>
                                      </p:to>
                                    </p:set>
                                    <p:animEffect transition="in" filter="fade">
                                      <p:cBhvr>
                                        <p:cTn id="17" dur="1000"/>
                                        <p:tgtEl>
                                          <p:spTgt spid="36867"/>
                                        </p:tgtEl>
                                      </p:cBhvr>
                                    </p:animEffect>
                                    <p:anim calcmode="lin" valueType="num">
                                      <p:cBhvr>
                                        <p:cTn id="18" dur="1000" fill="hold"/>
                                        <p:tgtEl>
                                          <p:spTgt spid="36867"/>
                                        </p:tgtEl>
                                        <p:attrNameLst>
                                          <p:attrName>ppt_x</p:attrName>
                                        </p:attrNameLst>
                                      </p:cBhvr>
                                      <p:tavLst>
                                        <p:tav tm="0">
                                          <p:val>
                                            <p:strVal val="#ppt_x"/>
                                          </p:val>
                                        </p:tav>
                                        <p:tav tm="100000">
                                          <p:val>
                                            <p:strVal val="#ppt_x"/>
                                          </p:val>
                                        </p:tav>
                                      </p:tavLst>
                                    </p:anim>
                                    <p:anim calcmode="lin" valueType="num">
                                      <p:cBhvr>
                                        <p:cTn id="19" dur="1000" fill="hold"/>
                                        <p:tgtEl>
                                          <p:spTgt spid="3686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P spid="36869"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75" name="Rectangle 23"/>
          <p:cNvSpPr>
            <a:spLocks noChangeArrowheads="1"/>
          </p:cNvSpPr>
          <p:nvPr/>
        </p:nvSpPr>
        <p:spPr bwMode="auto">
          <a:xfrm>
            <a:off x="251520" y="359360"/>
            <a:ext cx="8748712" cy="6093976"/>
          </a:xfrm>
          <a:prstGeom prst="rect">
            <a:avLst/>
          </a:prstGeom>
          <a:solidFill>
            <a:schemeClr val="bg1">
              <a:alpha val="84000"/>
            </a:schemeClr>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000" b="1" u="none">
                <a:latin typeface="黑体" panose="02010609060101010101" pitchFamily="49" charset="-122"/>
                <a:ea typeface="黑体" panose="02010609060101010101" pitchFamily="49" charset="-122"/>
              </a:rPr>
              <a:t>苏联时期，曾流传这样一则笑话：一个美国代表团访苏，参观“伟大的建设成就”。陪同的苏联官员得意的说：“到下一个五年计划时，苏联每一个家庭都可以拥有一架私人飞机！”美国人惊讶：“你们要飞机干什么呢？”苏联官员说：“当然有用啊</a:t>
            </a:r>
            <a:r>
              <a:rPr lang="en-US" altLang="zh-CN" sz="3000" b="1" u="none">
                <a:latin typeface="黑体" panose="02010609060101010101" pitchFamily="49" charset="-122"/>
                <a:ea typeface="黑体" panose="02010609060101010101" pitchFamily="49" charset="-122"/>
              </a:rPr>
              <a:t>……</a:t>
            </a:r>
            <a:r>
              <a:rPr lang="zh-CN" altLang="en-US" sz="3000" b="1" u="none">
                <a:latin typeface="黑体" panose="02010609060101010101" pitchFamily="49" charset="-122"/>
                <a:ea typeface="黑体" panose="02010609060101010101" pitchFamily="49" charset="-122"/>
              </a:rPr>
              <a:t>譬如我在莫斯科听说列宁格勒开始供应面包了，我可以马上开着飞机赶去排队。”请问：造成当时苏联家庭要“开着飞机”赶去“排队”买面包的主要原因是</a:t>
            </a:r>
          </a:p>
          <a:p>
            <a:pPr algn="l"/>
            <a:r>
              <a:rPr lang="en-US" altLang="zh-CN" sz="3000" b="1" u="none">
                <a:latin typeface="黑体" panose="02010609060101010101" pitchFamily="49" charset="-122"/>
                <a:ea typeface="黑体" panose="02010609060101010101" pitchFamily="49" charset="-122"/>
              </a:rPr>
              <a:t>A.</a:t>
            </a:r>
            <a:r>
              <a:rPr lang="zh-CN" altLang="en-US" sz="3000" b="1" u="none">
                <a:latin typeface="黑体" panose="02010609060101010101" pitchFamily="49" charset="-122"/>
                <a:ea typeface="黑体" panose="02010609060101010101" pitchFamily="49" charset="-122"/>
              </a:rPr>
              <a:t>长期战争破坏社会经济</a:t>
            </a:r>
          </a:p>
          <a:p>
            <a:pPr algn="l"/>
            <a:r>
              <a:rPr lang="en-US" altLang="zh-CN" sz="3000" b="1" u="none">
                <a:latin typeface="黑体" panose="02010609060101010101" pitchFamily="49" charset="-122"/>
                <a:ea typeface="黑体" panose="02010609060101010101" pitchFamily="49" charset="-122"/>
              </a:rPr>
              <a:t>B.</a:t>
            </a:r>
            <a:r>
              <a:rPr lang="zh-CN" altLang="en-US" sz="3000" b="1" u="none">
                <a:latin typeface="黑体" panose="02010609060101010101" pitchFamily="49" charset="-122"/>
                <a:ea typeface="黑体" panose="02010609060101010101" pitchFamily="49" charset="-122"/>
              </a:rPr>
              <a:t>战时共产主义政策导致食品短缺</a:t>
            </a:r>
          </a:p>
          <a:p>
            <a:pPr algn="l"/>
            <a:r>
              <a:rPr lang="en-US" altLang="zh-CN" sz="3000" b="1" u="none">
                <a:latin typeface="黑体" panose="02010609060101010101" pitchFamily="49" charset="-122"/>
                <a:ea typeface="黑体" panose="02010609060101010101" pitchFamily="49" charset="-122"/>
              </a:rPr>
              <a:t>C.</a:t>
            </a:r>
            <a:r>
              <a:rPr lang="zh-CN" altLang="en-US" sz="3000" b="1" u="none">
                <a:latin typeface="黑体" panose="02010609060101010101" pitchFamily="49" charset="-122"/>
                <a:ea typeface="黑体" panose="02010609060101010101" pitchFamily="49" charset="-122"/>
              </a:rPr>
              <a:t>片面发展重工业的消极影响</a:t>
            </a:r>
          </a:p>
          <a:p>
            <a:pPr algn="l"/>
            <a:r>
              <a:rPr lang="en-US" altLang="zh-CN" sz="3000" b="1" u="none">
                <a:latin typeface="黑体" panose="02010609060101010101" pitchFamily="49" charset="-122"/>
                <a:ea typeface="黑体" panose="02010609060101010101" pitchFamily="49" charset="-122"/>
              </a:rPr>
              <a:t>D.</a:t>
            </a:r>
            <a:r>
              <a:rPr lang="zh-CN" altLang="en-US" sz="3000" b="1" u="none">
                <a:latin typeface="黑体" panose="02010609060101010101" pitchFamily="49" charset="-122"/>
                <a:ea typeface="黑体" panose="02010609060101010101" pitchFamily="49" charset="-122"/>
              </a:rPr>
              <a:t>赞扬了苏联人特别有幽默感</a:t>
            </a:r>
          </a:p>
        </p:txBody>
      </p:sp>
      <p:sp>
        <p:nvSpPr>
          <p:cNvPr id="100356" name="Text Box 4"/>
          <p:cNvSpPr txBox="1">
            <a:spLocks noChangeArrowheads="1"/>
          </p:cNvSpPr>
          <p:nvPr/>
        </p:nvSpPr>
        <p:spPr bwMode="auto">
          <a:xfrm>
            <a:off x="179388" y="1587500"/>
            <a:ext cx="3527425" cy="1563688"/>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3200" b="1" u="none">
                <a:solidFill>
                  <a:srgbClr val="0000FF"/>
                </a:solidFill>
                <a:effectLst>
                  <a:outerShdw blurRad="38100" dist="38100" dir="2700000" algn="tl">
                    <a:srgbClr val="C0C0C0"/>
                  </a:outerShdw>
                </a:effectLst>
                <a:latin typeface="Times New Roman" pitchFamily="18" charset="0"/>
                <a:ea typeface="黑体" pitchFamily="49" charset="-122"/>
              </a:rPr>
              <a:t>两个五年计划期间苏联经济各部门 发展的状况</a:t>
            </a:r>
          </a:p>
        </p:txBody>
      </p:sp>
      <p:graphicFrame>
        <p:nvGraphicFramePr>
          <p:cNvPr id="100378" name="Group 26"/>
          <p:cNvGraphicFramePr>
            <a:graphicFrameLocks noGrp="1"/>
          </p:cNvGraphicFramePr>
          <p:nvPr/>
        </p:nvGraphicFramePr>
        <p:xfrm>
          <a:off x="4211638" y="1412875"/>
          <a:ext cx="4681537" cy="2072640"/>
        </p:xfrm>
        <a:graphic>
          <a:graphicData uri="http://schemas.openxmlformats.org/drawingml/2006/table">
            <a:tbl>
              <a:tblPr/>
              <a:tblGrid>
                <a:gridCol w="2087562"/>
                <a:gridCol w="2593975"/>
              </a:tblGrid>
              <a:tr h="180975">
                <a:tc gridSpan="2">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FF0000"/>
                          </a:solidFill>
                          <a:effectLst/>
                          <a:latin typeface="Arial" pitchFamily="34" charset="0"/>
                          <a:ea typeface="宋体" pitchFamily="2" charset="-122"/>
                        </a:rPr>
                        <a:t>1937</a:t>
                      </a:r>
                      <a:r>
                        <a:rPr kumimoji="0" lang="zh-CN" altLang="en-US" sz="2800" b="1" i="0" u="none" strike="noStrike" cap="none" normalizeH="0" baseline="0" smtClean="0">
                          <a:ln>
                            <a:noFill/>
                          </a:ln>
                          <a:solidFill>
                            <a:srgbClr val="FF0000"/>
                          </a:solidFill>
                          <a:effectLst/>
                          <a:latin typeface="Arial" pitchFamily="34" charset="0"/>
                          <a:ea typeface="黑体" pitchFamily="49" charset="-122"/>
                        </a:rPr>
                        <a:t>年</a:t>
                      </a:r>
                      <a:r>
                        <a:rPr kumimoji="0" lang="zh-CN" altLang="en-US" sz="2800" b="1" i="0" u="none" strike="noStrike" cap="none" normalizeH="0" baseline="0" smtClean="0">
                          <a:ln>
                            <a:noFill/>
                          </a:ln>
                          <a:solidFill>
                            <a:schemeClr val="tx1"/>
                          </a:solidFill>
                          <a:effectLst/>
                          <a:latin typeface="Arial" pitchFamily="34" charset="0"/>
                          <a:ea typeface="黑体" pitchFamily="49" charset="-122"/>
                        </a:rPr>
                        <a:t>比</a:t>
                      </a:r>
                      <a:r>
                        <a:rPr kumimoji="0" lang="en-US" altLang="zh-CN" sz="2800" b="1" i="0" u="none" strike="noStrike" cap="none" normalizeH="0" baseline="0" smtClean="0">
                          <a:ln>
                            <a:noFill/>
                          </a:ln>
                          <a:solidFill>
                            <a:srgbClr val="FF0000"/>
                          </a:solidFill>
                          <a:effectLst/>
                          <a:latin typeface="Arial" pitchFamily="34" charset="0"/>
                          <a:ea typeface="宋体" pitchFamily="2" charset="-122"/>
                        </a:rPr>
                        <a:t>1928</a:t>
                      </a:r>
                      <a:r>
                        <a:rPr kumimoji="0" lang="zh-CN" altLang="en-US" sz="2800" b="1" i="0" u="none" strike="noStrike" cap="none" normalizeH="0" baseline="0" smtClean="0">
                          <a:ln>
                            <a:noFill/>
                          </a:ln>
                          <a:solidFill>
                            <a:srgbClr val="FF0000"/>
                          </a:solidFill>
                          <a:effectLst/>
                          <a:latin typeface="Arial" pitchFamily="34" charset="0"/>
                          <a:ea typeface="黑体" pitchFamily="49" charset="-122"/>
                        </a:rPr>
                        <a:t>年</a:t>
                      </a:r>
                      <a:r>
                        <a:rPr kumimoji="0" lang="zh-CN" altLang="en-US" sz="2800" b="1" i="0" u="none" strike="noStrike" cap="none" normalizeH="0" baseline="0" smtClean="0">
                          <a:ln>
                            <a:noFill/>
                          </a:ln>
                          <a:solidFill>
                            <a:schemeClr val="tx1"/>
                          </a:solidFill>
                          <a:effectLst/>
                          <a:latin typeface="Arial" pitchFamily="34" charset="0"/>
                          <a:ea typeface="黑体" pitchFamily="49" charset="-122"/>
                        </a:rPr>
                        <a:t>的增长率</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490538">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农业产值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Arial" pitchFamily="34" charset="0"/>
                          <a:ea typeface="宋体" pitchFamily="2" charset="-122"/>
                        </a:rPr>
                        <a:t>   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轻工业产值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Arial" pitchFamily="34" charset="0"/>
                          <a:ea typeface="宋体" pitchFamily="2" charset="-122"/>
                        </a:rPr>
                        <a:t>210%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pitchFamily="34" charset="0"/>
                          <a:ea typeface="黑体" pitchFamily="49" charset="-122"/>
                        </a:rPr>
                        <a:t>重工业产值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algn="l">
                        <a:spcBef>
                          <a:spcPct val="20000"/>
                        </a:spcBef>
                        <a:defRPr sz="2400">
                          <a:solidFill>
                            <a:schemeClr val="tx1"/>
                          </a:solidFill>
                          <a:latin typeface="Arial" pitchFamily="34" charset="0"/>
                          <a:ea typeface="宋体" pitchFamily="2" charset="-122"/>
                        </a:defRPr>
                      </a:lvl2pPr>
                      <a:lvl3pPr algn="l">
                        <a:spcBef>
                          <a:spcPct val="20000"/>
                        </a:spcBef>
                        <a:defRPr sz="2000">
                          <a:solidFill>
                            <a:schemeClr val="tx1"/>
                          </a:solidFill>
                          <a:latin typeface="Arial" pitchFamily="34" charset="0"/>
                          <a:ea typeface="宋体" pitchFamily="2" charset="-122"/>
                        </a:defRPr>
                      </a:lvl3pPr>
                      <a:lvl4pPr algn="l">
                        <a:spcBef>
                          <a:spcPct val="20000"/>
                        </a:spcBef>
                        <a:defRPr>
                          <a:solidFill>
                            <a:schemeClr val="tx1"/>
                          </a:solidFill>
                          <a:latin typeface="Arial" pitchFamily="34" charset="0"/>
                          <a:ea typeface="宋体" pitchFamily="2" charset="-122"/>
                        </a:defRPr>
                      </a:lvl4pPr>
                      <a:lvl5pPr algn="l">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Arial" pitchFamily="34" charset="0"/>
                          <a:ea typeface="宋体" pitchFamily="2" charset="-122"/>
                        </a:rPr>
                        <a:t>550%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0376" name="Text Box 24"/>
          <p:cNvSpPr txBox="1">
            <a:spLocks noChangeArrowheads="1"/>
          </p:cNvSpPr>
          <p:nvPr/>
        </p:nvSpPr>
        <p:spPr bwMode="auto">
          <a:xfrm>
            <a:off x="2589213" y="333375"/>
            <a:ext cx="680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latin typeface="黑体" pitchFamily="49" charset="-122"/>
                <a:ea typeface="黑体" pitchFamily="49" charset="-122"/>
              </a:rPr>
              <a:t>应怎样认识</a:t>
            </a:r>
            <a:r>
              <a:rPr kumimoji="1" lang="zh-CN" altLang="en-US" sz="3200" b="1" u="none">
                <a:latin typeface="Times New Roman"/>
                <a:ea typeface="黑体" pitchFamily="49" charset="-122"/>
              </a:rPr>
              <a:t>“</a:t>
            </a:r>
            <a:r>
              <a:rPr kumimoji="1" lang="zh-CN" altLang="en-US" sz="3200" b="1" u="none">
                <a:latin typeface="黑体" pitchFamily="49" charset="-122"/>
                <a:ea typeface="黑体" pitchFamily="49" charset="-122"/>
              </a:rPr>
              <a:t>斯大林模式</a:t>
            </a:r>
            <a:r>
              <a:rPr kumimoji="1" lang="zh-CN" altLang="en-US" sz="3200" b="1" u="none">
                <a:latin typeface="Times New Roman"/>
                <a:ea typeface="黑体" pitchFamily="49" charset="-122"/>
              </a:rPr>
              <a:t>”</a:t>
            </a:r>
            <a:r>
              <a:rPr kumimoji="1" lang="zh-CN" altLang="en-US" sz="3200" b="1" u="none">
                <a:latin typeface="黑体" pitchFamily="49" charset="-122"/>
                <a:ea typeface="黑体" pitchFamily="49" charset="-122"/>
              </a:rPr>
              <a:t>的得与失？</a:t>
            </a:r>
          </a:p>
        </p:txBody>
      </p:sp>
      <p:sp>
        <p:nvSpPr>
          <p:cNvPr id="100377" name="Rectangle 25"/>
          <p:cNvSpPr>
            <a:spLocks noChangeArrowheads="1"/>
          </p:cNvSpPr>
          <p:nvPr/>
        </p:nvSpPr>
        <p:spPr bwMode="auto">
          <a:xfrm>
            <a:off x="34925" y="71438"/>
            <a:ext cx="2592388" cy="112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latin typeface="Arial" pitchFamily="34" charset="0"/>
                <a:ea typeface="宋体" pitchFamily="2" charset="-122"/>
              </a:defRPr>
            </a:lvl1pPr>
            <a:lvl2pPr>
              <a:defRPr sz="4400">
                <a:solidFill>
                  <a:schemeClr val="tx2"/>
                </a:solidFill>
                <a:latin typeface="Arial" pitchFamily="34" charset="0"/>
                <a:ea typeface="宋体" pitchFamily="2" charset="-122"/>
              </a:defRPr>
            </a:lvl2pPr>
            <a:lvl3pPr>
              <a:defRPr sz="4400">
                <a:solidFill>
                  <a:schemeClr val="tx2"/>
                </a:solidFill>
                <a:latin typeface="Arial" pitchFamily="34" charset="0"/>
                <a:ea typeface="宋体" pitchFamily="2" charset="-122"/>
              </a:defRPr>
            </a:lvl3pPr>
            <a:lvl4pPr>
              <a:defRPr sz="4400">
                <a:solidFill>
                  <a:schemeClr val="tx2"/>
                </a:solidFill>
                <a:latin typeface="Arial" pitchFamily="34" charset="0"/>
                <a:ea typeface="宋体" pitchFamily="2" charset="-122"/>
              </a:defRPr>
            </a:lvl4pPr>
            <a:lvl5pPr>
              <a:defRPr sz="4400">
                <a:solidFill>
                  <a:schemeClr val="tx2"/>
                </a:solidFill>
                <a:latin typeface="Arial" pitchFamily="34" charset="0"/>
                <a:ea typeface="宋体" pitchFamily="2" charset="-122"/>
              </a:defRPr>
            </a:lvl5pPr>
            <a:lvl6pPr marL="457200" algn="ctr" fontAlgn="base">
              <a:spcBef>
                <a:spcPct val="0"/>
              </a:spcBef>
              <a:spcAft>
                <a:spcPct val="0"/>
              </a:spcAft>
              <a:defRPr sz="4400">
                <a:solidFill>
                  <a:schemeClr val="tx2"/>
                </a:solidFill>
                <a:latin typeface="Arial" pitchFamily="34" charset="0"/>
                <a:ea typeface="宋体" pitchFamily="2" charset="-122"/>
              </a:defRPr>
            </a:lvl6pPr>
            <a:lvl7pPr marL="914400" algn="ctr" fontAlgn="base">
              <a:spcBef>
                <a:spcPct val="0"/>
              </a:spcBef>
              <a:spcAft>
                <a:spcPct val="0"/>
              </a:spcAft>
              <a:defRPr sz="4400">
                <a:solidFill>
                  <a:schemeClr val="tx2"/>
                </a:solidFill>
                <a:latin typeface="Arial" pitchFamily="34" charset="0"/>
                <a:ea typeface="宋体" pitchFamily="2" charset="-122"/>
              </a:defRPr>
            </a:lvl7pPr>
            <a:lvl8pPr marL="1371600" algn="ctr" fontAlgn="base">
              <a:spcBef>
                <a:spcPct val="0"/>
              </a:spcBef>
              <a:spcAft>
                <a:spcPct val="0"/>
              </a:spcAft>
              <a:defRPr sz="4400">
                <a:solidFill>
                  <a:schemeClr val="tx2"/>
                </a:solidFill>
                <a:latin typeface="Arial" pitchFamily="34" charset="0"/>
                <a:ea typeface="宋体" pitchFamily="2" charset="-122"/>
              </a:defRPr>
            </a:lvl8pPr>
            <a:lvl9pPr marL="1828800" algn="ctr" fontAlgn="base">
              <a:spcBef>
                <a:spcPct val="0"/>
              </a:spcBef>
              <a:spcAft>
                <a:spcPct val="0"/>
              </a:spcAft>
              <a:defRPr sz="4400">
                <a:solidFill>
                  <a:schemeClr val="tx2"/>
                </a:solidFill>
                <a:latin typeface="Arial" pitchFamily="34" charset="0"/>
                <a:ea typeface="宋体" pitchFamily="2" charset="-122"/>
              </a:defRPr>
            </a:lvl9pPr>
          </a:lstStyle>
          <a:p>
            <a:r>
              <a:rPr lang="zh-CN" altLang="en-US" b="1" u="none">
                <a:solidFill>
                  <a:srgbClr val="0000FF"/>
                </a:solidFill>
                <a:ea typeface="华文新魏" pitchFamily="2" charset="-122"/>
              </a:rPr>
              <a:t>自主探究：</a:t>
            </a:r>
          </a:p>
        </p:txBody>
      </p:sp>
      <p:sp>
        <p:nvSpPr>
          <p:cNvPr id="100379" name="Text Box 27"/>
          <p:cNvSpPr txBox="1">
            <a:spLocks noChangeArrowheads="1"/>
          </p:cNvSpPr>
          <p:nvPr/>
        </p:nvSpPr>
        <p:spPr bwMode="auto">
          <a:xfrm>
            <a:off x="6876256" y="4221088"/>
            <a:ext cx="13684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6000" u="none" dirty="0">
                <a:solidFill>
                  <a:srgbClr val="FF0000"/>
                </a:solidFill>
              </a:rPr>
              <a:t>C</a:t>
            </a:r>
          </a:p>
        </p:txBody>
      </p:sp>
      <p:sp>
        <p:nvSpPr>
          <p:cNvPr id="100380" name="Text Box 28"/>
          <p:cNvSpPr txBox="1">
            <a:spLocks noChangeArrowheads="1"/>
          </p:cNvSpPr>
          <p:nvPr/>
        </p:nvSpPr>
        <p:spPr bwMode="auto">
          <a:xfrm>
            <a:off x="107255" y="5517232"/>
            <a:ext cx="8785225" cy="11906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600" b="1" u="none" dirty="0" smtClean="0">
                <a:solidFill>
                  <a:srgbClr val="0000FF"/>
                </a:solidFill>
                <a:latin typeface="Verdana" pitchFamily="34" charset="0"/>
              </a:rPr>
              <a:t>评价</a:t>
            </a:r>
            <a:r>
              <a:rPr lang="en-US" altLang="zh-CN" sz="3600" b="1" u="none" dirty="0" smtClean="0">
                <a:solidFill>
                  <a:srgbClr val="0000FF"/>
                </a:solidFill>
                <a:latin typeface="Verdana" pitchFamily="34" charset="0"/>
              </a:rPr>
              <a:t>5</a:t>
            </a:r>
            <a:r>
              <a:rPr lang="zh-CN" altLang="en-US" sz="3600" b="1" u="none" dirty="0" smtClean="0">
                <a:solidFill>
                  <a:srgbClr val="0000FF"/>
                </a:solidFill>
                <a:latin typeface="Verdana" pitchFamily="34" charset="0"/>
              </a:rPr>
              <a:t>：</a:t>
            </a:r>
            <a:r>
              <a:rPr lang="zh-CN" altLang="en-US" sz="3600" b="1" u="none" dirty="0">
                <a:solidFill>
                  <a:srgbClr val="FF0000"/>
                </a:solidFill>
                <a:latin typeface="Verdana" pitchFamily="34" charset="0"/>
              </a:rPr>
              <a:t>农轻重比例失调，人民生活水平提   高缓慢。</a:t>
            </a:r>
          </a:p>
        </p:txBody>
      </p:sp>
      <p:sp>
        <p:nvSpPr>
          <p:cNvPr id="10" name="Rectangle 3"/>
          <p:cNvSpPr>
            <a:spLocks noChangeArrowheads="1"/>
          </p:cNvSpPr>
          <p:nvPr/>
        </p:nvSpPr>
        <p:spPr bwMode="auto">
          <a:xfrm>
            <a:off x="304800" y="3573016"/>
            <a:ext cx="8534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3600" b="1" dirty="0">
                <a:solidFill>
                  <a:srgbClr val="000099"/>
                </a:solidFill>
                <a:ea typeface="黑体" pitchFamily="49" charset="-122"/>
              </a:rPr>
              <a:t>到斯大林逝世的时候，人均粮食产量、人均肉类产量还没有达到沙皇时代的水平。　　　</a:t>
            </a:r>
          </a:p>
        </p:txBody>
      </p:sp>
      <p:sp>
        <p:nvSpPr>
          <p:cNvPr id="11" name="Text Box 4"/>
          <p:cNvSpPr txBox="1">
            <a:spLocks noChangeArrowheads="1"/>
          </p:cNvSpPr>
          <p:nvPr/>
        </p:nvSpPr>
        <p:spPr bwMode="auto">
          <a:xfrm>
            <a:off x="1295400" y="4868416"/>
            <a:ext cx="7848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zh-CN" altLang="zh-CN" sz="3200" dirty="0">
                <a:ea typeface="黑体" pitchFamily="49" charset="-122"/>
              </a:rPr>
              <a:t>——《</a:t>
            </a:r>
            <a:r>
              <a:rPr lang="zh-CN" altLang="zh-CN" sz="3200" b="1" dirty="0">
                <a:ea typeface="黑体" pitchFamily="49" charset="-122"/>
              </a:rPr>
              <a:t>平等、强国的理想与苏联的实践</a:t>
            </a:r>
            <a:r>
              <a:rPr lang="zh-CN" altLang="zh-CN" sz="3200" dirty="0">
                <a:ea typeface="黑体" pitchFamily="49" charset="-122"/>
              </a:rPr>
              <a:t>》</a:t>
            </a:r>
          </a:p>
        </p:txBody>
      </p:sp>
    </p:spTree>
    <p:extLst>
      <p:ext uri="{BB962C8B-B14F-4D97-AF65-F5344CB8AC3E}">
        <p14:creationId xmlns:p14="http://schemas.microsoft.com/office/powerpoint/2010/main" val="3404885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379"/>
                                        </p:tgtEl>
                                        <p:attrNameLst>
                                          <p:attrName>style.visibility</p:attrName>
                                        </p:attrNameLst>
                                      </p:cBhvr>
                                      <p:to>
                                        <p:strVal val="visible"/>
                                      </p:to>
                                    </p:set>
                                    <p:animEffect transition="in" filter="blinds(horizontal)">
                                      <p:cBhvr>
                                        <p:cTn id="7" dur="500"/>
                                        <p:tgtEl>
                                          <p:spTgt spid="1003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xit" presetSubtype="2" fill="hold" grpId="1" nodeType="clickEffect">
                                  <p:stCondLst>
                                    <p:cond delay="0"/>
                                  </p:stCondLst>
                                  <p:childTnLst>
                                    <p:anim calcmode="lin" valueType="num">
                                      <p:cBhvr additive="base">
                                        <p:cTn id="11" dur="500"/>
                                        <p:tgtEl>
                                          <p:spTgt spid="100379"/>
                                        </p:tgtEl>
                                        <p:attrNameLst>
                                          <p:attrName>ppt_x</p:attrName>
                                        </p:attrNameLst>
                                      </p:cBhvr>
                                      <p:tavLst>
                                        <p:tav tm="0">
                                          <p:val>
                                            <p:strVal val="ppt_x"/>
                                          </p:val>
                                        </p:tav>
                                        <p:tav tm="100000">
                                          <p:val>
                                            <p:strVal val="1+ppt_w/2"/>
                                          </p:val>
                                        </p:tav>
                                      </p:tavLst>
                                    </p:anim>
                                    <p:anim calcmode="lin" valueType="num">
                                      <p:cBhvr additive="base">
                                        <p:cTn id="12" dur="500"/>
                                        <p:tgtEl>
                                          <p:spTgt spid="100379"/>
                                        </p:tgtEl>
                                        <p:attrNameLst>
                                          <p:attrName>ppt_y</p:attrName>
                                        </p:attrNameLst>
                                      </p:cBhvr>
                                      <p:tavLst>
                                        <p:tav tm="0">
                                          <p:val>
                                            <p:strVal val="ppt_y"/>
                                          </p:val>
                                        </p:tav>
                                        <p:tav tm="100000">
                                          <p:val>
                                            <p:strVal val="ppt_y"/>
                                          </p:val>
                                        </p:tav>
                                      </p:tavLst>
                                    </p:anim>
                                    <p:set>
                                      <p:cBhvr>
                                        <p:cTn id="13" dur="1" fill="hold">
                                          <p:stCondLst>
                                            <p:cond delay="499"/>
                                          </p:stCondLst>
                                        </p:cTn>
                                        <p:tgtEl>
                                          <p:spTgt spid="100379"/>
                                        </p:tgtEl>
                                        <p:attrNameLst>
                                          <p:attrName>style.visibility</p:attrName>
                                        </p:attrNameLst>
                                      </p:cBhvr>
                                      <p:to>
                                        <p:strVal val="hidden"/>
                                      </p:to>
                                    </p:set>
                                  </p:childTnLst>
                                </p:cTn>
                              </p:par>
                            </p:childTnLst>
                          </p:cTn>
                        </p:par>
                        <p:par>
                          <p:cTn id="14" fill="hold" nodeType="afterGroup">
                            <p:stCondLst>
                              <p:cond delay="500"/>
                            </p:stCondLst>
                            <p:childTnLst>
                              <p:par>
                                <p:cTn id="15" presetID="14" presetClass="exit" presetSubtype="10" fill="hold" grpId="0" nodeType="afterEffect">
                                  <p:stCondLst>
                                    <p:cond delay="0"/>
                                  </p:stCondLst>
                                  <p:childTnLst>
                                    <p:animEffect transition="out" filter="randombar(horizontal)">
                                      <p:cBhvr>
                                        <p:cTn id="16" dur="500"/>
                                        <p:tgtEl>
                                          <p:spTgt spid="100375"/>
                                        </p:tgtEl>
                                      </p:cBhvr>
                                    </p:animEffect>
                                    <p:set>
                                      <p:cBhvr>
                                        <p:cTn id="17" dur="1" fill="hold">
                                          <p:stCondLst>
                                            <p:cond delay="499"/>
                                          </p:stCondLst>
                                        </p:cTn>
                                        <p:tgtEl>
                                          <p:spTgt spid="100375"/>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100376"/>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0377"/>
                                        </p:tgtEl>
                                        <p:attrNameLst>
                                          <p:attrName>style.visibility</p:attrName>
                                        </p:attrNameLst>
                                      </p:cBhvr>
                                      <p:to>
                                        <p:strVal val="visible"/>
                                      </p:to>
                                    </p:set>
                                  </p:childTnLst>
                                </p:cTn>
                              </p:par>
                              <p:par>
                                <p:cTn id="22" presetID="3" presetClass="entr" presetSubtype="10" fill="hold" nodeType="withEffect">
                                  <p:stCondLst>
                                    <p:cond delay="0"/>
                                  </p:stCondLst>
                                  <p:childTnLst>
                                    <p:set>
                                      <p:cBhvr>
                                        <p:cTn id="23" dur="1" fill="hold">
                                          <p:stCondLst>
                                            <p:cond delay="0"/>
                                          </p:stCondLst>
                                        </p:cTn>
                                        <p:tgtEl>
                                          <p:spTgt spid="100378"/>
                                        </p:tgtEl>
                                        <p:attrNameLst>
                                          <p:attrName>style.visibility</p:attrName>
                                        </p:attrNameLst>
                                      </p:cBhvr>
                                      <p:to>
                                        <p:strVal val="visible"/>
                                      </p:to>
                                    </p:set>
                                    <p:animEffect transition="in" filter="blinds(horizontal)">
                                      <p:cBhvr>
                                        <p:cTn id="24" dur="500"/>
                                        <p:tgtEl>
                                          <p:spTgt spid="10037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00356"/>
                                        </p:tgtEl>
                                        <p:attrNameLst>
                                          <p:attrName>style.visibility</p:attrName>
                                        </p:attrNameLst>
                                      </p:cBhvr>
                                      <p:to>
                                        <p:strVal val="visible"/>
                                      </p:to>
                                    </p:set>
                                    <p:animEffect transition="in" filter="blinds(horizontal)">
                                      <p:cBhvr>
                                        <p:cTn id="27" dur="500"/>
                                        <p:tgtEl>
                                          <p:spTgt spid="10035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00380"/>
                                        </p:tgtEl>
                                        <p:attrNameLst>
                                          <p:attrName>style.visibility</p:attrName>
                                        </p:attrNameLst>
                                      </p:cBhvr>
                                      <p:to>
                                        <p:strVal val="visible"/>
                                      </p:to>
                                    </p:set>
                                    <p:animEffect transition="in" filter="fade">
                                      <p:cBhvr>
                                        <p:cTn id="44" dur="1000"/>
                                        <p:tgtEl>
                                          <p:spTgt spid="100380"/>
                                        </p:tgtEl>
                                      </p:cBhvr>
                                    </p:animEffect>
                                    <p:anim calcmode="lin" valueType="num">
                                      <p:cBhvr>
                                        <p:cTn id="45" dur="1000" fill="hold"/>
                                        <p:tgtEl>
                                          <p:spTgt spid="100380"/>
                                        </p:tgtEl>
                                        <p:attrNameLst>
                                          <p:attrName>ppt_x</p:attrName>
                                        </p:attrNameLst>
                                      </p:cBhvr>
                                      <p:tavLst>
                                        <p:tav tm="0">
                                          <p:val>
                                            <p:strVal val="#ppt_x"/>
                                          </p:val>
                                        </p:tav>
                                        <p:tav tm="100000">
                                          <p:val>
                                            <p:strVal val="#ppt_x"/>
                                          </p:val>
                                        </p:tav>
                                      </p:tavLst>
                                    </p:anim>
                                    <p:anim calcmode="lin" valueType="num">
                                      <p:cBhvr>
                                        <p:cTn id="46" dur="1000" fill="hold"/>
                                        <p:tgtEl>
                                          <p:spTgt spid="1003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5" grpId="0" animBg="1"/>
      <p:bldP spid="100356" grpId="0" animBg="1"/>
      <p:bldP spid="100376" grpId="0"/>
      <p:bldP spid="100377" grpId="0"/>
      <p:bldP spid="100379" grpId="0"/>
      <p:bldP spid="100379" grpId="1"/>
      <p:bldP spid="100380" grpId="0" animBg="1"/>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3" name="Text Box 5"/>
          <p:cNvSpPr txBox="1">
            <a:spLocks noChangeArrowheads="1"/>
          </p:cNvSpPr>
          <p:nvPr/>
        </p:nvSpPr>
        <p:spPr bwMode="auto">
          <a:xfrm>
            <a:off x="1979613" y="620713"/>
            <a:ext cx="7381875" cy="176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50000"/>
              </a:spcBef>
            </a:pPr>
            <a:r>
              <a:rPr lang="en-US" altLang="zh-CN" sz="3200" b="1" u="none" dirty="0">
                <a:latin typeface="Tahoma" pitchFamily="34" charset="0"/>
              </a:rPr>
              <a:t>①</a:t>
            </a:r>
            <a:r>
              <a:rPr lang="zh-CN" altLang="en-US" sz="3200" b="1" u="none" dirty="0">
                <a:solidFill>
                  <a:srgbClr val="0000FF"/>
                </a:solidFill>
                <a:latin typeface="楷体_GB2312" pitchFamily="1" charset="-122"/>
                <a:ea typeface="楷体_GB2312" pitchFamily="1" charset="-122"/>
              </a:rPr>
              <a:t>开辟了新模式，迅速实现</a:t>
            </a:r>
            <a:r>
              <a:rPr lang="zh-CN" altLang="en-US" sz="3200" b="1" u="none" dirty="0">
                <a:latin typeface="楷体_GB2312" pitchFamily="1" charset="-122"/>
                <a:ea typeface="楷体_GB2312" pitchFamily="1" charset="-122"/>
              </a:rPr>
              <a:t>国家</a:t>
            </a:r>
            <a:r>
              <a:rPr lang="zh-CN" altLang="en-US" sz="3200" b="1" u="none" dirty="0" smtClean="0">
                <a:latin typeface="楷体_GB2312" pitchFamily="1" charset="-122"/>
                <a:ea typeface="楷体_GB2312" pitchFamily="1" charset="-122"/>
              </a:rPr>
              <a:t>工业化。</a:t>
            </a:r>
            <a:endParaRPr lang="zh-CN" altLang="en-US" sz="3200" b="1" u="none" dirty="0">
              <a:latin typeface="楷体_GB2312" pitchFamily="1" charset="-122"/>
              <a:ea typeface="楷体_GB2312" pitchFamily="1" charset="-122"/>
            </a:endParaRPr>
          </a:p>
          <a:p>
            <a:pPr algn="l">
              <a:lnSpc>
                <a:spcPct val="90000"/>
              </a:lnSpc>
              <a:spcBef>
                <a:spcPct val="50000"/>
              </a:spcBef>
            </a:pPr>
            <a:r>
              <a:rPr lang="zh-CN" altLang="en-US" sz="3200" b="1" u="none" dirty="0">
                <a:latin typeface="Tahoma" pitchFamily="34" charset="0"/>
              </a:rPr>
              <a:t>②</a:t>
            </a:r>
            <a:r>
              <a:rPr lang="zh-CN" altLang="en-US" sz="3200" b="1" u="none" dirty="0">
                <a:latin typeface="楷体_GB2312" pitchFamily="1" charset="-122"/>
                <a:ea typeface="楷体_GB2312" pitchFamily="1" charset="-122"/>
              </a:rPr>
              <a:t>为反法西斯战争胜利</a:t>
            </a:r>
            <a:r>
              <a:rPr lang="zh-CN" altLang="en-US" sz="3200" b="1" u="none" dirty="0">
                <a:solidFill>
                  <a:srgbClr val="0000FF"/>
                </a:solidFill>
                <a:latin typeface="楷体_GB2312" pitchFamily="1" charset="-122"/>
                <a:ea typeface="楷体_GB2312" pitchFamily="1" charset="-122"/>
              </a:rPr>
              <a:t>奠定物质</a:t>
            </a:r>
            <a:r>
              <a:rPr lang="zh-CN" altLang="en-US" sz="3200" b="1" u="none" dirty="0" smtClean="0">
                <a:solidFill>
                  <a:srgbClr val="0000FF"/>
                </a:solidFill>
                <a:latin typeface="楷体_GB2312" pitchFamily="1" charset="-122"/>
                <a:ea typeface="楷体_GB2312" pitchFamily="1" charset="-122"/>
              </a:rPr>
              <a:t>基础。</a:t>
            </a:r>
            <a:endParaRPr lang="zh-CN" altLang="en-US" sz="3200" b="1" u="none" dirty="0">
              <a:solidFill>
                <a:srgbClr val="0000FF"/>
              </a:solidFill>
              <a:latin typeface="楷体_GB2312" pitchFamily="1" charset="-122"/>
              <a:ea typeface="楷体_GB2312" pitchFamily="1" charset="-122"/>
            </a:endParaRPr>
          </a:p>
          <a:p>
            <a:pPr algn="l">
              <a:lnSpc>
                <a:spcPct val="60000"/>
              </a:lnSpc>
              <a:spcBef>
                <a:spcPct val="50000"/>
              </a:spcBef>
            </a:pPr>
            <a:r>
              <a:rPr lang="zh-CN" altLang="en-US" sz="3200" b="1" u="none" dirty="0">
                <a:latin typeface="Tahoma" pitchFamily="34" charset="0"/>
              </a:rPr>
              <a:t>③为一些</a:t>
            </a:r>
            <a:r>
              <a:rPr lang="zh-CN" altLang="en-US" sz="3200" b="1" u="none" dirty="0">
                <a:solidFill>
                  <a:srgbClr val="0000FF"/>
                </a:solidFill>
                <a:latin typeface="Tahoma" pitchFamily="34" charset="0"/>
              </a:rPr>
              <a:t>资本主义国家</a:t>
            </a:r>
            <a:r>
              <a:rPr lang="zh-CN" altLang="en-US" sz="3200" b="1" u="none" dirty="0">
                <a:latin typeface="Tahoma" pitchFamily="34" charset="0"/>
              </a:rPr>
              <a:t>提供了借鉴。</a:t>
            </a:r>
          </a:p>
        </p:txBody>
      </p:sp>
      <p:sp>
        <p:nvSpPr>
          <p:cNvPr id="94227" name="Text Box 19"/>
          <p:cNvSpPr txBox="1">
            <a:spLocks noChangeArrowheads="1"/>
          </p:cNvSpPr>
          <p:nvPr/>
        </p:nvSpPr>
        <p:spPr bwMode="auto">
          <a:xfrm>
            <a:off x="0" y="3716338"/>
            <a:ext cx="9159875" cy="5794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zh-CN" sz="3200" b="1" u="none">
                <a:latin typeface="楷体_GB2312" pitchFamily="1" charset="-122"/>
                <a:ea typeface="楷体_GB2312" pitchFamily="1" charset="-122"/>
              </a:rPr>
              <a:t>③</a:t>
            </a:r>
            <a:r>
              <a:rPr lang="zh-CN" altLang="en-US" sz="3200" b="1" u="none">
                <a:latin typeface="楷体_GB2312" pitchFamily="1" charset="-122"/>
                <a:ea typeface="楷体_GB2312" pitchFamily="1" charset="-122"/>
              </a:rPr>
              <a:t>压制地方和企业积极性，阻碍经济可持续发展。</a:t>
            </a:r>
          </a:p>
        </p:txBody>
      </p:sp>
      <p:sp>
        <p:nvSpPr>
          <p:cNvPr id="94212" name="Text Box 4"/>
          <p:cNvSpPr txBox="1">
            <a:spLocks noChangeArrowheads="1"/>
          </p:cNvSpPr>
          <p:nvPr/>
        </p:nvSpPr>
        <p:spPr bwMode="auto">
          <a:xfrm>
            <a:off x="-252413" y="1189038"/>
            <a:ext cx="2232026"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a:solidFill>
                  <a:srgbClr val="0000FF"/>
                </a:solidFill>
                <a:ea typeface="黑体" pitchFamily="49" charset="-122"/>
              </a:rPr>
              <a:t>（</a:t>
            </a:r>
            <a:r>
              <a:rPr lang="en-US" altLang="zh-CN" sz="3200" b="1" u="none">
                <a:solidFill>
                  <a:srgbClr val="0000FF"/>
                </a:solidFill>
                <a:ea typeface="黑体" pitchFamily="49" charset="-122"/>
              </a:rPr>
              <a:t>1</a:t>
            </a:r>
            <a:r>
              <a:rPr lang="zh-CN" altLang="en-US" sz="3200" b="1" u="none">
                <a:solidFill>
                  <a:srgbClr val="0000FF"/>
                </a:solidFill>
                <a:ea typeface="黑体" pitchFamily="49" charset="-122"/>
              </a:rPr>
              <a:t>）积极</a:t>
            </a:r>
          </a:p>
        </p:txBody>
      </p:sp>
      <p:sp>
        <p:nvSpPr>
          <p:cNvPr id="94214" name="Text Box 6"/>
          <p:cNvSpPr txBox="1">
            <a:spLocks noChangeArrowheads="1"/>
          </p:cNvSpPr>
          <p:nvPr/>
        </p:nvSpPr>
        <p:spPr bwMode="auto">
          <a:xfrm>
            <a:off x="-252413" y="2127250"/>
            <a:ext cx="28082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zh-CN" altLang="en-US" sz="3200" b="1" u="none">
                <a:solidFill>
                  <a:srgbClr val="0000FF"/>
                </a:solidFill>
                <a:ea typeface="黑体" pitchFamily="49" charset="-122"/>
              </a:rPr>
              <a:t>（</a:t>
            </a:r>
            <a:r>
              <a:rPr lang="en-US" altLang="zh-CN" sz="3200" b="1" u="none">
                <a:solidFill>
                  <a:srgbClr val="0000FF"/>
                </a:solidFill>
                <a:ea typeface="黑体" pitchFamily="49" charset="-122"/>
              </a:rPr>
              <a:t>2</a:t>
            </a:r>
            <a:r>
              <a:rPr lang="zh-CN" altLang="en-US" sz="3200" b="1" u="none">
                <a:solidFill>
                  <a:srgbClr val="0000FF"/>
                </a:solidFill>
                <a:ea typeface="黑体" pitchFamily="49" charset="-122"/>
              </a:rPr>
              <a:t>）弊端：</a:t>
            </a:r>
          </a:p>
        </p:txBody>
      </p:sp>
      <p:sp>
        <p:nvSpPr>
          <p:cNvPr id="94215" name="Text Box 7"/>
          <p:cNvSpPr txBox="1">
            <a:spLocks noChangeArrowheads="1"/>
          </p:cNvSpPr>
          <p:nvPr/>
        </p:nvSpPr>
        <p:spPr bwMode="auto">
          <a:xfrm>
            <a:off x="0" y="2636838"/>
            <a:ext cx="9577388"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latin typeface="Tahoma" pitchFamily="34" charset="0"/>
              </a:rPr>
              <a:t>①</a:t>
            </a:r>
            <a:r>
              <a:rPr lang="zh-CN" altLang="en-US" sz="3200" b="1" u="none">
                <a:latin typeface="楷体_GB2312" pitchFamily="1" charset="-122"/>
                <a:ea typeface="楷体_GB2312" pitchFamily="1" charset="-122"/>
              </a:rPr>
              <a:t>工农业发展</a:t>
            </a:r>
            <a:r>
              <a:rPr lang="zh-CN" altLang="en-US" sz="3200" b="1" u="none">
                <a:solidFill>
                  <a:srgbClr val="0000FF"/>
                </a:solidFill>
                <a:latin typeface="楷体_GB2312" pitchFamily="1" charset="-122"/>
                <a:ea typeface="楷体_GB2312" pitchFamily="1" charset="-122"/>
              </a:rPr>
              <a:t>比例失调</a:t>
            </a:r>
            <a:r>
              <a:rPr lang="zh-CN" altLang="en-US" sz="3200" b="1" u="none">
                <a:latin typeface="楷体_GB2312" pitchFamily="1" charset="-122"/>
                <a:ea typeface="楷体_GB2312" pitchFamily="1" charset="-122"/>
              </a:rPr>
              <a:t>，人民生活水平</a:t>
            </a:r>
            <a:r>
              <a:rPr lang="zh-CN" altLang="en-US" sz="3200" b="1" u="none">
                <a:solidFill>
                  <a:srgbClr val="0000FF"/>
                </a:solidFill>
                <a:latin typeface="楷体_GB2312" pitchFamily="1" charset="-122"/>
                <a:ea typeface="楷体_GB2312" pitchFamily="1" charset="-122"/>
              </a:rPr>
              <a:t>提高缓慢</a:t>
            </a:r>
          </a:p>
          <a:p>
            <a:pPr algn="l"/>
            <a:r>
              <a:rPr lang="zh-CN" altLang="en-US" sz="3200" b="1" u="none">
                <a:latin typeface="Tahoma" pitchFamily="34" charset="0"/>
              </a:rPr>
              <a:t>②</a:t>
            </a:r>
            <a:r>
              <a:rPr lang="zh-CN" altLang="en-US" sz="3200" b="1" u="none">
                <a:latin typeface="楷体_GB2312" pitchFamily="1" charset="-122"/>
                <a:ea typeface="楷体_GB2312" pitchFamily="1" charset="-122"/>
              </a:rPr>
              <a:t>牺牲农民利益，农民生产积极性不高 </a:t>
            </a:r>
          </a:p>
        </p:txBody>
      </p:sp>
      <p:sp>
        <p:nvSpPr>
          <p:cNvPr id="94218" name="AutoShape 10"/>
          <p:cNvSpPr>
            <a:spLocks/>
          </p:cNvSpPr>
          <p:nvPr/>
        </p:nvSpPr>
        <p:spPr bwMode="auto">
          <a:xfrm>
            <a:off x="1763713" y="908050"/>
            <a:ext cx="287337" cy="1093788"/>
          </a:xfrm>
          <a:prstGeom prst="leftBrace">
            <a:avLst>
              <a:gd name="adj1" fmla="val 31722"/>
              <a:gd name="adj2" fmla="val 50000"/>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4234" name="Rectangle 26"/>
          <p:cNvSpPr>
            <a:spLocks noChangeArrowheads="1"/>
          </p:cNvSpPr>
          <p:nvPr/>
        </p:nvSpPr>
        <p:spPr bwMode="auto">
          <a:xfrm>
            <a:off x="250825" y="1341438"/>
            <a:ext cx="8642350" cy="3197225"/>
          </a:xfrm>
          <a:prstGeom prst="rect">
            <a:avLst/>
          </a:prstGeom>
          <a:solidFill>
            <a:srgbClr val="FFFFCC"/>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kumimoji="1" lang="zh-CN" altLang="en-US" sz="3400" b="1" u="none" dirty="0">
                <a:latin typeface="隶书" pitchFamily="49" charset="-122"/>
                <a:ea typeface="隶书" pitchFamily="49" charset="-122"/>
              </a:rPr>
              <a:t>　　苏式计划经济规定，企业领到原料，到期上缴产品。至于各企业上缴的</a:t>
            </a:r>
            <a:r>
              <a:rPr kumimoji="1" lang="zh-CN" altLang="en-US" sz="3400" b="1" u="none" dirty="0">
                <a:solidFill>
                  <a:srgbClr val="FF0000"/>
                </a:solidFill>
                <a:latin typeface="隶书" pitchFamily="49" charset="-122"/>
                <a:ea typeface="隶书" pitchFamily="49" charset="-122"/>
              </a:rPr>
              <a:t>产品是否有销路与生产企业无关</a:t>
            </a:r>
            <a:r>
              <a:rPr kumimoji="1" lang="zh-CN" altLang="en-US" sz="3400" b="1" u="none" dirty="0">
                <a:latin typeface="隶书" pitchFamily="49" charset="-122"/>
                <a:ea typeface="隶书" pitchFamily="49" charset="-122"/>
              </a:rPr>
              <a:t>，一律由计委安排销路，全国价格一律由计委制定。</a:t>
            </a:r>
            <a:r>
              <a:rPr kumimoji="1" lang="zh-CN" altLang="en-US" sz="3400" b="1" u="none" dirty="0">
                <a:solidFill>
                  <a:srgbClr val="FF0000"/>
                </a:solidFill>
                <a:latin typeface="隶书" pitchFamily="49" charset="-122"/>
                <a:ea typeface="隶书" pitchFamily="49" charset="-122"/>
              </a:rPr>
              <a:t>利润有无，与生产和销售企业无关，与职工工资不挂钩</a:t>
            </a:r>
            <a:r>
              <a:rPr kumimoji="1" lang="zh-CN" altLang="en-US" sz="3400" b="1" u="none" dirty="0">
                <a:latin typeface="隶书" pitchFamily="49" charset="-122"/>
                <a:ea typeface="隶书" pitchFamily="49" charset="-122"/>
              </a:rPr>
              <a:t>。</a:t>
            </a:r>
          </a:p>
          <a:p>
            <a:pPr algn="l"/>
            <a:r>
              <a:rPr kumimoji="1" lang="zh-CN" altLang="en-US" sz="3400" u="none" dirty="0">
                <a:latin typeface="隶书" pitchFamily="49" charset="-122"/>
                <a:ea typeface="隶书" pitchFamily="49" charset="-122"/>
              </a:rPr>
              <a:t>    </a:t>
            </a:r>
            <a:r>
              <a:rPr kumimoji="1" lang="en-US" altLang="zh-CN" sz="3400" u="none" dirty="0">
                <a:latin typeface="Arial"/>
                <a:ea typeface="隶书" pitchFamily="49" charset="-122"/>
              </a:rPr>
              <a:t>——</a:t>
            </a:r>
            <a:r>
              <a:rPr kumimoji="1" lang="en-US" altLang="zh-CN" sz="3400" u="none" dirty="0">
                <a:latin typeface="隶书" pitchFamily="49" charset="-122"/>
                <a:ea typeface="隶书" pitchFamily="49" charset="-122"/>
              </a:rPr>
              <a:t>  2006</a:t>
            </a:r>
            <a:r>
              <a:rPr kumimoji="1" lang="zh-CN" altLang="en-US" sz="3400" u="none" dirty="0">
                <a:latin typeface="隶书" pitchFamily="49" charset="-122"/>
                <a:ea typeface="隶书" pitchFamily="49" charset="-122"/>
              </a:rPr>
              <a:t>年</a:t>
            </a:r>
            <a:r>
              <a:rPr kumimoji="1" lang="en-US" altLang="zh-CN" sz="3400" u="none" dirty="0">
                <a:latin typeface="隶书" pitchFamily="49" charset="-122"/>
                <a:ea typeface="隶书" pitchFamily="49" charset="-122"/>
              </a:rPr>
              <a:t>12</a:t>
            </a:r>
            <a:r>
              <a:rPr kumimoji="1" lang="zh-CN" altLang="en-US" sz="3400" u="none" dirty="0">
                <a:latin typeface="隶书" pitchFamily="49" charset="-122"/>
                <a:ea typeface="隶书" pitchFamily="49" charset="-122"/>
              </a:rPr>
              <a:t>月</a:t>
            </a:r>
            <a:r>
              <a:rPr kumimoji="1" lang="en-US" altLang="zh-CN" sz="3400" u="none" dirty="0">
                <a:latin typeface="隶书" pitchFamily="49" charset="-122"/>
                <a:ea typeface="隶书" pitchFamily="49" charset="-122"/>
              </a:rPr>
              <a:t>25</a:t>
            </a:r>
            <a:r>
              <a:rPr kumimoji="1" lang="zh-CN" altLang="en-US" sz="3400" u="none" dirty="0">
                <a:latin typeface="隶书" pitchFamily="49" charset="-122"/>
                <a:ea typeface="隶书" pitchFamily="49" charset="-122"/>
              </a:rPr>
              <a:t>日</a:t>
            </a:r>
            <a:r>
              <a:rPr kumimoji="1" lang="en-US" altLang="zh-CN" sz="3400" u="none" dirty="0">
                <a:latin typeface="隶书" pitchFamily="49" charset="-122"/>
                <a:ea typeface="隶书" pitchFamily="49" charset="-122"/>
              </a:rPr>
              <a:t>《</a:t>
            </a:r>
            <a:r>
              <a:rPr kumimoji="1" lang="zh-CN" altLang="en-US" sz="3400" u="none" dirty="0">
                <a:latin typeface="隶书" pitchFamily="49" charset="-122"/>
                <a:ea typeface="隶书" pitchFamily="49" charset="-122"/>
              </a:rPr>
              <a:t>参考消息</a:t>
            </a:r>
            <a:r>
              <a:rPr kumimoji="1" lang="en-US" altLang="zh-CN" sz="3400" u="none" dirty="0">
                <a:latin typeface="隶书" pitchFamily="49" charset="-122"/>
                <a:ea typeface="隶书" pitchFamily="49" charset="-122"/>
              </a:rPr>
              <a:t>》</a:t>
            </a:r>
          </a:p>
        </p:txBody>
      </p:sp>
      <p:sp>
        <p:nvSpPr>
          <p:cNvPr id="94220" name="Text Box 6"/>
          <p:cNvSpPr txBox="1">
            <a:spLocks noChangeArrowheads="1"/>
          </p:cNvSpPr>
          <p:nvPr/>
        </p:nvSpPr>
        <p:spPr bwMode="auto">
          <a:xfrm>
            <a:off x="107950" y="123825"/>
            <a:ext cx="23764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3600" b="1" u="none">
                <a:latin typeface="黑体" pitchFamily="49" charset="-122"/>
                <a:ea typeface="黑体" pitchFamily="49" charset="-122"/>
              </a:rPr>
              <a:t>4</a:t>
            </a:r>
            <a:r>
              <a:rPr lang="zh-CN" altLang="en-US" sz="3600" b="1" u="none">
                <a:latin typeface="黑体" pitchFamily="49" charset="-122"/>
                <a:ea typeface="黑体" pitchFamily="49" charset="-122"/>
              </a:rPr>
              <a:t>、评价：</a:t>
            </a:r>
          </a:p>
        </p:txBody>
      </p:sp>
      <p:sp>
        <p:nvSpPr>
          <p:cNvPr id="94230" name="Text Box 22"/>
          <p:cNvSpPr txBox="1">
            <a:spLocks noChangeArrowheads="1"/>
          </p:cNvSpPr>
          <p:nvPr/>
        </p:nvSpPr>
        <p:spPr bwMode="auto">
          <a:xfrm>
            <a:off x="501650" y="4632473"/>
            <a:ext cx="8642350" cy="18208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05000"/>
              </a:lnSpc>
              <a:spcBef>
                <a:spcPct val="50000"/>
              </a:spcBef>
            </a:pPr>
            <a:r>
              <a:rPr lang="en-US" altLang="zh-CN" sz="3200" b="1" u="none" dirty="0">
                <a:solidFill>
                  <a:schemeClr val="tx2"/>
                </a:solidFill>
                <a:ea typeface="楷体_GB2312" pitchFamily="1" charset="-122"/>
              </a:rPr>
              <a:t>         </a:t>
            </a:r>
            <a:r>
              <a:rPr lang="zh-CN" altLang="en-US" sz="3600" b="1" u="none" dirty="0">
                <a:solidFill>
                  <a:schemeClr val="tx2"/>
                </a:solidFill>
                <a:ea typeface="楷体_GB2312" pitchFamily="1" charset="-122"/>
              </a:rPr>
              <a:t>苏联进行社会主义建设的</a:t>
            </a:r>
            <a:r>
              <a:rPr lang="zh-CN" altLang="en-US" sz="3600" b="1" u="none" dirty="0">
                <a:solidFill>
                  <a:srgbClr val="0000FF"/>
                </a:solidFill>
                <a:ea typeface="楷体_GB2312" pitchFamily="1" charset="-122"/>
              </a:rPr>
              <a:t>探索</a:t>
            </a:r>
            <a:r>
              <a:rPr lang="zh-CN" altLang="en-US" sz="3600" b="1" u="none" dirty="0">
                <a:solidFill>
                  <a:schemeClr val="tx2"/>
                </a:solidFill>
                <a:ea typeface="楷体_GB2312" pitchFamily="1" charset="-122"/>
              </a:rPr>
              <a:t>和</a:t>
            </a:r>
            <a:r>
              <a:rPr lang="zh-CN" altLang="en-US" sz="3600" b="1" u="none" dirty="0">
                <a:solidFill>
                  <a:srgbClr val="0000FF"/>
                </a:solidFill>
                <a:ea typeface="楷体_GB2312" pitchFamily="1" charset="-122"/>
              </a:rPr>
              <a:t>创新</a:t>
            </a:r>
            <a:r>
              <a:rPr lang="zh-CN" altLang="en-US" sz="3600" b="1" u="none" dirty="0">
                <a:solidFill>
                  <a:schemeClr val="tx2"/>
                </a:solidFill>
                <a:ea typeface="楷体_GB2312" pitchFamily="1" charset="-122"/>
              </a:rPr>
              <a:t>，曾在</a:t>
            </a:r>
            <a:r>
              <a:rPr lang="zh-CN" altLang="en-US" sz="3600" b="1" u="none" dirty="0">
                <a:solidFill>
                  <a:srgbClr val="FF0000"/>
                </a:solidFill>
                <a:ea typeface="楷体_GB2312" pitchFamily="1" charset="-122"/>
              </a:rPr>
              <a:t>初期</a:t>
            </a:r>
            <a:r>
              <a:rPr lang="zh-CN" altLang="en-US" sz="3600" b="1" u="none" dirty="0">
                <a:solidFill>
                  <a:schemeClr val="tx2"/>
                </a:solidFill>
                <a:ea typeface="楷体_GB2312" pitchFamily="1" charset="-122"/>
              </a:rPr>
              <a:t>和</a:t>
            </a:r>
            <a:r>
              <a:rPr lang="zh-CN" altLang="en-US" sz="3600" b="1" u="none" dirty="0">
                <a:solidFill>
                  <a:srgbClr val="FF0000"/>
                </a:solidFill>
                <a:ea typeface="楷体_GB2312" pitchFamily="1" charset="-122"/>
              </a:rPr>
              <a:t>战争时期</a:t>
            </a:r>
            <a:r>
              <a:rPr lang="zh-CN" altLang="en-US" sz="3600" b="1" u="none" dirty="0">
                <a:solidFill>
                  <a:schemeClr val="tx2"/>
                </a:solidFill>
                <a:ea typeface="楷体_GB2312" pitchFamily="1" charset="-122"/>
              </a:rPr>
              <a:t>发挥过积极作用，</a:t>
            </a:r>
            <a:r>
              <a:rPr lang="zh-CN" altLang="en-US" sz="3600" b="1" u="none" dirty="0">
                <a:solidFill>
                  <a:srgbClr val="0000FF"/>
                </a:solidFill>
                <a:ea typeface="楷体_GB2312" pitchFamily="1" charset="-122"/>
              </a:rPr>
              <a:t>但不是建设社会主义的惟一模式。 </a:t>
            </a:r>
          </a:p>
        </p:txBody>
      </p:sp>
      <p:sp>
        <p:nvSpPr>
          <p:cNvPr id="94219" name="Rectangle 11"/>
          <p:cNvSpPr>
            <a:spLocks noChangeArrowheads="1"/>
          </p:cNvSpPr>
          <p:nvPr/>
        </p:nvSpPr>
        <p:spPr bwMode="auto">
          <a:xfrm>
            <a:off x="35496" y="4581128"/>
            <a:ext cx="1403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600" b="1" u="none" dirty="0">
                <a:solidFill>
                  <a:srgbClr val="FF0000"/>
                </a:solidFill>
                <a:ea typeface="黑体" pitchFamily="49" charset="-122"/>
              </a:rPr>
              <a:t>结论</a:t>
            </a:r>
            <a:r>
              <a:rPr lang="zh-CN" altLang="en-US" sz="3600" b="1" u="none" dirty="0">
                <a:solidFill>
                  <a:srgbClr val="FF0000"/>
                </a:solidFill>
              </a:rPr>
              <a:t>：</a:t>
            </a:r>
          </a:p>
        </p:txBody>
      </p:sp>
    </p:spTree>
    <p:extLst>
      <p:ext uri="{BB962C8B-B14F-4D97-AF65-F5344CB8AC3E}">
        <p14:creationId xmlns:p14="http://schemas.microsoft.com/office/powerpoint/2010/main" val="1996074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4218"/>
                                        </p:tgtEl>
                                        <p:attrNameLst>
                                          <p:attrName>style.visibility</p:attrName>
                                        </p:attrNameLst>
                                      </p:cBhvr>
                                      <p:to>
                                        <p:strVal val="visible"/>
                                      </p:to>
                                    </p:set>
                                    <p:animEffect transition="in" filter="blinds(horizontal)">
                                      <p:cBhvr>
                                        <p:cTn id="7" dur="500"/>
                                        <p:tgtEl>
                                          <p:spTgt spid="94218"/>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94213"/>
                                        </p:tgtEl>
                                        <p:attrNameLst>
                                          <p:attrName>style.visibility</p:attrName>
                                        </p:attrNameLst>
                                      </p:cBhvr>
                                      <p:to>
                                        <p:strVal val="visible"/>
                                      </p:to>
                                    </p:set>
                                    <p:animEffect transition="in" filter="blinds(horizontal)">
                                      <p:cBhvr>
                                        <p:cTn id="11" dur="500"/>
                                        <p:tgtEl>
                                          <p:spTgt spid="942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4215"/>
                                        </p:tgtEl>
                                        <p:attrNameLst>
                                          <p:attrName>style.visibility</p:attrName>
                                        </p:attrNameLst>
                                      </p:cBhvr>
                                      <p:to>
                                        <p:strVal val="visible"/>
                                      </p:to>
                                    </p:set>
                                    <p:animEffect transition="in" filter="blinds(horizontal)">
                                      <p:cBhvr>
                                        <p:cTn id="16" dur="500"/>
                                        <p:tgtEl>
                                          <p:spTgt spid="942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94234"/>
                                        </p:tgtEl>
                                        <p:attrNameLst>
                                          <p:attrName>style.visibility</p:attrName>
                                        </p:attrNameLst>
                                      </p:cBhvr>
                                      <p:to>
                                        <p:strVal val="visible"/>
                                      </p:to>
                                    </p:set>
                                    <p:animEffect transition="in" filter="blinds(horizontal)">
                                      <p:cBhvr>
                                        <p:cTn id="21" dur="500"/>
                                        <p:tgtEl>
                                          <p:spTgt spid="9423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xit" presetSubtype="10" fill="hold" grpId="1" nodeType="clickEffect">
                                  <p:stCondLst>
                                    <p:cond delay="0"/>
                                  </p:stCondLst>
                                  <p:childTnLst>
                                    <p:animEffect transition="out" filter="blinds(horizontal)">
                                      <p:cBhvr>
                                        <p:cTn id="25" dur="500"/>
                                        <p:tgtEl>
                                          <p:spTgt spid="94234"/>
                                        </p:tgtEl>
                                      </p:cBhvr>
                                    </p:animEffect>
                                    <p:set>
                                      <p:cBhvr>
                                        <p:cTn id="26" dur="1" fill="hold">
                                          <p:stCondLst>
                                            <p:cond delay="499"/>
                                          </p:stCondLst>
                                        </p:cTn>
                                        <p:tgtEl>
                                          <p:spTgt spid="94234"/>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94227"/>
                                        </p:tgtEl>
                                        <p:attrNameLst>
                                          <p:attrName>style.visibility</p:attrName>
                                        </p:attrNameLst>
                                      </p:cBhvr>
                                      <p:to>
                                        <p:strVal val="visible"/>
                                      </p:to>
                                    </p:set>
                                    <p:animEffect transition="in" filter="blinds(horizontal)">
                                      <p:cBhvr>
                                        <p:cTn id="31" dur="500"/>
                                        <p:tgtEl>
                                          <p:spTgt spid="9422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94219"/>
                                        </p:tgtEl>
                                        <p:attrNameLst>
                                          <p:attrName>style.visibility</p:attrName>
                                        </p:attrNameLst>
                                      </p:cBhvr>
                                      <p:to>
                                        <p:strVal val="visible"/>
                                      </p:to>
                                    </p:set>
                                    <p:animEffect transition="in" filter="blinds(horizontal)">
                                      <p:cBhvr>
                                        <p:cTn id="36" dur="500"/>
                                        <p:tgtEl>
                                          <p:spTgt spid="9421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4230"/>
                                        </p:tgtEl>
                                        <p:attrNameLst>
                                          <p:attrName>style.visibility</p:attrName>
                                        </p:attrNameLst>
                                      </p:cBhvr>
                                      <p:to>
                                        <p:strVal val="visible"/>
                                      </p:to>
                                    </p:set>
                                    <p:animEffect transition="in" filter="blinds(horizontal)">
                                      <p:cBhvr>
                                        <p:cTn id="41" dur="500"/>
                                        <p:tgtEl>
                                          <p:spTgt spid="94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3" grpId="0" autoUpdateAnimBg="0"/>
      <p:bldP spid="94227" grpId="0" animBg="1"/>
      <p:bldP spid="94215" grpId="0" autoUpdateAnimBg="0"/>
      <p:bldP spid="94218" grpId="0" animBg="1"/>
      <p:bldP spid="94234" grpId="0" animBg="1"/>
      <p:bldP spid="94234" grpId="1" animBg="1"/>
      <p:bldP spid="94230" grpId="0" animBg="1" autoUpdateAnimBg="0"/>
      <p:bldP spid="942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304800" y="838200"/>
            <a:ext cx="8839200" cy="498598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zh-CN" altLang="zh-CN" sz="4000" b="1" dirty="0">
                <a:latin typeface="Arial"/>
                <a:ea typeface="隶书" pitchFamily="49" charset="-122"/>
              </a:rPr>
              <a:t>……</a:t>
            </a:r>
            <a:r>
              <a:rPr lang="zh-CN" altLang="zh-CN" sz="4000" b="1" dirty="0">
                <a:latin typeface="隶书" pitchFamily="49" charset="-122"/>
                <a:ea typeface="隶书" pitchFamily="49" charset="-122"/>
              </a:rPr>
              <a:t>不发达世界中前殖民地民族的反应则完全不同，对他们来说，苏联是一个在30年内成功地将自己从一个落后的农业国转变成世界第二大工业、军事强国的国家，使这一惊人的变化成为可能的种种制度和技术对这些民族来说非常重要。</a:t>
            </a:r>
          </a:p>
          <a:p>
            <a:pPr algn="r" eaLnBrk="0" hangingPunct="0"/>
            <a:r>
              <a:rPr lang="zh-CN" altLang="zh-CN" sz="3800" b="1" dirty="0">
                <a:latin typeface="Arial"/>
                <a:ea typeface="隶书" pitchFamily="49" charset="-122"/>
              </a:rPr>
              <a:t>——</a:t>
            </a:r>
            <a:r>
              <a:rPr lang="zh-CN" altLang="zh-CN" sz="3800" b="1" dirty="0">
                <a:latin typeface="隶书" pitchFamily="49" charset="-122"/>
                <a:ea typeface="隶书" pitchFamily="49" charset="-122"/>
              </a:rPr>
              <a:t>[美]斯塔夫里阿诺斯《全球通史》</a:t>
            </a:r>
          </a:p>
        </p:txBody>
      </p:sp>
      <p:sp>
        <p:nvSpPr>
          <p:cNvPr id="33795" name="Rectangle 3"/>
          <p:cNvSpPr>
            <a:spLocks noChangeArrowheads="1"/>
          </p:cNvSpPr>
          <p:nvPr/>
        </p:nvSpPr>
        <p:spPr bwMode="auto">
          <a:xfrm>
            <a:off x="228600" y="0"/>
            <a:ext cx="323215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zh-CN" sz="4000" b="1">
                <a:solidFill>
                  <a:srgbClr val="CC0000"/>
                </a:solidFill>
                <a:latin typeface="隶书" pitchFamily="49" charset="-122"/>
                <a:ea typeface="隶书" pitchFamily="49" charset="-122"/>
              </a:rPr>
              <a:t>【资料卡片】</a:t>
            </a:r>
          </a:p>
        </p:txBody>
      </p:sp>
      <p:sp>
        <p:nvSpPr>
          <p:cNvPr id="33796" name="Line 4"/>
          <p:cNvSpPr>
            <a:spLocks noChangeShapeType="1"/>
          </p:cNvSpPr>
          <p:nvPr/>
        </p:nvSpPr>
        <p:spPr bwMode="auto">
          <a:xfrm>
            <a:off x="4572000" y="1447800"/>
            <a:ext cx="29718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7" name="Line 5"/>
          <p:cNvSpPr>
            <a:spLocks noChangeShapeType="1"/>
          </p:cNvSpPr>
          <p:nvPr/>
        </p:nvSpPr>
        <p:spPr bwMode="auto">
          <a:xfrm>
            <a:off x="4942114" y="3331190"/>
            <a:ext cx="32766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8" name="Line 6"/>
          <p:cNvSpPr>
            <a:spLocks noChangeShapeType="1"/>
          </p:cNvSpPr>
          <p:nvPr/>
        </p:nvSpPr>
        <p:spPr bwMode="auto">
          <a:xfrm>
            <a:off x="6533243" y="2667000"/>
            <a:ext cx="18288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799" name="Line 7"/>
          <p:cNvSpPr>
            <a:spLocks noChangeShapeType="1"/>
          </p:cNvSpPr>
          <p:nvPr/>
        </p:nvSpPr>
        <p:spPr bwMode="auto">
          <a:xfrm>
            <a:off x="381000" y="3276600"/>
            <a:ext cx="914400" cy="0"/>
          </a:xfrm>
          <a:prstGeom prst="line">
            <a:avLst/>
          </a:prstGeom>
          <a:noFill/>
          <a:ln w="69850"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extLst>
      <p:ext uri="{BB962C8B-B14F-4D97-AF65-F5344CB8AC3E}">
        <p14:creationId xmlns:p14="http://schemas.microsoft.com/office/powerpoint/2010/main" val="27249053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p:cTn id="7" dur="500" fill="hold"/>
                                        <p:tgtEl>
                                          <p:spTgt spid="33796"/>
                                        </p:tgtEl>
                                        <p:attrNameLst>
                                          <p:attrName>ppt_w</p:attrName>
                                        </p:attrNameLst>
                                      </p:cBhvr>
                                      <p:tavLst>
                                        <p:tav tm="0">
                                          <p:val>
                                            <p:fltVal val="0"/>
                                          </p:val>
                                        </p:tav>
                                        <p:tav tm="100000">
                                          <p:val>
                                            <p:strVal val="#ppt_w"/>
                                          </p:val>
                                        </p:tav>
                                      </p:tavLst>
                                    </p:anim>
                                    <p:anim calcmode="lin" valueType="num">
                                      <p:cBhvr>
                                        <p:cTn id="8" dur="500" fill="hold"/>
                                        <p:tgtEl>
                                          <p:spTgt spid="33796"/>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3798"/>
                                        </p:tgtEl>
                                        <p:attrNameLst>
                                          <p:attrName>style.visibility</p:attrName>
                                        </p:attrNameLst>
                                      </p:cBhvr>
                                      <p:to>
                                        <p:strVal val="visible"/>
                                      </p:to>
                                    </p:set>
                                    <p:anim calcmode="lin" valueType="num">
                                      <p:cBhvr>
                                        <p:cTn id="13" dur="500" fill="hold"/>
                                        <p:tgtEl>
                                          <p:spTgt spid="33798"/>
                                        </p:tgtEl>
                                        <p:attrNameLst>
                                          <p:attrName>ppt_w</p:attrName>
                                        </p:attrNameLst>
                                      </p:cBhvr>
                                      <p:tavLst>
                                        <p:tav tm="0">
                                          <p:val>
                                            <p:fltVal val="0"/>
                                          </p:val>
                                        </p:tav>
                                        <p:tav tm="100000">
                                          <p:val>
                                            <p:strVal val="#ppt_w"/>
                                          </p:val>
                                        </p:tav>
                                      </p:tavLst>
                                    </p:anim>
                                    <p:anim calcmode="lin" valueType="num">
                                      <p:cBhvr>
                                        <p:cTn id="14" dur="500" fill="hold"/>
                                        <p:tgtEl>
                                          <p:spTgt spid="3379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3799"/>
                                        </p:tgtEl>
                                        <p:attrNameLst>
                                          <p:attrName>style.visibility</p:attrName>
                                        </p:attrNameLst>
                                      </p:cBhvr>
                                      <p:to>
                                        <p:strVal val="visible"/>
                                      </p:to>
                                    </p:set>
                                    <p:anim calcmode="lin" valueType="num">
                                      <p:cBhvr>
                                        <p:cTn id="19" dur="500" fill="hold"/>
                                        <p:tgtEl>
                                          <p:spTgt spid="33799"/>
                                        </p:tgtEl>
                                        <p:attrNameLst>
                                          <p:attrName>ppt_w</p:attrName>
                                        </p:attrNameLst>
                                      </p:cBhvr>
                                      <p:tavLst>
                                        <p:tav tm="0">
                                          <p:val>
                                            <p:fltVal val="0"/>
                                          </p:val>
                                        </p:tav>
                                        <p:tav tm="100000">
                                          <p:val>
                                            <p:strVal val="#ppt_w"/>
                                          </p:val>
                                        </p:tav>
                                      </p:tavLst>
                                    </p:anim>
                                    <p:anim calcmode="lin" valueType="num">
                                      <p:cBhvr>
                                        <p:cTn id="20" dur="500" fill="hold"/>
                                        <p:tgtEl>
                                          <p:spTgt spid="33799"/>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3797"/>
                                        </p:tgtEl>
                                        <p:attrNameLst>
                                          <p:attrName>style.visibility</p:attrName>
                                        </p:attrNameLst>
                                      </p:cBhvr>
                                      <p:to>
                                        <p:strVal val="visible"/>
                                      </p:to>
                                    </p:set>
                                    <p:anim calcmode="lin" valueType="num">
                                      <p:cBhvr>
                                        <p:cTn id="25" dur="500" fill="hold"/>
                                        <p:tgtEl>
                                          <p:spTgt spid="33797"/>
                                        </p:tgtEl>
                                        <p:attrNameLst>
                                          <p:attrName>ppt_w</p:attrName>
                                        </p:attrNameLst>
                                      </p:cBhvr>
                                      <p:tavLst>
                                        <p:tav tm="0">
                                          <p:val>
                                            <p:fltVal val="0"/>
                                          </p:val>
                                        </p:tav>
                                        <p:tav tm="100000">
                                          <p:val>
                                            <p:strVal val="#ppt_w"/>
                                          </p:val>
                                        </p:tav>
                                      </p:tavLst>
                                    </p:anim>
                                    <p:anim calcmode="lin" valueType="num">
                                      <p:cBhvr>
                                        <p:cTn id="26" dur="500" fill="hold"/>
                                        <p:tgtEl>
                                          <p:spTgt spid="3379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p:bldP spid="33797" grpId="0" animBg="1"/>
      <p:bldP spid="33798" grpId="0" animBg="1"/>
      <p:bldP spid="3379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ChangeArrowheads="1"/>
          </p:cNvSpPr>
          <p:nvPr/>
        </p:nvSpPr>
        <p:spPr bwMode="auto">
          <a:xfrm>
            <a:off x="2916238" y="260350"/>
            <a:ext cx="28082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4000" b="1" u="none">
                <a:solidFill>
                  <a:srgbClr val="FF0000"/>
                </a:solidFill>
                <a:ea typeface="黑体" pitchFamily="49" charset="-122"/>
              </a:rPr>
              <a:t>历史</a:t>
            </a:r>
            <a:r>
              <a:rPr lang="zh-CN" altLang="en-US" sz="4000" u="none">
                <a:solidFill>
                  <a:srgbClr val="FF0000"/>
                </a:solidFill>
                <a:ea typeface="黑体" pitchFamily="49" charset="-122"/>
              </a:rPr>
              <a:t>反思</a:t>
            </a:r>
          </a:p>
        </p:txBody>
      </p:sp>
      <p:sp>
        <p:nvSpPr>
          <p:cNvPr id="115715" name="Rectangle 3"/>
          <p:cNvSpPr>
            <a:spLocks noChangeArrowheads="1"/>
          </p:cNvSpPr>
          <p:nvPr/>
        </p:nvSpPr>
        <p:spPr bwMode="auto">
          <a:xfrm>
            <a:off x="0" y="1052513"/>
            <a:ext cx="9156700"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3200" b="1" u="none">
                <a:solidFill>
                  <a:schemeClr val="hlink"/>
                </a:solidFill>
                <a:ea typeface="隶书" pitchFamily="49" charset="-122"/>
              </a:rPr>
              <a:t>     </a:t>
            </a:r>
            <a:r>
              <a:rPr lang="zh-CN" altLang="en-US" sz="3200" b="1" u="none">
                <a:solidFill>
                  <a:srgbClr val="0000FF"/>
                </a:solidFill>
                <a:ea typeface="隶书" pitchFamily="49" charset="-122"/>
              </a:rPr>
              <a:t>中国有没有实行过“斯大林模式”，什么时候实行？试举具体事例说明。与“斯大林模式”相比，中国特色社会主义模式吸取了什么经验教训？</a:t>
            </a:r>
          </a:p>
        </p:txBody>
      </p:sp>
      <p:sp>
        <p:nvSpPr>
          <p:cNvPr id="115716" name="Rectangle 4"/>
          <p:cNvSpPr>
            <a:spLocks noChangeArrowheads="1"/>
          </p:cNvSpPr>
          <p:nvPr/>
        </p:nvSpPr>
        <p:spPr bwMode="auto">
          <a:xfrm>
            <a:off x="250825" y="2997200"/>
            <a:ext cx="1250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zh-CN" altLang="en-US" sz="2800" b="1" u="none">
                <a:solidFill>
                  <a:srgbClr val="FF0000"/>
                </a:solidFill>
                <a:latin typeface="黑体" pitchFamily="49" charset="-122"/>
                <a:ea typeface="黑体" pitchFamily="49" charset="-122"/>
              </a:rPr>
              <a:t>回答</a:t>
            </a:r>
            <a:r>
              <a:rPr lang="en-US" altLang="zh-CN" sz="2800" b="1" u="none">
                <a:solidFill>
                  <a:srgbClr val="FF0000"/>
                </a:solidFill>
                <a:latin typeface="黑体" pitchFamily="49" charset="-122"/>
                <a:ea typeface="黑体" pitchFamily="49" charset="-122"/>
              </a:rPr>
              <a:t>:</a:t>
            </a:r>
            <a:r>
              <a:rPr lang="en-US" altLang="zh-CN" sz="2800" b="1" u="none">
                <a:latin typeface="黑体" pitchFamily="49" charset="-122"/>
                <a:ea typeface="黑体" pitchFamily="49" charset="-122"/>
              </a:rPr>
              <a:t> </a:t>
            </a:r>
          </a:p>
        </p:txBody>
      </p:sp>
      <p:sp>
        <p:nvSpPr>
          <p:cNvPr id="115717" name="Rectangle 5"/>
          <p:cNvSpPr>
            <a:spLocks noChangeArrowheads="1"/>
          </p:cNvSpPr>
          <p:nvPr/>
        </p:nvSpPr>
        <p:spPr bwMode="auto">
          <a:xfrm>
            <a:off x="1187450" y="2997200"/>
            <a:ext cx="77057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dirty="0">
                <a:latin typeface="隶书" pitchFamily="49" charset="-122"/>
                <a:ea typeface="隶书" pitchFamily="49" charset="-122"/>
                <a:hlinkClick r:id="rId2" action="ppaction://hlinksldjump"/>
              </a:rPr>
              <a:t>(1)20</a:t>
            </a:r>
            <a:r>
              <a:rPr lang="zh-CN" altLang="en-US" sz="2800" b="1" u="none" dirty="0">
                <a:latin typeface="隶书" pitchFamily="49" charset="-122"/>
                <a:ea typeface="隶书" pitchFamily="49" charset="-122"/>
                <a:hlinkClick r:id="rId2" action="ppaction://hlinksldjump"/>
              </a:rPr>
              <a:t>世纪</a:t>
            </a:r>
            <a:r>
              <a:rPr lang="en-US" altLang="zh-CN" sz="2800" b="1" u="none" dirty="0">
                <a:latin typeface="隶书" pitchFamily="49" charset="-122"/>
                <a:ea typeface="隶书" pitchFamily="49" charset="-122"/>
                <a:hlinkClick r:id="rId2" action="ppaction://hlinksldjump"/>
              </a:rPr>
              <a:t>50-70</a:t>
            </a:r>
            <a:r>
              <a:rPr lang="zh-CN" altLang="en-US" sz="2800" b="1" u="none" dirty="0">
                <a:latin typeface="隶书" pitchFamily="49" charset="-122"/>
                <a:ea typeface="隶书" pitchFamily="49" charset="-122"/>
                <a:hlinkClick r:id="rId2" action="ppaction://hlinksldjump"/>
              </a:rPr>
              <a:t>年代末实行过。</a:t>
            </a:r>
            <a:endParaRPr lang="zh-CN" altLang="en-US" sz="2800" b="1" u="none" dirty="0">
              <a:latin typeface="隶书" pitchFamily="49" charset="-122"/>
              <a:ea typeface="隶书" pitchFamily="49" charset="-122"/>
            </a:endParaRPr>
          </a:p>
        </p:txBody>
      </p:sp>
      <p:sp>
        <p:nvSpPr>
          <p:cNvPr id="115718" name="Rectangle 6"/>
          <p:cNvSpPr>
            <a:spLocks noChangeArrowheads="1"/>
          </p:cNvSpPr>
          <p:nvPr/>
        </p:nvSpPr>
        <p:spPr bwMode="auto">
          <a:xfrm>
            <a:off x="1187450" y="3573463"/>
            <a:ext cx="2520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a:latin typeface="隶书" pitchFamily="49" charset="-122"/>
                <a:ea typeface="隶书" pitchFamily="49" charset="-122"/>
              </a:rPr>
              <a:t>(2)</a:t>
            </a:r>
            <a:r>
              <a:rPr lang="zh-CN" altLang="en-US" sz="2800" b="1" u="none">
                <a:latin typeface="隶书" pitchFamily="49" charset="-122"/>
                <a:ea typeface="隶书" pitchFamily="49" charset="-122"/>
              </a:rPr>
              <a:t>经验教训</a:t>
            </a:r>
            <a:r>
              <a:rPr lang="en-US" altLang="zh-CN" sz="2800" b="1" u="none">
                <a:latin typeface="隶书" pitchFamily="49" charset="-122"/>
                <a:ea typeface="隶书" pitchFamily="49" charset="-122"/>
              </a:rPr>
              <a:t>:</a:t>
            </a:r>
          </a:p>
        </p:txBody>
      </p:sp>
      <p:sp>
        <p:nvSpPr>
          <p:cNvPr id="115719" name="Rectangle 7"/>
          <p:cNvSpPr>
            <a:spLocks noChangeArrowheads="1"/>
          </p:cNvSpPr>
          <p:nvPr/>
        </p:nvSpPr>
        <p:spPr bwMode="auto">
          <a:xfrm>
            <a:off x="395288" y="4005263"/>
            <a:ext cx="84963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1</a:t>
            </a:r>
            <a:r>
              <a:rPr lang="zh-CN" altLang="en-US" sz="2800" b="1" u="none" dirty="0">
                <a:latin typeface="隶书" pitchFamily="49" charset="-122"/>
                <a:ea typeface="隶书" pitchFamily="49" charset="-122"/>
              </a:rPr>
              <a:t>）制定经济政策时，一定要使生产关系的调整适应生产力的发展。</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2</a:t>
            </a:r>
            <a:r>
              <a:rPr lang="zh-CN" altLang="en-US" sz="2800" b="1" u="none" dirty="0">
                <a:latin typeface="隶书" pitchFamily="49" charset="-122"/>
                <a:ea typeface="隶书" pitchFamily="49" charset="-122"/>
              </a:rPr>
              <a:t>）要从本国国情出发，保证国民经济比例稳步健康协调发展。</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3</a:t>
            </a:r>
            <a:r>
              <a:rPr lang="zh-CN" altLang="en-US" sz="2800" b="1" u="none" dirty="0">
                <a:latin typeface="隶书" pitchFamily="49" charset="-122"/>
                <a:ea typeface="隶书" pitchFamily="49" charset="-122"/>
              </a:rPr>
              <a:t>）制定农业政策必须考虑农民的利益。</a:t>
            </a:r>
          </a:p>
          <a:p>
            <a:pPr algn="l"/>
            <a:r>
              <a:rPr lang="zh-CN" altLang="en-US" sz="2800" b="1" u="none" dirty="0">
                <a:latin typeface="隶书" pitchFamily="49" charset="-122"/>
                <a:ea typeface="隶书" pitchFamily="49" charset="-122"/>
              </a:rPr>
              <a:t>（</a:t>
            </a:r>
            <a:r>
              <a:rPr lang="en-US" altLang="zh-CN" sz="2800" b="1" u="none" dirty="0">
                <a:latin typeface="隶书" pitchFamily="49" charset="-122"/>
                <a:ea typeface="隶书" pitchFamily="49" charset="-122"/>
              </a:rPr>
              <a:t>4</a:t>
            </a:r>
            <a:r>
              <a:rPr lang="zh-CN" altLang="en-US" sz="2800" b="1" u="none" dirty="0">
                <a:latin typeface="隶书" pitchFamily="49" charset="-122"/>
                <a:ea typeface="隶书" pitchFamily="49" charset="-122"/>
              </a:rPr>
              <a:t>）经济建设必须有利于提高人民生活水平。</a:t>
            </a:r>
          </a:p>
        </p:txBody>
      </p:sp>
      <p:sp>
        <p:nvSpPr>
          <p:cNvPr id="115720" name="Rectangle 8"/>
          <p:cNvSpPr>
            <a:spLocks noChangeArrowheads="1"/>
          </p:cNvSpPr>
          <p:nvPr/>
        </p:nvSpPr>
        <p:spPr bwMode="auto">
          <a:xfrm>
            <a:off x="2771775" y="6338888"/>
            <a:ext cx="18716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2800" b="1" u="none">
                <a:solidFill>
                  <a:srgbClr val="0000FF"/>
                </a:solidFill>
                <a:effectLst>
                  <a:outerShdw blurRad="38100" dist="38100" dir="2700000" algn="tl">
                    <a:srgbClr val="C0C0C0"/>
                  </a:outerShdw>
                </a:effectLst>
                <a:ea typeface="黑体" pitchFamily="49" charset="-122"/>
              </a:rPr>
              <a:t>……</a:t>
            </a:r>
          </a:p>
        </p:txBody>
      </p:sp>
      <p:sp>
        <p:nvSpPr>
          <p:cNvPr id="115721" name="Rectangle 9"/>
          <p:cNvSpPr>
            <a:spLocks noChangeArrowheads="1"/>
          </p:cNvSpPr>
          <p:nvPr/>
        </p:nvSpPr>
        <p:spPr bwMode="auto">
          <a:xfrm>
            <a:off x="0" y="0"/>
            <a:ext cx="20510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3200" b="1" u="none">
                <a:solidFill>
                  <a:srgbClr val="0000FF"/>
                </a:solidFill>
                <a:ea typeface="黑体" pitchFamily="49" charset="-122"/>
              </a:rPr>
              <a:t>问题探究</a:t>
            </a:r>
          </a:p>
        </p:txBody>
      </p:sp>
      <p:sp>
        <p:nvSpPr>
          <p:cNvPr id="115723" name="AutoShape 11"/>
          <p:cNvSpPr>
            <a:spLocks noChangeArrowheads="1"/>
          </p:cNvSpPr>
          <p:nvPr/>
        </p:nvSpPr>
        <p:spPr bwMode="auto">
          <a:xfrm>
            <a:off x="1763713" y="0"/>
            <a:ext cx="7380287" cy="2781300"/>
          </a:xfrm>
          <a:prstGeom prst="wedgeRectCallout">
            <a:avLst>
              <a:gd name="adj1" fmla="val -57227"/>
              <a:gd name="adj2" fmla="val 65523"/>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r>
              <a:rPr lang="zh-CN" altLang="en-US" sz="2600" b="1" u="none">
                <a:solidFill>
                  <a:schemeClr val="bg1"/>
                </a:solidFill>
                <a:latin typeface="楷体_GB2312" pitchFamily="1" charset="-122"/>
                <a:ea typeface="楷体_GB2312" pitchFamily="1" charset="-122"/>
              </a:rPr>
              <a:t>例如：</a:t>
            </a:r>
            <a:r>
              <a:rPr lang="en-US" altLang="zh-CN" sz="2600" b="1" u="none">
                <a:solidFill>
                  <a:schemeClr val="bg1"/>
                </a:solidFill>
                <a:latin typeface="楷体_GB2312" pitchFamily="1" charset="-122"/>
                <a:ea typeface="楷体_GB2312" pitchFamily="1" charset="-122"/>
              </a:rPr>
              <a:t>1.</a:t>
            </a:r>
            <a:r>
              <a:rPr lang="zh-CN" altLang="en-US" sz="2600" b="1" u="none">
                <a:solidFill>
                  <a:schemeClr val="bg1"/>
                </a:solidFill>
                <a:latin typeface="楷体_GB2312" pitchFamily="1" charset="-122"/>
                <a:ea typeface="楷体_GB2312" pitchFamily="1" charset="-122"/>
              </a:rPr>
              <a:t>中国的</a:t>
            </a:r>
            <a:r>
              <a:rPr lang="zh-CN" altLang="en-US"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一五计划</a:t>
            </a:r>
            <a:r>
              <a:rPr lang="zh-CN" altLang="en-US"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：优先发展重工业，建立工业化的基础，国家进行三大改造。</a:t>
            </a:r>
          </a:p>
          <a:p>
            <a:pPr algn="l"/>
            <a:r>
              <a:rPr lang="zh-CN" altLang="en-US" sz="2600" b="1" u="none">
                <a:solidFill>
                  <a:schemeClr val="bg1"/>
                </a:solidFill>
                <a:latin typeface="楷体_GB2312" pitchFamily="1" charset="-122"/>
                <a:ea typeface="楷体_GB2312" pitchFamily="1" charset="-122"/>
              </a:rPr>
              <a:t>      </a:t>
            </a:r>
            <a:r>
              <a:rPr lang="en-US" altLang="zh-CN" sz="2600" b="1" u="none">
                <a:solidFill>
                  <a:schemeClr val="bg1"/>
                </a:solidFill>
                <a:latin typeface="楷体_GB2312" pitchFamily="1" charset="-122"/>
                <a:ea typeface="楷体_GB2312" pitchFamily="1" charset="-122"/>
              </a:rPr>
              <a:t>2.</a:t>
            </a:r>
            <a:r>
              <a:rPr lang="zh-CN" altLang="en-US" sz="2600" b="1" u="none">
                <a:solidFill>
                  <a:schemeClr val="bg1"/>
                </a:solidFill>
                <a:latin typeface="楷体_GB2312" pitchFamily="1" charset="-122"/>
                <a:ea typeface="楷体_GB2312" pitchFamily="1" charset="-122"/>
              </a:rPr>
              <a:t>中国的大跃进：很像苏联的发展失衡与计划体制</a:t>
            </a:r>
            <a:r>
              <a:rPr lang="en-US" altLang="zh-CN" sz="2600" b="1" u="none">
                <a:solidFill>
                  <a:schemeClr val="bg1"/>
                </a:solidFill>
                <a:latin typeface="Arial"/>
                <a:ea typeface="楷体_GB2312" pitchFamily="1" charset="-122"/>
              </a:rPr>
              <a:t>——</a:t>
            </a:r>
            <a:r>
              <a:rPr lang="zh-CN" altLang="en-US" sz="2600" b="1" u="none">
                <a:solidFill>
                  <a:schemeClr val="bg1"/>
                </a:solidFill>
                <a:latin typeface="楷体_GB2312" pitchFamily="1" charset="-122"/>
                <a:ea typeface="楷体_GB2312" pitchFamily="1" charset="-122"/>
              </a:rPr>
              <a:t>重工业上去了，有些甚至在倒退，如当时的农业。</a:t>
            </a:r>
          </a:p>
          <a:p>
            <a:pPr algn="l"/>
            <a:r>
              <a:rPr lang="zh-CN" altLang="en-US" sz="2600" b="1" u="none">
                <a:solidFill>
                  <a:schemeClr val="bg1"/>
                </a:solidFill>
                <a:latin typeface="楷体_GB2312" pitchFamily="1" charset="-122"/>
                <a:ea typeface="楷体_GB2312" pitchFamily="1" charset="-122"/>
              </a:rPr>
              <a:t>      </a:t>
            </a:r>
            <a:r>
              <a:rPr lang="en-US" altLang="zh-CN" sz="2600" b="1" u="none">
                <a:solidFill>
                  <a:schemeClr val="bg1"/>
                </a:solidFill>
                <a:latin typeface="楷体_GB2312" pitchFamily="1" charset="-122"/>
                <a:ea typeface="楷体_GB2312" pitchFamily="1" charset="-122"/>
              </a:rPr>
              <a:t>3.</a:t>
            </a:r>
            <a:r>
              <a:rPr lang="zh-CN" altLang="en-US" sz="2600" b="1" u="none">
                <a:solidFill>
                  <a:schemeClr val="bg1"/>
                </a:solidFill>
                <a:latin typeface="楷体_GB2312" pitchFamily="1" charset="-122"/>
                <a:ea typeface="楷体_GB2312" pitchFamily="1" charset="-122"/>
              </a:rPr>
              <a:t>人民公社化运动：农业过度集中，损害农民利益，挫伤积极性，导致农业发展停滞不前。</a:t>
            </a:r>
          </a:p>
        </p:txBody>
      </p:sp>
    </p:spTree>
    <p:extLst>
      <p:ext uri="{BB962C8B-B14F-4D97-AF65-F5344CB8AC3E}">
        <p14:creationId xmlns:p14="http://schemas.microsoft.com/office/powerpoint/2010/main" val="13329504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 calcmode="lin" valueType="num">
                                      <p:cBhvr additive="base">
                                        <p:cTn id="7" dur="500" fill="hold"/>
                                        <p:tgtEl>
                                          <p:spTgt spid="115714"/>
                                        </p:tgtEl>
                                        <p:attrNameLst>
                                          <p:attrName>ppt_x</p:attrName>
                                        </p:attrNameLst>
                                      </p:cBhvr>
                                      <p:tavLst>
                                        <p:tav tm="0">
                                          <p:val>
                                            <p:strVal val="0-#ppt_w/2"/>
                                          </p:val>
                                        </p:tav>
                                        <p:tav tm="100000">
                                          <p:val>
                                            <p:strVal val="#ppt_x"/>
                                          </p:val>
                                        </p:tav>
                                      </p:tavLst>
                                    </p:anim>
                                    <p:anim calcmode="lin" valueType="num">
                                      <p:cBhvr additive="base">
                                        <p:cTn id="8" dur="500" fill="hold"/>
                                        <p:tgtEl>
                                          <p:spTgt spid="1157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115715"/>
                                        </p:tgtEl>
                                        <p:attrNameLst>
                                          <p:attrName>style.visibility</p:attrName>
                                        </p:attrNameLst>
                                      </p:cBhvr>
                                      <p:to>
                                        <p:strVal val="visible"/>
                                      </p:to>
                                    </p:set>
                                    <p:anim calcmode="lin" valueType="num">
                                      <p:cBhvr>
                                        <p:cTn id="13" dur="1000" fill="hold"/>
                                        <p:tgtEl>
                                          <p:spTgt spid="115715"/>
                                        </p:tgtEl>
                                        <p:attrNameLst>
                                          <p:attrName>ppt_w</p:attrName>
                                        </p:attrNameLst>
                                      </p:cBhvr>
                                      <p:tavLst>
                                        <p:tav tm="0">
                                          <p:val>
                                            <p:strVal val="#ppt_w*0.70"/>
                                          </p:val>
                                        </p:tav>
                                        <p:tav tm="100000">
                                          <p:val>
                                            <p:strVal val="#ppt_w"/>
                                          </p:val>
                                        </p:tav>
                                      </p:tavLst>
                                    </p:anim>
                                    <p:anim calcmode="lin" valueType="num">
                                      <p:cBhvr>
                                        <p:cTn id="14" dur="1000" fill="hold"/>
                                        <p:tgtEl>
                                          <p:spTgt spid="115715"/>
                                        </p:tgtEl>
                                        <p:attrNameLst>
                                          <p:attrName>ppt_h</p:attrName>
                                        </p:attrNameLst>
                                      </p:cBhvr>
                                      <p:tavLst>
                                        <p:tav tm="0">
                                          <p:val>
                                            <p:strVal val="#ppt_h"/>
                                          </p:val>
                                        </p:tav>
                                        <p:tav tm="100000">
                                          <p:val>
                                            <p:strVal val="#ppt_h"/>
                                          </p:val>
                                        </p:tav>
                                      </p:tavLst>
                                    </p:anim>
                                    <p:animEffect transition="in" filter="fade">
                                      <p:cBhvr>
                                        <p:cTn id="15" dur="1000"/>
                                        <p:tgtEl>
                                          <p:spTgt spid="1157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115716"/>
                                        </p:tgtEl>
                                        <p:attrNameLst>
                                          <p:attrName>style.visibility</p:attrName>
                                        </p:attrNameLst>
                                      </p:cBhvr>
                                      <p:to>
                                        <p:strVal val="visible"/>
                                      </p:to>
                                    </p:set>
                                    <p:anim calcmode="lin" valueType="num">
                                      <p:cBhvr additive="base">
                                        <p:cTn id="20" dur="500" fill="hold"/>
                                        <p:tgtEl>
                                          <p:spTgt spid="115716"/>
                                        </p:tgtEl>
                                        <p:attrNameLst>
                                          <p:attrName>ppt_x</p:attrName>
                                        </p:attrNameLst>
                                      </p:cBhvr>
                                      <p:tavLst>
                                        <p:tav tm="0">
                                          <p:val>
                                            <p:strVal val="0-#ppt_w/2"/>
                                          </p:val>
                                        </p:tav>
                                        <p:tav tm="100000">
                                          <p:val>
                                            <p:strVal val="#ppt_x"/>
                                          </p:val>
                                        </p:tav>
                                      </p:tavLst>
                                    </p:anim>
                                    <p:anim calcmode="lin" valueType="num">
                                      <p:cBhvr additive="base">
                                        <p:cTn id="21" dur="500" fill="hold"/>
                                        <p:tgtEl>
                                          <p:spTgt spid="115716"/>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5717"/>
                                        </p:tgtEl>
                                        <p:attrNameLst>
                                          <p:attrName>style.visibility</p:attrName>
                                        </p:attrNameLst>
                                      </p:cBhvr>
                                      <p:to>
                                        <p:strVal val="visible"/>
                                      </p:to>
                                    </p:set>
                                    <p:anim calcmode="lin" valueType="num">
                                      <p:cBhvr additive="base">
                                        <p:cTn id="26" dur="500" fill="hold"/>
                                        <p:tgtEl>
                                          <p:spTgt spid="115717"/>
                                        </p:tgtEl>
                                        <p:attrNameLst>
                                          <p:attrName>ppt_x</p:attrName>
                                        </p:attrNameLst>
                                      </p:cBhvr>
                                      <p:tavLst>
                                        <p:tav tm="0">
                                          <p:val>
                                            <p:strVal val="#ppt_x"/>
                                          </p:val>
                                        </p:tav>
                                        <p:tav tm="100000">
                                          <p:val>
                                            <p:strVal val="#ppt_x"/>
                                          </p:val>
                                        </p:tav>
                                      </p:tavLst>
                                    </p:anim>
                                    <p:anim calcmode="lin" valueType="num">
                                      <p:cBhvr additive="base">
                                        <p:cTn id="27" dur="500" fill="hold"/>
                                        <p:tgtEl>
                                          <p:spTgt spid="11571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5723"/>
                                        </p:tgtEl>
                                        <p:attrNameLst>
                                          <p:attrName>style.visibility</p:attrName>
                                        </p:attrNameLst>
                                      </p:cBhvr>
                                      <p:to>
                                        <p:strVal val="visible"/>
                                      </p:to>
                                    </p:set>
                                    <p:animEffect transition="in" filter="blinds(horizontal)">
                                      <p:cBhvr>
                                        <p:cTn id="32" dur="500"/>
                                        <p:tgtEl>
                                          <p:spTgt spid="1157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xit" presetSubtype="10" fill="hold" grpId="1" nodeType="clickEffect">
                                  <p:stCondLst>
                                    <p:cond delay="0"/>
                                  </p:stCondLst>
                                  <p:childTnLst>
                                    <p:animEffect transition="out" filter="blinds(horizontal)">
                                      <p:cBhvr>
                                        <p:cTn id="36" dur="500"/>
                                        <p:tgtEl>
                                          <p:spTgt spid="115723"/>
                                        </p:tgtEl>
                                      </p:cBhvr>
                                    </p:animEffect>
                                    <p:set>
                                      <p:cBhvr>
                                        <p:cTn id="37" dur="1" fill="hold">
                                          <p:stCondLst>
                                            <p:cond delay="499"/>
                                          </p:stCondLst>
                                        </p:cTn>
                                        <p:tgtEl>
                                          <p:spTgt spid="115723"/>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115718"/>
                                        </p:tgtEl>
                                        <p:attrNameLst>
                                          <p:attrName>style.visibility</p:attrName>
                                        </p:attrNameLst>
                                      </p:cBhvr>
                                      <p:to>
                                        <p:strVal val="visible"/>
                                      </p:to>
                                    </p:set>
                                    <p:anim calcmode="lin" valueType="num">
                                      <p:cBhvr additive="base">
                                        <p:cTn id="42" dur="500" fill="hold"/>
                                        <p:tgtEl>
                                          <p:spTgt spid="115718"/>
                                        </p:tgtEl>
                                        <p:attrNameLst>
                                          <p:attrName>ppt_x</p:attrName>
                                        </p:attrNameLst>
                                      </p:cBhvr>
                                      <p:tavLst>
                                        <p:tav tm="0">
                                          <p:val>
                                            <p:strVal val="0-#ppt_w/2"/>
                                          </p:val>
                                        </p:tav>
                                        <p:tav tm="100000">
                                          <p:val>
                                            <p:strVal val="#ppt_x"/>
                                          </p:val>
                                        </p:tav>
                                      </p:tavLst>
                                    </p:anim>
                                    <p:anim calcmode="lin" valueType="num">
                                      <p:cBhvr additive="base">
                                        <p:cTn id="43" dur="500" fill="hold"/>
                                        <p:tgtEl>
                                          <p:spTgt spid="115718"/>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55" presetClass="entr" presetSubtype="0" fill="hold" grpId="0" nodeType="clickEffect">
                                  <p:stCondLst>
                                    <p:cond delay="0"/>
                                  </p:stCondLst>
                                  <p:childTnLst>
                                    <p:set>
                                      <p:cBhvr>
                                        <p:cTn id="47" dur="1" fill="hold">
                                          <p:stCondLst>
                                            <p:cond delay="0"/>
                                          </p:stCondLst>
                                        </p:cTn>
                                        <p:tgtEl>
                                          <p:spTgt spid="115719"/>
                                        </p:tgtEl>
                                        <p:attrNameLst>
                                          <p:attrName>style.visibility</p:attrName>
                                        </p:attrNameLst>
                                      </p:cBhvr>
                                      <p:to>
                                        <p:strVal val="visible"/>
                                      </p:to>
                                    </p:set>
                                    <p:anim calcmode="lin" valueType="num">
                                      <p:cBhvr>
                                        <p:cTn id="48" dur="1000" fill="hold"/>
                                        <p:tgtEl>
                                          <p:spTgt spid="115719"/>
                                        </p:tgtEl>
                                        <p:attrNameLst>
                                          <p:attrName>ppt_w</p:attrName>
                                        </p:attrNameLst>
                                      </p:cBhvr>
                                      <p:tavLst>
                                        <p:tav tm="0">
                                          <p:val>
                                            <p:strVal val="#ppt_w*0.70"/>
                                          </p:val>
                                        </p:tav>
                                        <p:tav tm="100000">
                                          <p:val>
                                            <p:strVal val="#ppt_w"/>
                                          </p:val>
                                        </p:tav>
                                      </p:tavLst>
                                    </p:anim>
                                    <p:anim calcmode="lin" valueType="num">
                                      <p:cBhvr>
                                        <p:cTn id="49" dur="1000" fill="hold"/>
                                        <p:tgtEl>
                                          <p:spTgt spid="115719"/>
                                        </p:tgtEl>
                                        <p:attrNameLst>
                                          <p:attrName>ppt_h</p:attrName>
                                        </p:attrNameLst>
                                      </p:cBhvr>
                                      <p:tavLst>
                                        <p:tav tm="0">
                                          <p:val>
                                            <p:strVal val="#ppt_h"/>
                                          </p:val>
                                        </p:tav>
                                        <p:tav tm="100000">
                                          <p:val>
                                            <p:strVal val="#ppt_h"/>
                                          </p:val>
                                        </p:tav>
                                      </p:tavLst>
                                    </p:anim>
                                    <p:animEffect transition="in" filter="fade">
                                      <p:cBhvr>
                                        <p:cTn id="50" dur="1000"/>
                                        <p:tgtEl>
                                          <p:spTgt spid="115719"/>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5720"/>
                                        </p:tgtEl>
                                        <p:attrNameLst>
                                          <p:attrName>style.visibility</p:attrName>
                                        </p:attrNameLst>
                                      </p:cBhvr>
                                      <p:to>
                                        <p:strVal val="visible"/>
                                      </p:to>
                                    </p:set>
                                    <p:anim calcmode="lin" valueType="num">
                                      <p:cBhvr additive="base">
                                        <p:cTn id="55" dur="500" fill="hold"/>
                                        <p:tgtEl>
                                          <p:spTgt spid="115720"/>
                                        </p:tgtEl>
                                        <p:attrNameLst>
                                          <p:attrName>ppt_x</p:attrName>
                                        </p:attrNameLst>
                                      </p:cBhvr>
                                      <p:tavLst>
                                        <p:tav tm="0">
                                          <p:val>
                                            <p:strVal val="#ppt_x"/>
                                          </p:val>
                                        </p:tav>
                                        <p:tav tm="100000">
                                          <p:val>
                                            <p:strVal val="#ppt_x"/>
                                          </p:val>
                                        </p:tav>
                                      </p:tavLst>
                                    </p:anim>
                                    <p:anim calcmode="lin" valueType="num">
                                      <p:cBhvr additive="base">
                                        <p:cTn id="56" dur="500" fill="hold"/>
                                        <p:tgtEl>
                                          <p:spTgt spid="1157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5" grpId="0"/>
      <p:bldP spid="115716" grpId="0"/>
      <p:bldP spid="115717" grpId="0"/>
      <p:bldP spid="115718" grpId="0"/>
      <p:bldP spid="115719" grpId="0"/>
      <p:bldP spid="115720" grpId="0"/>
      <p:bldP spid="115723" grpId="0" animBg="1"/>
      <p:bldP spid="11572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p:cNvSpPr txBox="1">
            <a:spLocks noChangeArrowheads="1"/>
          </p:cNvSpPr>
          <p:nvPr/>
        </p:nvSpPr>
        <p:spPr bwMode="auto">
          <a:xfrm>
            <a:off x="179388" y="1916113"/>
            <a:ext cx="86868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4000" b="1" u="none"/>
              <a:t>“</a:t>
            </a:r>
            <a:r>
              <a:rPr lang="zh-CN" altLang="en-US" sz="4000" b="1" u="none"/>
              <a:t>我们要进行伟大的国家</a:t>
            </a:r>
          </a:p>
          <a:p>
            <a:pPr algn="l"/>
            <a:r>
              <a:rPr lang="zh-CN" altLang="en-US" sz="4000" b="1" u="none"/>
              <a:t>建设，我们面前的工作</a:t>
            </a:r>
          </a:p>
          <a:p>
            <a:pPr algn="l"/>
            <a:r>
              <a:rPr lang="zh-CN" altLang="en-US" sz="4000" b="1" u="none"/>
              <a:t>是艰苦的，我们的经验</a:t>
            </a:r>
          </a:p>
          <a:p>
            <a:pPr algn="l"/>
            <a:r>
              <a:rPr lang="zh-CN" altLang="en-US" sz="4000" b="1" u="none"/>
              <a:t>是不够的，因此，要认</a:t>
            </a:r>
          </a:p>
          <a:p>
            <a:pPr algn="l"/>
            <a:r>
              <a:rPr lang="zh-CN" altLang="en-US" sz="4000" b="1" u="none"/>
              <a:t>真</a:t>
            </a:r>
            <a:r>
              <a:rPr lang="zh-CN" altLang="en-US" sz="4000" b="1" u="none">
                <a:hlinkClick r:id="" action="ppaction://noaction"/>
              </a:rPr>
              <a:t>学习苏联的先进经验</a:t>
            </a:r>
            <a:r>
              <a:rPr lang="zh-CN" altLang="en-US" sz="4000" b="1" u="none"/>
              <a:t>。</a:t>
            </a:r>
          </a:p>
          <a:p>
            <a:pPr algn="l"/>
            <a:r>
              <a:rPr lang="en-US" altLang="zh-CN" sz="4000" b="1" u="none"/>
              <a:t>……”</a:t>
            </a:r>
            <a:r>
              <a:rPr lang="zh-CN" altLang="en-US" sz="4000" b="1" u="none"/>
              <a:t>　　</a:t>
            </a:r>
          </a:p>
          <a:p>
            <a:pPr algn="l"/>
            <a:r>
              <a:rPr lang="zh-CN" altLang="en-US" sz="4000" b="1" u="none"/>
              <a:t>                   －－毛泽东</a:t>
            </a:r>
            <a:endParaRPr lang="zh-CN" altLang="en-US" sz="3600" b="1" u="none">
              <a:latin typeface="隶书" pitchFamily="49" charset="-122"/>
              <a:ea typeface="隶书" pitchFamily="49" charset="-122"/>
            </a:endParaRPr>
          </a:p>
        </p:txBody>
      </p:sp>
      <p:sp>
        <p:nvSpPr>
          <p:cNvPr id="163843" name="Rectangle 3"/>
          <p:cNvSpPr>
            <a:spLocks noChangeArrowheads="1"/>
          </p:cNvSpPr>
          <p:nvPr/>
        </p:nvSpPr>
        <p:spPr bwMode="auto">
          <a:xfrm>
            <a:off x="0" y="26336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63844" name="Rectangle 4"/>
          <p:cNvSpPr>
            <a:spLocks noChangeArrowheads="1"/>
          </p:cNvSpPr>
          <p:nvPr/>
        </p:nvSpPr>
        <p:spPr bwMode="auto">
          <a:xfrm>
            <a:off x="0" y="29479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163847" name="Picture 7" descr="u=365992442,3273246607&amp;fm=23&amp;gp=0">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1196975"/>
            <a:ext cx="3563937" cy="5472113"/>
          </a:xfrm>
          <a:prstGeom prst="rect">
            <a:avLst/>
          </a:prstGeom>
          <a:noFill/>
          <a:extLst>
            <a:ext uri="{909E8E84-426E-40DD-AFC4-6F175D3DCCD1}">
              <a14:hiddenFill xmlns:a14="http://schemas.microsoft.com/office/drawing/2010/main">
                <a:solidFill>
                  <a:srgbClr val="FFFFFF"/>
                </a:solidFill>
              </a14:hiddenFill>
            </a:ext>
          </a:extLst>
        </p:spPr>
      </p:pic>
      <p:sp>
        <p:nvSpPr>
          <p:cNvPr id="163848" name="Rectangle 8"/>
          <p:cNvSpPr>
            <a:spLocks noChangeArrowheads="1"/>
          </p:cNvSpPr>
          <p:nvPr/>
        </p:nvSpPr>
        <p:spPr bwMode="auto">
          <a:xfrm>
            <a:off x="395288" y="333375"/>
            <a:ext cx="82804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sz="4000" b="1" u="none" dirty="0">
                <a:solidFill>
                  <a:srgbClr val="0000CC"/>
                </a:solidFill>
              </a:rPr>
              <a:t>“</a:t>
            </a:r>
            <a:r>
              <a:rPr lang="zh-CN" altLang="en-US" sz="4000" b="1" u="none" dirty="0">
                <a:solidFill>
                  <a:srgbClr val="0000CC"/>
                </a:solidFill>
              </a:rPr>
              <a:t>苏联的今天，就是我们的明天”</a:t>
            </a:r>
          </a:p>
          <a:p>
            <a:pPr algn="l"/>
            <a:r>
              <a:rPr lang="zh-CN" altLang="en-US" sz="4000" b="1" u="none" dirty="0">
                <a:solidFill>
                  <a:srgbClr val="0000CC"/>
                </a:solidFill>
              </a:rPr>
              <a:t>“向苏联老大哥学习”</a:t>
            </a:r>
          </a:p>
        </p:txBody>
      </p:sp>
    </p:spTree>
    <p:extLst>
      <p:ext uri="{BB962C8B-B14F-4D97-AF65-F5344CB8AC3E}">
        <p14:creationId xmlns:p14="http://schemas.microsoft.com/office/powerpoint/2010/main" val="2759673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42"/>
                                        </p:tgtEl>
                                        <p:attrNameLst>
                                          <p:attrName>style.visibility</p:attrName>
                                        </p:attrNameLst>
                                      </p:cBhvr>
                                      <p:to>
                                        <p:strVal val="visible"/>
                                      </p:to>
                                    </p:set>
                                    <p:animEffect transition="in" filter="blinds(horizontal)">
                                      <p:cBhvr>
                                        <p:cTn id="7" dur="500"/>
                                        <p:tgtEl>
                                          <p:spTgt spid="163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Line 2"/>
          <p:cNvSpPr>
            <a:spLocks noChangeShapeType="1"/>
          </p:cNvSpPr>
          <p:nvPr/>
        </p:nvSpPr>
        <p:spPr bwMode="auto">
          <a:xfrm>
            <a:off x="7315200" y="2362200"/>
            <a:ext cx="0" cy="33528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67" name="Text Box 3"/>
          <p:cNvSpPr txBox="1">
            <a:spLocks noChangeArrowheads="1"/>
          </p:cNvSpPr>
          <p:nvPr/>
        </p:nvSpPr>
        <p:spPr bwMode="auto">
          <a:xfrm>
            <a:off x="457200" y="4648200"/>
            <a:ext cx="2057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1" lang="zh-CN" altLang="zh-CN" sz="3600" b="1" u="none">
              <a:latin typeface="Times New Roman" pitchFamily="18" charset="0"/>
              <a:ea typeface="楷体_GB2312" pitchFamily="49" charset="-122"/>
            </a:endParaRPr>
          </a:p>
        </p:txBody>
      </p:sp>
      <p:sp>
        <p:nvSpPr>
          <p:cNvPr id="164868" name="Line 4"/>
          <p:cNvSpPr>
            <a:spLocks noChangeShapeType="1"/>
          </p:cNvSpPr>
          <p:nvPr/>
        </p:nvSpPr>
        <p:spPr bwMode="auto">
          <a:xfrm>
            <a:off x="1371600" y="5867400"/>
            <a:ext cx="7772400"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69" name="Line 5"/>
          <p:cNvSpPr>
            <a:spLocks noChangeShapeType="1"/>
          </p:cNvSpPr>
          <p:nvPr/>
        </p:nvSpPr>
        <p:spPr bwMode="auto">
          <a:xfrm flipV="1">
            <a:off x="1371600" y="1066800"/>
            <a:ext cx="0" cy="487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70" name="Text Box 6"/>
          <p:cNvSpPr txBox="1">
            <a:spLocks noChangeArrowheads="1"/>
          </p:cNvSpPr>
          <p:nvPr/>
        </p:nvSpPr>
        <p:spPr bwMode="auto">
          <a:xfrm>
            <a:off x="0" y="5334000"/>
            <a:ext cx="83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kumimoji="1" lang="zh-CN" altLang="zh-CN" sz="2400" u="none">
              <a:latin typeface="Times New Roman" pitchFamily="18" charset="0"/>
            </a:endParaRPr>
          </a:p>
        </p:txBody>
      </p:sp>
      <p:sp>
        <p:nvSpPr>
          <p:cNvPr id="164871" name="Text Box 7"/>
          <p:cNvSpPr txBox="1">
            <a:spLocks noChangeArrowheads="1"/>
          </p:cNvSpPr>
          <p:nvPr/>
        </p:nvSpPr>
        <p:spPr bwMode="auto">
          <a:xfrm>
            <a:off x="228600" y="20574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chemeClr val="hlink"/>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苏联</a:t>
            </a:r>
          </a:p>
        </p:txBody>
      </p:sp>
      <p:sp>
        <p:nvSpPr>
          <p:cNvPr id="164872" name="Text Box 8"/>
          <p:cNvSpPr txBox="1">
            <a:spLocks noChangeArrowheads="1"/>
          </p:cNvSpPr>
          <p:nvPr/>
        </p:nvSpPr>
        <p:spPr bwMode="auto">
          <a:xfrm>
            <a:off x="152400" y="51816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沙俄</a:t>
            </a:r>
          </a:p>
        </p:txBody>
      </p:sp>
      <p:sp>
        <p:nvSpPr>
          <p:cNvPr id="164873" name="Text Box 9"/>
          <p:cNvSpPr txBox="1">
            <a:spLocks noChangeArrowheads="1"/>
          </p:cNvSpPr>
          <p:nvPr/>
        </p:nvSpPr>
        <p:spPr bwMode="auto">
          <a:xfrm>
            <a:off x="228600" y="3200400"/>
            <a:ext cx="990600" cy="528638"/>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2800" b="1" u="none">
                <a:latin typeface="Times New Roman" pitchFamily="18" charset="0"/>
                <a:ea typeface="黑体" pitchFamily="2" charset="-122"/>
              </a:rPr>
              <a:t>苏俄</a:t>
            </a:r>
          </a:p>
        </p:txBody>
      </p:sp>
      <p:sp>
        <p:nvSpPr>
          <p:cNvPr id="164874" name="AutoShape 10"/>
          <p:cNvSpPr>
            <a:spLocks noChangeArrowheads="1"/>
          </p:cNvSpPr>
          <p:nvPr/>
        </p:nvSpPr>
        <p:spPr bwMode="auto">
          <a:xfrm>
            <a:off x="21336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5" name="AutoShape 11"/>
          <p:cNvSpPr>
            <a:spLocks noChangeArrowheads="1"/>
          </p:cNvSpPr>
          <p:nvPr/>
        </p:nvSpPr>
        <p:spPr bwMode="auto">
          <a:xfrm>
            <a:off x="32766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6" name="AutoShape 12"/>
          <p:cNvSpPr>
            <a:spLocks noChangeArrowheads="1"/>
          </p:cNvSpPr>
          <p:nvPr/>
        </p:nvSpPr>
        <p:spPr bwMode="auto">
          <a:xfrm>
            <a:off x="5257800" y="5791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7" name="AutoShape 13"/>
          <p:cNvSpPr>
            <a:spLocks noChangeArrowheads="1"/>
          </p:cNvSpPr>
          <p:nvPr/>
        </p:nvSpPr>
        <p:spPr bwMode="auto">
          <a:xfrm>
            <a:off x="7239000" y="57150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78" name="Text Box 14"/>
          <p:cNvSpPr txBox="1">
            <a:spLocks noChangeArrowheads="1"/>
          </p:cNvSpPr>
          <p:nvPr/>
        </p:nvSpPr>
        <p:spPr bwMode="auto">
          <a:xfrm>
            <a:off x="0" y="4267200"/>
            <a:ext cx="1219200" cy="650875"/>
          </a:xfrm>
          <a:prstGeom prst="rect">
            <a:avLst/>
          </a:prstGeom>
          <a:noFill/>
          <a:ln w="9525">
            <a:solidFill>
              <a:srgbClr val="FF9933"/>
            </a:solidFill>
            <a:miter lim="800000"/>
            <a:headEnd/>
            <a:tailEnd/>
          </a:ln>
          <a:effectLst/>
          <a:extLst>
            <a:ext uri="{909E8E84-426E-40DD-AFC4-6F175D3DCCD1}">
              <a14:hiddenFill xmlns:a14="http://schemas.microsoft.com/office/drawing/2010/main">
                <a:solidFill>
                  <a:srgbClr val="FFCC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b="1" u="none">
                <a:latin typeface="Times New Roman" pitchFamily="18" charset="0"/>
                <a:ea typeface="黑体" pitchFamily="2" charset="-122"/>
              </a:rPr>
              <a:t>资产阶级   临时政府</a:t>
            </a:r>
          </a:p>
        </p:txBody>
      </p:sp>
      <p:sp>
        <p:nvSpPr>
          <p:cNvPr id="164879" name="AutoShape 15"/>
          <p:cNvSpPr>
            <a:spLocks noChangeArrowheads="1"/>
          </p:cNvSpPr>
          <p:nvPr/>
        </p:nvSpPr>
        <p:spPr bwMode="auto">
          <a:xfrm>
            <a:off x="1295400" y="22098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0" name="AutoShape 16"/>
          <p:cNvSpPr>
            <a:spLocks noChangeArrowheads="1"/>
          </p:cNvSpPr>
          <p:nvPr/>
        </p:nvSpPr>
        <p:spPr bwMode="auto">
          <a:xfrm>
            <a:off x="1295400" y="34290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1" name="AutoShape 17"/>
          <p:cNvSpPr>
            <a:spLocks noChangeArrowheads="1"/>
          </p:cNvSpPr>
          <p:nvPr/>
        </p:nvSpPr>
        <p:spPr bwMode="auto">
          <a:xfrm>
            <a:off x="1295400" y="46482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2" name="AutoShape 18"/>
          <p:cNvSpPr>
            <a:spLocks noChangeArrowheads="1"/>
          </p:cNvSpPr>
          <p:nvPr/>
        </p:nvSpPr>
        <p:spPr bwMode="auto">
          <a:xfrm>
            <a:off x="1295400" y="5257800"/>
            <a:ext cx="152400" cy="152400"/>
          </a:xfrm>
          <a:prstGeom prst="flowChartConnector">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883" name="Text Box 19"/>
          <p:cNvSpPr txBox="1">
            <a:spLocks noChangeArrowheads="1"/>
          </p:cNvSpPr>
          <p:nvPr/>
        </p:nvSpPr>
        <p:spPr bwMode="auto">
          <a:xfrm>
            <a:off x="838200" y="6096000"/>
            <a:ext cx="1981200" cy="406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3</a:t>
            </a:r>
            <a:r>
              <a:rPr kumimoji="1" lang="zh-CN" altLang="en-US" sz="2000" b="1" u="none">
                <a:latin typeface="Times New Roman" pitchFamily="18" charset="0"/>
              </a:rPr>
              <a:t>月以前</a:t>
            </a:r>
          </a:p>
        </p:txBody>
      </p:sp>
      <p:sp>
        <p:nvSpPr>
          <p:cNvPr id="164884" name="Text Box 20"/>
          <p:cNvSpPr txBox="1">
            <a:spLocks noChangeArrowheads="1"/>
          </p:cNvSpPr>
          <p:nvPr/>
        </p:nvSpPr>
        <p:spPr bwMode="auto">
          <a:xfrm>
            <a:off x="2971800" y="5994400"/>
            <a:ext cx="1600200" cy="863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3</a:t>
            </a:r>
            <a:r>
              <a:rPr kumimoji="1" lang="zh-CN" altLang="en-US" sz="2000" b="1" u="none">
                <a:latin typeface="Times New Roman" pitchFamily="18" charset="0"/>
              </a:rPr>
              <a:t>月</a:t>
            </a:r>
          </a:p>
          <a:p>
            <a:pPr algn="l">
              <a:spcBef>
                <a:spcPct val="50000"/>
              </a:spcBef>
            </a:pPr>
            <a:r>
              <a:rPr kumimoji="1" lang="zh-CN" altLang="en-US" sz="2000" b="1" u="none">
                <a:latin typeface="Times New Roman" pitchFamily="18" charset="0"/>
              </a:rPr>
              <a:t>  二月革命</a:t>
            </a:r>
          </a:p>
        </p:txBody>
      </p:sp>
      <p:sp>
        <p:nvSpPr>
          <p:cNvPr id="164885" name="Text Box 21"/>
          <p:cNvSpPr txBox="1">
            <a:spLocks noChangeArrowheads="1"/>
          </p:cNvSpPr>
          <p:nvPr/>
        </p:nvSpPr>
        <p:spPr bwMode="auto">
          <a:xfrm>
            <a:off x="4724400" y="6019800"/>
            <a:ext cx="1676400" cy="863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1917</a:t>
            </a:r>
            <a:r>
              <a:rPr kumimoji="1" lang="zh-CN" altLang="en-US" sz="2000" b="1" u="none">
                <a:latin typeface="Times New Roman" pitchFamily="18" charset="0"/>
              </a:rPr>
              <a:t>年</a:t>
            </a:r>
            <a:r>
              <a:rPr kumimoji="1" lang="en-US" altLang="zh-CN" sz="2000" b="1" u="none">
                <a:latin typeface="Times New Roman" pitchFamily="18" charset="0"/>
              </a:rPr>
              <a:t>11</a:t>
            </a:r>
            <a:r>
              <a:rPr kumimoji="1" lang="zh-CN" altLang="en-US" sz="2000" b="1" u="none">
                <a:latin typeface="Times New Roman" pitchFamily="18" charset="0"/>
              </a:rPr>
              <a:t>月</a:t>
            </a:r>
          </a:p>
          <a:p>
            <a:pPr algn="l">
              <a:spcBef>
                <a:spcPct val="50000"/>
              </a:spcBef>
            </a:pPr>
            <a:r>
              <a:rPr kumimoji="1" lang="zh-CN" altLang="en-US" sz="2000" b="1" u="none">
                <a:latin typeface="Times New Roman" pitchFamily="18" charset="0"/>
              </a:rPr>
              <a:t>  十月革命</a:t>
            </a:r>
          </a:p>
        </p:txBody>
      </p:sp>
      <p:sp>
        <p:nvSpPr>
          <p:cNvPr id="164886" name="Text Box 22"/>
          <p:cNvSpPr txBox="1">
            <a:spLocks noChangeArrowheads="1"/>
          </p:cNvSpPr>
          <p:nvPr/>
        </p:nvSpPr>
        <p:spPr bwMode="auto">
          <a:xfrm>
            <a:off x="6781800" y="6096000"/>
            <a:ext cx="2057400" cy="406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u="none">
                <a:latin typeface="Times New Roman" pitchFamily="18" charset="0"/>
              </a:rPr>
              <a:t>1922</a:t>
            </a:r>
            <a:r>
              <a:rPr kumimoji="1" lang="zh-CN" altLang="en-US" sz="2000" b="1" u="none">
                <a:latin typeface="Times New Roman" pitchFamily="18" charset="0"/>
              </a:rPr>
              <a:t>年</a:t>
            </a:r>
            <a:r>
              <a:rPr kumimoji="1" lang="en-US" altLang="zh-CN" sz="2000" b="1" u="none">
                <a:latin typeface="Times New Roman" pitchFamily="18" charset="0"/>
              </a:rPr>
              <a:t>—1991</a:t>
            </a:r>
            <a:r>
              <a:rPr kumimoji="1" lang="zh-CN" altLang="en-US" sz="2000" b="1" u="none">
                <a:latin typeface="Times New Roman" pitchFamily="18" charset="0"/>
              </a:rPr>
              <a:t>年</a:t>
            </a:r>
          </a:p>
        </p:txBody>
      </p:sp>
      <p:sp>
        <p:nvSpPr>
          <p:cNvPr id="164887" name="Line 23"/>
          <p:cNvSpPr>
            <a:spLocks noChangeShapeType="1"/>
          </p:cNvSpPr>
          <p:nvPr/>
        </p:nvSpPr>
        <p:spPr bwMode="auto">
          <a:xfrm flipV="1">
            <a:off x="1371600" y="1447800"/>
            <a:ext cx="7543800" cy="44196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88" name="Line 24"/>
          <p:cNvSpPr>
            <a:spLocks noChangeShapeType="1"/>
          </p:cNvSpPr>
          <p:nvPr/>
        </p:nvSpPr>
        <p:spPr bwMode="auto">
          <a:xfrm>
            <a:off x="1447800" y="3505200"/>
            <a:ext cx="38862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89" name="Line 25"/>
          <p:cNvSpPr>
            <a:spLocks noChangeShapeType="1"/>
          </p:cNvSpPr>
          <p:nvPr/>
        </p:nvSpPr>
        <p:spPr bwMode="auto">
          <a:xfrm>
            <a:off x="1447800" y="2286000"/>
            <a:ext cx="5943600" cy="762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0" name="Text Box 26"/>
          <p:cNvSpPr txBox="1">
            <a:spLocks noChangeArrowheads="1"/>
          </p:cNvSpPr>
          <p:nvPr/>
        </p:nvSpPr>
        <p:spPr bwMode="auto">
          <a:xfrm>
            <a:off x="6324600" y="609600"/>
            <a:ext cx="2362200"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斯大林模式  </a:t>
            </a:r>
            <a:r>
              <a:rPr kumimoji="1" lang="en-US" altLang="zh-CN" sz="2400" b="1" u="none">
                <a:latin typeface="Times New Roman" pitchFamily="18" charset="0"/>
              </a:rPr>
              <a:t>1928— 1990</a:t>
            </a:r>
          </a:p>
        </p:txBody>
      </p:sp>
      <p:sp>
        <p:nvSpPr>
          <p:cNvPr id="164891" name="Text Box 27"/>
          <p:cNvSpPr txBox="1">
            <a:spLocks noChangeArrowheads="1"/>
          </p:cNvSpPr>
          <p:nvPr/>
        </p:nvSpPr>
        <p:spPr bwMode="auto">
          <a:xfrm>
            <a:off x="1600200" y="228600"/>
            <a:ext cx="4419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zh-CN" altLang="en-US" sz="3200" b="1" u="none">
                <a:solidFill>
                  <a:srgbClr val="FF0000"/>
                </a:solidFill>
                <a:latin typeface="Times New Roman" pitchFamily="18" charset="0"/>
                <a:ea typeface="黑体" pitchFamily="2" charset="-122"/>
              </a:rPr>
              <a:t>苏联（苏俄）社会主义建设道路探索线索图示</a:t>
            </a:r>
          </a:p>
        </p:txBody>
      </p:sp>
      <p:sp>
        <p:nvSpPr>
          <p:cNvPr id="164892" name="Line 28"/>
          <p:cNvSpPr>
            <a:spLocks noChangeShapeType="1"/>
          </p:cNvSpPr>
          <p:nvPr/>
        </p:nvSpPr>
        <p:spPr bwMode="auto">
          <a:xfrm>
            <a:off x="1447800" y="4724400"/>
            <a:ext cx="19050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3" name="Line 29"/>
          <p:cNvSpPr>
            <a:spLocks noChangeShapeType="1"/>
          </p:cNvSpPr>
          <p:nvPr/>
        </p:nvSpPr>
        <p:spPr bwMode="auto">
          <a:xfrm>
            <a:off x="1447800" y="5334000"/>
            <a:ext cx="8382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4" name="Line 30"/>
          <p:cNvSpPr>
            <a:spLocks noChangeShapeType="1"/>
          </p:cNvSpPr>
          <p:nvPr/>
        </p:nvSpPr>
        <p:spPr bwMode="auto">
          <a:xfrm>
            <a:off x="2209800" y="5334000"/>
            <a:ext cx="0" cy="5334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5" name="Line 31"/>
          <p:cNvSpPr>
            <a:spLocks noChangeShapeType="1"/>
          </p:cNvSpPr>
          <p:nvPr/>
        </p:nvSpPr>
        <p:spPr bwMode="auto">
          <a:xfrm>
            <a:off x="3352800" y="4800600"/>
            <a:ext cx="0" cy="9906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6" name="Line 32"/>
          <p:cNvSpPr>
            <a:spLocks noChangeShapeType="1"/>
          </p:cNvSpPr>
          <p:nvPr/>
        </p:nvSpPr>
        <p:spPr bwMode="auto">
          <a:xfrm>
            <a:off x="5334000" y="3505200"/>
            <a:ext cx="0" cy="23622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4897" name="Text Box 33"/>
          <p:cNvSpPr txBox="1">
            <a:spLocks noChangeArrowheads="1"/>
          </p:cNvSpPr>
          <p:nvPr/>
        </p:nvSpPr>
        <p:spPr bwMode="auto">
          <a:xfrm>
            <a:off x="3581400" y="2667000"/>
            <a:ext cx="3048000" cy="879475"/>
          </a:xfrm>
          <a:prstGeom prst="rect">
            <a:avLst/>
          </a:prstGeom>
          <a:solidFill>
            <a:schemeClr val="bg1"/>
          </a:solidFill>
          <a:ln w="5715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战时共产主义政策   </a:t>
            </a:r>
            <a:r>
              <a:rPr kumimoji="1" lang="en-US" altLang="zh-CN" sz="2400" b="1" u="none">
                <a:latin typeface="Times New Roman" pitchFamily="18" charset="0"/>
              </a:rPr>
              <a:t>1918—1921.2</a:t>
            </a:r>
          </a:p>
        </p:txBody>
      </p:sp>
      <p:sp>
        <p:nvSpPr>
          <p:cNvPr id="164898" name="Text Box 34"/>
          <p:cNvSpPr txBox="1">
            <a:spLocks noChangeArrowheads="1"/>
          </p:cNvSpPr>
          <p:nvPr/>
        </p:nvSpPr>
        <p:spPr bwMode="auto">
          <a:xfrm>
            <a:off x="5410200" y="1676400"/>
            <a:ext cx="2286000" cy="860425"/>
          </a:xfrm>
          <a:prstGeom prst="rect">
            <a:avLst/>
          </a:prstGeom>
          <a:solidFill>
            <a:schemeClr val="bg1"/>
          </a:solidFill>
          <a:ln w="38100">
            <a:solidFill>
              <a:srgbClr val="FFCC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u="none">
                <a:latin typeface="Times New Roman" pitchFamily="18" charset="0"/>
              </a:rPr>
              <a:t>新经济政策  </a:t>
            </a:r>
            <a:r>
              <a:rPr kumimoji="1" lang="en-US" altLang="zh-CN" sz="2400" b="1" u="none">
                <a:latin typeface="Times New Roman" pitchFamily="18" charset="0"/>
              </a:rPr>
              <a:t>1921.3—1928</a:t>
            </a:r>
          </a:p>
        </p:txBody>
      </p:sp>
      <p:sp>
        <p:nvSpPr>
          <p:cNvPr id="164900" name="AutoShape 36"/>
          <p:cNvSpPr>
            <a:spLocks/>
          </p:cNvSpPr>
          <p:nvPr/>
        </p:nvSpPr>
        <p:spPr bwMode="auto">
          <a:xfrm rot="5400000">
            <a:off x="5976144" y="4617244"/>
            <a:ext cx="647700" cy="1871662"/>
          </a:xfrm>
          <a:prstGeom prst="leftBrace">
            <a:avLst>
              <a:gd name="adj1" fmla="val 24081"/>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901" name="AutoShape 37"/>
          <p:cNvSpPr>
            <a:spLocks/>
          </p:cNvSpPr>
          <p:nvPr/>
        </p:nvSpPr>
        <p:spPr bwMode="auto">
          <a:xfrm rot="5400000">
            <a:off x="7920038" y="4689475"/>
            <a:ext cx="504825" cy="1584325"/>
          </a:xfrm>
          <a:prstGeom prst="leftBrace">
            <a:avLst>
              <a:gd name="adj1" fmla="val 26153"/>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4902" name="Text Box 38"/>
          <p:cNvSpPr txBox="1">
            <a:spLocks noChangeArrowheads="1"/>
          </p:cNvSpPr>
          <p:nvPr/>
        </p:nvSpPr>
        <p:spPr bwMode="auto">
          <a:xfrm>
            <a:off x="5811838" y="4930775"/>
            <a:ext cx="1065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u="none">
                <a:solidFill>
                  <a:srgbClr val="FF0000"/>
                </a:solidFill>
              </a:rPr>
              <a:t>苏俄</a:t>
            </a:r>
          </a:p>
        </p:txBody>
      </p:sp>
      <p:sp>
        <p:nvSpPr>
          <p:cNvPr id="164903" name="Text Box 39"/>
          <p:cNvSpPr txBox="1">
            <a:spLocks noChangeArrowheads="1"/>
          </p:cNvSpPr>
          <p:nvPr/>
        </p:nvSpPr>
        <p:spPr bwMode="auto">
          <a:xfrm>
            <a:off x="7596188" y="4797425"/>
            <a:ext cx="10652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u="none">
                <a:solidFill>
                  <a:srgbClr val="FF0000"/>
                </a:solidFill>
              </a:rPr>
              <a:t>苏联</a:t>
            </a:r>
          </a:p>
        </p:txBody>
      </p:sp>
    </p:spTree>
    <p:extLst>
      <p:ext uri="{BB962C8B-B14F-4D97-AF65-F5344CB8AC3E}">
        <p14:creationId xmlns:p14="http://schemas.microsoft.com/office/powerpoint/2010/main" val="159057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4897"/>
                                        </p:tgtEl>
                                        <p:attrNameLst>
                                          <p:attrName>style.visibility</p:attrName>
                                        </p:attrNameLst>
                                      </p:cBhvr>
                                      <p:to>
                                        <p:strVal val="visible"/>
                                      </p:to>
                                    </p:set>
                                    <p:animEffect transition="in" filter="blinds(horizontal)">
                                      <p:cBhvr>
                                        <p:cTn id="7" dur="500"/>
                                        <p:tgtEl>
                                          <p:spTgt spid="1648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4898"/>
                                        </p:tgtEl>
                                        <p:attrNameLst>
                                          <p:attrName>style.visibility</p:attrName>
                                        </p:attrNameLst>
                                      </p:cBhvr>
                                      <p:to>
                                        <p:strVal val="visible"/>
                                      </p:to>
                                    </p:set>
                                    <p:animEffect transition="in" filter="blinds(horizontal)">
                                      <p:cBhvr>
                                        <p:cTn id="12" dur="500"/>
                                        <p:tgtEl>
                                          <p:spTgt spid="16489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4890"/>
                                        </p:tgtEl>
                                        <p:attrNameLst>
                                          <p:attrName>style.visibility</p:attrName>
                                        </p:attrNameLst>
                                      </p:cBhvr>
                                      <p:to>
                                        <p:strVal val="visible"/>
                                      </p:to>
                                    </p:set>
                                    <p:animEffect transition="in" filter="blinds(horizontal)">
                                      <p:cBhvr>
                                        <p:cTn id="17" dur="500"/>
                                        <p:tgtEl>
                                          <p:spTgt spid="1648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4900"/>
                                        </p:tgtEl>
                                        <p:attrNameLst>
                                          <p:attrName>style.visibility</p:attrName>
                                        </p:attrNameLst>
                                      </p:cBhvr>
                                      <p:to>
                                        <p:strVal val="visible"/>
                                      </p:to>
                                    </p:set>
                                    <p:animEffect transition="in" filter="blinds(horizontal)">
                                      <p:cBhvr>
                                        <p:cTn id="22" dur="500"/>
                                        <p:tgtEl>
                                          <p:spTgt spid="16490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4902"/>
                                        </p:tgtEl>
                                        <p:attrNameLst>
                                          <p:attrName>style.visibility</p:attrName>
                                        </p:attrNameLst>
                                      </p:cBhvr>
                                      <p:to>
                                        <p:strVal val="visible"/>
                                      </p:to>
                                    </p:set>
                                    <p:animEffect transition="in" filter="blinds(horizontal)">
                                      <p:cBhvr>
                                        <p:cTn id="27" dur="500"/>
                                        <p:tgtEl>
                                          <p:spTgt spid="16490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4901"/>
                                        </p:tgtEl>
                                        <p:attrNameLst>
                                          <p:attrName>style.visibility</p:attrName>
                                        </p:attrNameLst>
                                      </p:cBhvr>
                                      <p:to>
                                        <p:strVal val="visible"/>
                                      </p:to>
                                    </p:set>
                                    <p:animEffect transition="in" filter="blinds(horizontal)">
                                      <p:cBhvr>
                                        <p:cTn id="32" dur="500"/>
                                        <p:tgtEl>
                                          <p:spTgt spid="16490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4903"/>
                                        </p:tgtEl>
                                        <p:attrNameLst>
                                          <p:attrName>style.visibility</p:attrName>
                                        </p:attrNameLst>
                                      </p:cBhvr>
                                      <p:to>
                                        <p:strVal val="visible"/>
                                      </p:to>
                                    </p:set>
                                    <p:animEffect transition="in" filter="blinds(horizontal)">
                                      <p:cBhvr>
                                        <p:cTn id="37" dur="500"/>
                                        <p:tgtEl>
                                          <p:spTgt spid="164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0" grpId="0" animBg="1" autoUpdateAnimBg="0"/>
      <p:bldP spid="164897" grpId="0" animBg="1" autoUpdateAnimBg="0"/>
      <p:bldP spid="164898" grpId="0" animBg="1" autoUpdateAnimBg="0"/>
      <p:bldP spid="164900" grpId="0" animBg="1"/>
      <p:bldP spid="164901" grpId="0" animBg="1"/>
      <p:bldP spid="164902" grpId="0"/>
      <p:bldP spid="16490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654</TotalTime>
  <Words>4285</Words>
  <Application>Microsoft Office PowerPoint</Application>
  <PresentationFormat>全屏显示(4:3)</PresentationFormat>
  <Paragraphs>293</Paragraphs>
  <Slides>29</Slides>
  <Notes>1</Notes>
  <HiddenSlides>2</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29</vt:i4>
      </vt:variant>
    </vt:vector>
  </HeadingPairs>
  <TitlesOfParts>
    <vt:vector size="33" baseType="lpstr">
      <vt:lpstr>Office 主题​​</vt:lpstr>
      <vt:lpstr>Chart</vt:lpstr>
      <vt:lpstr>图表</vt:lpstr>
      <vt:lpstr>Microsoft Excel 图表</vt:lpstr>
      <vt:lpstr>PowerPoint 演示文稿</vt:lpstr>
      <vt:lpstr>PowerPoint 演示文稿</vt:lpstr>
      <vt:lpstr>PowerPoint 演示文稿</vt:lpstr>
      <vt:lpstr>PowerPoint 演示文稿</vt:lpstr>
      <vt:lpstr>学习探究：</vt:lpstr>
      <vt:lpstr>一、列宁的探索——战时共产主义政策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学习探究：斯大林的选择</vt:lpstr>
      <vt:lpstr>PowerPoint 演示文稿</vt:lpstr>
      <vt:lpstr>探究：</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29</cp:revision>
  <dcterms:created xsi:type="dcterms:W3CDTF">2014-05-21T01:32:09Z</dcterms:created>
  <dcterms:modified xsi:type="dcterms:W3CDTF">2017-05-15T03:01:43Z</dcterms:modified>
</cp:coreProperties>
</file>