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6"/>
  </p:notesMasterIdLst>
  <p:handoutMasterIdLst>
    <p:handoutMasterId r:id="rId107"/>
  </p:handoutMasterIdLst>
  <p:sldIdLst>
    <p:sldId id="300" r:id="rId2"/>
    <p:sldId id="260" r:id="rId3"/>
    <p:sldId id="265" r:id="rId4"/>
    <p:sldId id="624" r:id="rId5"/>
    <p:sldId id="625" r:id="rId6"/>
    <p:sldId id="626" r:id="rId7"/>
    <p:sldId id="627" r:id="rId8"/>
    <p:sldId id="628" r:id="rId9"/>
    <p:sldId id="629" r:id="rId10"/>
    <p:sldId id="630" r:id="rId11"/>
    <p:sldId id="631" r:id="rId12"/>
    <p:sldId id="632" r:id="rId13"/>
    <p:sldId id="633" r:id="rId14"/>
    <p:sldId id="634" r:id="rId15"/>
    <p:sldId id="635" r:id="rId16"/>
    <p:sldId id="636" r:id="rId17"/>
    <p:sldId id="637" r:id="rId18"/>
    <p:sldId id="639" r:id="rId19"/>
    <p:sldId id="640" r:id="rId20"/>
    <p:sldId id="641" r:id="rId21"/>
    <p:sldId id="642" r:id="rId22"/>
    <p:sldId id="643" r:id="rId23"/>
    <p:sldId id="644" r:id="rId24"/>
    <p:sldId id="645" r:id="rId25"/>
    <p:sldId id="646" r:id="rId26"/>
    <p:sldId id="647" r:id="rId27"/>
    <p:sldId id="648" r:id="rId28"/>
    <p:sldId id="649" r:id="rId29"/>
    <p:sldId id="650" r:id="rId30"/>
    <p:sldId id="651" r:id="rId31"/>
    <p:sldId id="652" r:id="rId32"/>
    <p:sldId id="653" r:id="rId33"/>
    <p:sldId id="654" r:id="rId34"/>
    <p:sldId id="655" r:id="rId35"/>
    <p:sldId id="656" r:id="rId36"/>
    <p:sldId id="657" r:id="rId37"/>
    <p:sldId id="658" r:id="rId38"/>
    <p:sldId id="659" r:id="rId39"/>
    <p:sldId id="660" r:id="rId40"/>
    <p:sldId id="661" r:id="rId41"/>
    <p:sldId id="662" r:id="rId42"/>
    <p:sldId id="663" r:id="rId43"/>
    <p:sldId id="664" r:id="rId44"/>
    <p:sldId id="665" r:id="rId45"/>
    <p:sldId id="726" r:id="rId46"/>
    <p:sldId id="666" r:id="rId47"/>
    <p:sldId id="667" r:id="rId48"/>
    <p:sldId id="668" r:id="rId49"/>
    <p:sldId id="669" r:id="rId50"/>
    <p:sldId id="670" r:id="rId51"/>
    <p:sldId id="671" r:id="rId52"/>
    <p:sldId id="672" r:id="rId53"/>
    <p:sldId id="673" r:id="rId54"/>
    <p:sldId id="674" r:id="rId55"/>
    <p:sldId id="675" r:id="rId56"/>
    <p:sldId id="676" r:id="rId57"/>
    <p:sldId id="677" r:id="rId58"/>
    <p:sldId id="678" r:id="rId59"/>
    <p:sldId id="679" r:id="rId60"/>
    <p:sldId id="680" r:id="rId61"/>
    <p:sldId id="681" r:id="rId62"/>
    <p:sldId id="682" r:id="rId63"/>
    <p:sldId id="683" r:id="rId64"/>
    <p:sldId id="684" r:id="rId65"/>
    <p:sldId id="685" r:id="rId66"/>
    <p:sldId id="686" r:id="rId67"/>
    <p:sldId id="687" r:id="rId68"/>
    <p:sldId id="688" r:id="rId69"/>
    <p:sldId id="689" r:id="rId70"/>
    <p:sldId id="690" r:id="rId71"/>
    <p:sldId id="691" r:id="rId72"/>
    <p:sldId id="692" r:id="rId73"/>
    <p:sldId id="693" r:id="rId74"/>
    <p:sldId id="694" r:id="rId75"/>
    <p:sldId id="695" r:id="rId76"/>
    <p:sldId id="696" r:id="rId77"/>
    <p:sldId id="697" r:id="rId78"/>
    <p:sldId id="698" r:id="rId79"/>
    <p:sldId id="699" r:id="rId80"/>
    <p:sldId id="700" r:id="rId81"/>
    <p:sldId id="701" r:id="rId82"/>
    <p:sldId id="702" r:id="rId83"/>
    <p:sldId id="703" r:id="rId84"/>
    <p:sldId id="704" r:id="rId85"/>
    <p:sldId id="705" r:id="rId86"/>
    <p:sldId id="706" r:id="rId87"/>
    <p:sldId id="707" r:id="rId88"/>
    <p:sldId id="708" r:id="rId89"/>
    <p:sldId id="709" r:id="rId90"/>
    <p:sldId id="710" r:id="rId91"/>
    <p:sldId id="711" r:id="rId92"/>
    <p:sldId id="712" r:id="rId93"/>
    <p:sldId id="713" r:id="rId94"/>
    <p:sldId id="714" r:id="rId95"/>
    <p:sldId id="715" r:id="rId96"/>
    <p:sldId id="716" r:id="rId97"/>
    <p:sldId id="717" r:id="rId98"/>
    <p:sldId id="718" r:id="rId99"/>
    <p:sldId id="719" r:id="rId100"/>
    <p:sldId id="720" r:id="rId101"/>
    <p:sldId id="721" r:id="rId102"/>
    <p:sldId id="722" r:id="rId103"/>
    <p:sldId id="723" r:id="rId104"/>
    <p:sldId id="724" r:id="rId105"/>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handoutMaster" Target="handoutMasters/handout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90.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59.xml"/><Relationship Id="rId5" Type="http://schemas.openxmlformats.org/officeDocument/2006/relationships/slide" Target="slide54.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01</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专题一</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专题一</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语法填空</a:t>
            </a:r>
          </a:p>
        </p:txBody>
      </p:sp>
      <p:sp>
        <p:nvSpPr>
          <p:cNvPr id="13" name="矩形 12"/>
          <p:cNvSpPr/>
          <p:nvPr/>
        </p:nvSpPr>
        <p:spPr>
          <a:xfrm>
            <a:off x="9845867" y="6733158"/>
            <a:ext cx="12376444" cy="4706930"/>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谓语动词的变化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非谓语动词的变化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名词、形容词和副词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冠词、介词和代词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5</a:t>
            </a:r>
            <a:r>
              <a:rPr lang="zh-CN" altLang="en-US" sz="5500" dirty="0">
                <a:latin typeface="微软雅黑" pitchFamily="34" charset="-122"/>
                <a:ea typeface="微软雅黑" pitchFamily="34" charset="-122"/>
                <a:hlinkClick r:id="rId4" action="ppaction://hlinksldjump"/>
              </a:rPr>
              <a:t>讲　并列结构和三大从句</a:t>
            </a: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第</a:t>
            </a:r>
            <a:r>
              <a:rPr lang="en-US" altLang="zh-CN" sz="7200" b="1" spc="300" dirty="0">
                <a:solidFill>
                  <a:srgbClr val="DD6690"/>
                </a:solidFill>
                <a:latin typeface="微软雅黑" pitchFamily="34" charset="-122"/>
                <a:ea typeface="微软雅黑" pitchFamily="34" charset="-122"/>
              </a:rPr>
              <a:t>5</a:t>
            </a:r>
            <a:r>
              <a:rPr lang="zh-CN" altLang="en-US" sz="7200" b="1" spc="300" dirty="0">
                <a:solidFill>
                  <a:srgbClr val="DD6690"/>
                </a:solidFill>
                <a:latin typeface="微软雅黑" pitchFamily="34" charset="-122"/>
                <a:ea typeface="微软雅黑" pitchFamily="34" charset="-122"/>
              </a:rPr>
              <a:t>讲</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并列结构和三大从句</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zh-CN" altLang="en-US"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552D6BFA-2CE1-40C9-AC76-2950914EDAD2}"/>
              </a:ext>
            </a:extLst>
          </p:cNvPr>
          <p:cNvSpPr/>
          <p:nvPr/>
        </p:nvSpPr>
        <p:spPr>
          <a:xfrm>
            <a:off x="1152452" y="2133350"/>
            <a:ext cx="20912718"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三大从句是指名词性从句、状语从句和定语从句。语法填空试题主要考查从句连接词和关系词的运用</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其中重点是</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what/that/whether/if</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以及定语从句中关系代词和关系副词的区分。</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1421534760"/>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02810" y="2232343"/>
            <a:ext cx="20912718" cy="5727145"/>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考点一　并列连词</a:t>
            </a: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603239" y="3266525"/>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588107" y="4312298"/>
            <a:ext cx="8205612"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work not because I have to,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because I want to.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61192" y="4030442"/>
            <a:ext cx="10054336" cy="677897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33616" y="6750888"/>
            <a:ext cx="122661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but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721829" y="3890002"/>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考查并列连词。根据句意可知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此处为转折关系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我工作不是因为我不得不工作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而是因为我想去工作。此处用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与前文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呼应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构成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7741B28B-6C78-44BC-9E86-F3B28E35C8BA}"/>
              </a:ext>
            </a:extLst>
          </p:cNvPr>
          <p:cNvGrpSpPr/>
          <p:nvPr/>
        </p:nvGrpSpPr>
        <p:grpSpPr>
          <a:xfrm>
            <a:off x="806645" y="1386708"/>
            <a:ext cx="5785908" cy="769441"/>
            <a:chOff x="1512492" y="2497460"/>
            <a:chExt cx="5785908" cy="769441"/>
          </a:xfrm>
        </p:grpSpPr>
        <p:sp>
          <p:nvSpPr>
            <p:cNvPr id="12" name="TextBox 75">
              <a:extLst>
                <a:ext uri="{FF2B5EF4-FFF2-40B4-BE49-F238E27FC236}">
                  <a16:creationId xmlns:a16="http://schemas.microsoft.com/office/drawing/2014/main" id="{DE5BF1FC-1C45-4EF2-8BCA-10F823FF53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D2AE9834-344E-4A70-A2FA-67E8B36CBA0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528352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2340670"/>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—Peter, please send us postcards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we’ll know where you have visited.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—No problem.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30578" y="2496690"/>
            <a:ext cx="10411076" cy="49735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848367" y="4770213"/>
            <a:ext cx="88838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52780" y="2453859"/>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考查并列连词。根据语境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请给我们寄明信片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我们就能知道你去哪游览过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可知前后句之间是因果关系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90D3270-D1CC-4DD8-9873-3EE960856B66}"/>
              </a:ext>
            </a:extLst>
          </p:cNvPr>
          <p:cNvGrpSpPr/>
          <p:nvPr/>
        </p:nvGrpSpPr>
        <p:grpSpPr>
          <a:xfrm>
            <a:off x="936428" y="1430638"/>
            <a:ext cx="5785908" cy="769441"/>
            <a:chOff x="1512492" y="2497460"/>
            <a:chExt cx="5785908" cy="769441"/>
          </a:xfrm>
        </p:grpSpPr>
        <p:sp>
          <p:nvSpPr>
            <p:cNvPr id="10" name="TextBox 75">
              <a:extLst>
                <a:ext uri="{FF2B5EF4-FFF2-40B4-BE49-F238E27FC236}">
                  <a16:creationId xmlns:a16="http://schemas.microsoft.com/office/drawing/2014/main" id="{2F706E70-7A4A-494C-8A5B-D5F1C78474E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5ADE04FE-24B3-497C-A956-9351A652A24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498028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57778"/>
            <a:ext cx="8673952" cy="580184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am not afraid of tomorrow,</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 have seen yesterday and I love today. </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39666" y="2394956"/>
            <a:ext cx="10411076" cy="454150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664620" y="4627813"/>
            <a:ext cx="105990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for</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57044" y="2268824"/>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考查并列连词。根据语境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我不惧怕明天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因为我经历过昨天并热爱今天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可知前后分句为因果关系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5DCFCB0-247D-4E1C-8DEC-06796CEEBF6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83DCF16-AABE-450F-8E25-52E39FD048D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D600060-6D16-4FF9-A6AC-F667DF9313D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988813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8673952"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2014·</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Give me a chance,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I’ll give you a wonderful surprise.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45129" y="2123410"/>
            <a:ext cx="10411076" cy="605367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757254" y="3460104"/>
            <a:ext cx="153279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 and</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62507" y="2123410"/>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考查并列连词。句意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给我一次机会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我会给你一个绝妙的惊喜。本题考查特殊句式中的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祈使句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陈述句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句式。故填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FC153B4-CE2B-4D88-BE52-3E652585134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649245A-E9D6-4863-BA40-E9002FE0678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D080586-DC6C-4A96-A083-CA5398BF359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69587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1625549"/>
            <a:ext cx="20339248" cy="225837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五类并列连词</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298EA107-363B-431B-88A1-5D98AE44DDCF}"/>
              </a:ext>
            </a:extLst>
          </p:cNvPr>
          <p:cNvGraphicFramePr>
            <a:graphicFrameLocks noGrp="1"/>
          </p:cNvGraphicFramePr>
          <p:nvPr/>
        </p:nvGraphicFramePr>
        <p:xfrm>
          <a:off x="936428" y="3924846"/>
          <a:ext cx="20496212" cy="7192902"/>
        </p:xfrm>
        <a:graphic>
          <a:graphicData uri="http://schemas.openxmlformats.org/drawingml/2006/table">
            <a:tbl>
              <a:tblPr firstRow="1" firstCol="1" bandRow="1"/>
              <a:tblGrid>
                <a:gridCol w="6552728">
                  <a:extLst>
                    <a:ext uri="{9D8B030D-6E8A-4147-A177-3AD203B41FA5}">
                      <a16:colId xmlns:a16="http://schemas.microsoft.com/office/drawing/2014/main" val="805836362"/>
                    </a:ext>
                  </a:extLst>
                </a:gridCol>
                <a:gridCol w="13943484">
                  <a:extLst>
                    <a:ext uri="{9D8B030D-6E8A-4147-A177-3AD203B41FA5}">
                      <a16:colId xmlns:a16="http://schemas.microsoft.com/office/drawing/2014/main" val="2385936647"/>
                    </a:ext>
                  </a:extLst>
                </a:gridCol>
              </a:tblGrid>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类型</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连词</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857110926"/>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并列关系 </a:t>
                      </a:r>
                    </a:p>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递进关系</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and, both…and…, not only…but also…, </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neither…nor…</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591431548"/>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转折关系</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but, yet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656242451"/>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选择关系</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or, or else, either…or…, not…but…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357650724"/>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因果关系</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for, so</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680678316"/>
                  </a:ext>
                </a:extLst>
              </a:tr>
              <a:tr h="0">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对比关系</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while</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660349400"/>
                  </a:ext>
                </a:extLst>
              </a:tr>
            </a:tbl>
          </a:graphicData>
        </a:graphic>
      </p:graphicFrame>
      <p:grpSp>
        <p:nvGrpSpPr>
          <p:cNvPr id="5" name="组合 4">
            <a:extLst>
              <a:ext uri="{FF2B5EF4-FFF2-40B4-BE49-F238E27FC236}">
                <a16:creationId xmlns:a16="http://schemas.microsoft.com/office/drawing/2014/main" id="{02107C23-C851-41E9-9CF9-B7C83629FD7E}"/>
              </a:ext>
            </a:extLst>
          </p:cNvPr>
          <p:cNvGrpSpPr/>
          <p:nvPr/>
        </p:nvGrpSpPr>
        <p:grpSpPr>
          <a:xfrm>
            <a:off x="936428" y="949329"/>
            <a:ext cx="5785908" cy="769441"/>
            <a:chOff x="1512492" y="2497460"/>
            <a:chExt cx="5785908" cy="769441"/>
          </a:xfrm>
        </p:grpSpPr>
        <p:sp>
          <p:nvSpPr>
            <p:cNvPr id="6" name="TextBox 75">
              <a:extLst>
                <a:ext uri="{FF2B5EF4-FFF2-40B4-BE49-F238E27FC236}">
                  <a16:creationId xmlns:a16="http://schemas.microsoft.com/office/drawing/2014/main" id="{694EEE12-8B7F-4343-A4D8-45B6CFF7E9E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2E92B384-9DD4-4537-8730-DF5CD9B7046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63655743"/>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64420" y="1399981"/>
            <a:ext cx="20912718" cy="1110497"/>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考点二　名词性从句的连接词</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251288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10411076"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While they are rare north of 88°,there is evidence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they range all the way across the Arctic, and as far south as James Bay in Canada.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585875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469840" y="6331469"/>
            <a:ext cx="160011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考查同位语从句连接词。分析句子结构可知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主句为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 be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且结构完整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空格后为同位语从句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解释说明中心词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evidence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的内容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0201C5D7-6865-4E7A-8FC5-A03E5A784E64}"/>
              </a:ext>
            </a:extLst>
          </p:cNvPr>
          <p:cNvGrpSpPr/>
          <p:nvPr/>
        </p:nvGrpSpPr>
        <p:grpSpPr>
          <a:xfrm>
            <a:off x="851843" y="988703"/>
            <a:ext cx="5785908" cy="769441"/>
            <a:chOff x="1512492" y="2497460"/>
            <a:chExt cx="5785908" cy="769441"/>
          </a:xfrm>
        </p:grpSpPr>
        <p:sp>
          <p:nvSpPr>
            <p:cNvPr id="12" name="TextBox 75">
              <a:extLst>
                <a:ext uri="{FF2B5EF4-FFF2-40B4-BE49-F238E27FC236}">
                  <a16:creationId xmlns:a16="http://schemas.microsoft.com/office/drawing/2014/main" id="{4D4AE459-BEAD-4ED9-A741-C097BB8F93F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75039C77-E6FF-4788-80BB-3A28E38DFA2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245186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15403" y="1332558"/>
            <a:ext cx="8025881"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Scientists have obtained more evidence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plastic is finding its way into the human body.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68882" y="1771977"/>
            <a:ext cx="10411076" cy="575325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257923" y="4770070"/>
            <a:ext cx="141096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16467" y="1771978"/>
            <a:ext cx="1036349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考查同位语从句连接词。句意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科学家们已经获得更多证据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即塑料正在进入人们的体内。从句不缺成分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引导同位语从句。故填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0AC49F62-8676-40D4-91F6-D6536DF335FB}"/>
              </a:ext>
            </a:extLst>
          </p:cNvPr>
          <p:cNvGrpSpPr/>
          <p:nvPr/>
        </p:nvGrpSpPr>
        <p:grpSpPr>
          <a:xfrm>
            <a:off x="775933" y="903149"/>
            <a:ext cx="5785908" cy="769441"/>
            <a:chOff x="1512492" y="2497460"/>
            <a:chExt cx="5785908" cy="769441"/>
          </a:xfrm>
        </p:grpSpPr>
        <p:sp>
          <p:nvSpPr>
            <p:cNvPr id="10" name="TextBox 75">
              <a:extLst>
                <a:ext uri="{FF2B5EF4-FFF2-40B4-BE49-F238E27FC236}">
                  <a16:creationId xmlns:a16="http://schemas.microsoft.com/office/drawing/2014/main" id="{2FA9BBAA-BA86-4116-B65F-C1B20F7236C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58F0358F-B3D7-40F0-9F60-3CFA8E1FAA4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235904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48613" y="1980630"/>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This is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my father has taught me—to always face difficulties and hope for the best.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77419" y="2209952"/>
            <a:ext cx="10411076" cy="557905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57118" y="3287170"/>
            <a:ext cx="167866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686108" y="2170155"/>
            <a:ext cx="9993698"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考查表语从句连接词。句意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总是直面困难并且心怀希望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这是我父亲教给我的。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引导的表语从句中缺少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taught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的直接宾语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21006FB-920F-4919-A5AA-4FF675091179}"/>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B740313-DF1C-452B-8989-FB879CCB6CF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E9E98B9-8675-4D2A-978B-0707958D076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1712550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09935" y="1807953"/>
            <a:ext cx="9576320"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gold medal will be awarded to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wins the first place in the bicycle race.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2287" y="2265759"/>
            <a:ext cx="10411076" cy="47575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43280" y="4356894"/>
            <a:ext cx="298748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whoever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69192" y="2265759"/>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考查宾语从句连接词。分析句子可知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宾语从句中缺少主语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whoever,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任何人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无论谁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8" name="组合 7">
            <a:extLst>
              <a:ext uri="{FF2B5EF4-FFF2-40B4-BE49-F238E27FC236}">
                <a16:creationId xmlns:a16="http://schemas.microsoft.com/office/drawing/2014/main" id="{354FDBDE-A889-43FD-B67E-4B66D2452899}"/>
              </a:ext>
            </a:extLst>
          </p:cNvPr>
          <p:cNvGrpSpPr/>
          <p:nvPr/>
        </p:nvGrpSpPr>
        <p:grpSpPr>
          <a:xfrm>
            <a:off x="709935" y="1038512"/>
            <a:ext cx="5785908" cy="769441"/>
            <a:chOff x="1512492" y="2497460"/>
            <a:chExt cx="5785908" cy="769441"/>
          </a:xfrm>
        </p:grpSpPr>
        <p:sp>
          <p:nvSpPr>
            <p:cNvPr id="10" name="TextBox 75">
              <a:extLst>
                <a:ext uri="{FF2B5EF4-FFF2-40B4-BE49-F238E27FC236}">
                  <a16:creationId xmlns:a16="http://schemas.microsoft.com/office/drawing/2014/main" id="{9C46D37F-083D-46CD-B836-358292C6F37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FB466B77-9383-4E4D-83B7-1360A10AEAE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2876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77052"/>
            <a:ext cx="9576320"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By boat is the only way to get here, which is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 arrived.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255905"/>
            <a:ext cx="9576320" cy="720790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303880" y="4697438"/>
            <a:ext cx="149271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how</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5" y="2255645"/>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考查表语从句。句意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乘船是到达这里唯一的途径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我们就是这么来的。分析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引导的非限定性定语从句可知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空格后面为表语从句。再根据句意可知用连接副词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7C1782C-4356-486D-9CA9-7BD409809A14}"/>
              </a:ext>
            </a:extLst>
          </p:cNvPr>
          <p:cNvGrpSpPr/>
          <p:nvPr/>
        </p:nvGrpSpPr>
        <p:grpSpPr>
          <a:xfrm>
            <a:off x="1296468" y="1321549"/>
            <a:ext cx="5785908" cy="769441"/>
            <a:chOff x="1512492" y="2497460"/>
            <a:chExt cx="5785908" cy="769441"/>
          </a:xfrm>
        </p:grpSpPr>
        <p:sp>
          <p:nvSpPr>
            <p:cNvPr id="10" name="TextBox 75">
              <a:extLst>
                <a:ext uri="{FF2B5EF4-FFF2-40B4-BE49-F238E27FC236}">
                  <a16:creationId xmlns:a16="http://schemas.microsoft.com/office/drawing/2014/main" id="{1E19972F-10AC-4BD9-8328-7428A61BF4E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FBF3D62-DD1B-41CC-AFF3-ACAFFF1976D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747858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094451"/>
            <a:ext cx="9576320"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Jane moved aimlessly down the tree-lined street, not knowing</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she was heading.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43238" y="2240239"/>
            <a:ext cx="10411076" cy="576773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17663" y="5799376"/>
            <a:ext cx="204947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51927" y="2139636"/>
            <a:ext cx="9993698"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考查宾语从句连接词。句意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简漫无目的地走在林荫大道上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不知道去往何方。设空处引导宾语从句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从句中缺少地点状语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97E788C-E3E9-4E7E-A98F-B3E1C18189F3}"/>
              </a:ext>
            </a:extLst>
          </p:cNvPr>
          <p:cNvGrpSpPr/>
          <p:nvPr/>
        </p:nvGrpSpPr>
        <p:grpSpPr>
          <a:xfrm>
            <a:off x="864420" y="1156756"/>
            <a:ext cx="5785908" cy="769441"/>
            <a:chOff x="1512492" y="2497460"/>
            <a:chExt cx="5785908" cy="769441"/>
          </a:xfrm>
        </p:grpSpPr>
        <p:sp>
          <p:nvSpPr>
            <p:cNvPr id="10" name="TextBox 75">
              <a:extLst>
                <a:ext uri="{FF2B5EF4-FFF2-40B4-BE49-F238E27FC236}">
                  <a16:creationId xmlns:a16="http://schemas.microsoft.com/office/drawing/2014/main" id="{23CD4BE9-BC0E-4AB2-9B84-7185FBBAC65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FA64F91-16AC-466E-94A0-7FAFDEB8106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66248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11920" y="1520334"/>
            <a:ext cx="22139448" cy="9113649"/>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四种名词性从句的连接词</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主语从句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由从属连词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 whether)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、连接代词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(what, who, whom, whose, whatever, whichever, whoever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、连接副词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 where, why, how, whenever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引导。</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宾语从句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由从属连词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 whether/if)</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、连接代词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(what, who, whose, whatever, whichever, whoever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、连接副词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 where, why, how</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引导。从句用陈述语序。</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表语从句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由从属连词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 whether)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、连接代词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(what, who, whose, whatever, whichever, whoever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、连接副词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 where, why, how</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引导。从句用陈述语序。</a:t>
            </a:r>
          </a:p>
        </p:txBody>
      </p:sp>
      <p:sp>
        <p:nvSpPr>
          <p:cNvPr id="4" name="矩形 3">
            <a:extLst>
              <a:ext uri="{FF2B5EF4-FFF2-40B4-BE49-F238E27FC236}">
                <a16:creationId xmlns:a16="http://schemas.microsoft.com/office/drawing/2014/main" id="{FA4A363A-D2FD-4F83-90E2-D24A7E275596}"/>
              </a:ext>
            </a:extLst>
          </p:cNvPr>
          <p:cNvSpPr/>
          <p:nvPr/>
        </p:nvSpPr>
        <p:spPr>
          <a:xfrm>
            <a:off x="615404" y="10449923"/>
            <a:ext cx="20339248" cy="988347"/>
          </a:xfrm>
          <a:prstGeom prst="rect">
            <a:avLst/>
          </a:prstGeom>
        </p:spPr>
        <p:txBody>
          <a:bodyPr wrap="square">
            <a:spAutoFit/>
          </a:bodyPr>
          <a:lstStyle/>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同位语从句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 whether, how, where, when, why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等引导。</a:t>
            </a:r>
          </a:p>
        </p:txBody>
      </p:sp>
      <p:grpSp>
        <p:nvGrpSpPr>
          <p:cNvPr id="5" name="组合 4">
            <a:extLst>
              <a:ext uri="{FF2B5EF4-FFF2-40B4-BE49-F238E27FC236}">
                <a16:creationId xmlns:a16="http://schemas.microsoft.com/office/drawing/2014/main" id="{AD1FECBC-1F27-4601-85A7-C2210983C811}"/>
              </a:ext>
            </a:extLst>
          </p:cNvPr>
          <p:cNvGrpSpPr/>
          <p:nvPr/>
        </p:nvGrpSpPr>
        <p:grpSpPr>
          <a:xfrm>
            <a:off x="832523" y="1095050"/>
            <a:ext cx="5785908" cy="769441"/>
            <a:chOff x="1512492" y="2497460"/>
            <a:chExt cx="5785908" cy="769441"/>
          </a:xfrm>
        </p:grpSpPr>
        <p:sp>
          <p:nvSpPr>
            <p:cNvPr id="6" name="TextBox 75">
              <a:extLst>
                <a:ext uri="{FF2B5EF4-FFF2-40B4-BE49-F238E27FC236}">
                  <a16:creationId xmlns:a16="http://schemas.microsoft.com/office/drawing/2014/main" id="{941F02CA-3040-4EE8-915F-3B12A21371D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343997C9-15F0-463E-83BC-6DF3EE01F3D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8962302"/>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0" y="1698147"/>
            <a:ext cx="20912718" cy="1104213"/>
          </a:xfrm>
          <a:prstGeom prst="rect">
            <a:avLst/>
          </a:prstGeom>
        </p:spPr>
        <p:txBody>
          <a:bodyPr wrap="square">
            <a:spAutoFit/>
          </a:bodyPr>
          <a:lstStyle/>
          <a:p>
            <a:pPr marL="120650" indent="60960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考点三　状语从句的连接词</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251288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Tom is so independent that he never asks his parents’ opinion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he wants their support.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4"/>
            <a:ext cx="10411076" cy="456669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705180" y="6103652"/>
            <a:ext cx="210025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unless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1041107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汤姆太独立了</a:t>
            </a:r>
            <a:r>
              <a:rPr lang="en-US"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以至于他从来不征求父母的意见</a:t>
            </a:r>
            <a:r>
              <a:rPr lang="en-US"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除非他想得到他们的支持。</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11063BF0-0F33-453C-9CE8-65368A347B94}"/>
              </a:ext>
            </a:extLst>
          </p:cNvPr>
          <p:cNvGrpSpPr/>
          <p:nvPr/>
        </p:nvGrpSpPr>
        <p:grpSpPr>
          <a:xfrm>
            <a:off x="896320" y="1204554"/>
            <a:ext cx="5785908" cy="769441"/>
            <a:chOff x="1512492" y="2497460"/>
            <a:chExt cx="5785908" cy="769441"/>
          </a:xfrm>
        </p:grpSpPr>
        <p:sp>
          <p:nvSpPr>
            <p:cNvPr id="12" name="TextBox 75">
              <a:extLst>
                <a:ext uri="{FF2B5EF4-FFF2-40B4-BE49-F238E27FC236}">
                  <a16:creationId xmlns:a16="http://schemas.microsoft.com/office/drawing/2014/main" id="{0F3921B1-D872-4425-9ED7-99B863D384A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387FD1FB-E046-4B14-852D-82EE233C314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069362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32171" y="2147472"/>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 can sleep well, you will lose the ability to focus, plan and stay motivated after one or two nights.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95696" y="2339614"/>
            <a:ext cx="10411076" cy="572086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345140" y="2412678"/>
            <a:ext cx="218521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Unless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69676" y="2147472"/>
            <a:ext cx="10357743"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除非你能睡个好觉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否则一两夜过后你就会无法集中注意力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无法做计划</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也无法保持干劲了。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unless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相当于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if…not“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除非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D4B0277D-D105-4DDF-B12C-BB470ED0BF3A}"/>
              </a:ext>
            </a:extLst>
          </p:cNvPr>
          <p:cNvGrpSpPr/>
          <p:nvPr/>
        </p:nvGrpSpPr>
        <p:grpSpPr>
          <a:xfrm>
            <a:off x="1087690" y="1340100"/>
            <a:ext cx="5785908" cy="769441"/>
            <a:chOff x="1512492" y="2497460"/>
            <a:chExt cx="5785908" cy="769441"/>
          </a:xfrm>
        </p:grpSpPr>
        <p:sp>
          <p:nvSpPr>
            <p:cNvPr id="10" name="TextBox 75">
              <a:extLst>
                <a:ext uri="{FF2B5EF4-FFF2-40B4-BE49-F238E27FC236}">
                  <a16:creationId xmlns:a16="http://schemas.microsoft.com/office/drawing/2014/main" id="{060F1C3F-68A5-41DE-9823-30EC8C1692F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787AE34-5A32-4A1F-8BC1-5BD7C0477A3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146272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01207"/>
            <a:ext cx="965073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 don’t stop climate change, many animals and plants in the world will be gone.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70442" y="2675145"/>
            <a:ext cx="10411076" cy="338650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188542" y="3604702"/>
            <a:ext cx="1440160"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If</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97109" y="2675145"/>
            <a:ext cx="10357743"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如果我们不阻止气候变化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世界上的很多动植物都将会消失。</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0EAC56E1-9BB2-4C84-8722-490104B1717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47A9C45-9C78-4092-8E93-AABCE895705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243DBE0-29F0-4CA0-BA19-E8A96102615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7769249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980630"/>
            <a:ext cx="965073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birds use their feathers for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flight,some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 their feathers are for other purposes.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97378" y="2772718"/>
            <a:ext cx="10411076" cy="403457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35086" y="3233628"/>
            <a:ext cx="8282890"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Although/While/Though</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35632" y="2772718"/>
            <a:ext cx="10357743"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尽管鸟类用它们的羽毛来飞行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但是有些羽毛还有其他用处。</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79384CD6-B6C4-431B-A1EE-CD862591E78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A16C1A0-A152-411A-B355-9ADE9AB51C8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95469B3-70A5-4F90-B174-D3F80AB79E4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971134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88388" y="2114773"/>
            <a:ext cx="965073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If you don’t understand something, you may research, study, and talk to other people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 figure it out.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63824" y="2185487"/>
            <a:ext cx="10411076" cy="570274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66618" y="6952005"/>
            <a:ext cx="2952328"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until/till</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75320" y="2185487"/>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如果你不明白某件事物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你可以去研究、学习并与其他人交流</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直到你弄明白为止。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until/till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直到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until/till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7648A2D-E586-479F-BED2-730F9B1274C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6C72407-07CB-45F5-9ABF-6E0649E599D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23346D5-83CA-46A3-A492-933B9F074CC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49051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66683"/>
            <a:ext cx="9650738" cy="684828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Located</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Belt meets the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Road,Jiangsu</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will contribute more to the Belt and Road construction.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54411" y="1980630"/>
            <a:ext cx="10411076" cy="631464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45837" y="3525010"/>
            <a:ext cx="2375431"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 where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55744" y="2079053"/>
            <a:ext cx="1041107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位于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一带一路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的交汇处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江苏将为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一带一路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的建设做出更多的贡献。设空处引导地点状语从句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EE451BE-3C51-4CA5-9F27-440DC833FC6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CA61762-76CC-44D7-A6A3-12C82390503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F23E35AB-946D-4EE1-8329-146EA500AB5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345003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094451"/>
            <a:ext cx="10657184"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My grandfather still plays tennis now and then,</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he’s in his nineties.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47169" y="2548005"/>
            <a:ext cx="9412638" cy="3418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310068" y="4390371"/>
            <a:ext cx="5976664"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although/though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65626" y="2534766"/>
            <a:ext cx="9412637"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尽管我的爷爷九十多岁了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他仍经常打网球。</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BB87F13-60B0-422B-AC2C-33C044A731C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FCD78A4-5DBF-42D0-8A69-2FD71FC1178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E863145-C599-4564-9144-B963CACE99D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949396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310467"/>
            <a:ext cx="10657184"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really enjoy listening to music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it helps me relax and takes my mind away from other cares of the day.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61322" y="2310467"/>
            <a:ext cx="10277795" cy="547473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821575" y="3627416"/>
            <a:ext cx="5976664"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because/as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813140" y="2310467"/>
            <a:ext cx="1041107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我真的很喜欢听音乐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因为它可以帮我放松并使我的思绪从一天中的烦心事里脱离出来。空格前后为因果关系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because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2507165-BD8A-4154-8FCA-9E9BBD969FA2}"/>
              </a:ext>
            </a:extLst>
          </p:cNvPr>
          <p:cNvGrpSpPr/>
          <p:nvPr/>
        </p:nvGrpSpPr>
        <p:grpSpPr>
          <a:xfrm>
            <a:off x="1152452" y="1328430"/>
            <a:ext cx="5785908" cy="769441"/>
            <a:chOff x="1512492" y="2497460"/>
            <a:chExt cx="5785908" cy="769441"/>
          </a:xfrm>
        </p:grpSpPr>
        <p:sp>
          <p:nvSpPr>
            <p:cNvPr id="10" name="TextBox 75">
              <a:extLst>
                <a:ext uri="{FF2B5EF4-FFF2-40B4-BE49-F238E27FC236}">
                  <a16:creationId xmlns:a16="http://schemas.microsoft.com/office/drawing/2014/main" id="{E4E573B9-E2F8-4123-86BA-19EA6BF542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9E8A25F3-68BF-42BF-8B4E-2E0E4A2A87F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103020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242900"/>
            <a:ext cx="10657184"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average age of the population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increases,there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more and more old people to care for.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00749" y="2328460"/>
            <a:ext cx="10411076" cy="48266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153884" y="2328460"/>
            <a:ext cx="5976664"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585848" y="2328460"/>
            <a:ext cx="1041107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随着人口平均年龄的增长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有越来越多的老年人需要照顾。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引导状语从句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随着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37906F8-5731-4F4C-8DA8-9DFB25268D68}"/>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D0BD07E-3223-431D-85C3-35FF27748D2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4D44F9FB-7E50-4B97-8CD5-65196987F10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339298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5175" y="2240905"/>
            <a:ext cx="10009112"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online shopping has changed our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life,not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all of its effects have been positive.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65075" y="2769377"/>
            <a:ext cx="9033249" cy="3418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12650" y="3617014"/>
            <a:ext cx="8064896"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While/Although/Though</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589003" y="2534766"/>
            <a:ext cx="903324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虽然网购改变了我们的生活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但它的影响并不都是积极的。</a:t>
            </a:r>
          </a:p>
          <a:p>
            <a:pPr>
              <a:lnSpc>
                <a:spcPct val="150000"/>
              </a:lnSpc>
              <a:spcAft>
                <a:spcPts val="0"/>
              </a:spcAft>
            </a:pP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8631A77-C38E-4621-94A0-1E627D463AF3}"/>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E2F04B92-10B4-4A8A-B39C-1E37926B1CF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A3F6FCE-A6D3-4637-8C50-2C2EC93FA58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045413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1719799"/>
            <a:ext cx="21563384" cy="9189632"/>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九种状语从句</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时间状语从句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 while, as, as soon as, after, before, until, every time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地点状语从句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where, wherever, anywhere, everywhere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原因状语从句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because, since, now (that), seeing that(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p:txBody>
      </p:sp>
      <p:grpSp>
        <p:nvGrpSpPr>
          <p:cNvPr id="4" name="组合 3">
            <a:extLst>
              <a:ext uri="{FF2B5EF4-FFF2-40B4-BE49-F238E27FC236}">
                <a16:creationId xmlns:a16="http://schemas.microsoft.com/office/drawing/2014/main" id="{4DFA6BA3-D45B-43C4-817C-39B3EA573E9E}"/>
              </a:ext>
            </a:extLst>
          </p:cNvPr>
          <p:cNvGrpSpPr/>
          <p:nvPr/>
        </p:nvGrpSpPr>
        <p:grpSpPr>
          <a:xfrm>
            <a:off x="936428" y="947837"/>
            <a:ext cx="5785908" cy="769441"/>
            <a:chOff x="1512492" y="2497460"/>
            <a:chExt cx="5785908" cy="769441"/>
          </a:xfrm>
        </p:grpSpPr>
        <p:sp>
          <p:nvSpPr>
            <p:cNvPr id="5" name="TextBox 75">
              <a:extLst>
                <a:ext uri="{FF2B5EF4-FFF2-40B4-BE49-F238E27FC236}">
                  <a16:creationId xmlns:a16="http://schemas.microsoft.com/office/drawing/2014/main" id="{0DFF52FE-D44B-47E4-B95A-2E87D6EC39C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32490FEE-BC9C-403E-A291-87D8E1D468A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72563929"/>
      </p:ext>
    </p:extLst>
  </p:cSld>
  <p:clrMapOvr>
    <a:masterClrMapping/>
  </p:clrMapOvr>
  <p:transition>
    <p:pull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7412" y="2114773"/>
            <a:ext cx="21563384" cy="8035469"/>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条件状语从句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if, unless (=if…not), so/as long as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只要</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condition that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条件是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if only (=if), provided that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case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万一</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suppose/supposing that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假设</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assuming that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⑤</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目的状语从句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 that, in order that, for fear that, in case (that), lest(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免得</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⑥</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让步状语从句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although, though, while(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尽管</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表让步时需要倒装</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even though/if, no matter</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p:txBody>
      </p:sp>
      <p:grpSp>
        <p:nvGrpSpPr>
          <p:cNvPr id="4" name="组合 3">
            <a:extLst>
              <a:ext uri="{FF2B5EF4-FFF2-40B4-BE49-F238E27FC236}">
                <a16:creationId xmlns:a16="http://schemas.microsoft.com/office/drawing/2014/main" id="{F6C710F9-74C6-4A0A-A5E0-AE58352DD93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FF59046-DAC7-4334-9063-13FB4B58C9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BB42F91A-C3FA-4A42-AF0A-AA5CA0C2F28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65265363"/>
      </p:ext>
    </p:extLst>
  </p:cSld>
  <p:clrMapOvr>
    <a:masterClrMapping/>
  </p:clrMapOvr>
  <p:transition>
    <p:pull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7412" y="2048044"/>
            <a:ext cx="21563384" cy="457298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⑦</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方式状语从句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how, as, as if/though</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⑧</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结果状语从句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so…that…, such…that…,so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that,such</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⑨</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比较状语从句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 than, the more…the more…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等连接词引导。</a:t>
            </a:r>
          </a:p>
        </p:txBody>
      </p:sp>
      <p:grpSp>
        <p:nvGrpSpPr>
          <p:cNvPr id="4" name="组合 3">
            <a:extLst>
              <a:ext uri="{FF2B5EF4-FFF2-40B4-BE49-F238E27FC236}">
                <a16:creationId xmlns:a16="http://schemas.microsoft.com/office/drawing/2014/main" id="{18ED6F51-1DB3-4580-BF32-52FDC5C6347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D11F882-3638-45ED-9E09-FDE91CC3F80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5686E8B-1EEF-4BFB-B238-AD8B883DB8C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48724408"/>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75916" y="1980630"/>
            <a:ext cx="22211456" cy="11144974"/>
          </a:xfrm>
          <a:prstGeom prst="rect">
            <a:avLst/>
          </a:prstGeom>
        </p:spPr>
        <p:txBody>
          <a:bodyPr wrap="square">
            <a:spAutoFit/>
          </a:bodyPr>
          <a:lstStyle/>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时间状语从句的固定句式</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no sooner…than…,hardly/scarcely…when…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主句的谓语动词应用过去完成时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而</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than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引导的从句的谓语动词应用一般过去时。当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no sooner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hardly/scarcely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位于句首时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应用倒装语序。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will be+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时间段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+before+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一般现在时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多久之后才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won’t be long before…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过不了多久就</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is+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时间段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+since+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一般过去时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自从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以来多久了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not…until…</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直到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⑤</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 doing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正在做某事这时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have hardly/just/scarcely done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刚做完某事就</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 about to do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正要做某事这时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4" name="组合 3">
            <a:extLst>
              <a:ext uri="{FF2B5EF4-FFF2-40B4-BE49-F238E27FC236}">
                <a16:creationId xmlns:a16="http://schemas.microsoft.com/office/drawing/2014/main" id="{F8BA649F-603F-49E0-9B11-1855BAAA065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ABD76CD-4B45-431E-81BC-9DF3F97010F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97D888A8-1165-4D8E-B6A4-775B126735E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54304635"/>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328713" y="1884678"/>
            <a:ext cx="20912718" cy="2264659"/>
          </a:xfrm>
          <a:prstGeom prst="rect">
            <a:avLst/>
          </a:prstGeom>
        </p:spPr>
        <p:txBody>
          <a:bodyPr wrap="square">
            <a:spAutoFit/>
          </a:bodyPr>
          <a:lstStyle/>
          <a:p>
            <a:pPr marL="120650" indent="60960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考点四　定语从句的关系词</a:t>
            </a: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关系代词引导的定语从句</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19136" y="3796244"/>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19" y="4906741"/>
            <a:ext cx="10411076"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Now Irene Astbury works from 9 am to 5 pm daily at the pet shop in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Macclesfield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she opened with her late husband Les.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90718" y="5164366"/>
            <a:ext cx="10411076" cy="49773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199363" y="8544983"/>
            <a:ext cx="2161169"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 which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16382" y="5165583"/>
            <a:ext cx="1041107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考查关系代词。分析句子结构可知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pet shop,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在非限制性定语从句中作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opened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一词的宾语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223246FA-F954-4E22-8C72-FA9ADC044204}"/>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A2F1A185-7448-484C-AE6F-E0E46BFC23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0AE3AF7A-1756-4D9E-BDCC-6E94BCBDC8B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7480029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2356558"/>
            <a:ext cx="9576321"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They were well trained by their masters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had great experience with caring for these animals.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25744" y="2392904"/>
            <a:ext cx="10411076" cy="579786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487600" y="4786101"/>
            <a:ext cx="149271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63921" y="2392904"/>
            <a:ext cx="956430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考查关系代词。它们被它们的主人训练得很好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它们的主人在照顾这些动物方面很有经验。先行词为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masters,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且从句缺主语。故填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C5BFF32-E02A-4B10-8375-DBFAB9D5FA96}"/>
              </a:ext>
            </a:extLst>
          </p:cNvPr>
          <p:cNvGrpSpPr/>
          <p:nvPr/>
        </p:nvGrpSpPr>
        <p:grpSpPr>
          <a:xfrm>
            <a:off x="801895" y="1415707"/>
            <a:ext cx="5785908" cy="769441"/>
            <a:chOff x="1512492" y="2497460"/>
            <a:chExt cx="5785908" cy="769441"/>
          </a:xfrm>
        </p:grpSpPr>
        <p:sp>
          <p:nvSpPr>
            <p:cNvPr id="10" name="TextBox 75">
              <a:extLst>
                <a:ext uri="{FF2B5EF4-FFF2-40B4-BE49-F238E27FC236}">
                  <a16:creationId xmlns:a16="http://schemas.microsoft.com/office/drawing/2014/main" id="{088C8A24-612C-4718-BB8D-8D3D46CEB49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61A7236D-C605-4C8F-A545-52711DB3E1D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66003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094451"/>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 the edge of the jacket, there is a piece of cloth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gives off light in the dark.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130798"/>
            <a:ext cx="10411076" cy="3533396"/>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873950" y="2094451"/>
            <a:ext cx="1041107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考查关系代词。空处引导定语从句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cloth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从句中缺少主语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2648580" y="4572918"/>
            <a:ext cx="347242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that/which</a:t>
            </a:r>
            <a:endParaRPr lang="zh-CN" altLang="en-US" sz="5000" dirty="0"/>
          </a:p>
        </p:txBody>
      </p:sp>
      <p:grpSp>
        <p:nvGrpSpPr>
          <p:cNvPr id="9" name="组合 8">
            <a:extLst>
              <a:ext uri="{FF2B5EF4-FFF2-40B4-BE49-F238E27FC236}">
                <a16:creationId xmlns:a16="http://schemas.microsoft.com/office/drawing/2014/main" id="{6224CD93-CCAD-4F5C-952C-935993623545}"/>
              </a:ext>
            </a:extLst>
          </p:cNvPr>
          <p:cNvGrpSpPr/>
          <p:nvPr/>
        </p:nvGrpSpPr>
        <p:grpSpPr>
          <a:xfrm>
            <a:off x="1206372" y="1255547"/>
            <a:ext cx="5785908" cy="769441"/>
            <a:chOff x="1512492" y="2497460"/>
            <a:chExt cx="5785908" cy="769441"/>
          </a:xfrm>
        </p:grpSpPr>
        <p:sp>
          <p:nvSpPr>
            <p:cNvPr id="10" name="TextBox 75">
              <a:extLst>
                <a:ext uri="{FF2B5EF4-FFF2-40B4-BE49-F238E27FC236}">
                  <a16:creationId xmlns:a16="http://schemas.microsoft.com/office/drawing/2014/main" id="{298C9ABD-B804-4CF9-9413-32F96CC9C28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F09FB6B8-5018-4A25-B15E-65DEE3F8D29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281681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576388" y="2310472"/>
            <a:ext cx="9106000"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She and her family bicycle to work,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helps them keep fit.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34191" y="2319343"/>
            <a:ext cx="10411076" cy="5621625"/>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894407" y="2310472"/>
            <a:ext cx="10038958"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考查关系代词。她和家人骑自行车去上班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这有助于她们保持健康。空处引导非限制性定语从句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引导词在从句中作主语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1194354" y="4593821"/>
            <a:ext cx="197201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which</a:t>
            </a:r>
            <a:endParaRPr lang="zh-CN" altLang="en-US" sz="5000" dirty="0"/>
          </a:p>
        </p:txBody>
      </p:sp>
      <p:grpSp>
        <p:nvGrpSpPr>
          <p:cNvPr id="9" name="组合 8">
            <a:extLst>
              <a:ext uri="{FF2B5EF4-FFF2-40B4-BE49-F238E27FC236}">
                <a16:creationId xmlns:a16="http://schemas.microsoft.com/office/drawing/2014/main" id="{B793917E-D73B-4B44-B4A2-A4D886B644B6}"/>
              </a:ext>
            </a:extLst>
          </p:cNvPr>
          <p:cNvGrpSpPr/>
          <p:nvPr/>
        </p:nvGrpSpPr>
        <p:grpSpPr>
          <a:xfrm>
            <a:off x="602105" y="1384551"/>
            <a:ext cx="5785908" cy="769441"/>
            <a:chOff x="1512492" y="2497460"/>
            <a:chExt cx="5785908" cy="769441"/>
          </a:xfrm>
        </p:grpSpPr>
        <p:sp>
          <p:nvSpPr>
            <p:cNvPr id="10" name="TextBox 75">
              <a:extLst>
                <a:ext uri="{FF2B5EF4-FFF2-40B4-BE49-F238E27FC236}">
                  <a16:creationId xmlns:a16="http://schemas.microsoft.com/office/drawing/2014/main" id="{43FF5B6B-497F-4CE3-80AB-D854EE608A1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621A5139-462F-4F61-8A77-CCFE1133230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468607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0694" y="2114773"/>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Kate,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sister I shared a room with when we were at college, has gone to work in Australia.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185487"/>
            <a:ext cx="10411076" cy="7061783"/>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135566" y="1980630"/>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考查关系代词。凯特已经去澳大利亚工作了。我们在大学的时候</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我和她的姐姐共住一室。句中先行词为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Kate,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在非限定性定语从句中作名词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sister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的定语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1512492" y="3500963"/>
            <a:ext cx="215315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whose</a:t>
            </a:r>
            <a:endParaRPr lang="zh-CN" altLang="en-US" sz="5000" dirty="0"/>
          </a:p>
        </p:txBody>
      </p:sp>
      <p:grpSp>
        <p:nvGrpSpPr>
          <p:cNvPr id="9" name="组合 8">
            <a:extLst>
              <a:ext uri="{FF2B5EF4-FFF2-40B4-BE49-F238E27FC236}">
                <a16:creationId xmlns:a16="http://schemas.microsoft.com/office/drawing/2014/main" id="{1D877292-659E-484A-8D08-046BB236FAE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94791537-46CD-4F26-B06D-BF10972D452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28A6C61-473A-4AA4-8D68-67EAFA2874F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823536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15404" y="2110636"/>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little problems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 meet in our daily lives may be inspirations for great inventions.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757359" y="2101999"/>
            <a:ext cx="10411076" cy="576564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945485" y="1967856"/>
            <a:ext cx="9852333"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考查关系代词。我们在日常生活中遇到的小问题可能就是伟大发明的灵感。从句缺少宾语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problems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且受</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little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4379920" y="3403185"/>
            <a:ext cx="141096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a:t>
            </a:r>
            <a:endParaRPr lang="zh-CN" altLang="en-US" sz="5000" dirty="0"/>
          </a:p>
        </p:txBody>
      </p:sp>
      <p:grpSp>
        <p:nvGrpSpPr>
          <p:cNvPr id="9" name="组合 8">
            <a:extLst>
              <a:ext uri="{FF2B5EF4-FFF2-40B4-BE49-F238E27FC236}">
                <a16:creationId xmlns:a16="http://schemas.microsoft.com/office/drawing/2014/main" id="{83541057-9972-4DCC-97BC-9776C72277D7}"/>
              </a:ext>
            </a:extLst>
          </p:cNvPr>
          <p:cNvGrpSpPr/>
          <p:nvPr/>
        </p:nvGrpSpPr>
        <p:grpSpPr>
          <a:xfrm>
            <a:off x="936428" y="1332558"/>
            <a:ext cx="5785908" cy="769441"/>
            <a:chOff x="1512492" y="2497460"/>
            <a:chExt cx="5785908" cy="769441"/>
          </a:xfrm>
        </p:grpSpPr>
        <p:sp>
          <p:nvSpPr>
            <p:cNvPr id="10" name="TextBox 75">
              <a:extLst>
                <a:ext uri="{FF2B5EF4-FFF2-40B4-BE49-F238E27FC236}">
                  <a16:creationId xmlns:a16="http://schemas.microsoft.com/office/drawing/2014/main" id="{CF169042-E979-49FB-BC70-F762662CAF0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45930BB-7B23-41E3-BD74-17952636545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358038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7791" y="1578377"/>
            <a:ext cx="21563384" cy="3014158"/>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关系代词的使用规则</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3" name="表格 2">
            <a:extLst>
              <a:ext uri="{FF2B5EF4-FFF2-40B4-BE49-F238E27FC236}">
                <a16:creationId xmlns:a16="http://schemas.microsoft.com/office/drawing/2014/main" id="{CECB2757-81C8-4CED-82F5-CE982FE5D533}"/>
              </a:ext>
            </a:extLst>
          </p:cNvPr>
          <p:cNvGraphicFramePr>
            <a:graphicFrameLocks noGrp="1"/>
          </p:cNvGraphicFramePr>
          <p:nvPr>
            <p:extLst>
              <p:ext uri="{D42A27DB-BD31-4B8C-83A1-F6EECF244321}">
                <p14:modId xmlns:p14="http://schemas.microsoft.com/office/powerpoint/2010/main" val="4266667739"/>
              </p:ext>
            </p:extLst>
          </p:nvPr>
        </p:nvGraphicFramePr>
        <p:xfrm>
          <a:off x="1584500" y="3703072"/>
          <a:ext cx="20496212" cy="7572756"/>
        </p:xfrm>
        <a:graphic>
          <a:graphicData uri="http://schemas.openxmlformats.org/drawingml/2006/table">
            <a:tbl>
              <a:tblPr firstRow="1" firstCol="1" bandRow="1"/>
              <a:tblGrid>
                <a:gridCol w="3672408">
                  <a:extLst>
                    <a:ext uri="{9D8B030D-6E8A-4147-A177-3AD203B41FA5}">
                      <a16:colId xmlns:a16="http://schemas.microsoft.com/office/drawing/2014/main" val="4277144008"/>
                    </a:ext>
                  </a:extLst>
                </a:gridCol>
                <a:gridCol w="16823804">
                  <a:extLst>
                    <a:ext uri="{9D8B030D-6E8A-4147-A177-3AD203B41FA5}">
                      <a16:colId xmlns:a16="http://schemas.microsoft.com/office/drawing/2014/main" val="2612184442"/>
                    </a:ext>
                  </a:extLst>
                </a:gridCol>
              </a:tblGrid>
              <a:tr h="0">
                <a:tc rowSpan="4">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关系代词引导的定语从句</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who,whom,that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代替的先行词是表示人的名词或代词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在从句中作主语、宾语等</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whom</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只能作宾语</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介词提前时</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指人只能用</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whom;that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不能引导非限制性定语从句。</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116153871"/>
                  </a:ext>
                </a:extLst>
              </a:tr>
              <a:tr h="0">
                <a:tc vMerge="1">
                  <a:txBody>
                    <a:bodyPr/>
                    <a:lstStyle/>
                    <a:p>
                      <a:endParaRPr lang="zh-CN" altLang="en-US"/>
                    </a:p>
                  </a:txBody>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which,that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代替的先行词是表示物的名词或代词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在从句中作主语、宾语等。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3877816"/>
                  </a:ext>
                </a:extLst>
              </a:tr>
              <a:tr h="0">
                <a:tc vMerge="1">
                  <a:txBody>
                    <a:bodyPr/>
                    <a:lstStyle/>
                    <a:p>
                      <a:endParaRPr lang="zh-CN" altLang="en-US"/>
                    </a:p>
                  </a:txBody>
                  <a:tcPr/>
                </a:tc>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whose</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用来指人或物</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在从句中作定语。</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894255166"/>
                  </a:ext>
                </a:extLst>
              </a:tr>
              <a:tr h="0">
                <a:tc vMerge="1">
                  <a:txBody>
                    <a:bodyPr/>
                    <a:lstStyle/>
                    <a:p>
                      <a:endParaRPr lang="zh-CN" altLang="en-US"/>
                    </a:p>
                  </a:txBody>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当主句中出现</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same,such,so</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修饰先行词时</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要选择</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as</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作关系代词</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,as</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在从句中作主语或宾语。</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06687570"/>
                  </a:ext>
                </a:extLst>
              </a:tr>
            </a:tbl>
          </a:graphicData>
        </a:graphic>
      </p:graphicFrame>
      <p:grpSp>
        <p:nvGrpSpPr>
          <p:cNvPr id="5" name="组合 4">
            <a:extLst>
              <a:ext uri="{FF2B5EF4-FFF2-40B4-BE49-F238E27FC236}">
                <a16:creationId xmlns:a16="http://schemas.microsoft.com/office/drawing/2014/main" id="{D385236C-CAF0-44D2-B427-AEB2C48EAE72}"/>
              </a:ext>
            </a:extLst>
          </p:cNvPr>
          <p:cNvGrpSpPr/>
          <p:nvPr/>
        </p:nvGrpSpPr>
        <p:grpSpPr>
          <a:xfrm>
            <a:off x="629111" y="947837"/>
            <a:ext cx="5785908" cy="769441"/>
            <a:chOff x="1512492" y="2497460"/>
            <a:chExt cx="5785908" cy="769441"/>
          </a:xfrm>
        </p:grpSpPr>
        <p:sp>
          <p:nvSpPr>
            <p:cNvPr id="6" name="TextBox 75">
              <a:extLst>
                <a:ext uri="{FF2B5EF4-FFF2-40B4-BE49-F238E27FC236}">
                  <a16:creationId xmlns:a16="http://schemas.microsoft.com/office/drawing/2014/main" id="{136304D5-04A0-4EED-8883-F94BEBD1AE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1900331A-D641-45C9-9CF6-A233238E0C3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56370867"/>
      </p:ext>
    </p:extLst>
  </p:cSld>
  <p:clrMapOvr>
    <a:masterClrMapping/>
  </p:clrMapOvr>
  <p:transition>
    <p:pull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2770C089-35C7-4460-B84C-DCB2EDD76554}"/>
              </a:ext>
            </a:extLst>
          </p:cNvPr>
          <p:cNvGraphicFramePr>
            <a:graphicFrameLocks noGrp="1"/>
          </p:cNvGraphicFramePr>
          <p:nvPr>
            <p:extLst>
              <p:ext uri="{D42A27DB-BD31-4B8C-83A1-F6EECF244321}">
                <p14:modId xmlns:p14="http://schemas.microsoft.com/office/powerpoint/2010/main" val="1717289738"/>
              </p:ext>
            </p:extLst>
          </p:nvPr>
        </p:nvGraphicFramePr>
        <p:xfrm>
          <a:off x="1242441" y="2580988"/>
          <a:ext cx="19658184" cy="9613585"/>
        </p:xfrm>
        <a:graphic>
          <a:graphicData uri="http://schemas.openxmlformats.org/drawingml/2006/table">
            <a:tbl>
              <a:tblPr firstRow="1" firstCol="1" bandRow="1"/>
              <a:tblGrid>
                <a:gridCol w="4489148">
                  <a:extLst>
                    <a:ext uri="{9D8B030D-6E8A-4147-A177-3AD203B41FA5}">
                      <a16:colId xmlns:a16="http://schemas.microsoft.com/office/drawing/2014/main" val="177512077"/>
                    </a:ext>
                  </a:extLst>
                </a:gridCol>
                <a:gridCol w="15169036">
                  <a:extLst>
                    <a:ext uri="{9D8B030D-6E8A-4147-A177-3AD203B41FA5}">
                      <a16:colId xmlns:a16="http://schemas.microsoft.com/office/drawing/2014/main" val="133501740"/>
                    </a:ext>
                  </a:extLst>
                </a:gridCol>
              </a:tblGrid>
              <a:tr h="0">
                <a:tc rowSpan="4">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只用</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的情况</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先行词是</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all,much,little,something,everything,anything,nothing,none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等不定代词时。</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087865156"/>
                  </a:ext>
                </a:extLst>
              </a:tr>
              <a:tr h="0">
                <a:tc vMerge="1">
                  <a:txBody>
                    <a:bodyPr/>
                    <a:lstStyle/>
                    <a:p>
                      <a:endParaRPr lang="zh-CN" altLang="en-US"/>
                    </a:p>
                  </a:txBody>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先行词被</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only,the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very,any,few,no,little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等修饰时。</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575921376"/>
                  </a:ext>
                </a:extLst>
              </a:tr>
              <a:tr h="0">
                <a:tc vMerge="1">
                  <a:txBody>
                    <a:bodyPr/>
                    <a:lstStyle/>
                    <a:p>
                      <a:endParaRPr lang="zh-CN" altLang="en-US"/>
                    </a:p>
                  </a:txBody>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先行词是形容词最高级或序数词或被形容词最高级、序数词修饰时。</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33007567"/>
                  </a:ext>
                </a:extLst>
              </a:tr>
              <a:tr h="0">
                <a:tc vMerge="1">
                  <a:txBody>
                    <a:bodyPr/>
                    <a:lstStyle/>
                    <a:p>
                      <a:endParaRPr lang="zh-CN" altLang="en-US"/>
                    </a:p>
                  </a:txBody>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先行词为人、物并用时。</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457119207"/>
                  </a:ext>
                </a:extLst>
              </a:tr>
              <a:tr h="0">
                <a:tc rowSpan="2">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只用</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的情况</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介词提前时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指物只能用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101690105"/>
                  </a:ext>
                </a:extLst>
              </a:tr>
              <a:tr h="0">
                <a:tc vMerge="1">
                  <a:txBody>
                    <a:bodyPr/>
                    <a:lstStyle/>
                    <a:p>
                      <a:endParaRPr lang="zh-CN" altLang="en-US"/>
                    </a:p>
                  </a:txBody>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在非限制性定语从句中</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指物只能用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36403413"/>
                  </a:ext>
                </a:extLst>
              </a:tr>
            </a:tbl>
          </a:graphicData>
        </a:graphic>
      </p:graphicFrame>
      <p:grpSp>
        <p:nvGrpSpPr>
          <p:cNvPr id="4" name="组合 3">
            <a:extLst>
              <a:ext uri="{FF2B5EF4-FFF2-40B4-BE49-F238E27FC236}">
                <a16:creationId xmlns:a16="http://schemas.microsoft.com/office/drawing/2014/main" id="{D37FDC69-A310-439B-9BE4-DF26F6691FEF}"/>
              </a:ext>
            </a:extLst>
          </p:cNvPr>
          <p:cNvGrpSpPr/>
          <p:nvPr/>
        </p:nvGrpSpPr>
        <p:grpSpPr>
          <a:xfrm>
            <a:off x="648396" y="991986"/>
            <a:ext cx="5785908" cy="769441"/>
            <a:chOff x="1512492" y="2497460"/>
            <a:chExt cx="5785908" cy="769441"/>
          </a:xfrm>
        </p:grpSpPr>
        <p:sp>
          <p:nvSpPr>
            <p:cNvPr id="5" name="TextBox 75">
              <a:extLst>
                <a:ext uri="{FF2B5EF4-FFF2-40B4-BE49-F238E27FC236}">
                  <a16:creationId xmlns:a16="http://schemas.microsoft.com/office/drawing/2014/main" id="{BBDE07F6-292B-45B8-AFAD-CC45F148A2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DA9BCBC1-5E30-49AF-9EF8-3BF73BCB81C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A10ABF14-4580-49C0-8EF5-1161AE2D5AD1}"/>
              </a:ext>
            </a:extLst>
          </p:cNvPr>
          <p:cNvSpPr/>
          <p:nvPr/>
        </p:nvSpPr>
        <p:spPr>
          <a:xfrm>
            <a:off x="-1223812" y="1581740"/>
            <a:ext cx="21563384" cy="1998496"/>
          </a:xfrm>
          <a:prstGeom prst="rect">
            <a:avLst/>
          </a:prstGeom>
        </p:spPr>
        <p:txBody>
          <a:bodyPr wrap="square">
            <a:spAutoFit/>
          </a:bodyPr>
          <a:lstStyle/>
          <a:p>
            <a:pPr marL="120650" indent="609600" algn="ct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关系代词的使用规则</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1134162446"/>
      </p:ext>
    </p:extLst>
  </p:cSld>
  <p:clrMapOvr>
    <a:masterClrMapping/>
  </p:clrMapOvr>
  <p:transition>
    <p:pull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215700" y="1579900"/>
            <a:ext cx="20912718" cy="1110497"/>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关系副词引导的定语从句</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2621274"/>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8640960"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 have entered into an age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dreams have the best chance of coming true.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4"/>
            <a:ext cx="10411076" cy="613428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41011" y="5922157"/>
            <a:ext cx="184377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1041107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考查关系副词。句意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我们已经进入了一个时代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在这个时代梦想实现的机会最大。句中先行词为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 age(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一个时代</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且先行词在从句中作时间状语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43CCB712-F69F-463F-BC6E-D83FD7D9A463}"/>
              </a:ext>
            </a:extLst>
          </p:cNvPr>
          <p:cNvGrpSpPr/>
          <p:nvPr/>
        </p:nvGrpSpPr>
        <p:grpSpPr>
          <a:xfrm>
            <a:off x="535211" y="1021836"/>
            <a:ext cx="5785908" cy="769441"/>
            <a:chOff x="1512492" y="2497460"/>
            <a:chExt cx="5785908" cy="769441"/>
          </a:xfrm>
        </p:grpSpPr>
        <p:sp>
          <p:nvSpPr>
            <p:cNvPr id="12" name="TextBox 75">
              <a:extLst>
                <a:ext uri="{FF2B5EF4-FFF2-40B4-BE49-F238E27FC236}">
                  <a16:creationId xmlns:a16="http://schemas.microsoft.com/office/drawing/2014/main" id="{387D0F05-E31A-4243-9C02-04B32A23C37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CE5E54F6-3478-493E-A7D4-D0AFA3CAAFD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779078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6363" y="1724935"/>
            <a:ext cx="8745960"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Their child is at the stage</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she can say individual words but not full sentences.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20014" y="1793639"/>
            <a:ext cx="10411076" cy="579786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21529" y="4188830"/>
            <a:ext cx="223862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 where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94407" y="1609950"/>
            <a:ext cx="10038958"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考查关系副词。他们的孩子正处于能说单个单词而不能说完整句子的阶段。先行词是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the stage,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关系词在定语从句中作地点状语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1B6957E-C6F4-40D9-9625-2AAEC7955204}"/>
              </a:ext>
            </a:extLst>
          </p:cNvPr>
          <p:cNvGrpSpPr/>
          <p:nvPr/>
        </p:nvGrpSpPr>
        <p:grpSpPr>
          <a:xfrm>
            <a:off x="805430" y="1024198"/>
            <a:ext cx="5785908" cy="769441"/>
            <a:chOff x="1512492" y="2497460"/>
            <a:chExt cx="5785908" cy="769441"/>
          </a:xfrm>
        </p:grpSpPr>
        <p:sp>
          <p:nvSpPr>
            <p:cNvPr id="10" name="TextBox 75">
              <a:extLst>
                <a:ext uri="{FF2B5EF4-FFF2-40B4-BE49-F238E27FC236}">
                  <a16:creationId xmlns:a16="http://schemas.microsoft.com/office/drawing/2014/main" id="{D225A32E-B720-40BA-98AB-B5F6809EB17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1481552-3280-4548-86C3-E0D29C13D24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365750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432372" y="2094451"/>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Self-driving is an area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China and the rest of the world are on the same starting line.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01724" y="2094451"/>
            <a:ext cx="10411076" cy="583765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601724" y="2002838"/>
            <a:ext cx="1041107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考查关系副词。自动驾驶是一个中国和世界其他地区都在同一起跑线的领域。句中先行词为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 area,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在从句中作地点状语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相当于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4042841" y="3516026"/>
            <a:ext cx="204947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where</a:t>
            </a:r>
            <a:endParaRPr lang="zh-CN" altLang="en-US" sz="5000" dirty="0"/>
          </a:p>
        </p:txBody>
      </p:sp>
      <p:grpSp>
        <p:nvGrpSpPr>
          <p:cNvPr id="9" name="组合 8">
            <a:extLst>
              <a:ext uri="{FF2B5EF4-FFF2-40B4-BE49-F238E27FC236}">
                <a16:creationId xmlns:a16="http://schemas.microsoft.com/office/drawing/2014/main" id="{912A618C-9AAF-446B-888B-ED9EB59A74DC}"/>
              </a:ext>
            </a:extLst>
          </p:cNvPr>
          <p:cNvGrpSpPr/>
          <p:nvPr/>
        </p:nvGrpSpPr>
        <p:grpSpPr>
          <a:xfrm>
            <a:off x="864420" y="1233397"/>
            <a:ext cx="5785908" cy="769441"/>
            <a:chOff x="1512492" y="2497460"/>
            <a:chExt cx="5785908" cy="769441"/>
          </a:xfrm>
        </p:grpSpPr>
        <p:sp>
          <p:nvSpPr>
            <p:cNvPr id="10" name="TextBox 75">
              <a:extLst>
                <a:ext uri="{FF2B5EF4-FFF2-40B4-BE49-F238E27FC236}">
                  <a16:creationId xmlns:a16="http://schemas.microsoft.com/office/drawing/2014/main" id="{7A3531E4-A00A-4EC7-9E22-B455CFA553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A46C87FD-59DD-41ED-A29C-F1F6FE6218C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095023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396" y="2052638"/>
            <a:ext cx="9106000" cy="686976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10. </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2017·</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…was</a:t>
            </a:r>
          </a:p>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spread over the garden, </a:t>
            </a:r>
          </a:p>
          <a:p>
            <a:pPr marL="120650">
              <a:lnSpc>
                <a:spcPct val="150000"/>
              </a:lnSpc>
              <a:spcAft>
                <a:spcPts val="0"/>
              </a:spcAft>
            </a:pP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 remained until the carrot’s leafy top accidentally sprouted(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生长</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through it.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35702" y="2347234"/>
            <a:ext cx="10411076" cy="367741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915313" y="2412678"/>
            <a:ext cx="1003895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考查定语从句。此处先行词是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garden,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在从句中充当地点状语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1103333" y="4502070"/>
            <a:ext cx="204947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where</a:t>
            </a:r>
            <a:endParaRPr lang="zh-CN" altLang="en-US" sz="5000" dirty="0"/>
          </a:p>
        </p:txBody>
      </p:sp>
      <p:grpSp>
        <p:nvGrpSpPr>
          <p:cNvPr id="9" name="组合 8">
            <a:extLst>
              <a:ext uri="{FF2B5EF4-FFF2-40B4-BE49-F238E27FC236}">
                <a16:creationId xmlns:a16="http://schemas.microsoft.com/office/drawing/2014/main" id="{B257D622-FD42-4ADC-94D3-701907A77E09}"/>
              </a:ext>
            </a:extLst>
          </p:cNvPr>
          <p:cNvGrpSpPr/>
          <p:nvPr/>
        </p:nvGrpSpPr>
        <p:grpSpPr>
          <a:xfrm>
            <a:off x="869988" y="1098338"/>
            <a:ext cx="5785908" cy="769441"/>
            <a:chOff x="1512492" y="2497460"/>
            <a:chExt cx="5785908" cy="769441"/>
          </a:xfrm>
        </p:grpSpPr>
        <p:sp>
          <p:nvSpPr>
            <p:cNvPr id="10" name="TextBox 75">
              <a:extLst>
                <a:ext uri="{FF2B5EF4-FFF2-40B4-BE49-F238E27FC236}">
                  <a16:creationId xmlns:a16="http://schemas.microsoft.com/office/drawing/2014/main" id="{B9521B07-FE79-4087-A254-154018D8123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87AE26CF-67AA-48C3-9E04-45B2C9AF8EF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827379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1980630"/>
            <a:ext cx="21563384" cy="225837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关系副词的使用规则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F33217AA-0D26-41C7-A109-5F43D91E1D37}"/>
              </a:ext>
            </a:extLst>
          </p:cNvPr>
          <p:cNvGraphicFramePr>
            <a:graphicFrameLocks noGrp="1"/>
          </p:cNvGraphicFramePr>
          <p:nvPr>
            <p:extLst>
              <p:ext uri="{D42A27DB-BD31-4B8C-83A1-F6EECF244321}">
                <p14:modId xmlns:p14="http://schemas.microsoft.com/office/powerpoint/2010/main" val="1694478978"/>
              </p:ext>
            </p:extLst>
          </p:nvPr>
        </p:nvGraphicFramePr>
        <p:xfrm>
          <a:off x="2664620" y="5013991"/>
          <a:ext cx="17406428" cy="3294317"/>
        </p:xfrm>
        <a:graphic>
          <a:graphicData uri="http://schemas.openxmlformats.org/drawingml/2006/table">
            <a:tbl>
              <a:tblPr firstRow="1" firstCol="1" bandRow="1"/>
              <a:tblGrid>
                <a:gridCol w="3015998">
                  <a:extLst>
                    <a:ext uri="{9D8B030D-6E8A-4147-A177-3AD203B41FA5}">
                      <a16:colId xmlns:a16="http://schemas.microsoft.com/office/drawing/2014/main" val="818541512"/>
                    </a:ext>
                  </a:extLst>
                </a:gridCol>
                <a:gridCol w="14390430">
                  <a:extLst>
                    <a:ext uri="{9D8B030D-6E8A-4147-A177-3AD203B41FA5}">
                      <a16:colId xmlns:a16="http://schemas.microsoft.com/office/drawing/2014/main" val="1263859532"/>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关系副词</a:t>
                      </a:r>
                    </a:p>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引导的定</a:t>
                      </a:r>
                    </a:p>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语从句</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when,where,why</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的先行词分别是表示时间、地点、原因的名词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并且在从句中作状语。</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21523390"/>
                  </a:ext>
                </a:extLst>
              </a:tr>
            </a:tbl>
          </a:graphicData>
        </a:graphic>
      </p:graphicFrame>
      <p:grpSp>
        <p:nvGrpSpPr>
          <p:cNvPr id="5" name="组合 4">
            <a:extLst>
              <a:ext uri="{FF2B5EF4-FFF2-40B4-BE49-F238E27FC236}">
                <a16:creationId xmlns:a16="http://schemas.microsoft.com/office/drawing/2014/main" id="{5B00296C-271D-4B4A-9C07-480F3070C34B}"/>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ECF60A36-392C-47B7-B49B-1865A5671E6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186A567C-1511-4034-955F-5BD4E830D25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33342850"/>
      </p:ext>
    </p:extLst>
  </p:cSld>
  <p:clrMapOvr>
    <a:masterClrMapping/>
  </p:clrMapOvr>
  <p:transition>
    <p:pull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F33217AA-0D26-41C7-A109-5F43D91E1D37}"/>
              </a:ext>
            </a:extLst>
          </p:cNvPr>
          <p:cNvGraphicFramePr>
            <a:graphicFrameLocks noGrp="1"/>
          </p:cNvGraphicFramePr>
          <p:nvPr>
            <p:extLst>
              <p:ext uri="{D42A27DB-BD31-4B8C-83A1-F6EECF244321}">
                <p14:modId xmlns:p14="http://schemas.microsoft.com/office/powerpoint/2010/main" val="57840503"/>
              </p:ext>
            </p:extLst>
          </p:nvPr>
        </p:nvGraphicFramePr>
        <p:xfrm>
          <a:off x="1099952" y="2727991"/>
          <a:ext cx="21563384" cy="7866317"/>
        </p:xfrm>
        <a:graphic>
          <a:graphicData uri="http://schemas.openxmlformats.org/drawingml/2006/table">
            <a:tbl>
              <a:tblPr firstRow="1" firstCol="1" bandRow="1"/>
              <a:tblGrid>
                <a:gridCol w="3736270">
                  <a:extLst>
                    <a:ext uri="{9D8B030D-6E8A-4147-A177-3AD203B41FA5}">
                      <a16:colId xmlns:a16="http://schemas.microsoft.com/office/drawing/2014/main" val="818541512"/>
                    </a:ext>
                  </a:extLst>
                </a:gridCol>
                <a:gridCol w="17827114">
                  <a:extLst>
                    <a:ext uri="{9D8B030D-6E8A-4147-A177-3AD203B41FA5}">
                      <a16:colId xmlns:a16="http://schemas.microsoft.com/office/drawing/2014/main" val="1263859532"/>
                    </a:ext>
                  </a:extLst>
                </a:gridCol>
              </a:tblGrid>
              <a:tr h="0">
                <a:tc>
                  <a:txBody>
                    <a:bodyPr/>
                    <a:lstStyle/>
                    <a:p>
                      <a:pPr algn="ct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特殊用法</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(1)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当先行词为一些表示抽象地点的名词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point,situation,case,stage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如果引导词在从句中作状语</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常用关系副词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where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引导定语从句</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(2)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先行词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occasion</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当</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时机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用关系副词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when;</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当</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场合</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讲时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用关系副词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where; </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(3)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当先行词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way</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意为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方法、方式</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且在从句中作状语时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可用</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that,in</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which</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或省略关系词这三种形式。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767383314"/>
                  </a:ext>
                </a:extLst>
              </a:tr>
            </a:tbl>
          </a:graphicData>
        </a:graphic>
      </p:graphicFrame>
      <p:grpSp>
        <p:nvGrpSpPr>
          <p:cNvPr id="4" name="组合 3">
            <a:extLst>
              <a:ext uri="{FF2B5EF4-FFF2-40B4-BE49-F238E27FC236}">
                <a16:creationId xmlns:a16="http://schemas.microsoft.com/office/drawing/2014/main" id="{8A6D7914-ED42-43CB-96AC-5047E7C321C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D3BC35D-DDBA-4AD7-A7B2-FE89B214ACE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9A90B0B-5506-43BF-9F69-E41436D10D1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1532244F-9196-475C-ACD4-0F9296C9211C}"/>
              </a:ext>
            </a:extLst>
          </p:cNvPr>
          <p:cNvSpPr/>
          <p:nvPr/>
        </p:nvSpPr>
        <p:spPr>
          <a:xfrm>
            <a:off x="-143692" y="1623778"/>
            <a:ext cx="21563384" cy="1104213"/>
          </a:xfrm>
          <a:prstGeom prst="rect">
            <a:avLst/>
          </a:prstGeom>
        </p:spPr>
        <p:txBody>
          <a:bodyPr wrap="square">
            <a:spAutoFit/>
          </a:bodyPr>
          <a:lstStyle/>
          <a:p>
            <a:pPr marL="120650" indent="609600" algn="ctr">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关系副词的使用规则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1375824259"/>
      </p:ext>
    </p:extLst>
  </p:cSld>
  <p:clrMapOvr>
    <a:masterClrMapping/>
  </p:clrMapOvr>
  <p:transition>
    <p:pull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2139711"/>
            <a:ext cx="21563384" cy="9189632"/>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答题技巧揭秘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如何判断关系代词与关系副词</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选用关系代词还是关系副词取决于从句中的谓语动词。及物动词后面无宾语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就必须用关系代词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而不及物动词则要求用关系副词。</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准确判断先行词在从句中的成分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主、宾、定、表、状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才能正确选择出关系代词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关系副词。如果先行词在从句中作主语、宾语、定语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选择关系代词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which,that,who,whom,whose</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如果先行词在从句中作状语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选择关系副词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when,where,why</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。熟练掌握每个关系词的用法是解题的关键。</a:t>
            </a:r>
          </a:p>
        </p:txBody>
      </p:sp>
      <p:grpSp>
        <p:nvGrpSpPr>
          <p:cNvPr id="4" name="组合 3">
            <a:extLst>
              <a:ext uri="{FF2B5EF4-FFF2-40B4-BE49-F238E27FC236}">
                <a16:creationId xmlns:a16="http://schemas.microsoft.com/office/drawing/2014/main" id="{E2CA7C39-4A8D-410C-9321-BF83379F937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EC8E2D0-9EC0-409D-B97C-1CC9B218F3F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7B82D699-F590-43BF-A9E9-A82F09AEBCC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79957031"/>
      </p:ext>
    </p:extLst>
  </p:cSld>
  <p:clrMapOvr>
    <a:masterClrMapping/>
  </p:clrMapOvr>
  <p:transition>
    <p:pull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696" y="2187205"/>
            <a:ext cx="20912718" cy="1110497"/>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“介词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关系代词”引导的定语从句</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3109593"/>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792412" y="3891061"/>
            <a:ext cx="907300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11. Many young people, most of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were well-educated, headed for remote regions to chase their dreams.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12844" y="4079170"/>
            <a:ext cx="10411076" cy="747112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643991" y="5257748"/>
            <a:ext cx="209384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whom</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726102" y="3891061"/>
            <a:ext cx="10411076"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许多年轻人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他们之中的大部分人都受过良好的教育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前往边远地区追逐他们的梦想。该句为非限制性定语从句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young people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作介词的宾语。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A7DD5774-0116-4839-B4C6-C9231D78F41D}"/>
              </a:ext>
            </a:extLst>
          </p:cNvPr>
          <p:cNvGrpSpPr/>
          <p:nvPr/>
        </p:nvGrpSpPr>
        <p:grpSpPr>
          <a:xfrm>
            <a:off x="792412" y="1343677"/>
            <a:ext cx="5785908" cy="769441"/>
            <a:chOff x="1512492" y="2497460"/>
            <a:chExt cx="5785908" cy="769441"/>
          </a:xfrm>
        </p:grpSpPr>
        <p:sp>
          <p:nvSpPr>
            <p:cNvPr id="12" name="TextBox 75">
              <a:extLst>
                <a:ext uri="{FF2B5EF4-FFF2-40B4-BE49-F238E27FC236}">
                  <a16:creationId xmlns:a16="http://schemas.microsoft.com/office/drawing/2014/main" id="{573CEAD6-156D-4DF7-B6BD-878ABD7BB8D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CF7EDB84-692A-4A61-91A5-1F73778AD9B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467964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357767" y="2024987"/>
            <a:ext cx="8745960"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12.The newly built café, the walls of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painted light green, is really a peaceful place for us, especially after hard 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93896" y="2153097"/>
            <a:ext cx="10411076" cy="706178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384700" y="3445355"/>
            <a:ext cx="197201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which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79955" y="2089042"/>
            <a:ext cx="10038958"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新建的咖啡馆的墙被涂成了浅绿色</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它对我们来说真是一个安静的去处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特别是在辛勤工作之后。该句为非限制性定语从句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newly built café</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作介词的宾语。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BFB6AE1-7734-4CB5-88C9-E13D5BBDC911}"/>
              </a:ext>
            </a:extLst>
          </p:cNvPr>
          <p:cNvGrpSpPr/>
          <p:nvPr/>
        </p:nvGrpSpPr>
        <p:grpSpPr>
          <a:xfrm>
            <a:off x="851786" y="1255546"/>
            <a:ext cx="5785908" cy="769441"/>
            <a:chOff x="1512492" y="2497460"/>
            <a:chExt cx="5785908" cy="769441"/>
          </a:xfrm>
        </p:grpSpPr>
        <p:sp>
          <p:nvSpPr>
            <p:cNvPr id="10" name="TextBox 75">
              <a:extLst>
                <a:ext uri="{FF2B5EF4-FFF2-40B4-BE49-F238E27FC236}">
                  <a16:creationId xmlns:a16="http://schemas.microsoft.com/office/drawing/2014/main" id="{45702394-3801-4587-8BBF-F9824BBEE3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0963896E-7904-41AD-A430-32BE6CE9917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7532259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78906" y="1995947"/>
            <a:ext cx="21563384" cy="1998496"/>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介词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关系代词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的使用规则</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9BD315DC-74BD-496E-81C1-F66D5F5BD445}"/>
              </a:ext>
            </a:extLst>
          </p:cNvPr>
          <p:cNvGraphicFramePr>
            <a:graphicFrameLocks noGrp="1"/>
          </p:cNvGraphicFramePr>
          <p:nvPr>
            <p:extLst>
              <p:ext uri="{D42A27DB-BD31-4B8C-83A1-F6EECF244321}">
                <p14:modId xmlns:p14="http://schemas.microsoft.com/office/powerpoint/2010/main" val="2729370392"/>
              </p:ext>
            </p:extLst>
          </p:nvPr>
        </p:nvGraphicFramePr>
        <p:xfrm>
          <a:off x="1512492" y="4110719"/>
          <a:ext cx="20496212" cy="7691247"/>
        </p:xfrm>
        <a:graphic>
          <a:graphicData uri="http://schemas.openxmlformats.org/drawingml/2006/table">
            <a:tbl>
              <a:tblPr firstRow="1" firstCol="1" bandRow="1"/>
              <a:tblGrid>
                <a:gridCol w="6843502">
                  <a:extLst>
                    <a:ext uri="{9D8B030D-6E8A-4147-A177-3AD203B41FA5}">
                      <a16:colId xmlns:a16="http://schemas.microsoft.com/office/drawing/2014/main" val="3077357473"/>
                    </a:ext>
                  </a:extLst>
                </a:gridCol>
                <a:gridCol w="13652710">
                  <a:extLst>
                    <a:ext uri="{9D8B030D-6E8A-4147-A177-3AD203B41FA5}">
                      <a16:colId xmlns:a16="http://schemas.microsoft.com/office/drawing/2014/main" val="4077281237"/>
                    </a:ext>
                  </a:extLst>
                </a:gridCol>
              </a:tblGrid>
              <a:tr h="0">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构成</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用法</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026644814"/>
                  </a:ext>
                </a:extLst>
              </a:tr>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介词</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短语</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+which/whom</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介词提前时</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指物只能用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指人只能用</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whom</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413563708"/>
                  </a:ext>
                </a:extLst>
              </a:tr>
              <a:tr h="0">
                <a:tc>
                  <a:txBody>
                    <a:bodyPr/>
                    <a:lstStyle/>
                    <a:p>
                      <a:pPr>
                        <a:lnSpc>
                          <a:spcPct val="150000"/>
                        </a:lnSpc>
                        <a:spcAft>
                          <a:spcPts val="0"/>
                        </a:spcAft>
                      </a:pP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数词</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形容词最高级</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不定代词</a:t>
                      </a: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+of+which/</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whom</a:t>
                      </a:r>
                      <a:endParaRPr lang="zh-CN"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表示部分与整体的关系</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:Scientists have advanced many theories about why human beings cry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tears,none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of which has been proved.</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科学家们提出了很多关于人类为什么哭泣时流泪的理论</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这些理论尚未得到证实。</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956467370"/>
                  </a:ext>
                </a:extLst>
              </a:tr>
            </a:tbl>
          </a:graphicData>
        </a:graphic>
      </p:graphicFrame>
      <p:grpSp>
        <p:nvGrpSpPr>
          <p:cNvPr id="5" name="组合 4">
            <a:extLst>
              <a:ext uri="{FF2B5EF4-FFF2-40B4-BE49-F238E27FC236}">
                <a16:creationId xmlns:a16="http://schemas.microsoft.com/office/drawing/2014/main" id="{C93A500A-1D75-4896-B614-BEFBB376DEE6}"/>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8E9AA11-627B-4FF8-BEF2-8DB895F23E5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29845B8C-ACF9-4D9B-AAC2-C3E41CF9276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91001124"/>
      </p:ext>
    </p:extLst>
  </p:cSld>
  <p:clrMapOvr>
    <a:masterClrMapping/>
  </p:clrMapOvr>
  <p:transition>
    <p:pull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9BD315DC-74BD-496E-81C1-F66D5F5BD445}"/>
              </a:ext>
            </a:extLst>
          </p:cNvPr>
          <p:cNvGraphicFramePr>
            <a:graphicFrameLocks noGrp="1"/>
          </p:cNvGraphicFramePr>
          <p:nvPr>
            <p:extLst>
              <p:ext uri="{D42A27DB-BD31-4B8C-83A1-F6EECF244321}">
                <p14:modId xmlns:p14="http://schemas.microsoft.com/office/powerpoint/2010/main" val="3011096441"/>
              </p:ext>
            </p:extLst>
          </p:nvPr>
        </p:nvGraphicFramePr>
        <p:xfrm>
          <a:off x="1634878" y="4426493"/>
          <a:ext cx="20496212" cy="4437317"/>
        </p:xfrm>
        <a:graphic>
          <a:graphicData uri="http://schemas.openxmlformats.org/drawingml/2006/table">
            <a:tbl>
              <a:tblPr firstRow="1" firstCol="1" bandRow="1"/>
              <a:tblGrid>
                <a:gridCol w="6480720">
                  <a:extLst>
                    <a:ext uri="{9D8B030D-6E8A-4147-A177-3AD203B41FA5}">
                      <a16:colId xmlns:a16="http://schemas.microsoft.com/office/drawing/2014/main" val="3077357473"/>
                    </a:ext>
                  </a:extLst>
                </a:gridCol>
                <a:gridCol w="14015492">
                  <a:extLst>
                    <a:ext uri="{9D8B030D-6E8A-4147-A177-3AD203B41FA5}">
                      <a16:colId xmlns:a16="http://schemas.microsoft.com/office/drawing/2014/main" val="4077281237"/>
                    </a:ext>
                  </a:extLst>
                </a:gridCol>
              </a:tblGrid>
              <a:tr h="0">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of+which</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/whom</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表示所属关系</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可转化为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“whose+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Mr</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Brown has written a novel whose name(=the name of which) I’ve completely forgotten.</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布朗先生写了部小说</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其书名我完全忘了。</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392191907"/>
                  </a:ext>
                </a:extLst>
              </a:tr>
            </a:tbl>
          </a:graphicData>
        </a:graphic>
      </p:graphicFrame>
      <p:grpSp>
        <p:nvGrpSpPr>
          <p:cNvPr id="4" name="组合 3">
            <a:extLst>
              <a:ext uri="{FF2B5EF4-FFF2-40B4-BE49-F238E27FC236}">
                <a16:creationId xmlns:a16="http://schemas.microsoft.com/office/drawing/2014/main" id="{F62E82EA-0CE7-4A1D-A57F-86BC3905EB6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75CD795-7A60-49F1-AD7E-EC846273AE9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444017A-82DF-4CC4-93E8-C17B04924818}"/>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53697468-99B2-405A-B87D-45A4AE533ECF}"/>
              </a:ext>
            </a:extLst>
          </p:cNvPr>
          <p:cNvGraphicFramePr>
            <a:graphicFrameLocks noGrp="1"/>
          </p:cNvGraphicFramePr>
          <p:nvPr>
            <p:extLst>
              <p:ext uri="{D42A27DB-BD31-4B8C-83A1-F6EECF244321}">
                <p14:modId xmlns:p14="http://schemas.microsoft.com/office/powerpoint/2010/main" val="1733953000"/>
              </p:ext>
            </p:extLst>
          </p:nvPr>
        </p:nvGraphicFramePr>
        <p:xfrm>
          <a:off x="1633538" y="3546475"/>
          <a:ext cx="20496212" cy="887349"/>
        </p:xfrm>
        <a:graphic>
          <a:graphicData uri="http://schemas.openxmlformats.org/drawingml/2006/table">
            <a:tbl>
              <a:tblPr firstRow="1" firstCol="1" bandRow="1"/>
              <a:tblGrid>
                <a:gridCol w="6503690">
                  <a:extLst>
                    <a:ext uri="{9D8B030D-6E8A-4147-A177-3AD203B41FA5}">
                      <a16:colId xmlns:a16="http://schemas.microsoft.com/office/drawing/2014/main" val="282293039"/>
                    </a:ext>
                  </a:extLst>
                </a:gridCol>
                <a:gridCol w="13992522">
                  <a:extLst>
                    <a:ext uri="{9D8B030D-6E8A-4147-A177-3AD203B41FA5}">
                      <a16:colId xmlns:a16="http://schemas.microsoft.com/office/drawing/2014/main" val="3377550963"/>
                    </a:ext>
                  </a:extLst>
                </a:gridCol>
              </a:tblGrid>
              <a:tr h="0">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构成</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用法</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974294832"/>
                  </a:ext>
                </a:extLst>
              </a:tr>
            </a:tbl>
          </a:graphicData>
        </a:graphic>
      </p:graphicFrame>
      <p:sp>
        <p:nvSpPr>
          <p:cNvPr id="8" name="矩形 7">
            <a:extLst>
              <a:ext uri="{FF2B5EF4-FFF2-40B4-BE49-F238E27FC236}">
                <a16:creationId xmlns:a16="http://schemas.microsoft.com/office/drawing/2014/main" id="{6C3694E8-67DE-410C-B7D4-EBD0F3711C34}"/>
              </a:ext>
            </a:extLst>
          </p:cNvPr>
          <p:cNvSpPr/>
          <p:nvPr/>
        </p:nvSpPr>
        <p:spPr>
          <a:xfrm>
            <a:off x="-1367828" y="2339207"/>
            <a:ext cx="21563384" cy="982833"/>
          </a:xfrm>
          <a:prstGeom prst="rect">
            <a:avLst/>
          </a:prstGeom>
        </p:spPr>
        <p:txBody>
          <a:bodyPr wrap="square">
            <a:spAutoFit/>
          </a:bodyPr>
          <a:lstStyle/>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介词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关系代词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的使用规则</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2032961581"/>
      </p:ext>
    </p:extLst>
  </p:cSld>
  <p:clrMapOvr>
    <a:masterClrMapping/>
  </p:clrMapOvr>
  <p:transition>
    <p:pull dir="d"/>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360364" y="2640272"/>
            <a:ext cx="20912718" cy="1110497"/>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引导定语从句的区别</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81477" y="3903422"/>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1055651" y="4954881"/>
            <a:ext cx="9073008"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13.My friend showed me round the town,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was very kind of him.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4"/>
            <a:ext cx="10411076" cy="483814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409036" y="6340201"/>
            <a:ext cx="197201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which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76266" y="4270296"/>
            <a:ext cx="1041107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我朋友带我参观了这个小镇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他这么做真是太体贴了。在非限制性定语从句中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指代前面整句话的内容。</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E4F17B96-BF68-4E67-83F9-82544EBD1C7E}"/>
              </a:ext>
            </a:extLst>
          </p:cNvPr>
          <p:cNvGrpSpPr/>
          <p:nvPr/>
        </p:nvGrpSpPr>
        <p:grpSpPr>
          <a:xfrm>
            <a:off x="1296468" y="1667339"/>
            <a:ext cx="5785908" cy="769441"/>
            <a:chOff x="1512492" y="2497460"/>
            <a:chExt cx="5785908" cy="769441"/>
          </a:xfrm>
        </p:grpSpPr>
        <p:sp>
          <p:nvSpPr>
            <p:cNvPr id="12" name="TextBox 75">
              <a:extLst>
                <a:ext uri="{FF2B5EF4-FFF2-40B4-BE49-F238E27FC236}">
                  <a16:creationId xmlns:a16="http://schemas.microsoft.com/office/drawing/2014/main" id="{FDC2083D-D720-4AC1-8A8B-ACCFE4476B4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91200E6A-5996-4F90-85B2-8F68D454B6A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423234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78448" y="2108375"/>
            <a:ext cx="9105999"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14.</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 have stressed many times, “serve the people” is our first policy.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2289" y="2551692"/>
            <a:ext cx="10411076" cy="706178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22095" y="2279511"/>
            <a:ext cx="93166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94407" y="2554214"/>
            <a:ext cx="10038958" cy="688002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句意</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正如我们多次强调的那样</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为人民服务</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是我们的首要方针。在非限制性定语从句中</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当定语从句以整个主句作为先行词</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又放在主句前时</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用</a:t>
            </a:r>
            <a:r>
              <a:rPr lang="en-US" altLang="zh-CN" sz="5000" dirty="0">
                <a:solidFill>
                  <a:srgbClr val="A50021"/>
                </a:solidFill>
                <a:ea typeface="微软雅黑" panose="020B0503020204020204" pitchFamily="34" charset="-122"/>
                <a:cs typeface="Times New Roman" panose="02020603050405020304" pitchFamily="18" charset="0"/>
              </a:rPr>
              <a:t>as</a:t>
            </a:r>
            <a:r>
              <a:rPr lang="zh-CN" altLang="zh-CN" sz="5000" dirty="0">
                <a:solidFill>
                  <a:srgbClr val="A50021"/>
                </a:solidFill>
                <a:ea typeface="微软雅黑" panose="020B0503020204020204" pitchFamily="34" charset="-122"/>
                <a:cs typeface="Times New Roman" panose="02020603050405020304" pitchFamily="18" charset="0"/>
              </a:rPr>
              <a:t>引导定语从句</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表示</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正如</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正像</a:t>
            </a:r>
            <a:r>
              <a:rPr lang="en-US" altLang="zh-CN" sz="5000" dirty="0">
                <a:solidFill>
                  <a:srgbClr val="A50021"/>
                </a:solidFill>
                <a:ea typeface="微软雅黑" panose="020B0503020204020204" pitchFamily="34" charset="-122"/>
                <a:cs typeface="Times New Roman" panose="02020603050405020304" pitchFamily="18" charset="0"/>
              </a:rPr>
              <a:t>……”</a:t>
            </a:r>
            <a:r>
              <a:rPr lang="zh-CN" altLang="zh-CN" sz="5000" dirty="0">
                <a:solidFill>
                  <a:srgbClr val="A50021"/>
                </a:solidFill>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5056705-8DF9-48AF-9FB9-726FB7314021}"/>
              </a:ext>
            </a:extLst>
          </p:cNvPr>
          <p:cNvGrpSpPr/>
          <p:nvPr/>
        </p:nvGrpSpPr>
        <p:grpSpPr>
          <a:xfrm>
            <a:off x="792412" y="1338934"/>
            <a:ext cx="5785908" cy="769441"/>
            <a:chOff x="1512492" y="2497460"/>
            <a:chExt cx="5785908" cy="769441"/>
          </a:xfrm>
        </p:grpSpPr>
        <p:sp>
          <p:nvSpPr>
            <p:cNvPr id="10" name="TextBox 75">
              <a:extLst>
                <a:ext uri="{FF2B5EF4-FFF2-40B4-BE49-F238E27FC236}">
                  <a16:creationId xmlns:a16="http://schemas.microsoft.com/office/drawing/2014/main" id="{4CBFA68B-CCAC-496F-9D27-B6FEFA0EAF8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8640B45-98A7-43FF-95D1-ABB5F1B5F09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047081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667523" y="1854341"/>
            <a:ext cx="21563384" cy="225837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的用法</a:t>
            </a:r>
          </a:p>
        </p:txBody>
      </p:sp>
      <p:graphicFrame>
        <p:nvGraphicFramePr>
          <p:cNvPr id="3" name="表格 2">
            <a:extLst>
              <a:ext uri="{FF2B5EF4-FFF2-40B4-BE49-F238E27FC236}">
                <a16:creationId xmlns:a16="http://schemas.microsoft.com/office/drawing/2014/main" id="{15C9139B-9286-4DC2-8F25-7020E1815B35}"/>
              </a:ext>
            </a:extLst>
          </p:cNvPr>
          <p:cNvGraphicFramePr>
            <a:graphicFrameLocks noGrp="1"/>
          </p:cNvGraphicFramePr>
          <p:nvPr/>
        </p:nvGraphicFramePr>
        <p:xfrm>
          <a:off x="1633538" y="4112716"/>
          <a:ext cx="20496212" cy="4302634"/>
        </p:xfrm>
        <a:graphic>
          <a:graphicData uri="http://schemas.openxmlformats.org/drawingml/2006/table">
            <a:tbl>
              <a:tblPr firstRow="1" firstCol="1" bandRow="1"/>
              <a:tblGrid>
                <a:gridCol w="2730306">
                  <a:extLst>
                    <a:ext uri="{9D8B030D-6E8A-4147-A177-3AD203B41FA5}">
                      <a16:colId xmlns:a16="http://schemas.microsoft.com/office/drawing/2014/main" val="2222062541"/>
                    </a:ext>
                  </a:extLst>
                </a:gridCol>
                <a:gridCol w="17765906">
                  <a:extLst>
                    <a:ext uri="{9D8B030D-6E8A-4147-A177-3AD203B41FA5}">
                      <a16:colId xmlns:a16="http://schemas.microsoft.com/office/drawing/2014/main" val="2290436667"/>
                    </a:ext>
                  </a:extLst>
                </a:gridCol>
              </a:tblGrid>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引导非限制性定语从句</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可放在主句前、中、后</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常译为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正如</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正像</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949813513"/>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which</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引导非限制性定语从句修饰前面整个句子时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只能置于主句后</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常译为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这一点</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这件事</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575761739"/>
                  </a:ext>
                </a:extLst>
              </a:tr>
            </a:tbl>
          </a:graphicData>
        </a:graphic>
      </p:graphicFrame>
      <p:grpSp>
        <p:nvGrpSpPr>
          <p:cNvPr id="5" name="组合 4">
            <a:extLst>
              <a:ext uri="{FF2B5EF4-FFF2-40B4-BE49-F238E27FC236}">
                <a16:creationId xmlns:a16="http://schemas.microsoft.com/office/drawing/2014/main" id="{95643447-9301-491D-BADB-C8B028E3147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A0AB2671-6E5C-450E-96B8-02C60059E98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55F1ECB2-20A7-4AA0-ADA9-D784B40B87F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30507632"/>
      </p:ext>
    </p:extLst>
  </p:cSld>
  <p:clrMapOvr>
    <a:masterClrMapping/>
  </p:clrMapOvr>
  <p:transition>
    <p:pull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210594" cy="4029821"/>
          </a:xfrm>
          <a:prstGeom prst="rect">
            <a:avLst/>
          </a:prstGeom>
        </p:spPr>
        <p:txBody>
          <a:bodyPr wrap="square">
            <a:spAutoFit/>
          </a:bodyPr>
          <a:lstStyle/>
          <a:p>
            <a:pPr marL="12065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Few people I know seem to have much desire or time to cook. Making Chinese 1.</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(dish) is seen as especially troublesome. Many westerners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2.</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come to China cook much less than in their own countries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83676" y="6303526"/>
            <a:ext cx="21762389" cy="502679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117982" y="4275218"/>
            <a:ext cx="188705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dishes</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502680" y="6285658"/>
            <a:ext cx="21732806"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这是一篇议论文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随着社会的发展</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越来越多的人选择外出就餐。然而作者认为</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外出就餐会导致费用支出过多和更多的健康问题</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所以他建议多在家做饭。</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A71CE35B-D1CA-4B1B-B993-FF2B9498858A}"/>
              </a:ext>
            </a:extLst>
          </p:cNvPr>
          <p:cNvSpPr/>
          <p:nvPr/>
        </p:nvSpPr>
        <p:spPr>
          <a:xfrm>
            <a:off x="532264" y="8156012"/>
            <a:ext cx="2173280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考查名词复数。根据上下文可知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做中国菜看起来很麻烦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故用复数形式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dishes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5" name="矩形 14">
            <a:extLst>
              <a:ext uri="{FF2B5EF4-FFF2-40B4-BE49-F238E27FC236}">
                <a16:creationId xmlns:a16="http://schemas.microsoft.com/office/drawing/2014/main" id="{F8AA24B0-6523-4FA3-A25C-C82D494C26DD}"/>
              </a:ext>
            </a:extLst>
          </p:cNvPr>
          <p:cNvSpPr/>
          <p:nvPr/>
        </p:nvSpPr>
        <p:spPr>
          <a:xfrm>
            <a:off x="1526199" y="5238520"/>
            <a:ext cx="265810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who/that</a:t>
            </a:r>
            <a:endParaRPr lang="zh-CN" altLang="en-US" sz="4400" dirty="0"/>
          </a:p>
        </p:txBody>
      </p:sp>
      <p:sp>
        <p:nvSpPr>
          <p:cNvPr id="16" name="矩形 15">
            <a:extLst>
              <a:ext uri="{FF2B5EF4-FFF2-40B4-BE49-F238E27FC236}">
                <a16:creationId xmlns:a16="http://schemas.microsoft.com/office/drawing/2014/main" id="{3CC3748E-311A-4A1F-BB58-9ED4D0C694D2}"/>
              </a:ext>
            </a:extLst>
          </p:cNvPr>
          <p:cNvSpPr/>
          <p:nvPr/>
        </p:nvSpPr>
        <p:spPr>
          <a:xfrm>
            <a:off x="502680" y="10042143"/>
            <a:ext cx="21762390"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考查定语从句。此处先行词是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many westerners,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380799961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
                                          </p:val>
                                        </p:tav>
                                        <p:tav tm="100000">
                                          <p:val>
                                            <p:strVal val="#ppt_x"/>
                                          </p:val>
                                        </p:tav>
                                      </p:tavLst>
                                    </p:anim>
                                    <p:anim calcmode="lin" valueType="num">
                                      <p:cBhvr>
                                        <p:cTn id="3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P spid="1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92024" y="2114773"/>
            <a:ext cx="21790819"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once they realize how cheap 3.</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can be to eat out. I still remember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(visit) a friend who’d lived here for five years and I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(shock) when I learnt she hadn’t cooked once in all that time.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7026" y="6079989"/>
            <a:ext cx="21383769" cy="4029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740969" y="2225526"/>
            <a:ext cx="1800200"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it</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892024" y="5875731"/>
            <a:ext cx="20638692"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是形式主语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真正的主语是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eat out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2133761" y="3287938"/>
            <a:ext cx="211307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visiting</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900082" y="6877736"/>
            <a:ext cx="20630634"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remember doing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记得做过某事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visiting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D5F872FB-0147-4628-BDFF-299C22006C19}"/>
              </a:ext>
            </a:extLst>
          </p:cNvPr>
          <p:cNvSpPr/>
          <p:nvPr/>
        </p:nvSpPr>
        <p:spPr>
          <a:xfrm>
            <a:off x="2108911" y="4211998"/>
            <a:ext cx="416402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was shocked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2" name="矩形 11">
            <a:extLst>
              <a:ext uri="{FF2B5EF4-FFF2-40B4-BE49-F238E27FC236}">
                <a16:creationId xmlns:a16="http://schemas.microsoft.com/office/drawing/2014/main" id="{5A190288-422C-45E8-A4A5-C6EFAB729522}"/>
              </a:ext>
            </a:extLst>
          </p:cNvPr>
          <p:cNvSpPr/>
          <p:nvPr/>
        </p:nvSpPr>
        <p:spPr>
          <a:xfrm>
            <a:off x="900082" y="7879741"/>
            <a:ext cx="20630634"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考查动词的时态和语态。此处根据语意可知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感到很震惊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故需用被动语态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同时根据后面的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learnt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时态为一般过去时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shocked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E248A55A-3BC1-4F4F-B394-618EB6546E73}"/>
              </a:ext>
            </a:extLst>
          </p:cNvPr>
          <p:cNvGrpSpPr/>
          <p:nvPr/>
        </p:nvGrpSpPr>
        <p:grpSpPr>
          <a:xfrm>
            <a:off x="1512492" y="1345332"/>
            <a:ext cx="5785908" cy="769441"/>
            <a:chOff x="1512492" y="2497460"/>
            <a:chExt cx="5785908" cy="769441"/>
          </a:xfrm>
        </p:grpSpPr>
        <p:sp>
          <p:nvSpPr>
            <p:cNvPr id="16" name="TextBox 75">
              <a:extLst>
                <a:ext uri="{FF2B5EF4-FFF2-40B4-BE49-F238E27FC236}">
                  <a16:creationId xmlns:a16="http://schemas.microsoft.com/office/drawing/2014/main" id="{7278AF4E-9505-43A7-BF70-CB4D10921A4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7" name="图片 16">
              <a:extLst>
                <a:ext uri="{FF2B5EF4-FFF2-40B4-BE49-F238E27FC236}">
                  <a16:creationId xmlns:a16="http://schemas.microsoft.com/office/drawing/2014/main" id="{548A9A28-5ED5-4D77-BF30-FAB716D7EA3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858156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P spid="10" grpId="0"/>
      <p:bldP spid="1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5028" y="1926871"/>
            <a:ext cx="21170352" cy="504548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While regularly eating out seems to 6.</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(become) common for many young people in recent years, it’s not without a cost. The obvious one is money: eating out once or twice a week may be 7.</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(afford) but doing this most days adds up. There could be an even 8.</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(high) cost on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your health.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05680" y="6972355"/>
            <a:ext cx="21732580" cy="471201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488719" y="2114773"/>
            <a:ext cx="379905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have become</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41322" y="6972355"/>
            <a:ext cx="2092144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考查动词的时态。此处根据语意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在外面就餐看起来已经成为一种平常的现象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同时结合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recent years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需要不定式的完成式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become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16523872" y="4064892"/>
            <a:ext cx="295946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affordable</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937044" y="8800159"/>
            <a:ext cx="2073768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考查形容词。根据语意可知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此处需用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afford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的形容词形式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affordable,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要注意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不要遗漏。</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E4EAA463-6CDB-4EAE-B61A-C2F87E8865F4}"/>
              </a:ext>
            </a:extLst>
          </p:cNvPr>
          <p:cNvSpPr/>
          <p:nvPr/>
        </p:nvSpPr>
        <p:spPr>
          <a:xfrm>
            <a:off x="17592151" y="5133902"/>
            <a:ext cx="192713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higher</a:t>
            </a:r>
            <a:endParaRPr lang="zh-CN" altLang="en-US" sz="4400" dirty="0"/>
          </a:p>
        </p:txBody>
      </p:sp>
      <p:sp>
        <p:nvSpPr>
          <p:cNvPr id="12" name="矩形 11">
            <a:extLst>
              <a:ext uri="{FF2B5EF4-FFF2-40B4-BE49-F238E27FC236}">
                <a16:creationId xmlns:a16="http://schemas.microsoft.com/office/drawing/2014/main" id="{BE783488-9DE5-47FD-9962-E56D3CB672C8}"/>
              </a:ext>
            </a:extLst>
          </p:cNvPr>
          <p:cNvSpPr/>
          <p:nvPr/>
        </p:nvSpPr>
        <p:spPr>
          <a:xfrm>
            <a:off x="824902" y="10508002"/>
            <a:ext cx="22001342"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考查形容词的比较级。此处根据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并结合语意可知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higher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92B17FDA-4C57-4074-BB7D-335E61CCC610}"/>
              </a:ext>
            </a:extLst>
          </p:cNvPr>
          <p:cNvGrpSpPr/>
          <p:nvPr/>
        </p:nvGrpSpPr>
        <p:grpSpPr>
          <a:xfrm>
            <a:off x="1512492" y="1345332"/>
            <a:ext cx="5785908" cy="769441"/>
            <a:chOff x="1512492" y="2497460"/>
            <a:chExt cx="5785908" cy="769441"/>
          </a:xfrm>
        </p:grpSpPr>
        <p:sp>
          <p:nvSpPr>
            <p:cNvPr id="16" name="TextBox 75">
              <a:extLst>
                <a:ext uri="{FF2B5EF4-FFF2-40B4-BE49-F238E27FC236}">
                  <a16:creationId xmlns:a16="http://schemas.microsoft.com/office/drawing/2014/main" id="{20E2A46B-E29B-4B8A-B641-722B048E637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7" name="图片 16">
              <a:extLst>
                <a:ext uri="{FF2B5EF4-FFF2-40B4-BE49-F238E27FC236}">
                  <a16:creationId xmlns:a16="http://schemas.microsoft.com/office/drawing/2014/main" id="{C2DB8E5E-4A13-4268-88A6-F7E4C095DD7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957786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P spid="10" grpId="0"/>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4930" y="1782323"/>
            <a:ext cx="21186980"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Researchers have found that there is a direct link between the increase in food eaten outside the home and the rise in 9.</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(weigh) problems.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If you are not going to suffer this problem, then I suggest that the next</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3664" y="5137147"/>
            <a:ext cx="20051027" cy="14416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681844" y="2904681"/>
            <a:ext cx="3313505"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weight</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32722" y="5276894"/>
            <a:ext cx="19493938"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考查名词。根据语意可知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此处需填入动词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weigh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weight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ED7DB86-DA8D-43E2-B945-0B51B0539D10}"/>
              </a:ext>
            </a:extLst>
          </p:cNvPr>
          <p:cNvGrpSpPr/>
          <p:nvPr/>
        </p:nvGrpSpPr>
        <p:grpSpPr>
          <a:xfrm>
            <a:off x="1080444" y="1291414"/>
            <a:ext cx="5785908" cy="769441"/>
            <a:chOff x="1512492" y="2497460"/>
            <a:chExt cx="5785908" cy="769441"/>
          </a:xfrm>
        </p:grpSpPr>
        <p:sp>
          <p:nvSpPr>
            <p:cNvPr id="10" name="TextBox 75">
              <a:extLst>
                <a:ext uri="{FF2B5EF4-FFF2-40B4-BE49-F238E27FC236}">
                  <a16:creationId xmlns:a16="http://schemas.microsoft.com/office/drawing/2014/main" id="{E3B1DF02-DC4C-49B3-8504-3C3A634A198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54BE9C5A-EC2E-4D4E-BF49-1113234FA41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023480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06768" y="2114773"/>
            <a:ext cx="21216036"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time you go to your mum’s home 10.</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dinner, get a few cooking tips from her. Cooking food can be fun. You might also begin to notice the effects not only on your health but in your pocket.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06768" y="6314616"/>
            <a:ext cx="20262300" cy="92908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745740" y="2387867"/>
            <a:ext cx="151836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for</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268414" y="6167843"/>
            <a:ext cx="20262301"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考查介词。根据语意可知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此处表示“去妈妈家吃晚饭”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表示目的。</a:t>
            </a: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3002A5D-6FCA-4E32-B633-B73EBF6A071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058EA633-AA32-4FB2-AA60-944B231E69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D8CF0ABB-2FFA-46BF-BE3A-101474B500F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543179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3" y="2127167"/>
            <a:ext cx="8264464"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Ⅰ.</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单句语法填空</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Most importantly,</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though, remember the following old rule:</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try to eat different food,</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not too much.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1604" y="2265199"/>
            <a:ext cx="11216792" cy="396390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24892" y="7813278"/>
            <a:ext cx="243983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but/yet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05148" y="2231848"/>
            <a:ext cx="11233248"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尝试吃不同的食物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但是不要吃太多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空处应用转折连词。</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207703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088167"/>
            <a:ext cx="8912536" cy="4572983"/>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2.I was driving home late at night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my car lost momentum(</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动力</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got slower and slower.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00377" y="2079748"/>
            <a:ext cx="9635223" cy="58361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240684" y="3553011"/>
            <a:ext cx="184377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457708" y="1980630"/>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深夜正驾驶在回家的路上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突然汽车失去动力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变得越来越慢。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doing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正在做某事这时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B9E7A70-A23B-4A8F-981A-A5EB8214156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29FC225-CC9F-4209-A5F6-BCCE6CCFCEB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5CAA21BD-360A-445A-933A-DDAC5F32192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7600109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011039"/>
            <a:ext cx="963522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3.I had hardly sat down on the train and opened a bar of chocolate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really old man with huge bags sat down across from me.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29716" y="2442173"/>
            <a:ext cx="9635223" cy="399681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764410" y="4440582"/>
            <a:ext cx="184377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831599" y="2442173"/>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hardly…when…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为固定用法。</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2C5D862-BE80-4087-B41B-FBFDAD526B53}"/>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56F7E59-8B9E-4793-A9F9-539D286DCE9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C6291E38-E04E-472B-9315-511C64799AB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170692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66620" y="1980630"/>
            <a:ext cx="10280688"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4.If you visit Nepal, you will find the Nepalese often greet each other with the hands pressed together,</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 North America and the UK, people greet one another by shaking hands.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32047" y="2114773"/>
            <a:ext cx="9635223" cy="572085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426284" y="5564336"/>
            <a:ext cx="178927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while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157084" y="1980630"/>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尼泊尔人通常双手合十打招呼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而在北美和英国</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人们通过握手打招呼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该空前后为对比关系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02D693A-4365-417F-AFC6-E905E9467C4B}"/>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4298135-9263-42A2-B6E0-1D8150F4C6D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3D8C29F-211E-443F-A1BA-87E518227D6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754476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1980630"/>
            <a:ext cx="9217024"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But for now, they all have to postpone their plans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winter storms pass.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743735" y="1980630"/>
            <a:ext cx="9635223" cy="503414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27789" y="4500910"/>
            <a:ext cx="257474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until/till</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028642" y="1710513"/>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考查状语从句连接词。但是现在他们都得把他们的计划推迟到冬季风暴结束。根据句意可知空处填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until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till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1A7EA9D-B426-4273-B27C-96C8F120D13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020D5247-BC2C-4150-9790-314448FE105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5A241D51-930B-42D7-9FCB-CB7FADE3C54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849226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67983" y="2094451"/>
            <a:ext cx="8716340"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6.Never lose heart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you’ll make a quick advance in your project.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33772" y="2239001"/>
            <a:ext cx="9635223" cy="367010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340168" y="3416553"/>
            <a:ext cx="134363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and</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033772" y="2140578"/>
            <a:ext cx="951018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考查连词。别灰心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你会很快取得进展的。本题为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祈使句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陈述句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p>
        </p:txBody>
      </p:sp>
      <p:grpSp>
        <p:nvGrpSpPr>
          <p:cNvPr id="8" name="组合 7">
            <a:extLst>
              <a:ext uri="{FF2B5EF4-FFF2-40B4-BE49-F238E27FC236}">
                <a16:creationId xmlns:a16="http://schemas.microsoft.com/office/drawing/2014/main" id="{02F90F59-A3A4-4CF3-816C-1798CD6769C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5EF07C8-D08E-456D-A72E-C29451B6D5F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377DF9F-9816-46C4-9ABE-910BA822381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011369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5236" y="2195452"/>
            <a:ext cx="9366895"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7.Ten years later I still keep in touch with my classmates,</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I’ve never met them after graduation.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88892" y="2266166"/>
            <a:ext cx="9635223" cy="67729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10309" y="4692762"/>
            <a:ext cx="546175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though/although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657220" y="2195452"/>
            <a:ext cx="9366895"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十年后我仍然与同学们保持联系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尽管毕业后我再也没有见过他们。根据句意可知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设空处引导让步状语从句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though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although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F22A899-1073-4092-BBAC-913C604EBBF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EF24AB8-3850-430D-86AC-57365767FB8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3D0B9B8-C315-4585-B722-8C135373042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966577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0304" y="2127285"/>
            <a:ext cx="10031643"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8.Scientists say it may be five or six years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it is possible to test this medicine on patients.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05780" y="2170290"/>
            <a:ext cx="9635223" cy="576062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677267" y="3482724"/>
            <a:ext cx="21873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before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105780" y="1983330"/>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考查状语从句连接词。科学家们说或许要五六年的时间才有可能将这种药物用于临床进行验证。根据句意可知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设空处表示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before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50F659F-899C-4E7B-A1C7-C1506E99857A}"/>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075F018C-61B7-4AF1-9D3B-5FD06B669B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44763CCA-CA03-460F-AF11-C5CA0FC7AE0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05023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93052" y="2239133"/>
            <a:ext cx="10888592"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9.As John Lennon once said, life is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happens to you while you are busy making other plans.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447476" y="2239133"/>
            <a:ext cx="9635223" cy="706486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04580" y="3542246"/>
            <a:ext cx="167866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681844" y="1980630"/>
            <a:ext cx="9510186"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正如约翰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列侬曾经所说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生活就是在你忙于制订其他计划的时候发生在你身上的事情。设空处引导表语从句并在从句中充当主语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FE8A709-4FF7-4FC5-82A5-24124FB110B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CFBDB5CA-4B03-4428-B796-D36ED068BA1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C7507AE-4535-43D5-ADA7-F7A70E526F3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165793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12448" y="2155055"/>
            <a:ext cx="10343109"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10.I couldn’t imagine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difficult it was for these badly injured victims to make it to the hospital.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99195" y="2186518"/>
            <a:ext cx="9635223" cy="586092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76588" y="3570376"/>
            <a:ext cx="149271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how</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34420" y="2134766"/>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我无法想象这些受伤严重的受害者到达医院该有多么困难。设空处引导宾语从句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空后是形容词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difficult,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31EF610-110C-47D2-A00F-6EFA9191F0D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68CC8B7-75A3-4412-B766-AF8802D7AB9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71BFA9B-1F3A-4A03-87A7-304759BC840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335923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089764"/>
            <a:ext cx="9510187"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11.Following the decline in house prices in many small and medium-sized cities, there are now signs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house prices in major cities may also be set for a slide.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08592" y="2114773"/>
            <a:ext cx="9635223" cy="590811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98736" y="6661150"/>
            <a:ext cx="141096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33629" y="1980630"/>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考查名词性从句连接词。随着中小型城市房价的下跌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现在有迹象表明在大城市房价也可能下滑。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signs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后是同位语从句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从句结构和意义完整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E1B53C9-481F-4CCC-9A56-EEE932FF686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00D66C4-007C-4EEB-B1FD-EFCFA7E5BF8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AD93A05-D8E3-4B52-8FBB-89796C3EBD5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956195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04747" y="2310223"/>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12.There is a strong possibility</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man will mainly depend on solar energy in the future.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25003" y="2310223"/>
            <a:ext cx="9635223" cy="787715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282881" y="3512033"/>
            <a:ext cx="2408032" cy="923330"/>
          </a:xfrm>
          <a:prstGeom prst="rect">
            <a:avLst/>
          </a:prstGeom>
        </p:spPr>
        <p:txBody>
          <a:bodyPr wrap="none">
            <a:spAutoFit/>
          </a:bodyPr>
          <a:lstStyle/>
          <a:p>
            <a:r>
              <a:rPr lang="en-US" altLang="zh-CN" sz="5400" dirty="0">
                <a:solidFill>
                  <a:srgbClr val="A50021"/>
                </a:solidFill>
                <a:latin typeface="微软雅黑" panose="020B0503020204020204" pitchFamily="34" charset="-122"/>
                <a:cs typeface="Times New Roman" panose="02020603050405020304" pitchFamily="18" charset="0"/>
              </a:rPr>
              <a:t>that </a:t>
            </a:r>
            <a:r>
              <a:rPr lang="zh-CN" altLang="zh-CN" sz="5400" dirty="0">
                <a:solidFill>
                  <a:srgbClr val="A50021"/>
                </a:solidFill>
                <a:ea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53643" y="2406635"/>
            <a:ext cx="9510186" cy="918963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考查名词性从句连接词。 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人类在将来主要依靠太阳能是非常有可能的。设空后的从句结构完整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不缺少成分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且是对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possibility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的进一步解释、说明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故设空处引导同位语从句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88AAF97-5C31-4485-BF90-069D048B09B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8A144816-F1CE-457D-95A5-A03ABFC9864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FC8B1FCE-40E2-42DD-BEDD-16071DD160F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796196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1972211"/>
            <a:ext cx="10011635"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13.He has heart disease. That is</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he has been smoking too much.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99203" y="2195568"/>
            <a:ext cx="9635223" cy="326864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45837" y="3225209"/>
            <a:ext cx="268855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because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817748" y="2114773"/>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他有心脏病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那是由于他一直吸烟造成的。</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24624F2-A12A-4425-8F07-ABC566ED8621}"/>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60D3C9D-3244-4173-957D-F72D68817D9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9136699-E55C-4FC5-9026-2C4E6055434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859631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17473"/>
            <a:ext cx="993962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14.Reading her biography, I was lost in admiration for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Doris Lessing had achieved in literature.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70936" y="2138816"/>
            <a:ext cx="9635223" cy="802116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993844" y="4597101"/>
            <a:ext cx="167866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33455" y="2114773"/>
            <a:ext cx="9572704" cy="918963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考查名词性从句连接词。句意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读她的传记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我对多丽丝</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莱辛在文学上所取得的成就钦佩不已。分析语境可知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后接了宾语从句。从句中缺少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achieved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故要用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来引导。</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2026BF6-42FE-4C66-8619-0DAFDC06C8D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9745DD5-95C0-4C2D-BA65-867A01A6B05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2D0FEFC4-0161-41EA-B7A2-D10934D4254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694734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069442"/>
            <a:ext cx="951018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15. The boss of the company is trying to create an easy atmosphere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his employees enjoy their 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70250" y="2321261"/>
            <a:ext cx="9635223" cy="456669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256986" y="4515513"/>
            <a:ext cx="204947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2769" y="2305965"/>
            <a:ext cx="9510186" cy="614264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atmosphere,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气氛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氛围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从句缺少状语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引导定语从句。</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BE7345B-8CE8-459E-B1C9-A52DA380E11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48DC1A5-30F5-4A44-B635-9F4EFF71682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DDC4689-A175-4E7A-A2AB-32E8B80002E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34234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9510187"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16.As the smallest child of his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family,Alex</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always longing for the time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he should be able to be independent.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11513" y="2367037"/>
            <a:ext cx="9635223" cy="590811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454626" y="4544316"/>
            <a:ext cx="184377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when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6550" y="2268614"/>
            <a:ext cx="9510186" cy="771230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考查定语从句。先行词为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time,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从句缺少时间状语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引导定语从句。句意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作为家里最小的孩子</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亚历克斯总是渴望他能独立的时候。</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9959456-D156-465C-B077-993B6482D18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856FBF1F-E532-4A5F-97E8-FF32E0963B6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664BD24C-2808-4AD8-B5D9-C5F637764A3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732914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265891"/>
            <a:ext cx="9635224"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17.It is a truly delightful place,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looks the same as it must have done 100 years ago with its winding streets and pretty cottages.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90621" y="2134605"/>
            <a:ext cx="9635223" cy="809317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45837" y="3512635"/>
            <a:ext cx="197201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which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70250" y="1896385"/>
            <a:ext cx="9510186" cy="1002062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考查定语从句。此句是一个非限制性定语从句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定语从句中缺主语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这真是一个宜人的地方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这里蜿蜒的小路和美丽的小村庄看起来和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年前一模一样。</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4E31C39-E529-43AA-BF12-25C09A7C4379}"/>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E9D18603-B07F-4697-B40D-D72EFC439A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8ED7096-33B0-4D62-87BB-9F11DB4A722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572151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68834" y="2251307"/>
            <a:ext cx="8715491"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18.The books on the desk,</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covers are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shiny,are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prizes for us.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44639" y="2046941"/>
            <a:ext cx="9635223" cy="686903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12492" y="3526688"/>
            <a:ext cx="215315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whose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62160" y="1980630"/>
            <a:ext cx="9510186" cy="8450968"/>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考查定语从句。此句是非限制性定语从句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books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covers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之间存在所属关系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书的封面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桌上的书是给我们的奖励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那些书的封面闪闪发光。</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A59BFB4-0CB2-468B-B723-11F7444445F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77C8190-39DD-42E1-A062-5BCF6CD81BD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347204D-B56B-4938-90AD-FFA91269096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547700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5832" y="2209806"/>
            <a:ext cx="9635223"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19.Anyone</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upgrades their professional knowledge to a new level can apply for these courses.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67840" y="2040398"/>
            <a:ext cx="9635223" cy="686903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328916" y="2209806"/>
            <a:ext cx="149271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67840" y="2118781"/>
            <a:ext cx="9188457"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考查定语从句。任何将专业知识提升到一个新水平的人都可以申请这些课程。设空处引导定语从句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anyone,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且在定语从句中作主语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BDF16D8-B203-4717-A6E7-73BFBF00C565}"/>
              </a:ext>
            </a:extLst>
          </p:cNvPr>
          <p:cNvGrpSpPr/>
          <p:nvPr/>
        </p:nvGrpSpPr>
        <p:grpSpPr>
          <a:xfrm>
            <a:off x="1095832" y="1349340"/>
            <a:ext cx="5785908" cy="769441"/>
            <a:chOff x="1512492" y="2497460"/>
            <a:chExt cx="5785908" cy="769441"/>
          </a:xfrm>
        </p:grpSpPr>
        <p:sp>
          <p:nvSpPr>
            <p:cNvPr id="10" name="TextBox 75">
              <a:extLst>
                <a:ext uri="{FF2B5EF4-FFF2-40B4-BE49-F238E27FC236}">
                  <a16:creationId xmlns:a16="http://schemas.microsoft.com/office/drawing/2014/main" id="{741B412E-F2EE-4035-8E06-5418DE2179B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5A6DED00-39A0-470B-9CDF-C00A2DC15B7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68049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29437" y="2234717"/>
            <a:ext cx="9867619"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20.The number of smokers,</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is reported, has dropped by 17 per cent in just one year.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95234" y="2338221"/>
            <a:ext cx="9635223" cy="70850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952652" y="3618864"/>
            <a:ext cx="83548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820271" y="2258760"/>
            <a:ext cx="9510186" cy="886646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考查非限制性定语从句。正如被报道的那样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烟民的数量在仅仅一年的时间里就下降了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在这里代替整个主句的内容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 is reported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正如被报道的那样</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2C1CD5E-0B51-403D-AB36-F158F5867EB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49C8E11-784E-4982-9B5C-D2B5FAE14B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1F8C810-2717-44F9-A3AA-1E55BD4D68F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5613832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2128" y="2122943"/>
            <a:ext cx="21680924" cy="6061146"/>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Ⅱ.</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语篇语法填空</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:238</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清理垃圾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Litter is everywhere, doing great harm 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environment and life on our planet. Jeff Kirschner, who wants to build a litter-free world, started a global community</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9662" y="8094094"/>
            <a:ext cx="21933390" cy="420204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897868" y="5252493"/>
            <a:ext cx="936104"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239663" y="8326402"/>
            <a:ext cx="21680924" cy="2004010"/>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本文是一篇记叙文。女儿的话使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 Kirschner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反思垃圾给地球带来的危害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于是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 Kirschner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开发了一款名叫</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Litterati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的应用软件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鼓励人们清理垃圾保护环境。</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926193B9-52BC-465A-A2DC-CACFF0497128}"/>
              </a:ext>
            </a:extLst>
          </p:cNvPr>
          <p:cNvSpPr/>
          <p:nvPr/>
        </p:nvSpPr>
        <p:spPr>
          <a:xfrm>
            <a:off x="1465045" y="10292129"/>
            <a:ext cx="21455541"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垃圾到处都是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这对我们在地球上的环境和生活有很大的害处。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 harm 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0" name="组合 9">
            <a:extLst>
              <a:ext uri="{FF2B5EF4-FFF2-40B4-BE49-F238E27FC236}">
                <a16:creationId xmlns:a16="http://schemas.microsoft.com/office/drawing/2014/main" id="{894CF383-31A9-4BA4-A181-43DD4AE0E0C4}"/>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3CFFB53F-EB89-4B64-8A00-018FE8394D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26532881-2810-4DAC-80C0-9AE6B9239E2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352280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1956112"/>
            <a:ext cx="21962438" cy="606666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named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Litterati</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(settle) this problem.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story began with his 6-year-old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daughter.One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day they were going on a hike when the girl noticed a 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(break) plastic tub(</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浴盆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a river. She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said,“Daddy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 doesn’t go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there.”That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took Kirschner by surprise. He, like many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adults,had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become so used to the rubbish around them that he hadn’t given it a second look.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16697" y="8085469"/>
            <a:ext cx="21962438" cy="371649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594545" y="2044817"/>
            <a:ext cx="238892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settle</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21593" y="7991255"/>
            <a:ext cx="2111819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考查不定式。为了解决这个问题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他开办了一个名为</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Litterati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的全球社区。句中不定式短语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settle this problem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在句中充当目的状语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故填不定式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settle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152452" y="9925468"/>
            <a:ext cx="21429513"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有一天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他们正在远足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这时他的女儿注意到河里有一个坏了的塑料浴盆。形容词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broken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坏了的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在句中充当定语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plastic tub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9505380" y="4077003"/>
            <a:ext cx="207531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broken</a:t>
            </a:r>
            <a:endParaRPr lang="zh-CN" altLang="en-US" sz="4400" dirty="0"/>
          </a:p>
        </p:txBody>
      </p:sp>
      <p:grpSp>
        <p:nvGrpSpPr>
          <p:cNvPr id="12" name="组合 11">
            <a:extLst>
              <a:ext uri="{FF2B5EF4-FFF2-40B4-BE49-F238E27FC236}">
                <a16:creationId xmlns:a16="http://schemas.microsoft.com/office/drawing/2014/main" id="{599608F1-E9B0-4AC7-A939-59AFA7FE6463}"/>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96B5FC61-1A80-479C-9C2A-F11A954CB62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148CDAEE-3E8D-4A87-81EB-5EF9CD30F53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294254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7507" y="2074650"/>
            <a:ext cx="21120500"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his daughter said reminded him of the serious problem our planet faces.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Jeff started to take 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(act).He created </a:t>
            </a:r>
            <a:r>
              <a:rPr lang="en-US" altLang="zh-CN" sz="4400" dirty="0" err="1">
                <a:solidFill>
                  <a:srgbClr val="000000"/>
                </a:solidFill>
                <a:latin typeface="微软雅黑" panose="020B0503020204020204" pitchFamily="34" charset="-122"/>
                <a:cs typeface="Times New Roman" panose="02020603050405020304" pitchFamily="18" charset="0"/>
              </a:rPr>
              <a:t>Litterati,an</a:t>
            </a:r>
            <a:r>
              <a:rPr lang="en-US" altLang="zh-CN" sz="4400" dirty="0">
                <a:solidFill>
                  <a:srgbClr val="000000"/>
                </a:solidFill>
                <a:latin typeface="微软雅黑" panose="020B0503020204020204" pitchFamily="34" charset="-122"/>
                <a:cs typeface="Times New Roman" panose="02020603050405020304" pitchFamily="18" charset="0"/>
              </a:rPr>
              <a:t> app that makes it fun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pick up litter.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22003" y="6144594"/>
            <a:ext cx="21556004" cy="496891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08636" y="2208793"/>
            <a:ext cx="162897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What</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849234" y="6104471"/>
            <a:ext cx="21120500" cy="444006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考查主语从句。句意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他的女儿说的话提醒了他我们的星球面临的严重问题。此句是主语从句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said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缺少宾语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引导主语从句并在句中充当动词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said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771448" y="9080463"/>
            <a:ext cx="2119828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考查固定短语。句意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开始采取行动了。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action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采取行动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150F9814-17B2-4C92-86B8-82F6B8464D77}"/>
              </a:ext>
            </a:extLst>
          </p:cNvPr>
          <p:cNvSpPr/>
          <p:nvPr/>
        </p:nvSpPr>
        <p:spPr>
          <a:xfrm>
            <a:off x="8259100" y="4172859"/>
            <a:ext cx="184858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action</a:t>
            </a:r>
            <a:endParaRPr lang="zh-CN" altLang="en-US" sz="4400" dirty="0"/>
          </a:p>
        </p:txBody>
      </p:sp>
      <p:grpSp>
        <p:nvGrpSpPr>
          <p:cNvPr id="12" name="组合 11">
            <a:extLst>
              <a:ext uri="{FF2B5EF4-FFF2-40B4-BE49-F238E27FC236}">
                <a16:creationId xmlns:a16="http://schemas.microsoft.com/office/drawing/2014/main" id="{36CD56DF-0B9F-4CBF-A185-F9348D08E475}"/>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B7F69AF8-894A-43E4-9151-8A4E1F4031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987E1F87-3D72-443C-83F3-010F14A27EC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903574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8475" y="1966418"/>
            <a:ext cx="22106457" cy="504548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idea is 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(fair) simple: spot a piece of trash, take a photo, post the photo online and then put the litter into dustbins.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(see) that Jeff was keeping a record of the positive impact he was having on the planet, people worldwide started participating. Up to now, over 2,500,000 photos posted by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6082" y="7088014"/>
            <a:ext cx="21660778" cy="49342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350728" y="2204797"/>
            <a:ext cx="150714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fairly</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284805" y="7011902"/>
            <a:ext cx="21110007"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这个想法非常简单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看到垃圾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拍一张照片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把照片上传到网上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然后把垃圾扔进垃圾桶里。句中应该用副词修饰形容词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simple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fairly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403528" y="8924136"/>
            <a:ext cx="21110007"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Jeff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正在记录他对地球产生的积极影响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全世界的人们都开始参与进来。此句是非谓语作状语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people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构成主动关系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seeing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作状语。 </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3024660" y="4135689"/>
            <a:ext cx="201048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Seeing</a:t>
            </a:r>
            <a:endParaRPr lang="zh-CN" altLang="en-US" sz="4400" dirty="0"/>
          </a:p>
        </p:txBody>
      </p:sp>
      <p:grpSp>
        <p:nvGrpSpPr>
          <p:cNvPr id="12" name="组合 11">
            <a:extLst>
              <a:ext uri="{FF2B5EF4-FFF2-40B4-BE49-F238E27FC236}">
                <a16:creationId xmlns:a16="http://schemas.microsoft.com/office/drawing/2014/main" id="{0F914193-BEF3-42AD-8DC1-E1254DC7DFBB}"/>
              </a:ext>
            </a:extLst>
          </p:cNvPr>
          <p:cNvGrpSpPr/>
          <p:nvPr/>
        </p:nvGrpSpPr>
        <p:grpSpPr>
          <a:xfrm>
            <a:off x="1368475" y="1232085"/>
            <a:ext cx="5785908" cy="769441"/>
            <a:chOff x="1512492" y="2497460"/>
            <a:chExt cx="5785908" cy="769441"/>
          </a:xfrm>
        </p:grpSpPr>
        <p:sp>
          <p:nvSpPr>
            <p:cNvPr id="13" name="TextBox 75">
              <a:extLst>
                <a:ext uri="{FF2B5EF4-FFF2-40B4-BE49-F238E27FC236}">
                  <a16:creationId xmlns:a16="http://schemas.microsoft.com/office/drawing/2014/main" id="{21A092C0-1801-478B-8983-4275A26AE0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57296B7A-9A4D-4D98-A7D4-E06B5607A5D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9204016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248" y="2157778"/>
            <a:ext cx="20764547" cy="4035335"/>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3,500 people from over 40 countries 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(find) their way to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Litterati’s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digital landfill.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Litterati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more than an app. It is a highly 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(effect) solution to a pressing issue. Wherever you live, whatever you do and </a:t>
            </a: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24364" y="6370262"/>
            <a:ext cx="20764547" cy="40353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486429" y="2193092"/>
            <a:ext cx="396736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have found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745836" y="6232452"/>
            <a:ext cx="20271613"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考查时态。时间状语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up to now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通常与现在完成时连用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且主语是复数形式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found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FEC7BBB-FB79-4291-957F-28B2DE4B780C}"/>
              </a:ext>
            </a:extLst>
          </p:cNvPr>
          <p:cNvSpPr/>
          <p:nvPr/>
        </p:nvSpPr>
        <p:spPr>
          <a:xfrm>
            <a:off x="13978824" y="4350869"/>
            <a:ext cx="247497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effective</a:t>
            </a:r>
            <a:endParaRPr lang="zh-CN" altLang="en-US" sz="4400" dirty="0"/>
          </a:p>
        </p:txBody>
      </p:sp>
      <p:sp>
        <p:nvSpPr>
          <p:cNvPr id="10" name="矩形 9">
            <a:extLst>
              <a:ext uri="{FF2B5EF4-FFF2-40B4-BE49-F238E27FC236}">
                <a16:creationId xmlns:a16="http://schemas.microsoft.com/office/drawing/2014/main" id="{84E35351-A64D-450B-B709-DAD2B12CEEAF}"/>
              </a:ext>
            </a:extLst>
          </p:cNvPr>
          <p:cNvSpPr/>
          <p:nvPr/>
        </p:nvSpPr>
        <p:spPr>
          <a:xfrm>
            <a:off x="1745836" y="8262319"/>
            <a:ext cx="2027161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Litterati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不仅仅是一款应用软件。它是一个紧急问题的有效的解决方法。空处修饰名词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solution,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effective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有效的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p:txBody>
      </p:sp>
      <p:grpSp>
        <p:nvGrpSpPr>
          <p:cNvPr id="12" name="组合 11">
            <a:extLst>
              <a:ext uri="{FF2B5EF4-FFF2-40B4-BE49-F238E27FC236}">
                <a16:creationId xmlns:a16="http://schemas.microsoft.com/office/drawing/2014/main" id="{805E131D-AFCA-4E02-ADC0-9CA942B7BC31}"/>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B4F3DE73-FDDD-4B08-8CA2-3F04A88591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7E223CCC-036D-4179-9371-EFA31B570E8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07729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84856" y="2366813"/>
            <a:ext cx="19641804"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are,join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Litterati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make the world a cleaner and healthier place to live in.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84856" y="4634450"/>
            <a:ext cx="19929836" cy="382689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189428" y="2500956"/>
            <a:ext cx="248619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whoever</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384856" y="4700929"/>
            <a:ext cx="19641804"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考查让步状语从句。句意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无论你生活在哪里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无论你做什么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无论你是谁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加入</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Litterati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来让我们的世界成为一个更为清洁健康的居住的地方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whoever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引导让步状语从句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“Wherever you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live,whatever</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you do”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构成并列关系。</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3566D1F-2107-4F40-AF70-D5013641BDDE}"/>
              </a:ext>
            </a:extLst>
          </p:cNvPr>
          <p:cNvGrpSpPr/>
          <p:nvPr/>
        </p:nvGrpSpPr>
        <p:grpSpPr>
          <a:xfrm>
            <a:off x="1679230" y="1471352"/>
            <a:ext cx="5785908" cy="769441"/>
            <a:chOff x="1512492" y="2497460"/>
            <a:chExt cx="5785908" cy="769441"/>
          </a:xfrm>
        </p:grpSpPr>
        <p:sp>
          <p:nvSpPr>
            <p:cNvPr id="10" name="TextBox 75">
              <a:extLst>
                <a:ext uri="{FF2B5EF4-FFF2-40B4-BE49-F238E27FC236}">
                  <a16:creationId xmlns:a16="http://schemas.microsoft.com/office/drawing/2014/main" id="{AFEA10AD-B65A-4B2B-B828-1824BCEE948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C22DEB3-BCD8-4D6E-A5AB-2C7D1EC2E1A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139018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8476" y="1342918"/>
            <a:ext cx="21026336" cy="5050998"/>
          </a:xfrm>
          <a:prstGeom prst="rect">
            <a:avLst/>
          </a:prstGeom>
        </p:spPr>
        <p:txBody>
          <a:bodyPr wrap="square">
            <a:spAutoFit/>
          </a:bodyPr>
          <a:lstStyle/>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:205</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运河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说明文 </a:t>
            </a: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Who built the first canal? Perhaps some people long ago, living in </a:t>
            </a: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11.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dry country, discovered that they could dig ditches(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沟渠</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(irrigate) their fields with the river water. And naturally in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28248" y="6571333"/>
            <a:ext cx="21366564" cy="570644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80644" y="4506995"/>
            <a:ext cx="66396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a</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95978" y="6619096"/>
            <a:ext cx="20650762"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本文是一篇说明文。文章简述了运河的历史及其在运输方面的重要作用。</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41D03A3-5775-49C3-BE26-528B923377BB}"/>
              </a:ext>
            </a:extLst>
          </p:cNvPr>
          <p:cNvSpPr/>
          <p:nvPr/>
        </p:nvSpPr>
        <p:spPr>
          <a:xfrm>
            <a:off x="1124848" y="8574090"/>
            <a:ext cx="20621891"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11.[</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考查冠词。很久以前</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生活在干旱国家的一些人发现他们可以挖沟渠用河水灌溉农田。 此处用不定冠词表示泛指。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C952A548-4D4E-4FA2-8D06-D57873228D0F}"/>
              </a:ext>
            </a:extLst>
          </p:cNvPr>
          <p:cNvSpPr/>
          <p:nvPr/>
        </p:nvSpPr>
        <p:spPr>
          <a:xfrm>
            <a:off x="2832264" y="5412427"/>
            <a:ext cx="284590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irrigate</a:t>
            </a:r>
            <a:endParaRPr lang="zh-CN" altLang="en-US" sz="4400" dirty="0"/>
          </a:p>
        </p:txBody>
      </p:sp>
      <p:sp>
        <p:nvSpPr>
          <p:cNvPr id="12" name="矩形 11">
            <a:extLst>
              <a:ext uri="{FF2B5EF4-FFF2-40B4-BE49-F238E27FC236}">
                <a16:creationId xmlns:a16="http://schemas.microsoft.com/office/drawing/2014/main" id="{8E95620F-C9A1-447D-A053-4C865E6F4682}"/>
              </a:ext>
            </a:extLst>
          </p:cNvPr>
          <p:cNvSpPr/>
          <p:nvPr/>
        </p:nvSpPr>
        <p:spPr>
          <a:xfrm>
            <a:off x="1097139" y="10479114"/>
            <a:ext cx="21058365"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考查动词不定式。根据句意可知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挖沟渠的目的是灌溉农田。空处表示目的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irrigate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9E833FB4-AF88-4896-8473-819F10211B75}"/>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9F3A71C9-012D-4E7A-85DF-394D916E453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EDB5856C-BB28-40FC-A75D-F8F1E46B95F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542828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P spid="1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9638" y="2023635"/>
            <a:ext cx="20017062"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 the days 13.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boats were the most important means of transport, canals were the easiest means of reaching a place. Furthermore, a ditch 14.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(join) two rivers proved efficient for boat travel.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8522" y="5131889"/>
            <a:ext cx="20297209" cy="492451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365583" y="2157778"/>
            <a:ext cx="164660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when</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493500" y="5080798"/>
            <a:ext cx="19893200"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考查定语从句的关系词。自然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在船只是最重要的交通工具的时代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走运河水道是到达一个地方最容易的方式。先行词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days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表示时间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且在从句中作状语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引导定语从句。 </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A3E1CF56-027C-4BBD-B5F5-2683D5AC2C82}"/>
              </a:ext>
            </a:extLst>
          </p:cNvPr>
          <p:cNvSpPr/>
          <p:nvPr/>
        </p:nvSpPr>
        <p:spPr>
          <a:xfrm>
            <a:off x="4690913" y="4138407"/>
            <a:ext cx="205216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joining</a:t>
            </a:r>
            <a:endParaRPr lang="zh-CN" altLang="en-US" sz="4400" dirty="0"/>
          </a:p>
        </p:txBody>
      </p:sp>
      <p:sp>
        <p:nvSpPr>
          <p:cNvPr id="10" name="矩形 9">
            <a:extLst>
              <a:ext uri="{FF2B5EF4-FFF2-40B4-BE49-F238E27FC236}">
                <a16:creationId xmlns:a16="http://schemas.microsoft.com/office/drawing/2014/main" id="{B29219A9-D7FD-41B8-A64B-77124ACDA267}"/>
              </a:ext>
            </a:extLst>
          </p:cNvPr>
          <p:cNvSpPr/>
          <p:nvPr/>
        </p:nvSpPr>
        <p:spPr>
          <a:xfrm>
            <a:off x="1512492" y="7941633"/>
            <a:ext cx="2023424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是非谓语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ditch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joining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F9518B1D-0004-40EA-8A88-923D8941250D}"/>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D77EB422-D942-4DBB-89A0-1ED93AD6FB6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DAB781A0-8C2E-4495-BD40-94A001341E7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1071863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8" grpId="0"/>
      <p:bldP spid="10"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14354" y="2194234"/>
            <a:ext cx="20680458" cy="504548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Today, most countries in the world have canals. Even in the 21st century, goods can be moved more 15.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(convenient) by boat than by some other means of transport. Some canals, such as the Suez or the Panama,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(save) ships weeks of</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6142" y="7279056"/>
            <a:ext cx="20658709" cy="491814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074290" y="3404969"/>
            <a:ext cx="361470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conveniently</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695183" y="7208343"/>
            <a:ext cx="20353751"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即使在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21</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世纪</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用船运输货物也比用其他运输工具更方便。空处修饰谓语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moved,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conveniently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EEFE37B2-E66A-4B5F-AF99-0F383F50ACE3}"/>
              </a:ext>
            </a:extLst>
          </p:cNvPr>
          <p:cNvSpPr/>
          <p:nvPr/>
        </p:nvSpPr>
        <p:spPr>
          <a:xfrm>
            <a:off x="3816748" y="6419233"/>
            <a:ext cx="137210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save</a:t>
            </a:r>
            <a:endParaRPr lang="zh-CN" altLang="en-US" sz="4400" dirty="0"/>
          </a:p>
        </p:txBody>
      </p:sp>
      <p:sp>
        <p:nvSpPr>
          <p:cNvPr id="11" name="矩形 10">
            <a:extLst>
              <a:ext uri="{FF2B5EF4-FFF2-40B4-BE49-F238E27FC236}">
                <a16:creationId xmlns:a16="http://schemas.microsoft.com/office/drawing/2014/main" id="{E5EE6F3E-6274-4BA5-A657-507654897193}"/>
              </a:ext>
            </a:extLst>
          </p:cNvPr>
          <p:cNvSpPr/>
          <p:nvPr/>
        </p:nvSpPr>
        <p:spPr>
          <a:xfrm>
            <a:off x="1608437" y="9177530"/>
            <a:ext cx="20210311"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考查谓语动词。句意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一些运河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如苏伊士运河或巴拿马运河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它们缩短了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英里的航程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节省了数周的航行时间。此句的主语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some canals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并结合文章时态可知填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2" name="组合 11">
            <a:extLst>
              <a:ext uri="{FF2B5EF4-FFF2-40B4-BE49-F238E27FC236}">
                <a16:creationId xmlns:a16="http://schemas.microsoft.com/office/drawing/2014/main" id="{F7A70D7D-9999-4CA8-B45F-1D440A82B79D}"/>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F7A24E03-31C8-47DC-8C6F-5E0CCE03EE5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6EC13EB2-450F-49E5-823C-12639DCF6B7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135672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231" y="2153097"/>
            <a:ext cx="20947316"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time by making their voyage a thousand miles 17.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(short). Other canals permit boats to reach cities that 18.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(situate) inland. Still other canals can drain lands where there is too much water to help farmers irrigate fields without enough water, and provide</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0750" y="6221242"/>
            <a:ext cx="21321788" cy="390363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614699" y="2347312"/>
            <a:ext cx="212603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shorter</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265550" y="6166499"/>
            <a:ext cx="20481190"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考查形容词比较级。此处的意思是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比原来的航程少了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shorter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3E229C09-9392-4CFA-964C-39525481EEAD}"/>
              </a:ext>
            </a:extLst>
          </p:cNvPr>
          <p:cNvSpPr/>
          <p:nvPr/>
        </p:nvSpPr>
        <p:spPr>
          <a:xfrm>
            <a:off x="12601724" y="3289220"/>
            <a:ext cx="336034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are situated</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220750" y="8010100"/>
            <a:ext cx="2094731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考查固定用法。句意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其他运河可以让船到达位于内陆的城市。</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situated 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是一个固定词组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位于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坐落于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BEEE4315-895E-495B-BB2A-C2708C3006EF}"/>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0557AAC5-6BEC-4D7F-919B-FB9D9EC82CA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8BB1B441-5750-4DD2-B681-08B19363D3B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9973253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2"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94182" y="2256657"/>
            <a:ext cx="21644646" cy="504548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water power for 19.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(factory) as well.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Most of the canals have a long history. Canals existed in Egypt thousands of years ago. And the Grand Canal of China was begun about 2,500 years ago and took centuries to finish. During the seventeenth century, France built many canals that are still 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use today.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73742" y="7271357"/>
            <a:ext cx="21795364" cy="301966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298400" y="2427347"/>
            <a:ext cx="248831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factories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79404" y="7217521"/>
            <a:ext cx="2145942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factory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且根据语境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为工厂提供水能</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可知用复数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factories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D4529120-BBDE-4889-B96A-B72BCE9C8F56}"/>
              </a:ext>
            </a:extLst>
          </p:cNvPr>
          <p:cNvSpPr/>
          <p:nvPr/>
        </p:nvSpPr>
        <p:spPr>
          <a:xfrm>
            <a:off x="7871999" y="6464932"/>
            <a:ext cx="2376264"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in</a:t>
            </a:r>
            <a:endParaRPr lang="zh-CN" altLang="en-US" sz="4400" dirty="0"/>
          </a:p>
        </p:txBody>
      </p:sp>
      <p:sp>
        <p:nvSpPr>
          <p:cNvPr id="11" name="矩形 10">
            <a:extLst>
              <a:ext uri="{FF2B5EF4-FFF2-40B4-BE49-F238E27FC236}">
                <a16:creationId xmlns:a16="http://schemas.microsoft.com/office/drawing/2014/main" id="{07D220C3-01AB-4B48-80C9-A93D8FFB2216}"/>
              </a:ext>
            </a:extLst>
          </p:cNvPr>
          <p:cNvSpPr/>
          <p:nvPr/>
        </p:nvSpPr>
        <p:spPr>
          <a:xfrm>
            <a:off x="1116774" y="9047975"/>
            <a:ext cx="20773981"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20.[</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考查介词。固定词组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use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在使用中。</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116FF6B7-23C5-482B-B8C7-230486E1CA85}"/>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26C02E99-6B57-4707-80C3-F878D87F896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11D2B04A-9F9B-4278-B9AD-801A5A31809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611438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3" y="1459907"/>
            <a:ext cx="22245837" cy="4034181"/>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In a world where the climate is changing at a rate, 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has not exceeded in the geological record, the Arctic is on the front line, 2.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(experience) the most rapid warming of any region on the planet.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03511" y="5494088"/>
            <a:ext cx="22245837" cy="577557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575209" y="2602244"/>
            <a:ext cx="232467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which</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27513" y="8237021"/>
            <a:ext cx="21990670"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考查非限制性定语从句。空处指代先行词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9C4B71B4-9E88-4FE2-AFB7-4C92CCAF4A41}"/>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3B37C94D-9043-44D7-9BF1-C04B7B781C5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12B8CDD-8612-4FB9-9707-1D1D4D8094B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1025871D-76E1-4784-AE51-19511EDD9407}"/>
              </a:ext>
            </a:extLst>
          </p:cNvPr>
          <p:cNvSpPr/>
          <p:nvPr/>
        </p:nvSpPr>
        <p:spPr>
          <a:xfrm>
            <a:off x="620166" y="5284097"/>
            <a:ext cx="21990670"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本文为一篇说明文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说明了快速的气候变化对北极地区及其他地区的影响</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为了了解这些变化的范围和细节</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科学家们正在努力并取得了初步成果</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并把成果发表在《科学》等杂志上。</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3" name="矩形 12">
            <a:extLst>
              <a:ext uri="{FF2B5EF4-FFF2-40B4-BE49-F238E27FC236}">
                <a16:creationId xmlns:a16="http://schemas.microsoft.com/office/drawing/2014/main" id="{8C3BBEB0-0582-413F-91C7-AC4950AFBDD3}"/>
              </a:ext>
            </a:extLst>
          </p:cNvPr>
          <p:cNvSpPr/>
          <p:nvPr/>
        </p:nvSpPr>
        <p:spPr>
          <a:xfrm>
            <a:off x="15842084" y="3697247"/>
            <a:ext cx="364875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experiencing</a:t>
            </a:r>
            <a:endParaRPr lang="zh-CN" altLang="en-US" sz="4400" dirty="0"/>
          </a:p>
        </p:txBody>
      </p:sp>
      <p:sp>
        <p:nvSpPr>
          <p:cNvPr id="15" name="矩形 14">
            <a:extLst>
              <a:ext uri="{FF2B5EF4-FFF2-40B4-BE49-F238E27FC236}">
                <a16:creationId xmlns:a16="http://schemas.microsoft.com/office/drawing/2014/main" id="{9C8C22EB-41C8-4507-87FB-3853337B465B}"/>
              </a:ext>
            </a:extLst>
          </p:cNvPr>
          <p:cNvSpPr/>
          <p:nvPr/>
        </p:nvSpPr>
        <p:spPr>
          <a:xfrm>
            <a:off x="804157" y="9115664"/>
            <a:ext cx="22021373"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考查非谓语动词。所填词与它的逻辑主语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Arctic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为主动关系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且句子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Arctic is on the front line”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是完整的结构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experiencing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1566767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4" grpId="0"/>
      <p:bldP spid="13" grpId="0"/>
      <p:bldP spid="1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16032" y="2091900"/>
            <a:ext cx="21374557" cy="3019673"/>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Once it 3. _________________(consider) remote and disconnected, but now we know that the4.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(change) within the Arctic can have a direct impact</a:t>
            </a:r>
          </a:p>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the rest of the world, affecting physical and biological systems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03975" y="5135381"/>
            <a:ext cx="22028921" cy="585748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373329" y="3252954"/>
            <a:ext cx="24192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changes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30392" y="5094250"/>
            <a:ext cx="21004380"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考查时态与语态。此处的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曾经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句子应用一般过去时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,consider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为动宾关系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considered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4411527" y="2329433"/>
            <a:ext cx="434285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was considered</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1030392" y="6978360"/>
            <a:ext cx="2100438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考查名词复数。因空格前有定冠词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判断此空为名词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结合语境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判断此处应用名词的复数形式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changes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6D90EA29-7807-4B15-B327-383A47E3A8D7}"/>
              </a:ext>
            </a:extLst>
          </p:cNvPr>
          <p:cNvSpPr/>
          <p:nvPr/>
        </p:nvSpPr>
        <p:spPr>
          <a:xfrm>
            <a:off x="3054176" y="4324809"/>
            <a:ext cx="89159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on</a:t>
            </a:r>
            <a:endParaRPr lang="zh-CN" altLang="en-US" sz="4400" dirty="0"/>
          </a:p>
        </p:txBody>
      </p:sp>
      <p:sp>
        <p:nvSpPr>
          <p:cNvPr id="11" name="矩形 10">
            <a:extLst>
              <a:ext uri="{FF2B5EF4-FFF2-40B4-BE49-F238E27FC236}">
                <a16:creationId xmlns:a16="http://schemas.microsoft.com/office/drawing/2014/main" id="{FB08EFFB-0747-432A-9160-20E072D4CE28}"/>
              </a:ext>
            </a:extLst>
          </p:cNvPr>
          <p:cNvSpPr/>
          <p:nvPr/>
        </p:nvSpPr>
        <p:spPr>
          <a:xfrm>
            <a:off x="986633" y="9018189"/>
            <a:ext cx="2137455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a direct impact 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有直接影响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412DBF29-E607-48B5-810E-B7DC6DAB8051}"/>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E61AA78D-7EBE-4FF2-A8A4-CDFC89EC719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6" name="图片 15">
              <a:extLst>
                <a:ext uri="{FF2B5EF4-FFF2-40B4-BE49-F238E27FC236}">
                  <a16:creationId xmlns:a16="http://schemas.microsoft.com/office/drawing/2014/main" id="{ED98327A-6AEA-4FBB-8B2A-03A51E17D65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6870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P spid="10" grpId="0"/>
      <p:bldP spid="11"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87980" y="1844627"/>
            <a:ext cx="22326912" cy="606666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near and far at regional and global scales. Such changes range from how much solar radiation in the region6.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(reflect) back into space to the structure of the ecological communities in Arctic waters; meanwhile, melting permafrost(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永冻土层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driving the transformation of frozen tundra(</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苔原</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)into wetlands, and grassy plains are shifting into lusher landscapes of bushes and trees.</a:t>
            </a: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7.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(understand) the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48396" y="7915538"/>
            <a:ext cx="22084500" cy="30550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016640" y="2916734"/>
            <a:ext cx="213391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reflects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72908" y="7818091"/>
            <a:ext cx="21959988" cy="305506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考查主谓一致。在宾语从句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 much solar radiation in the region…”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,solar radiation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且为第三人称单数形式。故填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reflects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2523254" y="7122968"/>
            <a:ext cx="405970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understand</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769134" y="9659639"/>
            <a:ext cx="2097760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考查非谓语动词。此处表目的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understand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00CFE763-9268-421C-834A-0EF4664AFCD2}"/>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ACA049F0-B27F-48B7-BC67-A6599AB081B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E2B45FCD-2E7C-44A4-8D76-E3D861DAB1D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735347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2334" y="1948315"/>
            <a:ext cx="22472597" cy="5045484"/>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scope and details of these changes, scientists8.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(strengthen) their efforts across all areas of Arctic research in the past few years. This collection highlights some of their most important and9._______________ (interest) findings, as published in the pages of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Science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well as in other journals, offering </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 _________________overview of the direction of the field.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71517" y="6987286"/>
            <a:ext cx="22803414" cy="539225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401924" y="1948315"/>
            <a:ext cx="52401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have strengthened</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83526" y="6926048"/>
            <a:ext cx="22691405"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考查时态。因句中有时间状语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the past few years,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故判断此处应用现在完成时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且主语为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scientists,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strengthened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0DC209DC-7088-4C13-8B64-2675EC75BDE5}"/>
              </a:ext>
            </a:extLst>
          </p:cNvPr>
          <p:cNvSpPr/>
          <p:nvPr/>
        </p:nvSpPr>
        <p:spPr>
          <a:xfrm>
            <a:off x="703357" y="8770674"/>
            <a:ext cx="22472597"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考查词形转换。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前有形容词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important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且结合空格后的名词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findings,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判断此空需填形容词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矩形 10">
            <a:extLst>
              <a:ext uri="{FF2B5EF4-FFF2-40B4-BE49-F238E27FC236}">
                <a16:creationId xmlns:a16="http://schemas.microsoft.com/office/drawing/2014/main" id="{8F1F9469-C6C3-479E-9F47-BBBF4DB383E4}"/>
              </a:ext>
            </a:extLst>
          </p:cNvPr>
          <p:cNvSpPr/>
          <p:nvPr/>
        </p:nvSpPr>
        <p:spPr>
          <a:xfrm>
            <a:off x="13955007" y="4086336"/>
            <a:ext cx="306699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interesting</a:t>
            </a:r>
            <a:endParaRPr lang="zh-CN" altLang="en-US" sz="4400" dirty="0"/>
          </a:p>
        </p:txBody>
      </p:sp>
      <p:sp>
        <p:nvSpPr>
          <p:cNvPr id="12" name="矩形 11">
            <a:extLst>
              <a:ext uri="{FF2B5EF4-FFF2-40B4-BE49-F238E27FC236}">
                <a16:creationId xmlns:a16="http://schemas.microsoft.com/office/drawing/2014/main" id="{99CBE424-9832-40C9-AAB6-3016FED7BE49}"/>
              </a:ext>
            </a:extLst>
          </p:cNvPr>
          <p:cNvSpPr/>
          <p:nvPr/>
        </p:nvSpPr>
        <p:spPr>
          <a:xfrm>
            <a:off x="4248796" y="6107181"/>
            <a:ext cx="84510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an</a:t>
            </a:r>
            <a:endParaRPr lang="zh-CN" altLang="en-US" sz="4400" dirty="0"/>
          </a:p>
        </p:txBody>
      </p:sp>
      <p:sp>
        <p:nvSpPr>
          <p:cNvPr id="13" name="矩形 12">
            <a:extLst>
              <a:ext uri="{FF2B5EF4-FFF2-40B4-BE49-F238E27FC236}">
                <a16:creationId xmlns:a16="http://schemas.microsoft.com/office/drawing/2014/main" id="{B1C6D1C3-B015-43A3-97CF-3490A932B0D1}"/>
              </a:ext>
            </a:extLst>
          </p:cNvPr>
          <p:cNvSpPr/>
          <p:nvPr/>
        </p:nvSpPr>
        <p:spPr>
          <a:xfrm>
            <a:off x="671517" y="10534914"/>
            <a:ext cx="22691404"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考查冠词。空格后有可数名词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overview,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overview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是以元音音素开头的单词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判断需填冠词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3C410C3A-5A81-49E6-B770-15626210E069}"/>
              </a:ext>
            </a:extLst>
          </p:cNvPr>
          <p:cNvGrpSpPr/>
          <p:nvPr/>
        </p:nvGrpSpPr>
        <p:grpSpPr>
          <a:xfrm>
            <a:off x="797047" y="1075186"/>
            <a:ext cx="5785908" cy="769441"/>
            <a:chOff x="1512492" y="2497460"/>
            <a:chExt cx="5785908" cy="769441"/>
          </a:xfrm>
        </p:grpSpPr>
        <p:sp>
          <p:nvSpPr>
            <p:cNvPr id="15" name="TextBox 75">
              <a:extLst>
                <a:ext uri="{FF2B5EF4-FFF2-40B4-BE49-F238E27FC236}">
                  <a16:creationId xmlns:a16="http://schemas.microsoft.com/office/drawing/2014/main" id="{0D90BC9B-AF75-4415-B1E9-2787A125BCA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6" name="图片 15">
              <a:extLst>
                <a:ext uri="{FF2B5EF4-FFF2-40B4-BE49-F238E27FC236}">
                  <a16:creationId xmlns:a16="http://schemas.microsoft.com/office/drawing/2014/main" id="{0F8EFCB3-A86D-42DE-9B49-067A3C425F5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9237118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P spid="12" grpId="0"/>
      <p:bldP spid="1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01498" y="1710484"/>
            <a:ext cx="22022962" cy="6061146"/>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new exhibit at a California museum provides visitors with a modern version of the ancient Chinese art style,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shan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shui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hua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(mean) “landscape painting” in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English.The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works show scenes of mountains, rivers and sometimes waterfalls. Chinese artists have been creating the brush-and-ink works for more than 1,000 years.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39327" y="7771630"/>
            <a:ext cx="21741781" cy="364706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842084" y="3677258"/>
            <a:ext cx="2880321"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meaning </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97046" y="7441278"/>
            <a:ext cx="21741781"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本文介绍了在加利福尼亚州的一家博物馆里展出的现代山水画。</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1" name="矩形 10">
            <a:extLst>
              <a:ext uri="{FF2B5EF4-FFF2-40B4-BE49-F238E27FC236}">
                <a16:creationId xmlns:a16="http://schemas.microsoft.com/office/drawing/2014/main" id="{D927A709-6C76-4A2D-B332-8E1010B12687}"/>
              </a:ext>
            </a:extLst>
          </p:cNvPr>
          <p:cNvSpPr/>
          <p:nvPr/>
        </p:nvSpPr>
        <p:spPr>
          <a:xfrm>
            <a:off x="953642" y="8241872"/>
            <a:ext cx="20793098" cy="374756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,“landscape painting” in English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shan</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shui</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hua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的同位语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与其逻辑主语</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shan</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shui</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hua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属于主谓关系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meaning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F08440BE-BA86-4B73-8861-365E44861C96}"/>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935C897D-363A-4C40-B8BB-FAF69150E0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3" name="图片 12">
              <a:extLst>
                <a:ext uri="{FF2B5EF4-FFF2-40B4-BE49-F238E27FC236}">
                  <a16:creationId xmlns:a16="http://schemas.microsoft.com/office/drawing/2014/main" id="{D938022F-8D4C-4E9F-9DDE-4F09EBDE5C4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103672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1"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43385" y="1769181"/>
            <a:ext cx="21351921"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Artists Nick Dong and Chi-Tsung Wu 12.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(find) ways to connect the new, digital generation to this13.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(tradition) kind of art several years ago. Their work captures the essence of the style in a new way. The exhibit</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766" y="5880254"/>
            <a:ext cx="21433539" cy="337318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577464" y="1844627"/>
            <a:ext cx="179568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found</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25851" y="5872070"/>
            <a:ext cx="21351921"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考查一般过去时。分析句子可知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本句缺少谓语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与主语为主谓关系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故用主动语态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根据句中的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several years ago,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可知此处用一般过去时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51564155-7AAF-400B-BD0C-98A2680928B8}"/>
              </a:ext>
            </a:extLst>
          </p:cNvPr>
          <p:cNvSpPr/>
          <p:nvPr/>
        </p:nvSpPr>
        <p:spPr>
          <a:xfrm>
            <a:off x="961766" y="7744704"/>
            <a:ext cx="21433539"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traditional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7E6E9998-FB83-4B0F-9B49-FFE2CC9D6C20}"/>
              </a:ext>
            </a:extLst>
          </p:cNvPr>
          <p:cNvSpPr/>
          <p:nvPr/>
        </p:nvSpPr>
        <p:spPr>
          <a:xfrm>
            <a:off x="11017548" y="3000915"/>
            <a:ext cx="296427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traditional</a:t>
            </a:r>
            <a:endParaRPr lang="zh-CN" altLang="en-US" sz="4400" dirty="0"/>
          </a:p>
        </p:txBody>
      </p:sp>
      <p:grpSp>
        <p:nvGrpSpPr>
          <p:cNvPr id="11" name="组合 10">
            <a:extLst>
              <a:ext uri="{FF2B5EF4-FFF2-40B4-BE49-F238E27FC236}">
                <a16:creationId xmlns:a16="http://schemas.microsoft.com/office/drawing/2014/main" id="{685DF725-DE56-4798-98BF-BCF72F4577AA}"/>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1107E560-A58A-43D8-9585-A36EFDDBD0E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7995B2E1-A58F-40A6-A18E-506CB498A6E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420756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0"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27164" y="1869259"/>
            <a:ext cx="21495639" cy="4035335"/>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forces the viewer 14.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(slow) down and experience a different world. That was also one of the15.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(goal) of landscape painters from long ago.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Dong, 16.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was born in Taiwan and now lives in Northern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0392" y="5948607"/>
            <a:ext cx="21495638" cy="537592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129116" y="1997767"/>
            <a:ext cx="232961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show</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367981" y="6245394"/>
            <a:ext cx="20954822"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14.[</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force sb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迫使某人做某事。故填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show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AF6F2CE4-3840-4975-A943-3F45A77442C1}"/>
              </a:ext>
            </a:extLst>
          </p:cNvPr>
          <p:cNvSpPr/>
          <p:nvPr/>
        </p:nvSpPr>
        <p:spPr>
          <a:xfrm>
            <a:off x="8648249" y="2895716"/>
            <a:ext cx="162095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goals</a:t>
            </a:r>
            <a:endParaRPr lang="zh-CN" altLang="en-US" sz="4400" dirty="0"/>
          </a:p>
        </p:txBody>
      </p:sp>
      <p:sp>
        <p:nvSpPr>
          <p:cNvPr id="10" name="矩形 9">
            <a:extLst>
              <a:ext uri="{FF2B5EF4-FFF2-40B4-BE49-F238E27FC236}">
                <a16:creationId xmlns:a16="http://schemas.microsoft.com/office/drawing/2014/main" id="{49F56CFF-C4D6-406A-BA2E-D28D540BFDA7}"/>
              </a:ext>
            </a:extLst>
          </p:cNvPr>
          <p:cNvSpPr/>
          <p:nvPr/>
        </p:nvSpPr>
        <p:spPr>
          <a:xfrm>
            <a:off x="1430706" y="7305330"/>
            <a:ext cx="19667962"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one of</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后接可数名词复数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goals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1" name="矩形 10">
            <a:extLst>
              <a:ext uri="{FF2B5EF4-FFF2-40B4-BE49-F238E27FC236}">
                <a16:creationId xmlns:a16="http://schemas.microsoft.com/office/drawing/2014/main" id="{BA167A0A-8244-466E-A597-0E366A2E9DC3}"/>
              </a:ext>
            </a:extLst>
          </p:cNvPr>
          <p:cNvSpPr/>
          <p:nvPr/>
        </p:nvSpPr>
        <p:spPr>
          <a:xfrm>
            <a:off x="4608836" y="5031658"/>
            <a:ext cx="133722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a:t>
            </a:r>
            <a:endParaRPr lang="zh-CN" altLang="en-US" sz="4400" dirty="0"/>
          </a:p>
        </p:txBody>
      </p:sp>
      <p:sp>
        <p:nvSpPr>
          <p:cNvPr id="12" name="矩形 11">
            <a:extLst>
              <a:ext uri="{FF2B5EF4-FFF2-40B4-BE49-F238E27FC236}">
                <a16:creationId xmlns:a16="http://schemas.microsoft.com/office/drawing/2014/main" id="{A2F53574-B0A6-4A50-BC5E-5A150CEE0CA8}"/>
              </a:ext>
            </a:extLst>
          </p:cNvPr>
          <p:cNvSpPr/>
          <p:nvPr/>
        </p:nvSpPr>
        <p:spPr>
          <a:xfrm>
            <a:off x="1367980" y="8199418"/>
            <a:ext cx="20018719" cy="576965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born in Taiwan and now lives in Northern California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为非限制性定语从句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从句缺少主语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4" name="组合 13">
            <a:extLst>
              <a:ext uri="{FF2B5EF4-FFF2-40B4-BE49-F238E27FC236}">
                <a16:creationId xmlns:a16="http://schemas.microsoft.com/office/drawing/2014/main" id="{879803ED-C74E-45C7-A07E-FA3890B71FA4}"/>
              </a:ext>
            </a:extLst>
          </p:cNvPr>
          <p:cNvGrpSpPr/>
          <p:nvPr/>
        </p:nvGrpSpPr>
        <p:grpSpPr>
          <a:xfrm>
            <a:off x="797047" y="1075186"/>
            <a:ext cx="5785908" cy="769441"/>
            <a:chOff x="1512492" y="2497460"/>
            <a:chExt cx="5785908" cy="769441"/>
          </a:xfrm>
        </p:grpSpPr>
        <p:sp>
          <p:nvSpPr>
            <p:cNvPr id="15" name="TextBox 75">
              <a:extLst>
                <a:ext uri="{FF2B5EF4-FFF2-40B4-BE49-F238E27FC236}">
                  <a16:creationId xmlns:a16="http://schemas.microsoft.com/office/drawing/2014/main" id="{0C89A3B0-995F-4A6D-BCC5-7341AB88B2E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6" name="图片 15">
              <a:extLst>
                <a:ext uri="{FF2B5EF4-FFF2-40B4-BE49-F238E27FC236}">
                  <a16:creationId xmlns:a16="http://schemas.microsoft.com/office/drawing/2014/main" id="{B4C21B84-B23A-452D-936D-A28055624D8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2174501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P spid="11" grpId="0"/>
      <p:bldP spid="12"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398" y="1988087"/>
            <a:ext cx="21098398"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California, said, “17.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(actual), it was for all these artists to create a world in which they want to hide. So, they create 18.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mountain and imagine they could live there.”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9924" y="5138535"/>
            <a:ext cx="21098398" cy="301415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417148" y="2176413"/>
            <a:ext cx="233589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Actually</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512492" y="5431008"/>
            <a:ext cx="2087426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空格处修饰整个句子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Actually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E864A83E-5E25-4916-913F-CEECC44AA674}"/>
              </a:ext>
            </a:extLst>
          </p:cNvPr>
          <p:cNvSpPr/>
          <p:nvPr/>
        </p:nvSpPr>
        <p:spPr>
          <a:xfrm>
            <a:off x="16058108" y="3011203"/>
            <a:ext cx="66396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a</a:t>
            </a:r>
            <a:endParaRPr lang="zh-CN" altLang="en-US" sz="4400" dirty="0"/>
          </a:p>
        </p:txBody>
      </p:sp>
      <p:sp>
        <p:nvSpPr>
          <p:cNvPr id="10" name="矩形 9">
            <a:extLst>
              <a:ext uri="{FF2B5EF4-FFF2-40B4-BE49-F238E27FC236}">
                <a16:creationId xmlns:a16="http://schemas.microsoft.com/office/drawing/2014/main" id="{B4515894-A429-4D10-8AB2-621E4DDE2391}"/>
              </a:ext>
            </a:extLst>
          </p:cNvPr>
          <p:cNvSpPr/>
          <p:nvPr/>
        </p:nvSpPr>
        <p:spPr>
          <a:xfrm>
            <a:off x="1388982" y="6810219"/>
            <a:ext cx="1970968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mountain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且第一次提及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31508CBD-603F-4120-B155-C14964462FD6}"/>
              </a:ext>
            </a:extLst>
          </p:cNvPr>
          <p:cNvGrpSpPr/>
          <p:nvPr/>
        </p:nvGrpSpPr>
        <p:grpSpPr>
          <a:xfrm>
            <a:off x="1155638" y="1216500"/>
            <a:ext cx="5785908" cy="769441"/>
            <a:chOff x="1512492" y="2497460"/>
            <a:chExt cx="5785908" cy="769441"/>
          </a:xfrm>
        </p:grpSpPr>
        <p:sp>
          <p:nvSpPr>
            <p:cNvPr id="12" name="TextBox 75">
              <a:extLst>
                <a:ext uri="{FF2B5EF4-FFF2-40B4-BE49-F238E27FC236}">
                  <a16:creationId xmlns:a16="http://schemas.microsoft.com/office/drawing/2014/main" id="{C6074CAF-E7E3-42D1-B81A-5275087430F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7C4CB0B5-30E2-4E9F-B2E6-23E0F0311DD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422022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03508" y="1819063"/>
            <a:ext cx="20827207"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One work involves a slowly moving light directed at clear plastic boxes on a wall. The piece, 19.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(create) by Wu, is called Crystal City. Wu said, “If we see this 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light, through the different perspective, we could see there’s another world behind that.”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03508" y="5893285"/>
            <a:ext cx="21541720" cy="402981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216328" y="3039510"/>
            <a:ext cx="236167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created </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826577" y="5848884"/>
            <a:ext cx="20704137"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空处作后置定语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piece,create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piece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为动宾关系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created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0AE67AE-D017-4B89-A473-4FF34ACE7E13}"/>
              </a:ext>
            </a:extLst>
          </p:cNvPr>
          <p:cNvSpPr/>
          <p:nvPr/>
        </p:nvSpPr>
        <p:spPr>
          <a:xfrm>
            <a:off x="5904980" y="3975968"/>
            <a:ext cx="236475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through</a:t>
            </a:r>
            <a:endParaRPr lang="zh-CN" altLang="en-US" sz="4400" dirty="0"/>
          </a:p>
        </p:txBody>
      </p:sp>
      <p:sp>
        <p:nvSpPr>
          <p:cNvPr id="10" name="矩形 9">
            <a:extLst>
              <a:ext uri="{FF2B5EF4-FFF2-40B4-BE49-F238E27FC236}">
                <a16:creationId xmlns:a16="http://schemas.microsoft.com/office/drawing/2014/main" id="{1F3E5E9B-7A72-4BDE-A38E-ABA004C7B165}"/>
              </a:ext>
            </a:extLst>
          </p:cNvPr>
          <p:cNvSpPr/>
          <p:nvPr/>
        </p:nvSpPr>
        <p:spPr>
          <a:xfrm>
            <a:off x="781084" y="7764906"/>
            <a:ext cx="21541720"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20.[</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考查介词。后文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through the different perspective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与空格处为并列结构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through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BC5349CE-161B-4BC0-BB5C-95887806B6D6}"/>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05987B7D-76A6-430F-84FC-14F66C8740B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4EFF775F-0E55-497F-9354-0B543A90AB5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209955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71212" y="1557995"/>
            <a:ext cx="19679384" cy="5045484"/>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Han people have its own spoken and written language—Chinese. Chinese belongs to the Han-Tibetan language family. It is the </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(common) used language in China and among the largest languages in the world.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76240" y="6808520"/>
            <a:ext cx="20754476" cy="474917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448596" y="4789832"/>
            <a:ext cx="5976664"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most commonly</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684688" y="6808519"/>
            <a:ext cx="20053940"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本文是一篇说明文。文章讲述的是中国人说的</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汉语</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。汉人有自己的口语和书面语</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汉语。</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1" name="矩形 10">
            <a:extLst>
              <a:ext uri="{FF2B5EF4-FFF2-40B4-BE49-F238E27FC236}">
                <a16:creationId xmlns:a16="http://schemas.microsoft.com/office/drawing/2014/main" id="{D927A709-6C76-4A2D-B332-8E1010B12687}"/>
              </a:ext>
            </a:extLst>
          </p:cNvPr>
          <p:cNvSpPr/>
          <p:nvPr/>
        </p:nvSpPr>
        <p:spPr>
          <a:xfrm>
            <a:off x="781796" y="8560371"/>
            <a:ext cx="20532895"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考查副词最高级。句意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它是中国最常用的语言</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也是世界上最大的语言之一。此处是副词修饰动词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再根据句意和空格前的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可知应该用副词的最高级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most commonly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D9D95BD-7F08-4A92-9454-B617C500D4F9}"/>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ED41B02D-14DE-48B4-8CF1-545088F9AA4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3" name="图片 12">
              <a:extLst>
                <a:ext uri="{FF2B5EF4-FFF2-40B4-BE49-F238E27FC236}">
                  <a16:creationId xmlns:a16="http://schemas.microsoft.com/office/drawing/2014/main" id="{EAA1B254-0205-4713-A333-1487C90CBE4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329556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1"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71306" y="1599251"/>
            <a:ext cx="20503426"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Written Chinese came out in 22.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(it) earliest form approximately 6,000 years ago. The Chinese characters 23.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(use) today, also called Hanzi, developed from those used in bones and tortoise shells more than 3,000 years ago. There are about 56,000 characters, of which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1306" y="5635542"/>
            <a:ext cx="21511538" cy="505099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015871" y="1726604"/>
            <a:ext cx="1731545"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its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263736" y="5501398"/>
            <a:ext cx="20050955"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22.[</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考查形容词性物主代词。句意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大约</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最初形式的书面汉语出现了。此处用形容词性物主代词修饰名词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51564155-7AAF-400B-BD0C-98A2680928B8}"/>
              </a:ext>
            </a:extLst>
          </p:cNvPr>
          <p:cNvSpPr/>
          <p:nvPr/>
        </p:nvSpPr>
        <p:spPr>
          <a:xfrm>
            <a:off x="1281130" y="7492239"/>
            <a:ext cx="20825649"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23.[</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考查现在分词的被动式或过去分词作后置定语。今天使用的汉字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多年前的甲骨文发展而来的。此处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characters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句子用现在分词的被动式或用过去分词作后置定语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being used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7E6E9998-FB83-4B0F-9B49-FFE2CC9D6C20}"/>
              </a:ext>
            </a:extLst>
          </p:cNvPr>
          <p:cNvSpPr/>
          <p:nvPr/>
        </p:nvSpPr>
        <p:spPr>
          <a:xfrm>
            <a:off x="13321804" y="2727458"/>
            <a:ext cx="412484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(being) used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grpSp>
        <p:nvGrpSpPr>
          <p:cNvPr id="11" name="组合 10">
            <a:extLst>
              <a:ext uri="{FF2B5EF4-FFF2-40B4-BE49-F238E27FC236}">
                <a16:creationId xmlns:a16="http://schemas.microsoft.com/office/drawing/2014/main" id="{5A0726B2-E4B1-4F0F-8B73-8D56D4B55A76}"/>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1B97BF9B-2FD7-4925-B829-D99B44EE061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C317B887-A51E-4968-B92F-3E174F6E02A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334308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0"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68387" y="1787247"/>
            <a:ext cx="19736385" cy="4035335"/>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only about 3,000 are in common use.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Mandarin is a category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种类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Chinese 24.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(dialect) spoken across most of northern and 25.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(south-west) China. The term Mandarin can also refer to Standard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88199" y="5745189"/>
            <a:ext cx="19849915" cy="40353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537828" y="2818087"/>
            <a:ext cx="223490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dialects</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305976" y="5702231"/>
            <a:ext cx="19632139" cy="475399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24.[</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普通话是中国北方和西南大部分地区使用的一种方言。此处需要用名词复数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dialects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AF6F2CE4-3840-4975-A943-3F45A77442C1}"/>
              </a:ext>
            </a:extLst>
          </p:cNvPr>
          <p:cNvSpPr/>
          <p:nvPr/>
        </p:nvSpPr>
        <p:spPr>
          <a:xfrm>
            <a:off x="9647027" y="3965801"/>
            <a:ext cx="406637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south-western</a:t>
            </a:r>
            <a:endParaRPr lang="zh-CN" altLang="en-US" sz="4400" dirty="0"/>
          </a:p>
        </p:txBody>
      </p:sp>
      <p:sp>
        <p:nvSpPr>
          <p:cNvPr id="10" name="矩形 9">
            <a:extLst>
              <a:ext uri="{FF2B5EF4-FFF2-40B4-BE49-F238E27FC236}">
                <a16:creationId xmlns:a16="http://schemas.microsoft.com/office/drawing/2014/main" id="{49F56CFF-C4D6-406A-BA2E-D28D540BFDA7}"/>
              </a:ext>
            </a:extLst>
          </p:cNvPr>
          <p:cNvSpPr/>
          <p:nvPr/>
        </p:nvSpPr>
        <p:spPr>
          <a:xfrm>
            <a:off x="1201733" y="7649636"/>
            <a:ext cx="19736382" cy="475399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25.[</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普通话是中国北方和西南大部分地区使用的一种方言。此处为形容词修饰名词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south-western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715E4D7B-7A39-4BE5-8759-3C44E63F2DF5}"/>
              </a:ext>
            </a:extLst>
          </p:cNvPr>
          <p:cNvGrpSpPr/>
          <p:nvPr/>
        </p:nvGrpSpPr>
        <p:grpSpPr>
          <a:xfrm>
            <a:off x="735043" y="1151949"/>
            <a:ext cx="5785908" cy="769441"/>
            <a:chOff x="1512492" y="2497460"/>
            <a:chExt cx="5785908" cy="769441"/>
          </a:xfrm>
        </p:grpSpPr>
        <p:sp>
          <p:nvSpPr>
            <p:cNvPr id="12" name="TextBox 75">
              <a:extLst>
                <a:ext uri="{FF2B5EF4-FFF2-40B4-BE49-F238E27FC236}">
                  <a16:creationId xmlns:a16="http://schemas.microsoft.com/office/drawing/2014/main" id="{10E75090-7640-473D-B35B-501845F3176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2267FCD8-88F5-4CF9-9EF6-11AEC468E73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9900871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98730" y="1844627"/>
            <a:ext cx="21828129" cy="5045484"/>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Mandarin, which 26.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(base) on the Mandarin dialect spoken in Beijing. It is officially considered to be the standard language for the People’s Republic of China.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Why do most non-Chinese speakers choose to learn Standard Mandarin Chinese? Because it can be understood by most Chinese people.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45680" y="6763409"/>
            <a:ext cx="20080979" cy="321011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129116" y="2149409"/>
            <a:ext cx="237116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is based</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065749" y="6661150"/>
            <a:ext cx="19960910"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考查一般现在时的被动语态。在定语从句中先行词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Standard Mandarin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作句子主语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是单数第三人称形式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base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结合句意可知用一般现在时的被动语态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 based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D11F044-6D69-4A30-906F-F6AB1FC63C60}"/>
              </a:ext>
            </a:extLst>
          </p:cNvPr>
          <p:cNvGrpSpPr/>
          <p:nvPr/>
        </p:nvGrpSpPr>
        <p:grpSpPr>
          <a:xfrm>
            <a:off x="797047" y="1075186"/>
            <a:ext cx="5785908" cy="769441"/>
            <a:chOff x="1512492" y="2497460"/>
            <a:chExt cx="5785908" cy="769441"/>
          </a:xfrm>
        </p:grpSpPr>
        <p:sp>
          <p:nvSpPr>
            <p:cNvPr id="10" name="TextBox 75">
              <a:extLst>
                <a:ext uri="{FF2B5EF4-FFF2-40B4-BE49-F238E27FC236}">
                  <a16:creationId xmlns:a16="http://schemas.microsoft.com/office/drawing/2014/main" id="{74690021-4DC9-4DBC-9F76-0E8DEFEDA61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1" name="图片 10">
              <a:extLst>
                <a:ext uri="{FF2B5EF4-FFF2-40B4-BE49-F238E27FC236}">
                  <a16:creationId xmlns:a16="http://schemas.microsoft.com/office/drawing/2014/main" id="{2F086D82-E73D-4B32-BB18-1EA982AE08B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161809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30392" y="1884442"/>
            <a:ext cx="20212292"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As mentioned above, it is China’s national language. </a:t>
            </a:r>
          </a:p>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27.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you are interested in basic communication, scholarly research, or 28.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(pursue) a career in China, Standard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08562" y="4983362"/>
            <a:ext cx="20938178" cy="68623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520604" y="3020119"/>
            <a:ext cx="252024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Whether</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030392" y="4925237"/>
            <a:ext cx="19420204" cy="475399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27.[</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考查让步状语从句。句意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不管你是对基础交流、学术研究感兴趣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还是在中国寻求职业发展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标准的普通话都是交流的必要工具。此处是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whether…or…“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还是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引导的让步状语从句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0AE67AE-D017-4B89-A473-4FF34ACE7E13}"/>
              </a:ext>
            </a:extLst>
          </p:cNvPr>
          <p:cNvSpPr/>
          <p:nvPr/>
        </p:nvSpPr>
        <p:spPr>
          <a:xfrm>
            <a:off x="5256908" y="4084412"/>
            <a:ext cx="452970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(are) pursuing</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0" name="矩形 9">
            <a:extLst>
              <a:ext uri="{FF2B5EF4-FFF2-40B4-BE49-F238E27FC236}">
                <a16:creationId xmlns:a16="http://schemas.microsoft.com/office/drawing/2014/main" id="{1F3E5E9B-7A72-4BDE-A38E-ABA004C7B165}"/>
              </a:ext>
            </a:extLst>
          </p:cNvPr>
          <p:cNvSpPr/>
          <p:nvPr/>
        </p:nvSpPr>
        <p:spPr>
          <a:xfrm>
            <a:off x="1052188" y="7741270"/>
            <a:ext cx="19830455" cy="576965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28.[</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考查现在进行时。句意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不管你是对基础交流、学术研究感兴趣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还是在中国寻求职业发展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标准的普通话都是交流的必要工具。结合句意可知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此处表示现在正在进行的动作或状态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用现在进行时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承前可以省略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 pursuing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894E48AF-9DD1-42D2-91FC-0BB5ECFA84D9}"/>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330C4902-2BCA-4597-B972-E4B2E2F9AE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4D0ECB07-5B4D-4164-82BE-C87C759530C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013224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716" y="1905832"/>
            <a:ext cx="20918036" cy="1998496"/>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Mandarin, is 29.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necessary tool for communication. And it often serves 30.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bridge for communication.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97046" y="4099677"/>
            <a:ext cx="21381741" cy="531829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597731" y="1973747"/>
            <a:ext cx="1224136"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999620" y="3972243"/>
            <a:ext cx="20855131" cy="475399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29.[</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不管你是对基础交流、学术研究感兴趣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还是在中国寻求职业发展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标准的普通话都是交流的必要工具。结合句意可知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,tool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为单数且此处为泛指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0AE67AE-D017-4B89-A473-4FF34ACE7E13}"/>
              </a:ext>
            </a:extLst>
          </p:cNvPr>
          <p:cNvSpPr/>
          <p:nvPr/>
        </p:nvSpPr>
        <p:spPr>
          <a:xfrm>
            <a:off x="4392812" y="3081367"/>
            <a:ext cx="92525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as</a:t>
            </a:r>
            <a:endParaRPr lang="zh-CN" altLang="en-US" sz="4400" dirty="0"/>
          </a:p>
        </p:txBody>
      </p:sp>
      <p:sp>
        <p:nvSpPr>
          <p:cNvPr id="10" name="矩形 9">
            <a:extLst>
              <a:ext uri="{FF2B5EF4-FFF2-40B4-BE49-F238E27FC236}">
                <a16:creationId xmlns:a16="http://schemas.microsoft.com/office/drawing/2014/main" id="{1F3E5E9B-7A72-4BDE-A38E-ABA004C7B165}"/>
              </a:ext>
            </a:extLst>
          </p:cNvPr>
          <p:cNvSpPr/>
          <p:nvPr/>
        </p:nvSpPr>
        <p:spPr>
          <a:xfrm>
            <a:off x="977118" y="7217831"/>
            <a:ext cx="21201670"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30.[</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它经常作为沟通的桥梁。固定搭配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:serve 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担任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充当</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2043854F-6D84-47B3-ABE8-8696D6EFDA44}"/>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27FF2139-CF0A-45AA-B927-60527A8DE39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7004286F-E4E9-44AE-B25C-6F1A49345E6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000700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4408</TotalTime>
  <Words>10212</Words>
  <Application>Microsoft Office PowerPoint</Application>
  <PresentationFormat>自定义</PresentationFormat>
  <Paragraphs>642</Paragraphs>
  <Slides>104</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104</vt:i4>
      </vt:variant>
    </vt:vector>
  </HeadingPairs>
  <TitlesOfParts>
    <vt:vector size="111"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640</cp:revision>
  <dcterms:created xsi:type="dcterms:W3CDTF">2016-01-31T01:38:40Z</dcterms:created>
  <dcterms:modified xsi:type="dcterms:W3CDTF">2019-11-04T07:33:44Z</dcterms:modified>
</cp:coreProperties>
</file>