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0">
  <p:sldMasterIdLst>
    <p:sldMasterId id="2147483648" r:id="rId1"/>
    <p:sldMasterId id="2147483660" r:id="rId2"/>
    <p:sldMasterId id="2147483672" r:id="rId3"/>
    <p:sldMasterId id="2147483684" r:id="rId4"/>
    <p:sldMasterId id="2147483697" r:id="rId5"/>
  </p:sldMasterIdLst>
  <p:notesMasterIdLst>
    <p:notesMasterId r:id="rId36"/>
  </p:notesMasterIdLst>
  <p:sldIdLst>
    <p:sldId id="282" r:id="rId6"/>
    <p:sldId id="257" r:id="rId7"/>
    <p:sldId id="258" r:id="rId8"/>
    <p:sldId id="259" r:id="rId9"/>
    <p:sldId id="260" r:id="rId10"/>
    <p:sldId id="286" r:id="rId11"/>
    <p:sldId id="283" r:id="rId12"/>
    <p:sldId id="292" r:id="rId13"/>
    <p:sldId id="293" r:id="rId14"/>
    <p:sldId id="281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88" r:id="rId29"/>
    <p:sldId id="290" r:id="rId30"/>
    <p:sldId id="289" r:id="rId31"/>
    <p:sldId id="291" r:id="rId32"/>
    <p:sldId id="277" r:id="rId33"/>
    <p:sldId id="278" r:id="rId34"/>
    <p:sldId id="284" r:id="rId35"/>
  </p:sldIdLst>
  <p:sldSz cx="9144000" cy="6858000" type="screen4x3"/>
  <p:notesSz cx="6858000" cy="9144000"/>
  <p:defaultTextStyle>
    <a:lvl1pPr marL="0" indent="0" algn="l" rtl="0" fontAlgn="base" latinLnBrk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sz="1800" b="0" i="0" u="none" baseline="0">
        <a:solidFill>
          <a:schemeClr val="dk1"/>
        </a:solidFill>
        <a:latin typeface="Arial" pitchFamily="34" charset="0"/>
        <a:sym typeface="Arial" pitchFamily="34" charset="0"/>
      </a:defRPr>
    </a:lvl1pPr>
    <a:lvl2pPr marL="457200" indent="0" algn="l" rtl="0" fontAlgn="base" latinLnBrk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sz="1800" b="0" i="0" u="none" baseline="0">
        <a:solidFill>
          <a:schemeClr val="dk1"/>
        </a:solidFill>
        <a:latin typeface="Arial" pitchFamily="34" charset="0"/>
        <a:sym typeface="Arial" pitchFamily="34" charset="0"/>
      </a:defRPr>
    </a:lvl2pPr>
    <a:lvl3pPr marL="914400" indent="0" algn="l" rtl="0" fontAlgn="base" latinLnBrk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sz="1800" b="0" i="0" u="none" baseline="0">
        <a:solidFill>
          <a:schemeClr val="dk1"/>
        </a:solidFill>
        <a:latin typeface="Arial" pitchFamily="34" charset="0"/>
        <a:sym typeface="Arial" pitchFamily="34" charset="0"/>
      </a:defRPr>
    </a:lvl3pPr>
    <a:lvl4pPr marL="1371600" indent="0" algn="l" rtl="0" fontAlgn="base" latinLnBrk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sz="1800" b="0" i="0" u="none" baseline="0">
        <a:solidFill>
          <a:schemeClr val="dk1"/>
        </a:solidFill>
        <a:latin typeface="Arial" pitchFamily="34" charset="0"/>
        <a:sym typeface="Arial" pitchFamily="34" charset="0"/>
      </a:defRPr>
    </a:lvl4pPr>
    <a:lvl5pPr marL="1828800" indent="0" algn="l" rtl="0" fontAlgn="base" latinLnBrk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sz="1800" b="0" i="0" u="none" baseline="0">
        <a:solidFill>
          <a:schemeClr val="dk1"/>
        </a:solidFill>
        <a:latin typeface="Arial" pitchFamily="34" charset="0"/>
        <a:sym typeface="Arial" pitchFamily="34" charset="0"/>
      </a:defRPr>
    </a:lvl5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32" name="页眉占位符 104903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2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/>
          <a:p>
            <a:pPr lvl="0" eaLnBrk="1" latinLnBrk="1" hangingPunct="1"/>
            <a:endParaRPr lang="zh-CN" altLang="en-US" sz="1200">
              <a:ea typeface="宋体" pitchFamily="2" charset="-122"/>
            </a:endParaRPr>
          </a:p>
        </p:txBody>
      </p:sp>
      <p:sp>
        <p:nvSpPr>
          <p:cNvPr id="1049033" name="日期占位符 1049032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3387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/>
          <a:p>
            <a:pPr lvl="0" algn="r" eaLnBrk="1" latinLnBrk="1" hangingPunct="1"/>
            <a:endParaRPr lang="en-US" altLang="zh-CN" sz="1200">
              <a:ea typeface="宋体" pitchFamily="2" charset="-122"/>
            </a:endParaRPr>
          </a:p>
        </p:txBody>
      </p:sp>
      <p:sp>
        <p:nvSpPr>
          <p:cNvPr id="1049034" name="幻灯片图像占位符 104903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endParaRPr/>
          </a:p>
        </p:txBody>
      </p:sp>
      <p:sp>
        <p:nvSpPr>
          <p:cNvPr id="1049035" name="备注占位符 104903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</a:p>
        </p:txBody>
      </p:sp>
      <p:sp>
        <p:nvSpPr>
          <p:cNvPr id="1049036" name="页脚占位符 1049035"/>
          <p:cNvSpPr>
            <a:spLocks noGrp="1"/>
          </p:cNvSpPr>
          <p:nvPr>
            <p:ph type="ftr" sz="quarter" idx="4"/>
          </p:nvPr>
        </p:nvSpPr>
        <p:spPr>
          <a:xfrm>
            <a:off x="0" y="8685212"/>
            <a:ext cx="2970212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b"/>
          <a:lstStyle/>
          <a:p>
            <a:pPr lvl="0" eaLnBrk="1" latinLnBrk="1" hangingPunct="1"/>
            <a:endParaRPr lang="en-US" altLang="zh-CN" sz="1200">
              <a:ea typeface="宋体" pitchFamily="2" charset="-122"/>
            </a:endParaRPr>
          </a:p>
        </p:txBody>
      </p:sp>
      <p:sp>
        <p:nvSpPr>
          <p:cNvPr id="1049037" name="灯片编号占位符 1049036"/>
          <p:cNvSpPr>
            <a:spLocks noGrp="1"/>
          </p:cNvSpPr>
          <p:nvPr>
            <p:ph type="sldNum" sz="quarter" idx="5"/>
          </p:nvPr>
        </p:nvSpPr>
        <p:spPr>
          <a:xfrm>
            <a:off x="3883025" y="8685212"/>
            <a:ext cx="2973387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b"/>
          <a:lstStyle/>
          <a:p>
            <a:pPr lvl="0" algn="r" eaLnBrk="1" latinLnBrk="1" hangingPunct="1"/>
            <a:fld id="{566ABCEB-ACFC-4714-9973-3DA970169C29}" type="slidenum">
              <a:rPr lang="zh-CN" altLang="en-US" sz="1200">
                <a:ea typeface="宋体" pitchFamily="2" charset="-122"/>
              </a:rPr>
              <a:pPr lvl="0" algn="r" eaLnBrk="1" latinLnBrk="1" hangingPunct="1"/>
              <a:t>‹#›</a:t>
            </a:fld>
            <a:endParaRPr lang="zh-CN" altLang="en-US" sz="1200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1913932"/>
      </p:ext>
    </p:extLst>
  </p:cSld>
  <p:clrMap bg1="dk1" tx1="dk1" bg2="dk1" tx2="dk1" accent1="dk1" accent2="dk1" accent3="dk1" accent4="dk1" accent5="dk1" accent6="dk1" hlink="dk1" folHlink="dk1"/>
  <p:notesStyle>
    <a:lvl1pPr marL="0" indent="0" algn="l" rtl="0" fontAlgn="base" latinLnBrk="1">
      <a:lnSpc>
        <a:spcPct val="100000"/>
      </a:lnSpc>
      <a:spcBef>
        <a:spcPct val="30000"/>
      </a:spcBef>
      <a:spcAft>
        <a:spcPct val="0"/>
      </a:spcAft>
      <a:buFontTx/>
      <a:buNone/>
      <a:defRPr sz="1200" b="0" i="0" u="none" baseline="0">
        <a:solidFill>
          <a:schemeClr val="dk1"/>
        </a:solidFill>
        <a:latin typeface="Arial" pitchFamily="34" charset="0"/>
        <a:ea typeface="宋体" pitchFamily="2" charset="-122"/>
        <a:sym typeface="Arial" pitchFamily="34" charset="0"/>
      </a:defRPr>
    </a:lvl1pPr>
    <a:lvl2pPr marL="457200" indent="0" algn="l" rtl="0" fontAlgn="base" latinLnBrk="1">
      <a:lnSpc>
        <a:spcPct val="100000"/>
      </a:lnSpc>
      <a:spcBef>
        <a:spcPct val="30000"/>
      </a:spcBef>
      <a:spcAft>
        <a:spcPct val="0"/>
      </a:spcAft>
      <a:buFontTx/>
      <a:buNone/>
      <a:defRPr sz="1200" b="0" i="0" u="none" baseline="0">
        <a:solidFill>
          <a:schemeClr val="dk1"/>
        </a:solidFill>
        <a:latin typeface="Arial" pitchFamily="34" charset="0"/>
        <a:ea typeface="宋体" pitchFamily="2" charset="-122"/>
        <a:sym typeface="Arial" pitchFamily="34" charset="0"/>
      </a:defRPr>
    </a:lvl2pPr>
    <a:lvl3pPr marL="914400" indent="0" algn="l" rtl="0" fontAlgn="base" latinLnBrk="1">
      <a:lnSpc>
        <a:spcPct val="100000"/>
      </a:lnSpc>
      <a:spcBef>
        <a:spcPct val="30000"/>
      </a:spcBef>
      <a:spcAft>
        <a:spcPct val="0"/>
      </a:spcAft>
      <a:buFontTx/>
      <a:buNone/>
      <a:defRPr sz="1200" b="0" i="0" u="none" baseline="0">
        <a:solidFill>
          <a:schemeClr val="dk1"/>
        </a:solidFill>
        <a:latin typeface="Arial" pitchFamily="34" charset="0"/>
        <a:ea typeface="宋体" pitchFamily="2" charset="-122"/>
        <a:sym typeface="Arial" pitchFamily="34" charset="0"/>
      </a:defRPr>
    </a:lvl3pPr>
    <a:lvl4pPr marL="1371600" indent="0" algn="l" rtl="0" fontAlgn="base" latinLnBrk="1">
      <a:lnSpc>
        <a:spcPct val="100000"/>
      </a:lnSpc>
      <a:spcBef>
        <a:spcPct val="30000"/>
      </a:spcBef>
      <a:spcAft>
        <a:spcPct val="0"/>
      </a:spcAft>
      <a:buFontTx/>
      <a:buNone/>
      <a:defRPr sz="1200" b="0" i="0" u="none" baseline="0">
        <a:solidFill>
          <a:schemeClr val="dk1"/>
        </a:solidFill>
        <a:latin typeface="Arial" pitchFamily="34" charset="0"/>
        <a:ea typeface="宋体" pitchFamily="2" charset="-122"/>
        <a:sym typeface="Arial" pitchFamily="34" charset="0"/>
      </a:defRPr>
    </a:lvl4pPr>
    <a:lvl5pPr marL="1828800" indent="0" algn="l" rtl="0" fontAlgn="base" latinLnBrk="1">
      <a:lnSpc>
        <a:spcPct val="100000"/>
      </a:lnSpc>
      <a:spcBef>
        <a:spcPct val="30000"/>
      </a:spcBef>
      <a:spcAft>
        <a:spcPct val="0"/>
      </a:spcAft>
      <a:buFontTx/>
      <a:buNone/>
      <a:defRPr sz="1200" b="0" i="0" u="none" baseline="0">
        <a:solidFill>
          <a:schemeClr val="dk1"/>
        </a:solidFill>
        <a:latin typeface="Arial" pitchFamily="34" charset="0"/>
        <a:ea typeface="宋体" pitchFamily="2" charset="-122"/>
        <a:sym typeface="Arial" pitchFamily="34" charset="0"/>
      </a:defRPr>
    </a:lvl5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15" name="圆角矩形 1048914"/>
          <p:cNvSpPr/>
          <p:nvPr/>
        </p:nvSpPr>
        <p:spPr>
          <a:xfrm>
            <a:off x="838200" y="2590800"/>
            <a:ext cx="7543800" cy="914400"/>
          </a:xfrm>
          <a:prstGeom prst="roundRect">
            <a:avLst/>
          </a:prstGeom>
          <a:gradFill rotWithShape="0">
            <a:gsLst>
              <a:gs pos="0">
                <a:schemeClr val="accent2">
                  <a:alpha val="100000"/>
                </a:schemeClr>
              </a:gs>
              <a:gs pos="50000">
                <a:schemeClr val="lt2"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</a:gsLst>
            <a:lin ang="0" scaled="1"/>
          </a:gradFill>
          <a:ln w="76200" cap="flat" cmpd="sng">
            <a:solidFill>
              <a:schemeClr val="lt1">
                <a:alpha val="100000"/>
              </a:schemeClr>
            </a:solidFill>
            <a:prstDash val="solid"/>
            <a:round/>
          </a:ln>
        </p:spPr>
        <p:txBody>
          <a:bodyPr vert="horz" wrap="none"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hangingPunct="1"/>
            <a:endParaRPr lang="zh-CN" altLang="en-US" sz="4000" b="1">
              <a:solidFill>
                <a:schemeClr val="lt1"/>
              </a:solidFill>
              <a:latin typeface="Verdana" pitchFamily="34" charset="0"/>
              <a:ea typeface="Gulim" pitchFamily="34" charset="-127"/>
            </a:endParaRPr>
          </a:p>
        </p:txBody>
      </p:sp>
      <p:sp>
        <p:nvSpPr>
          <p:cNvPr id="1048916" name="TextBox 1048915"/>
          <p:cNvSpPr txBox="1"/>
          <p:nvPr/>
        </p:nvSpPr>
        <p:spPr>
          <a:xfrm>
            <a:off x="3541712" y="6324600"/>
            <a:ext cx="2057400" cy="3968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/>
            <a:r>
              <a:rPr lang="en-US" altLang="zh-CN" sz="2000" b="1">
                <a:solidFill>
                  <a:schemeClr val="lt2"/>
                </a:solidFill>
                <a:latin typeface="Lucida Sans Unicode" pitchFamily="34" charset="0"/>
                <a:ea typeface="Gulim" pitchFamily="34" charset="-127"/>
              </a:rPr>
              <a:t>Company Logo</a:t>
            </a:r>
          </a:p>
        </p:txBody>
      </p:sp>
      <p:sp>
        <p:nvSpPr>
          <p:cNvPr id="1048919" name="日期占位符 1048918"/>
          <p:cNvSpPr>
            <a:spLocks noGrp="1"/>
          </p:cNvSpPr>
          <p:nvPr>
            <p:ph type="dt" sz="quarter" idx="2"/>
          </p:nvPr>
        </p:nvSpPr>
        <p:spPr>
          <a:xfrm>
            <a:off x="457200" y="6553200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1048920" name="页脚占位符 1048919"/>
          <p:cNvSpPr>
            <a:spLocks noGrp="1"/>
          </p:cNvSpPr>
          <p:nvPr>
            <p:ph type="ftr" sz="quarter" idx="3"/>
          </p:nvPr>
        </p:nvSpPr>
        <p:spPr>
          <a:xfrm>
            <a:off x="3200400" y="6553200"/>
            <a:ext cx="2895600" cy="1524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1048921" name="灯片编号占位符 1048920"/>
          <p:cNvSpPr>
            <a:spLocks noGrp="1"/>
          </p:cNvSpPr>
          <p:nvPr>
            <p:ph type="sldNum" sz="quarter" idx="4"/>
          </p:nvPr>
        </p:nvSpPr>
        <p:spPr>
          <a:xfrm>
            <a:off x="6610350" y="6553200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zh-CN" altLang="en-US" sz="1400"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1048922" name="Rectangle 6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590800"/>
            <a:ext cx="7543800" cy="914400"/>
          </a:xfrm>
        </p:spPr>
        <p:txBody>
          <a:bodyPr/>
          <a:lstStyle>
            <a:lvl1pPr>
              <a:defRPr sz="4000" b="1">
                <a:ea typeface="Gulim" pitchFamily="34" charset="-127"/>
              </a:defRPr>
            </a:lvl1pPr>
          </a:lstStyle>
          <a:p>
            <a:r>
              <a:rPr lang="en-US" altLang="zh-CN"/>
              <a:t>PowerPoint Template 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704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694" name="灯片编号占位符 1048693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46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47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694" name="灯片编号占位符 1048693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4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49" name="内容占位符 2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41529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950" name="内容占位符 3"/>
          <p:cNvSpPr>
            <a:spLocks noGrp="1"/>
          </p:cNvSpPr>
          <p:nvPr>
            <p:ph sz="half" idx="2"/>
          </p:nvPr>
        </p:nvSpPr>
        <p:spPr>
          <a:xfrm>
            <a:off x="4762500" y="1143000"/>
            <a:ext cx="41529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694" name="灯片编号占位符 1048693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1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52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953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954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955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694" name="灯片编号占位符 1048693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694" name="灯片编号占位符 1048693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4" name="灯片编号占位符 1048693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7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58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959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694" name="灯片编号占位符 1048693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60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61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None/>
            </a:pPr>
            <a:endParaRPr kumimoji="0" lang="zh-CN" altLang="en-US" sz="3200" b="1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962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694" name="灯片编号占位符 1048693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6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64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694" name="灯片编号占位符 1048693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65" name="竖排标题 1"/>
          <p:cNvSpPr>
            <a:spLocks noGrp="1"/>
          </p:cNvSpPr>
          <p:nvPr>
            <p:ph type="title" orient="vert"/>
          </p:nvPr>
        </p:nvSpPr>
        <p:spPr>
          <a:xfrm>
            <a:off x="6800850" y="304800"/>
            <a:ext cx="2114550" cy="5791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6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191250" cy="5791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694" name="灯片编号占位符 1048693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3" name="圆角矩形 1048922"/>
          <p:cNvSpPr/>
          <p:nvPr/>
        </p:nvSpPr>
        <p:spPr>
          <a:xfrm>
            <a:off x="838200" y="2590800"/>
            <a:ext cx="7543800" cy="914400"/>
          </a:xfrm>
          <a:prstGeom prst="roundRect">
            <a:avLst/>
          </a:prstGeom>
          <a:gradFill rotWithShape="0">
            <a:gsLst>
              <a:gs pos="0">
                <a:schemeClr val="accent2">
                  <a:alpha val="100000"/>
                </a:schemeClr>
              </a:gs>
              <a:gs pos="50000">
                <a:schemeClr val="lt2"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</a:gsLst>
            <a:lin ang="0" scaled="1"/>
          </a:gradFill>
          <a:ln w="76200" cap="flat" cmpd="sng">
            <a:solidFill>
              <a:schemeClr val="lt1">
                <a:alpha val="100000"/>
              </a:schemeClr>
            </a:solidFill>
            <a:prstDash val="solid"/>
            <a:round/>
          </a:ln>
        </p:spPr>
        <p:txBody>
          <a:bodyPr vert="horz" wrap="none"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hangingPunct="1"/>
            <a:endParaRPr lang="zh-CN" altLang="en-US" sz="4000" b="1">
              <a:solidFill>
                <a:schemeClr val="lt1"/>
              </a:solidFill>
              <a:latin typeface="Verdana" pitchFamily="34" charset="0"/>
              <a:ea typeface="Gulim" pitchFamily="34" charset="-127"/>
            </a:endParaRPr>
          </a:p>
        </p:txBody>
      </p:sp>
      <p:sp>
        <p:nvSpPr>
          <p:cNvPr id="1048924" name="TextBox 1048923"/>
          <p:cNvSpPr txBox="1"/>
          <p:nvPr/>
        </p:nvSpPr>
        <p:spPr>
          <a:xfrm>
            <a:off x="3541712" y="6324600"/>
            <a:ext cx="2057400" cy="3968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/>
            <a:r>
              <a:rPr lang="en-US" altLang="zh-CN" sz="2000" b="1">
                <a:solidFill>
                  <a:schemeClr val="lt2"/>
                </a:solidFill>
                <a:latin typeface="Lucida Sans Unicode" pitchFamily="34" charset="0"/>
                <a:ea typeface="Gulim" pitchFamily="34" charset="-127"/>
              </a:rPr>
              <a:t>Company Logo</a:t>
            </a:r>
          </a:p>
        </p:txBody>
      </p:sp>
      <p:sp>
        <p:nvSpPr>
          <p:cNvPr id="1048927" name="日期占位符 1048926"/>
          <p:cNvSpPr>
            <a:spLocks noGrp="1"/>
          </p:cNvSpPr>
          <p:nvPr>
            <p:ph type="dt" sz="quarter" idx="2"/>
          </p:nvPr>
        </p:nvSpPr>
        <p:spPr>
          <a:xfrm>
            <a:off x="457200" y="6553200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1048928" name="页脚占位符 1048927"/>
          <p:cNvSpPr>
            <a:spLocks noGrp="1"/>
          </p:cNvSpPr>
          <p:nvPr>
            <p:ph type="ftr" sz="quarter" idx="3"/>
          </p:nvPr>
        </p:nvSpPr>
        <p:spPr>
          <a:xfrm>
            <a:off x="3200400" y="6553200"/>
            <a:ext cx="2895600" cy="1524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1048929" name="灯片编号占位符 1048928"/>
          <p:cNvSpPr>
            <a:spLocks noGrp="1"/>
          </p:cNvSpPr>
          <p:nvPr>
            <p:ph type="sldNum" sz="quarter" idx="4"/>
          </p:nvPr>
        </p:nvSpPr>
        <p:spPr>
          <a:xfrm>
            <a:off x="6610350" y="6553200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zh-CN" altLang="en-US" sz="1400"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1048930" name="Rectangle 6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590800"/>
            <a:ext cx="7543800" cy="914400"/>
          </a:xfrm>
        </p:spPr>
        <p:txBody>
          <a:bodyPr/>
          <a:lstStyle>
            <a:lvl1pPr>
              <a:defRPr sz="4000" b="1">
                <a:ea typeface="Gulim" pitchFamily="34" charset="-127"/>
              </a:defRPr>
            </a:lvl1pPr>
          </a:lstStyle>
          <a:p>
            <a:r>
              <a:rPr lang="en-US" altLang="zh-CN"/>
              <a:t>PowerPoint Template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586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78" name="灯片编号占位符 104857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67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68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578" name="灯片编号占位符 104857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6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70" name="内容占位符 2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41529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971" name="内容占位符 3"/>
          <p:cNvSpPr>
            <a:spLocks noGrp="1"/>
          </p:cNvSpPr>
          <p:nvPr>
            <p:ph sz="half" idx="2"/>
          </p:nvPr>
        </p:nvSpPr>
        <p:spPr>
          <a:xfrm>
            <a:off x="4762500" y="1143000"/>
            <a:ext cx="41529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78" name="灯片编号占位符 104857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7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97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97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97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78" name="灯片编号占位符 104857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578" name="灯片编号占位符 104857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8" name="灯片编号占位符 104857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8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79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980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578" name="灯片编号占位符 104857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1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82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None/>
            </a:pPr>
            <a:endParaRPr kumimoji="0" lang="zh-CN" altLang="en-US" sz="3200" b="1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983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578" name="灯片编号占位符 104857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85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78" name="灯片编号占位符 104857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6" name="竖排标题 1"/>
          <p:cNvSpPr>
            <a:spLocks noGrp="1"/>
          </p:cNvSpPr>
          <p:nvPr>
            <p:ph type="title" orient="vert"/>
          </p:nvPr>
        </p:nvSpPr>
        <p:spPr>
          <a:xfrm>
            <a:off x="6800850" y="304800"/>
            <a:ext cx="2114550" cy="5791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8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191250" cy="5791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78" name="灯片编号占位符 104857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31" name="圆角矩形 1048930"/>
          <p:cNvSpPr/>
          <p:nvPr/>
        </p:nvSpPr>
        <p:spPr>
          <a:xfrm>
            <a:off x="838200" y="2590800"/>
            <a:ext cx="7543800" cy="914400"/>
          </a:xfrm>
          <a:prstGeom prst="roundRect">
            <a:avLst/>
          </a:prstGeom>
          <a:gradFill rotWithShape="0">
            <a:gsLst>
              <a:gs pos="0">
                <a:schemeClr val="accent2">
                  <a:alpha val="100000"/>
                </a:schemeClr>
              </a:gs>
              <a:gs pos="50000">
                <a:schemeClr val="lt2"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</a:gsLst>
            <a:lin ang="0" scaled="1"/>
          </a:gradFill>
          <a:ln w="76200" cap="flat" cmpd="sng">
            <a:solidFill>
              <a:schemeClr val="lt1">
                <a:alpha val="100000"/>
              </a:schemeClr>
            </a:solidFill>
            <a:prstDash val="solid"/>
            <a:round/>
          </a:ln>
        </p:spPr>
        <p:txBody>
          <a:bodyPr vert="horz" wrap="none"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hangingPunct="1"/>
            <a:endParaRPr lang="zh-CN" altLang="en-US" sz="4000" b="1">
              <a:solidFill>
                <a:schemeClr val="lt1"/>
              </a:solidFill>
              <a:latin typeface="Verdana" pitchFamily="34" charset="0"/>
              <a:ea typeface="Gulim" pitchFamily="34" charset="-127"/>
            </a:endParaRPr>
          </a:p>
        </p:txBody>
      </p:sp>
      <p:sp>
        <p:nvSpPr>
          <p:cNvPr id="1048932" name="TextBox 1048931"/>
          <p:cNvSpPr txBox="1"/>
          <p:nvPr/>
        </p:nvSpPr>
        <p:spPr>
          <a:xfrm>
            <a:off x="3541712" y="6324600"/>
            <a:ext cx="2057400" cy="3968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/>
            <a:r>
              <a:rPr lang="en-US" altLang="zh-CN" sz="2000" b="1">
                <a:solidFill>
                  <a:schemeClr val="lt2"/>
                </a:solidFill>
                <a:latin typeface="Lucida Sans Unicode" pitchFamily="34" charset="0"/>
                <a:ea typeface="Gulim" pitchFamily="34" charset="-127"/>
              </a:rPr>
              <a:t>Company Logo</a:t>
            </a:r>
          </a:p>
        </p:txBody>
      </p:sp>
      <p:sp>
        <p:nvSpPr>
          <p:cNvPr id="1048935" name="日期占位符 1048934"/>
          <p:cNvSpPr>
            <a:spLocks noGrp="1"/>
          </p:cNvSpPr>
          <p:nvPr>
            <p:ph type="dt" sz="quarter" idx="2"/>
          </p:nvPr>
        </p:nvSpPr>
        <p:spPr>
          <a:xfrm>
            <a:off x="457200" y="6553200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1048936" name="页脚占位符 1048935"/>
          <p:cNvSpPr>
            <a:spLocks noGrp="1"/>
          </p:cNvSpPr>
          <p:nvPr>
            <p:ph type="ftr" sz="quarter" idx="3"/>
          </p:nvPr>
        </p:nvSpPr>
        <p:spPr>
          <a:xfrm>
            <a:off x="3200400" y="6553200"/>
            <a:ext cx="2895600" cy="1524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1048937" name="灯片编号占位符 1048936"/>
          <p:cNvSpPr>
            <a:spLocks noGrp="1"/>
          </p:cNvSpPr>
          <p:nvPr>
            <p:ph type="sldNum" sz="quarter" idx="4"/>
          </p:nvPr>
        </p:nvSpPr>
        <p:spPr>
          <a:xfrm>
            <a:off x="6610350" y="6553200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zh-CN" altLang="en-US" sz="1400"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1048938" name="Rectangle 6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590800"/>
            <a:ext cx="7543800" cy="914400"/>
          </a:xfrm>
        </p:spPr>
        <p:txBody>
          <a:bodyPr/>
          <a:lstStyle>
            <a:lvl1pPr>
              <a:defRPr sz="4000" b="1">
                <a:ea typeface="Gulim" pitchFamily="34" charset="-127"/>
              </a:defRPr>
            </a:lvl1pPr>
          </a:lstStyle>
          <a:p>
            <a:r>
              <a:rPr lang="en-US" altLang="zh-CN"/>
              <a:t>PowerPoint Template 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89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718" name="灯片编号占位符 104871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0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91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718" name="灯片编号占位符 104871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93" name="内容占位符 2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41529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994" name="内容占位符 3"/>
          <p:cNvSpPr>
            <a:spLocks noGrp="1"/>
          </p:cNvSpPr>
          <p:nvPr>
            <p:ph sz="half" idx="2"/>
          </p:nvPr>
        </p:nvSpPr>
        <p:spPr>
          <a:xfrm>
            <a:off x="4762500" y="1143000"/>
            <a:ext cx="41529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718" name="灯片编号占位符 104871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5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96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997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998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999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718" name="灯片编号占位符 104871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718" name="灯片编号占位符 104871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8" name="灯片编号占位符 104871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1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9002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9003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718" name="灯片编号占位符 104871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4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9005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None/>
            </a:pPr>
            <a:endParaRPr kumimoji="0" lang="zh-CN" altLang="en-US" sz="3200" b="1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9006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718" name="灯片编号占位符 104871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9008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718" name="灯片编号占位符 104871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9" name="竖排标题 1"/>
          <p:cNvSpPr>
            <a:spLocks noGrp="1"/>
          </p:cNvSpPr>
          <p:nvPr>
            <p:ph type="title" orient="vert"/>
          </p:nvPr>
        </p:nvSpPr>
        <p:spPr>
          <a:xfrm>
            <a:off x="6800850" y="304800"/>
            <a:ext cx="2114550" cy="5791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9010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191250" cy="5791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718" name="灯片编号占位符 104871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41" name="日期占位符 1048940"/>
          <p:cNvSpPr>
            <a:spLocks noGrp="1"/>
          </p:cNvSpPr>
          <p:nvPr>
            <p:ph type="dt" sz="half" idx="2"/>
          </p:nvPr>
        </p:nvSpPr>
        <p:spPr>
          <a:xfrm>
            <a:off x="7086600" y="6248400"/>
            <a:ext cx="1524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942" name="页脚占位符 1048941"/>
          <p:cNvSpPr>
            <a:spLocks noGrp="1"/>
          </p:cNvSpPr>
          <p:nvPr>
            <p:ph type="ftr" sz="quarter" idx="3"/>
          </p:nvPr>
        </p:nvSpPr>
        <p:spPr>
          <a:xfrm>
            <a:off x="3810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943" name="灯片编号占位符 1048942"/>
          <p:cNvSpPr>
            <a:spLocks noGrp="1"/>
          </p:cNvSpPr>
          <p:nvPr>
            <p:ph type="sldNum" sz="quarter" idx="4"/>
          </p:nvPr>
        </p:nvSpPr>
        <p:spPr>
          <a:xfrm>
            <a:off x="2209800" y="6248400"/>
            <a:ext cx="12192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/>
            <a:fld id="{566ABCEB-ACFC-4714-9973-3DA970169C29}" type="slidenum">
              <a:rPr lang="zh-CN" altLang="en-US" sz="1400">
                <a:ea typeface="宋体" pitchFamily="2" charset="-122"/>
              </a:rPr>
              <a:pPr lvl="0" eaLnBrk="1" latinLnBrk="1" hangingPunct="1"/>
              <a:t>‹#›</a:t>
            </a:fld>
            <a:endParaRPr lang="zh-CN" altLang="en-US" sz="1400">
              <a:ea typeface="宋体" pitchFamily="2" charset="-122"/>
            </a:endParaRPr>
          </a:p>
        </p:txBody>
      </p:sp>
      <p:sp>
        <p:nvSpPr>
          <p:cNvPr id="1048945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268538" y="3573463"/>
            <a:ext cx="6400800" cy="982662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>
                <a:solidFill>
                  <a:srgbClr val="1C1C1C"/>
                </a:solidFill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048944" name="Rectangle 5"/>
          <p:cNvSpPr>
            <a:spLocks noGrp="1" noChangeArrowheads="1"/>
          </p:cNvSpPr>
          <p:nvPr>
            <p:ph type="ctrTitle"/>
          </p:nvPr>
        </p:nvSpPr>
        <p:spPr>
          <a:xfrm>
            <a:off x="900113" y="2349500"/>
            <a:ext cx="7772400" cy="1106488"/>
          </a:xfrm>
        </p:spPr>
        <p:txBody>
          <a:bodyPr/>
          <a:lstStyle>
            <a:lvl1pPr algn="r">
              <a:defRPr sz="4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60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94" name="日期占位符 1048593"/>
          <p:cNvSpPr>
            <a:spLocks noGrp="1"/>
          </p:cNvSpPr>
          <p:nvPr>
            <p:ph type="dt" sz="half" idx="2"/>
          </p:nvPr>
        </p:nvSpPr>
        <p:spPr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596" name="灯片编号占位符 1048595"/>
          <p:cNvSpPr>
            <a:spLocks noGrp="1"/>
          </p:cNvSpPr>
          <p:nvPr>
            <p:ph type="sldNum" sz="quarter" idx="4"/>
          </p:nvPr>
        </p:nvSpPr>
        <p:spPr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/>
            <a:fld id="{566ABCEB-ACFC-4714-9973-3DA970169C29}" type="slidenum">
              <a:rPr lang="zh-CN" altLang="en-US" sz="1400">
                <a:ea typeface="宋体" pitchFamily="2" charset="-122"/>
              </a:rPr>
              <a:pPr lvl="0" eaLnBrk="1" latinLnBrk="1" hangingPunct="1"/>
              <a:t>‹#›</a:t>
            </a:fld>
            <a:endParaRPr lang="zh-CN" altLang="en-US" sz="1400">
              <a:ea typeface="宋体" pitchFamily="2" charset="-122"/>
            </a:endParaRPr>
          </a:p>
        </p:txBody>
      </p:sp>
      <p:sp>
        <p:nvSpPr>
          <p:cNvPr id="1048595" name="页脚占位符 1048594"/>
          <p:cNvSpPr>
            <a:spLocks noGrp="1"/>
          </p:cNvSpPr>
          <p:nvPr>
            <p:ph type="ftr" sz="quarter" idx="3"/>
          </p:nvPr>
        </p:nvSpPr>
        <p:spPr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000">
              <a:ea typeface="宋体" pitchFamily="2" charset="-122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11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9012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594" name="日期占位符 1048593"/>
          <p:cNvSpPr>
            <a:spLocks noGrp="1"/>
          </p:cNvSpPr>
          <p:nvPr>
            <p:ph type="dt" sz="half" idx="2"/>
          </p:nvPr>
        </p:nvSpPr>
        <p:spPr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596" name="灯片编号占位符 1048595"/>
          <p:cNvSpPr>
            <a:spLocks noGrp="1"/>
          </p:cNvSpPr>
          <p:nvPr>
            <p:ph type="sldNum" sz="quarter" idx="4"/>
          </p:nvPr>
        </p:nvSpPr>
        <p:spPr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/>
            <a:fld id="{566ABCEB-ACFC-4714-9973-3DA970169C29}" type="slidenum">
              <a:rPr lang="zh-CN" altLang="en-US" sz="1400">
                <a:ea typeface="宋体" pitchFamily="2" charset="-122"/>
              </a:rPr>
              <a:pPr lvl="0" eaLnBrk="1" latinLnBrk="1" hangingPunct="1"/>
              <a:t>‹#›</a:t>
            </a:fld>
            <a:endParaRPr lang="zh-CN" altLang="en-US" sz="1400">
              <a:ea typeface="宋体" pitchFamily="2" charset="-122"/>
            </a:endParaRPr>
          </a:p>
        </p:txBody>
      </p:sp>
      <p:sp>
        <p:nvSpPr>
          <p:cNvPr id="1048595" name="页脚占位符 1048594"/>
          <p:cNvSpPr>
            <a:spLocks noGrp="1"/>
          </p:cNvSpPr>
          <p:nvPr>
            <p:ph type="ftr" sz="quarter" idx="3"/>
          </p:nvPr>
        </p:nvSpPr>
        <p:spPr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000">
              <a:ea typeface="宋体" pitchFamily="2" charset="-122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1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9014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9015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94" name="日期占位符 1048593"/>
          <p:cNvSpPr>
            <a:spLocks noGrp="1"/>
          </p:cNvSpPr>
          <p:nvPr>
            <p:ph type="dt" sz="half" idx="2"/>
          </p:nvPr>
        </p:nvSpPr>
        <p:spPr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596" name="灯片编号占位符 1048595"/>
          <p:cNvSpPr>
            <a:spLocks noGrp="1"/>
          </p:cNvSpPr>
          <p:nvPr>
            <p:ph type="sldNum" sz="quarter" idx="4"/>
          </p:nvPr>
        </p:nvSpPr>
        <p:spPr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/>
            <a:fld id="{566ABCEB-ACFC-4714-9973-3DA970169C29}" type="slidenum">
              <a:rPr lang="zh-CN" altLang="en-US" sz="1400">
                <a:ea typeface="宋体" pitchFamily="2" charset="-122"/>
              </a:rPr>
              <a:pPr lvl="0" eaLnBrk="1" latinLnBrk="1" hangingPunct="1"/>
              <a:t>‹#›</a:t>
            </a:fld>
            <a:endParaRPr lang="zh-CN" altLang="en-US" sz="1400">
              <a:ea typeface="宋体" pitchFamily="2" charset="-122"/>
            </a:endParaRPr>
          </a:p>
        </p:txBody>
      </p:sp>
      <p:sp>
        <p:nvSpPr>
          <p:cNvPr id="1048595" name="页脚占位符 1048594"/>
          <p:cNvSpPr>
            <a:spLocks noGrp="1"/>
          </p:cNvSpPr>
          <p:nvPr>
            <p:ph type="ftr" sz="quarter" idx="3"/>
          </p:nvPr>
        </p:nvSpPr>
        <p:spPr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000">
              <a:ea typeface="宋体" pitchFamily="2" charset="-122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1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9017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9018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9019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9020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94" name="日期占位符 1048593"/>
          <p:cNvSpPr>
            <a:spLocks noGrp="1"/>
          </p:cNvSpPr>
          <p:nvPr>
            <p:ph type="dt" sz="half" idx="2"/>
          </p:nvPr>
        </p:nvSpPr>
        <p:spPr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596" name="灯片编号占位符 1048595"/>
          <p:cNvSpPr>
            <a:spLocks noGrp="1"/>
          </p:cNvSpPr>
          <p:nvPr>
            <p:ph type="sldNum" sz="quarter" idx="4"/>
          </p:nvPr>
        </p:nvSpPr>
        <p:spPr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/>
            <a:fld id="{566ABCEB-ACFC-4714-9973-3DA970169C29}" type="slidenum">
              <a:rPr lang="zh-CN" altLang="en-US" sz="1400">
                <a:ea typeface="宋体" pitchFamily="2" charset="-122"/>
              </a:rPr>
              <a:pPr lvl="0" eaLnBrk="1" latinLnBrk="1" hangingPunct="1"/>
              <a:t>‹#›</a:t>
            </a:fld>
            <a:endParaRPr lang="zh-CN" altLang="en-US" sz="1400">
              <a:ea typeface="宋体" pitchFamily="2" charset="-122"/>
            </a:endParaRPr>
          </a:p>
        </p:txBody>
      </p:sp>
      <p:sp>
        <p:nvSpPr>
          <p:cNvPr id="1048595" name="页脚占位符 1048594"/>
          <p:cNvSpPr>
            <a:spLocks noGrp="1"/>
          </p:cNvSpPr>
          <p:nvPr>
            <p:ph type="ftr" sz="quarter" idx="3"/>
          </p:nvPr>
        </p:nvSpPr>
        <p:spPr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000">
              <a:ea typeface="宋体" pitchFamily="2" charset="-122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594" name="日期占位符 1048593"/>
          <p:cNvSpPr>
            <a:spLocks noGrp="1"/>
          </p:cNvSpPr>
          <p:nvPr>
            <p:ph type="dt" sz="half" idx="2"/>
          </p:nvPr>
        </p:nvSpPr>
        <p:spPr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596" name="灯片编号占位符 1048595"/>
          <p:cNvSpPr>
            <a:spLocks noGrp="1"/>
          </p:cNvSpPr>
          <p:nvPr>
            <p:ph type="sldNum" sz="quarter" idx="4"/>
          </p:nvPr>
        </p:nvSpPr>
        <p:spPr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/>
            <a:fld id="{566ABCEB-ACFC-4714-9973-3DA970169C29}" type="slidenum">
              <a:rPr lang="zh-CN" altLang="en-US" sz="1400">
                <a:ea typeface="宋体" pitchFamily="2" charset="-122"/>
              </a:rPr>
              <a:pPr lvl="0" eaLnBrk="1" latinLnBrk="1" hangingPunct="1"/>
              <a:t>‹#›</a:t>
            </a:fld>
            <a:endParaRPr lang="zh-CN" altLang="en-US" sz="1400">
              <a:ea typeface="宋体" pitchFamily="2" charset="-122"/>
            </a:endParaRPr>
          </a:p>
        </p:txBody>
      </p:sp>
      <p:sp>
        <p:nvSpPr>
          <p:cNvPr id="1048595" name="页脚占位符 1048594"/>
          <p:cNvSpPr>
            <a:spLocks noGrp="1"/>
          </p:cNvSpPr>
          <p:nvPr>
            <p:ph type="ftr" sz="quarter" idx="3"/>
          </p:nvPr>
        </p:nvSpPr>
        <p:spPr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000">
              <a:ea typeface="宋体" pitchFamily="2" charset="-122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日期占位符 1048593"/>
          <p:cNvSpPr>
            <a:spLocks noGrp="1"/>
          </p:cNvSpPr>
          <p:nvPr>
            <p:ph type="dt" sz="half" idx="2"/>
          </p:nvPr>
        </p:nvSpPr>
        <p:spPr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596" name="灯片编号占位符 1048595"/>
          <p:cNvSpPr>
            <a:spLocks noGrp="1"/>
          </p:cNvSpPr>
          <p:nvPr>
            <p:ph type="sldNum" sz="quarter" idx="4"/>
          </p:nvPr>
        </p:nvSpPr>
        <p:spPr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/>
            <a:fld id="{566ABCEB-ACFC-4714-9973-3DA970169C29}" type="slidenum">
              <a:rPr lang="zh-CN" altLang="en-US" sz="1400">
                <a:ea typeface="宋体" pitchFamily="2" charset="-122"/>
              </a:rPr>
              <a:pPr lvl="0" eaLnBrk="1" latinLnBrk="1" hangingPunct="1"/>
              <a:t>‹#›</a:t>
            </a:fld>
            <a:endParaRPr lang="zh-CN" altLang="en-US" sz="1400">
              <a:ea typeface="宋体" pitchFamily="2" charset="-122"/>
            </a:endParaRPr>
          </a:p>
        </p:txBody>
      </p:sp>
      <p:sp>
        <p:nvSpPr>
          <p:cNvPr id="1048595" name="页脚占位符 1048594"/>
          <p:cNvSpPr>
            <a:spLocks noGrp="1"/>
          </p:cNvSpPr>
          <p:nvPr>
            <p:ph type="ftr" sz="quarter" idx="3"/>
          </p:nvPr>
        </p:nvSpPr>
        <p:spPr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000">
              <a:ea typeface="宋体" pitchFamily="2" charset="-122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2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902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902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594" name="日期占位符 1048593"/>
          <p:cNvSpPr>
            <a:spLocks noGrp="1"/>
          </p:cNvSpPr>
          <p:nvPr>
            <p:ph type="dt" sz="half" idx="2"/>
          </p:nvPr>
        </p:nvSpPr>
        <p:spPr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596" name="灯片编号占位符 1048595"/>
          <p:cNvSpPr>
            <a:spLocks noGrp="1"/>
          </p:cNvSpPr>
          <p:nvPr>
            <p:ph type="sldNum" sz="quarter" idx="4"/>
          </p:nvPr>
        </p:nvSpPr>
        <p:spPr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/>
            <a:fld id="{566ABCEB-ACFC-4714-9973-3DA970169C29}" type="slidenum">
              <a:rPr lang="zh-CN" altLang="en-US" sz="1400">
                <a:ea typeface="宋体" pitchFamily="2" charset="-122"/>
              </a:rPr>
              <a:pPr lvl="0" eaLnBrk="1" latinLnBrk="1" hangingPunct="1"/>
              <a:t>‹#›</a:t>
            </a:fld>
            <a:endParaRPr lang="zh-CN" altLang="en-US" sz="1400">
              <a:ea typeface="宋体" pitchFamily="2" charset="-122"/>
            </a:endParaRPr>
          </a:p>
        </p:txBody>
      </p:sp>
      <p:sp>
        <p:nvSpPr>
          <p:cNvPr id="1048595" name="页脚占位符 1048594"/>
          <p:cNvSpPr>
            <a:spLocks noGrp="1"/>
          </p:cNvSpPr>
          <p:nvPr>
            <p:ph type="ftr" sz="quarter" idx="3"/>
          </p:nvPr>
        </p:nvSpPr>
        <p:spPr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000">
              <a:ea typeface="宋体" pitchFamily="2" charset="-122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25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9026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SzTx/>
              <a:buFont typeface="Wingdings" pitchFamily="2" charset="2"/>
              <a:buNone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9027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594" name="日期占位符 1048593"/>
          <p:cNvSpPr>
            <a:spLocks noGrp="1"/>
          </p:cNvSpPr>
          <p:nvPr>
            <p:ph type="dt" sz="half" idx="2"/>
          </p:nvPr>
        </p:nvSpPr>
        <p:spPr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596" name="灯片编号占位符 1048595"/>
          <p:cNvSpPr>
            <a:spLocks noGrp="1"/>
          </p:cNvSpPr>
          <p:nvPr>
            <p:ph type="sldNum" sz="quarter" idx="4"/>
          </p:nvPr>
        </p:nvSpPr>
        <p:spPr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/>
            <a:fld id="{566ABCEB-ACFC-4714-9973-3DA970169C29}" type="slidenum">
              <a:rPr lang="zh-CN" altLang="en-US" sz="1400">
                <a:ea typeface="宋体" pitchFamily="2" charset="-122"/>
              </a:rPr>
              <a:pPr lvl="0" eaLnBrk="1" latinLnBrk="1" hangingPunct="1"/>
              <a:t>‹#›</a:t>
            </a:fld>
            <a:endParaRPr lang="zh-CN" altLang="en-US" sz="1400">
              <a:ea typeface="宋体" pitchFamily="2" charset="-122"/>
            </a:endParaRPr>
          </a:p>
        </p:txBody>
      </p:sp>
      <p:sp>
        <p:nvSpPr>
          <p:cNvPr id="1048595" name="页脚占位符 1048594"/>
          <p:cNvSpPr>
            <a:spLocks noGrp="1"/>
          </p:cNvSpPr>
          <p:nvPr>
            <p:ph type="ftr" sz="quarter" idx="3"/>
          </p:nvPr>
        </p:nvSpPr>
        <p:spPr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000">
              <a:ea typeface="宋体" pitchFamily="2" charset="-122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2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9029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94" name="日期占位符 1048593"/>
          <p:cNvSpPr>
            <a:spLocks noGrp="1"/>
          </p:cNvSpPr>
          <p:nvPr>
            <p:ph type="dt" sz="half" idx="2"/>
          </p:nvPr>
        </p:nvSpPr>
        <p:spPr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596" name="灯片编号占位符 1048595"/>
          <p:cNvSpPr>
            <a:spLocks noGrp="1"/>
          </p:cNvSpPr>
          <p:nvPr>
            <p:ph type="sldNum" sz="quarter" idx="4"/>
          </p:nvPr>
        </p:nvSpPr>
        <p:spPr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/>
            <a:fld id="{566ABCEB-ACFC-4714-9973-3DA970169C29}" type="slidenum">
              <a:rPr lang="zh-CN" altLang="en-US" sz="1400">
                <a:ea typeface="宋体" pitchFamily="2" charset="-122"/>
              </a:rPr>
              <a:pPr lvl="0" eaLnBrk="1" latinLnBrk="1" hangingPunct="1"/>
              <a:t>‹#›</a:t>
            </a:fld>
            <a:endParaRPr lang="zh-CN" altLang="en-US" sz="1400">
              <a:ea typeface="宋体" pitchFamily="2" charset="-122"/>
            </a:endParaRPr>
          </a:p>
        </p:txBody>
      </p:sp>
      <p:sp>
        <p:nvSpPr>
          <p:cNvPr id="1048595" name="页脚占位符 1048594"/>
          <p:cNvSpPr>
            <a:spLocks noGrp="1"/>
          </p:cNvSpPr>
          <p:nvPr>
            <p:ph type="ftr" sz="quarter" idx="3"/>
          </p:nvPr>
        </p:nvSpPr>
        <p:spPr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000">
              <a:ea typeface="宋体" pitchFamily="2" charset="-122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30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9031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94" name="日期占位符 1048593"/>
          <p:cNvSpPr>
            <a:spLocks noGrp="1"/>
          </p:cNvSpPr>
          <p:nvPr>
            <p:ph type="dt" sz="half" idx="2"/>
          </p:nvPr>
        </p:nvSpPr>
        <p:spPr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596" name="灯片编号占位符 1048595"/>
          <p:cNvSpPr>
            <a:spLocks noGrp="1"/>
          </p:cNvSpPr>
          <p:nvPr>
            <p:ph type="sldNum" sz="quarter" idx="4"/>
          </p:nvPr>
        </p:nvSpPr>
        <p:spPr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/>
            <a:fld id="{566ABCEB-ACFC-4714-9973-3DA970169C29}" type="slidenum">
              <a:rPr lang="zh-CN" altLang="en-US" sz="1400">
                <a:ea typeface="宋体" pitchFamily="2" charset="-122"/>
              </a:rPr>
              <a:pPr lvl="0" eaLnBrk="1" latinLnBrk="1" hangingPunct="1"/>
              <a:t>‹#›</a:t>
            </a:fld>
            <a:endParaRPr lang="zh-CN" altLang="en-US" sz="1400">
              <a:ea typeface="宋体" pitchFamily="2" charset="-122"/>
            </a:endParaRPr>
          </a:p>
        </p:txBody>
      </p:sp>
      <p:sp>
        <p:nvSpPr>
          <p:cNvPr id="1048595" name="页脚占位符 1048594"/>
          <p:cNvSpPr>
            <a:spLocks noGrp="1"/>
          </p:cNvSpPr>
          <p:nvPr>
            <p:ph type="ftr" sz="quarter" idx="3"/>
          </p:nvPr>
        </p:nvSpPr>
        <p:spPr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000">
              <a:ea typeface="宋体" pitchFamily="2" charset="-122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682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SzTx/>
              <a:buFont typeface="Wingdings" pitchFamily="2" charset="2"/>
              <a:buChar char="§"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594" name="日期占位符 1048593"/>
          <p:cNvSpPr>
            <a:spLocks noGrp="1"/>
          </p:cNvSpPr>
          <p:nvPr>
            <p:ph type="dt" sz="half" idx="2"/>
          </p:nvPr>
        </p:nvSpPr>
        <p:spPr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596" name="灯片编号占位符 1048595"/>
          <p:cNvSpPr>
            <a:spLocks noGrp="1"/>
          </p:cNvSpPr>
          <p:nvPr>
            <p:ph type="sldNum" sz="quarter" idx="4"/>
          </p:nvPr>
        </p:nvSpPr>
        <p:spPr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/>
            <a:fld id="{566ABCEB-ACFC-4714-9973-3DA970169C29}" type="slidenum">
              <a:rPr lang="zh-CN" altLang="en-US" sz="1400">
                <a:ea typeface="宋体" pitchFamily="2" charset="-122"/>
              </a:rPr>
              <a:pPr lvl="0" eaLnBrk="1" latinLnBrk="1" hangingPunct="1"/>
              <a:t>‹#›</a:t>
            </a:fld>
            <a:endParaRPr lang="zh-CN" altLang="en-US" sz="1400">
              <a:ea typeface="宋体" pitchFamily="2" charset="-122"/>
            </a:endParaRPr>
          </a:p>
        </p:txBody>
      </p:sp>
      <p:sp>
        <p:nvSpPr>
          <p:cNvPr id="1048595" name="页脚占位符 1048594"/>
          <p:cNvSpPr>
            <a:spLocks noGrp="1"/>
          </p:cNvSpPr>
          <p:nvPr>
            <p:ph type="ftr" sz="quarter" idx="3"/>
          </p:nvPr>
        </p:nvSpPr>
        <p:spPr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000">
              <a:ea typeface="宋体" pitchFamily="2" charset="-122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67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68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048578" name=" 104857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80" name=" 104857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r"/>
            <a:fld id="{566ABCEB-ACFC-4714-9973-3DA970169C29}" type="slidenum">
              <a:rPr lang="en-US" altLang="zh-CN" sz="1400">
                <a:solidFill>
                  <a:srgbClr val="000000"/>
                </a:solidFill>
              </a:rPr>
              <a:pPr algn="r"/>
              <a:t>‹#›</a:t>
            </a:fld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79" name=" 104857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ctr"/>
            <a:endParaRPr lang="en-US" altLang="zh-CN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22746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586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78" name=" 104857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80" name=" 104857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r"/>
            <a:fld id="{566ABCEB-ACFC-4714-9973-3DA970169C29}" type="slidenum">
              <a:rPr lang="en-US" altLang="zh-CN" sz="1400">
                <a:solidFill>
                  <a:srgbClr val="000000"/>
                </a:solidFill>
              </a:rPr>
              <a:pPr algn="r"/>
              <a:t>‹#›</a:t>
            </a:fld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79" name=" 104857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ctr"/>
            <a:endParaRPr lang="en-US" altLang="zh-CN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78725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69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70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578" name=" 104857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80" name=" 104857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r"/>
            <a:fld id="{566ABCEB-ACFC-4714-9973-3DA970169C29}" type="slidenum">
              <a:rPr lang="en-US" altLang="zh-CN" sz="1400">
                <a:solidFill>
                  <a:srgbClr val="000000"/>
                </a:solidFill>
              </a:rPr>
              <a:pPr algn="r"/>
              <a:t>‹#›</a:t>
            </a:fld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79" name=" 104857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ctr"/>
            <a:endParaRPr lang="en-US" altLang="zh-CN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4310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72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973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78" name=" 104857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80" name=" 104857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r"/>
            <a:fld id="{566ABCEB-ACFC-4714-9973-3DA970169C29}" type="slidenum">
              <a:rPr lang="en-US" altLang="zh-CN" sz="1400">
                <a:solidFill>
                  <a:srgbClr val="000000"/>
                </a:solidFill>
              </a:rPr>
              <a:pPr algn="r"/>
              <a:t>‹#›</a:t>
            </a:fld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79" name=" 104857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ctr"/>
            <a:endParaRPr lang="en-US" altLang="zh-CN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8623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75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976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977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978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78" name=" 104857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80" name=" 104857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r"/>
            <a:fld id="{566ABCEB-ACFC-4714-9973-3DA970169C29}" type="slidenum">
              <a:rPr lang="en-US" altLang="zh-CN" sz="1400">
                <a:solidFill>
                  <a:srgbClr val="000000"/>
                </a:solidFill>
              </a:rPr>
              <a:pPr algn="r"/>
              <a:t>‹#›</a:t>
            </a:fld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79" name=" 104857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ctr"/>
            <a:endParaRPr lang="en-US" altLang="zh-CN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1066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578" name=" 104857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80" name=" 104857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r"/>
            <a:fld id="{566ABCEB-ACFC-4714-9973-3DA970169C29}" type="slidenum">
              <a:rPr lang="en-US" altLang="zh-CN" sz="1400">
                <a:solidFill>
                  <a:srgbClr val="000000"/>
                </a:solidFill>
              </a:rPr>
              <a:pPr algn="r"/>
              <a:t>‹#›</a:t>
            </a:fld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79" name=" 104857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ctr"/>
            <a:endParaRPr lang="en-US" altLang="zh-CN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04630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8" name=" 104857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80" name=" 104857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r"/>
            <a:fld id="{566ABCEB-ACFC-4714-9973-3DA970169C29}" type="slidenum">
              <a:rPr lang="en-US" altLang="zh-CN" sz="1400">
                <a:solidFill>
                  <a:srgbClr val="000000"/>
                </a:solidFill>
              </a:rPr>
              <a:pPr algn="r"/>
              <a:t>‹#›</a:t>
            </a:fld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79" name=" 104857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ctr"/>
            <a:endParaRPr lang="en-US" altLang="zh-CN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89578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9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80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981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578" name=" 104857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80" name=" 104857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r"/>
            <a:fld id="{566ABCEB-ACFC-4714-9973-3DA970169C29}" type="slidenum">
              <a:rPr lang="en-US" altLang="zh-CN" sz="1400">
                <a:solidFill>
                  <a:srgbClr val="000000"/>
                </a:solidFill>
              </a:rPr>
              <a:pPr algn="r"/>
              <a:t>‹#›</a:t>
            </a:fld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79" name=" 104857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ctr"/>
            <a:endParaRPr lang="en-US" altLang="zh-CN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3388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8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98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578" name=" 104857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80" name=" 104857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r"/>
            <a:fld id="{566ABCEB-ACFC-4714-9973-3DA970169C29}" type="slidenum">
              <a:rPr lang="en-US" altLang="zh-CN" sz="1400">
                <a:solidFill>
                  <a:srgbClr val="000000"/>
                </a:solidFill>
              </a:rPr>
              <a:pPr algn="r"/>
              <a:t>‹#›</a:t>
            </a:fld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79" name=" 104857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ctr"/>
            <a:endParaRPr lang="en-US" altLang="zh-CN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8158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86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78" name=" 104857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80" name=" 104857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r"/>
            <a:fld id="{566ABCEB-ACFC-4714-9973-3DA970169C29}" type="slidenum">
              <a:rPr lang="en-US" altLang="zh-CN" sz="1400">
                <a:solidFill>
                  <a:srgbClr val="000000"/>
                </a:solidFill>
              </a:rPr>
              <a:pPr algn="r"/>
              <a:t>‹#›</a:t>
            </a:fld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79" name=" 104857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ctr"/>
            <a:endParaRPr lang="en-US" altLang="zh-CN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9438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7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988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78" name=" 104857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80" name=" 104857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r"/>
            <a:fld id="{566ABCEB-ACFC-4714-9973-3DA970169C29}" type="slidenum">
              <a:rPr lang="en-US" altLang="zh-CN" sz="1400">
                <a:solidFill>
                  <a:srgbClr val="000000"/>
                </a:solidFill>
              </a:rPr>
              <a:pPr algn="r"/>
              <a:t>‹#›</a:t>
            </a:fld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79" name=" 104857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ctr"/>
            <a:endParaRPr lang="en-US" altLang="zh-CN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91126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1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78" name=" 104857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80" name=" 104857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r"/>
            <a:fld id="{566ABCEB-ACFC-4714-9973-3DA970169C29}" type="slidenum">
              <a:rPr lang="en-US" altLang="zh-CN" sz="1400">
                <a:solidFill>
                  <a:srgbClr val="000000"/>
                </a:solidFill>
              </a:rPr>
              <a:pPr algn="r"/>
              <a:t>‹#›</a:t>
            </a:fld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79" name=" 104857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ctr"/>
            <a:endParaRPr lang="en-US" altLang="zh-CN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622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3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2" name="圆角矩形 1048691"/>
          <p:cNvSpPr/>
          <p:nvPr/>
        </p:nvSpPr>
        <p:spPr>
          <a:xfrm>
            <a:off x="457200" y="228600"/>
            <a:ext cx="8229600" cy="685800"/>
          </a:xfrm>
          <a:prstGeom prst="roundRect">
            <a:avLst/>
          </a:prstGeom>
          <a:gradFill rotWithShape="0">
            <a:gsLst>
              <a:gs pos="0">
                <a:schemeClr val="accent2">
                  <a:alpha val="100000"/>
                </a:schemeClr>
              </a:gs>
              <a:gs pos="50000">
                <a:schemeClr val="lt2"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</a:gsLst>
            <a:lin ang="0" scaled="1"/>
          </a:gradFill>
          <a:ln w="63500" cap="flat" cmpd="sng">
            <a:solidFill>
              <a:schemeClr val="lt1">
                <a:alpha val="100000"/>
              </a:schemeClr>
            </a:solidFill>
            <a:prstDash val="solid"/>
            <a:round/>
          </a:ln>
        </p:spPr>
        <p:txBody>
          <a:bodyPr vert="horz" wrap="none"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hangingPunct="1"/>
            <a:endParaRPr lang="zh-CN" altLang="en-US" sz="4000" b="1">
              <a:solidFill>
                <a:schemeClr val="lt1"/>
              </a:solidFill>
              <a:latin typeface="Verdana" pitchFamily="34" charset="0"/>
              <a:ea typeface="Gulim" pitchFamily="34" charset="-127"/>
            </a:endParaRPr>
          </a:p>
        </p:txBody>
      </p:sp>
      <p:sp>
        <p:nvSpPr>
          <p:cNvPr id="1048693" name="文本占位符 1048692"/>
          <p:cNvSpPr>
            <a:spLocks noGrp="1"/>
          </p:cNvSpPr>
          <p:nvPr>
            <p:ph type="body" idx="1"/>
          </p:nvPr>
        </p:nvSpPr>
        <p:spPr>
          <a:xfrm>
            <a:off x="457200" y="1143000"/>
            <a:ext cx="8458200" cy="4953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 </a:t>
            </a:r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</a:p>
        </p:txBody>
      </p:sp>
      <p:sp>
        <p:nvSpPr>
          <p:cNvPr id="1048694" name="灯片编号占位符 1048693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  <p:sp>
        <p:nvSpPr>
          <p:cNvPr id="1048695" name="标题占位符 1048694"/>
          <p:cNvSpPr>
            <a:spLocks noGrp="1"/>
          </p:cNvSpPr>
          <p:nvPr>
            <p:ph type="title"/>
          </p:nvPr>
        </p:nvSpPr>
        <p:spPr>
          <a:xfrm>
            <a:off x="609600" y="304800"/>
            <a:ext cx="8001000" cy="6096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en-US" altLang="zh-CN"/>
              <a:t>Click to edit Master title style</a:t>
            </a:r>
          </a:p>
        </p:txBody>
      </p:sp>
      <p:sp>
        <p:nvSpPr>
          <p:cNvPr id="1048696" name="直接连接符 1048695"/>
          <p:cNvSpPr/>
          <p:nvPr/>
        </p:nvSpPr>
        <p:spPr>
          <a:xfrm>
            <a:off x="403225" y="6434137"/>
            <a:ext cx="8458200" cy="0"/>
          </a:xfrm>
          <a:prstGeom prst="line">
            <a:avLst/>
          </a:prstGeom>
          <a:noFill/>
          <a:ln w="25400" cap="flat" cmpd="sng">
            <a:solidFill>
              <a:schemeClr val="accent2">
                <a:alpha val="100000"/>
              </a:schemeClr>
            </a:solidFill>
            <a:prstDash val="solid"/>
            <a:round/>
          </a:ln>
        </p:spPr>
      </p:sp>
      <p:sp>
        <p:nvSpPr>
          <p:cNvPr id="1048697" name="TextBox 1048696"/>
          <p:cNvSpPr txBox="1"/>
          <p:nvPr/>
        </p:nvSpPr>
        <p:spPr>
          <a:xfrm>
            <a:off x="6781800" y="6494462"/>
            <a:ext cx="216535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r"/>
            <a:r>
              <a:rPr lang="zh-CN" altLang="en-US" sz="1400" b="1">
                <a:solidFill>
                  <a:schemeClr val="lt2"/>
                </a:solidFill>
                <a:latin typeface="Lucida Sans Unicode" pitchFamily="34" charset="0"/>
                <a:ea typeface="Gulim" pitchFamily="34" charset="-127"/>
              </a:rPr>
              <a:t>阿基米德原理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ftr="0" dt="0"/>
  <p:txStyles>
    <p:titleStyle>
      <a:lvl1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Char char="•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400" b="1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400" b="1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000" b="1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000"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0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0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0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圆角矩形 1048575"/>
          <p:cNvSpPr/>
          <p:nvPr/>
        </p:nvSpPr>
        <p:spPr>
          <a:xfrm>
            <a:off x="457200" y="228600"/>
            <a:ext cx="8229600" cy="685800"/>
          </a:xfrm>
          <a:prstGeom prst="roundRect">
            <a:avLst/>
          </a:prstGeom>
          <a:gradFill rotWithShape="0">
            <a:gsLst>
              <a:gs pos="0">
                <a:schemeClr val="accent2">
                  <a:alpha val="100000"/>
                </a:schemeClr>
              </a:gs>
              <a:gs pos="50000">
                <a:schemeClr val="lt2"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</a:gsLst>
            <a:lin ang="0" scaled="1"/>
          </a:gradFill>
          <a:ln w="63500" cap="flat" cmpd="sng">
            <a:solidFill>
              <a:schemeClr val="lt1">
                <a:alpha val="100000"/>
              </a:schemeClr>
            </a:solidFill>
            <a:prstDash val="solid"/>
            <a:round/>
          </a:ln>
        </p:spPr>
        <p:txBody>
          <a:bodyPr vert="horz" wrap="none"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hangingPunct="1"/>
            <a:endParaRPr lang="zh-CN" altLang="en-US" sz="4000" b="1">
              <a:solidFill>
                <a:schemeClr val="lt1"/>
              </a:solidFill>
              <a:latin typeface="Verdana" pitchFamily="34" charset="0"/>
              <a:ea typeface="Gulim" pitchFamily="34" charset="-127"/>
            </a:endParaRPr>
          </a:p>
        </p:txBody>
      </p:sp>
      <p:sp>
        <p:nvSpPr>
          <p:cNvPr id="1048577" name="文本占位符 1048576"/>
          <p:cNvSpPr>
            <a:spLocks noGrp="1"/>
          </p:cNvSpPr>
          <p:nvPr>
            <p:ph type="body" idx="1"/>
          </p:nvPr>
        </p:nvSpPr>
        <p:spPr>
          <a:xfrm>
            <a:off x="457200" y="1143000"/>
            <a:ext cx="8458200" cy="4953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 </a:t>
            </a:r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</a:p>
        </p:txBody>
      </p:sp>
      <p:sp>
        <p:nvSpPr>
          <p:cNvPr id="1048578" name="灯片编号占位符 104857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  <p:sp>
        <p:nvSpPr>
          <p:cNvPr id="1048579" name="标题占位符 1048578"/>
          <p:cNvSpPr>
            <a:spLocks noGrp="1"/>
          </p:cNvSpPr>
          <p:nvPr>
            <p:ph type="title"/>
          </p:nvPr>
        </p:nvSpPr>
        <p:spPr>
          <a:xfrm>
            <a:off x="609600" y="304800"/>
            <a:ext cx="8001000" cy="6096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en-US" altLang="zh-CN"/>
              <a:t>Click to edit Master title style</a:t>
            </a:r>
          </a:p>
        </p:txBody>
      </p:sp>
      <p:sp>
        <p:nvSpPr>
          <p:cNvPr id="1048580" name="直接连接符 1048579"/>
          <p:cNvSpPr/>
          <p:nvPr/>
        </p:nvSpPr>
        <p:spPr>
          <a:xfrm>
            <a:off x="403225" y="6434137"/>
            <a:ext cx="8458200" cy="0"/>
          </a:xfrm>
          <a:prstGeom prst="line">
            <a:avLst/>
          </a:prstGeom>
          <a:noFill/>
          <a:ln w="25400" cap="flat" cmpd="sng">
            <a:solidFill>
              <a:schemeClr val="accent2">
                <a:alpha val="100000"/>
              </a:schemeClr>
            </a:solidFill>
            <a:prstDash val="solid"/>
            <a:round/>
          </a:ln>
        </p:spPr>
      </p:sp>
      <p:sp>
        <p:nvSpPr>
          <p:cNvPr id="1048581" name="TextBox 1048580"/>
          <p:cNvSpPr txBox="1"/>
          <p:nvPr/>
        </p:nvSpPr>
        <p:spPr>
          <a:xfrm>
            <a:off x="6781800" y="6494462"/>
            <a:ext cx="216535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r"/>
            <a:r>
              <a:rPr lang="zh-CN" altLang="en-US" sz="1400" b="1">
                <a:solidFill>
                  <a:schemeClr val="lt2"/>
                </a:solidFill>
                <a:latin typeface="Lucida Sans Unicode" pitchFamily="34" charset="0"/>
                <a:ea typeface="Gulim" pitchFamily="34" charset="-127"/>
              </a:rPr>
              <a:t>阿基米德原理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ftr="0" dt="0"/>
  <p:txStyles>
    <p:titleStyle>
      <a:lvl1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Char char="•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400" b="1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400" b="1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000" b="1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000"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0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0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0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Arial" pitchFamily="34" charset="0"/>
        <a:buChar char="n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6" name="圆角矩形 1048715"/>
          <p:cNvSpPr/>
          <p:nvPr/>
        </p:nvSpPr>
        <p:spPr>
          <a:xfrm>
            <a:off x="457200" y="228600"/>
            <a:ext cx="8229600" cy="685800"/>
          </a:xfrm>
          <a:prstGeom prst="roundRect">
            <a:avLst/>
          </a:prstGeom>
          <a:gradFill rotWithShape="0">
            <a:gsLst>
              <a:gs pos="0">
                <a:schemeClr val="accent2">
                  <a:alpha val="100000"/>
                </a:schemeClr>
              </a:gs>
              <a:gs pos="50000">
                <a:schemeClr val="lt2"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</a:gsLst>
            <a:lin ang="0" scaled="1"/>
          </a:gradFill>
          <a:ln w="63500" cap="flat" cmpd="sng">
            <a:solidFill>
              <a:schemeClr val="lt1">
                <a:alpha val="100000"/>
              </a:schemeClr>
            </a:solidFill>
            <a:prstDash val="solid"/>
            <a:round/>
          </a:ln>
        </p:spPr>
        <p:txBody>
          <a:bodyPr vert="horz" wrap="none"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hangingPunct="1"/>
            <a:endParaRPr lang="zh-CN" altLang="en-US" sz="4000" b="1">
              <a:solidFill>
                <a:schemeClr val="lt1"/>
              </a:solidFill>
              <a:latin typeface="Verdana" pitchFamily="34" charset="0"/>
              <a:ea typeface="Gulim" pitchFamily="34" charset="-127"/>
            </a:endParaRPr>
          </a:p>
        </p:txBody>
      </p:sp>
      <p:sp>
        <p:nvSpPr>
          <p:cNvPr id="1048717" name="文本占位符 1048716"/>
          <p:cNvSpPr>
            <a:spLocks noGrp="1"/>
          </p:cNvSpPr>
          <p:nvPr>
            <p:ph type="body" idx="1"/>
          </p:nvPr>
        </p:nvSpPr>
        <p:spPr>
          <a:xfrm>
            <a:off x="457200" y="1143000"/>
            <a:ext cx="8458200" cy="4953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 </a:t>
            </a:r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</a:p>
        </p:txBody>
      </p:sp>
      <p:sp>
        <p:nvSpPr>
          <p:cNvPr id="1048718" name="灯片编号占位符 1048717"/>
          <p:cNvSpPr>
            <a:spLocks noGrp="1"/>
          </p:cNvSpPr>
          <p:nvPr>
            <p:ph type="sldNum" sz="quarter" idx="4"/>
          </p:nvPr>
        </p:nvSpPr>
        <p:spPr>
          <a:xfrm>
            <a:off x="381000" y="6477000"/>
            <a:ext cx="53340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fld id="{566ABCEB-ACFC-4714-9973-3DA970169C29}" type="slidenum">
              <a:rPr lang="zh-CN" altLang="en-US" sz="1200" b="1">
                <a:solidFill>
                  <a:schemeClr val="lt2"/>
                </a:solidFill>
                <a:latin typeface="Verdana" pitchFamily="34" charset="0"/>
                <a:ea typeface="Gulim" pitchFamily="34" charset="-127"/>
              </a:rPr>
              <a:pPr lvl="0" algn="ctr" eaLnBrk="1" latinLnBrk="1" hangingPunct="1"/>
              <a:t>‹#›</a:t>
            </a:fld>
            <a:endParaRPr lang="zh-CN" altLang="en-US" sz="1200" b="1">
              <a:solidFill>
                <a:schemeClr val="lt2"/>
              </a:solidFill>
              <a:latin typeface="Verdana" pitchFamily="34" charset="0"/>
              <a:ea typeface="Gulim" pitchFamily="34" charset="-127"/>
            </a:endParaRPr>
          </a:p>
        </p:txBody>
      </p:sp>
      <p:sp>
        <p:nvSpPr>
          <p:cNvPr id="1048719" name="标题占位符 1048718"/>
          <p:cNvSpPr>
            <a:spLocks noGrp="1"/>
          </p:cNvSpPr>
          <p:nvPr>
            <p:ph type="title"/>
          </p:nvPr>
        </p:nvSpPr>
        <p:spPr>
          <a:xfrm>
            <a:off x="609600" y="304800"/>
            <a:ext cx="8001000" cy="6096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en-US" altLang="zh-CN"/>
              <a:t>Click to edit Master title style</a:t>
            </a:r>
          </a:p>
        </p:txBody>
      </p:sp>
      <p:sp>
        <p:nvSpPr>
          <p:cNvPr id="1048720" name="直接连接符 1048719"/>
          <p:cNvSpPr/>
          <p:nvPr/>
        </p:nvSpPr>
        <p:spPr>
          <a:xfrm>
            <a:off x="403225" y="6434137"/>
            <a:ext cx="8458200" cy="0"/>
          </a:xfrm>
          <a:prstGeom prst="line">
            <a:avLst/>
          </a:prstGeom>
          <a:noFill/>
          <a:ln w="25400" cap="flat" cmpd="sng">
            <a:solidFill>
              <a:schemeClr val="accent2">
                <a:alpha val="100000"/>
              </a:schemeClr>
            </a:solidFill>
            <a:prstDash val="solid"/>
            <a:round/>
          </a:ln>
        </p:spPr>
      </p:sp>
      <p:sp>
        <p:nvSpPr>
          <p:cNvPr id="1048721" name="TextBox 1048720"/>
          <p:cNvSpPr txBox="1"/>
          <p:nvPr/>
        </p:nvSpPr>
        <p:spPr>
          <a:xfrm>
            <a:off x="6781800" y="6494462"/>
            <a:ext cx="2165350" cy="30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algn="r"/>
            <a:r>
              <a:rPr lang="zh-CN" altLang="en-US" sz="1400" b="1">
                <a:solidFill>
                  <a:schemeClr val="lt2"/>
                </a:solidFill>
                <a:latin typeface="Lucida Sans Unicode" pitchFamily="34" charset="0"/>
                <a:ea typeface="Gulim" pitchFamily="34" charset="-127"/>
              </a:rPr>
              <a:t>阿基米德原理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ftr="0" dt="0"/>
  <p:txStyles>
    <p:titleStyle>
      <a:lvl1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Char char="•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Times New Roman" pitchFamily="18" charset="0"/>
        <a:buChar char="n"/>
        <a:defRPr sz="2400" b="1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Times New Roman" pitchFamily="18" charset="0"/>
        <a:buChar char="n"/>
        <a:defRPr sz="2400" b="1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Times New Roman" pitchFamily="18" charset="0"/>
        <a:buChar char="n"/>
        <a:defRPr sz="2000" b="1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Times New Roman" pitchFamily="18" charset="0"/>
        <a:buChar char="n"/>
        <a:defRPr sz="2000"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Times New Roman" pitchFamily="18" charset="0"/>
        <a:buChar char="n"/>
        <a:defRPr sz="20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Times New Roman" pitchFamily="18" charset="0"/>
        <a:buChar char="n"/>
        <a:defRPr sz="20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Times New Roman" pitchFamily="18" charset="0"/>
        <a:buChar char="n"/>
        <a:defRPr sz="20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Times New Roman" pitchFamily="18" charset="0"/>
        <a:buChar char="n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日期占位符 1048593"/>
          <p:cNvSpPr>
            <a:spLocks noGrp="1"/>
          </p:cNvSpPr>
          <p:nvPr>
            <p:ph type="dt" sz="half" idx="2"/>
          </p:nvPr>
        </p:nvSpPr>
        <p:spPr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595" name="页脚占位符 1048594"/>
          <p:cNvSpPr>
            <a:spLocks noGrp="1"/>
          </p:cNvSpPr>
          <p:nvPr>
            <p:ph type="ftr" sz="quarter" idx="3"/>
          </p:nvPr>
        </p:nvSpPr>
        <p:spPr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algn="ctr" eaLnBrk="1" latinLnBrk="1" hangingPunct="1"/>
            <a:endParaRPr lang="en-US" altLang="zh-CN" sz="1000">
              <a:ea typeface="宋体" pitchFamily="2" charset="-122"/>
            </a:endParaRPr>
          </a:p>
        </p:txBody>
      </p:sp>
      <p:sp>
        <p:nvSpPr>
          <p:cNvPr id="1048596" name="灯片编号占位符 1048595"/>
          <p:cNvSpPr>
            <a:spLocks noGrp="1"/>
          </p:cNvSpPr>
          <p:nvPr>
            <p:ph type="sldNum" sz="quarter" idx="4"/>
          </p:nvPr>
        </p:nvSpPr>
        <p:spPr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/>
            <a:fld id="{566ABCEB-ACFC-4714-9973-3DA970169C29}" type="slidenum">
              <a:rPr lang="zh-CN" altLang="en-US" sz="1400">
                <a:ea typeface="宋体" pitchFamily="2" charset="-122"/>
              </a:rPr>
              <a:pPr lvl="0" eaLnBrk="1" latinLnBrk="1" hangingPunct="1"/>
              <a:t>‹#›</a:t>
            </a:fld>
            <a:endParaRPr lang="zh-CN" altLang="en-US" sz="1400">
              <a:ea typeface="宋体" pitchFamily="2" charset="-122"/>
            </a:endParaRPr>
          </a:p>
        </p:txBody>
      </p:sp>
      <p:sp>
        <p:nvSpPr>
          <p:cNvPr id="1048597" name="矩形 1048596"/>
          <p:cNvSpPr/>
          <p:nvPr/>
        </p:nvSpPr>
        <p:spPr>
          <a:xfrm>
            <a:off x="1114425" y="1609725"/>
            <a:ext cx="6934200" cy="1905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txBody>
          <a:bodyPr vert="horz" wrap="none"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/>
            <a:endParaRPr lang="zh-CN" altLang="en-US">
              <a:ea typeface="微软雅黑" pitchFamily="34" charset="-122"/>
            </a:endParaRPr>
          </a:p>
        </p:txBody>
      </p:sp>
      <p:sp>
        <p:nvSpPr>
          <p:cNvPr id="1048598" name="标题占位符 1048597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48599" name="文本占位符 1048598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hf sldNum="0" ftr="0" dt="0"/>
  <p:txStyles>
    <p:titleStyle>
      <a:lvl1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宋体" pitchFamily="2" charset="-122"/>
          <a:ea typeface="微软雅黑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宋体" pitchFamily="2" charset="-122"/>
          <a:ea typeface="微软雅黑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宋体" pitchFamily="2" charset="-122"/>
          <a:ea typeface="微软雅黑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宋体" pitchFamily="2" charset="-122"/>
          <a:ea typeface="微软雅黑" pitchFamily="34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宋体" pitchFamily="2" charset="-122"/>
          <a:ea typeface="微软雅黑" pitchFamily="34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宋体" pitchFamily="2" charset="-122"/>
          <a:ea typeface="微软雅黑" pitchFamily="34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宋体" pitchFamily="2" charset="-122"/>
          <a:ea typeface="微软雅黑" pitchFamily="34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宋体" pitchFamily="2" charset="-122"/>
          <a:ea typeface="微软雅黑" pitchFamily="34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 sz="24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 sz="2100">
          <a:solidFill>
            <a:schemeClr val="tx2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 sz="2000">
          <a:solidFill>
            <a:schemeClr val="tx2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 sz="1700">
          <a:solidFill>
            <a:schemeClr val="tx2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>
          <a:solidFill>
            <a:schemeClr val="tx2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>
          <a:solidFill>
            <a:schemeClr val="tx2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>
          <a:solidFill>
            <a:schemeClr val="tx2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>
          <a:solidFill>
            <a:schemeClr val="tx2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>
          <a:solidFill>
            <a:schemeClr val="tx2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 1048575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48577" name=" 104857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78" name=" 104857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79" name=" 104857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ctr"/>
            <a:endParaRPr lang="en-US" altLang="zh-CN" sz="1400">
              <a:solidFill>
                <a:srgbClr val="000000"/>
              </a:solidFill>
            </a:endParaRPr>
          </a:p>
        </p:txBody>
      </p:sp>
      <p:sp>
        <p:nvSpPr>
          <p:cNvPr id="1048580" name=" 104857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algn="r"/>
            <a:fld id="{566ABCEB-ACFC-4714-9973-3DA970169C29}" type="slidenum">
              <a:rPr lang="en-US" altLang="zh-CN" sz="1400">
                <a:solidFill>
                  <a:srgbClr val="000000"/>
                </a:solidFill>
              </a:rPr>
              <a:pPr algn="r"/>
              <a:t>‹#›</a:t>
            </a:fld>
            <a:endParaRPr lang="en-US" altLang="zh-CN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9319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hf sldNum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&#32593;&#35838;&#26448;&#26009;/&#38463;&#22522;&#31859;&#24503;&#23454;&#39564;.swf" TargetMode="External"/><Relationship Id="rId3" Type="http://schemas.openxmlformats.org/officeDocument/2006/relationships/image" Target="../media/image12.png"/><Relationship Id="rId7" Type="http://schemas.openxmlformats.org/officeDocument/2006/relationships/hyperlink" Target="8.10.2&#38463;&#22522;&#31859;&#24503;&#21407;&#29702;%20&#22320;&#29699;&#19982;&#30343;&#20896;&#30340;&#22885;&#31192;_&#39640;&#28165;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8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&#38463;&#22522;&#31859;&#24503;&#23454;&#39564;.swf" TargetMode="External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5.xml"/><Relationship Id="rId6" Type="http://schemas.openxmlformats.org/officeDocument/2006/relationships/hyperlink" Target="&#32593;&#35838;&#26448;&#26009;/&#38463;&#22522;&#31859;&#24503;&#23454;&#39564;.swf" TargetMode="Externa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5.xml"/><Relationship Id="rId6" Type="http://schemas.openxmlformats.org/officeDocument/2006/relationships/hyperlink" Target="&#32593;&#35838;&#26448;&#26009;/&#38463;&#22522;&#31859;&#24503;&#23454;&#39564;.swf" TargetMode="Externa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16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8.10.2&#38463;&#22522;&#31859;&#24503;&#21407;&#29702;%20&#22320;&#29699;&#19982;&#30343;&#20896;&#30340;&#22885;&#31192;_&#39640;&#28165;.mp4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1" descr="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23363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AutoShape 7"/>
          <p:cNvSpPr>
            <a:spLocks noChangeArrowheads="1"/>
          </p:cNvSpPr>
          <p:nvPr/>
        </p:nvSpPr>
        <p:spPr bwMode="auto">
          <a:xfrm>
            <a:off x="0" y="6175375"/>
            <a:ext cx="9144000" cy="682625"/>
          </a:xfrm>
          <a:prstGeom prst="flowChartProcess">
            <a:avLst/>
          </a:prstGeom>
          <a:solidFill>
            <a:srgbClr val="008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>
              <a:ea typeface="黑体" pitchFamily="49" charset="-122"/>
            </a:endParaRPr>
          </a:p>
        </p:txBody>
      </p:sp>
      <p:sp>
        <p:nvSpPr>
          <p:cNvPr id="3" name="椭圆形标注 2"/>
          <p:cNvSpPr/>
          <p:nvPr/>
        </p:nvSpPr>
        <p:spPr>
          <a:xfrm>
            <a:off x="-1" y="-114041"/>
            <a:ext cx="4319587" cy="2447925"/>
          </a:xfrm>
          <a:prstGeom prst="wedgeEllipseCallout">
            <a:avLst/>
          </a:prstGeom>
          <a:solidFill>
            <a:schemeClr val="accent1">
              <a:alpha val="7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4102" name="Rectangle 5"/>
          <p:cNvSpPr>
            <a:spLocks noChangeArrowheads="1"/>
          </p:cNvSpPr>
          <p:nvPr/>
        </p:nvSpPr>
        <p:spPr bwMode="auto">
          <a:xfrm>
            <a:off x="568398" y="2519480"/>
            <a:ext cx="7502375" cy="1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6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6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6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节   阿基米德原理</a:t>
            </a:r>
            <a:endParaRPr lang="zh-CN" altLang="zh-CN" sz="60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477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TextBox 1048586"/>
          <p:cNvSpPr txBox="1"/>
          <p:nvPr/>
        </p:nvSpPr>
        <p:spPr>
          <a:xfrm>
            <a:off x="1042987" y="209550"/>
            <a:ext cx="6858000" cy="480131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zh-CN" altLang="en-US" sz="5400" b="1" dirty="0">
                <a:ea typeface="宋体" pitchFamily="2" charset="-122"/>
              </a:rPr>
              <a:t>        </a:t>
            </a:r>
          </a:p>
          <a:p>
            <a:pPr lvl="0" eaLnBrk="1" latinLnBrk="1" hangingPunct="1"/>
            <a:r>
              <a:rPr lang="en-US" altLang="zh-CN" sz="3600" b="1" dirty="0" err="1">
                <a:ea typeface="宋体" pitchFamily="2" charset="-122"/>
              </a:rPr>
              <a:t>求浮力的方法</a:t>
            </a:r>
            <a:r>
              <a:rPr lang="en-US" altLang="zh-CN" sz="3600" b="1" dirty="0">
                <a:ea typeface="宋体" pitchFamily="2" charset="-122"/>
              </a:rPr>
              <a:t>？</a:t>
            </a:r>
          </a:p>
          <a:p>
            <a:pPr lvl="0" eaLnBrk="1" latinLnBrk="1" hangingPunct="1"/>
            <a:endParaRPr lang="en-US" altLang="zh-CN" sz="3600" b="1" dirty="0">
              <a:ea typeface="宋体" pitchFamily="2" charset="-122"/>
            </a:endParaRPr>
          </a:p>
          <a:p>
            <a:pPr lvl="0" eaLnBrk="1" latinLnBrk="1" hangingPunct="1"/>
            <a:r>
              <a:rPr lang="en-US" altLang="zh-CN" sz="3600" b="1" dirty="0">
                <a:ea typeface="宋体" pitchFamily="2" charset="-122"/>
              </a:rPr>
              <a:t>    1</a:t>
            </a:r>
            <a:r>
              <a:rPr lang="zh-CN" altLang="en-US" sz="3600" b="1" dirty="0">
                <a:ea typeface="宋体" pitchFamily="2" charset="-122"/>
              </a:rPr>
              <a:t>、称重法</a:t>
            </a:r>
          </a:p>
          <a:p>
            <a:pPr lvl="0" eaLnBrk="1" latinLnBrk="1" hangingPunct="1"/>
            <a:endParaRPr lang="zh-CN" altLang="en-US" sz="3600" b="1" dirty="0">
              <a:ea typeface="宋体" pitchFamily="2" charset="-122"/>
            </a:endParaRPr>
          </a:p>
          <a:p>
            <a:pPr lvl="0" eaLnBrk="1" latinLnBrk="1" hangingPunct="1"/>
            <a:r>
              <a:rPr lang="zh-CN" altLang="en-US" sz="3600" b="1" dirty="0">
                <a:ea typeface="宋体" pitchFamily="2" charset="-122"/>
              </a:rPr>
              <a:t>    </a:t>
            </a:r>
            <a:r>
              <a:rPr lang="en-US" altLang="zh-CN" sz="3600" b="1" dirty="0">
                <a:ea typeface="宋体" pitchFamily="2" charset="-122"/>
              </a:rPr>
              <a:t>2</a:t>
            </a:r>
            <a:r>
              <a:rPr lang="zh-CN" altLang="en-US" sz="3600" b="1" dirty="0">
                <a:ea typeface="宋体" pitchFamily="2" charset="-122"/>
              </a:rPr>
              <a:t>、压力差法</a:t>
            </a:r>
          </a:p>
          <a:p>
            <a:pPr lvl="0" eaLnBrk="1" latinLnBrk="1" hangingPunct="1"/>
            <a:endParaRPr lang="zh-CN" altLang="en-US" sz="3600" b="1" dirty="0">
              <a:ea typeface="宋体" pitchFamily="2" charset="-122"/>
            </a:endParaRPr>
          </a:p>
          <a:p>
            <a:pPr lvl="0" eaLnBrk="1" latinLnBrk="1" hangingPunct="1"/>
            <a:r>
              <a:rPr lang="zh-CN" altLang="en-US" sz="3600" b="1" dirty="0">
                <a:ea typeface="宋体" pitchFamily="2" charset="-122"/>
              </a:rPr>
              <a:t>    </a:t>
            </a:r>
            <a:r>
              <a:rPr lang="en-US" altLang="zh-CN" sz="3600" b="1" dirty="0">
                <a:ea typeface="宋体" pitchFamily="2" charset="-122"/>
              </a:rPr>
              <a:t>3</a:t>
            </a:r>
            <a:r>
              <a:rPr lang="zh-CN" altLang="en-US" sz="3600" b="1" dirty="0">
                <a:ea typeface="宋体" pitchFamily="2" charset="-122"/>
              </a:rPr>
              <a:t>、阿基米德原理</a:t>
            </a:r>
            <a:r>
              <a:rPr lang="en-US" altLang="zh-CN" sz="3600" b="1" dirty="0">
                <a:ea typeface="宋体" pitchFamily="2" charset="-122"/>
              </a:rPr>
              <a:t>……</a:t>
            </a:r>
          </a:p>
        </p:txBody>
      </p:sp>
      <p:sp>
        <p:nvSpPr>
          <p:cNvPr id="1048592" name="TextBox 1048591"/>
          <p:cNvSpPr txBox="1"/>
          <p:nvPr/>
        </p:nvSpPr>
        <p:spPr>
          <a:xfrm>
            <a:off x="4067175" y="1957387"/>
            <a:ext cx="3833812" cy="83099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r>
              <a:rPr lang="en-US" altLang="zh-CN" sz="4800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en-US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浮</a:t>
            </a:r>
            <a:r>
              <a:rPr lang="en-US" altLang="zh-CN" sz="4800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=F</a:t>
            </a:r>
            <a:r>
              <a:rPr lang="en-US" altLang="zh-CN" sz="2000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800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-F</a:t>
            </a:r>
            <a:r>
              <a:rPr lang="en-US" altLang="zh-CN" sz="2000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800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=G-F</a:t>
            </a:r>
            <a:r>
              <a:rPr lang="zh-CN" altLang="en-US" sz="2000" b="1" baseline="-25000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拉</a:t>
            </a:r>
            <a:endParaRPr lang="en-US" altLang="zh-CN" sz="2000" b="1" baseline="-25000" dirty="0">
              <a:solidFill>
                <a:srgbClr val="FF33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48593" name="TextBox 1048592"/>
          <p:cNvSpPr txBox="1"/>
          <p:nvPr/>
        </p:nvSpPr>
        <p:spPr>
          <a:xfrm>
            <a:off x="4284662" y="2997200"/>
            <a:ext cx="3192779" cy="8153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en-US" altLang="zh-CN" sz="4800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en-US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浮</a:t>
            </a:r>
            <a:r>
              <a:rPr lang="en-US" altLang="zh-CN" sz="4800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=F</a:t>
            </a:r>
            <a:r>
              <a:rPr lang="zh-CN" altLang="en-US" sz="2000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向上</a:t>
            </a:r>
            <a:r>
              <a:rPr lang="en-US" altLang="zh-CN" sz="4800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-F</a:t>
            </a:r>
            <a:r>
              <a:rPr lang="zh-CN" altLang="en-US" sz="2000" b="1" dirty="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向下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8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8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48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48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48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48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2" grpId="0"/>
      <p:bldP spid="104859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图片 2097151" descr="E:\李燃\教师教学用书\2012人教教师用书项目\ppt\物理\图标.pn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1" name="组合 80"/>
          <p:cNvGrpSpPr/>
          <p:nvPr/>
        </p:nvGrpSpPr>
        <p:grpSpPr>
          <a:xfrm>
            <a:off x="1066800" y="685800"/>
            <a:ext cx="3276600" cy="712787"/>
            <a:chOff x="0" y="0"/>
            <a:chExt cx="2064" cy="449"/>
          </a:xfrm>
        </p:grpSpPr>
        <p:pic>
          <p:nvPicPr>
            <p:cNvPr id="2097153" name="图片 2097152"/>
            <p:cNvPicPr>
              <a:picLocks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0" y="0"/>
              <a:ext cx="2064" cy="44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600" name="TextBox 1048599"/>
            <p:cNvSpPr txBox="1"/>
            <p:nvPr/>
          </p:nvSpPr>
          <p:spPr>
            <a:xfrm>
              <a:off x="96" y="73"/>
              <a:ext cx="1742" cy="327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eaLnBrk="1" latinLnBrk="1" hangingPunct="1"/>
              <a:r>
                <a:rPr lang="zh-CN" altLang="en-US" sz="2800" b="1">
                  <a:solidFill>
                    <a:srgbClr val="FFFFFF"/>
                  </a:solidFill>
                  <a:latin typeface="Calibri" pitchFamily="34" charset="0"/>
                  <a:ea typeface="宋体" pitchFamily="2" charset="-122"/>
                </a:rPr>
                <a:t> </a:t>
              </a:r>
              <a:r>
                <a:rPr lang="zh-CN" altLang="en-US" sz="2800" b="1">
                  <a:solidFill>
                    <a:srgbClr val="FFFFFF"/>
                  </a:solidFill>
                  <a:latin typeface="宋体" pitchFamily="2" charset="-122"/>
                  <a:ea typeface="宋体" pitchFamily="2" charset="-122"/>
                </a:rPr>
                <a:t>阿基米德的启示</a:t>
              </a:r>
            </a:p>
          </p:txBody>
        </p:sp>
      </p:grpSp>
      <p:sp>
        <p:nvSpPr>
          <p:cNvPr id="1048601" name="TextBox 1048600"/>
          <p:cNvSpPr txBox="1"/>
          <p:nvPr/>
        </p:nvSpPr>
        <p:spPr>
          <a:xfrm>
            <a:off x="609600" y="1901825"/>
            <a:ext cx="8193087" cy="4155441"/>
          </a:xfrm>
          <a:prstGeom prst="rect">
            <a:avLst/>
          </a:prstGeom>
          <a:gradFill rotWithShape="1">
            <a:gsLst>
              <a:gs pos="0">
                <a:srgbClr val="FFCC99">
                  <a:alpha val="100000"/>
                </a:srgbClr>
              </a:gs>
              <a:gs pos="50000">
                <a:srgbClr val="FFE4C9">
                  <a:alpha val="100000"/>
                </a:srgbClr>
              </a:gs>
              <a:gs pos="100000">
                <a:srgbClr val="FFCC99">
                  <a:alpha val="100000"/>
                </a:srgbClr>
              </a:gs>
            </a:gsLst>
            <a:lin ang="5400000" scaled="1"/>
          </a:gradFill>
          <a:ln w="28575" cap="flat" cmpd="sng">
            <a:solidFill>
              <a:srgbClr val="FF9933">
                <a:alpha val="100000"/>
              </a:srgbClr>
            </a:solidFill>
            <a:prstDash val="solid"/>
            <a:round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2800" b="1">
                <a:ea typeface="宋体" pitchFamily="2" charset="-122"/>
              </a:rPr>
              <a:t>　　两千多年以前，希腊学</a:t>
            </a:r>
          </a:p>
          <a:p>
            <a:pPr lvl="0">
              <a:lnSpc>
                <a:spcPct val="120000"/>
              </a:lnSpc>
            </a:pPr>
            <a:r>
              <a:rPr lang="zh-CN" altLang="en-US" sz="2800" b="1">
                <a:ea typeface="宋体" pitchFamily="2" charset="-122"/>
              </a:rPr>
              <a:t>者阿基米德为了鉴定金王冠</a:t>
            </a:r>
          </a:p>
          <a:p>
            <a:pPr lvl="0">
              <a:lnSpc>
                <a:spcPct val="120000"/>
              </a:lnSpc>
            </a:pPr>
            <a:r>
              <a:rPr lang="zh-CN" altLang="en-US" sz="2800" b="1">
                <a:ea typeface="宋体" pitchFamily="2" charset="-122"/>
              </a:rPr>
              <a:t>是否是纯金的，要测量王冠</a:t>
            </a:r>
          </a:p>
          <a:p>
            <a:pPr lvl="0">
              <a:lnSpc>
                <a:spcPct val="120000"/>
              </a:lnSpc>
            </a:pPr>
            <a:r>
              <a:rPr lang="zh-CN" altLang="en-US" sz="2800" b="1">
                <a:ea typeface="宋体" pitchFamily="2" charset="-122"/>
              </a:rPr>
              <a:t>的体积，冥思苦想了很久都</a:t>
            </a:r>
          </a:p>
          <a:p>
            <a:pPr lvl="0">
              <a:lnSpc>
                <a:spcPct val="120000"/>
              </a:lnSpc>
            </a:pPr>
            <a:r>
              <a:rPr lang="zh-CN" altLang="en-US" sz="2800" b="1">
                <a:ea typeface="宋体" pitchFamily="2" charset="-122"/>
              </a:rPr>
              <a:t>没有结果。一天，他跨进盛</a:t>
            </a:r>
          </a:p>
          <a:p>
            <a:pPr lvl="0">
              <a:lnSpc>
                <a:spcPct val="120000"/>
              </a:lnSpc>
            </a:pPr>
            <a:r>
              <a:rPr lang="zh-CN" altLang="en-US" sz="2800" b="1">
                <a:ea typeface="宋体" pitchFamily="2" charset="-122"/>
              </a:rPr>
              <a:t>满水的浴缸洗澡时，看见浴缸里的水向外溢，他忽然想到：</a:t>
            </a:r>
            <a:r>
              <a:rPr lang="zh-CN" altLang="en-US" sz="2800" b="1">
                <a:solidFill>
                  <a:srgbClr val="990000"/>
                </a:solidFill>
                <a:ea typeface="宋体" pitchFamily="2" charset="-122"/>
              </a:rPr>
              <a:t>物体浸在液体中的体积，不就是物体排开液体的体积吗？</a:t>
            </a:r>
          </a:p>
        </p:txBody>
      </p:sp>
      <p:pic>
        <p:nvPicPr>
          <p:cNvPr id="2097154" name="图片 2097153" descr="阿基米德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651500" y="819150"/>
            <a:ext cx="3176587" cy="3573462"/>
          </a:xfrm>
          <a:prstGeom prst="rect">
            <a:avLst/>
          </a:prstGeom>
          <a:noFill/>
          <a:ln w="28575" cap="flat" cmpd="sng">
            <a:solidFill>
              <a:srgbClr val="FF9933">
                <a:alpha val="100000"/>
              </a:srgbClr>
            </a:solidFill>
            <a:prstDash val="solid"/>
            <a:rou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97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5" name="图片 2097154" descr="E:\李燃\教师教学用书\2012人教教师用书项目\ppt\物理\图标.pn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6" name="图片 2097155" descr="体验浮力与排水量的关系1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967412" y="503237"/>
            <a:ext cx="2713037" cy="31051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4" name="组合 83"/>
          <p:cNvGrpSpPr/>
          <p:nvPr/>
        </p:nvGrpSpPr>
        <p:grpSpPr>
          <a:xfrm>
            <a:off x="746125" y="3402012"/>
            <a:ext cx="7651750" cy="701675"/>
            <a:chOff x="0" y="0"/>
            <a:chExt cx="4704" cy="442"/>
          </a:xfrm>
        </p:grpSpPr>
        <p:sp>
          <p:nvSpPr>
            <p:cNvPr id="1048604" name="矩形 1048603"/>
            <p:cNvSpPr/>
            <p:nvPr/>
          </p:nvSpPr>
          <p:spPr>
            <a:xfrm>
              <a:off x="2976" y="58"/>
              <a:ext cx="1728" cy="32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100000"/>
                  </a:schemeClr>
                </a:gs>
                <a:gs pos="100000">
                  <a:srgbClr val="3D94E3">
                    <a:alpha val="100000"/>
                  </a:srgbClr>
                </a:gs>
              </a:gsLst>
              <a:lin ang="5400000" scaled="1"/>
            </a:gradFill>
            <a:ln w="28575" cap="flat" cmpd="sng">
              <a:solidFill>
                <a:schemeClr val="accent1">
                  <a:alpha val="100000"/>
                </a:schemeClr>
              </a:solidFill>
              <a:prstDash val="solid"/>
              <a:round/>
            </a:ln>
          </p:spPr>
          <p:txBody>
            <a:bodyPr vert="horz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800" b="1">
                  <a:solidFill>
                    <a:schemeClr val="lt1"/>
                  </a:solidFill>
                  <a:ea typeface="宋体" pitchFamily="2" charset="-122"/>
                </a:rPr>
                <a:t>排开液体的体积</a:t>
              </a:r>
            </a:p>
          </p:txBody>
        </p:sp>
        <p:sp>
          <p:nvSpPr>
            <p:cNvPr id="1048605" name="矩形 1048604"/>
            <p:cNvSpPr/>
            <p:nvPr/>
          </p:nvSpPr>
          <p:spPr>
            <a:xfrm>
              <a:off x="0" y="58"/>
              <a:ext cx="2400" cy="32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100000"/>
                  </a:schemeClr>
                </a:gs>
                <a:gs pos="100000">
                  <a:srgbClr val="3D94E3">
                    <a:alpha val="100000"/>
                  </a:srgbClr>
                </a:gs>
              </a:gsLst>
              <a:lin ang="5400000" scaled="1"/>
            </a:gradFill>
            <a:ln w="28575" cap="flat" cmpd="sng">
              <a:solidFill>
                <a:schemeClr val="accent1">
                  <a:alpha val="100000"/>
                </a:schemeClr>
              </a:solidFill>
              <a:prstDash val="solid"/>
              <a:round/>
            </a:ln>
          </p:spPr>
          <p:txBody>
            <a:bodyPr vert="horz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800" b="1">
                  <a:solidFill>
                    <a:schemeClr val="lt1"/>
                  </a:solidFill>
                  <a:ea typeface="宋体" pitchFamily="2" charset="-122"/>
                </a:rPr>
                <a:t>物体浸在液体中的体积</a:t>
              </a:r>
            </a:p>
          </p:txBody>
        </p:sp>
        <p:sp>
          <p:nvSpPr>
            <p:cNvPr id="1048606" name="矩形 1048605"/>
            <p:cNvSpPr/>
            <p:nvPr/>
          </p:nvSpPr>
          <p:spPr>
            <a:xfrm>
              <a:off x="2544" y="0"/>
              <a:ext cx="288" cy="442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en-US" altLang="zh-CN" sz="4000" b="1">
                  <a:latin typeface="Times New Roman" pitchFamily="18" charset="0"/>
                  <a:ea typeface="宋体" pitchFamily="2" charset="-122"/>
                </a:rPr>
                <a:t>=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016000" y="503237"/>
            <a:ext cx="2133600" cy="712787"/>
            <a:chOff x="0" y="0"/>
            <a:chExt cx="1344" cy="449"/>
          </a:xfrm>
        </p:grpSpPr>
        <p:pic>
          <p:nvPicPr>
            <p:cNvPr id="2097157" name="图片 2097156"/>
            <p:cNvPicPr>
              <a:picLocks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0" y="0"/>
              <a:ext cx="1344" cy="44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607" name="TextBox 1048606"/>
            <p:cNvSpPr txBox="1"/>
            <p:nvPr/>
          </p:nvSpPr>
          <p:spPr>
            <a:xfrm>
              <a:off x="150" y="73"/>
              <a:ext cx="1098" cy="327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eaLnBrk="1" latinLnBrk="1" hangingPunct="1"/>
              <a:r>
                <a:rPr lang="zh-CN" altLang="en-US" sz="2800" b="1">
                  <a:solidFill>
                    <a:srgbClr val="FFFFFF"/>
                  </a:solidFill>
                  <a:latin typeface="Calibri" pitchFamily="34" charset="0"/>
                  <a:ea typeface="宋体" pitchFamily="2" charset="-122"/>
                </a:rPr>
                <a:t>做做想想</a:t>
              </a:r>
            </a:p>
          </p:txBody>
        </p:sp>
      </p:grpSp>
      <p:sp>
        <p:nvSpPr>
          <p:cNvPr id="1048608" name="TextBox 1048607"/>
          <p:cNvSpPr txBox="1"/>
          <p:nvPr/>
        </p:nvSpPr>
        <p:spPr>
          <a:xfrm>
            <a:off x="522287" y="1365250"/>
            <a:ext cx="4770437" cy="1615440"/>
          </a:xfrm>
          <a:prstGeom prst="rect">
            <a:avLst/>
          </a:prstGeom>
          <a:noFill/>
          <a:ln w="28575" cap="flat" cmpd="sng">
            <a:solidFill>
              <a:srgbClr val="FF8409">
                <a:alpha val="100000"/>
              </a:srgbClr>
            </a:solidFill>
            <a:prstDash val="solid"/>
            <a:round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将易拉罐按入装满水的烧杯中，感受浮力与排开的液体的关系。</a:t>
            </a:r>
          </a:p>
        </p:txBody>
      </p:sp>
      <p:sp>
        <p:nvSpPr>
          <p:cNvPr id="1048609" name="TextBox 1048608"/>
          <p:cNvSpPr txBox="1"/>
          <p:nvPr/>
        </p:nvSpPr>
        <p:spPr>
          <a:xfrm>
            <a:off x="657225" y="4284662"/>
            <a:ext cx="7200900" cy="519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zh-CN" altLang="en-US" sz="2800" b="1">
                <a:ea typeface="宋体" pitchFamily="2" charset="-122"/>
              </a:rPr>
              <a:t>回顾：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浮力大小与哪些因素有关？</a:t>
            </a:r>
          </a:p>
        </p:txBody>
      </p:sp>
      <p:sp>
        <p:nvSpPr>
          <p:cNvPr id="1048610" name="圆角矩形 1048609"/>
          <p:cNvSpPr/>
          <p:nvPr/>
        </p:nvSpPr>
        <p:spPr>
          <a:xfrm>
            <a:off x="476250" y="4922837"/>
            <a:ext cx="8191500" cy="1663749"/>
          </a:xfrm>
          <a:prstGeom prst="roundRect">
            <a:avLst>
              <a:gd name="adj" fmla="val 9648"/>
            </a:avLst>
          </a:prstGeom>
          <a:solidFill>
            <a:schemeClr val="lt1"/>
          </a:solidFill>
          <a:ln w="25400" cap="flat" cmpd="sng">
            <a:solidFill>
              <a:srgbClr val="F79646">
                <a:alpha val="100000"/>
              </a:srgbClr>
            </a:solidFill>
            <a:prstDash val="solid"/>
            <a:round/>
          </a:ln>
        </p:spPr>
        <p:txBody>
          <a:bodyPr vert="horz" lIns="91440" tIns="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990000"/>
                </a:solidFill>
                <a:ea typeface="宋体" pitchFamily="2" charset="-122"/>
              </a:rPr>
              <a:t>浮力大小，</a:t>
            </a:r>
            <a:r>
              <a:rPr lang="zh-CN" altLang="en-US" sz="2800" b="1">
                <a:ea typeface="宋体" pitchFamily="2" charset="-122"/>
              </a:rPr>
              <a:t>跟它</a:t>
            </a:r>
            <a:r>
              <a:rPr lang="zh-CN" altLang="en-US" sz="2800" b="1">
                <a:solidFill>
                  <a:srgbClr val="990000"/>
                </a:solidFill>
                <a:ea typeface="宋体" pitchFamily="2" charset="-122"/>
              </a:rPr>
              <a:t>浸在液体中的体积</a:t>
            </a:r>
            <a:r>
              <a:rPr lang="zh-CN" altLang="en-US" sz="2800" b="1">
                <a:ea typeface="宋体" pitchFamily="2" charset="-122"/>
              </a:rPr>
              <a:t>和</a:t>
            </a:r>
            <a:r>
              <a:rPr lang="zh-CN" altLang="en-US" sz="2800" b="1">
                <a:solidFill>
                  <a:srgbClr val="990000"/>
                </a:solidFill>
                <a:ea typeface="宋体" pitchFamily="2" charset="-122"/>
              </a:rPr>
              <a:t>液体的密度</a:t>
            </a:r>
            <a:r>
              <a:rPr lang="zh-CN" altLang="en-US" sz="2800" b="1">
                <a:ea typeface="宋体" pitchFamily="2" charset="-122"/>
              </a:rPr>
              <a:t>有关。浸在液体中的体积越大、液体的密度越大，浮力就越大。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4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8" grpId="0" animBg="1"/>
      <p:bldP spid="1048609" grpId="0"/>
      <p:bldP spid="10486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组合 86"/>
          <p:cNvGrpSpPr/>
          <p:nvPr/>
        </p:nvGrpSpPr>
        <p:grpSpPr>
          <a:xfrm>
            <a:off x="971550" y="773112"/>
            <a:ext cx="1709737" cy="712787"/>
            <a:chOff x="0" y="0"/>
            <a:chExt cx="1503" cy="449"/>
          </a:xfrm>
        </p:grpSpPr>
        <p:pic>
          <p:nvPicPr>
            <p:cNvPr id="2097158" name="图片 2097157"/>
            <p:cNvPicPr>
              <a:picLocks/>
            </p:cNvPicPr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0"/>
              <a:ext cx="1503" cy="44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611" name="TextBox 1048610"/>
            <p:cNvSpPr txBox="1"/>
            <p:nvPr/>
          </p:nvSpPr>
          <p:spPr>
            <a:xfrm>
              <a:off x="169" y="57"/>
              <a:ext cx="1227" cy="327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eaLnBrk="1" latinLnBrk="1" hangingPunct="1"/>
              <a:r>
                <a:rPr lang="zh-CN" altLang="en-US" sz="2800" b="1">
                  <a:solidFill>
                    <a:schemeClr val="lt1"/>
                  </a:solidFill>
                  <a:ea typeface="宋体" pitchFamily="2" charset="-122"/>
                </a:rPr>
                <a:t>猜   想</a:t>
              </a:r>
            </a:p>
          </p:txBody>
        </p:sp>
      </p:grpSp>
      <p:sp>
        <p:nvSpPr>
          <p:cNvPr id="1048612" name="TextBox 1048611"/>
          <p:cNvSpPr txBox="1"/>
          <p:nvPr/>
        </p:nvSpPr>
        <p:spPr>
          <a:xfrm>
            <a:off x="522287" y="3563937"/>
            <a:ext cx="7543800" cy="946150"/>
          </a:xfrm>
          <a:prstGeom prst="rect">
            <a:avLst/>
          </a:prstGeom>
          <a:gradFill rotWithShape="1">
            <a:gsLst>
              <a:gs pos="0">
                <a:srgbClr val="FFD7AF">
                  <a:alpha val="100000"/>
                </a:srgbClr>
              </a:gs>
              <a:gs pos="100000">
                <a:srgbClr val="FFB469">
                  <a:alpha val="100000"/>
                </a:srgbClr>
              </a:gs>
            </a:gsLst>
            <a:lin ang="5400000" scaled="1"/>
          </a:gradFill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   浮力与排开的液体有什么关系？</a:t>
            </a:r>
          </a:p>
          <a:p>
            <a:pPr lvl="0" eaLnBrk="1" latinLnBrk="1" hangingPunct="1"/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   可以怎样表述浮力的大小？</a:t>
            </a:r>
          </a:p>
        </p:txBody>
      </p:sp>
      <p:sp>
        <p:nvSpPr>
          <p:cNvPr id="1048613" name="圆角矩形 1048612"/>
          <p:cNvSpPr/>
          <p:nvPr/>
        </p:nvSpPr>
        <p:spPr>
          <a:xfrm>
            <a:off x="611187" y="4914900"/>
            <a:ext cx="8191500" cy="663575"/>
          </a:xfrm>
          <a:prstGeom prst="roundRect">
            <a:avLst>
              <a:gd name="adj" fmla="val 22741"/>
            </a:avLst>
          </a:prstGeom>
          <a:solidFill>
            <a:schemeClr val="lt1"/>
          </a:solidFill>
          <a:ln w="25400" cap="flat" cmpd="sng">
            <a:solidFill>
              <a:srgbClr val="F79646">
                <a:alpha val="100000"/>
              </a:srgbClr>
            </a:solidFill>
            <a:prstDash val="solid"/>
            <a:round/>
          </a:ln>
        </p:spPr>
        <p:txBody>
          <a:bodyPr vert="horz" lIns="91440" tIns="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浮力大小可能与</a:t>
            </a:r>
            <a:r>
              <a:rPr lang="zh-CN" altLang="en-US" sz="2800" b="1">
                <a:solidFill>
                  <a:srgbClr val="990000"/>
                </a:solidFill>
                <a:ea typeface="宋体" pitchFamily="2" charset="-122"/>
              </a:rPr>
              <a:t>排开液体的体积</a:t>
            </a:r>
            <a:r>
              <a:rPr lang="en-US" altLang="zh-CN" sz="2800" b="1">
                <a:latin typeface="Times New Roman" pitchFamily="18" charset="0"/>
                <a:ea typeface="宋体" pitchFamily="2" charset="-122"/>
              </a:rPr>
              <a:t>×</a:t>
            </a:r>
            <a:r>
              <a:rPr lang="zh-CN" altLang="en-US" sz="2800" b="1">
                <a:solidFill>
                  <a:srgbClr val="990000"/>
                </a:solidFill>
                <a:ea typeface="宋体" pitchFamily="2" charset="-122"/>
              </a:rPr>
              <a:t>液体的密度有关</a:t>
            </a:r>
          </a:p>
        </p:txBody>
      </p:sp>
      <p:sp>
        <p:nvSpPr>
          <p:cNvPr id="1048614" name="圆角矩形 1048613"/>
          <p:cNvSpPr/>
          <p:nvPr/>
        </p:nvSpPr>
        <p:spPr>
          <a:xfrm>
            <a:off x="611187" y="1628775"/>
            <a:ext cx="7786687" cy="1701800"/>
          </a:xfrm>
          <a:prstGeom prst="roundRect">
            <a:avLst>
              <a:gd name="adj" fmla="val 9648"/>
            </a:avLst>
          </a:prstGeom>
          <a:solidFill>
            <a:schemeClr val="lt1"/>
          </a:solidFill>
          <a:ln w="25400" cap="flat" cmpd="sng">
            <a:solidFill>
              <a:srgbClr val="F79646">
                <a:alpha val="100000"/>
              </a:srgbClr>
            </a:solidFill>
            <a:prstDash val="solid"/>
            <a:round/>
          </a:ln>
        </p:spPr>
        <p:txBody>
          <a:bodyPr vert="horz" lIns="91440" tIns="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>
                <a:ea typeface="宋体" pitchFamily="2" charset="-122"/>
              </a:rPr>
              <a:t>浮力大小，跟它</a:t>
            </a:r>
            <a:r>
              <a:rPr lang="zh-CN" altLang="en-US" sz="2800" b="1">
                <a:solidFill>
                  <a:srgbClr val="990000"/>
                </a:solidFill>
                <a:ea typeface="宋体" pitchFamily="2" charset="-122"/>
              </a:rPr>
              <a:t>排开液体的体积</a:t>
            </a:r>
            <a:r>
              <a:rPr lang="zh-CN" altLang="en-US" sz="2800" b="1">
                <a:ea typeface="宋体" pitchFamily="2" charset="-122"/>
              </a:rPr>
              <a:t>和</a:t>
            </a:r>
            <a:r>
              <a:rPr lang="zh-CN" altLang="en-US" sz="2800" b="1">
                <a:solidFill>
                  <a:srgbClr val="990000"/>
                </a:solidFill>
                <a:ea typeface="宋体" pitchFamily="2" charset="-122"/>
              </a:rPr>
              <a:t>液体的密度</a:t>
            </a:r>
            <a:r>
              <a:rPr lang="zh-CN" altLang="en-US" sz="2800" b="1">
                <a:ea typeface="宋体" pitchFamily="2" charset="-122"/>
              </a:rPr>
              <a:t>有关。</a:t>
            </a:r>
            <a:r>
              <a:rPr lang="zh-CN" altLang="en-US" sz="2800" b="1">
                <a:solidFill>
                  <a:srgbClr val="990000"/>
                </a:solidFill>
                <a:ea typeface="宋体" pitchFamily="2" charset="-122"/>
              </a:rPr>
              <a:t>排开液体的体积</a:t>
            </a:r>
            <a:r>
              <a:rPr lang="zh-CN" altLang="en-US" sz="2800" b="1">
                <a:ea typeface="宋体" pitchFamily="2" charset="-122"/>
              </a:rPr>
              <a:t>越大、</a:t>
            </a:r>
            <a:r>
              <a:rPr lang="zh-CN" altLang="en-US" sz="2800" b="1">
                <a:solidFill>
                  <a:srgbClr val="990000"/>
                </a:solidFill>
                <a:ea typeface="宋体" pitchFamily="2" charset="-122"/>
              </a:rPr>
              <a:t>液体的密度</a:t>
            </a:r>
            <a:r>
              <a:rPr lang="zh-CN" altLang="en-US" sz="2800" b="1">
                <a:ea typeface="宋体" pitchFamily="2" charset="-122"/>
              </a:rPr>
              <a:t>越大，浮力就越大。</a:t>
            </a:r>
          </a:p>
        </p:txBody>
      </p:sp>
      <p:sp>
        <p:nvSpPr>
          <p:cNvPr id="1048615" name="圆角矩形 1048614"/>
          <p:cNvSpPr/>
          <p:nvPr/>
        </p:nvSpPr>
        <p:spPr>
          <a:xfrm>
            <a:off x="927100" y="5815012"/>
            <a:ext cx="6794500" cy="642937"/>
          </a:xfrm>
          <a:prstGeom prst="roundRect">
            <a:avLst>
              <a:gd name="adj" fmla="val 17463"/>
            </a:avLst>
          </a:prstGeom>
          <a:solidFill>
            <a:schemeClr val="accent1"/>
          </a:solidFill>
          <a:ln w="25400" cap="flat" cmpd="sng">
            <a:solidFill>
              <a:srgbClr val="F79646">
                <a:alpha val="100000"/>
              </a:srgbClr>
            </a:solidFill>
            <a:prstDash val="solid"/>
            <a:round/>
          </a:ln>
        </p:spPr>
        <p:txBody>
          <a:bodyPr vert="horz" lIns="91440" tIns="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浮力大小可能与</a:t>
            </a:r>
            <a:r>
              <a:rPr lang="zh-CN" altLang="en-US" sz="2800" b="1">
                <a:ea typeface="宋体" pitchFamily="2" charset="-122"/>
              </a:rPr>
              <a:t>排开液体的重力有关。</a:t>
            </a:r>
          </a:p>
        </p:txBody>
      </p:sp>
      <p:pic>
        <p:nvPicPr>
          <p:cNvPr id="2097159" name="图片 2097158" descr="E:\李燃\教师教学用书\2012人教教师用书项目\ppt\物理\图标.png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4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4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2" grpId="0" animBg="1"/>
      <p:bldP spid="1048613" grpId="0" animBg="1"/>
      <p:bldP spid="1048614" grpId="0" animBg="1"/>
      <p:bldP spid="10486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标题 1048615"/>
          <p:cNvSpPr>
            <a:spLocks noGrp="1"/>
          </p:cNvSpPr>
          <p:nvPr>
            <p:ph type="title"/>
          </p:nvPr>
        </p:nvSpPr>
        <p:spPr>
          <a:xfrm>
            <a:off x="914400" y="457200"/>
            <a:ext cx="6324600" cy="5635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3200" b="0" i="0" u="none" baseline="0">
                <a:solidFill>
                  <a:schemeClr val="lt2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</a:lstStyle>
          <a:p>
            <a:pPr lvl="0" eaLnBrk="1" latinLnBrk="1" hangingPunct="1"/>
            <a:r>
              <a:rPr lang="zh-CN" altLang="en-US">
                <a:solidFill>
                  <a:schemeClr val="dk1"/>
                </a:solidFill>
                <a:ea typeface="宋体" pitchFamily="2" charset="-122"/>
              </a:rPr>
              <a:t>一、阿基米德原理</a:t>
            </a:r>
          </a:p>
        </p:txBody>
      </p:sp>
      <p:sp>
        <p:nvSpPr>
          <p:cNvPr id="1048617" name="TextBox 1048616"/>
          <p:cNvSpPr txBox="1"/>
          <p:nvPr/>
        </p:nvSpPr>
        <p:spPr>
          <a:xfrm>
            <a:off x="2727325" y="1133475"/>
            <a:ext cx="5805487" cy="519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浮力与物体排开液体重力的关系</a:t>
            </a:r>
          </a:p>
        </p:txBody>
      </p:sp>
      <p:sp>
        <p:nvSpPr>
          <p:cNvPr id="1048618" name="矩形 1048617"/>
          <p:cNvSpPr/>
          <p:nvPr/>
        </p:nvSpPr>
        <p:spPr>
          <a:xfrm>
            <a:off x="5715000" y="1966912"/>
            <a:ext cx="2125662" cy="2819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algn="just" eaLnBrk="1" latinLnBrk="1" hangingPunct="1"/>
            <a:endParaRPr lang="zh-CN" altLang="en-US">
              <a:latin typeface="Times New Roman" pitchFamily="18" charset="0"/>
              <a:ea typeface="楷体" pitchFamily="49" charset="-122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927100" y="1852612"/>
            <a:ext cx="2143125" cy="3652837"/>
            <a:chOff x="0" y="0"/>
            <a:chExt cx="1350" cy="2301"/>
          </a:xfrm>
        </p:grpSpPr>
        <p:grpSp>
          <p:nvGrpSpPr>
            <p:cNvPr id="90" name="组合 89"/>
            <p:cNvGrpSpPr/>
            <p:nvPr/>
          </p:nvGrpSpPr>
          <p:grpSpPr>
            <a:xfrm>
              <a:off x="0" y="0"/>
              <a:ext cx="1350" cy="2127"/>
              <a:chOff x="0" y="0"/>
              <a:chExt cx="3375" cy="5317"/>
            </a:xfrm>
          </p:grpSpPr>
          <p:pic>
            <p:nvPicPr>
              <p:cNvPr id="2097160" name="图片 2097159" descr="8-29-1"/>
              <p:cNvPicPr>
                <a:picLocks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>
              <a:xfrm>
                <a:off x="0" y="0"/>
                <a:ext cx="3375" cy="531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48620" name="等腰三角形 1048619"/>
              <p:cNvSpPr/>
              <p:nvPr/>
            </p:nvSpPr>
            <p:spPr>
              <a:xfrm flipV="1">
                <a:off x="1764" y="4256"/>
                <a:ext cx="693" cy="336"/>
              </a:xfrm>
              <a:prstGeom prst="triangle">
                <a:avLst/>
              </a:prstGeom>
              <a:noFill/>
              <a:ln w="19050" cap="flat" cmpd="sng">
                <a:solidFill>
                  <a:srgbClr val="333333">
                    <a:alpha val="100000"/>
                  </a:srgbClr>
                </a:solidFill>
                <a:prstDash val="solid"/>
                <a:round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/>
                <a:endParaRPr lang="zh-CN" altLang="en-US">
                  <a:ea typeface="微软雅黑" pitchFamily="34" charset="-122"/>
                </a:endParaRPr>
              </a:p>
            </p:txBody>
          </p:sp>
        </p:grpSp>
        <p:sp>
          <p:nvSpPr>
            <p:cNvPr id="1048621" name="矩形 1048620"/>
            <p:cNvSpPr/>
            <p:nvPr/>
          </p:nvSpPr>
          <p:spPr>
            <a:xfrm>
              <a:off x="397" y="2013"/>
              <a:ext cx="405" cy="288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400" b="1">
                  <a:latin typeface="宋体" pitchFamily="2" charset="-122"/>
                  <a:ea typeface="宋体" pitchFamily="2" charset="-122"/>
                </a:rPr>
                <a:t>图</a:t>
              </a:r>
              <a:r>
                <a:rPr lang="en-US" altLang="zh-CN" sz="2400" b="1">
                  <a:latin typeface="Times New Roman" pitchFamily="18" charset="0"/>
                  <a:ea typeface="宋体" pitchFamily="2" charset="-122"/>
                </a:rPr>
                <a:t>1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3492500" y="2017712"/>
            <a:ext cx="1847850" cy="3487737"/>
            <a:chOff x="0" y="0"/>
            <a:chExt cx="1164" cy="2197"/>
          </a:xfrm>
        </p:grpSpPr>
        <p:grpSp>
          <p:nvGrpSpPr>
            <p:cNvPr id="92" name="组合 91"/>
            <p:cNvGrpSpPr/>
            <p:nvPr/>
          </p:nvGrpSpPr>
          <p:grpSpPr>
            <a:xfrm>
              <a:off x="0" y="0"/>
              <a:ext cx="1164" cy="1994"/>
              <a:chOff x="0" y="0"/>
              <a:chExt cx="2908" cy="4984"/>
            </a:xfrm>
          </p:grpSpPr>
          <p:pic>
            <p:nvPicPr>
              <p:cNvPr id="2097161" name="图片 2097160" descr="8-29-2"/>
              <p:cNvPicPr>
                <a:picLocks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>
              <a:xfrm>
                <a:off x="0" y="0"/>
                <a:ext cx="2908" cy="498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48622" name="等腰三角形 1048621"/>
              <p:cNvSpPr/>
              <p:nvPr/>
            </p:nvSpPr>
            <p:spPr>
              <a:xfrm flipV="1">
                <a:off x="1867" y="3995"/>
                <a:ext cx="693" cy="336"/>
              </a:xfrm>
              <a:prstGeom prst="triangle">
                <a:avLst/>
              </a:prstGeom>
              <a:noFill/>
              <a:ln w="19050" cap="flat" cmpd="sng">
                <a:solidFill>
                  <a:srgbClr val="333333">
                    <a:alpha val="100000"/>
                  </a:srgbClr>
                </a:solidFill>
                <a:prstDash val="solid"/>
                <a:round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/>
                <a:endParaRPr lang="zh-CN" altLang="en-US">
                  <a:ea typeface="微软雅黑" pitchFamily="34" charset="-122"/>
                </a:endParaRPr>
              </a:p>
            </p:txBody>
          </p:sp>
        </p:grpSp>
        <p:sp>
          <p:nvSpPr>
            <p:cNvPr id="1048623" name="矩形 1048622"/>
            <p:cNvSpPr/>
            <p:nvPr/>
          </p:nvSpPr>
          <p:spPr>
            <a:xfrm>
              <a:off x="368" y="1909"/>
              <a:ext cx="405" cy="288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400" b="1" dirty="0">
                  <a:latin typeface="宋体" pitchFamily="2" charset="-122"/>
                  <a:ea typeface="宋体" pitchFamily="2" charset="-122"/>
                </a:rPr>
                <a:t>图</a:t>
              </a:r>
              <a:r>
                <a:rPr lang="en-US" altLang="zh-CN" sz="2400" b="1" dirty="0">
                  <a:latin typeface="Times New Roman" pitchFamily="18" charset="0"/>
                  <a:ea typeface="宋体" pitchFamily="2" charset="-122"/>
                </a:rPr>
                <a:t>2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5730875" y="1943100"/>
            <a:ext cx="954087" cy="3517900"/>
            <a:chOff x="0" y="0"/>
            <a:chExt cx="601" cy="2216"/>
          </a:xfrm>
        </p:grpSpPr>
        <p:pic>
          <p:nvPicPr>
            <p:cNvPr id="2097162" name="图片 2097161" descr="实验2"/>
            <p:cNvPicPr>
              <a:picLocks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0" y="0"/>
              <a:ext cx="601" cy="18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624" name="矩形 1048623"/>
            <p:cNvSpPr/>
            <p:nvPr/>
          </p:nvSpPr>
          <p:spPr>
            <a:xfrm>
              <a:off x="149" y="1928"/>
              <a:ext cx="405" cy="288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400" b="1">
                  <a:latin typeface="宋体" pitchFamily="2" charset="-122"/>
                  <a:ea typeface="宋体" pitchFamily="2" charset="-122"/>
                </a:rPr>
                <a:t>图</a:t>
              </a:r>
              <a:r>
                <a:rPr lang="en-US" altLang="zh-CN" sz="2400" b="1">
                  <a:latin typeface="Times New Roman" pitchFamily="18" charset="0"/>
                  <a:ea typeface="宋体" pitchFamily="2" charset="-122"/>
                </a:rPr>
                <a:t>3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092950" y="1989137"/>
            <a:ext cx="865187" cy="3471862"/>
            <a:chOff x="0" y="0"/>
            <a:chExt cx="545" cy="2187"/>
          </a:xfrm>
        </p:grpSpPr>
        <p:pic>
          <p:nvPicPr>
            <p:cNvPr id="2097163" name="图片 2097162" descr="实验1"/>
            <p:cNvPicPr>
              <a:picLocks/>
            </p:cNvPicPr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0" y="0"/>
              <a:ext cx="545" cy="18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625" name="矩形 1048624"/>
            <p:cNvSpPr/>
            <p:nvPr/>
          </p:nvSpPr>
          <p:spPr>
            <a:xfrm>
              <a:off x="28" y="1899"/>
              <a:ext cx="405" cy="288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400" b="1" dirty="0">
                  <a:latin typeface="宋体" pitchFamily="2" charset="-122"/>
                  <a:ea typeface="宋体" pitchFamily="2" charset="-122"/>
                </a:rPr>
                <a:t>图</a:t>
              </a:r>
              <a:r>
                <a:rPr lang="en-US" altLang="zh-CN" sz="2400" b="1" dirty="0">
                  <a:latin typeface="Times New Roman" pitchFamily="18" charset="0"/>
                  <a:ea typeface="宋体" pitchFamily="2" charset="-122"/>
                </a:rPr>
                <a:t>4</a:t>
              </a:r>
            </a:p>
          </p:txBody>
        </p:sp>
      </p:grpSp>
      <p:sp>
        <p:nvSpPr>
          <p:cNvPr id="1048626" name="TextBox 1048625"/>
          <p:cNvSpPr txBox="1"/>
          <p:nvPr/>
        </p:nvSpPr>
        <p:spPr>
          <a:xfrm>
            <a:off x="1376362" y="5589587"/>
            <a:ext cx="7315200" cy="11176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测量数据填入记录表；</a:t>
            </a:r>
          </a:p>
          <a:p>
            <a:pPr lvl="0">
              <a:lnSpc>
                <a:spcPct val="120000"/>
              </a:lnSpc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用不同物体、不同液体做几次实验。</a:t>
            </a:r>
          </a:p>
        </p:txBody>
      </p:sp>
      <p:grpSp>
        <p:nvGrpSpPr>
          <p:cNvPr id="95" name="组合 94"/>
          <p:cNvGrpSpPr/>
          <p:nvPr/>
        </p:nvGrpSpPr>
        <p:grpSpPr>
          <a:xfrm>
            <a:off x="476250" y="998537"/>
            <a:ext cx="2251075" cy="712787"/>
            <a:chOff x="0" y="0"/>
            <a:chExt cx="1503" cy="449"/>
          </a:xfrm>
        </p:grpSpPr>
        <p:pic>
          <p:nvPicPr>
            <p:cNvPr id="2097164" name="图片 2097163"/>
            <p:cNvPicPr>
              <a:picLocks/>
            </p:cNvPicPr>
            <p:nvPr/>
          </p:nvPicPr>
          <p:blipFill>
            <a:blip r:embed="rId6"/>
            <a:srcRect/>
            <a:stretch>
              <a:fillRect/>
            </a:stretch>
          </p:blipFill>
          <p:spPr>
            <a:xfrm>
              <a:off x="0" y="0"/>
              <a:ext cx="1503" cy="44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627" name="TextBox 1048626">
              <a:hlinkClick r:id="rId7" action="ppaction://hlinkfile"/>
            </p:cNvPr>
            <p:cNvSpPr txBox="1"/>
            <p:nvPr/>
          </p:nvSpPr>
          <p:spPr>
            <a:xfrm>
              <a:off x="169" y="57"/>
              <a:ext cx="1227" cy="327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eaLnBrk="1" latinLnBrk="1" hangingPunct="1"/>
              <a:r>
                <a:rPr lang="zh-CN" altLang="en-US" sz="2800" b="1" dirty="0">
                  <a:solidFill>
                    <a:schemeClr val="lt1"/>
                  </a:solidFill>
                  <a:ea typeface="宋体" pitchFamily="2" charset="-122"/>
                </a:rPr>
                <a:t>探究实验</a:t>
              </a:r>
            </a:p>
          </p:txBody>
        </p:sp>
      </p:grpSp>
      <p:pic>
        <p:nvPicPr>
          <p:cNvPr id="2097165" name="图片 2097164" descr="E:\李燃\教师教学用书\2012人教教师用书项目\ppt\物理\图标.png">
            <a:hlinkClick r:id="rId8" action="ppaction://hlinkfile"/>
          </p:cNvPr>
          <p:cNvPicPr>
            <a:picLocks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8267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7" grpId="0"/>
      <p:bldP spid="10486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内容占位符 10241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146796750"/>
              </p:ext>
            </p:extLst>
          </p:nvPr>
        </p:nvGraphicFramePr>
        <p:xfrm>
          <a:off x="107504" y="992440"/>
          <a:ext cx="8875713" cy="2778126"/>
        </p:xfrm>
        <a:graphic>
          <a:graphicData uri="http://schemas.openxmlformats.org/drawingml/2006/table">
            <a:tbl>
              <a:tblPr/>
              <a:tblGrid>
                <a:gridCol w="73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07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001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1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398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19089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次数</a:t>
                      </a:r>
                    </a:p>
                  </a:txBody>
                  <a:tcPr marT="45730" marB="4573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4CDF2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物体的重力</a:t>
                      </a:r>
                    </a:p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i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G</a:t>
                      </a:r>
                      <a:r>
                        <a:rPr lang="zh-CN" altLang="en-US" sz="2000" baseline="-25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</a:t>
                      </a:r>
                      <a:r>
                        <a:rPr lang="en-US" altLang="zh-CN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/N</a:t>
                      </a: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4CDF2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物体在液体中测力计示数</a:t>
                      </a:r>
                    </a:p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i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lang="zh-CN" altLang="en-US" sz="2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'</a:t>
                      </a:r>
                      <a:r>
                        <a:rPr lang="en-US" altLang="zh-CN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/N</a:t>
                      </a:r>
                    </a:p>
                  </a:txBody>
                  <a:tcPr marL="18000" marR="18000" marT="36008" marB="3600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4CDF2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浮力</a:t>
                      </a:r>
                    </a:p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i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lang="zh-CN" altLang="en-US" sz="2000" baseline="-25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浮</a:t>
                      </a:r>
                      <a:r>
                        <a:rPr lang="en-US" altLang="zh-CN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/N</a:t>
                      </a: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4CDF2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小桶和排液的总重</a:t>
                      </a:r>
                    </a:p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i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G</a:t>
                      </a:r>
                      <a:r>
                        <a:rPr lang="zh-CN" altLang="en-US" sz="2000" baseline="-25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</a:t>
                      </a:r>
                      <a:r>
                        <a:rPr lang="en-US" altLang="zh-CN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/N</a:t>
                      </a:r>
                    </a:p>
                  </a:txBody>
                  <a:tcPr marL="0" marR="0" marT="18004" marB="18004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4CDF2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小桶的重力</a:t>
                      </a:r>
                    </a:p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i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G</a:t>
                      </a:r>
                      <a:r>
                        <a:rPr lang="zh-CN" altLang="en-US" sz="2000" baseline="-25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桶</a:t>
                      </a:r>
                      <a:r>
                        <a:rPr lang="zh-CN" altLang="en-US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／</a:t>
                      </a:r>
                      <a:r>
                        <a:rPr lang="en-US" altLang="zh-CN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N</a:t>
                      </a:r>
                    </a:p>
                  </a:txBody>
                  <a:tcPr marL="0" marR="0" marT="18004" marB="18004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4CDF2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排开液体的重力</a:t>
                      </a:r>
                    </a:p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i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G</a:t>
                      </a:r>
                      <a:r>
                        <a:rPr lang="zh-CN" altLang="en-US" sz="2000" baseline="-25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排</a:t>
                      </a:r>
                      <a:r>
                        <a:rPr lang="en-US" altLang="zh-CN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/N</a:t>
                      </a: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4CD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966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marL="0" marR="0" marT="36008" marB="3600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4CDF2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000" dirty="0">
                        <a:solidFill>
                          <a:srgbClr val="FF33CC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000" dirty="0">
                        <a:solidFill>
                          <a:srgbClr val="FF33CC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0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000" dirty="0">
                        <a:solidFill>
                          <a:srgbClr val="FF33CC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000" dirty="0">
                        <a:solidFill>
                          <a:srgbClr val="FF33CC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0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966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marL="0" marR="0" marT="36008" marB="3600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4CDF2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000" dirty="0">
                        <a:solidFill>
                          <a:srgbClr val="FF33CC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000" dirty="0">
                        <a:solidFill>
                          <a:srgbClr val="FF33CC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0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000" dirty="0">
                        <a:solidFill>
                          <a:srgbClr val="FF33CC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000" dirty="0">
                        <a:solidFill>
                          <a:srgbClr val="FF33CC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0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966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0" marR="0" marT="36008" marB="3600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4CDF2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000" dirty="0">
                        <a:solidFill>
                          <a:srgbClr val="FF33CC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000" dirty="0">
                        <a:solidFill>
                          <a:srgbClr val="FF33CC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0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000" dirty="0">
                        <a:solidFill>
                          <a:srgbClr val="FF33CC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000" dirty="0">
                        <a:solidFill>
                          <a:srgbClr val="FF33CC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0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331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000" dirty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marL="0" marR="0" marT="36008" marB="3600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4CDF2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0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0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0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0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0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0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30" marB="4573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416" name="Text Box 56"/>
          <p:cNvSpPr txBox="1">
            <a:spLocks noChangeArrowheads="1"/>
          </p:cNvSpPr>
          <p:nvPr/>
        </p:nvSpPr>
        <p:spPr bwMode="auto">
          <a:xfrm>
            <a:off x="1004442" y="2144965"/>
            <a:ext cx="81899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400" dirty="0">
                <a:solidFill>
                  <a:srgbClr val="0000FF"/>
                </a:solidFill>
                <a:latin typeface="Times New Roman" pitchFamily="18" charset="0"/>
              </a:rPr>
              <a:t>2.5	        1.5	                   1.</a:t>
            </a:r>
            <a:r>
              <a:rPr lang="en-US" altLang="zh-CN" sz="2400" dirty="0">
                <a:solidFill>
                  <a:srgbClr val="0000FF"/>
                </a:solidFill>
                <a:latin typeface="Times New Roman" pitchFamily="18" charset="0"/>
              </a:rPr>
              <a:t>5</a:t>
            </a:r>
            <a:r>
              <a:rPr lang="zh-CN" altLang="en-US" sz="2400" dirty="0">
                <a:solidFill>
                  <a:srgbClr val="0000FF"/>
                </a:solidFill>
                <a:latin typeface="Times New Roman" pitchFamily="18" charset="0"/>
              </a:rPr>
              <a:t>            0.</a:t>
            </a:r>
            <a:r>
              <a:rPr lang="en-US" altLang="zh-CN" sz="2400" dirty="0">
                <a:solidFill>
                  <a:srgbClr val="0000FF"/>
                </a:solidFill>
                <a:latin typeface="Times New Roman" pitchFamily="18" charset="0"/>
              </a:rPr>
              <a:t>5</a:t>
            </a:r>
            <a:r>
              <a:rPr lang="zh-CN" altLang="en-US" sz="2400" dirty="0">
                <a:solidFill>
                  <a:srgbClr val="0000FF"/>
                </a:solidFill>
                <a:latin typeface="Times New Roman" pitchFamily="18" charset="0"/>
              </a:rPr>
              <a:t>	      </a:t>
            </a:r>
          </a:p>
        </p:txBody>
      </p:sp>
      <p:sp>
        <p:nvSpPr>
          <p:cNvPr id="15417" name="Text Box 57"/>
          <p:cNvSpPr txBox="1">
            <a:spLocks noChangeArrowheads="1"/>
          </p:cNvSpPr>
          <p:nvPr/>
        </p:nvSpPr>
        <p:spPr bwMode="auto">
          <a:xfrm>
            <a:off x="1004442" y="2575178"/>
            <a:ext cx="7883164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400" dirty="0">
                <a:solidFill>
                  <a:srgbClr val="0000FF"/>
                </a:solidFill>
                <a:latin typeface="Times New Roman" pitchFamily="18" charset="0"/>
              </a:rPr>
              <a:t>1.0</a:t>
            </a:r>
            <a:r>
              <a:rPr lang="zh-CN" altLang="en-US" sz="2400" dirty="0">
                <a:solidFill>
                  <a:srgbClr val="0000FF"/>
                </a:solidFill>
                <a:latin typeface="Times New Roman" pitchFamily="18" charset="0"/>
              </a:rPr>
              <a:t>	        </a:t>
            </a:r>
            <a:r>
              <a:rPr lang="en-US" altLang="zh-CN" sz="2400" dirty="0">
                <a:solidFill>
                  <a:srgbClr val="0000FF"/>
                </a:solidFill>
                <a:latin typeface="Times New Roman" pitchFamily="18" charset="0"/>
              </a:rPr>
              <a:t>0</a:t>
            </a:r>
            <a:r>
              <a:rPr lang="zh-CN" altLang="en-US" sz="2400" dirty="0">
                <a:solidFill>
                  <a:srgbClr val="0000FF"/>
                </a:solidFill>
                <a:latin typeface="Times New Roman" pitchFamily="18" charset="0"/>
              </a:rPr>
              <a:t>	                </a:t>
            </a:r>
            <a:r>
              <a:rPr lang="en-US" altLang="zh-CN" sz="2400" dirty="0">
                <a:solidFill>
                  <a:srgbClr val="FF0000"/>
                </a:solidFill>
                <a:latin typeface="Times New Roman" pitchFamily="18" charset="0"/>
              </a:rPr>
              <a:t>1.0</a:t>
            </a:r>
            <a:r>
              <a:rPr lang="zh-CN" altLang="en-US" sz="24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zh-CN" altLang="en-US" sz="2400" dirty="0">
                <a:solidFill>
                  <a:srgbClr val="0000FF"/>
                </a:solidFill>
                <a:latin typeface="Times New Roman" pitchFamily="18" charset="0"/>
              </a:rPr>
              <a:t>         </a:t>
            </a:r>
            <a:r>
              <a:rPr lang="en-US" altLang="zh-CN" sz="2400" dirty="0">
                <a:solidFill>
                  <a:srgbClr val="0000FF"/>
                </a:solidFill>
                <a:latin typeface="Times New Roman" pitchFamily="18" charset="0"/>
              </a:rPr>
              <a:t>1</a:t>
            </a:r>
            <a:r>
              <a:rPr lang="zh-CN" altLang="en-US" sz="2400" dirty="0">
                <a:solidFill>
                  <a:srgbClr val="0000FF"/>
                </a:solidFill>
                <a:latin typeface="Times New Roman" pitchFamily="18" charset="0"/>
              </a:rPr>
              <a:t>.5            0.</a:t>
            </a:r>
            <a:r>
              <a:rPr lang="en-US" altLang="zh-CN" sz="2400" dirty="0">
                <a:solidFill>
                  <a:srgbClr val="0000FF"/>
                </a:solidFill>
                <a:latin typeface="Times New Roman" pitchFamily="18" charset="0"/>
              </a:rPr>
              <a:t>5</a:t>
            </a:r>
            <a:r>
              <a:rPr lang="zh-CN" altLang="en-US" sz="2400" dirty="0">
                <a:solidFill>
                  <a:srgbClr val="0000FF"/>
                </a:solidFill>
                <a:latin typeface="Times New Roman" pitchFamily="18" charset="0"/>
              </a:rPr>
              <a:t>	      </a:t>
            </a:r>
            <a:r>
              <a:rPr lang="en-US" altLang="zh-CN" sz="2400" dirty="0">
                <a:solidFill>
                  <a:srgbClr val="FF0000"/>
                </a:solidFill>
                <a:latin typeface="Times New Roman" pitchFamily="18" charset="0"/>
              </a:rPr>
              <a:t>1.0</a:t>
            </a:r>
            <a:endParaRPr lang="zh-CN" altLang="en-US" sz="24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5419" name="Text Box 59"/>
          <p:cNvSpPr txBox="1">
            <a:spLocks noChangeArrowheads="1"/>
          </p:cNvSpPr>
          <p:nvPr/>
        </p:nvSpPr>
        <p:spPr bwMode="auto">
          <a:xfrm>
            <a:off x="3955604" y="2137028"/>
            <a:ext cx="9763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400" dirty="0">
                <a:solidFill>
                  <a:srgbClr val="F8081F"/>
                </a:solidFill>
                <a:latin typeface="Times New Roman" pitchFamily="18" charset="0"/>
              </a:rPr>
              <a:t> 1.0</a:t>
            </a:r>
          </a:p>
        </p:txBody>
      </p:sp>
      <p:sp>
        <p:nvSpPr>
          <p:cNvPr id="15420" name="Text Box 60"/>
          <p:cNvSpPr txBox="1">
            <a:spLocks noChangeArrowheads="1"/>
          </p:cNvSpPr>
          <p:nvPr/>
        </p:nvSpPr>
        <p:spPr bwMode="auto">
          <a:xfrm>
            <a:off x="7829104" y="2114803"/>
            <a:ext cx="9779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400" dirty="0">
                <a:solidFill>
                  <a:srgbClr val="F8081F"/>
                </a:solidFill>
                <a:latin typeface="Times New Roman" pitchFamily="18" charset="0"/>
              </a:rPr>
              <a:t>1.0</a:t>
            </a:r>
          </a:p>
        </p:txBody>
      </p:sp>
      <p:sp>
        <p:nvSpPr>
          <p:cNvPr id="11322" name="Rectangle 69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650429" y="123954"/>
            <a:ext cx="21637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F8081F"/>
                </a:solidFill>
                <a:ea typeface="黑体" pitchFamily="49" charset="-122"/>
              </a:rPr>
              <a:t>实验数据表格</a:t>
            </a:r>
          </a:p>
        </p:txBody>
      </p:sp>
      <p:sp>
        <p:nvSpPr>
          <p:cNvPr id="27718" name="Rectangle 70"/>
          <p:cNvSpPr>
            <a:spLocks noChangeArrowheads="1"/>
          </p:cNvSpPr>
          <p:nvPr/>
        </p:nvSpPr>
        <p:spPr bwMode="auto">
          <a:xfrm>
            <a:off x="2555776" y="4392927"/>
            <a:ext cx="318548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chemeClr val="tx2"/>
                </a:solidFill>
                <a:ea typeface="黑体" pitchFamily="49" charset="-122"/>
              </a:rPr>
              <a:t>分析数据得出结论：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04442" y="5445224"/>
            <a:ext cx="6647974" cy="646331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浮力的大小等于排开液体的重力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992995" y="2936557"/>
            <a:ext cx="7894611" cy="852483"/>
            <a:chOff x="992995" y="2936557"/>
            <a:chExt cx="7894611" cy="852483"/>
          </a:xfrm>
        </p:grpSpPr>
        <p:sp>
          <p:nvSpPr>
            <p:cNvPr id="12" name="Rectangle 70"/>
            <p:cNvSpPr>
              <a:spLocks noChangeArrowheads="1"/>
            </p:cNvSpPr>
            <p:nvPr/>
          </p:nvSpPr>
          <p:spPr bwMode="auto">
            <a:xfrm>
              <a:off x="1004442" y="3296597"/>
              <a:ext cx="7883164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2600" b="1" dirty="0">
                  <a:solidFill>
                    <a:srgbClr val="FF0000"/>
                  </a:solidFill>
                  <a:ea typeface="黑体" pitchFamily="49" charset="-122"/>
                </a:rPr>
                <a:t>…          …                …          …           …            …          </a:t>
              </a:r>
              <a:endParaRPr lang="zh-CN" altLang="en-US" sz="2600" b="1" dirty="0">
                <a:solidFill>
                  <a:srgbClr val="FF0000"/>
                </a:solidFill>
                <a:ea typeface="黑体" pitchFamily="49" charset="-122"/>
              </a:endParaRPr>
            </a:p>
          </p:txBody>
        </p:sp>
        <p:sp>
          <p:nvSpPr>
            <p:cNvPr id="13" name="Rectangle 70"/>
            <p:cNvSpPr>
              <a:spLocks noChangeArrowheads="1"/>
            </p:cNvSpPr>
            <p:nvPr/>
          </p:nvSpPr>
          <p:spPr bwMode="auto">
            <a:xfrm>
              <a:off x="992995" y="2936557"/>
              <a:ext cx="7883164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2600" b="1" dirty="0">
                  <a:solidFill>
                    <a:srgbClr val="FF0000"/>
                  </a:solidFill>
                  <a:ea typeface="黑体" pitchFamily="49" charset="-122"/>
                </a:rPr>
                <a:t>…          …                …          …           …            …          </a:t>
              </a:r>
              <a:endParaRPr lang="zh-CN" altLang="en-US" sz="2600" b="1" dirty="0">
                <a:solidFill>
                  <a:srgbClr val="FF0000"/>
                </a:solidFill>
                <a:ea typeface="黑体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2333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54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54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54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54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54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54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7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16" grpId="0" bldLvl="0"/>
      <p:bldP spid="15417" grpId="0" bldLvl="0"/>
      <p:bldP spid="15419" grpId="0" bldLvl="0"/>
      <p:bldP spid="15420" grpId="0" bldLvl="0"/>
      <p:bldP spid="27718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7" name="TextBox 1048616"/>
          <p:cNvSpPr txBox="1"/>
          <p:nvPr/>
        </p:nvSpPr>
        <p:spPr>
          <a:xfrm>
            <a:off x="1256141" y="584377"/>
            <a:ext cx="6524195" cy="5232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探究浮力与物体排开液体重力的关系</a:t>
            </a:r>
          </a:p>
        </p:txBody>
      </p:sp>
      <p:sp>
        <p:nvSpPr>
          <p:cNvPr id="1048618" name="矩形 1048617"/>
          <p:cNvSpPr/>
          <p:nvPr/>
        </p:nvSpPr>
        <p:spPr>
          <a:xfrm>
            <a:off x="5715000" y="1383060"/>
            <a:ext cx="2125662" cy="2819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algn="just" eaLnBrk="1" latinLnBrk="1" hangingPunct="1"/>
            <a:endParaRPr lang="zh-CN" altLang="en-US">
              <a:latin typeface="Times New Roman" pitchFamily="18" charset="0"/>
              <a:ea typeface="楷体" pitchFamily="49" charset="-122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927100" y="1268760"/>
            <a:ext cx="2143125" cy="3652837"/>
            <a:chOff x="0" y="0"/>
            <a:chExt cx="1350" cy="2301"/>
          </a:xfrm>
        </p:grpSpPr>
        <p:grpSp>
          <p:nvGrpSpPr>
            <p:cNvPr id="90" name="组合 89"/>
            <p:cNvGrpSpPr/>
            <p:nvPr/>
          </p:nvGrpSpPr>
          <p:grpSpPr>
            <a:xfrm>
              <a:off x="0" y="0"/>
              <a:ext cx="1350" cy="2127"/>
              <a:chOff x="0" y="0"/>
              <a:chExt cx="3375" cy="5317"/>
            </a:xfrm>
          </p:grpSpPr>
          <p:pic>
            <p:nvPicPr>
              <p:cNvPr id="2097160" name="图片 2097159" descr="8-29-1"/>
              <p:cNvPicPr>
                <a:picLocks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>
              <a:xfrm>
                <a:off x="0" y="0"/>
                <a:ext cx="3375" cy="531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48620" name="等腰三角形 1048619"/>
              <p:cNvSpPr/>
              <p:nvPr/>
            </p:nvSpPr>
            <p:spPr>
              <a:xfrm flipV="1">
                <a:off x="1764" y="4256"/>
                <a:ext cx="693" cy="336"/>
              </a:xfrm>
              <a:prstGeom prst="triangle">
                <a:avLst/>
              </a:prstGeom>
              <a:noFill/>
              <a:ln w="19050" cap="flat" cmpd="sng">
                <a:solidFill>
                  <a:srgbClr val="333333">
                    <a:alpha val="100000"/>
                  </a:srgbClr>
                </a:solidFill>
                <a:prstDash val="solid"/>
                <a:round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/>
                <a:endParaRPr lang="zh-CN" altLang="en-US">
                  <a:ea typeface="微软雅黑" pitchFamily="34" charset="-122"/>
                </a:endParaRPr>
              </a:p>
            </p:txBody>
          </p:sp>
        </p:grpSp>
        <p:sp>
          <p:nvSpPr>
            <p:cNvPr id="1048621" name="矩形 1048620"/>
            <p:cNvSpPr/>
            <p:nvPr/>
          </p:nvSpPr>
          <p:spPr>
            <a:xfrm>
              <a:off x="397" y="2013"/>
              <a:ext cx="405" cy="288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400" b="1">
                  <a:latin typeface="宋体" pitchFamily="2" charset="-122"/>
                  <a:ea typeface="宋体" pitchFamily="2" charset="-122"/>
                </a:rPr>
                <a:t>图</a:t>
              </a:r>
              <a:r>
                <a:rPr lang="en-US" altLang="zh-CN" sz="2400" b="1">
                  <a:latin typeface="Times New Roman" pitchFamily="18" charset="0"/>
                  <a:ea typeface="宋体" pitchFamily="2" charset="-122"/>
                </a:rPr>
                <a:t>1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3492500" y="1433860"/>
            <a:ext cx="1847850" cy="3487737"/>
            <a:chOff x="0" y="0"/>
            <a:chExt cx="1164" cy="2197"/>
          </a:xfrm>
        </p:grpSpPr>
        <p:grpSp>
          <p:nvGrpSpPr>
            <p:cNvPr id="92" name="组合 91"/>
            <p:cNvGrpSpPr/>
            <p:nvPr/>
          </p:nvGrpSpPr>
          <p:grpSpPr>
            <a:xfrm>
              <a:off x="0" y="0"/>
              <a:ext cx="1164" cy="1994"/>
              <a:chOff x="0" y="0"/>
              <a:chExt cx="2908" cy="4984"/>
            </a:xfrm>
          </p:grpSpPr>
          <p:pic>
            <p:nvPicPr>
              <p:cNvPr id="2097161" name="图片 2097160" descr="8-29-2"/>
              <p:cNvPicPr>
                <a:picLocks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>
              <a:xfrm>
                <a:off x="0" y="0"/>
                <a:ext cx="2908" cy="498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48622" name="等腰三角形 1048621"/>
              <p:cNvSpPr/>
              <p:nvPr/>
            </p:nvSpPr>
            <p:spPr>
              <a:xfrm flipV="1">
                <a:off x="1867" y="3995"/>
                <a:ext cx="693" cy="336"/>
              </a:xfrm>
              <a:prstGeom prst="triangle">
                <a:avLst/>
              </a:prstGeom>
              <a:noFill/>
              <a:ln w="19050" cap="flat" cmpd="sng">
                <a:solidFill>
                  <a:srgbClr val="333333">
                    <a:alpha val="100000"/>
                  </a:srgbClr>
                </a:solidFill>
                <a:prstDash val="solid"/>
                <a:round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/>
                <a:endParaRPr lang="zh-CN" altLang="en-US">
                  <a:ea typeface="微软雅黑" pitchFamily="34" charset="-122"/>
                </a:endParaRPr>
              </a:p>
            </p:txBody>
          </p:sp>
        </p:grpSp>
        <p:sp>
          <p:nvSpPr>
            <p:cNvPr id="1048623" name="矩形 1048622"/>
            <p:cNvSpPr/>
            <p:nvPr/>
          </p:nvSpPr>
          <p:spPr>
            <a:xfrm>
              <a:off x="368" y="1909"/>
              <a:ext cx="405" cy="288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400" b="1" dirty="0">
                  <a:latin typeface="宋体" pitchFamily="2" charset="-122"/>
                  <a:ea typeface="宋体" pitchFamily="2" charset="-122"/>
                </a:rPr>
                <a:t>图</a:t>
              </a:r>
              <a:r>
                <a:rPr lang="en-US" altLang="zh-CN" sz="2400" b="1" dirty="0">
                  <a:latin typeface="Times New Roman" pitchFamily="18" charset="0"/>
                  <a:ea typeface="宋体" pitchFamily="2" charset="-122"/>
                </a:rPr>
                <a:t>2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5730875" y="1359248"/>
            <a:ext cx="954087" cy="3517900"/>
            <a:chOff x="0" y="0"/>
            <a:chExt cx="601" cy="2216"/>
          </a:xfrm>
        </p:grpSpPr>
        <p:pic>
          <p:nvPicPr>
            <p:cNvPr id="2097162" name="图片 2097161" descr="实验2"/>
            <p:cNvPicPr>
              <a:picLocks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0" y="0"/>
              <a:ext cx="601" cy="18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624" name="矩形 1048623"/>
            <p:cNvSpPr/>
            <p:nvPr/>
          </p:nvSpPr>
          <p:spPr>
            <a:xfrm>
              <a:off x="149" y="1928"/>
              <a:ext cx="405" cy="288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400" b="1">
                  <a:latin typeface="宋体" pitchFamily="2" charset="-122"/>
                  <a:ea typeface="宋体" pitchFamily="2" charset="-122"/>
                </a:rPr>
                <a:t>图</a:t>
              </a:r>
              <a:r>
                <a:rPr lang="en-US" altLang="zh-CN" sz="2400" b="1">
                  <a:latin typeface="Times New Roman" pitchFamily="18" charset="0"/>
                  <a:ea typeface="宋体" pitchFamily="2" charset="-122"/>
                </a:rPr>
                <a:t>3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092950" y="1405285"/>
            <a:ext cx="865187" cy="3471862"/>
            <a:chOff x="0" y="0"/>
            <a:chExt cx="545" cy="2187"/>
          </a:xfrm>
        </p:grpSpPr>
        <p:pic>
          <p:nvPicPr>
            <p:cNvPr id="2097163" name="图片 2097162" descr="实验1"/>
            <p:cNvPicPr>
              <a:picLocks/>
            </p:cNvPicPr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0" y="0"/>
              <a:ext cx="545" cy="18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625" name="矩形 1048624"/>
            <p:cNvSpPr/>
            <p:nvPr/>
          </p:nvSpPr>
          <p:spPr>
            <a:xfrm>
              <a:off x="28" y="1899"/>
              <a:ext cx="405" cy="288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400" b="1" dirty="0">
                  <a:latin typeface="宋体" pitchFamily="2" charset="-122"/>
                  <a:ea typeface="宋体" pitchFamily="2" charset="-122"/>
                </a:rPr>
                <a:t>图</a:t>
              </a:r>
              <a:r>
                <a:rPr lang="en-US" altLang="zh-CN" sz="2400" b="1" dirty="0">
                  <a:latin typeface="Times New Roman" pitchFamily="18" charset="0"/>
                  <a:ea typeface="宋体" pitchFamily="2" charset="-122"/>
                </a:rPr>
                <a:t>4</a:t>
              </a:r>
            </a:p>
          </p:txBody>
        </p:sp>
      </p:grpSp>
      <p:pic>
        <p:nvPicPr>
          <p:cNvPr id="2097165" name="图片 2097164" descr="E:\李燃\教师教学用书\2012人教教师用书项目\ppt\物理\图标.png">
            <a:hlinkClick r:id="rId6" action="ppaction://hlinkfile"/>
          </p:cNvPr>
          <p:cNvPicPr>
            <a:picLocks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TextBox 27"/>
          <p:cNvSpPr txBox="1"/>
          <p:nvPr/>
        </p:nvSpPr>
        <p:spPr>
          <a:xfrm>
            <a:off x="1316467" y="5229200"/>
            <a:ext cx="5368495" cy="5232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按照此顺序操作有何不足之处</a:t>
            </a:r>
          </a:p>
        </p:txBody>
      </p:sp>
    </p:spTree>
    <p:extLst>
      <p:ext uri="{BB962C8B-B14F-4D97-AF65-F5344CB8AC3E}">
        <p14:creationId xmlns:p14="http://schemas.microsoft.com/office/powerpoint/2010/main" val="282964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7" name="TextBox 1048616"/>
          <p:cNvSpPr txBox="1"/>
          <p:nvPr/>
        </p:nvSpPr>
        <p:spPr>
          <a:xfrm>
            <a:off x="871628" y="398030"/>
            <a:ext cx="7366442" cy="116955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探究浮力与物体排开液体重力的关系的</a:t>
            </a:r>
            <a:endParaRPr lang="en-US" altLang="zh-CN" sz="2800" b="1" dirty="0">
              <a:latin typeface="宋体" pitchFamily="2" charset="-122"/>
              <a:ea typeface="宋体" pitchFamily="2" charset="-122"/>
            </a:endParaRPr>
          </a:p>
          <a:p>
            <a:pPr lvl="0"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最佳操作顺序</a:t>
            </a:r>
          </a:p>
        </p:txBody>
      </p:sp>
      <p:sp>
        <p:nvSpPr>
          <p:cNvPr id="1048618" name="矩形 1048617"/>
          <p:cNvSpPr/>
          <p:nvPr/>
        </p:nvSpPr>
        <p:spPr>
          <a:xfrm>
            <a:off x="5715000" y="1966912"/>
            <a:ext cx="2125662" cy="2819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algn="just" eaLnBrk="1" latinLnBrk="1" hangingPunct="1"/>
            <a:endParaRPr lang="zh-CN" altLang="en-US">
              <a:latin typeface="Times New Roman" pitchFamily="18" charset="0"/>
              <a:ea typeface="楷体" pitchFamily="49" charset="-122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2352712" y="1783146"/>
            <a:ext cx="2143125" cy="3657599"/>
            <a:chOff x="0" y="0"/>
            <a:chExt cx="1350" cy="2304"/>
          </a:xfrm>
        </p:grpSpPr>
        <p:grpSp>
          <p:nvGrpSpPr>
            <p:cNvPr id="90" name="组合 89"/>
            <p:cNvGrpSpPr/>
            <p:nvPr/>
          </p:nvGrpSpPr>
          <p:grpSpPr>
            <a:xfrm>
              <a:off x="0" y="0"/>
              <a:ext cx="1350" cy="2127"/>
              <a:chOff x="0" y="0"/>
              <a:chExt cx="3375" cy="5317"/>
            </a:xfrm>
          </p:grpSpPr>
          <p:pic>
            <p:nvPicPr>
              <p:cNvPr id="2097160" name="图片 2097159" descr="8-29-1"/>
              <p:cNvPicPr>
                <a:picLocks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>
              <a:xfrm>
                <a:off x="0" y="0"/>
                <a:ext cx="3375" cy="531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48620" name="等腰三角形 1048619"/>
              <p:cNvSpPr/>
              <p:nvPr/>
            </p:nvSpPr>
            <p:spPr>
              <a:xfrm flipV="1">
                <a:off x="1764" y="4256"/>
                <a:ext cx="693" cy="336"/>
              </a:xfrm>
              <a:prstGeom prst="triangle">
                <a:avLst/>
              </a:prstGeom>
              <a:noFill/>
              <a:ln w="19050" cap="flat" cmpd="sng">
                <a:solidFill>
                  <a:srgbClr val="333333">
                    <a:alpha val="100000"/>
                  </a:srgbClr>
                </a:solidFill>
                <a:prstDash val="solid"/>
                <a:round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/>
                <a:endParaRPr lang="zh-CN" altLang="en-US">
                  <a:ea typeface="微软雅黑" pitchFamily="34" charset="-122"/>
                </a:endParaRPr>
              </a:p>
            </p:txBody>
          </p:sp>
        </p:grpSp>
        <p:sp>
          <p:nvSpPr>
            <p:cNvPr id="1048621" name="矩形 1048620"/>
            <p:cNvSpPr/>
            <p:nvPr/>
          </p:nvSpPr>
          <p:spPr>
            <a:xfrm>
              <a:off x="397" y="2013"/>
              <a:ext cx="408" cy="291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400" b="1" dirty="0">
                  <a:latin typeface="宋体" pitchFamily="2" charset="-122"/>
                  <a:ea typeface="宋体" pitchFamily="2" charset="-122"/>
                </a:rPr>
                <a:t>图</a:t>
              </a:r>
              <a:r>
                <a:rPr lang="en-US" altLang="zh-CN" sz="2400" b="1" dirty="0">
                  <a:latin typeface="Times New Roman" pitchFamily="18" charset="0"/>
                  <a:ea typeface="宋体" pitchFamily="2" charset="-122"/>
                </a:rPr>
                <a:t>2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4876800" y="1767271"/>
            <a:ext cx="1847850" cy="3492499"/>
            <a:chOff x="0" y="0"/>
            <a:chExt cx="1164" cy="2200"/>
          </a:xfrm>
        </p:grpSpPr>
        <p:grpSp>
          <p:nvGrpSpPr>
            <p:cNvPr id="92" name="组合 91"/>
            <p:cNvGrpSpPr/>
            <p:nvPr/>
          </p:nvGrpSpPr>
          <p:grpSpPr>
            <a:xfrm>
              <a:off x="0" y="0"/>
              <a:ext cx="1164" cy="1994"/>
              <a:chOff x="0" y="0"/>
              <a:chExt cx="2908" cy="4984"/>
            </a:xfrm>
          </p:grpSpPr>
          <p:pic>
            <p:nvPicPr>
              <p:cNvPr id="2097161" name="图片 2097160" descr="8-29-2"/>
              <p:cNvPicPr>
                <a:picLocks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>
              <a:xfrm>
                <a:off x="0" y="0"/>
                <a:ext cx="2908" cy="498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48622" name="等腰三角形 1048621"/>
              <p:cNvSpPr/>
              <p:nvPr/>
            </p:nvSpPr>
            <p:spPr>
              <a:xfrm flipV="1">
                <a:off x="1867" y="3995"/>
                <a:ext cx="693" cy="336"/>
              </a:xfrm>
              <a:prstGeom prst="triangle">
                <a:avLst/>
              </a:prstGeom>
              <a:noFill/>
              <a:ln w="19050" cap="flat" cmpd="sng">
                <a:solidFill>
                  <a:srgbClr val="333333">
                    <a:alpha val="100000"/>
                  </a:srgbClr>
                </a:solidFill>
                <a:prstDash val="solid"/>
                <a:round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/>
                <a:endParaRPr lang="zh-CN" altLang="en-US">
                  <a:ea typeface="微软雅黑" pitchFamily="34" charset="-122"/>
                </a:endParaRPr>
              </a:p>
            </p:txBody>
          </p:sp>
        </p:grpSp>
        <p:sp>
          <p:nvSpPr>
            <p:cNvPr id="1048623" name="矩形 1048622"/>
            <p:cNvSpPr/>
            <p:nvPr/>
          </p:nvSpPr>
          <p:spPr>
            <a:xfrm>
              <a:off x="368" y="1909"/>
              <a:ext cx="408" cy="291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400" b="1" dirty="0">
                  <a:latin typeface="宋体" pitchFamily="2" charset="-122"/>
                  <a:ea typeface="宋体" pitchFamily="2" charset="-122"/>
                </a:rPr>
                <a:t>图</a:t>
              </a:r>
              <a:r>
                <a:rPr lang="en-US" altLang="zh-CN" sz="2400" b="1" dirty="0">
                  <a:latin typeface="Times New Roman" pitchFamily="18" charset="0"/>
                  <a:ea typeface="宋体" pitchFamily="2" charset="-122"/>
                </a:rPr>
                <a:t>3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7189788" y="1711324"/>
            <a:ext cx="954087" cy="3522663"/>
            <a:chOff x="0" y="0"/>
            <a:chExt cx="601" cy="2219"/>
          </a:xfrm>
        </p:grpSpPr>
        <p:pic>
          <p:nvPicPr>
            <p:cNvPr id="2097162" name="图片 2097161" descr="实验2"/>
            <p:cNvPicPr>
              <a:picLocks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0" y="0"/>
              <a:ext cx="601" cy="18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624" name="矩形 1048623"/>
            <p:cNvSpPr/>
            <p:nvPr/>
          </p:nvSpPr>
          <p:spPr>
            <a:xfrm>
              <a:off x="149" y="1928"/>
              <a:ext cx="408" cy="291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400" b="1" dirty="0">
                  <a:latin typeface="宋体" pitchFamily="2" charset="-122"/>
                  <a:ea typeface="宋体" pitchFamily="2" charset="-122"/>
                </a:rPr>
                <a:t>图</a:t>
              </a:r>
              <a:r>
                <a:rPr lang="en-US" altLang="zh-CN" sz="2400" b="1" dirty="0">
                  <a:latin typeface="Times New Roman" pitchFamily="18" charset="0"/>
                  <a:ea typeface="宋体" pitchFamily="2" charset="-122"/>
                </a:rPr>
                <a:t>4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1279600" y="1783146"/>
            <a:ext cx="865187" cy="3476624"/>
            <a:chOff x="0" y="0"/>
            <a:chExt cx="545" cy="2190"/>
          </a:xfrm>
        </p:grpSpPr>
        <p:pic>
          <p:nvPicPr>
            <p:cNvPr id="2097163" name="图片 2097162" descr="实验1"/>
            <p:cNvPicPr>
              <a:picLocks/>
            </p:cNvPicPr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0" y="0"/>
              <a:ext cx="545" cy="18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625" name="矩形 1048624"/>
            <p:cNvSpPr/>
            <p:nvPr/>
          </p:nvSpPr>
          <p:spPr>
            <a:xfrm>
              <a:off x="28" y="1899"/>
              <a:ext cx="408" cy="291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400" b="1" dirty="0">
                  <a:latin typeface="宋体" pitchFamily="2" charset="-122"/>
                  <a:ea typeface="宋体" pitchFamily="2" charset="-122"/>
                </a:rPr>
                <a:t>图</a:t>
              </a:r>
              <a:r>
                <a:rPr lang="en-US" altLang="zh-CN" sz="2400" b="1" dirty="0">
                  <a:latin typeface="Times New Roman" pitchFamily="18" charset="0"/>
                  <a:ea typeface="宋体" pitchFamily="2" charset="-122"/>
                </a:rPr>
                <a:t>1</a:t>
              </a:r>
            </a:p>
          </p:txBody>
        </p:sp>
      </p:grpSp>
      <p:pic>
        <p:nvPicPr>
          <p:cNvPr id="2097165" name="图片 2097164" descr="E:\李燃\教师教学用书\2012人教教师用书项目\ppt\物理\图标.png">
            <a:hlinkClick r:id="rId6" action="ppaction://hlinkfile"/>
          </p:cNvPr>
          <p:cNvPicPr>
            <a:picLocks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195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组合 95"/>
          <p:cNvGrpSpPr/>
          <p:nvPr/>
        </p:nvGrpSpPr>
        <p:grpSpPr>
          <a:xfrm>
            <a:off x="7486650" y="3717925"/>
            <a:ext cx="1657350" cy="2016125"/>
            <a:chOff x="4032" y="432"/>
            <a:chExt cx="2016" cy="2592"/>
          </a:xfrm>
        </p:grpSpPr>
        <p:grpSp>
          <p:nvGrpSpPr>
            <p:cNvPr id="97" name="组合 96"/>
            <p:cNvGrpSpPr/>
            <p:nvPr/>
          </p:nvGrpSpPr>
          <p:grpSpPr>
            <a:xfrm>
              <a:off x="4032" y="432"/>
              <a:ext cx="2016" cy="1968"/>
              <a:chOff x="3744" y="1008"/>
              <a:chExt cx="2016" cy="1968"/>
            </a:xfrm>
          </p:grpSpPr>
          <p:pic>
            <p:nvPicPr>
              <p:cNvPr id="2097169" name="图片 2097168" descr="qiqiu"/>
              <p:cNvPicPr>
                <a:picLocks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>
              <a:xfrm>
                <a:off x="3744" y="1008"/>
                <a:ext cx="2016" cy="173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48842" name="直接连接符 1048841"/>
              <p:cNvSpPr/>
              <p:nvPr/>
            </p:nvSpPr>
            <p:spPr>
              <a:xfrm>
                <a:off x="4560" y="2736"/>
                <a:ext cx="96" cy="240"/>
              </a:xfrm>
              <a:prstGeom prst="line">
                <a:avLst/>
              </a:prstGeom>
              <a:noFill/>
              <a:ln w="9525" cap="flat" cmpd="sng">
                <a:solidFill>
                  <a:schemeClr val="dk1">
                    <a:alpha val="100000"/>
                  </a:schemeClr>
                </a:solidFill>
                <a:prstDash val="solid"/>
                <a:round/>
              </a:ln>
            </p:spPr>
          </p:sp>
          <p:sp>
            <p:nvSpPr>
              <p:cNvPr id="1048843" name="直接连接符 1048842"/>
              <p:cNvSpPr/>
              <p:nvPr/>
            </p:nvSpPr>
            <p:spPr>
              <a:xfrm flipH="1">
                <a:off x="4656" y="2736"/>
                <a:ext cx="144" cy="240"/>
              </a:xfrm>
              <a:prstGeom prst="line">
                <a:avLst/>
              </a:prstGeom>
              <a:noFill/>
              <a:ln w="9525" cap="flat" cmpd="sng">
                <a:solidFill>
                  <a:schemeClr val="dk1">
                    <a:alpha val="100000"/>
                  </a:schemeClr>
                </a:solidFill>
                <a:prstDash val="solid"/>
                <a:round/>
              </a:ln>
            </p:spPr>
          </p:sp>
          <p:sp>
            <p:nvSpPr>
              <p:cNvPr id="1048844" name="直接连接符 1048843"/>
              <p:cNvSpPr/>
              <p:nvPr/>
            </p:nvSpPr>
            <p:spPr>
              <a:xfrm flipH="1">
                <a:off x="4656" y="2688"/>
                <a:ext cx="48" cy="288"/>
              </a:xfrm>
              <a:prstGeom prst="line">
                <a:avLst/>
              </a:prstGeom>
              <a:noFill/>
              <a:ln w="9525" cap="flat" cmpd="sng">
                <a:solidFill>
                  <a:schemeClr val="dk1">
                    <a:alpha val="100000"/>
                  </a:schemeClr>
                </a:solidFill>
                <a:prstDash val="solid"/>
                <a:round/>
              </a:ln>
            </p:spPr>
          </p:sp>
          <p:sp>
            <p:nvSpPr>
              <p:cNvPr id="1048845" name="直接连接符 1048844"/>
              <p:cNvSpPr/>
              <p:nvPr/>
            </p:nvSpPr>
            <p:spPr>
              <a:xfrm>
                <a:off x="4608" y="2688"/>
                <a:ext cx="48" cy="288"/>
              </a:xfrm>
              <a:prstGeom prst="line">
                <a:avLst/>
              </a:prstGeom>
              <a:noFill/>
              <a:ln w="9525" cap="flat" cmpd="sng">
                <a:solidFill>
                  <a:schemeClr val="dk1">
                    <a:alpha val="100000"/>
                  </a:schemeClr>
                </a:solidFill>
                <a:prstDash val="solid"/>
                <a:round/>
              </a:ln>
            </p:spPr>
          </p:sp>
        </p:grpSp>
        <p:pic>
          <p:nvPicPr>
            <p:cNvPr id="2097170" name="图片 2097169" descr="AN02032_"/>
            <p:cNvPicPr>
              <a:picLocks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656" y="2016"/>
              <a:ext cx="521" cy="9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846" name="任意多边形 1048845" descr="小网格"/>
            <p:cNvSpPr/>
            <p:nvPr/>
          </p:nvSpPr>
          <p:spPr>
            <a:xfrm>
              <a:off x="4560" y="2640"/>
              <a:ext cx="624" cy="384"/>
            </a:xfrm>
            <a:custGeom>
              <a:avLst/>
              <a:gdLst>
                <a:gd name="l" fmla="*/ 4500 w 21600"/>
                <a:gd name="t" fmla="*/ 4500 h 21600"/>
                <a:gd name="r" fmla="*/ 17100 w 21600"/>
                <a:gd name="b" fmla="*/ 17100 h 21600"/>
              </a:gdLst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</a:path>
              </a:pathLst>
            </a:custGeom>
            <a:pattFill prst="smGrid">
              <a:fgClr>
                <a:schemeClr val="accent1"/>
              </a:fgClr>
              <a:bgClr>
                <a:schemeClr val="hlink"/>
              </a:bgClr>
            </a:pattFill>
            <a:ln w="9525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  <p:txBody>
            <a:bodyPr vert="horz" wrap="none" lIns="91440" tIns="45720" rIns="91440" bIns="45720" anchor="ctr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5pPr>
            </a:lstStyle>
            <a:p>
              <a:endParaRPr lang="zh-CN" altLang="zh-CN">
                <a:solidFill>
                  <a:srgbClr val="000000"/>
                </a:solidFill>
              </a:endParaRPr>
            </a:p>
          </p:txBody>
        </p:sp>
        <p:sp>
          <p:nvSpPr>
            <p:cNvPr id="1048847" name="直接连接符 1048846"/>
            <p:cNvSpPr/>
            <p:nvPr/>
          </p:nvSpPr>
          <p:spPr>
            <a:xfrm>
              <a:off x="5088" y="2160"/>
              <a:ext cx="96" cy="480"/>
            </a:xfrm>
            <a:prstGeom prst="line">
              <a:avLst/>
            </a:prstGeom>
            <a:noFill/>
            <a:ln w="381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848" name="直接连接符 1048847"/>
            <p:cNvSpPr/>
            <p:nvPr/>
          </p:nvSpPr>
          <p:spPr>
            <a:xfrm flipH="1">
              <a:off x="4560" y="2112"/>
              <a:ext cx="240" cy="528"/>
            </a:xfrm>
            <a:prstGeom prst="line">
              <a:avLst/>
            </a:prstGeom>
            <a:noFill/>
            <a:ln w="381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849" name="直接连接符 1048848"/>
            <p:cNvSpPr/>
            <p:nvPr/>
          </p:nvSpPr>
          <p:spPr>
            <a:xfrm flipH="1">
              <a:off x="4896" y="2064"/>
              <a:ext cx="48" cy="576"/>
            </a:xfrm>
            <a:prstGeom prst="line">
              <a:avLst/>
            </a:prstGeom>
            <a:noFill/>
            <a:ln w="381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</p:grpSp>
      <p:sp>
        <p:nvSpPr>
          <p:cNvPr id="1048850" name="TextBox 1048849"/>
          <p:cNvSpPr txBox="1"/>
          <p:nvPr/>
        </p:nvSpPr>
        <p:spPr>
          <a:xfrm>
            <a:off x="34925" y="620712"/>
            <a:ext cx="8748712" cy="105779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 marL="342900" indent="-342900">
              <a:lnSpc>
                <a:spcPct val="12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．内容：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浸在液体中的物体受到向上的浮力，浮力的大小等于它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排开的液体所受的重力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  <p:sp>
        <p:nvSpPr>
          <p:cNvPr id="1048851" name="TextBox 1048850"/>
          <p:cNvSpPr txBox="1"/>
          <p:nvPr/>
        </p:nvSpPr>
        <p:spPr>
          <a:xfrm>
            <a:off x="0" y="1773237"/>
            <a:ext cx="3743325" cy="519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．数学表达式：</a:t>
            </a:r>
          </a:p>
        </p:txBody>
      </p:sp>
      <p:sp>
        <p:nvSpPr>
          <p:cNvPr id="1048852" name="TextBox 1048851"/>
          <p:cNvSpPr txBox="1"/>
          <p:nvPr/>
        </p:nvSpPr>
        <p:spPr>
          <a:xfrm>
            <a:off x="323850" y="5805487"/>
            <a:ext cx="8820150" cy="57943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、适用范围：</a:t>
            </a:r>
            <a:r>
              <a:rPr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液体和气体（</a:t>
            </a:r>
            <a:r>
              <a:rPr lang="en-US" altLang="zh-CN" sz="2800" b="1" i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F</a:t>
            </a:r>
            <a:r>
              <a:rPr lang="zh-CN" altLang="en-US" sz="2800" b="1" baseline="-250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浮</a:t>
            </a:r>
            <a:r>
              <a:rPr lang="en-US" altLang="zh-CN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= </a:t>
            </a:r>
            <a:r>
              <a:rPr lang="en-US" altLang="zh-CN" sz="2800" b="1" i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G</a:t>
            </a:r>
            <a:r>
              <a:rPr lang="zh-CN" altLang="en-US" sz="2800" b="1" baseline="-250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排</a:t>
            </a:r>
            <a:r>
              <a:rPr lang="en-US" altLang="zh-CN" sz="2800" b="1" i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= </a:t>
            </a:r>
            <a:r>
              <a:rPr lang="en-US" altLang="zh-CN" sz="3200" b="1" i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ρ</a:t>
            </a:r>
            <a:r>
              <a:rPr lang="zh-CN" altLang="en-US" sz="2800" b="1" baseline="-250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气</a:t>
            </a:r>
            <a:r>
              <a:rPr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800" b="1" i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gV</a:t>
            </a:r>
            <a:r>
              <a:rPr lang="zh-CN" altLang="en-US" sz="2800" b="1" baseline="-250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排</a:t>
            </a:r>
            <a:r>
              <a:rPr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</a:p>
        </p:txBody>
      </p:sp>
      <p:sp>
        <p:nvSpPr>
          <p:cNvPr id="1048853" name="矩形 1048852"/>
          <p:cNvSpPr/>
          <p:nvPr/>
        </p:nvSpPr>
        <p:spPr bwMode="white">
          <a:xfrm>
            <a:off x="2555875" y="57150"/>
            <a:ext cx="3384550" cy="563562"/>
          </a:xfrm>
          <a:prstGeom prst="rect">
            <a:avLst/>
          </a:prstGeom>
          <a:solidFill>
            <a:schemeClr val="folHlink"/>
          </a:solidFill>
          <a:ln>
            <a:noFill/>
          </a:ln>
        </p:spPr>
        <p:txBody>
          <a:bodyPr vert="horz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r>
              <a:rPr lang="en-US" altLang="zh-CN" sz="3200" b="1">
                <a:solidFill>
                  <a:srgbClr val="000000"/>
                </a:solidFill>
                <a:ea typeface="楷体_GB2312" pitchFamily="49" charset="-122"/>
              </a:rPr>
              <a:t>   </a:t>
            </a:r>
            <a:r>
              <a:rPr lang="zh-CN" altLang="en-US" sz="3200" b="1">
                <a:solidFill>
                  <a:srgbClr val="000000"/>
                </a:solidFill>
                <a:ea typeface="楷体_GB2312" pitchFamily="49" charset="-122"/>
              </a:rPr>
              <a:t>阿基米德原理</a:t>
            </a:r>
          </a:p>
        </p:txBody>
      </p:sp>
      <p:grpSp>
        <p:nvGrpSpPr>
          <p:cNvPr id="98" name="组合 97"/>
          <p:cNvGrpSpPr/>
          <p:nvPr/>
        </p:nvGrpSpPr>
        <p:grpSpPr>
          <a:xfrm>
            <a:off x="900112" y="2274887"/>
            <a:ext cx="5616575" cy="722312"/>
            <a:chOff x="295" y="1616"/>
            <a:chExt cx="3538" cy="455"/>
          </a:xfrm>
        </p:grpSpPr>
        <p:sp>
          <p:nvSpPr>
            <p:cNvPr id="1048854" name="TextBox 1048853"/>
            <p:cNvSpPr txBox="1"/>
            <p:nvPr/>
          </p:nvSpPr>
          <p:spPr>
            <a:xfrm>
              <a:off x="295" y="1616"/>
              <a:ext cx="1088" cy="426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5pPr>
            </a:lstStyle>
            <a:p>
              <a:pPr>
                <a:lnSpc>
                  <a:spcPct val="120000"/>
                </a:lnSpc>
              </a:pPr>
              <a:r>
                <a:rPr lang="en-US" altLang="zh-CN" sz="3200" b="1" i="1" dirty="0">
                  <a:solidFill>
                    <a:srgbClr val="FF0000"/>
                  </a:solidFill>
                  <a:latin typeface="Times New Roman" pitchFamily="18" charset="0"/>
                </a:rPr>
                <a:t> F</a:t>
              </a:r>
              <a:r>
                <a:rPr lang="zh-CN" altLang="en-US" sz="3200" b="1" baseline="-25000" dirty="0">
                  <a:solidFill>
                    <a:srgbClr val="FF0000"/>
                  </a:solidFill>
                  <a:latin typeface="Times New Roman" pitchFamily="18" charset="0"/>
                </a:rPr>
                <a:t>浮</a:t>
              </a:r>
              <a:r>
                <a:rPr lang="en-US" altLang="zh-CN" sz="3200" b="1" dirty="0">
                  <a:solidFill>
                    <a:srgbClr val="FF0000"/>
                  </a:solidFill>
                  <a:latin typeface="Times New Roman" pitchFamily="18" charset="0"/>
                </a:rPr>
                <a:t>= </a:t>
              </a:r>
              <a:r>
                <a:rPr lang="en-US" altLang="zh-CN" sz="3200" b="1" i="1" dirty="0">
                  <a:solidFill>
                    <a:srgbClr val="FF0000"/>
                  </a:solidFill>
                  <a:latin typeface="Times New Roman" pitchFamily="18" charset="0"/>
                </a:rPr>
                <a:t>G</a:t>
              </a:r>
              <a:r>
                <a:rPr lang="zh-CN" altLang="en-US" sz="3200" b="1" baseline="-25000" dirty="0">
                  <a:solidFill>
                    <a:srgbClr val="FF0000"/>
                  </a:solidFill>
                  <a:latin typeface="Times New Roman" pitchFamily="18" charset="0"/>
                </a:rPr>
                <a:t>排</a:t>
              </a:r>
            </a:p>
          </p:txBody>
        </p:sp>
        <p:sp>
          <p:nvSpPr>
            <p:cNvPr id="1048855" name="矩形 1048854"/>
            <p:cNvSpPr/>
            <p:nvPr/>
          </p:nvSpPr>
          <p:spPr>
            <a:xfrm>
              <a:off x="1338" y="1661"/>
              <a:ext cx="1134" cy="365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5pPr>
            </a:lstStyle>
            <a:p>
              <a:r>
                <a:rPr lang="en-US" altLang="zh-CN" sz="3200" b="1">
                  <a:solidFill>
                    <a:srgbClr val="FF0000"/>
                  </a:solidFill>
                </a:rPr>
                <a:t>= </a:t>
              </a:r>
              <a:r>
                <a:rPr lang="en-US" altLang="zh-CN" sz="3200" b="1" i="1">
                  <a:solidFill>
                    <a:srgbClr val="FF0000"/>
                  </a:solidFill>
                </a:rPr>
                <a:t>m</a:t>
              </a:r>
              <a:r>
                <a:rPr lang="zh-CN" altLang="en-US" sz="3200" b="1" baseline="-25000">
                  <a:solidFill>
                    <a:srgbClr val="FF0000"/>
                  </a:solidFill>
                </a:rPr>
                <a:t>排</a:t>
              </a:r>
              <a:r>
                <a:rPr lang="en-US" altLang="zh-CN" sz="3200" b="1" i="1">
                  <a:solidFill>
                    <a:srgbClr val="FF0000"/>
                  </a:solidFill>
                </a:rPr>
                <a:t>g</a:t>
              </a:r>
            </a:p>
          </p:txBody>
        </p:sp>
        <p:sp>
          <p:nvSpPr>
            <p:cNvPr id="1048856" name="矩形 1048855"/>
            <p:cNvSpPr/>
            <p:nvPr/>
          </p:nvSpPr>
          <p:spPr>
            <a:xfrm>
              <a:off x="2245" y="1706"/>
              <a:ext cx="1588" cy="365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5pPr>
            </a:lstStyle>
            <a:p>
              <a:r>
                <a:rPr lang="en-US" altLang="zh-CN" sz="3200" b="1" i="1" dirty="0">
                  <a:solidFill>
                    <a:srgbClr val="FF0000"/>
                  </a:solidFill>
                </a:rPr>
                <a:t>= ρ</a:t>
              </a:r>
              <a:r>
                <a:rPr lang="zh-CN" altLang="en-US" sz="3200" b="1" baseline="-25000" dirty="0">
                  <a:solidFill>
                    <a:srgbClr val="FF0000"/>
                  </a:solidFill>
                </a:rPr>
                <a:t>液</a:t>
              </a:r>
              <a:r>
                <a:rPr lang="zh-CN" altLang="en-US" sz="3200" b="1" dirty="0">
                  <a:solidFill>
                    <a:srgbClr val="FF0000"/>
                  </a:solidFill>
                </a:rPr>
                <a:t> </a:t>
              </a:r>
              <a:r>
                <a:rPr lang="en-US" altLang="zh-CN" sz="3200" b="1" i="1" dirty="0" err="1">
                  <a:solidFill>
                    <a:srgbClr val="FF0000"/>
                  </a:solidFill>
                </a:rPr>
                <a:t>gV</a:t>
              </a:r>
              <a:r>
                <a:rPr lang="zh-CN" altLang="en-US" sz="3200" b="1" baseline="-25000" dirty="0">
                  <a:solidFill>
                    <a:srgbClr val="FF0000"/>
                  </a:solidFill>
                </a:rPr>
                <a:t>排</a:t>
              </a:r>
            </a:p>
          </p:txBody>
        </p:sp>
      </p:grpSp>
      <p:sp>
        <p:nvSpPr>
          <p:cNvPr id="1048857" name="TextBox 1048856"/>
          <p:cNvSpPr txBox="1"/>
          <p:nvPr/>
        </p:nvSpPr>
        <p:spPr>
          <a:xfrm>
            <a:off x="2122487" y="3284537"/>
            <a:ext cx="5905500" cy="57943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注意：</a:t>
            </a:r>
            <a:r>
              <a:rPr lang="en-US" altLang="zh-CN" sz="32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V</a:t>
            </a:r>
            <a:r>
              <a:rPr lang="zh-CN" altLang="en-US" sz="3200" b="1" baseline="-250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排</a:t>
            </a:r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不一定等于</a:t>
            </a:r>
            <a:r>
              <a:rPr lang="en-US" altLang="zh-CN" sz="32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V</a:t>
            </a:r>
            <a:r>
              <a:rPr lang="zh-CN" altLang="en-US" sz="3200" b="1" baseline="-250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物</a:t>
            </a:r>
          </a:p>
        </p:txBody>
      </p:sp>
      <p:grpSp>
        <p:nvGrpSpPr>
          <p:cNvPr id="99" name="组合 98"/>
          <p:cNvGrpSpPr/>
          <p:nvPr/>
        </p:nvGrpSpPr>
        <p:grpSpPr>
          <a:xfrm>
            <a:off x="2484437" y="4221162"/>
            <a:ext cx="1081087" cy="1076325"/>
            <a:chOff x="3379" y="3294"/>
            <a:chExt cx="499" cy="587"/>
          </a:xfrm>
        </p:grpSpPr>
        <p:grpSp>
          <p:nvGrpSpPr>
            <p:cNvPr id="100" name="组合 99"/>
            <p:cNvGrpSpPr/>
            <p:nvPr/>
          </p:nvGrpSpPr>
          <p:grpSpPr>
            <a:xfrm>
              <a:off x="3379" y="3294"/>
              <a:ext cx="499" cy="587"/>
              <a:chOff x="748" y="2704"/>
              <a:chExt cx="635" cy="682"/>
            </a:xfrm>
          </p:grpSpPr>
          <p:grpSp>
            <p:nvGrpSpPr>
              <p:cNvPr id="101" name="组合 100"/>
              <p:cNvGrpSpPr/>
              <p:nvPr/>
            </p:nvGrpSpPr>
            <p:grpSpPr>
              <a:xfrm>
                <a:off x="748" y="2704"/>
                <a:ext cx="635" cy="682"/>
                <a:chOff x="748" y="2704"/>
                <a:chExt cx="635" cy="682"/>
              </a:xfrm>
            </p:grpSpPr>
            <p:sp>
              <p:nvSpPr>
                <p:cNvPr id="1048858" name="直接连接符 1048857"/>
                <p:cNvSpPr/>
                <p:nvPr/>
              </p:nvSpPr>
              <p:spPr>
                <a:xfrm>
                  <a:off x="748" y="2704"/>
                  <a:ext cx="0" cy="681"/>
                </a:xfrm>
                <a:prstGeom prst="line">
                  <a:avLst/>
                </a:prstGeom>
                <a:noFill/>
                <a:ln w="38100" cap="flat" cmpd="sng">
                  <a:solidFill>
                    <a:schemeClr val="dk1">
                      <a:alpha val="100000"/>
                    </a:schemeClr>
                  </a:solidFill>
                  <a:prstDash val="solid"/>
                  <a:round/>
                </a:ln>
              </p:spPr>
            </p:sp>
            <p:sp>
              <p:nvSpPr>
                <p:cNvPr id="1048859" name="直接连接符 1048858"/>
                <p:cNvSpPr/>
                <p:nvPr/>
              </p:nvSpPr>
              <p:spPr>
                <a:xfrm>
                  <a:off x="748" y="3385"/>
                  <a:ext cx="635" cy="0"/>
                </a:xfrm>
                <a:prstGeom prst="line">
                  <a:avLst/>
                </a:prstGeom>
                <a:noFill/>
                <a:ln w="38100" cap="flat" cmpd="sng">
                  <a:solidFill>
                    <a:schemeClr val="dk1">
                      <a:alpha val="100000"/>
                    </a:schemeClr>
                  </a:solidFill>
                  <a:prstDash val="solid"/>
                  <a:round/>
                </a:ln>
              </p:spPr>
            </p:sp>
            <p:sp>
              <p:nvSpPr>
                <p:cNvPr id="1048860" name="直接连接符 1048859"/>
                <p:cNvSpPr/>
                <p:nvPr/>
              </p:nvSpPr>
              <p:spPr>
                <a:xfrm flipV="1">
                  <a:off x="1383" y="2704"/>
                  <a:ext cx="0" cy="636"/>
                </a:xfrm>
                <a:prstGeom prst="line">
                  <a:avLst/>
                </a:prstGeom>
                <a:noFill/>
                <a:ln w="38100" cap="flat" cmpd="sng">
                  <a:solidFill>
                    <a:schemeClr val="dk1">
                      <a:alpha val="100000"/>
                    </a:schemeClr>
                  </a:solidFill>
                  <a:prstDash val="solid"/>
                  <a:round/>
                </a:ln>
              </p:spPr>
            </p:sp>
            <p:sp>
              <p:nvSpPr>
                <p:cNvPr id="1048861" name="直接连接符 1048860"/>
                <p:cNvSpPr/>
                <p:nvPr/>
              </p:nvSpPr>
              <p:spPr>
                <a:xfrm flipV="1">
                  <a:off x="1383" y="2750"/>
                  <a:ext cx="0" cy="636"/>
                </a:xfrm>
                <a:prstGeom prst="line">
                  <a:avLst/>
                </a:prstGeom>
                <a:noFill/>
                <a:ln w="38100" cap="flat" cmpd="sng">
                  <a:solidFill>
                    <a:schemeClr val="dk1">
                      <a:alpha val="100000"/>
                    </a:schemeClr>
                  </a:solidFill>
                  <a:prstDash val="solid"/>
                  <a:round/>
                </a:ln>
              </p:spPr>
            </p:sp>
          </p:grpSp>
          <p:sp>
            <p:nvSpPr>
              <p:cNvPr id="1048862" name="矩形 1048861" descr="横虚线"/>
              <p:cNvSpPr/>
              <p:nvPr/>
            </p:nvSpPr>
            <p:spPr>
              <a:xfrm>
                <a:off x="766" y="2868"/>
                <a:ext cx="590" cy="499"/>
              </a:xfrm>
              <a:prstGeom prst="rect">
                <a:avLst/>
              </a:prstGeom>
              <a:pattFill prst="dashHorz">
                <a:fgClr>
                  <a:schemeClr val="dk1"/>
                </a:fgClr>
                <a:bgClr>
                  <a:schemeClr val="lt1"/>
                </a:bgClr>
              </a:pattFill>
              <a:ln>
                <a:noFill/>
              </a:ln>
            </p:spPr>
            <p:txBody>
              <a:bodyPr vert="horz" wrap="none" lIns="91440" tIns="45720" rIns="91440" bIns="45720" anchor="ctr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5pPr>
              </a:lstStyle>
              <a:p>
                <a:endParaRPr lang="zh-CN" altLang="zh-CN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048863" name="矩形 1048862"/>
            <p:cNvSpPr/>
            <p:nvPr/>
          </p:nvSpPr>
          <p:spPr>
            <a:xfrm>
              <a:off x="3525" y="3518"/>
              <a:ext cx="206" cy="195"/>
            </a:xfrm>
            <a:prstGeom prst="rect">
              <a:avLst/>
            </a:prstGeom>
            <a:solidFill>
              <a:srgbClr val="FF0000"/>
            </a:solidFill>
            <a:ln w="9525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  <p:txBody>
            <a:bodyPr vert="horz" wrap="none" lIns="91440" tIns="45720" rIns="91440" bIns="45720" anchor="ctr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5pPr>
            </a:lstStyle>
            <a:p>
              <a:endParaRPr lang="zh-CN" altLang="zh-CN">
                <a:solidFill>
                  <a:srgbClr val="000000"/>
                </a:solidFill>
              </a:endParaRPr>
            </a:p>
          </p:txBody>
        </p:sp>
      </p:grpSp>
      <p:sp>
        <p:nvSpPr>
          <p:cNvPr id="1048864" name="TextBox 1048863"/>
          <p:cNvSpPr txBox="1"/>
          <p:nvPr/>
        </p:nvSpPr>
        <p:spPr>
          <a:xfrm>
            <a:off x="900112" y="4638675"/>
            <a:ext cx="1584325" cy="519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ea typeface="Arial" pitchFamily="34" charset="0"/>
              </a:rPr>
              <a:t>V</a:t>
            </a:r>
            <a:r>
              <a:rPr lang="zh-CN" altLang="en-US" sz="2800" b="1" baseline="-25000">
                <a:solidFill>
                  <a:srgbClr val="000000"/>
                </a:solidFill>
                <a:ea typeface="Arial" pitchFamily="34" charset="0"/>
              </a:rPr>
              <a:t>排</a:t>
            </a:r>
            <a:r>
              <a:rPr lang="en-US" altLang="zh-CN" sz="2800" b="1">
                <a:solidFill>
                  <a:srgbClr val="FF0000"/>
                </a:solidFill>
                <a:ea typeface="Arial" pitchFamily="34" charset="0"/>
              </a:rPr>
              <a:t>=</a:t>
            </a:r>
            <a:r>
              <a:rPr lang="en-US" altLang="zh-CN" sz="2800" b="1">
                <a:solidFill>
                  <a:srgbClr val="000000"/>
                </a:solidFill>
                <a:ea typeface="Arial" pitchFamily="34" charset="0"/>
              </a:rPr>
              <a:t>V</a:t>
            </a:r>
            <a:r>
              <a:rPr lang="zh-CN" altLang="en-US" sz="2800" b="1" baseline="-25000">
                <a:solidFill>
                  <a:srgbClr val="000000"/>
                </a:solidFill>
                <a:ea typeface="Arial" pitchFamily="34" charset="0"/>
              </a:rPr>
              <a:t>物</a:t>
            </a:r>
          </a:p>
        </p:txBody>
      </p:sp>
      <p:sp>
        <p:nvSpPr>
          <p:cNvPr id="1048865" name="TextBox 1048864"/>
          <p:cNvSpPr txBox="1"/>
          <p:nvPr/>
        </p:nvSpPr>
        <p:spPr>
          <a:xfrm>
            <a:off x="5508625" y="4652962"/>
            <a:ext cx="1512887" cy="519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ea typeface="Arial" pitchFamily="34" charset="0"/>
              </a:rPr>
              <a:t>V</a:t>
            </a:r>
            <a:r>
              <a:rPr lang="zh-CN" altLang="en-US" sz="2800" b="1" baseline="-25000">
                <a:solidFill>
                  <a:srgbClr val="000000"/>
                </a:solidFill>
                <a:ea typeface="Arial" pitchFamily="34" charset="0"/>
              </a:rPr>
              <a:t>排</a:t>
            </a:r>
            <a:r>
              <a:rPr lang="en-US" altLang="zh-CN" sz="2800" b="1">
                <a:solidFill>
                  <a:srgbClr val="FF0000"/>
                </a:solidFill>
                <a:ea typeface="Arial" pitchFamily="34" charset="0"/>
              </a:rPr>
              <a:t>&lt;</a:t>
            </a:r>
            <a:r>
              <a:rPr lang="en-US" altLang="zh-CN" sz="2800" b="1">
                <a:solidFill>
                  <a:srgbClr val="000000"/>
                </a:solidFill>
                <a:ea typeface="Arial" pitchFamily="34" charset="0"/>
              </a:rPr>
              <a:t>V</a:t>
            </a:r>
            <a:r>
              <a:rPr lang="zh-CN" altLang="en-US" sz="2800" b="1" baseline="-25000">
                <a:solidFill>
                  <a:srgbClr val="000000"/>
                </a:solidFill>
                <a:ea typeface="Arial" pitchFamily="34" charset="0"/>
              </a:rPr>
              <a:t>物</a:t>
            </a:r>
          </a:p>
        </p:txBody>
      </p:sp>
      <p:grpSp>
        <p:nvGrpSpPr>
          <p:cNvPr id="102" name="组合 101"/>
          <p:cNvGrpSpPr/>
          <p:nvPr/>
        </p:nvGrpSpPr>
        <p:grpSpPr>
          <a:xfrm>
            <a:off x="4211637" y="4219575"/>
            <a:ext cx="1008062" cy="1081087"/>
            <a:chOff x="2200" y="3294"/>
            <a:chExt cx="499" cy="544"/>
          </a:xfrm>
        </p:grpSpPr>
        <p:grpSp>
          <p:nvGrpSpPr>
            <p:cNvPr id="103" name="组合 102"/>
            <p:cNvGrpSpPr/>
            <p:nvPr/>
          </p:nvGrpSpPr>
          <p:grpSpPr>
            <a:xfrm>
              <a:off x="2200" y="3294"/>
              <a:ext cx="499" cy="544"/>
              <a:chOff x="748" y="2704"/>
              <a:chExt cx="635" cy="682"/>
            </a:xfrm>
          </p:grpSpPr>
          <p:grpSp>
            <p:nvGrpSpPr>
              <p:cNvPr id="104" name="组合 103"/>
              <p:cNvGrpSpPr/>
              <p:nvPr/>
            </p:nvGrpSpPr>
            <p:grpSpPr>
              <a:xfrm>
                <a:off x="748" y="2704"/>
                <a:ext cx="635" cy="682"/>
                <a:chOff x="748" y="2704"/>
                <a:chExt cx="635" cy="682"/>
              </a:xfrm>
            </p:grpSpPr>
            <p:sp>
              <p:nvSpPr>
                <p:cNvPr id="1048866" name="直接连接符 1048865"/>
                <p:cNvSpPr/>
                <p:nvPr/>
              </p:nvSpPr>
              <p:spPr>
                <a:xfrm>
                  <a:off x="748" y="2704"/>
                  <a:ext cx="0" cy="681"/>
                </a:xfrm>
                <a:prstGeom prst="line">
                  <a:avLst/>
                </a:prstGeom>
                <a:noFill/>
                <a:ln w="38100" cap="flat" cmpd="sng">
                  <a:solidFill>
                    <a:schemeClr val="dk1">
                      <a:alpha val="100000"/>
                    </a:schemeClr>
                  </a:solidFill>
                  <a:prstDash val="solid"/>
                  <a:round/>
                </a:ln>
              </p:spPr>
            </p:sp>
            <p:sp>
              <p:nvSpPr>
                <p:cNvPr id="1048867" name="直接连接符 1048866"/>
                <p:cNvSpPr/>
                <p:nvPr/>
              </p:nvSpPr>
              <p:spPr>
                <a:xfrm>
                  <a:off x="748" y="3385"/>
                  <a:ext cx="635" cy="0"/>
                </a:xfrm>
                <a:prstGeom prst="line">
                  <a:avLst/>
                </a:prstGeom>
                <a:noFill/>
                <a:ln w="38100" cap="flat" cmpd="sng">
                  <a:solidFill>
                    <a:schemeClr val="dk1">
                      <a:alpha val="100000"/>
                    </a:schemeClr>
                  </a:solidFill>
                  <a:prstDash val="solid"/>
                  <a:round/>
                </a:ln>
              </p:spPr>
            </p:sp>
            <p:sp>
              <p:nvSpPr>
                <p:cNvPr id="1048868" name="直接连接符 1048867"/>
                <p:cNvSpPr/>
                <p:nvPr/>
              </p:nvSpPr>
              <p:spPr>
                <a:xfrm flipV="1">
                  <a:off x="1383" y="2704"/>
                  <a:ext cx="0" cy="636"/>
                </a:xfrm>
                <a:prstGeom prst="line">
                  <a:avLst/>
                </a:prstGeom>
                <a:noFill/>
                <a:ln w="38100" cap="flat" cmpd="sng">
                  <a:solidFill>
                    <a:schemeClr val="dk1">
                      <a:alpha val="100000"/>
                    </a:schemeClr>
                  </a:solidFill>
                  <a:prstDash val="solid"/>
                  <a:round/>
                </a:ln>
              </p:spPr>
            </p:sp>
            <p:sp>
              <p:nvSpPr>
                <p:cNvPr id="1048869" name="直接连接符 1048868"/>
                <p:cNvSpPr/>
                <p:nvPr/>
              </p:nvSpPr>
              <p:spPr>
                <a:xfrm flipV="1">
                  <a:off x="1383" y="2750"/>
                  <a:ext cx="0" cy="636"/>
                </a:xfrm>
                <a:prstGeom prst="line">
                  <a:avLst/>
                </a:prstGeom>
                <a:noFill/>
                <a:ln w="38100" cap="flat" cmpd="sng">
                  <a:solidFill>
                    <a:schemeClr val="dk1">
                      <a:alpha val="100000"/>
                    </a:schemeClr>
                  </a:solidFill>
                  <a:prstDash val="solid"/>
                  <a:round/>
                </a:ln>
              </p:spPr>
            </p:sp>
          </p:grpSp>
          <p:sp>
            <p:nvSpPr>
              <p:cNvPr id="1048870" name="矩形 1048869" descr="横虚线"/>
              <p:cNvSpPr/>
              <p:nvPr/>
            </p:nvSpPr>
            <p:spPr>
              <a:xfrm>
                <a:off x="766" y="2868"/>
                <a:ext cx="590" cy="499"/>
              </a:xfrm>
              <a:prstGeom prst="rect">
                <a:avLst/>
              </a:prstGeom>
              <a:pattFill prst="dashHorz">
                <a:fgClr>
                  <a:schemeClr val="dk1"/>
                </a:fgClr>
                <a:bgClr>
                  <a:schemeClr val="lt1"/>
                </a:bgClr>
              </a:pattFill>
              <a:ln w="38100" cap="flat" cmpd="sng">
                <a:solidFill>
                  <a:srgbClr val="000000">
                    <a:alpha val="100000"/>
                  </a:srgbClr>
                </a:solidFill>
                <a:prstDash val="sysDot"/>
                <a:round/>
              </a:ln>
            </p:spPr>
            <p:txBody>
              <a:bodyPr vert="horz" wrap="none" lIns="91440" tIns="45720" rIns="91440" bIns="45720" anchor="ctr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5pPr>
              </a:lstStyle>
              <a:p>
                <a:endParaRPr lang="zh-CN" altLang="zh-CN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048871" name="矩形 1048870"/>
            <p:cNvSpPr/>
            <p:nvPr/>
          </p:nvSpPr>
          <p:spPr>
            <a:xfrm>
              <a:off x="2300" y="3339"/>
              <a:ext cx="262" cy="214"/>
            </a:xfrm>
            <a:prstGeom prst="rect">
              <a:avLst/>
            </a:prstGeom>
            <a:solidFill>
              <a:srgbClr val="FFFF00"/>
            </a:solidFill>
            <a:ln w="381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  <p:txBody>
            <a:bodyPr vert="horz" wrap="none" lIns="91440" tIns="45720" rIns="91440" bIns="45720" anchor="ctr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5pPr>
            </a:lstStyle>
            <a:p>
              <a:endParaRPr lang="zh-CN" altLang="zh-CN">
                <a:solidFill>
                  <a:srgbClr val="000000"/>
                </a:solidFill>
              </a:endParaRPr>
            </a:p>
          </p:txBody>
        </p:sp>
        <p:sp>
          <p:nvSpPr>
            <p:cNvPr id="1048872" name="矩形 1048871"/>
            <p:cNvSpPr/>
            <p:nvPr/>
          </p:nvSpPr>
          <p:spPr>
            <a:xfrm>
              <a:off x="2290" y="3430"/>
              <a:ext cx="272" cy="137"/>
            </a:xfrm>
            <a:prstGeom prst="rect">
              <a:avLst/>
            </a:prstGeom>
            <a:solidFill>
              <a:srgbClr val="FF0000"/>
            </a:solidFill>
            <a:ln w="9525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  <p:txBody>
            <a:bodyPr vert="horz" wrap="none" lIns="91440" tIns="45720" rIns="91440" bIns="45720" anchor="ctr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5pPr>
            </a:lstStyle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418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0488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048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048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50" grpId="0"/>
      <p:bldP spid="1048851" grpId="0"/>
      <p:bldP spid="1048852" grpId="0"/>
      <p:bldP spid="1048857" grpId="0"/>
      <p:bldP spid="1048864" grpId="0"/>
      <p:bldP spid="104886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0" name="TextBox 1048689"/>
          <p:cNvSpPr txBox="1"/>
          <p:nvPr/>
        </p:nvSpPr>
        <p:spPr>
          <a:xfrm>
            <a:off x="673615" y="1239878"/>
            <a:ext cx="8191500" cy="537377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30000"/>
              </a:lnSpc>
            </a:pP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．区分：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浸没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、浸入、浸在、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没入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sz="2800" b="1" dirty="0">
              <a:latin typeface="宋体" pitchFamily="2" charset="-122"/>
              <a:ea typeface="宋体" pitchFamily="2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en-US" sz="2800" b="1" dirty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浸没和没入时： </a:t>
            </a:r>
            <a:r>
              <a:rPr lang="en-US" altLang="zh-CN" sz="2800" b="1" dirty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V</a:t>
            </a:r>
            <a:r>
              <a:rPr lang="zh-CN" altLang="en-US" sz="2800" b="1" baseline="-25000" dirty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排 </a:t>
            </a:r>
            <a:r>
              <a:rPr lang="en-US" altLang="zh-CN" sz="2800" b="1" dirty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= V</a:t>
            </a:r>
            <a:r>
              <a:rPr lang="zh-CN" altLang="en-US" sz="2800" b="1" baseline="-25000" dirty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物</a:t>
            </a:r>
            <a:endParaRPr lang="en-US" altLang="zh-CN" sz="2800" b="1" baseline="-25000" dirty="0">
              <a:solidFill>
                <a:schemeClr val="tx2"/>
              </a:solidFill>
              <a:latin typeface="宋体" pitchFamily="2" charset="-122"/>
              <a:ea typeface="宋体" pitchFamily="2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浸入和浸在时：</a:t>
            </a:r>
            <a:r>
              <a:rPr lang="en-US" altLang="zh-CN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 V</a:t>
            </a:r>
            <a:r>
              <a:rPr lang="zh-CN" altLang="en-US" sz="2800" b="1" baseline="-250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排</a:t>
            </a:r>
            <a:r>
              <a:rPr lang="en-US" altLang="zh-CN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≤V</a:t>
            </a:r>
            <a:r>
              <a:rPr lang="zh-CN" altLang="en-US" sz="2800" b="1" baseline="-250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物</a:t>
            </a:r>
            <a:endParaRPr lang="zh-CN" altLang="en-US" sz="2800" b="1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2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. 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浮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＝</a:t>
            </a:r>
            <a:r>
              <a:rPr lang="el-GR" altLang="zh-CN" sz="32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ρ</a:t>
            </a:r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 </a:t>
            </a:r>
            <a:r>
              <a:rPr lang="zh-CN" altLang="en-US" sz="3200" b="1" baseline="-25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液</a:t>
            </a:r>
            <a:r>
              <a:rPr lang="en-US" altLang="zh-CN" sz="2800" b="1" i="1" dirty="0" err="1">
                <a:latin typeface="Times New Roman" pitchFamily="18" charset="0"/>
                <a:ea typeface="宋体" pitchFamily="2" charset="-122"/>
              </a:rPr>
              <a:t>gV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排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         </a:t>
            </a:r>
            <a:r>
              <a:rPr lang="el-GR" altLang="zh-CN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ρ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 </a:t>
            </a:r>
            <a:r>
              <a:rPr lang="zh-CN" altLang="en-US" sz="2800" b="1" baseline="-25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液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—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液体的密度；</a:t>
            </a:r>
          </a:p>
          <a:p>
            <a:pPr lvl="0" eaLnBrk="1" latinLnBrk="1" hangingPunct="1">
              <a:lnSpc>
                <a:spcPct val="130000"/>
              </a:lnSpc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                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V</a:t>
            </a:r>
            <a:r>
              <a:rPr lang="zh-CN" altLang="en-US" sz="2800" b="1" baseline="-25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排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——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物体排开的液体的体积；</a:t>
            </a:r>
          </a:p>
          <a:p>
            <a:pPr lvl="0">
              <a:lnSpc>
                <a:spcPct val="130000"/>
              </a:lnSpc>
            </a:pP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3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. 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浮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＝ </a:t>
            </a:r>
            <a:r>
              <a:rPr lang="el-GR" altLang="zh-CN" sz="32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ρ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 </a:t>
            </a:r>
            <a:r>
              <a:rPr lang="zh-CN" altLang="en-US" sz="2800" b="1" baseline="-25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液</a:t>
            </a:r>
            <a:r>
              <a:rPr lang="en-US" altLang="zh-CN" sz="2800" b="1" i="1" dirty="0" err="1">
                <a:latin typeface="Times New Roman" pitchFamily="18" charset="0"/>
                <a:ea typeface="宋体" pitchFamily="2" charset="-122"/>
              </a:rPr>
              <a:t>gV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排 </a:t>
            </a:r>
            <a:endParaRPr lang="en-US" altLang="zh-CN" sz="2800" b="1" baseline="-25000" dirty="0">
              <a:latin typeface="Times New Roman" pitchFamily="18" charset="0"/>
              <a:ea typeface="宋体" pitchFamily="2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表明浮力大小只和</a:t>
            </a:r>
            <a:r>
              <a:rPr lang="zh-CN" altLang="en-US" sz="2800" b="1" i="1" dirty="0">
                <a:latin typeface="Times New Roman" pitchFamily="18" charset="0"/>
                <a:ea typeface="宋体" pitchFamily="2" charset="-122"/>
              </a:rPr>
              <a:t> </a:t>
            </a:r>
            <a:r>
              <a:rPr lang="el-GR" altLang="zh-CN" sz="32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ρ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 </a:t>
            </a:r>
            <a:r>
              <a:rPr lang="zh-CN" altLang="en-US" sz="2800" b="1" baseline="-25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液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V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排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有关，</a:t>
            </a:r>
          </a:p>
          <a:p>
            <a:pPr lvl="0" eaLnBrk="1" latinLnBrk="1" hangingPunct="1">
              <a:lnSpc>
                <a:spcPct val="13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    浮力大小与物体的形状、密度，浸没在液体中的深度及物体在液体中是否运动等因素无关。</a:t>
            </a:r>
          </a:p>
        </p:txBody>
      </p:sp>
      <p:sp>
        <p:nvSpPr>
          <p:cNvPr id="1048691" name="TextBox 1048690"/>
          <p:cNvSpPr txBox="1"/>
          <p:nvPr/>
        </p:nvSpPr>
        <p:spPr>
          <a:xfrm>
            <a:off x="673615" y="260648"/>
            <a:ext cx="6172200" cy="72548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30000"/>
              </a:lnSpc>
            </a:pPr>
            <a:r>
              <a:rPr lang="zh-CN" altLang="en-US" sz="3200" b="1" dirty="0">
                <a:ea typeface="宋体" pitchFamily="2" charset="-122"/>
              </a:rPr>
              <a:t>二、关于阿基米德原理的讨论</a:t>
            </a:r>
          </a:p>
        </p:txBody>
      </p:sp>
      <p:pic>
        <p:nvPicPr>
          <p:cNvPr id="2097169" name="图片 2097168" descr="E:\李燃\教师教学用书\2012人教教师用书项目\ppt\物理\图标.pn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9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8" name="TextBox 1048697"/>
          <p:cNvSpPr txBox="1"/>
          <p:nvPr/>
        </p:nvSpPr>
        <p:spPr>
          <a:xfrm>
            <a:off x="611187" y="1628775"/>
            <a:ext cx="8280400" cy="1066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en-US" altLang="zh-CN" sz="3200" b="1" dirty="0">
                <a:ea typeface="宋体" pitchFamily="2" charset="-122"/>
              </a:rPr>
              <a:t>1</a:t>
            </a:r>
            <a:r>
              <a:rPr lang="zh-CN" altLang="en-US" sz="3200" b="1" dirty="0">
                <a:ea typeface="宋体" pitchFamily="2" charset="-122"/>
              </a:rPr>
              <a:t>、浮力的大小与液体的密度大小、排开液体的体积大小有关，即：</a:t>
            </a:r>
          </a:p>
        </p:txBody>
      </p:sp>
      <p:sp>
        <p:nvSpPr>
          <p:cNvPr id="1048699" name="TextBox 1048698"/>
          <p:cNvSpPr txBox="1"/>
          <p:nvPr/>
        </p:nvSpPr>
        <p:spPr>
          <a:xfrm>
            <a:off x="595124" y="2673024"/>
            <a:ext cx="3600450" cy="57943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en-US" altLang="zh-CN" sz="3200" b="1" dirty="0">
                <a:ea typeface="宋体" pitchFamily="2" charset="-122"/>
              </a:rPr>
              <a:t>F</a:t>
            </a:r>
            <a:r>
              <a:rPr lang="zh-CN" altLang="en-US" sz="3200" b="1" baseline="-25000" dirty="0">
                <a:ea typeface="宋体" pitchFamily="2" charset="-122"/>
              </a:rPr>
              <a:t>浮</a:t>
            </a:r>
            <a:r>
              <a:rPr lang="zh-CN" altLang="en-US" sz="3200" b="1" dirty="0">
                <a:ea typeface="宋体" pitchFamily="2" charset="-122"/>
              </a:rPr>
              <a:t>与</a:t>
            </a:r>
            <a:r>
              <a:rPr lang="en-US" altLang="zh-CN" sz="3200" b="1" dirty="0">
                <a:solidFill>
                  <a:srgbClr val="FF3300"/>
                </a:solidFill>
                <a:ea typeface="宋体" pitchFamily="2" charset="-122"/>
              </a:rPr>
              <a:t>ρ</a:t>
            </a:r>
            <a:r>
              <a:rPr lang="zh-CN" altLang="en-US" sz="3200" b="1" baseline="-25000" dirty="0">
                <a:solidFill>
                  <a:srgbClr val="FF3300"/>
                </a:solidFill>
                <a:ea typeface="宋体" pitchFamily="2" charset="-122"/>
              </a:rPr>
              <a:t>液</a:t>
            </a:r>
            <a:r>
              <a:rPr lang="zh-CN" altLang="en-US" sz="3200" b="1" dirty="0">
                <a:ea typeface="宋体" pitchFamily="2" charset="-122"/>
              </a:rPr>
              <a:t>、</a:t>
            </a:r>
            <a:r>
              <a:rPr lang="en-US" altLang="zh-CN" sz="3200" b="1" dirty="0">
                <a:solidFill>
                  <a:srgbClr val="FF3300"/>
                </a:solidFill>
                <a:ea typeface="宋体" pitchFamily="2" charset="-122"/>
              </a:rPr>
              <a:t>V</a:t>
            </a:r>
            <a:r>
              <a:rPr lang="zh-CN" altLang="en-US" sz="3200" b="1" baseline="-25000" dirty="0">
                <a:solidFill>
                  <a:srgbClr val="FF3300"/>
                </a:solidFill>
                <a:ea typeface="宋体" pitchFamily="2" charset="-122"/>
              </a:rPr>
              <a:t>排</a:t>
            </a:r>
            <a:r>
              <a:rPr lang="zh-CN" altLang="en-US" sz="3200" b="1" dirty="0">
                <a:ea typeface="宋体" pitchFamily="2" charset="-122"/>
              </a:rPr>
              <a:t>有关</a:t>
            </a:r>
          </a:p>
        </p:txBody>
      </p:sp>
      <p:sp>
        <p:nvSpPr>
          <p:cNvPr id="1048700" name="TextBox 1048699"/>
          <p:cNvSpPr txBox="1"/>
          <p:nvPr/>
        </p:nvSpPr>
        <p:spPr>
          <a:xfrm>
            <a:off x="630440" y="3288096"/>
            <a:ext cx="3455987" cy="57943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en-US" altLang="zh-CN" sz="3200" b="1" dirty="0">
                <a:ea typeface="宋体" pitchFamily="2" charset="-122"/>
              </a:rPr>
              <a:t>F</a:t>
            </a:r>
            <a:r>
              <a:rPr lang="zh-CN" altLang="en-US" sz="3200" b="1" baseline="-25000" dirty="0">
                <a:ea typeface="宋体" pitchFamily="2" charset="-122"/>
              </a:rPr>
              <a:t>浮</a:t>
            </a:r>
            <a:r>
              <a:rPr lang="en-US" altLang="zh-CN" sz="3200" b="1" dirty="0" err="1">
                <a:ea typeface="宋体" pitchFamily="2" charset="-122"/>
              </a:rPr>
              <a:t>与h</a:t>
            </a:r>
            <a:r>
              <a:rPr lang="zh-CN" altLang="en-US" sz="3200" b="1" baseline="-25000" dirty="0">
                <a:ea typeface="宋体" pitchFamily="2" charset="-122"/>
              </a:rPr>
              <a:t>深度</a:t>
            </a:r>
            <a:r>
              <a:rPr lang="zh-CN" altLang="en-US" sz="3200" b="1" dirty="0">
                <a:ea typeface="宋体" pitchFamily="2" charset="-122"/>
              </a:rPr>
              <a:t>无关</a:t>
            </a:r>
          </a:p>
        </p:txBody>
      </p:sp>
      <p:sp>
        <p:nvSpPr>
          <p:cNvPr id="1048702" name="矩形 1048701"/>
          <p:cNvSpPr/>
          <p:nvPr/>
        </p:nvSpPr>
        <p:spPr>
          <a:xfrm>
            <a:off x="630440" y="927100"/>
            <a:ext cx="5280025" cy="701675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r>
              <a:rPr lang="zh-CN" altLang="en-US" sz="4000" b="1" dirty="0">
                <a:solidFill>
                  <a:srgbClr val="0000FF"/>
                </a:solidFill>
                <a:ea typeface="黑体" pitchFamily="49" charset="-122"/>
              </a:rPr>
              <a:t>对阿基米德原理的理解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6643063" y="2424579"/>
            <a:ext cx="1081087" cy="1076325"/>
            <a:chOff x="3379" y="3294"/>
            <a:chExt cx="499" cy="587"/>
          </a:xfrm>
        </p:grpSpPr>
        <p:grpSp>
          <p:nvGrpSpPr>
            <p:cNvPr id="8" name="组合 7"/>
            <p:cNvGrpSpPr/>
            <p:nvPr/>
          </p:nvGrpSpPr>
          <p:grpSpPr>
            <a:xfrm>
              <a:off x="3379" y="3294"/>
              <a:ext cx="499" cy="587"/>
              <a:chOff x="748" y="2704"/>
              <a:chExt cx="635" cy="682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748" y="2704"/>
                <a:ext cx="635" cy="682"/>
                <a:chOff x="748" y="2704"/>
                <a:chExt cx="635" cy="682"/>
              </a:xfrm>
            </p:grpSpPr>
            <p:sp>
              <p:nvSpPr>
                <p:cNvPr id="12" name="直接连接符 11"/>
                <p:cNvSpPr/>
                <p:nvPr/>
              </p:nvSpPr>
              <p:spPr>
                <a:xfrm>
                  <a:off x="748" y="2704"/>
                  <a:ext cx="0" cy="681"/>
                </a:xfrm>
                <a:prstGeom prst="line">
                  <a:avLst/>
                </a:prstGeom>
                <a:noFill/>
                <a:ln w="38100" cap="flat" cmpd="sng">
                  <a:solidFill>
                    <a:schemeClr val="dk1">
                      <a:alpha val="100000"/>
                    </a:schemeClr>
                  </a:solidFill>
                  <a:prstDash val="solid"/>
                  <a:round/>
                </a:ln>
              </p:spPr>
            </p:sp>
            <p:sp>
              <p:nvSpPr>
                <p:cNvPr id="13" name="直接连接符 12"/>
                <p:cNvSpPr/>
                <p:nvPr/>
              </p:nvSpPr>
              <p:spPr>
                <a:xfrm>
                  <a:off x="748" y="3385"/>
                  <a:ext cx="635" cy="0"/>
                </a:xfrm>
                <a:prstGeom prst="line">
                  <a:avLst/>
                </a:prstGeom>
                <a:noFill/>
                <a:ln w="38100" cap="flat" cmpd="sng">
                  <a:solidFill>
                    <a:schemeClr val="dk1">
                      <a:alpha val="100000"/>
                    </a:schemeClr>
                  </a:solidFill>
                  <a:prstDash val="solid"/>
                  <a:round/>
                </a:ln>
              </p:spPr>
            </p:sp>
            <p:sp>
              <p:nvSpPr>
                <p:cNvPr id="14" name="直接连接符 13"/>
                <p:cNvSpPr/>
                <p:nvPr/>
              </p:nvSpPr>
              <p:spPr>
                <a:xfrm flipV="1">
                  <a:off x="1383" y="2704"/>
                  <a:ext cx="0" cy="636"/>
                </a:xfrm>
                <a:prstGeom prst="line">
                  <a:avLst/>
                </a:prstGeom>
                <a:noFill/>
                <a:ln w="38100" cap="flat" cmpd="sng">
                  <a:solidFill>
                    <a:schemeClr val="dk1">
                      <a:alpha val="100000"/>
                    </a:schemeClr>
                  </a:solidFill>
                  <a:prstDash val="solid"/>
                  <a:round/>
                </a:ln>
              </p:spPr>
            </p:sp>
            <p:sp>
              <p:nvSpPr>
                <p:cNvPr id="15" name="直接连接符 14"/>
                <p:cNvSpPr/>
                <p:nvPr/>
              </p:nvSpPr>
              <p:spPr>
                <a:xfrm flipV="1">
                  <a:off x="1383" y="2750"/>
                  <a:ext cx="0" cy="636"/>
                </a:xfrm>
                <a:prstGeom prst="line">
                  <a:avLst/>
                </a:prstGeom>
                <a:noFill/>
                <a:ln w="38100" cap="flat" cmpd="sng">
                  <a:solidFill>
                    <a:schemeClr val="dk1">
                      <a:alpha val="100000"/>
                    </a:schemeClr>
                  </a:solidFill>
                  <a:prstDash val="solid"/>
                  <a:round/>
                </a:ln>
              </p:spPr>
            </p:sp>
          </p:grpSp>
          <p:sp>
            <p:nvSpPr>
              <p:cNvPr id="11" name="矩形 10" descr="横虚线"/>
              <p:cNvSpPr/>
              <p:nvPr/>
            </p:nvSpPr>
            <p:spPr>
              <a:xfrm>
                <a:off x="766" y="2868"/>
                <a:ext cx="590" cy="499"/>
              </a:xfrm>
              <a:prstGeom prst="rect">
                <a:avLst/>
              </a:prstGeom>
              <a:pattFill prst="dashHorz">
                <a:fgClr>
                  <a:schemeClr val="dk1"/>
                </a:fgClr>
                <a:bgClr>
                  <a:schemeClr val="lt1"/>
                </a:bgClr>
              </a:pattFill>
              <a:ln>
                <a:noFill/>
              </a:ln>
            </p:spPr>
            <p:txBody>
              <a:bodyPr vert="horz" wrap="none" lIns="91440" tIns="45720" rIns="91440" bIns="45720" anchor="ctr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ea typeface="宋体" pitchFamily="2" charset="-122"/>
                    <a:sym typeface="Arial" pitchFamily="34" charset="0"/>
                  </a:defRPr>
                </a:lvl5pPr>
              </a:lstStyle>
              <a:p>
                <a:endParaRPr lang="zh-CN" altLang="zh-CN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3525" y="3518"/>
              <a:ext cx="206" cy="195"/>
            </a:xfrm>
            <a:prstGeom prst="rect">
              <a:avLst/>
            </a:prstGeom>
            <a:solidFill>
              <a:srgbClr val="FF0000"/>
            </a:solidFill>
            <a:ln w="9525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  <p:txBody>
            <a:bodyPr vert="horz" wrap="none" lIns="91440" tIns="45720" rIns="91440" bIns="45720" anchor="ctr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ea typeface="宋体" pitchFamily="2" charset="-122"/>
                  <a:sym typeface="Arial" pitchFamily="34" charset="0"/>
                </a:defRPr>
              </a:lvl5pPr>
            </a:lstStyle>
            <a:p>
              <a:endParaRPr lang="zh-CN" altLang="zh-CN">
                <a:solidFill>
                  <a:srgbClr val="000000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5496" y="3867533"/>
            <a:ext cx="90730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    </a:t>
            </a:r>
            <a:r>
              <a:rPr lang="zh-CN" altLang="en-US" sz="2800" dirty="0">
                <a:solidFill>
                  <a:srgbClr val="FF0000"/>
                </a:solidFill>
              </a:rPr>
              <a:t>设浸在液体中柱体底面积为</a:t>
            </a:r>
            <a:r>
              <a:rPr lang="en-US" altLang="zh-CN" sz="2800" dirty="0">
                <a:solidFill>
                  <a:srgbClr val="FF0000"/>
                </a:solidFill>
              </a:rPr>
              <a:t>s</a:t>
            </a:r>
            <a:r>
              <a:rPr lang="zh-CN" altLang="en-US" sz="2800" dirty="0">
                <a:solidFill>
                  <a:srgbClr val="FF0000"/>
                </a:solidFill>
              </a:rPr>
              <a:t>，上表面距液面深</a:t>
            </a:r>
            <a:r>
              <a:rPr lang="en-US" altLang="zh-CN" sz="2800" dirty="0">
                <a:solidFill>
                  <a:srgbClr val="FF0000"/>
                </a:solidFill>
              </a:rPr>
              <a:t>h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1</a:t>
            </a:r>
            <a:r>
              <a:rPr lang="zh-CN" altLang="en-US" sz="2800">
                <a:solidFill>
                  <a:srgbClr val="FF0000"/>
                </a:solidFill>
              </a:rPr>
              <a:t>，柱体高</a:t>
            </a:r>
            <a:r>
              <a:rPr lang="en-US" altLang="zh-CN" sz="2800">
                <a:solidFill>
                  <a:srgbClr val="FF0000"/>
                </a:solidFill>
              </a:rPr>
              <a:t>h</a:t>
            </a:r>
            <a:r>
              <a:rPr lang="zh-CN" altLang="en-US" sz="2800" dirty="0">
                <a:solidFill>
                  <a:srgbClr val="FF0000"/>
                </a:solidFill>
              </a:rPr>
              <a:t>，则下表面深</a:t>
            </a:r>
            <a:r>
              <a:rPr lang="en-US" altLang="zh-CN" sz="2800" dirty="0">
                <a:solidFill>
                  <a:srgbClr val="FF0000"/>
                </a:solidFill>
              </a:rPr>
              <a:t>h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=h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1</a:t>
            </a:r>
            <a:r>
              <a:rPr lang="en-US" altLang="zh-CN" sz="2800" dirty="0">
                <a:solidFill>
                  <a:srgbClr val="FF0000"/>
                </a:solidFill>
              </a:rPr>
              <a:t>+h</a:t>
            </a:r>
            <a:r>
              <a:rPr lang="zh-CN" altLang="en-US" sz="2800" dirty="0">
                <a:solidFill>
                  <a:srgbClr val="FF0000"/>
                </a:solidFill>
              </a:rPr>
              <a:t>，</a:t>
            </a:r>
            <a:endParaRPr lang="en-US" altLang="zh-CN" sz="2800" dirty="0">
              <a:solidFill>
                <a:srgbClr val="FF0000"/>
              </a:solidFill>
            </a:endParaRPr>
          </a:p>
          <a:p>
            <a:r>
              <a:rPr lang="zh-CN" altLang="en-US" sz="2800" dirty="0"/>
              <a:t>上表面受到液体的压力为：</a:t>
            </a:r>
            <a:r>
              <a:rPr lang="en-US" altLang="zh-CN" sz="2800" dirty="0"/>
              <a:t>F</a:t>
            </a:r>
            <a:r>
              <a:rPr lang="en-US" altLang="zh-CN" sz="2800" baseline="-25000" dirty="0"/>
              <a:t>1</a:t>
            </a:r>
            <a:r>
              <a:rPr lang="en-US" altLang="zh-CN" sz="2800" dirty="0"/>
              <a:t>=P</a:t>
            </a:r>
            <a:r>
              <a:rPr lang="en-US" altLang="zh-CN" sz="2800" baseline="-25000" dirty="0"/>
              <a:t>1</a:t>
            </a:r>
            <a:r>
              <a:rPr lang="en-US" altLang="zh-CN" sz="2800" dirty="0"/>
              <a:t>S =</a:t>
            </a:r>
            <a:r>
              <a:rPr lang="el-GR" altLang="zh-CN" sz="2800" dirty="0"/>
              <a:t>ρ</a:t>
            </a:r>
            <a:r>
              <a:rPr lang="en-US" altLang="zh-CN" sz="2800" dirty="0"/>
              <a:t>gh</a:t>
            </a:r>
            <a:r>
              <a:rPr lang="en-US" altLang="zh-CN" sz="2800" baseline="-25000" dirty="0"/>
              <a:t>1</a:t>
            </a:r>
            <a:r>
              <a:rPr lang="en-US" altLang="zh-CN" sz="2800" dirty="0"/>
              <a:t>s     </a:t>
            </a:r>
          </a:p>
          <a:p>
            <a:r>
              <a:rPr lang="zh-CN" altLang="en-US" sz="2800" dirty="0"/>
              <a:t>下表面受到液体的压力为： </a:t>
            </a:r>
            <a:r>
              <a:rPr lang="en-US" altLang="zh-CN" sz="2800" dirty="0"/>
              <a:t>F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=P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S =</a:t>
            </a:r>
            <a:r>
              <a:rPr lang="el-GR" altLang="zh-CN" sz="2800" dirty="0"/>
              <a:t> ρ</a:t>
            </a:r>
            <a:r>
              <a:rPr lang="en-US" altLang="zh-CN" sz="2800" dirty="0"/>
              <a:t>gh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s =</a:t>
            </a:r>
            <a:r>
              <a:rPr lang="el-GR" altLang="zh-CN" sz="2800" dirty="0"/>
              <a:t>ρ</a:t>
            </a:r>
            <a:r>
              <a:rPr lang="en-US" altLang="zh-CN" sz="2800" dirty="0"/>
              <a:t>g(h</a:t>
            </a:r>
            <a:r>
              <a:rPr lang="en-US" altLang="zh-CN" sz="2800" baseline="-25000" dirty="0"/>
              <a:t>1</a:t>
            </a:r>
            <a:r>
              <a:rPr lang="en-US" altLang="zh-CN" sz="2800" dirty="0"/>
              <a:t>+h)s </a:t>
            </a:r>
          </a:p>
          <a:p>
            <a:r>
              <a:rPr lang="zh-CN" altLang="en-US" sz="2800" dirty="0">
                <a:solidFill>
                  <a:srgbClr val="FF0000"/>
                </a:solidFill>
              </a:rPr>
              <a:t>则浮力</a:t>
            </a:r>
            <a:r>
              <a:rPr lang="en-US" altLang="zh-CN" sz="2800" dirty="0">
                <a:solidFill>
                  <a:srgbClr val="FF0000"/>
                </a:solidFill>
              </a:rPr>
              <a:t>F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浮</a:t>
            </a:r>
            <a:r>
              <a:rPr lang="en-US" altLang="zh-CN" sz="2800" dirty="0">
                <a:solidFill>
                  <a:srgbClr val="FF0000"/>
                </a:solidFill>
              </a:rPr>
              <a:t>=</a:t>
            </a:r>
            <a:r>
              <a:rPr lang="en-US" altLang="zh-CN" sz="2800" dirty="0">
                <a:solidFill>
                  <a:schemeClr val="tx1"/>
                </a:solidFill>
              </a:rPr>
              <a:t>F</a:t>
            </a:r>
            <a:r>
              <a:rPr lang="en-US" altLang="zh-CN" sz="2800" baseline="-25000" dirty="0">
                <a:solidFill>
                  <a:schemeClr val="tx1"/>
                </a:solidFill>
              </a:rPr>
              <a:t>2</a:t>
            </a:r>
            <a:r>
              <a:rPr lang="en-US" altLang="zh-CN" sz="2800" dirty="0">
                <a:solidFill>
                  <a:schemeClr val="tx1"/>
                </a:solidFill>
              </a:rPr>
              <a:t>-F</a:t>
            </a:r>
            <a:r>
              <a:rPr lang="en-US" altLang="zh-CN" sz="2800" baseline="-25000" dirty="0">
                <a:solidFill>
                  <a:schemeClr val="tx1"/>
                </a:solidFill>
              </a:rPr>
              <a:t>1</a:t>
            </a:r>
            <a:r>
              <a:rPr lang="en-US" altLang="zh-CN" sz="2800" dirty="0">
                <a:solidFill>
                  <a:schemeClr val="tx1"/>
                </a:solidFill>
              </a:rPr>
              <a:t>=</a:t>
            </a:r>
            <a:r>
              <a:rPr lang="el-GR" altLang="zh-CN" sz="2800" dirty="0">
                <a:solidFill>
                  <a:schemeClr val="tx1"/>
                </a:solidFill>
              </a:rPr>
              <a:t> ρ</a:t>
            </a:r>
            <a:r>
              <a:rPr lang="en-US" altLang="zh-CN" sz="2800" dirty="0">
                <a:solidFill>
                  <a:schemeClr val="tx1"/>
                </a:solidFill>
              </a:rPr>
              <a:t>g(h</a:t>
            </a:r>
            <a:r>
              <a:rPr lang="en-US" altLang="zh-CN" sz="2800" baseline="-25000" dirty="0">
                <a:solidFill>
                  <a:schemeClr val="tx1"/>
                </a:solidFill>
              </a:rPr>
              <a:t>1</a:t>
            </a:r>
            <a:r>
              <a:rPr lang="en-US" altLang="zh-CN" sz="2800" dirty="0">
                <a:solidFill>
                  <a:schemeClr val="tx1"/>
                </a:solidFill>
              </a:rPr>
              <a:t>+h)s-</a:t>
            </a:r>
            <a:r>
              <a:rPr lang="el-GR" altLang="zh-CN" sz="2800" dirty="0">
                <a:solidFill>
                  <a:schemeClr val="tx1"/>
                </a:solidFill>
              </a:rPr>
              <a:t>ρ</a:t>
            </a:r>
            <a:r>
              <a:rPr lang="en-US" altLang="zh-CN" sz="2800" dirty="0">
                <a:solidFill>
                  <a:schemeClr val="tx1"/>
                </a:solidFill>
              </a:rPr>
              <a:t>gh</a:t>
            </a:r>
            <a:r>
              <a:rPr lang="en-US" altLang="zh-CN" sz="2800" baseline="-25000" dirty="0">
                <a:solidFill>
                  <a:schemeClr val="tx1"/>
                </a:solidFill>
              </a:rPr>
              <a:t>1</a:t>
            </a:r>
            <a:r>
              <a:rPr lang="en-US" altLang="zh-CN" sz="2800" dirty="0">
                <a:solidFill>
                  <a:schemeClr val="tx1"/>
                </a:solidFill>
              </a:rPr>
              <a:t>s =</a:t>
            </a:r>
            <a:r>
              <a:rPr lang="el-GR" altLang="zh-CN" sz="2800" dirty="0">
                <a:solidFill>
                  <a:schemeClr val="tx1"/>
                </a:solidFill>
              </a:rPr>
              <a:t> ρ</a:t>
            </a:r>
            <a:r>
              <a:rPr lang="zh-CN" altLang="en-US" sz="2800" baseline="-25000" dirty="0">
                <a:solidFill>
                  <a:schemeClr val="tx1"/>
                </a:solidFill>
              </a:rPr>
              <a:t>液</a:t>
            </a:r>
            <a:r>
              <a:rPr lang="en-US" altLang="zh-CN" sz="2800" dirty="0" err="1">
                <a:solidFill>
                  <a:schemeClr val="tx1"/>
                </a:solidFill>
              </a:rPr>
              <a:t>ghs</a:t>
            </a:r>
            <a:r>
              <a:rPr lang="en-US" altLang="zh-CN" sz="2800" dirty="0">
                <a:solidFill>
                  <a:schemeClr val="tx1"/>
                </a:solidFill>
              </a:rPr>
              <a:t> =</a:t>
            </a:r>
            <a:r>
              <a:rPr lang="el-GR" altLang="zh-CN" sz="2800" dirty="0">
                <a:solidFill>
                  <a:schemeClr val="tx1"/>
                </a:solidFill>
              </a:rPr>
              <a:t> </a:t>
            </a:r>
            <a:r>
              <a:rPr lang="el-GR" altLang="zh-CN" sz="2800" dirty="0">
                <a:solidFill>
                  <a:srgbClr val="FF0000"/>
                </a:solidFill>
              </a:rPr>
              <a:t>ρ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液</a:t>
            </a:r>
            <a:r>
              <a:rPr lang="en-US" altLang="zh-CN" sz="2800" dirty="0" err="1">
                <a:solidFill>
                  <a:srgbClr val="FF0000"/>
                </a:solidFill>
              </a:rPr>
              <a:t>gV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排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6750494" y="2211359"/>
            <a:ext cx="486030" cy="623947"/>
            <a:chOff x="6750494" y="2211359"/>
            <a:chExt cx="486030" cy="623947"/>
          </a:xfrm>
        </p:grpSpPr>
        <p:sp>
          <p:nvSpPr>
            <p:cNvPr id="3" name="右箭头 2"/>
            <p:cNvSpPr/>
            <p:nvPr/>
          </p:nvSpPr>
          <p:spPr>
            <a:xfrm rot="5400000">
              <a:off x="7006880" y="2605662"/>
              <a:ext cx="338130" cy="121158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750494" y="2211359"/>
              <a:ext cx="4860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solidFill>
                    <a:srgbClr val="FF0000"/>
                  </a:solidFill>
                </a:rPr>
                <a:t>F</a:t>
              </a:r>
              <a:r>
                <a:rPr lang="en-US" altLang="zh-CN" sz="2400" b="1" baseline="-25000" dirty="0">
                  <a:solidFill>
                    <a:srgbClr val="FF0000"/>
                  </a:solidFill>
                </a:rPr>
                <a:t>1</a:t>
              </a:r>
              <a:endParaRPr lang="zh-CN" altLang="en-US" sz="2400" b="1" baseline="-250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732240" y="3140968"/>
            <a:ext cx="538993" cy="576064"/>
            <a:chOff x="6732240" y="3140968"/>
            <a:chExt cx="538993" cy="576064"/>
          </a:xfrm>
        </p:grpSpPr>
        <p:sp>
          <p:nvSpPr>
            <p:cNvPr id="18" name="右箭头 17"/>
            <p:cNvSpPr/>
            <p:nvPr/>
          </p:nvSpPr>
          <p:spPr>
            <a:xfrm rot="16200000">
              <a:off x="6907545" y="3353344"/>
              <a:ext cx="537622" cy="18975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32240" y="3140968"/>
              <a:ext cx="4860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solidFill>
                    <a:srgbClr val="FF0000"/>
                  </a:solidFill>
                </a:rPr>
                <a:t>F</a:t>
              </a:r>
              <a:r>
                <a:rPr lang="en-US" altLang="zh-CN" sz="2400" b="1" baseline="-25000" dirty="0">
                  <a:solidFill>
                    <a:srgbClr val="FF0000"/>
                  </a:solidFill>
                </a:rPr>
                <a:t>2</a:t>
              </a:r>
              <a:endParaRPr lang="zh-CN" altLang="en-US" sz="2400" b="1" baseline="-25000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48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48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99" grpId="0"/>
      <p:bldP spid="104870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5" name="TextBox 1048704"/>
          <p:cNvSpPr txBox="1"/>
          <p:nvPr/>
        </p:nvSpPr>
        <p:spPr>
          <a:xfrm>
            <a:off x="611187" y="1196975"/>
            <a:ext cx="7467600" cy="14144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55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66"/>
                </a:solidFill>
                <a:ea typeface="宋体" pitchFamily="2" charset="-122"/>
              </a:rPr>
              <a:t>3</a:t>
            </a:r>
            <a:r>
              <a:rPr lang="zh-CN" altLang="en-US" sz="2800" b="1">
                <a:solidFill>
                  <a:srgbClr val="000066"/>
                </a:solidFill>
                <a:ea typeface="宋体" pitchFamily="2" charset="-122"/>
              </a:rPr>
              <a:t>、同一物体浸没在不同的液体中时，由于液体的密度不同，所受的浮力也不同</a:t>
            </a:r>
            <a:r>
              <a:rPr lang="en-US" altLang="zh-CN" sz="2800" b="1">
                <a:solidFill>
                  <a:srgbClr val="000066"/>
                </a:solidFill>
                <a:ea typeface="宋体" pitchFamily="2" charset="-122"/>
              </a:rPr>
              <a:t>.</a:t>
            </a:r>
          </a:p>
        </p:txBody>
      </p:sp>
      <p:sp>
        <p:nvSpPr>
          <p:cNvPr id="1048706" name="TextBox 1048705"/>
          <p:cNvSpPr txBox="1"/>
          <p:nvPr/>
        </p:nvSpPr>
        <p:spPr>
          <a:xfrm>
            <a:off x="533400" y="3048000"/>
            <a:ext cx="7696200" cy="168433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55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3366FF"/>
                </a:solidFill>
                <a:ea typeface="宋体" pitchFamily="2" charset="-122"/>
              </a:rPr>
              <a:t>根据公式  </a:t>
            </a:r>
            <a:r>
              <a:rPr lang="en-US" altLang="zh-CN" sz="3200" b="1" dirty="0">
                <a:solidFill>
                  <a:srgbClr val="FF0066"/>
                </a:solidFill>
                <a:ea typeface="宋体" pitchFamily="2" charset="-122"/>
              </a:rPr>
              <a:t>F</a:t>
            </a:r>
            <a:r>
              <a:rPr lang="zh-CN" altLang="en-US" sz="3200" b="1" baseline="-25000" dirty="0">
                <a:solidFill>
                  <a:srgbClr val="FF0066"/>
                </a:solidFill>
                <a:ea typeface="宋体" pitchFamily="2" charset="-122"/>
              </a:rPr>
              <a:t>浮</a:t>
            </a:r>
            <a:r>
              <a:rPr lang="en-US" altLang="zh-CN" sz="3200" b="1" dirty="0">
                <a:solidFill>
                  <a:srgbClr val="FF0066"/>
                </a:solidFill>
                <a:ea typeface="宋体" pitchFamily="2" charset="-122"/>
              </a:rPr>
              <a:t>=ρ</a:t>
            </a:r>
            <a:r>
              <a:rPr lang="zh-CN" altLang="en-US" sz="3200" b="1" baseline="-25000" dirty="0">
                <a:solidFill>
                  <a:srgbClr val="FF0066"/>
                </a:solidFill>
                <a:ea typeface="宋体" pitchFamily="2" charset="-122"/>
              </a:rPr>
              <a:t>液</a:t>
            </a:r>
            <a:r>
              <a:rPr lang="en-US" altLang="zh-CN" sz="3200" b="1" dirty="0">
                <a:solidFill>
                  <a:srgbClr val="FF0066"/>
                </a:solidFill>
                <a:ea typeface="宋体" pitchFamily="2" charset="-122"/>
              </a:rPr>
              <a:t>g V</a:t>
            </a:r>
            <a:r>
              <a:rPr lang="zh-CN" altLang="en-US" sz="3200" b="1" baseline="-25000" dirty="0">
                <a:solidFill>
                  <a:srgbClr val="FF0066"/>
                </a:solidFill>
                <a:ea typeface="宋体" pitchFamily="2" charset="-122"/>
              </a:rPr>
              <a:t>排</a:t>
            </a:r>
            <a:r>
              <a:rPr lang="zh-CN" altLang="en-US" sz="3200" b="1" baseline="-25000" dirty="0">
                <a:solidFill>
                  <a:srgbClr val="3366FF"/>
                </a:solidFill>
                <a:ea typeface="宋体" pitchFamily="2" charset="-122"/>
              </a:rPr>
              <a:t>，</a:t>
            </a:r>
            <a:r>
              <a:rPr lang="zh-CN" altLang="en-US" sz="3200" b="1" dirty="0">
                <a:solidFill>
                  <a:srgbClr val="3366FF"/>
                </a:solidFill>
                <a:ea typeface="宋体" pitchFamily="2" charset="-122"/>
              </a:rPr>
              <a:t>浸没时</a:t>
            </a:r>
            <a:r>
              <a:rPr lang="zh-CN" altLang="en-US" sz="3200" b="1" baseline="-25000" dirty="0">
                <a:solidFill>
                  <a:srgbClr val="3366FF"/>
                </a:solidFill>
                <a:ea typeface="宋体" pitchFamily="2" charset="-122"/>
              </a:rPr>
              <a:t>， </a:t>
            </a:r>
            <a:r>
              <a:rPr lang="en-US" altLang="zh-CN" sz="3200" b="1" dirty="0">
                <a:solidFill>
                  <a:srgbClr val="FF0066"/>
                </a:solidFill>
                <a:ea typeface="宋体" pitchFamily="2" charset="-122"/>
              </a:rPr>
              <a:t>V</a:t>
            </a:r>
            <a:r>
              <a:rPr lang="zh-CN" altLang="en-US" sz="3200" b="1" baseline="-25000" dirty="0">
                <a:solidFill>
                  <a:srgbClr val="FF0066"/>
                </a:solidFill>
                <a:ea typeface="宋体" pitchFamily="2" charset="-122"/>
              </a:rPr>
              <a:t>排 </a:t>
            </a:r>
            <a:r>
              <a:rPr lang="en-US" altLang="zh-CN" sz="3200" b="1" dirty="0">
                <a:solidFill>
                  <a:srgbClr val="FF0066"/>
                </a:solidFill>
                <a:ea typeface="宋体" pitchFamily="2" charset="-122"/>
              </a:rPr>
              <a:t>= V</a:t>
            </a:r>
            <a:r>
              <a:rPr lang="zh-CN" altLang="en-US" sz="3200" b="1" baseline="-25000" dirty="0">
                <a:solidFill>
                  <a:srgbClr val="FF0066"/>
                </a:solidFill>
                <a:ea typeface="宋体" pitchFamily="2" charset="-122"/>
              </a:rPr>
              <a:t>物</a:t>
            </a:r>
            <a:r>
              <a:rPr lang="zh-CN" altLang="en-US" sz="3200" b="1" baseline="-25000" dirty="0">
                <a:solidFill>
                  <a:srgbClr val="3366FF"/>
                </a:solidFill>
                <a:ea typeface="宋体" pitchFamily="2" charset="-122"/>
              </a:rPr>
              <a:t>，</a:t>
            </a:r>
            <a:r>
              <a:rPr lang="en-US" altLang="zh-CN" sz="3200" b="1" dirty="0" err="1">
                <a:solidFill>
                  <a:srgbClr val="3366FF"/>
                </a:solidFill>
                <a:ea typeface="宋体" pitchFamily="2" charset="-122"/>
              </a:rPr>
              <a:t>当ρ</a:t>
            </a:r>
            <a:r>
              <a:rPr lang="zh-CN" altLang="en-US" sz="3200" b="1" baseline="-25000" dirty="0">
                <a:solidFill>
                  <a:srgbClr val="3366FF"/>
                </a:solidFill>
                <a:ea typeface="宋体" pitchFamily="2" charset="-122"/>
              </a:rPr>
              <a:t>液</a:t>
            </a:r>
            <a:r>
              <a:rPr lang="zh-CN" altLang="en-US" sz="3200" b="1" dirty="0">
                <a:solidFill>
                  <a:srgbClr val="3366FF"/>
                </a:solidFill>
                <a:ea typeface="宋体" pitchFamily="2" charset="-122"/>
              </a:rPr>
              <a:t>不同时，浮力也随之变化</a:t>
            </a:r>
            <a:r>
              <a:rPr lang="zh-CN" altLang="en-US" sz="3200" b="1" baseline="-25000" dirty="0">
                <a:solidFill>
                  <a:srgbClr val="3366FF"/>
                </a:solidFill>
                <a:ea typeface="宋体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48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0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7" name="矩形 1048706"/>
          <p:cNvSpPr/>
          <p:nvPr/>
        </p:nvSpPr>
        <p:spPr>
          <a:xfrm>
            <a:off x="4479925" y="3048000"/>
            <a:ext cx="309562" cy="7620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endParaRPr lang="zh-CN" altLang="en-US" sz="4400">
              <a:solidFill>
                <a:schemeClr val="lt2"/>
              </a:solidFill>
              <a:ea typeface="宋体" pitchFamily="2" charset="-122"/>
            </a:endParaRPr>
          </a:p>
        </p:txBody>
      </p:sp>
      <p:sp>
        <p:nvSpPr>
          <p:cNvPr id="1048708" name="矩形 1048707"/>
          <p:cNvSpPr/>
          <p:nvPr/>
        </p:nvSpPr>
        <p:spPr>
          <a:xfrm>
            <a:off x="4479925" y="3048000"/>
            <a:ext cx="309562" cy="7620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endParaRPr lang="zh-CN" altLang="en-US" sz="4400">
              <a:solidFill>
                <a:schemeClr val="lt2"/>
              </a:solidFill>
              <a:ea typeface="宋体" pitchFamily="2" charset="-122"/>
            </a:endParaRPr>
          </a:p>
        </p:txBody>
      </p:sp>
      <p:sp>
        <p:nvSpPr>
          <p:cNvPr id="1048709" name="矩形 1048708"/>
          <p:cNvSpPr/>
          <p:nvPr/>
        </p:nvSpPr>
        <p:spPr>
          <a:xfrm>
            <a:off x="4479925" y="3048000"/>
            <a:ext cx="309562" cy="7620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endParaRPr lang="zh-CN" altLang="en-US" sz="4400">
              <a:solidFill>
                <a:schemeClr val="lt2"/>
              </a:solidFill>
              <a:ea typeface="宋体" pitchFamily="2" charset="-122"/>
            </a:endParaRPr>
          </a:p>
        </p:txBody>
      </p:sp>
      <p:sp>
        <p:nvSpPr>
          <p:cNvPr id="1048710" name="矩形 1048709"/>
          <p:cNvSpPr/>
          <p:nvPr/>
        </p:nvSpPr>
        <p:spPr>
          <a:xfrm>
            <a:off x="4479925" y="3048000"/>
            <a:ext cx="309562" cy="7620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endParaRPr lang="zh-CN" altLang="en-US" sz="4400">
              <a:solidFill>
                <a:schemeClr val="lt2"/>
              </a:solidFill>
              <a:ea typeface="宋体" pitchFamily="2" charset="-122"/>
            </a:endParaRPr>
          </a:p>
        </p:txBody>
      </p:sp>
      <p:sp>
        <p:nvSpPr>
          <p:cNvPr id="1048711" name="TextBox 1048710"/>
          <p:cNvSpPr txBox="1"/>
          <p:nvPr/>
        </p:nvSpPr>
        <p:spPr>
          <a:xfrm>
            <a:off x="2667000" y="874533"/>
            <a:ext cx="5867400" cy="120032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zh-CN" altLang="en-US" sz="3600" b="1" dirty="0">
                <a:ea typeface="宋体" pitchFamily="2" charset="-122"/>
              </a:rPr>
              <a:t>阿基米德定律公式中</a:t>
            </a:r>
          </a:p>
          <a:p>
            <a:pPr lvl="0"/>
            <a:r>
              <a:rPr lang="zh-CN" altLang="en-US" sz="3600" b="1" dirty="0">
                <a:ea typeface="宋体" pitchFamily="2" charset="-122"/>
              </a:rPr>
              <a:t> </a:t>
            </a:r>
            <a:r>
              <a:rPr lang="en-US" altLang="zh-CN" sz="3600" b="1" dirty="0">
                <a:ea typeface="宋体" pitchFamily="2" charset="-122"/>
              </a:rPr>
              <a:t>F</a:t>
            </a:r>
            <a:r>
              <a:rPr lang="zh-CN" altLang="en-US" sz="3600" b="1" baseline="-25000" dirty="0">
                <a:ea typeface="宋体" pitchFamily="2" charset="-122"/>
              </a:rPr>
              <a:t>浮</a:t>
            </a:r>
            <a:r>
              <a:rPr lang="en-US" altLang="zh-CN" sz="3600" b="1" dirty="0">
                <a:ea typeface="宋体" pitchFamily="2" charset="-122"/>
              </a:rPr>
              <a:t>=G</a:t>
            </a:r>
            <a:r>
              <a:rPr lang="zh-CN" altLang="en-US" sz="3600" b="1" baseline="-25000" dirty="0">
                <a:ea typeface="宋体" pitchFamily="2" charset="-122"/>
              </a:rPr>
              <a:t>排</a:t>
            </a:r>
            <a:r>
              <a:rPr lang="en-US" altLang="zh-CN" sz="3600" b="1" dirty="0">
                <a:ea typeface="宋体" pitchFamily="2" charset="-122"/>
              </a:rPr>
              <a:t>=</a:t>
            </a:r>
            <a:r>
              <a:rPr lang="en-US" altLang="zh-CN" sz="3600" b="1" baseline="-25000" dirty="0">
                <a:ea typeface="宋体" pitchFamily="2" charset="-122"/>
              </a:rPr>
              <a:t> </a:t>
            </a:r>
            <a:r>
              <a:rPr lang="en-US" altLang="zh-CN" sz="3600" b="1" dirty="0">
                <a:ea typeface="华文行楷" pitchFamily="2" charset="-122"/>
              </a:rPr>
              <a:t>ρ</a:t>
            </a:r>
            <a:r>
              <a:rPr lang="zh-CN" altLang="en-US" sz="3600" b="1" baseline="-25000" dirty="0">
                <a:ea typeface="宋体" pitchFamily="2" charset="-122"/>
              </a:rPr>
              <a:t>液</a:t>
            </a:r>
            <a:r>
              <a:rPr lang="en-US" altLang="zh-CN" sz="3600" b="1" dirty="0" err="1"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g</a:t>
            </a:r>
            <a:r>
              <a:rPr lang="en-US" altLang="zh-CN" sz="3600" b="1" dirty="0" err="1">
                <a:ea typeface="宋体" pitchFamily="2" charset="-122"/>
              </a:rPr>
              <a:t>V</a:t>
            </a:r>
            <a:r>
              <a:rPr lang="zh-CN" altLang="en-US" sz="3600" b="1" baseline="-25000" dirty="0">
                <a:ea typeface="宋体" pitchFamily="2" charset="-122"/>
              </a:rPr>
              <a:t>排</a:t>
            </a:r>
            <a:endParaRPr lang="en-US" altLang="zh-CN" sz="3600" b="1" dirty="0"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1048712" name="TextBox 1048711"/>
          <p:cNvSpPr txBox="1"/>
          <p:nvPr/>
        </p:nvSpPr>
        <p:spPr>
          <a:xfrm>
            <a:off x="1116012" y="3011487"/>
            <a:ext cx="6324600" cy="256063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※ V</a:t>
            </a:r>
            <a:r>
              <a:rPr lang="zh-CN" altLang="en-US" sz="3200" b="1" baseline="-25000" dirty="0">
                <a:latin typeface="宋体" pitchFamily="2" charset="-122"/>
                <a:ea typeface="宋体" pitchFamily="2" charset="-122"/>
              </a:rPr>
              <a:t>排</a:t>
            </a:r>
            <a:r>
              <a:rPr lang="en-US" altLang="zh-CN" sz="3200" b="1" dirty="0" err="1">
                <a:latin typeface="宋体" pitchFamily="2" charset="-122"/>
                <a:ea typeface="宋体" pitchFamily="2" charset="-122"/>
              </a:rPr>
              <a:t>不一定等于V</a:t>
            </a:r>
            <a:r>
              <a:rPr lang="zh-CN" altLang="en-US" sz="3200" b="1" baseline="-25000" dirty="0">
                <a:latin typeface="宋体" pitchFamily="2" charset="-122"/>
                <a:ea typeface="宋体" pitchFamily="2" charset="-122"/>
              </a:rPr>
              <a:t>物</a:t>
            </a:r>
            <a:r>
              <a:rPr lang="en-US" altLang="zh-CN" sz="3200" b="1" baseline="-25000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只有在物</a:t>
            </a:r>
          </a:p>
          <a:p>
            <a:pPr lvl="0" eaLnBrk="1" latinLnBrk="1" hangingPunct="1"/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  <a:p>
            <a:pPr lvl="0" eaLnBrk="1" latinLnBrk="1" hangingPunct="1"/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   体完全浸没时，</a:t>
            </a:r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V</a:t>
            </a:r>
            <a:r>
              <a:rPr lang="zh-CN" altLang="en-US" sz="3200" b="1" baseline="-25000" dirty="0">
                <a:latin typeface="宋体" pitchFamily="2" charset="-122"/>
                <a:ea typeface="宋体" pitchFamily="2" charset="-122"/>
              </a:rPr>
              <a:t>排</a:t>
            </a:r>
            <a:r>
              <a:rPr lang="en-US" altLang="zh-CN" sz="3200" b="1" dirty="0" err="1">
                <a:latin typeface="宋体" pitchFamily="2" charset="-122"/>
                <a:ea typeface="宋体" pitchFamily="2" charset="-122"/>
              </a:rPr>
              <a:t>才等于V</a:t>
            </a:r>
            <a:r>
              <a:rPr lang="zh-CN" altLang="en-US" sz="3200" b="1" baseline="-25000" dirty="0">
                <a:latin typeface="宋体" pitchFamily="2" charset="-122"/>
                <a:ea typeface="宋体" pitchFamily="2" charset="-122"/>
              </a:rPr>
              <a:t>物</a:t>
            </a:r>
            <a:r>
              <a:rPr lang="en-US" altLang="zh-CN" sz="3200" b="1" baseline="-25000" dirty="0">
                <a:latin typeface="宋体" pitchFamily="2" charset="-122"/>
                <a:ea typeface="宋体" pitchFamily="2" charset="-122"/>
              </a:rPr>
              <a:t>.</a:t>
            </a:r>
          </a:p>
          <a:p>
            <a:pPr lvl="0" eaLnBrk="1" latinLnBrk="1" hangingPunct="1">
              <a:spcBef>
                <a:spcPct val="50000"/>
              </a:spcBef>
            </a:pPr>
            <a:endParaRPr lang="en-US" altLang="zh-CN" sz="3200" dirty="0">
              <a:latin typeface="宋体" pitchFamily="2" charset="-122"/>
              <a:ea typeface="宋体" pitchFamily="2" charset="-122"/>
            </a:endParaRPr>
          </a:p>
          <a:p>
            <a:pPr lvl="0" eaLnBrk="1" latinLnBrk="1" hangingPunct="1"/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48713" name="TextBox 1048712"/>
          <p:cNvSpPr txBox="1"/>
          <p:nvPr/>
        </p:nvSpPr>
        <p:spPr>
          <a:xfrm>
            <a:off x="1116012" y="2204864"/>
            <a:ext cx="6373812" cy="64633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en-US" altLang="zh-CN" sz="3600" b="1" dirty="0">
                <a:solidFill>
                  <a:srgbClr val="FF0000"/>
                </a:solidFill>
                <a:ea typeface="宋体" pitchFamily="2" charset="-122"/>
              </a:rPr>
              <a:t>※ρ</a:t>
            </a:r>
            <a:r>
              <a:rPr lang="zh-CN" altLang="en-US" sz="3600" b="1" baseline="-25000" dirty="0">
                <a:solidFill>
                  <a:srgbClr val="FF0000"/>
                </a:solidFill>
                <a:ea typeface="宋体" pitchFamily="2" charset="-122"/>
              </a:rPr>
              <a:t>液</a:t>
            </a:r>
            <a:r>
              <a:rPr lang="zh-CN" altLang="en-US" sz="3200" b="1" dirty="0">
                <a:solidFill>
                  <a:srgbClr val="FF0000"/>
                </a:solidFill>
                <a:ea typeface="宋体" pitchFamily="2" charset="-122"/>
              </a:rPr>
              <a:t>指的是液体的密度</a:t>
            </a:r>
            <a:r>
              <a:rPr lang="zh-CN" altLang="en-US" sz="3600" b="1" dirty="0">
                <a:solidFill>
                  <a:srgbClr val="FF0000"/>
                </a:solidFill>
                <a:ea typeface="宋体" pitchFamily="2" charset="-122"/>
              </a:rPr>
              <a:t>；</a:t>
            </a:r>
          </a:p>
        </p:txBody>
      </p:sp>
      <p:sp>
        <p:nvSpPr>
          <p:cNvPr id="1048714" name="TextBox 1048713"/>
          <p:cNvSpPr txBox="1"/>
          <p:nvPr/>
        </p:nvSpPr>
        <p:spPr>
          <a:xfrm>
            <a:off x="0" y="1125537"/>
            <a:ext cx="2974975" cy="823912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en-US" altLang="zh-CN" sz="4800" b="1">
                <a:solidFill>
                  <a:srgbClr val="FF3300"/>
                </a:solidFill>
                <a:ea typeface="宋体" pitchFamily="2" charset="-122"/>
              </a:rPr>
              <a:t>4</a:t>
            </a:r>
            <a:r>
              <a:rPr lang="zh-CN" altLang="en-US" sz="4800" b="1">
                <a:solidFill>
                  <a:srgbClr val="FF3300"/>
                </a:solidFill>
                <a:ea typeface="宋体" pitchFamily="2" charset="-122"/>
              </a:rPr>
              <a:t>、注意：</a:t>
            </a:r>
          </a:p>
        </p:txBody>
      </p:sp>
      <p:sp>
        <p:nvSpPr>
          <p:cNvPr id="1048715" name="TextBox 1048714"/>
          <p:cNvSpPr txBox="1"/>
          <p:nvPr/>
        </p:nvSpPr>
        <p:spPr>
          <a:xfrm>
            <a:off x="1116012" y="4883150"/>
            <a:ext cx="7667625" cy="1066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en-US" altLang="zh-CN" sz="3200" b="1">
                <a:ea typeface="宋体" pitchFamily="2" charset="-122"/>
              </a:rPr>
              <a:t>※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浮力的大小只与</a:t>
            </a:r>
            <a:r>
              <a:rPr lang="en-US" altLang="zh-CN" sz="3200" b="1">
                <a:latin typeface="宋体" pitchFamily="2" charset="-122"/>
                <a:ea typeface="宋体" pitchFamily="2" charset="-122"/>
              </a:rPr>
              <a:t>ρ</a:t>
            </a:r>
            <a:r>
              <a:rPr lang="zh-CN" altLang="en-US" sz="3200" b="1" baseline="-25000">
                <a:latin typeface="宋体" pitchFamily="2" charset="-122"/>
                <a:ea typeface="宋体" pitchFamily="2" charset="-122"/>
              </a:rPr>
              <a:t>液</a:t>
            </a:r>
            <a:r>
              <a:rPr lang="en-US" altLang="zh-CN" sz="3200" b="1">
                <a:latin typeface="宋体" pitchFamily="2" charset="-122"/>
                <a:ea typeface="宋体" pitchFamily="2" charset="-122"/>
              </a:rPr>
              <a:t>、V</a:t>
            </a:r>
            <a:r>
              <a:rPr lang="zh-CN" altLang="en-US" sz="3200" b="1" baseline="-25000">
                <a:latin typeface="宋体" pitchFamily="2" charset="-122"/>
                <a:ea typeface="宋体" pitchFamily="2" charset="-122"/>
              </a:rPr>
              <a:t>排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有关（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即物体排开的液体受到的重力有关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48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48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48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48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48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11" grpId="0"/>
      <p:bldP spid="1048712" grpId="0"/>
      <p:bldP spid="1048713" grpId="0"/>
      <p:bldP spid="10487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2" name="标题 1048721"/>
          <p:cNvSpPr>
            <a:spLocks noGrp="1"/>
          </p:cNvSpPr>
          <p:nvPr>
            <p:ph type="title" idx="4294967295"/>
          </p:nvPr>
        </p:nvSpPr>
        <p:spPr>
          <a:xfrm>
            <a:off x="609600" y="304800"/>
            <a:ext cx="8001000" cy="6096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>
            <a:lvl1pPr marL="0" indent="0" algn="ctr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3200" b="0" i="0" u="none" baseline="0">
                <a:solidFill>
                  <a:schemeClr val="lt1"/>
                </a:solidFill>
                <a:latin typeface="Verdana" pitchFamily="34" charset="0"/>
                <a:sym typeface="Arial" pitchFamily="34" charset="0"/>
              </a:defRPr>
            </a:lvl1pPr>
          </a:lstStyle>
          <a:p>
            <a:pPr lvl="0" algn="l" eaLnBrk="1" latinLnBrk="1" hangingPunct="1"/>
            <a:r>
              <a:rPr lang="zh-CN" altLang="en-US" sz="3600" b="1">
                <a:ea typeface="楷体_GB2312" pitchFamily="1" charset="-122"/>
              </a:rPr>
              <a:t>例</a:t>
            </a:r>
            <a:r>
              <a:rPr lang="en-US" altLang="zh-CN" sz="3600" b="1">
                <a:ea typeface="楷体_GB2312" pitchFamily="1" charset="-122"/>
              </a:rPr>
              <a:t>1.</a:t>
            </a:r>
            <a:r>
              <a:rPr lang="zh-CN" altLang="en-US" sz="3600" b="1">
                <a:ea typeface="楷体_GB2312" pitchFamily="1" charset="-122"/>
              </a:rPr>
              <a:t>比较下列物体受的浮力</a:t>
            </a:r>
          </a:p>
        </p:txBody>
      </p:sp>
      <p:sp>
        <p:nvSpPr>
          <p:cNvPr id="1048723" name="文本占位符 1048722"/>
          <p:cNvSpPr>
            <a:spLocks noGrp="1"/>
          </p:cNvSpPr>
          <p:nvPr>
            <p:ph type="body" idx="4294967295"/>
          </p:nvPr>
        </p:nvSpPr>
        <p:spPr>
          <a:xfrm>
            <a:off x="1547812" y="1412875"/>
            <a:ext cx="5832475" cy="5762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sz="2800" b="1" i="0" u="none" baseline="0">
                <a:solidFill>
                  <a:schemeClr val="lt2"/>
                </a:solidFill>
                <a:latin typeface="Verdana" pitchFamily="34" charset="0"/>
                <a:sym typeface="Arial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 typeface="Times New Roman" pitchFamily="18" charset="0"/>
              <a:buChar char="n"/>
              <a:defRPr sz="2400" b="1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 typeface="Times New Roman" pitchFamily="18" charset="0"/>
              <a:buChar char="n"/>
              <a:defRPr sz="2400" b="1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 typeface="Times New Roman" pitchFamily="18" charset="0"/>
              <a:buChar char="n"/>
              <a:defRPr sz="2000" b="1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 typeface="Times New Roman" pitchFamily="18" charset="0"/>
              <a:buChar char="n"/>
              <a:defRPr sz="2000" b="1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ea typeface="宋体" pitchFamily="2" charset="-122"/>
              </a:rPr>
              <a:t>⑴</a:t>
            </a:r>
            <a:r>
              <a:rPr lang="zh-CN" altLang="en-US">
                <a:latin typeface="楷体_GB2312" pitchFamily="1" charset="-122"/>
                <a:ea typeface="楷体_GB2312" pitchFamily="1" charset="-122"/>
              </a:rPr>
              <a:t>体积相同的铜、铁、铝浸没水中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1331912" y="2492375"/>
            <a:ext cx="6677025" cy="2590800"/>
            <a:chOff x="0" y="0"/>
            <a:chExt cx="4206" cy="1632"/>
          </a:xfrm>
        </p:grpSpPr>
        <p:sp>
          <p:nvSpPr>
            <p:cNvPr id="1048724" name="矩形 1048723"/>
            <p:cNvSpPr/>
            <p:nvPr/>
          </p:nvSpPr>
          <p:spPr>
            <a:xfrm>
              <a:off x="85" y="233"/>
              <a:ext cx="4070" cy="1399"/>
            </a:xfrm>
            <a:prstGeom prst="rect">
              <a:avLst/>
            </a:prstGeom>
            <a:solidFill>
              <a:srgbClr val="3366FF"/>
            </a:solidFill>
            <a:ln w="9525" cap="flat" cmpd="sng">
              <a:solidFill>
                <a:schemeClr val="dk1">
                  <a:alpha val="100000"/>
                </a:schemeClr>
              </a:solidFill>
              <a:prstDash val="dash"/>
              <a:round/>
            </a:ln>
          </p:spPr>
          <p:txBody>
            <a:bodyPr vert="horz" wrap="none" lIns="91440" tIns="45720" rIns="91440" bIns="45720" anchor="ctr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algn="ctr" eaLnBrk="1" latinLnBrk="1" hangingPunct="1"/>
              <a:endParaRPr lang="zh-CN" altLang="en-US"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1048725" name="直接连接符 1048724"/>
            <p:cNvSpPr/>
            <p:nvPr/>
          </p:nvSpPr>
          <p:spPr>
            <a:xfrm>
              <a:off x="0" y="0"/>
              <a:ext cx="0" cy="1632"/>
            </a:xfrm>
            <a:prstGeom prst="line">
              <a:avLst/>
            </a:prstGeom>
            <a:noFill/>
            <a:ln w="762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26" name="直接连接符 1048725"/>
            <p:cNvSpPr/>
            <p:nvPr/>
          </p:nvSpPr>
          <p:spPr>
            <a:xfrm>
              <a:off x="4206" y="0"/>
              <a:ext cx="0" cy="1632"/>
            </a:xfrm>
            <a:prstGeom prst="line">
              <a:avLst/>
            </a:prstGeom>
            <a:noFill/>
            <a:ln w="762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27" name="直接连接符 1048726"/>
            <p:cNvSpPr/>
            <p:nvPr/>
          </p:nvSpPr>
          <p:spPr>
            <a:xfrm>
              <a:off x="0" y="1632"/>
              <a:ext cx="2663" cy="0"/>
            </a:xfrm>
            <a:prstGeom prst="line">
              <a:avLst/>
            </a:prstGeom>
            <a:noFill/>
            <a:ln w="762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28" name="直接连接符 1048727"/>
            <p:cNvSpPr/>
            <p:nvPr/>
          </p:nvSpPr>
          <p:spPr>
            <a:xfrm>
              <a:off x="2714" y="1632"/>
              <a:ext cx="1492" cy="0"/>
            </a:xfrm>
            <a:prstGeom prst="line">
              <a:avLst/>
            </a:prstGeom>
            <a:noFill/>
            <a:ln w="762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29" name="直接连接符 1048728"/>
            <p:cNvSpPr/>
            <p:nvPr/>
          </p:nvSpPr>
          <p:spPr>
            <a:xfrm>
              <a:off x="0" y="233"/>
              <a:ext cx="4206" cy="0"/>
            </a:xfrm>
            <a:prstGeom prst="line">
              <a:avLst/>
            </a:prstGeom>
            <a:noFill/>
            <a:ln w="28575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30" name="直接连接符 1048729"/>
            <p:cNvSpPr/>
            <p:nvPr/>
          </p:nvSpPr>
          <p:spPr>
            <a:xfrm>
              <a:off x="2035" y="466"/>
              <a:ext cx="814" cy="0"/>
            </a:xfrm>
            <a:prstGeom prst="line">
              <a:avLst/>
            </a:prstGeom>
            <a:noFill/>
            <a:ln w="5715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31" name="直接连接符 1048730"/>
            <p:cNvSpPr/>
            <p:nvPr/>
          </p:nvSpPr>
          <p:spPr>
            <a:xfrm>
              <a:off x="543" y="699"/>
              <a:ext cx="814" cy="0"/>
            </a:xfrm>
            <a:prstGeom prst="line">
              <a:avLst/>
            </a:prstGeom>
            <a:noFill/>
            <a:ln w="5715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32" name="直接连接符 1048731"/>
            <p:cNvSpPr/>
            <p:nvPr/>
          </p:nvSpPr>
          <p:spPr>
            <a:xfrm>
              <a:off x="3121" y="855"/>
              <a:ext cx="814" cy="0"/>
            </a:xfrm>
            <a:prstGeom prst="line">
              <a:avLst/>
            </a:prstGeom>
            <a:noFill/>
            <a:ln w="5715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</p:grpSp>
      <p:sp>
        <p:nvSpPr>
          <p:cNvPr id="1048733" name="直接连接符 1048732"/>
          <p:cNvSpPr/>
          <p:nvPr/>
        </p:nvSpPr>
        <p:spPr>
          <a:xfrm>
            <a:off x="2166937" y="2132012"/>
            <a:ext cx="0" cy="1905000"/>
          </a:xfrm>
          <a:prstGeom prst="line">
            <a:avLst/>
          </a:prstGeom>
          <a:noFill/>
          <a:ln w="5715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grpSp>
        <p:nvGrpSpPr>
          <p:cNvPr id="112" name="组合 111"/>
          <p:cNvGrpSpPr/>
          <p:nvPr/>
        </p:nvGrpSpPr>
        <p:grpSpPr>
          <a:xfrm>
            <a:off x="3852862" y="1916112"/>
            <a:ext cx="914400" cy="2819400"/>
            <a:chOff x="0" y="0"/>
            <a:chExt cx="576" cy="1776"/>
          </a:xfrm>
        </p:grpSpPr>
        <p:sp>
          <p:nvSpPr>
            <p:cNvPr id="1048734" name="椭圆 1048733"/>
            <p:cNvSpPr/>
            <p:nvPr/>
          </p:nvSpPr>
          <p:spPr>
            <a:xfrm>
              <a:off x="0" y="1200"/>
              <a:ext cx="576" cy="576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  <p:txBody>
            <a:bodyPr vert="horz" wrap="none" lIns="91440" tIns="45720" rIns="91440" bIns="45720" anchor="ctr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algn="ctr" eaLnBrk="1" latinLnBrk="1" hangingPunct="1"/>
              <a:r>
                <a:rPr lang="zh-CN" altLang="en-US" sz="4000" b="1">
                  <a:latin typeface="Verdana" pitchFamily="34" charset="0"/>
                  <a:ea typeface="黑体" pitchFamily="49" charset="-122"/>
                </a:rPr>
                <a:t>铁</a:t>
              </a:r>
            </a:p>
          </p:txBody>
        </p:sp>
        <p:sp>
          <p:nvSpPr>
            <p:cNvPr id="1048735" name="直接连接符 1048734"/>
            <p:cNvSpPr/>
            <p:nvPr/>
          </p:nvSpPr>
          <p:spPr>
            <a:xfrm>
              <a:off x="300" y="0"/>
              <a:ext cx="0" cy="1200"/>
            </a:xfrm>
            <a:prstGeom prst="line">
              <a:avLst/>
            </a:prstGeom>
            <a:noFill/>
            <a:ln w="5715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</p:grpSp>
      <p:sp>
        <p:nvSpPr>
          <p:cNvPr id="1048736" name="TextBox 1048735"/>
          <p:cNvSpPr txBox="1"/>
          <p:nvPr/>
        </p:nvSpPr>
        <p:spPr>
          <a:xfrm>
            <a:off x="1619250" y="5373687"/>
            <a:ext cx="5759450" cy="8239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en-US" altLang="zh-CN" sz="3200" b="1" i="1">
                <a:latin typeface="楷体_GB2312" pitchFamily="1" charset="-122"/>
                <a:ea typeface="楷体_GB2312" pitchFamily="1" charset="-122"/>
              </a:rPr>
              <a:t>F</a:t>
            </a:r>
            <a:r>
              <a:rPr lang="zh-CN" altLang="en-US" sz="3200" b="1" baseline="-25000">
                <a:latin typeface="楷体_GB2312" pitchFamily="1" charset="-122"/>
                <a:ea typeface="楷体_GB2312" pitchFamily="1" charset="-122"/>
              </a:rPr>
              <a:t>浮铝</a:t>
            </a: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 </a:t>
            </a:r>
            <a:r>
              <a:rPr lang="zh-CN" altLang="en-US" sz="3200" b="1" i="1">
                <a:latin typeface="楷体_GB2312" pitchFamily="1" charset="-122"/>
                <a:ea typeface="楷体_GB2312" pitchFamily="1" charset="-122"/>
              </a:rPr>
              <a:t>＝</a:t>
            </a: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 </a:t>
            </a:r>
            <a:r>
              <a:rPr lang="en-US" altLang="zh-CN" sz="3200" b="1" i="1">
                <a:latin typeface="楷体_GB2312" pitchFamily="1" charset="-122"/>
                <a:ea typeface="楷体_GB2312" pitchFamily="1" charset="-122"/>
              </a:rPr>
              <a:t>F</a:t>
            </a:r>
            <a:r>
              <a:rPr lang="zh-CN" altLang="en-US" sz="3200" b="1" baseline="-25000">
                <a:latin typeface="楷体_GB2312" pitchFamily="1" charset="-122"/>
                <a:ea typeface="楷体_GB2312" pitchFamily="1" charset="-122"/>
              </a:rPr>
              <a:t>浮铁</a:t>
            </a:r>
            <a:r>
              <a:rPr lang="en-US" altLang="zh-CN" sz="3200" b="1" i="1">
                <a:latin typeface="楷体_GB2312" pitchFamily="1" charset="-122"/>
                <a:ea typeface="楷体_GB2312" pitchFamily="1" charset="-122"/>
              </a:rPr>
              <a:t>＝ F</a:t>
            </a:r>
            <a:r>
              <a:rPr lang="zh-CN" altLang="en-US" sz="3200" b="1" baseline="-25000">
                <a:latin typeface="楷体_GB2312" pitchFamily="1" charset="-122"/>
                <a:ea typeface="楷体_GB2312" pitchFamily="1" charset="-122"/>
              </a:rPr>
              <a:t>浮铜</a:t>
            </a:r>
            <a:r>
              <a:rPr lang="zh-CN" altLang="en-US" sz="4800" b="1">
                <a:latin typeface="Verdana" pitchFamily="34" charset="0"/>
                <a:ea typeface="黑体" pitchFamily="49" charset="-122"/>
              </a:rPr>
              <a:t> </a:t>
            </a:r>
          </a:p>
        </p:txBody>
      </p:sp>
      <p:sp>
        <p:nvSpPr>
          <p:cNvPr id="1048737" name="直接连接符 1048736"/>
          <p:cNvSpPr/>
          <p:nvPr/>
        </p:nvSpPr>
        <p:spPr>
          <a:xfrm>
            <a:off x="6659562" y="1989137"/>
            <a:ext cx="0" cy="2160587"/>
          </a:xfrm>
          <a:prstGeom prst="line">
            <a:avLst/>
          </a:prstGeom>
          <a:noFill/>
          <a:ln w="635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738" name="矩形 1048737"/>
          <p:cNvSpPr/>
          <p:nvPr/>
        </p:nvSpPr>
        <p:spPr>
          <a:xfrm>
            <a:off x="6227762" y="4149725"/>
            <a:ext cx="865187" cy="719137"/>
          </a:xfrm>
          <a:prstGeom prst="rect">
            <a:avLst/>
          </a:prstGeom>
          <a:solidFill>
            <a:srgbClr val="FF6600"/>
          </a:solidFill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r>
              <a:rPr lang="zh-CN" altLang="en-US" sz="4000" b="1">
                <a:ea typeface="黑体" pitchFamily="49" charset="-122"/>
              </a:rPr>
              <a:t>铜</a:t>
            </a:r>
          </a:p>
        </p:txBody>
      </p:sp>
      <p:sp>
        <p:nvSpPr>
          <p:cNvPr id="1048739" name="等腰三角形 1048738"/>
          <p:cNvSpPr/>
          <p:nvPr/>
        </p:nvSpPr>
        <p:spPr>
          <a:xfrm>
            <a:off x="1547812" y="4005262"/>
            <a:ext cx="1223962" cy="936625"/>
          </a:xfrm>
          <a:prstGeom prst="triangle">
            <a:avLst/>
          </a:prstGeom>
          <a:solidFill>
            <a:srgbClr val="FFFF00"/>
          </a:solidFill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r>
              <a:rPr lang="zh-CN" altLang="en-US" sz="4000" b="1">
                <a:ea typeface="黑体" pitchFamily="49" charset="-122"/>
              </a:rPr>
              <a:t>铝</a:t>
            </a:r>
          </a:p>
        </p:txBody>
      </p:sp>
      <p:pic>
        <p:nvPicPr>
          <p:cNvPr id="2097170" name="图片 2097169" descr="question_pop_up_from_box_hg_clr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23850" y="4868862"/>
            <a:ext cx="1122362" cy="13414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0" name="文本占位符 1048739"/>
          <p:cNvSpPr>
            <a:spLocks noGrp="1"/>
          </p:cNvSpPr>
          <p:nvPr>
            <p:ph type="body" idx="4294967295"/>
          </p:nvPr>
        </p:nvSpPr>
        <p:spPr>
          <a:xfrm>
            <a:off x="539750" y="1844675"/>
            <a:ext cx="8496300" cy="14398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sz="2800" b="1" i="0" u="none" baseline="0">
                <a:solidFill>
                  <a:schemeClr val="lt2"/>
                </a:solidFill>
                <a:latin typeface="Verdana" pitchFamily="34" charset="0"/>
                <a:sym typeface="Arial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 typeface="Times New Roman" pitchFamily="18" charset="0"/>
              <a:buChar char="n"/>
              <a:defRPr sz="2400" b="1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 typeface="Times New Roman" pitchFamily="18" charset="0"/>
              <a:buChar char="n"/>
              <a:defRPr sz="2400" b="1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 typeface="Times New Roman" pitchFamily="18" charset="0"/>
              <a:buChar char="n"/>
              <a:defRPr sz="2000" b="1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 typeface="Times New Roman" pitchFamily="18" charset="0"/>
              <a:buChar char="n"/>
              <a:defRPr sz="2000" b="1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0"/>
              </a:spcBef>
              <a:buFontTx/>
              <a:buNone/>
            </a:pPr>
            <a:r>
              <a:rPr lang="zh-CN" altLang="en-US">
                <a:ea typeface="宋体" pitchFamily="2" charset="-122"/>
              </a:rPr>
              <a:t>　 ⑵</a:t>
            </a:r>
            <a:r>
              <a:rPr lang="en-US" altLang="zh-CN">
                <a:latin typeface="楷体_GB2312" pitchFamily="1" charset="-122"/>
                <a:ea typeface="楷体_GB2312" pitchFamily="1" charset="-122"/>
              </a:rPr>
              <a:t>如图所示，A</a:t>
            </a:r>
            <a:r>
              <a:rPr lang="zh-CN" altLang="en-US"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en-US" altLang="zh-CN">
                <a:latin typeface="楷体_GB2312" pitchFamily="1" charset="-122"/>
                <a:ea typeface="楷体_GB2312" pitchFamily="1" charset="-122"/>
              </a:rPr>
              <a:t>B</a:t>
            </a:r>
            <a:r>
              <a:rPr lang="zh-CN" altLang="en-US">
                <a:latin typeface="楷体_GB2312" pitchFamily="1" charset="-122"/>
                <a:ea typeface="楷体_GB2312" pitchFamily="1" charset="-122"/>
              </a:rPr>
              <a:t>两个物体的体积相</a:t>
            </a:r>
          </a:p>
          <a:p>
            <a:pPr lvl="0" eaLnBrk="1" latinLnBrk="1" hangingPunct="1">
              <a:spcBef>
                <a:spcPct val="0"/>
              </a:spcBef>
              <a:buFontTx/>
              <a:buNone/>
            </a:pPr>
            <a:r>
              <a:rPr lang="zh-CN" altLang="en-US">
                <a:latin typeface="楷体_GB2312" pitchFamily="1" charset="-122"/>
                <a:ea typeface="楷体_GB2312" pitchFamily="1" charset="-122"/>
              </a:rPr>
              <a:t>等，哪个受到的浮力大？ </a:t>
            </a:r>
          </a:p>
        </p:txBody>
      </p:sp>
      <p:grpSp>
        <p:nvGrpSpPr>
          <p:cNvPr id="115" name="组合 114"/>
          <p:cNvGrpSpPr/>
          <p:nvPr/>
        </p:nvGrpSpPr>
        <p:grpSpPr>
          <a:xfrm>
            <a:off x="2700337" y="2997200"/>
            <a:ext cx="3240087" cy="2087562"/>
            <a:chOff x="0" y="0"/>
            <a:chExt cx="1776" cy="1080"/>
          </a:xfrm>
        </p:grpSpPr>
        <p:sp>
          <p:nvSpPr>
            <p:cNvPr id="1048741" name="矩形 1048740"/>
            <p:cNvSpPr/>
            <p:nvPr/>
          </p:nvSpPr>
          <p:spPr>
            <a:xfrm>
              <a:off x="0" y="360"/>
              <a:ext cx="1776" cy="720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  <p:txBody>
            <a:bodyPr vert="horz" wrap="none" lIns="91440" tIns="45720" rIns="91440" bIns="45720" anchor="ctr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eaLnBrk="1" latinLnBrk="1" hangingPunct="1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48742" name="直接连接符 1048741"/>
            <p:cNvSpPr/>
            <p:nvPr/>
          </p:nvSpPr>
          <p:spPr>
            <a:xfrm flipV="1">
              <a:off x="0" y="0"/>
              <a:ext cx="2" cy="360"/>
            </a:xfrm>
            <a:prstGeom prst="line">
              <a:avLst/>
            </a:prstGeom>
            <a:noFill/>
            <a:ln w="254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43" name="直接连接符 1048742"/>
            <p:cNvSpPr/>
            <p:nvPr/>
          </p:nvSpPr>
          <p:spPr>
            <a:xfrm flipV="1">
              <a:off x="1776" y="24"/>
              <a:ext cx="0" cy="336"/>
            </a:xfrm>
            <a:prstGeom prst="line">
              <a:avLst/>
            </a:prstGeom>
            <a:noFill/>
            <a:ln w="254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44" name="矩形 1048743"/>
            <p:cNvSpPr/>
            <p:nvPr/>
          </p:nvSpPr>
          <p:spPr>
            <a:xfrm>
              <a:off x="288" y="120"/>
              <a:ext cx="384" cy="432"/>
            </a:xfrm>
            <a:prstGeom prst="rect">
              <a:avLst/>
            </a:prstGeom>
            <a:solidFill>
              <a:schemeClr val="lt1"/>
            </a:solidFill>
            <a:ln w="25400" cap="flat" cmpd="sng">
              <a:solidFill>
                <a:srgbClr val="FF0000">
                  <a:alpha val="100000"/>
                </a:srgbClr>
              </a:solidFill>
              <a:prstDash val="solid"/>
              <a:round/>
            </a:ln>
          </p:spPr>
          <p:txBody>
            <a:bodyPr vert="horz" wrap="none" lIns="91440" tIns="45720" rIns="91440" bIns="45720" anchor="ctr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algn="ctr" eaLnBrk="1" latinLnBrk="1" hangingPunct="1"/>
              <a:r>
                <a:rPr lang="en-US" altLang="zh-CN">
                  <a:ea typeface="宋体" pitchFamily="2" charset="-122"/>
                </a:rPr>
                <a:t>A</a:t>
              </a:r>
            </a:p>
          </p:txBody>
        </p:sp>
        <p:sp>
          <p:nvSpPr>
            <p:cNvPr id="1048745" name="矩形 1048744"/>
            <p:cNvSpPr/>
            <p:nvPr/>
          </p:nvSpPr>
          <p:spPr>
            <a:xfrm>
              <a:off x="1104" y="264"/>
              <a:ext cx="384" cy="432"/>
            </a:xfrm>
            <a:prstGeom prst="rect">
              <a:avLst/>
            </a:prstGeom>
            <a:solidFill>
              <a:schemeClr val="lt1"/>
            </a:solidFill>
            <a:ln w="25400" cap="flat" cmpd="sng">
              <a:solidFill>
                <a:srgbClr val="FF0000">
                  <a:alpha val="100000"/>
                </a:srgbClr>
              </a:solidFill>
              <a:prstDash val="solid"/>
              <a:round/>
            </a:ln>
          </p:spPr>
          <p:txBody>
            <a:bodyPr vert="horz" wrap="none" lIns="91440" tIns="45720" rIns="91440" bIns="45720" anchor="ctr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algn="ctr" eaLnBrk="1" latinLnBrk="1" hangingPunct="1"/>
              <a:r>
                <a:rPr lang="en-US" altLang="zh-CN">
                  <a:ea typeface="宋体" pitchFamily="2" charset="-122"/>
                </a:rPr>
                <a:t>B</a:t>
              </a:r>
            </a:p>
          </p:txBody>
        </p:sp>
      </p:grpSp>
      <p:sp>
        <p:nvSpPr>
          <p:cNvPr id="1048746" name="TextBox 1048745"/>
          <p:cNvSpPr txBox="1"/>
          <p:nvPr/>
        </p:nvSpPr>
        <p:spPr>
          <a:xfrm>
            <a:off x="2916237" y="5445125"/>
            <a:ext cx="3429000" cy="7016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en-US" altLang="zh-CN" sz="4000" b="1" i="1">
                <a:latin typeface="楷体_GB2312" pitchFamily="1" charset="-122"/>
                <a:ea typeface="楷体_GB2312" pitchFamily="1" charset="-122"/>
              </a:rPr>
              <a:t>F</a:t>
            </a:r>
            <a:r>
              <a:rPr lang="zh-CN" altLang="en-US" sz="4000" b="1" baseline="-25000">
                <a:latin typeface="楷体_GB2312" pitchFamily="1" charset="-122"/>
                <a:ea typeface="楷体_GB2312" pitchFamily="1" charset="-122"/>
              </a:rPr>
              <a:t>浮</a:t>
            </a:r>
            <a:r>
              <a:rPr lang="en-US" altLang="zh-CN" sz="4000" b="1" baseline="-25000">
                <a:latin typeface="楷体_GB2312" pitchFamily="1" charset="-122"/>
                <a:ea typeface="楷体_GB2312" pitchFamily="1" charset="-122"/>
              </a:rPr>
              <a:t>A</a:t>
            </a:r>
            <a:r>
              <a:rPr lang="en-US" altLang="zh-CN" sz="4000" b="1">
                <a:latin typeface="楷体_GB2312" pitchFamily="1" charset="-122"/>
                <a:ea typeface="楷体_GB2312" pitchFamily="1" charset="-122"/>
              </a:rPr>
              <a:t>&lt; </a:t>
            </a:r>
            <a:r>
              <a:rPr lang="en-US" altLang="zh-CN" sz="4000" b="1" i="1">
                <a:latin typeface="楷体_GB2312" pitchFamily="1" charset="-122"/>
                <a:ea typeface="楷体_GB2312" pitchFamily="1" charset="-122"/>
              </a:rPr>
              <a:t>F</a:t>
            </a:r>
            <a:r>
              <a:rPr lang="zh-CN" altLang="en-US" sz="4000" b="1" baseline="-25000">
                <a:latin typeface="楷体_GB2312" pitchFamily="1" charset="-122"/>
                <a:ea typeface="楷体_GB2312" pitchFamily="1" charset="-122"/>
              </a:rPr>
              <a:t>浮</a:t>
            </a:r>
            <a:r>
              <a:rPr lang="en-US" altLang="zh-CN" sz="4000" b="1" baseline="-25000">
                <a:latin typeface="楷体_GB2312" pitchFamily="1" charset="-122"/>
                <a:ea typeface="楷体_GB2312" pitchFamily="1" charset="-122"/>
              </a:rPr>
              <a:t>B</a:t>
            </a:r>
          </a:p>
        </p:txBody>
      </p:sp>
      <p:sp>
        <p:nvSpPr>
          <p:cNvPr id="1048747" name="矩形 1048746"/>
          <p:cNvSpPr/>
          <p:nvPr/>
        </p:nvSpPr>
        <p:spPr>
          <a:xfrm>
            <a:off x="609600" y="304800"/>
            <a:ext cx="8001000" cy="6096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buFontTx/>
              <a:buNone/>
            </a:pPr>
            <a:r>
              <a:rPr lang="zh-CN" altLang="en-US" sz="3200" b="1">
                <a:solidFill>
                  <a:schemeClr val="lt1"/>
                </a:solidFill>
                <a:latin typeface="Verdana" pitchFamily="34" charset="0"/>
                <a:ea typeface="楷体_GB2312" pitchFamily="1" charset="-122"/>
              </a:rPr>
              <a:t>例</a:t>
            </a:r>
            <a:r>
              <a:rPr lang="en-US" altLang="zh-CN" sz="3200" b="1">
                <a:solidFill>
                  <a:schemeClr val="lt1"/>
                </a:solidFill>
                <a:latin typeface="Verdana" pitchFamily="34" charset="0"/>
                <a:ea typeface="楷体_GB2312" pitchFamily="1" charset="-122"/>
              </a:rPr>
              <a:t>2.</a:t>
            </a:r>
            <a:r>
              <a:rPr lang="zh-CN" altLang="en-US" sz="3200" b="1">
                <a:solidFill>
                  <a:schemeClr val="lt1"/>
                </a:solidFill>
                <a:latin typeface="Verdana" pitchFamily="34" charset="0"/>
                <a:ea typeface="楷体_GB2312" pitchFamily="1" charset="-122"/>
              </a:rPr>
              <a:t>比较下列物体受的浮力</a:t>
            </a:r>
          </a:p>
        </p:txBody>
      </p:sp>
      <p:pic>
        <p:nvPicPr>
          <p:cNvPr id="2097171" name="图片 2097170" descr="question_pop_up_from_box_hg_clr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23850" y="4868862"/>
            <a:ext cx="1122362" cy="1341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72" name="图片 2097171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358062" y="6151562"/>
            <a:ext cx="1706562" cy="6397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8" name="矩形 1048747"/>
          <p:cNvSpPr/>
          <p:nvPr/>
        </p:nvSpPr>
        <p:spPr>
          <a:xfrm>
            <a:off x="0" y="1341437"/>
            <a:ext cx="8964612" cy="13112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chemeClr val="hlink"/>
                </a:solidFill>
                <a:latin typeface="楷体_GB2312" pitchFamily="1" charset="-122"/>
                <a:ea typeface="楷体_GB2312" pitchFamily="1" charset="-122"/>
              </a:rPr>
              <a:t>   </a:t>
            </a:r>
            <a:r>
              <a:rPr lang="en-US" altLang="zh-CN" sz="3200" b="1" dirty="0">
                <a:latin typeface="楷体_GB2312" pitchFamily="1" charset="-122"/>
                <a:ea typeface="楷体_GB2312" pitchFamily="1" charset="-122"/>
              </a:rPr>
              <a:t>拓展：质量是1kg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的实心铜球和铝球</a:t>
            </a:r>
            <a:r>
              <a:rPr lang="en-US" altLang="zh-CN" sz="3200" b="1" dirty="0">
                <a:latin typeface="楷体_GB2312" pitchFamily="1" charset="-122"/>
                <a:ea typeface="楷体_GB2312" pitchFamily="1" charset="-122"/>
              </a:rPr>
              <a:t>,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浸没水中</a:t>
            </a:r>
            <a:r>
              <a:rPr lang="en-US" altLang="zh-CN" sz="3200" b="1" dirty="0">
                <a:latin typeface="楷体_GB2312" pitchFamily="1" charset="-122"/>
                <a:ea typeface="楷体_GB2312" pitchFamily="1" charset="-122"/>
              </a:rPr>
              <a:t>,</a:t>
            </a:r>
            <a:r>
              <a:rPr lang="en-US" altLang="zh-CN" sz="3200" b="1" u="sng" dirty="0">
                <a:latin typeface="楷体_GB2312" pitchFamily="1" charset="-122"/>
                <a:ea typeface="楷体_GB2312" pitchFamily="1" charset="-122"/>
              </a:rPr>
              <a:t>   </a:t>
            </a:r>
          </a:p>
          <a:p>
            <a:pPr lvl="0" eaLnBrk="1" latinLnBrk="1" hangingPunct="1">
              <a:spcBef>
                <a:spcPct val="50000"/>
              </a:spcBef>
            </a:pPr>
            <a:r>
              <a:rPr lang="en-US" altLang="zh-CN" sz="3200" b="1" u="sng" dirty="0">
                <a:latin typeface="楷体_GB2312" pitchFamily="1" charset="-122"/>
                <a:ea typeface="楷体_GB2312" pitchFamily="1" charset="-122"/>
              </a:rPr>
              <a:t>        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受到的浮力小</a:t>
            </a:r>
            <a:r>
              <a:rPr lang="en-US" altLang="zh-CN" sz="3200" b="1" dirty="0">
                <a:latin typeface="楷体_GB2312" pitchFamily="1" charset="-122"/>
                <a:ea typeface="楷体_GB2312" pitchFamily="1" charset="-122"/>
              </a:rPr>
              <a:t>.</a:t>
            </a:r>
          </a:p>
        </p:txBody>
      </p:sp>
      <p:grpSp>
        <p:nvGrpSpPr>
          <p:cNvPr id="117" name="组合 116"/>
          <p:cNvGrpSpPr/>
          <p:nvPr/>
        </p:nvGrpSpPr>
        <p:grpSpPr>
          <a:xfrm>
            <a:off x="2700337" y="3500437"/>
            <a:ext cx="2895600" cy="2209800"/>
            <a:chOff x="0" y="0"/>
            <a:chExt cx="1488" cy="1008"/>
          </a:xfrm>
        </p:grpSpPr>
        <p:sp>
          <p:nvSpPr>
            <p:cNvPr id="1048749" name="矩形 1048748"/>
            <p:cNvSpPr/>
            <p:nvPr/>
          </p:nvSpPr>
          <p:spPr>
            <a:xfrm>
              <a:off x="30" y="144"/>
              <a:ext cx="1440" cy="864"/>
            </a:xfrm>
            <a:prstGeom prst="rect">
              <a:avLst/>
            </a:prstGeom>
            <a:solidFill>
              <a:srgbClr val="3366FF"/>
            </a:solidFill>
            <a:ln w="9525" cap="flat" cmpd="sng">
              <a:solidFill>
                <a:schemeClr val="dk1">
                  <a:alpha val="100000"/>
                </a:schemeClr>
              </a:solidFill>
              <a:prstDash val="dash"/>
              <a:round/>
            </a:ln>
          </p:spPr>
          <p:txBody>
            <a:bodyPr vert="horz" wrap="none" lIns="91440" tIns="45720" rIns="91440" bIns="45720" anchor="ctr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algn="ctr" eaLnBrk="1" latinLnBrk="1" hangingPunct="1"/>
              <a:endParaRPr lang="zh-CN" altLang="en-US"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1048750" name="直接连接符 1048749"/>
            <p:cNvSpPr/>
            <p:nvPr/>
          </p:nvSpPr>
          <p:spPr>
            <a:xfrm>
              <a:off x="0" y="0"/>
              <a:ext cx="0" cy="1008"/>
            </a:xfrm>
            <a:prstGeom prst="line">
              <a:avLst/>
            </a:prstGeom>
            <a:noFill/>
            <a:ln w="762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51" name="直接连接符 1048750"/>
            <p:cNvSpPr/>
            <p:nvPr/>
          </p:nvSpPr>
          <p:spPr>
            <a:xfrm>
              <a:off x="1488" y="0"/>
              <a:ext cx="0" cy="1008"/>
            </a:xfrm>
            <a:prstGeom prst="line">
              <a:avLst/>
            </a:prstGeom>
            <a:noFill/>
            <a:ln w="762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52" name="直接连接符 1048751"/>
            <p:cNvSpPr/>
            <p:nvPr/>
          </p:nvSpPr>
          <p:spPr>
            <a:xfrm>
              <a:off x="0" y="1008"/>
              <a:ext cx="942" cy="0"/>
            </a:xfrm>
            <a:prstGeom prst="line">
              <a:avLst/>
            </a:prstGeom>
            <a:noFill/>
            <a:ln w="762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53" name="直接连接符 1048752"/>
            <p:cNvSpPr/>
            <p:nvPr/>
          </p:nvSpPr>
          <p:spPr>
            <a:xfrm>
              <a:off x="960" y="1008"/>
              <a:ext cx="528" cy="0"/>
            </a:xfrm>
            <a:prstGeom prst="line">
              <a:avLst/>
            </a:prstGeom>
            <a:noFill/>
            <a:ln w="7620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54" name="直接连接符 1048753"/>
            <p:cNvSpPr/>
            <p:nvPr/>
          </p:nvSpPr>
          <p:spPr>
            <a:xfrm>
              <a:off x="0" y="144"/>
              <a:ext cx="1488" cy="0"/>
            </a:xfrm>
            <a:prstGeom prst="line">
              <a:avLst/>
            </a:prstGeom>
            <a:noFill/>
            <a:ln w="28575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55" name="直接连接符 1048754"/>
            <p:cNvSpPr/>
            <p:nvPr/>
          </p:nvSpPr>
          <p:spPr>
            <a:xfrm>
              <a:off x="720" y="288"/>
              <a:ext cx="288" cy="0"/>
            </a:xfrm>
            <a:prstGeom prst="line">
              <a:avLst/>
            </a:prstGeom>
            <a:noFill/>
            <a:ln w="5715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56" name="直接连接符 1048755"/>
            <p:cNvSpPr/>
            <p:nvPr/>
          </p:nvSpPr>
          <p:spPr>
            <a:xfrm>
              <a:off x="192" y="432"/>
              <a:ext cx="288" cy="0"/>
            </a:xfrm>
            <a:prstGeom prst="line">
              <a:avLst/>
            </a:prstGeom>
            <a:noFill/>
            <a:ln w="5715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57" name="直接连接符 1048756"/>
            <p:cNvSpPr/>
            <p:nvPr/>
          </p:nvSpPr>
          <p:spPr>
            <a:xfrm>
              <a:off x="192" y="768"/>
              <a:ext cx="288" cy="0"/>
            </a:xfrm>
            <a:prstGeom prst="line">
              <a:avLst/>
            </a:prstGeom>
            <a:noFill/>
            <a:ln w="5715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  <p:sp>
          <p:nvSpPr>
            <p:cNvPr id="1048758" name="直接连接符 1048757"/>
            <p:cNvSpPr/>
            <p:nvPr/>
          </p:nvSpPr>
          <p:spPr>
            <a:xfrm>
              <a:off x="1104" y="528"/>
              <a:ext cx="288" cy="0"/>
            </a:xfrm>
            <a:prstGeom prst="line">
              <a:avLst/>
            </a:prstGeom>
            <a:noFill/>
            <a:ln w="57150" cap="flat" cmpd="sng">
              <a:solidFill>
                <a:schemeClr val="dk1">
                  <a:alpha val="100000"/>
                </a:schemeClr>
              </a:solidFill>
              <a:prstDash val="solid"/>
              <a:round/>
            </a:ln>
          </p:spPr>
        </p:sp>
      </p:grpSp>
      <p:sp>
        <p:nvSpPr>
          <p:cNvPr id="1048759" name="椭圆 1048758"/>
          <p:cNvSpPr/>
          <p:nvPr/>
        </p:nvSpPr>
        <p:spPr>
          <a:xfrm>
            <a:off x="2916237" y="4797425"/>
            <a:ext cx="914400" cy="914400"/>
          </a:xfrm>
          <a:prstGeom prst="ellipse">
            <a:avLst/>
          </a:prstGeom>
          <a:solidFill>
            <a:srgbClr val="FFFF99"/>
          </a:solidFill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r>
              <a:rPr lang="zh-CN" altLang="en-US" sz="4000" b="1">
                <a:latin typeface="Verdana" pitchFamily="34" charset="0"/>
                <a:ea typeface="黑体" pitchFamily="49" charset="-122"/>
              </a:rPr>
              <a:t>铜</a:t>
            </a:r>
          </a:p>
        </p:txBody>
      </p:sp>
      <p:sp>
        <p:nvSpPr>
          <p:cNvPr id="1048760" name="椭圆 1048759"/>
          <p:cNvSpPr/>
          <p:nvPr/>
        </p:nvSpPr>
        <p:spPr>
          <a:xfrm>
            <a:off x="3995737" y="4365625"/>
            <a:ext cx="1466850" cy="1371600"/>
          </a:xfrm>
          <a:prstGeom prst="ellipse">
            <a:avLst/>
          </a:prstGeom>
          <a:solidFill>
            <a:srgbClr val="FFFF99"/>
          </a:solidFill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algn="ctr" eaLnBrk="1" latinLnBrk="1" hangingPunct="1"/>
            <a:r>
              <a:rPr lang="zh-CN" altLang="en-US" sz="4000" b="1">
                <a:latin typeface="Verdana" pitchFamily="34" charset="0"/>
                <a:ea typeface="黑体" pitchFamily="49" charset="-122"/>
              </a:rPr>
              <a:t>铝</a:t>
            </a:r>
          </a:p>
        </p:txBody>
      </p:sp>
      <p:sp>
        <p:nvSpPr>
          <p:cNvPr id="1048761" name="矩形 1048760"/>
          <p:cNvSpPr/>
          <p:nvPr/>
        </p:nvSpPr>
        <p:spPr>
          <a:xfrm>
            <a:off x="4356100" y="1700212"/>
            <a:ext cx="3095625" cy="10064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zh-CN" altLang="en-US" sz="6000" b="1" i="1">
                <a:latin typeface="Verdana" pitchFamily="34" charset="0"/>
                <a:ea typeface="宋体" pitchFamily="2" charset="-122"/>
              </a:rPr>
              <a:t> </a:t>
            </a:r>
            <a:r>
              <a:rPr lang="en-US" altLang="zh-CN" sz="3200" b="1">
                <a:latin typeface="Verdana" pitchFamily="34" charset="0"/>
                <a:ea typeface="宋体" pitchFamily="2" charset="-122"/>
              </a:rPr>
              <a:t>(</a:t>
            </a:r>
            <a:r>
              <a:rPr lang="en-US" altLang="zh-CN" sz="3200" b="1" i="1">
                <a:latin typeface="Verdana" pitchFamily="34" charset="0"/>
                <a:ea typeface="宋体" pitchFamily="2" charset="-122"/>
              </a:rPr>
              <a:t>ρ</a:t>
            </a:r>
            <a:r>
              <a:rPr lang="zh-CN" altLang="en-US" sz="3200" b="1" baseline="-25000">
                <a:latin typeface="Verdana" pitchFamily="34" charset="0"/>
                <a:ea typeface="宋体" pitchFamily="2" charset="-122"/>
              </a:rPr>
              <a:t>铜</a:t>
            </a:r>
            <a:r>
              <a:rPr lang="en-US" altLang="zh-CN" sz="3200" b="1" baseline="-25000">
                <a:latin typeface="Verdana" pitchFamily="34" charset="0"/>
                <a:ea typeface="黑体" pitchFamily="49" charset="-122"/>
              </a:rPr>
              <a:t>&gt;</a:t>
            </a:r>
            <a:r>
              <a:rPr lang="en-US" altLang="zh-CN" sz="3200" b="1" i="1">
                <a:latin typeface="Verdana" pitchFamily="34" charset="0"/>
                <a:ea typeface="宋体" pitchFamily="2" charset="-122"/>
              </a:rPr>
              <a:t>ρ</a:t>
            </a:r>
            <a:r>
              <a:rPr lang="zh-CN" altLang="en-US" sz="3200" b="1" baseline="-25000">
                <a:latin typeface="Verdana" pitchFamily="34" charset="0"/>
                <a:ea typeface="宋体" pitchFamily="2" charset="-122"/>
              </a:rPr>
              <a:t>铝</a:t>
            </a:r>
            <a:r>
              <a:rPr lang="en-US" altLang="zh-CN" sz="3200" b="1">
                <a:latin typeface="Verdana" pitchFamily="34" charset="0"/>
                <a:ea typeface="宋体" pitchFamily="2" charset="-122"/>
              </a:rPr>
              <a:t>)</a:t>
            </a:r>
          </a:p>
        </p:txBody>
      </p:sp>
      <p:sp>
        <p:nvSpPr>
          <p:cNvPr id="1048762" name="标题 1048761"/>
          <p:cNvSpPr>
            <a:spLocks noGrp="1"/>
          </p:cNvSpPr>
          <p:nvPr>
            <p:ph type="title" idx="4294967295"/>
          </p:nvPr>
        </p:nvSpPr>
        <p:spPr>
          <a:xfrm>
            <a:off x="609600" y="304800"/>
            <a:ext cx="8001000" cy="6096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>
            <a:lvl1pPr marL="0" indent="0" algn="ctr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3200" b="0" i="0" u="none" baseline="0">
                <a:solidFill>
                  <a:schemeClr val="lt1"/>
                </a:solidFill>
                <a:latin typeface="Verdana" pitchFamily="34" charset="0"/>
                <a:sym typeface="Arial" pitchFamily="34" charset="0"/>
              </a:defRPr>
            </a:lvl1pPr>
          </a:lstStyle>
          <a:p>
            <a:pPr lvl="0" algn="l" eaLnBrk="1" latinLnBrk="1" hangingPunct="1"/>
            <a:r>
              <a:rPr lang="zh-CN" altLang="en-US" b="1" dirty="0">
                <a:latin typeface="楷体_GB2312" pitchFamily="1" charset="-122"/>
                <a:ea typeface="楷体_GB2312" pitchFamily="1" charset="-122"/>
              </a:rPr>
              <a:t>例</a:t>
            </a:r>
            <a:r>
              <a:rPr lang="en-US" altLang="zh-CN" b="1" dirty="0">
                <a:latin typeface="楷体_GB2312" pitchFamily="1" charset="-122"/>
                <a:ea typeface="楷体_GB2312" pitchFamily="1" charset="-122"/>
              </a:rPr>
              <a:t>3.</a:t>
            </a:r>
            <a:r>
              <a:rPr lang="zh-CN" altLang="en-US" b="1" dirty="0">
                <a:latin typeface="楷体_GB2312" pitchFamily="1" charset="-122"/>
                <a:ea typeface="楷体_GB2312" pitchFamily="1" charset="-122"/>
              </a:rPr>
              <a:t>比较下列物体受的浮力</a:t>
            </a:r>
          </a:p>
        </p:txBody>
      </p:sp>
      <p:pic>
        <p:nvPicPr>
          <p:cNvPr id="2097173" name="图片 2097172" descr="question_pop_up_from_box_hg_clr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23850" y="4868862"/>
            <a:ext cx="1122362" cy="134143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763" name="直接连接符 1048762"/>
          <p:cNvSpPr/>
          <p:nvPr/>
        </p:nvSpPr>
        <p:spPr>
          <a:xfrm>
            <a:off x="4284662" y="5734050"/>
            <a:ext cx="503237" cy="0"/>
          </a:xfrm>
          <a:prstGeom prst="line">
            <a:avLst/>
          </a:prstGeom>
          <a:noFill/>
          <a:ln w="4445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3" name="TextBox 2"/>
          <p:cNvSpPr txBox="1"/>
          <p:nvPr/>
        </p:nvSpPr>
        <p:spPr>
          <a:xfrm>
            <a:off x="145077" y="1997074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铜球</a:t>
            </a:r>
          </a:p>
        </p:txBody>
      </p:sp>
      <p:sp>
        <p:nvSpPr>
          <p:cNvPr id="4" name="矩形 3"/>
          <p:cNvSpPr/>
          <p:nvPr/>
        </p:nvSpPr>
        <p:spPr>
          <a:xfrm>
            <a:off x="6281542" y="3588755"/>
            <a:ext cx="23887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66"/>
                </a:solidFill>
                <a:ea typeface="宋体" pitchFamily="2" charset="-122"/>
              </a:rPr>
              <a:t>F</a:t>
            </a:r>
            <a:r>
              <a:rPr lang="zh-CN" altLang="en-US" sz="3200" b="1" baseline="-25000" dirty="0">
                <a:solidFill>
                  <a:srgbClr val="FF0066"/>
                </a:solidFill>
                <a:ea typeface="宋体" pitchFamily="2" charset="-122"/>
              </a:rPr>
              <a:t>浮</a:t>
            </a:r>
            <a:r>
              <a:rPr lang="en-US" altLang="zh-CN" sz="3200" b="1" dirty="0">
                <a:solidFill>
                  <a:srgbClr val="FF0066"/>
                </a:solidFill>
                <a:ea typeface="宋体" pitchFamily="2" charset="-122"/>
              </a:rPr>
              <a:t>=ρ</a:t>
            </a:r>
            <a:r>
              <a:rPr lang="zh-CN" altLang="en-US" sz="3200" b="1" baseline="-25000" dirty="0">
                <a:solidFill>
                  <a:srgbClr val="FF0066"/>
                </a:solidFill>
                <a:ea typeface="宋体" pitchFamily="2" charset="-122"/>
              </a:rPr>
              <a:t>液</a:t>
            </a:r>
            <a:r>
              <a:rPr lang="en-US" altLang="zh-CN" sz="3200" b="1" dirty="0">
                <a:solidFill>
                  <a:srgbClr val="FF0066"/>
                </a:solidFill>
                <a:ea typeface="宋体" pitchFamily="2" charset="-122"/>
              </a:rPr>
              <a:t>g </a:t>
            </a:r>
            <a:r>
              <a:rPr lang="en-US" altLang="zh-CN" sz="3200" b="1" dirty="0">
                <a:solidFill>
                  <a:schemeClr val="tx1"/>
                </a:solidFill>
                <a:ea typeface="宋体" pitchFamily="2" charset="-122"/>
              </a:rPr>
              <a:t>V</a:t>
            </a:r>
            <a:r>
              <a:rPr lang="zh-CN" altLang="en-US" sz="3200" b="1" baseline="-25000" dirty="0">
                <a:solidFill>
                  <a:schemeClr val="tx1"/>
                </a:solidFill>
                <a:ea typeface="宋体" pitchFamily="2" charset="-122"/>
              </a:rPr>
              <a:t>排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48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48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59" grpId="0" animBg="1"/>
      <p:bldP spid="1048760" grpId="0" animBg="1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4" name="文本占位符 1048763"/>
          <p:cNvSpPr>
            <a:spLocks noGrp="1"/>
          </p:cNvSpPr>
          <p:nvPr>
            <p:ph type="body" idx="4294967295"/>
          </p:nvPr>
        </p:nvSpPr>
        <p:spPr>
          <a:xfrm>
            <a:off x="179387" y="1196975"/>
            <a:ext cx="8786812" cy="2016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sz="2800" b="1" i="0" u="none" baseline="0">
                <a:solidFill>
                  <a:schemeClr val="lt2"/>
                </a:solidFill>
                <a:latin typeface="Verdana" pitchFamily="34" charset="0"/>
                <a:sym typeface="Arial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 typeface="Times New Roman" pitchFamily="18" charset="0"/>
              <a:buChar char="n"/>
              <a:defRPr sz="2400" b="1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 typeface="Times New Roman" pitchFamily="18" charset="0"/>
              <a:buChar char="n"/>
              <a:defRPr sz="2400" b="1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 typeface="Times New Roman" pitchFamily="18" charset="0"/>
              <a:buChar char="n"/>
              <a:defRPr sz="2000" b="1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 typeface="Times New Roman" pitchFamily="18" charset="0"/>
              <a:buChar char="n"/>
              <a:defRPr sz="2000" b="1" i="0" u="none" baseline="0">
                <a:solidFill>
                  <a:schemeClr val="dk1"/>
                </a:solidFill>
                <a:latin typeface="Verdana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buFontTx/>
              <a:buNone/>
            </a:pPr>
            <a:r>
              <a:rPr lang="zh-CN" altLang="en-US" dirty="0">
                <a:ea typeface="宋体" pitchFamily="2" charset="-122"/>
              </a:rPr>
              <a:t> </a:t>
            </a:r>
            <a:r>
              <a:rPr lang="zh-CN" altLang="en-US" dirty="0">
                <a:solidFill>
                  <a:srgbClr val="FF0000"/>
                </a:solidFill>
                <a:ea typeface="宋体" pitchFamily="2" charset="-122"/>
              </a:rPr>
              <a:t>例</a:t>
            </a:r>
            <a:r>
              <a:rPr lang="en-US" altLang="zh-CN" dirty="0">
                <a:solidFill>
                  <a:srgbClr val="FF0000"/>
                </a:solidFill>
                <a:ea typeface="宋体" pitchFamily="2" charset="-122"/>
              </a:rPr>
              <a:t>4</a:t>
            </a:r>
            <a:r>
              <a:rPr lang="zh-CN" altLang="en-US" dirty="0">
                <a:solidFill>
                  <a:srgbClr val="FF0000"/>
                </a:solidFill>
                <a:ea typeface="宋体" pitchFamily="2" charset="-122"/>
              </a:rPr>
              <a:t>、</a:t>
            </a:r>
            <a:r>
              <a:rPr lang="zh-CN" altLang="en-US" dirty="0">
                <a:ea typeface="宋体" pitchFamily="2" charset="-122"/>
              </a:rPr>
              <a:t>把密度为</a:t>
            </a:r>
            <a:r>
              <a:rPr lang="en-US" altLang="zh-CN" dirty="0">
                <a:ea typeface="宋体" pitchFamily="2" charset="-122"/>
              </a:rPr>
              <a:t>7.8× 10</a:t>
            </a:r>
            <a:r>
              <a:rPr lang="en-US" altLang="zh-CN" baseline="30000" dirty="0">
                <a:ea typeface="宋体" pitchFamily="2" charset="-122"/>
              </a:rPr>
              <a:t>3 </a:t>
            </a:r>
            <a:r>
              <a:rPr lang="en-US" altLang="zh-CN" dirty="0">
                <a:ea typeface="宋体" pitchFamily="2" charset="-122"/>
              </a:rPr>
              <a:t>kg/m</a:t>
            </a:r>
            <a:r>
              <a:rPr lang="en-US" altLang="zh-CN" baseline="30000" dirty="0">
                <a:ea typeface="宋体" pitchFamily="2" charset="-122"/>
              </a:rPr>
              <a:t>3</a:t>
            </a:r>
            <a:r>
              <a:rPr lang="zh-CN" altLang="en-US" dirty="0">
                <a:ea typeface="宋体" pitchFamily="2" charset="-122"/>
              </a:rPr>
              <a:t>、体积为</a:t>
            </a:r>
            <a:r>
              <a:rPr lang="en-US" altLang="zh-CN" dirty="0">
                <a:ea typeface="宋体" pitchFamily="2" charset="-122"/>
              </a:rPr>
              <a:t>500cm</a:t>
            </a:r>
            <a:r>
              <a:rPr lang="en-US" altLang="zh-CN" baseline="30000" dirty="0">
                <a:ea typeface="宋体" pitchFamily="2" charset="-122"/>
              </a:rPr>
              <a:t>3</a:t>
            </a:r>
            <a:r>
              <a:rPr lang="zh-CN" altLang="en-US" dirty="0">
                <a:ea typeface="宋体" pitchFamily="2" charset="-122"/>
              </a:rPr>
              <a:t>的铁块浸没在密度为</a:t>
            </a:r>
            <a:r>
              <a:rPr lang="en-US" altLang="zh-CN" dirty="0">
                <a:ea typeface="宋体" pitchFamily="2" charset="-122"/>
              </a:rPr>
              <a:t>0.8×10</a:t>
            </a:r>
            <a:r>
              <a:rPr lang="en-US" altLang="zh-CN" baseline="30000" dirty="0">
                <a:ea typeface="宋体" pitchFamily="2" charset="-122"/>
              </a:rPr>
              <a:t>3</a:t>
            </a:r>
            <a:r>
              <a:rPr lang="en-US" altLang="zh-CN" dirty="0">
                <a:ea typeface="宋体" pitchFamily="2" charset="-122"/>
              </a:rPr>
              <a:t> kg/m</a:t>
            </a:r>
            <a:r>
              <a:rPr lang="en-US" altLang="zh-CN" baseline="30000" dirty="0">
                <a:ea typeface="宋体" pitchFamily="2" charset="-122"/>
              </a:rPr>
              <a:t>3</a:t>
            </a:r>
            <a:r>
              <a:rPr lang="zh-CN" altLang="en-US" dirty="0">
                <a:ea typeface="宋体" pitchFamily="2" charset="-122"/>
              </a:rPr>
              <a:t>的煤油中，受到的浮力为多少牛？</a:t>
            </a:r>
          </a:p>
          <a:p>
            <a:pPr lvl="0" eaLnBrk="1" latinLnBrk="1" hangingPunct="1"/>
            <a:endParaRPr lang="zh-CN" altLang="en-US" sz="3600" dirty="0">
              <a:ea typeface="宋体" pitchFamily="2" charset="-122"/>
            </a:endParaRPr>
          </a:p>
        </p:txBody>
      </p:sp>
      <p:sp>
        <p:nvSpPr>
          <p:cNvPr id="1048765" name="矩形 1048764"/>
          <p:cNvSpPr/>
          <p:nvPr/>
        </p:nvSpPr>
        <p:spPr>
          <a:xfrm>
            <a:off x="323850" y="2781300"/>
            <a:ext cx="8640762" cy="206210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zh-CN" altLang="en-US" sz="3200" b="1" dirty="0">
                <a:solidFill>
                  <a:schemeClr val="lt2"/>
                </a:solidFill>
                <a:ea typeface="宋体" pitchFamily="2" charset="-122"/>
              </a:rPr>
              <a:t>提示</a:t>
            </a:r>
            <a:r>
              <a:rPr lang="zh-CN" altLang="en-US" sz="3200" dirty="0">
                <a:ea typeface="宋体" pitchFamily="2" charset="-122"/>
              </a:rPr>
              <a:t> ：</a:t>
            </a:r>
            <a:r>
              <a:rPr lang="en-US" altLang="zh-CN" sz="3200" dirty="0">
                <a:solidFill>
                  <a:schemeClr val="lt2"/>
                </a:solidFill>
                <a:ea typeface="宋体" pitchFamily="2" charset="-122"/>
              </a:rPr>
              <a:t>∵</a:t>
            </a:r>
            <a:r>
              <a:rPr lang="en-US" altLang="zh-CN" sz="3200" dirty="0" err="1">
                <a:solidFill>
                  <a:schemeClr val="lt2"/>
                </a:solidFill>
                <a:ea typeface="宋体" pitchFamily="2" charset="-122"/>
              </a:rPr>
              <a:t>铁块完全浸没在煤油中</a:t>
            </a:r>
            <a:r>
              <a:rPr lang="en-US" altLang="zh-CN" sz="3200" dirty="0">
                <a:solidFill>
                  <a:schemeClr val="lt2"/>
                </a:solidFill>
                <a:ea typeface="宋体" pitchFamily="2" charset="-122"/>
              </a:rPr>
              <a:t>，</a:t>
            </a:r>
          </a:p>
          <a:p>
            <a:pPr lvl="0" eaLnBrk="1" latinLnBrk="1" hangingPunct="1"/>
            <a:r>
              <a:rPr lang="en-US" altLang="zh-CN" sz="3200" dirty="0">
                <a:solidFill>
                  <a:schemeClr val="lt2"/>
                </a:solidFill>
                <a:ea typeface="宋体" pitchFamily="2" charset="-122"/>
              </a:rPr>
              <a:t>           ∴ V</a:t>
            </a:r>
            <a:r>
              <a:rPr lang="zh-CN" altLang="en-US" sz="3200" baseline="-25000" dirty="0">
                <a:solidFill>
                  <a:schemeClr val="lt2"/>
                </a:solidFill>
                <a:ea typeface="宋体" pitchFamily="2" charset="-122"/>
              </a:rPr>
              <a:t>排</a:t>
            </a:r>
            <a:r>
              <a:rPr lang="en-US" altLang="zh-CN" sz="3200" dirty="0">
                <a:solidFill>
                  <a:schemeClr val="lt2"/>
                </a:solidFill>
                <a:ea typeface="宋体" pitchFamily="2" charset="-122"/>
              </a:rPr>
              <a:t>= V</a:t>
            </a:r>
            <a:r>
              <a:rPr lang="zh-CN" altLang="en-US" sz="3200" baseline="-25000" dirty="0">
                <a:solidFill>
                  <a:schemeClr val="lt2"/>
                </a:solidFill>
                <a:ea typeface="宋体" pitchFamily="2" charset="-122"/>
              </a:rPr>
              <a:t>物</a:t>
            </a:r>
          </a:p>
          <a:p>
            <a:pPr lvl="0" eaLnBrk="1" latinLnBrk="1" hangingPunct="1"/>
            <a:r>
              <a:rPr lang="en-US" altLang="zh-CN" sz="3200" dirty="0">
                <a:ea typeface="宋体" pitchFamily="2" charset="-122"/>
              </a:rPr>
              <a:t>F</a:t>
            </a:r>
            <a:r>
              <a:rPr lang="zh-CN" altLang="en-US" sz="2000" baseline="-25000" dirty="0">
                <a:ea typeface="宋体" pitchFamily="2" charset="-122"/>
              </a:rPr>
              <a:t>浮</a:t>
            </a:r>
            <a:r>
              <a:rPr lang="en-US" altLang="zh-CN" sz="3200" dirty="0">
                <a:ea typeface="宋体" pitchFamily="2" charset="-122"/>
              </a:rPr>
              <a:t>= </a:t>
            </a:r>
            <a:r>
              <a:rPr lang="en-US" altLang="zh-CN" sz="3200" dirty="0">
                <a:solidFill>
                  <a:srgbClr val="FF0000"/>
                </a:solidFill>
                <a:ea typeface="宋体" pitchFamily="2" charset="-122"/>
              </a:rPr>
              <a:t>ρ</a:t>
            </a:r>
            <a:r>
              <a:rPr lang="zh-CN" altLang="en-US" sz="2000" baseline="-25000" dirty="0">
                <a:solidFill>
                  <a:srgbClr val="FF0000"/>
                </a:solidFill>
                <a:ea typeface="宋体" pitchFamily="2" charset="-122"/>
              </a:rPr>
              <a:t>液</a:t>
            </a:r>
            <a:r>
              <a:rPr lang="en-US" altLang="zh-CN" sz="3200" dirty="0">
                <a:ea typeface="宋体" pitchFamily="2" charset="-122"/>
              </a:rPr>
              <a:t>V</a:t>
            </a:r>
            <a:r>
              <a:rPr lang="zh-CN" altLang="en-US" sz="2000" baseline="-25000" dirty="0">
                <a:ea typeface="宋体" pitchFamily="2" charset="-122"/>
              </a:rPr>
              <a:t>排</a:t>
            </a:r>
            <a:r>
              <a:rPr lang="en-US" altLang="zh-CN" sz="3200" dirty="0">
                <a:ea typeface="宋体" pitchFamily="2" charset="-122"/>
              </a:rPr>
              <a:t>g= 0.8×10</a:t>
            </a:r>
            <a:r>
              <a:rPr lang="en-US" altLang="zh-CN" sz="3200" baseline="30000" dirty="0">
                <a:ea typeface="宋体" pitchFamily="2" charset="-122"/>
              </a:rPr>
              <a:t>3 </a:t>
            </a:r>
            <a:r>
              <a:rPr lang="en-US" altLang="zh-CN" sz="3200" dirty="0">
                <a:ea typeface="宋体" pitchFamily="2" charset="-122"/>
              </a:rPr>
              <a:t>kg/m</a:t>
            </a:r>
            <a:r>
              <a:rPr lang="en-US" altLang="zh-CN" sz="3200" baseline="30000" dirty="0">
                <a:ea typeface="宋体" pitchFamily="2" charset="-122"/>
              </a:rPr>
              <a:t>3</a:t>
            </a:r>
            <a:r>
              <a:rPr lang="en-US" altLang="zh-CN" sz="3200" dirty="0">
                <a:ea typeface="宋体" pitchFamily="2" charset="-122"/>
              </a:rPr>
              <a:t>×500 × 10</a:t>
            </a:r>
            <a:r>
              <a:rPr lang="en-US" altLang="zh-CN" sz="3200" baseline="30000" dirty="0">
                <a:ea typeface="宋体" pitchFamily="2" charset="-122"/>
              </a:rPr>
              <a:t>-6</a:t>
            </a:r>
            <a:r>
              <a:rPr lang="en-US" altLang="zh-CN" sz="3200" dirty="0">
                <a:ea typeface="宋体" pitchFamily="2" charset="-122"/>
              </a:rPr>
              <a:t>m</a:t>
            </a:r>
            <a:r>
              <a:rPr lang="en-US" altLang="zh-CN" sz="3200" baseline="30000" dirty="0">
                <a:ea typeface="宋体" pitchFamily="2" charset="-122"/>
              </a:rPr>
              <a:t>3</a:t>
            </a:r>
            <a:r>
              <a:rPr lang="en-US" altLang="zh-CN" sz="3200" dirty="0">
                <a:ea typeface="宋体" pitchFamily="2" charset="-122"/>
              </a:rPr>
              <a:t> × 9.8N/kg=3.92N</a:t>
            </a:r>
          </a:p>
        </p:txBody>
      </p:sp>
      <p:pic>
        <p:nvPicPr>
          <p:cNvPr id="2097174" name="图片 2097173" descr="question_pop_up_from_box_hg_clr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23850" y="4868862"/>
            <a:ext cx="1122362" cy="13414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6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8" name="TextBox 1048767"/>
          <p:cNvSpPr txBox="1"/>
          <p:nvPr/>
        </p:nvSpPr>
        <p:spPr>
          <a:xfrm>
            <a:off x="827087" y="1989137"/>
            <a:ext cx="8066087" cy="3667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1048769" name="TextBox 1048768"/>
          <p:cNvSpPr txBox="1"/>
          <p:nvPr/>
        </p:nvSpPr>
        <p:spPr>
          <a:xfrm>
            <a:off x="395287" y="908050"/>
            <a:ext cx="8569325" cy="224676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zh-CN" altLang="en-US" sz="2800" dirty="0">
                <a:latin typeface="楷体_GB2312" pitchFamily="1" charset="-122"/>
                <a:ea typeface="楷体_GB2312" pitchFamily="1" charset="-122"/>
              </a:rPr>
              <a:t>   </a:t>
            </a:r>
            <a:r>
              <a:rPr lang="zh-CN" altLang="en-US" sz="2800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例</a:t>
            </a:r>
            <a:r>
              <a:rPr lang="en-US" altLang="zh-CN" sz="2800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5</a:t>
            </a:r>
            <a:r>
              <a:rPr lang="zh-CN" altLang="en-US" sz="2800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zh-CN" altLang="en-US" sz="2800" dirty="0">
                <a:latin typeface="楷体_GB2312" pitchFamily="1" charset="-122"/>
                <a:ea typeface="楷体_GB2312" pitchFamily="1" charset="-122"/>
              </a:rPr>
              <a:t>把重力为</a:t>
            </a:r>
            <a:r>
              <a:rPr lang="en-US" altLang="zh-CN" sz="2800" dirty="0">
                <a:latin typeface="楷体_GB2312" pitchFamily="1" charset="-122"/>
                <a:ea typeface="楷体_GB2312" pitchFamily="1" charset="-122"/>
              </a:rPr>
              <a:t>15</a:t>
            </a:r>
            <a:r>
              <a:rPr lang="zh-CN" altLang="en-US" sz="2800" dirty="0">
                <a:latin typeface="楷体_GB2312" pitchFamily="1" charset="-122"/>
                <a:ea typeface="楷体_GB2312" pitchFamily="1" charset="-122"/>
              </a:rPr>
              <a:t>牛，体积为</a:t>
            </a:r>
            <a:r>
              <a:rPr lang="en-US" altLang="zh-CN" sz="2800" dirty="0">
                <a:latin typeface="楷体_GB2312" pitchFamily="1" charset="-122"/>
                <a:ea typeface="楷体_GB2312" pitchFamily="1" charset="-122"/>
              </a:rPr>
              <a:t>1×10</a:t>
            </a:r>
            <a:r>
              <a:rPr lang="en-US" altLang="zh-CN" sz="2800" baseline="30000" dirty="0">
                <a:latin typeface="楷体_GB2312" pitchFamily="1" charset="-122"/>
                <a:ea typeface="楷体_GB2312" pitchFamily="1" charset="-122"/>
              </a:rPr>
              <a:t>-3</a:t>
            </a:r>
            <a:r>
              <a:rPr lang="zh-CN" altLang="en-US" sz="2800" dirty="0">
                <a:latin typeface="楷体_GB2312" pitchFamily="1" charset="-122"/>
                <a:ea typeface="楷体_GB2312" pitchFamily="1" charset="-122"/>
              </a:rPr>
              <a:t>米</a:t>
            </a:r>
            <a:r>
              <a:rPr lang="en-US" altLang="zh-CN" sz="2800" baseline="30000" dirty="0">
                <a:latin typeface="楷体_GB2312" pitchFamily="1" charset="-122"/>
                <a:ea typeface="楷体_GB2312" pitchFamily="1" charset="-122"/>
              </a:rPr>
              <a:t>3</a:t>
            </a:r>
            <a:r>
              <a:rPr lang="zh-CN" altLang="en-US" sz="2800" dirty="0">
                <a:latin typeface="楷体_GB2312" pitchFamily="1" charset="-122"/>
                <a:ea typeface="楷体_GB2312" pitchFamily="1" charset="-122"/>
              </a:rPr>
              <a:t>的金属球浸没到盛满水的容器内，（</a:t>
            </a:r>
            <a:r>
              <a:rPr lang="en-US" altLang="zh-CN" sz="2800" dirty="0">
                <a:latin typeface="楷体_GB2312" pitchFamily="1" charset="-122"/>
                <a:ea typeface="楷体_GB2312" pitchFamily="1" charset="-122"/>
              </a:rPr>
              <a:t>g=10N/kg</a:t>
            </a:r>
            <a:r>
              <a:rPr lang="zh-CN" altLang="en-US" sz="2800" dirty="0">
                <a:latin typeface="楷体_GB2312" pitchFamily="1" charset="-122"/>
                <a:ea typeface="楷体_GB2312" pitchFamily="1" charset="-122"/>
              </a:rPr>
              <a:t>）求：</a:t>
            </a:r>
          </a:p>
          <a:p>
            <a:pPr lvl="0" eaLnBrk="1" latinLnBrk="1" hangingPunct="1">
              <a:spcBef>
                <a:spcPct val="50000"/>
              </a:spcBef>
            </a:pPr>
            <a:r>
              <a:rPr lang="zh-CN" altLang="en-US" sz="2800" dirty="0">
                <a:latin typeface="楷体_GB2312" pitchFamily="1" charset="-122"/>
                <a:ea typeface="楷体_GB2312" pitchFamily="1" charset="-122"/>
              </a:rPr>
              <a:t>⑴溢出的水的重力为多少牛？</a:t>
            </a:r>
          </a:p>
          <a:p>
            <a:pPr lvl="0" eaLnBrk="1" latinLnBrk="1" hangingPunct="1">
              <a:spcBef>
                <a:spcPct val="50000"/>
              </a:spcBef>
            </a:pPr>
            <a:r>
              <a:rPr lang="zh-CN" altLang="en-US" sz="2800" dirty="0">
                <a:latin typeface="楷体_GB2312" pitchFamily="1" charset="-122"/>
                <a:ea typeface="楷体_GB2312" pitchFamily="1" charset="-122"/>
              </a:rPr>
              <a:t>⑵浮力和重力的合力为多少牛？其方向如何？</a:t>
            </a:r>
          </a:p>
        </p:txBody>
      </p:sp>
      <p:pic>
        <p:nvPicPr>
          <p:cNvPr id="2097175" name="图片 2097174" descr="question_pop_up_from_box_hg_clr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23850" y="4868862"/>
            <a:ext cx="1122362" cy="134143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563448" y="3356992"/>
            <a:ext cx="81369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解（</a:t>
            </a:r>
            <a:r>
              <a:rPr lang="en-US" altLang="zh-CN" sz="2800" dirty="0"/>
              <a:t>1</a:t>
            </a:r>
            <a:r>
              <a:rPr lang="zh-CN" altLang="en-US" sz="2800" dirty="0"/>
              <a:t>）溢出水的重力：</a:t>
            </a:r>
            <a:endParaRPr lang="en-US" altLang="zh-CN" sz="2800" dirty="0"/>
          </a:p>
          <a:p>
            <a:r>
              <a:rPr lang="en-US" altLang="zh-CN" sz="2800" dirty="0"/>
              <a:t>      G</a:t>
            </a:r>
            <a:r>
              <a:rPr lang="zh-CN" altLang="en-US" sz="2800" baseline="-25000" dirty="0"/>
              <a:t>排</a:t>
            </a:r>
            <a:r>
              <a:rPr lang="en-US" altLang="zh-CN" sz="2800" dirty="0"/>
              <a:t>=F</a:t>
            </a:r>
            <a:r>
              <a:rPr lang="zh-CN" altLang="en-US" sz="2800" baseline="-25000" dirty="0"/>
              <a:t>浮</a:t>
            </a:r>
            <a:r>
              <a:rPr lang="en-US" altLang="zh-CN" sz="2800" dirty="0"/>
              <a:t>=</a:t>
            </a:r>
            <a:r>
              <a:rPr lang="en-US" altLang="zh-CN" sz="2800" b="1" dirty="0">
                <a:solidFill>
                  <a:srgbClr val="FF0000"/>
                </a:solidFill>
                <a:ea typeface="宋体" pitchFamily="2" charset="-122"/>
              </a:rPr>
              <a:t>ρ</a:t>
            </a:r>
            <a:r>
              <a:rPr lang="zh-CN" altLang="en-US" sz="2800" b="1" baseline="-25000" dirty="0">
                <a:solidFill>
                  <a:srgbClr val="FF0000"/>
                </a:solidFill>
                <a:ea typeface="宋体" pitchFamily="2" charset="-122"/>
              </a:rPr>
              <a:t>液</a:t>
            </a:r>
            <a:r>
              <a:rPr lang="en-US" altLang="zh-CN" sz="2800" b="1" dirty="0">
                <a:solidFill>
                  <a:srgbClr val="FF0000"/>
                </a:solidFill>
                <a:ea typeface="宋体" pitchFamily="2" charset="-122"/>
              </a:rPr>
              <a:t>g V</a:t>
            </a:r>
            <a:r>
              <a:rPr lang="zh-CN" altLang="en-US" sz="2800" b="1" baseline="-25000" dirty="0">
                <a:solidFill>
                  <a:srgbClr val="FF0000"/>
                </a:solidFill>
                <a:ea typeface="宋体" pitchFamily="2" charset="-122"/>
              </a:rPr>
              <a:t>排</a:t>
            </a:r>
            <a:endParaRPr lang="en-US" altLang="zh-CN" sz="2800" b="1" baseline="-25000" dirty="0">
              <a:solidFill>
                <a:srgbClr val="FF0000"/>
              </a:solidFill>
              <a:ea typeface="宋体" pitchFamily="2" charset="-122"/>
            </a:endParaRPr>
          </a:p>
          <a:p>
            <a:r>
              <a:rPr lang="en-US" altLang="zh-CN" sz="2800" b="1" dirty="0">
                <a:solidFill>
                  <a:schemeClr val="tx1"/>
                </a:solidFill>
                <a:ea typeface="宋体" pitchFamily="2" charset="-122"/>
              </a:rPr>
              <a:t>      =</a:t>
            </a:r>
            <a:r>
              <a:rPr lang="en-US" altLang="zh-CN" sz="2800" dirty="0">
                <a:latin typeface="楷体_GB2312" pitchFamily="1" charset="-122"/>
                <a:ea typeface="楷体_GB2312" pitchFamily="1" charset="-122"/>
              </a:rPr>
              <a:t> 1×10</a:t>
            </a:r>
            <a:r>
              <a:rPr lang="en-US" altLang="zh-CN" sz="2800" baseline="30000" dirty="0">
                <a:latin typeface="楷体_GB2312" pitchFamily="1" charset="-122"/>
                <a:ea typeface="楷体_GB2312" pitchFamily="1" charset="-122"/>
              </a:rPr>
              <a:t>3</a:t>
            </a:r>
            <a:r>
              <a:rPr lang="en-US" altLang="zh-CN" sz="2800" dirty="0">
                <a:latin typeface="楷体_GB2312" pitchFamily="1" charset="-122"/>
                <a:ea typeface="楷体_GB2312" pitchFamily="1" charset="-122"/>
              </a:rPr>
              <a:t>kg/m</a:t>
            </a:r>
            <a:r>
              <a:rPr lang="en-US" altLang="zh-CN" sz="2800" baseline="30000" dirty="0">
                <a:latin typeface="楷体_GB2312" pitchFamily="1" charset="-122"/>
                <a:ea typeface="楷体_GB2312" pitchFamily="1" charset="-122"/>
              </a:rPr>
              <a:t>3</a:t>
            </a:r>
            <a:r>
              <a:rPr lang="en-US" altLang="zh-CN" sz="2800" dirty="0">
                <a:latin typeface="楷体_GB2312" pitchFamily="1" charset="-122"/>
                <a:ea typeface="楷体_GB2312" pitchFamily="1" charset="-122"/>
              </a:rPr>
              <a:t>×10N/kg× 1×10</a:t>
            </a:r>
            <a:r>
              <a:rPr lang="en-US" altLang="zh-CN" sz="2800" baseline="30000" dirty="0">
                <a:latin typeface="楷体_GB2312" pitchFamily="1" charset="-122"/>
                <a:ea typeface="楷体_GB2312" pitchFamily="1" charset="-122"/>
              </a:rPr>
              <a:t>-3</a:t>
            </a:r>
            <a:r>
              <a:rPr lang="en-US" altLang="zh-CN" sz="2800" dirty="0">
                <a:latin typeface="楷体_GB2312" pitchFamily="1" charset="-122"/>
                <a:ea typeface="楷体_GB2312" pitchFamily="1" charset="-122"/>
              </a:rPr>
              <a:t>m</a:t>
            </a:r>
            <a:r>
              <a:rPr lang="en-US" altLang="zh-CN" sz="2800" baseline="30000" dirty="0">
                <a:latin typeface="楷体_GB2312" pitchFamily="1" charset="-122"/>
                <a:ea typeface="楷体_GB2312" pitchFamily="1" charset="-122"/>
              </a:rPr>
              <a:t>3</a:t>
            </a:r>
            <a:r>
              <a:rPr lang="en-US" altLang="zh-CN" sz="2800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=10N</a:t>
            </a:r>
            <a:endParaRPr lang="zh-CN" altLang="en-US" sz="2800" baseline="300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0700" y="4995843"/>
            <a:ext cx="7642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dirty="0"/>
              <a:t>（</a:t>
            </a:r>
            <a:r>
              <a:rPr lang="en-US" altLang="zh-CN" sz="2800" dirty="0"/>
              <a:t>2</a:t>
            </a:r>
            <a:r>
              <a:rPr lang="zh-CN" altLang="en-US" sz="2800" dirty="0"/>
              <a:t>）</a:t>
            </a:r>
            <a:r>
              <a:rPr lang="zh-CN" altLang="en-US" sz="2800" dirty="0">
                <a:latin typeface="楷体_GB2312" pitchFamily="1" charset="-122"/>
                <a:ea typeface="楷体_GB2312" pitchFamily="1" charset="-122"/>
              </a:rPr>
              <a:t>浮力和重力的合力为</a:t>
            </a:r>
            <a:r>
              <a:rPr lang="en-US" altLang="zh-CN" sz="2800" dirty="0">
                <a:latin typeface="楷体_GB2312" pitchFamily="1" charset="-122"/>
                <a:ea typeface="楷体_GB2312" pitchFamily="1" charset="-122"/>
              </a:rPr>
              <a:t>:</a:t>
            </a:r>
          </a:p>
          <a:p>
            <a:pPr lvl="0"/>
            <a:r>
              <a:rPr lang="en-US" altLang="zh-CN" sz="2800" dirty="0"/>
              <a:t>          </a:t>
            </a:r>
            <a:r>
              <a:rPr lang="en-US" altLang="zh-CN" sz="2800" dirty="0">
                <a:solidFill>
                  <a:srgbClr val="FF0000"/>
                </a:solidFill>
              </a:rPr>
              <a:t>G-F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浮</a:t>
            </a:r>
            <a:r>
              <a:rPr lang="en-US" altLang="zh-CN" sz="2800" dirty="0">
                <a:solidFill>
                  <a:srgbClr val="FF0000"/>
                </a:solidFill>
              </a:rPr>
              <a:t>=15N-10N=5N</a:t>
            </a:r>
            <a:r>
              <a:rPr lang="en-US" altLang="zh-CN" sz="2800" dirty="0"/>
              <a:t>,   </a:t>
            </a:r>
            <a:r>
              <a:rPr lang="zh-CN" altLang="en-US" sz="2800" dirty="0">
                <a:solidFill>
                  <a:srgbClr val="FF0000"/>
                </a:solidFill>
              </a:rPr>
              <a:t>方向竖直向下</a:t>
            </a:r>
            <a:r>
              <a:rPr lang="zh-CN" altLang="en-US" sz="2800" dirty="0"/>
              <a:t>，</a:t>
            </a:r>
            <a:endParaRPr lang="zh-CN" altLang="en-US" sz="2800" dirty="0"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1" name="TextBox 1048770"/>
          <p:cNvSpPr txBox="1"/>
          <p:nvPr/>
        </p:nvSpPr>
        <p:spPr>
          <a:xfrm>
            <a:off x="609600" y="1773237"/>
            <a:ext cx="8001000" cy="36814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algn="just" eaLnBrk="1" latinLnBrk="1" hangingPunct="1">
              <a:lnSpc>
                <a:spcPct val="120000"/>
              </a:lnSpc>
            </a:pPr>
            <a:r>
              <a:rPr lang="zh-CN" altLang="en-US" sz="2800" b="1" dirty="0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  </a:t>
            </a:r>
            <a:r>
              <a:rPr lang="en-US" altLang="zh-CN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、浸在液体中的物体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受到的浮力大小取决于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(     )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。</a:t>
            </a:r>
          </a:p>
          <a:p>
            <a:pPr lvl="0" algn="just" eaLnBrk="1" latinLnBrk="1" hangingPunct="1">
              <a:lnSpc>
                <a:spcPct val="120000"/>
              </a:lnSpc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  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A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. 物体的体积和液体的密度</a:t>
            </a:r>
          </a:p>
          <a:p>
            <a:pPr lvl="0" algn="just" eaLnBrk="1" latinLnBrk="1" hangingPunct="1">
              <a:lnSpc>
                <a:spcPct val="120000"/>
              </a:lnSpc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  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B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. 物体的密度和物体浸入液体的深度</a:t>
            </a:r>
          </a:p>
          <a:p>
            <a:pPr lvl="0" algn="just" eaLnBrk="1" latinLnBrk="1" hangingPunct="1">
              <a:lnSpc>
                <a:spcPct val="120000"/>
              </a:lnSpc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  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C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. 物体浸入液体的体积和液体的密度</a:t>
            </a:r>
          </a:p>
          <a:p>
            <a:pPr lvl="0" algn="just" eaLnBrk="1" latinLnBrk="1" hangingPunct="1">
              <a:lnSpc>
                <a:spcPct val="120000"/>
              </a:lnSpc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  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D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.物体的质量、体积、浸入液体的深度及形状等因素</a:t>
            </a:r>
          </a:p>
        </p:txBody>
      </p:sp>
      <p:sp>
        <p:nvSpPr>
          <p:cNvPr id="1048772" name="TextBox 1048771"/>
          <p:cNvSpPr txBox="1"/>
          <p:nvPr/>
        </p:nvSpPr>
        <p:spPr>
          <a:xfrm>
            <a:off x="1106487" y="2354262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C</a:t>
            </a:r>
          </a:p>
        </p:txBody>
      </p:sp>
      <p:sp>
        <p:nvSpPr>
          <p:cNvPr id="1048773" name="TextBox 1048772"/>
          <p:cNvSpPr txBox="1"/>
          <p:nvPr/>
        </p:nvSpPr>
        <p:spPr>
          <a:xfrm>
            <a:off x="838200" y="685800"/>
            <a:ext cx="6172200" cy="64171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3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课堂练习</a:t>
            </a:r>
          </a:p>
        </p:txBody>
      </p:sp>
      <p:pic>
        <p:nvPicPr>
          <p:cNvPr id="2097176" name="图片 2097175" descr="E:\李燃\教师教学用书\2012人教教师用书项目\ppt\物理\图标.pn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7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8" name="TextBox 1048777"/>
          <p:cNvSpPr txBox="1"/>
          <p:nvPr/>
        </p:nvSpPr>
        <p:spPr>
          <a:xfrm>
            <a:off x="914400" y="914400"/>
            <a:ext cx="7437437" cy="16303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   </a:t>
            </a:r>
            <a:r>
              <a:rPr lang="en-US" altLang="zh-CN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2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　一个体积为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300 cm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 的物体浮在水面上，它的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2/3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体积露出水面，它受的浮力是</a:t>
            </a:r>
            <a:r>
              <a:rPr lang="zh-CN" altLang="en-US" sz="2800" b="1" u="sng" dirty="0">
                <a:latin typeface="Times New Roman" pitchFamily="18" charset="0"/>
                <a:ea typeface="宋体" pitchFamily="2" charset="-122"/>
              </a:rPr>
              <a:t>       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N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。（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g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取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10 N/kg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）</a:t>
            </a:r>
          </a:p>
        </p:txBody>
      </p:sp>
      <p:sp>
        <p:nvSpPr>
          <p:cNvPr id="1048779" name="矩形 1048778"/>
          <p:cNvSpPr/>
          <p:nvPr/>
        </p:nvSpPr>
        <p:spPr>
          <a:xfrm>
            <a:off x="7020272" y="1462088"/>
            <a:ext cx="914400" cy="519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1</a:t>
            </a:r>
          </a:p>
        </p:txBody>
      </p:sp>
      <p:sp>
        <p:nvSpPr>
          <p:cNvPr id="1048780" name="矩形 1048779"/>
          <p:cNvSpPr/>
          <p:nvPr/>
        </p:nvSpPr>
        <p:spPr>
          <a:xfrm>
            <a:off x="746125" y="2619375"/>
            <a:ext cx="7426325" cy="35972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</a:rPr>
              <a:t>【</a:t>
            </a:r>
            <a:r>
              <a:rPr lang="zh-CN" alt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</a:rPr>
              <a:t>解析</a:t>
            </a:r>
            <a:r>
              <a:rPr lang="en-US" altLang="zh-CN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</a:rPr>
              <a:t>】</a:t>
            </a:r>
          </a:p>
          <a:p>
            <a:pPr lvl="0" eaLnBrk="1" latin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</a:rPr>
              <a:t> 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根据阿基米德原理：</a:t>
            </a:r>
          </a:p>
          <a:p>
            <a:pPr lvl="0" eaLnBrk="1" latin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   F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浮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G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排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ρ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液</a:t>
            </a:r>
            <a:r>
              <a:rPr lang="en-US" altLang="zh-CN" sz="2800" b="1" i="1" dirty="0" err="1">
                <a:latin typeface="Times New Roman" pitchFamily="18" charset="0"/>
                <a:ea typeface="宋体" pitchFamily="2" charset="-122"/>
              </a:rPr>
              <a:t>gV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排</a:t>
            </a:r>
          </a:p>
          <a:p>
            <a:pPr lvl="0" eaLnBrk="1" latin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b="1" i="1" dirty="0">
                <a:ea typeface="宋体" pitchFamily="2" charset="-122"/>
              </a:rPr>
              <a:t>　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据题意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V</a:t>
            </a:r>
            <a:r>
              <a:rPr lang="zh-CN" altLang="en-US" sz="2800" b="1" baseline="-25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排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V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/3=300cm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3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/3=100cm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3</a:t>
            </a:r>
          </a:p>
          <a:p>
            <a:pPr lvl="0" eaLnBrk="1" latin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    F</a:t>
            </a:r>
            <a:r>
              <a:rPr lang="zh-CN" altLang="en-US" sz="2800" b="1" baseline="-25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浮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ρ</a:t>
            </a:r>
            <a:r>
              <a:rPr lang="zh-CN" altLang="en-US" sz="2800" b="1" baseline="-25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液</a:t>
            </a:r>
            <a:r>
              <a:rPr lang="en-US" altLang="zh-CN" sz="2800" b="1" i="1" dirty="0" err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gV</a:t>
            </a:r>
            <a:r>
              <a:rPr lang="zh-CN" altLang="en-US" sz="2800" b="1" baseline="-250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排</a:t>
            </a:r>
          </a:p>
          <a:p>
            <a:pPr lvl="0" eaLnBrk="1" latin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            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＝1.0×10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kg/m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×10 N/kg×10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-4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m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1 N</a:t>
            </a:r>
          </a:p>
        </p:txBody>
      </p:sp>
      <p:pic>
        <p:nvPicPr>
          <p:cNvPr id="2097177" name="图片 2097176" descr="E:\李燃\教师教学用书\2012人教教师用书项目\ppt\物理\图标.pn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48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8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487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487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487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487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487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87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7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1" name="TextBox 1048780"/>
          <p:cNvSpPr txBox="1"/>
          <p:nvPr/>
        </p:nvSpPr>
        <p:spPr>
          <a:xfrm>
            <a:off x="838200" y="990600"/>
            <a:ext cx="7874000" cy="2143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 dirty="0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3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　把两个物重相同的实心铁球和铝球，浸没在水中，它们受到的浮力（    ）。</a:t>
            </a:r>
          </a:p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A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．相等                             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B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．铝球的比铁球大</a:t>
            </a:r>
          </a:p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  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C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．铝球的比铁球小         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D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．浮力都等于重力</a:t>
            </a:r>
          </a:p>
        </p:txBody>
      </p:sp>
      <p:sp>
        <p:nvSpPr>
          <p:cNvPr id="1048782" name="TextBox 1048781"/>
          <p:cNvSpPr txBox="1"/>
          <p:nvPr/>
        </p:nvSpPr>
        <p:spPr>
          <a:xfrm>
            <a:off x="836612" y="3519487"/>
            <a:ext cx="7561262" cy="10318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990000"/>
                </a:solidFill>
                <a:latin typeface="宋体" pitchFamily="2" charset="-122"/>
                <a:ea typeface="宋体" pitchFamily="2" charset="-122"/>
              </a:rPr>
              <a:t>【</a:t>
            </a:r>
            <a:r>
              <a:rPr lang="zh-CN" altLang="en-US" sz="2800" b="1">
                <a:solidFill>
                  <a:srgbClr val="990000"/>
                </a:solidFill>
                <a:latin typeface="宋体" pitchFamily="2" charset="-122"/>
                <a:ea typeface="宋体" pitchFamily="2" charset="-122"/>
              </a:rPr>
              <a:t>解析</a:t>
            </a:r>
            <a:r>
              <a:rPr lang="en-US" altLang="zh-CN" sz="2800" b="1">
                <a:solidFill>
                  <a:srgbClr val="990000"/>
                </a:solidFill>
                <a:latin typeface="宋体" pitchFamily="2" charset="-122"/>
                <a:ea typeface="宋体" pitchFamily="2" charset="-122"/>
              </a:rPr>
              <a:t>】</a:t>
            </a:r>
          </a:p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 铁球和铝球的重力相等，则质量相等</a:t>
            </a:r>
          </a:p>
        </p:txBody>
      </p:sp>
      <p:sp>
        <p:nvSpPr>
          <p:cNvPr id="1048783" name="TextBox 1048782"/>
          <p:cNvSpPr txBox="1"/>
          <p:nvPr/>
        </p:nvSpPr>
        <p:spPr>
          <a:xfrm>
            <a:off x="5021262" y="1538287"/>
            <a:ext cx="457200" cy="57943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  <p:grpSp>
        <p:nvGrpSpPr>
          <p:cNvPr id="123" name="组合 122"/>
          <p:cNvGrpSpPr/>
          <p:nvPr/>
        </p:nvGrpSpPr>
        <p:grpSpPr>
          <a:xfrm>
            <a:off x="881062" y="4598987"/>
            <a:ext cx="6073775" cy="965200"/>
            <a:chOff x="0" y="0"/>
            <a:chExt cx="3826" cy="608"/>
          </a:xfrm>
        </p:grpSpPr>
        <p:pic>
          <p:nvPicPr>
            <p:cNvPr id="2097178" name="图片 2097177"/>
            <p:cNvPicPr>
              <a:picLocks/>
            </p:cNvPicPr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645" y="0"/>
              <a:ext cx="684" cy="60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784" name="矩形 1048783"/>
            <p:cNvSpPr/>
            <p:nvPr/>
          </p:nvSpPr>
          <p:spPr>
            <a:xfrm>
              <a:off x="0" y="183"/>
              <a:ext cx="3826" cy="327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/>
              <a:r>
                <a:rPr lang="zh-CN" altLang="en-US" sz="2800" b="1">
                  <a:latin typeface="宋体" pitchFamily="2" charset="-122"/>
                  <a:ea typeface="宋体" pitchFamily="2" charset="-122"/>
                </a:rPr>
                <a:t> 根据      ，</a:t>
              </a:r>
              <a:r>
                <a:rPr lang="en-US" altLang="zh-CN" sz="2800" b="1" i="1">
                  <a:latin typeface="Times New Roman" pitchFamily="18" charset="0"/>
                  <a:ea typeface="宋体" pitchFamily="2" charset="-122"/>
                </a:rPr>
                <a:t>ρ</a:t>
              </a:r>
              <a:r>
                <a:rPr lang="zh-CN" altLang="en-US" sz="2800" b="1" baseline="-25000">
                  <a:latin typeface="Times New Roman" pitchFamily="18" charset="0"/>
                  <a:ea typeface="宋体" pitchFamily="2" charset="-122"/>
                </a:rPr>
                <a:t>铁 </a:t>
              </a:r>
              <a:r>
                <a:rPr lang="zh-CN" altLang="en-US" sz="2800" b="1">
                  <a:latin typeface="Times New Roman" pitchFamily="18" charset="0"/>
                  <a:ea typeface="宋体" pitchFamily="2" charset="-122"/>
                </a:rPr>
                <a:t>＞</a:t>
              </a:r>
              <a:r>
                <a:rPr lang="en-US" altLang="zh-CN" sz="2800" b="1" i="1">
                  <a:latin typeface="Times New Roman" pitchFamily="18" charset="0"/>
                  <a:ea typeface="宋体" pitchFamily="2" charset="-122"/>
                </a:rPr>
                <a:t>ρ</a:t>
              </a:r>
              <a:r>
                <a:rPr lang="zh-CN" altLang="en-US" sz="2800" b="1" baseline="-25000">
                  <a:ea typeface="宋体" pitchFamily="2" charset="-122"/>
                </a:rPr>
                <a:t>铝</a:t>
              </a:r>
              <a:r>
                <a:rPr lang="zh-CN" altLang="en-US">
                  <a:ea typeface="宋体" pitchFamily="2" charset="-122"/>
                </a:rPr>
                <a:t> </a:t>
              </a:r>
              <a:r>
                <a:rPr lang="zh-CN" altLang="en-US" sz="2800" b="1">
                  <a:latin typeface="宋体" pitchFamily="2" charset="-122"/>
                  <a:ea typeface="宋体" pitchFamily="2" charset="-122"/>
                </a:rPr>
                <a:t>，则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V</a:t>
              </a:r>
              <a:r>
                <a:rPr lang="zh-CN" altLang="en-US" sz="2800" b="1" baseline="-25000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铁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&lt;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V</a:t>
              </a:r>
              <a:r>
                <a:rPr lang="zh-CN" altLang="en-US" sz="2800" b="1" baseline="-25000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铝</a:t>
              </a:r>
              <a:r>
                <a:rPr lang="zh-CN" altLang="en-US" sz="2800" b="1">
                  <a:latin typeface="宋体" pitchFamily="2" charset="-122"/>
                  <a:ea typeface="宋体" pitchFamily="2" charset="-122"/>
                </a:rPr>
                <a:t>，</a:t>
              </a:r>
            </a:p>
          </p:txBody>
        </p:sp>
      </p:grpSp>
      <p:sp>
        <p:nvSpPr>
          <p:cNvPr id="1048785" name="矩形 1048784"/>
          <p:cNvSpPr/>
          <p:nvPr/>
        </p:nvSpPr>
        <p:spPr>
          <a:xfrm>
            <a:off x="1016000" y="5724525"/>
            <a:ext cx="5715000" cy="60483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根据</a:t>
            </a:r>
            <a:r>
              <a:rPr lang="en-US" altLang="zh-CN" sz="2800" b="1" i="1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>
                <a:latin typeface="Times New Roman" pitchFamily="18" charset="0"/>
                <a:ea typeface="宋体" pitchFamily="2" charset="-122"/>
              </a:rPr>
              <a:t>浮</a:t>
            </a:r>
            <a:r>
              <a:rPr lang="en-US" altLang="zh-CN" sz="2800" b="1">
                <a:latin typeface="Times New Roman" pitchFamily="18" charset="0"/>
                <a:ea typeface="宋体" pitchFamily="2" charset="-122"/>
              </a:rPr>
              <a:t>=</a:t>
            </a:r>
            <a:r>
              <a:rPr lang="en-US" altLang="zh-CN" sz="2800" b="1" i="1">
                <a:latin typeface="Times New Roman" pitchFamily="18" charset="0"/>
                <a:ea typeface="宋体" pitchFamily="2" charset="-122"/>
              </a:rPr>
              <a:t>ρ</a:t>
            </a:r>
            <a:r>
              <a:rPr lang="zh-CN" altLang="en-US" sz="2800" b="1" baseline="-25000">
                <a:ea typeface="宋体" pitchFamily="2" charset="-122"/>
              </a:rPr>
              <a:t>液</a:t>
            </a:r>
            <a:r>
              <a:rPr lang="en-US" altLang="zh-CN" sz="2800" b="1" i="1">
                <a:latin typeface="Times New Roman" pitchFamily="18" charset="0"/>
                <a:ea typeface="宋体" pitchFamily="2" charset="-122"/>
              </a:rPr>
              <a:t>gV</a:t>
            </a:r>
            <a:r>
              <a:rPr lang="zh-CN" altLang="en-US" sz="2800" b="1" baseline="-25000">
                <a:latin typeface="Times New Roman" pitchFamily="18" charset="0"/>
                <a:ea typeface="宋体" pitchFamily="2" charset="-122"/>
              </a:rPr>
              <a:t>排</a:t>
            </a: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，∴ </a:t>
            </a:r>
            <a:r>
              <a:rPr lang="en-US" altLang="zh-CN" sz="2800" b="1" i="1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>
                <a:latin typeface="Times New Roman" pitchFamily="18" charset="0"/>
                <a:ea typeface="宋体" pitchFamily="2" charset="-122"/>
              </a:rPr>
              <a:t>铝浮</a:t>
            </a: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＞ </a:t>
            </a:r>
            <a:r>
              <a:rPr lang="en-US" altLang="zh-CN" sz="2800" b="1" i="1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>
                <a:latin typeface="Times New Roman" pitchFamily="18" charset="0"/>
                <a:ea typeface="宋体" pitchFamily="2" charset="-122"/>
              </a:rPr>
              <a:t>铁浮</a:t>
            </a: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。</a:t>
            </a:r>
          </a:p>
        </p:txBody>
      </p:sp>
      <p:pic>
        <p:nvPicPr>
          <p:cNvPr id="2097179" name="图片 2097178" descr="E:\李燃\教师教学用书\2012人教教师用书项目\ppt\物理\图标.png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82" grpId="0" build="p"/>
      <p:bldP spid="1048783" grpId="0"/>
      <p:bldP spid="104878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0" name="图片 2097179" descr="E:\李燃\教师教学用书\2012人教教师用书项目\ppt\物理\图标.pn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786" name="TextBox 1048785"/>
          <p:cNvSpPr txBox="1"/>
          <p:nvPr/>
        </p:nvSpPr>
        <p:spPr>
          <a:xfrm>
            <a:off x="385762" y="1584325"/>
            <a:ext cx="8453438" cy="24415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marL="1077912" lvl="0" indent="-1077912" algn="just" eaLnBrk="1" latinLnBrk="1" hangingPunct="1">
              <a:lnSpc>
                <a:spcPct val="110000"/>
              </a:lnSpc>
            </a:pP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       </a:t>
            </a:r>
            <a:r>
              <a:rPr lang="en-US" altLang="zh-CN" sz="2800" b="1">
                <a:latin typeface="Times New Roman" pitchFamily="18" charset="0"/>
                <a:ea typeface="宋体" pitchFamily="2" charset="-122"/>
              </a:rPr>
              <a:t>A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．铝球受到的浮力最大，因为它浸入液体的深度最大</a:t>
            </a:r>
          </a:p>
          <a:p>
            <a:pPr marL="1077912" lvl="0" indent="-1077912" algn="just" eaLnBrk="1" latinLnBrk="1" hangingPunct="1">
              <a:lnSpc>
                <a:spcPct val="110000"/>
              </a:lnSpc>
            </a:pPr>
            <a:r>
              <a:rPr lang="en-US" altLang="zh-CN" sz="2800" b="1">
                <a:latin typeface="Times New Roman" pitchFamily="18" charset="0"/>
                <a:ea typeface="宋体" pitchFamily="2" charset="-122"/>
              </a:rPr>
              <a:t>       B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．铅球受到的浮力最大，因为它的密度最大</a:t>
            </a:r>
          </a:p>
          <a:p>
            <a:pPr marL="1077912" lvl="0" indent="-1077912" algn="just" eaLnBrk="1" latinLnBrk="1" hangingPunct="1">
              <a:lnSpc>
                <a:spcPct val="110000"/>
              </a:lnSpc>
            </a:pPr>
            <a:r>
              <a:rPr lang="en-US" altLang="zh-CN" sz="2800" b="1">
                <a:latin typeface="Times New Roman" pitchFamily="18" charset="0"/>
                <a:ea typeface="宋体" pitchFamily="2" charset="-122"/>
              </a:rPr>
              <a:t>       C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．铅球、铁球、铝球受的浮力一样大</a:t>
            </a:r>
          </a:p>
          <a:p>
            <a:pPr marL="1077912" lvl="0" indent="-1077912" algn="just" eaLnBrk="1" latinLnBrk="1" hangingPunct="1">
              <a:lnSpc>
                <a:spcPct val="110000"/>
              </a:lnSpc>
            </a:pPr>
            <a:r>
              <a:rPr lang="en-US" altLang="zh-CN" sz="2800" b="1">
                <a:latin typeface="Times New Roman" pitchFamily="18" charset="0"/>
                <a:ea typeface="宋体" pitchFamily="2" charset="-122"/>
              </a:rPr>
              <a:t>       D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．因素太多，无法判断</a:t>
            </a:r>
            <a:r>
              <a:rPr lang="zh-CN" altLang="en-US" sz="2800">
                <a:latin typeface="宋体" pitchFamily="2" charset="-122"/>
                <a:ea typeface="宋体" pitchFamily="2" charset="-122"/>
              </a:rPr>
              <a:t> </a:t>
            </a:r>
          </a:p>
        </p:txBody>
      </p:sp>
      <p:pic>
        <p:nvPicPr>
          <p:cNvPr id="2097181" name="图片 2097180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967412" y="3563937"/>
            <a:ext cx="2895600" cy="20574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787" name="TextBox 1048786"/>
          <p:cNvSpPr txBox="1"/>
          <p:nvPr/>
        </p:nvSpPr>
        <p:spPr>
          <a:xfrm>
            <a:off x="611187" y="3968750"/>
            <a:ext cx="7315200" cy="2143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20000"/>
              </a:lnSpc>
            </a:pPr>
            <a:r>
              <a:rPr lang="en-US" altLang="zh-CN" sz="2800" b="1">
                <a:solidFill>
                  <a:srgbClr val="990000"/>
                </a:solidFill>
                <a:latin typeface="宋体" pitchFamily="2" charset="-122"/>
                <a:ea typeface="宋体" pitchFamily="2" charset="-122"/>
              </a:rPr>
              <a:t>【</a:t>
            </a:r>
            <a:r>
              <a:rPr lang="zh-CN" altLang="en-US" sz="2800" b="1">
                <a:solidFill>
                  <a:srgbClr val="990000"/>
                </a:solidFill>
                <a:latin typeface="宋体" pitchFamily="2" charset="-122"/>
                <a:ea typeface="宋体" pitchFamily="2" charset="-122"/>
              </a:rPr>
              <a:t>解析</a:t>
            </a:r>
            <a:r>
              <a:rPr lang="en-US" altLang="zh-CN" sz="2800" b="1">
                <a:solidFill>
                  <a:srgbClr val="990000"/>
                </a:solidFill>
                <a:latin typeface="宋体" pitchFamily="2" charset="-122"/>
                <a:ea typeface="宋体" pitchFamily="2" charset="-122"/>
              </a:rPr>
              <a:t>】</a:t>
            </a:r>
          </a:p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>
                <a:ea typeface="宋体" pitchFamily="2" charset="-122"/>
              </a:rPr>
              <a:t>根据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2800" b="1" i="1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>
                <a:latin typeface="Times New Roman" pitchFamily="18" charset="0"/>
                <a:ea typeface="宋体" pitchFamily="2" charset="-122"/>
              </a:rPr>
              <a:t>浮</a:t>
            </a:r>
            <a:r>
              <a:rPr lang="en-US" altLang="zh-CN" sz="2800" b="1">
                <a:latin typeface="Times New Roman" pitchFamily="18" charset="0"/>
                <a:ea typeface="宋体" pitchFamily="2" charset="-122"/>
              </a:rPr>
              <a:t>=</a:t>
            </a:r>
            <a:r>
              <a:rPr lang="en-US" altLang="zh-CN" sz="2800" b="1" i="1">
                <a:latin typeface="Times New Roman" pitchFamily="18" charset="0"/>
                <a:ea typeface="宋体" pitchFamily="2" charset="-122"/>
              </a:rPr>
              <a:t>ρ</a:t>
            </a:r>
            <a:r>
              <a:rPr lang="zh-CN" altLang="en-US" sz="2800" b="1" baseline="-25000">
                <a:latin typeface="Times New Roman" pitchFamily="18" charset="0"/>
                <a:ea typeface="宋体" pitchFamily="2" charset="-122"/>
              </a:rPr>
              <a:t>水</a:t>
            </a:r>
            <a:r>
              <a:rPr lang="en-US" altLang="zh-CN" sz="2800" b="1">
                <a:latin typeface="Times New Roman" pitchFamily="18" charset="0"/>
                <a:ea typeface="宋体" pitchFamily="2" charset="-122"/>
              </a:rPr>
              <a:t>g</a:t>
            </a:r>
            <a:r>
              <a:rPr lang="en-US" altLang="zh-CN" sz="2800" b="1" baseline="-25000">
                <a:latin typeface="Times New Roman" pitchFamily="18" charset="0"/>
                <a:ea typeface="宋体" pitchFamily="2" charset="-122"/>
              </a:rPr>
              <a:t> </a:t>
            </a:r>
            <a:r>
              <a:rPr lang="en-US" altLang="zh-CN" sz="2800" b="1" i="1">
                <a:latin typeface="Times New Roman" pitchFamily="18" charset="0"/>
                <a:ea typeface="宋体" pitchFamily="2" charset="-122"/>
              </a:rPr>
              <a:t>V</a:t>
            </a:r>
            <a:r>
              <a:rPr lang="zh-CN" altLang="en-US" sz="2800" b="1" baseline="-25000">
                <a:latin typeface="Times New Roman" pitchFamily="18" charset="0"/>
                <a:ea typeface="宋体" pitchFamily="2" charset="-122"/>
              </a:rPr>
              <a:t>排 </a:t>
            </a: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，</a:t>
            </a:r>
          </a:p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>
                <a:ea typeface="宋体" pitchFamily="2" charset="-122"/>
              </a:rPr>
              <a:t>∵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浸没，</a:t>
            </a:r>
            <a:r>
              <a:rPr lang="en-US" altLang="zh-CN" sz="2800" b="1" i="1">
                <a:latin typeface="Times New Roman" pitchFamily="18" charset="0"/>
                <a:ea typeface="宋体" pitchFamily="2" charset="-122"/>
              </a:rPr>
              <a:t>V 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相同，</a:t>
            </a:r>
            <a:r>
              <a:rPr lang="zh-CN" altLang="en-US" sz="2800" b="1">
                <a:ea typeface="宋体" pitchFamily="2" charset="-122"/>
              </a:rPr>
              <a:t>∴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2800" b="1" i="1">
                <a:latin typeface="Times New Roman" pitchFamily="18" charset="0"/>
                <a:ea typeface="宋体" pitchFamily="2" charset="-122"/>
              </a:rPr>
              <a:t>V</a:t>
            </a:r>
            <a:r>
              <a:rPr lang="zh-CN" altLang="en-US" sz="2800" b="1" baseline="-25000">
                <a:latin typeface="Times New Roman" pitchFamily="18" charset="0"/>
                <a:ea typeface="宋体" pitchFamily="2" charset="-122"/>
              </a:rPr>
              <a:t>排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相同， </a:t>
            </a:r>
          </a:p>
          <a:p>
            <a:pPr lvl="0" eaLnBrk="1" latinLnBrk="1" hangingPunct="1">
              <a:lnSpc>
                <a:spcPct val="120000"/>
              </a:lnSpc>
            </a:pPr>
            <a:r>
              <a:rPr lang="zh-CN" altLang="en-US" sz="2800" b="1">
                <a:ea typeface="宋体" pitchFamily="2" charset="-122"/>
              </a:rPr>
              <a:t>∴ </a:t>
            </a:r>
            <a:r>
              <a:rPr lang="en-US" altLang="zh-CN" sz="2800" b="1" i="1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>
                <a:latin typeface="Times New Roman" pitchFamily="18" charset="0"/>
                <a:ea typeface="宋体" pitchFamily="2" charset="-122"/>
              </a:rPr>
              <a:t>浮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相同。</a:t>
            </a:r>
          </a:p>
        </p:txBody>
      </p:sp>
      <p:sp>
        <p:nvSpPr>
          <p:cNvPr id="1048788" name="TextBox 1048787"/>
          <p:cNvSpPr txBox="1"/>
          <p:nvPr/>
        </p:nvSpPr>
        <p:spPr>
          <a:xfrm>
            <a:off x="701675" y="6173787"/>
            <a:ext cx="8189912" cy="519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/>
            <a:r>
              <a:rPr lang="zh-CN" altLang="en-US" sz="2800" b="1">
                <a:solidFill>
                  <a:srgbClr val="990000"/>
                </a:solidFill>
                <a:ea typeface="宋体" pitchFamily="2" charset="-122"/>
              </a:rPr>
              <a:t> 提示：</a:t>
            </a:r>
            <a:r>
              <a:rPr lang="zh-CN" altLang="en-US" sz="2800" b="1">
                <a:ea typeface="宋体" pitchFamily="2" charset="-122"/>
              </a:rPr>
              <a:t>浮力与浸入液体的深度和物体的密度无关。</a:t>
            </a:r>
          </a:p>
        </p:txBody>
      </p:sp>
      <p:sp>
        <p:nvSpPr>
          <p:cNvPr id="1048789" name="矩形 1048788"/>
          <p:cNvSpPr/>
          <p:nvPr/>
        </p:nvSpPr>
        <p:spPr>
          <a:xfrm>
            <a:off x="657225" y="458787"/>
            <a:ext cx="7964487" cy="104028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10000"/>
              </a:lnSpc>
            </a:pPr>
            <a:r>
              <a:rPr lang="zh-CN" altLang="en-US" sz="2800" b="1" dirty="0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4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　如图所示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体积相同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密度不同的铅球、铁球、铝球浸没在水中不同深度的地方，则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(     ) </a:t>
            </a:r>
          </a:p>
        </p:txBody>
      </p:sp>
      <p:sp>
        <p:nvSpPr>
          <p:cNvPr id="1048790" name="TextBox 1048789"/>
          <p:cNvSpPr txBox="1"/>
          <p:nvPr/>
        </p:nvSpPr>
        <p:spPr>
          <a:xfrm>
            <a:off x="6867525" y="954087"/>
            <a:ext cx="533400" cy="57943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87" grpId="0"/>
      <p:bldP spid="1048788" grpId="0"/>
      <p:bldP spid="104879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6" name="文本占位符 1048905"/>
          <p:cNvSpPr>
            <a:spLocks noGrp="1"/>
          </p:cNvSpPr>
          <p:nvPr>
            <p:ph type="body" idx="1"/>
          </p:nvPr>
        </p:nvSpPr>
        <p:spPr>
          <a:xfrm>
            <a:off x="381000" y="1066800"/>
            <a:ext cx="8382000" cy="5257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SzPct val="100000"/>
              <a:buFont typeface="Wingdings" pitchFamily="2" charset="2"/>
              <a:buChar char="§"/>
              <a:defRPr sz="2400" b="0" i="0" u="none" baseline="0">
                <a:solidFill>
                  <a:schemeClr val="lt2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SzPct val="100000"/>
              <a:buFont typeface="Wingdings" pitchFamily="2" charset="2"/>
              <a:buChar char="§"/>
              <a:defRPr sz="2100" b="0" i="0" u="none" baseline="0">
                <a:solidFill>
                  <a:schemeClr val="lt2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SzPct val="100000"/>
              <a:buFont typeface="Wingdings" pitchFamily="2" charset="2"/>
              <a:buChar char="§"/>
              <a:defRPr sz="2000" b="0" i="0" u="none" baseline="0">
                <a:solidFill>
                  <a:schemeClr val="lt2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SzPct val="100000"/>
              <a:buFont typeface="Wingdings" pitchFamily="2" charset="2"/>
              <a:buChar char="§"/>
              <a:defRPr sz="1700" b="0" i="0" u="none" baseline="0">
                <a:solidFill>
                  <a:schemeClr val="lt2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SzPct val="100000"/>
              <a:buFont typeface="Wingdings" pitchFamily="2" charset="2"/>
              <a:buChar char="§"/>
              <a:defRPr sz="2000" b="0" i="0" u="none" baseline="0">
                <a:solidFill>
                  <a:schemeClr val="lt2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>
              <a:buNone/>
            </a:pPr>
            <a:r>
              <a:rPr lang="zh-CN" altLang="en-US" b="1" dirty="0">
                <a:solidFill>
                  <a:srgbClr val="FF0000"/>
                </a:solidFill>
                <a:ea typeface="宋体" pitchFamily="2" charset="-122"/>
              </a:rPr>
              <a:t>    </a:t>
            </a:r>
          </a:p>
        </p:txBody>
      </p:sp>
      <p:sp>
        <p:nvSpPr>
          <p:cNvPr id="1048909" name="TextBox 1048908">
            <a:hlinkClick r:id="rId2" action="ppaction://hlinksldjump"/>
          </p:cNvPr>
          <p:cNvSpPr txBox="1"/>
          <p:nvPr/>
        </p:nvSpPr>
        <p:spPr>
          <a:xfrm>
            <a:off x="611187" y="1449387"/>
            <a:ext cx="8012112" cy="2152650"/>
          </a:xfrm>
          <a:prstGeom prst="rect">
            <a:avLst/>
          </a:prstGeom>
          <a:noFill/>
          <a:ln w="9525" cap="flat" cmpd="sng">
            <a:solidFill>
              <a:srgbClr val="CC0066">
                <a:alpha val="100000"/>
              </a:srgbClr>
            </a:solidFill>
            <a:prstDash val="solid"/>
            <a:round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>
              <a:lnSpc>
                <a:spcPct val="120000"/>
              </a:lnSpc>
            </a:pP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5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、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铁块的体积是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100 cm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，全部浸入水中时，排开水的体积是</a:t>
            </a:r>
            <a:r>
              <a:rPr lang="zh-CN" altLang="en-US" sz="2800" b="1" u="sng" dirty="0">
                <a:latin typeface="宋体" pitchFamily="2" charset="-122"/>
                <a:ea typeface="宋体" pitchFamily="2" charset="-122"/>
              </a:rPr>
              <a:t>    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cm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,排开的水重是</a:t>
            </a:r>
            <a:r>
              <a:rPr lang="zh-CN" altLang="en-US" sz="2800" b="1" u="sng" dirty="0">
                <a:latin typeface="宋体" pitchFamily="2" charset="-122"/>
                <a:ea typeface="宋体" pitchFamily="2" charset="-122"/>
              </a:rPr>
              <a:t>   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N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，受到的浮力是</a:t>
            </a:r>
            <a:r>
              <a:rPr lang="zh-CN" altLang="en-US" sz="2800" b="1" u="sng" dirty="0">
                <a:latin typeface="宋体" pitchFamily="2" charset="-122"/>
                <a:ea typeface="宋体" pitchFamily="2" charset="-122"/>
              </a:rPr>
              <a:t>    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N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。如果将它全部浸入酒精中，受到的浮力是</a:t>
            </a:r>
            <a:r>
              <a:rPr lang="zh-CN" altLang="en-US" sz="2800" b="1" u="sng" dirty="0">
                <a:latin typeface="宋体" pitchFamily="2" charset="-122"/>
                <a:ea typeface="宋体" pitchFamily="2" charset="-122"/>
              </a:rPr>
              <a:t>    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N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。（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g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取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10 N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／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kg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</a:t>
            </a:r>
          </a:p>
        </p:txBody>
      </p:sp>
      <p:sp>
        <p:nvSpPr>
          <p:cNvPr id="1048911" name="矩形 1048910">
            <a:hlinkClick r:id="rId3" action="ppaction://hlinksldjump"/>
          </p:cNvPr>
          <p:cNvSpPr/>
          <p:nvPr/>
        </p:nvSpPr>
        <p:spPr>
          <a:xfrm>
            <a:off x="2546350" y="1943100"/>
            <a:ext cx="763587" cy="6096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marL="342900" lvl="0" indent="-342900" eaLnBrk="1" latinLnBrk="1" hangingPunct="1">
              <a:spcBef>
                <a:spcPct val="20000"/>
              </a:spcBef>
              <a:buClr>
                <a:srgbClr val="5F5F5F"/>
              </a:buClr>
              <a:buFont typeface="Wingdings" pitchFamily="2" charset="2"/>
              <a:buNone/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1" charset="-122"/>
              </a:rPr>
              <a:t>100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1" charset="-122"/>
                <a:ea typeface="楷体_GB2312" pitchFamily="1" charset="-122"/>
              </a:rPr>
              <a:t> </a:t>
            </a:r>
          </a:p>
        </p:txBody>
      </p:sp>
      <p:sp>
        <p:nvSpPr>
          <p:cNvPr id="1048912" name="矩形 1048911">
            <a:hlinkClick r:id="rId3" action="ppaction://hlinksldjump"/>
          </p:cNvPr>
          <p:cNvSpPr/>
          <p:nvPr/>
        </p:nvSpPr>
        <p:spPr>
          <a:xfrm>
            <a:off x="6692900" y="1943100"/>
            <a:ext cx="533400" cy="6096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marL="342900" lvl="0" indent="-342900" eaLnBrk="1" latinLnBrk="1" hangingPunct="1">
              <a:spcBef>
                <a:spcPct val="20000"/>
              </a:spcBef>
              <a:buClr>
                <a:srgbClr val="5F5F5F"/>
              </a:buClr>
              <a:buFont typeface="Wingdings" pitchFamily="2" charset="2"/>
              <a:buNone/>
            </a:pP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1" charset="-122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1" charset="-122"/>
                <a:ea typeface="楷体_GB2312" pitchFamily="1" charset="-122"/>
              </a:rPr>
              <a:t> </a:t>
            </a:r>
          </a:p>
        </p:txBody>
      </p:sp>
      <p:sp>
        <p:nvSpPr>
          <p:cNvPr id="1048913" name="矩形 1048912">
            <a:hlinkClick r:id="rId3" action="ppaction://hlinksldjump"/>
          </p:cNvPr>
          <p:cNvSpPr/>
          <p:nvPr/>
        </p:nvSpPr>
        <p:spPr>
          <a:xfrm>
            <a:off x="2770187" y="2482850"/>
            <a:ext cx="674687" cy="541337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marL="342900" lvl="0" indent="-342900" eaLnBrk="1" latinLnBrk="1" hangingPunct="1">
              <a:spcBef>
                <a:spcPct val="20000"/>
              </a:spcBef>
              <a:buClr>
                <a:srgbClr val="5F5F5F"/>
              </a:buClr>
              <a:buFont typeface="Wingdings" pitchFamily="2" charset="2"/>
              <a:buNone/>
            </a:pP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1" charset="-122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1" charset="-122"/>
                <a:ea typeface="楷体_GB2312" pitchFamily="1" charset="-122"/>
              </a:rPr>
              <a:t> </a:t>
            </a:r>
          </a:p>
        </p:txBody>
      </p:sp>
      <p:sp>
        <p:nvSpPr>
          <p:cNvPr id="1048914" name="矩形 1048913"/>
          <p:cNvSpPr/>
          <p:nvPr/>
        </p:nvSpPr>
        <p:spPr>
          <a:xfrm>
            <a:off x="2905125" y="2998787"/>
            <a:ext cx="533400" cy="6096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marL="342900" lvl="0" indent="-342900" eaLnBrk="1" latinLnBrk="1" hangingPunct="1">
              <a:spcBef>
                <a:spcPct val="20000"/>
              </a:spcBef>
              <a:buClr>
                <a:srgbClr val="5F5F5F"/>
              </a:buClr>
              <a:buFont typeface="Wingdings" pitchFamily="2" charset="2"/>
              <a:buNone/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1" charset="-122"/>
              </a:rPr>
              <a:t>0.8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1" charset="-122"/>
                <a:ea typeface="楷体_GB2312" pitchFamily="1" charset="-122"/>
              </a:rPr>
              <a:t> </a:t>
            </a:r>
          </a:p>
        </p:txBody>
      </p:sp>
      <p:pic>
        <p:nvPicPr>
          <p:cNvPr id="2097187" name="图片 2097186" descr="E:\李燃\教师教学用书\2012人教教师用书项目\ppt\物理\图标.png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5047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909" grpId="0" animBg="1"/>
      <p:bldP spid="1048911" grpId="0"/>
      <p:bldP spid="1048912" grpId="0"/>
      <p:bldP spid="1048913" grpId="0"/>
      <p:bldP spid="10489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37007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7504" y="142875"/>
            <a:ext cx="9036496" cy="65984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908" name="TextBox 1048907">
            <a:hlinkClick r:id="rId2" action="ppaction://hlinksldjump"/>
          </p:cNvPr>
          <p:cNvSpPr txBox="1"/>
          <p:nvPr/>
        </p:nvSpPr>
        <p:spPr>
          <a:xfrm>
            <a:off x="424015" y="332656"/>
            <a:ext cx="8161337" cy="2665412"/>
          </a:xfrm>
          <a:prstGeom prst="rect">
            <a:avLst/>
          </a:prstGeom>
          <a:noFill/>
          <a:ln w="9525" cap="flat" cmpd="sng">
            <a:solidFill>
              <a:srgbClr val="0000CC">
                <a:alpha val="100000"/>
              </a:srgbClr>
            </a:solidFill>
            <a:prstDash val="solid"/>
            <a:round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20000"/>
              </a:lnSpc>
            </a:pP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6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、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弹簧测力计下挂一物体浸没在水中时，弹簧测力计的示数是物体在空气中弹簧测力计示数的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1/3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，这个物体的密度是（   ）</a:t>
            </a:r>
          </a:p>
          <a:p>
            <a:pPr lvl="0" eaLnBrk="1" latinLnBrk="1" hangingPunct="1">
              <a:lnSpc>
                <a:spcPct val="120000"/>
              </a:lnSpc>
            </a:pP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 A. 1/3×10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kg/m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       B. 2/3×10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kg/m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</a:t>
            </a:r>
          </a:p>
          <a:p>
            <a:pPr lvl="0" eaLnBrk="1" latinLnBrk="1" hangingPunct="1">
              <a:lnSpc>
                <a:spcPct val="120000"/>
              </a:lnSpc>
            </a:pP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 C. 3×10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kg/m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          D. 3/2×10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kg/m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</a:t>
            </a:r>
          </a:p>
        </p:txBody>
      </p:sp>
      <p:sp>
        <p:nvSpPr>
          <p:cNvPr id="1048910" name="矩形 1048909">
            <a:hlinkClick r:id="rId3" action="ppaction://hlinksldjump"/>
          </p:cNvPr>
          <p:cNvSpPr/>
          <p:nvPr/>
        </p:nvSpPr>
        <p:spPr>
          <a:xfrm>
            <a:off x="3760031" y="1360562"/>
            <a:ext cx="533400" cy="6096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marL="342900" lvl="0" indent="-342900" eaLnBrk="1" latinLnBrk="1" hangingPunct="1">
              <a:spcBef>
                <a:spcPct val="20000"/>
              </a:spcBef>
              <a:buClr>
                <a:srgbClr val="5F5F5F"/>
              </a:buClr>
              <a:buFont typeface="Wingdings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1" charset="-122"/>
              </a:rPr>
              <a:t>D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1" charset="-122"/>
                <a:ea typeface="楷体_GB2312" pitchFamily="1" charset="-122"/>
              </a:rPr>
              <a:t> </a:t>
            </a:r>
          </a:p>
        </p:txBody>
      </p:sp>
      <p:pic>
        <p:nvPicPr>
          <p:cNvPr id="2097187" name="图片 2097186" descr="E:\李燃\教师教学用书\2012人教教师用书项目\ppt\物理\图标.png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424015" y="3501008"/>
            <a:ext cx="74888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分析：</a:t>
            </a:r>
            <a:endParaRPr lang="en-US" altLang="zh-CN" sz="2800" dirty="0">
              <a:solidFill>
                <a:srgbClr val="FF0000"/>
              </a:solidFill>
            </a:endParaRPr>
          </a:p>
          <a:p>
            <a:r>
              <a:rPr lang="en-US" altLang="zh-CN" sz="2800" dirty="0">
                <a:solidFill>
                  <a:srgbClr val="FF0000"/>
                </a:solidFill>
              </a:rPr>
              <a:t>         F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浮             </a:t>
            </a:r>
            <a:r>
              <a:rPr lang="en-US" altLang="zh-CN" sz="2800" dirty="0">
                <a:solidFill>
                  <a:srgbClr val="FF0000"/>
                </a:solidFill>
              </a:rPr>
              <a:t>=        G      -   F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拉</a:t>
            </a:r>
            <a:endParaRPr lang="en-US" altLang="zh-CN" sz="2800" baseline="-25000" dirty="0">
              <a:solidFill>
                <a:srgbClr val="FF0000"/>
              </a:solidFill>
            </a:endParaRPr>
          </a:p>
          <a:p>
            <a:r>
              <a:rPr lang="en-US" altLang="zh-CN" sz="2800" dirty="0">
                <a:solidFill>
                  <a:schemeClr val="tx2"/>
                </a:solidFill>
              </a:rPr>
              <a:t>      </a:t>
            </a:r>
            <a:r>
              <a:rPr lang="el-GR" altLang="zh-CN" sz="2800" dirty="0">
                <a:solidFill>
                  <a:schemeClr val="tx2"/>
                </a:solidFill>
              </a:rPr>
              <a:t>ρ</a:t>
            </a:r>
            <a:r>
              <a:rPr lang="zh-CN" altLang="en-US" sz="2800" baseline="-25000" dirty="0">
                <a:solidFill>
                  <a:schemeClr val="tx2"/>
                </a:solidFill>
              </a:rPr>
              <a:t>水</a:t>
            </a:r>
            <a:r>
              <a:rPr lang="en-US" altLang="zh-CN" sz="2800" dirty="0" err="1">
                <a:solidFill>
                  <a:schemeClr val="tx2"/>
                </a:solidFill>
              </a:rPr>
              <a:t>gV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排</a:t>
            </a:r>
            <a:r>
              <a:rPr lang="zh-CN" altLang="en-US" sz="2800" baseline="-25000" dirty="0">
                <a:solidFill>
                  <a:schemeClr val="tx2"/>
                </a:solidFill>
              </a:rPr>
              <a:t>       </a:t>
            </a:r>
            <a:r>
              <a:rPr lang="en-US" altLang="zh-CN" sz="2800" dirty="0">
                <a:solidFill>
                  <a:schemeClr val="tx2"/>
                </a:solidFill>
              </a:rPr>
              <a:t>=   </a:t>
            </a:r>
            <a:r>
              <a:rPr lang="el-GR" altLang="zh-CN" sz="2800" dirty="0">
                <a:solidFill>
                  <a:schemeClr val="tx2"/>
                </a:solidFill>
              </a:rPr>
              <a:t>ρ</a:t>
            </a:r>
            <a:r>
              <a:rPr lang="zh-CN" altLang="en-US" sz="2800" baseline="-25000" dirty="0">
                <a:solidFill>
                  <a:schemeClr val="tx2"/>
                </a:solidFill>
              </a:rPr>
              <a:t>物</a:t>
            </a:r>
            <a:r>
              <a:rPr lang="en-US" altLang="zh-CN" sz="2800" dirty="0">
                <a:solidFill>
                  <a:schemeClr val="tx2"/>
                </a:solidFill>
              </a:rPr>
              <a:t>V</a:t>
            </a:r>
            <a:r>
              <a:rPr lang="zh-CN" altLang="en-US" sz="2800" baseline="-25000" dirty="0">
                <a:solidFill>
                  <a:schemeClr val="tx2"/>
                </a:solidFill>
              </a:rPr>
              <a:t>物</a:t>
            </a:r>
            <a:r>
              <a:rPr lang="en-US" altLang="zh-CN" sz="2800" dirty="0">
                <a:solidFill>
                  <a:schemeClr val="tx2"/>
                </a:solidFill>
              </a:rPr>
              <a:t>g  –</a:t>
            </a:r>
            <a:r>
              <a:rPr lang="el-GR" altLang="zh-CN" sz="2800" dirty="0">
                <a:solidFill>
                  <a:schemeClr val="tx2"/>
                </a:solidFill>
              </a:rPr>
              <a:t> </a:t>
            </a:r>
            <a:r>
              <a:rPr lang="zh-CN" altLang="en-US" sz="2800" dirty="0">
                <a:solidFill>
                  <a:schemeClr val="tx2"/>
                </a:solidFill>
              </a:rPr>
              <a:t>（</a:t>
            </a:r>
            <a:r>
              <a:rPr lang="el-GR" altLang="zh-CN" sz="2800" dirty="0">
                <a:solidFill>
                  <a:schemeClr val="tx2"/>
                </a:solidFill>
              </a:rPr>
              <a:t>ρ</a:t>
            </a:r>
            <a:r>
              <a:rPr lang="zh-CN" altLang="en-US" sz="2800" baseline="-25000" dirty="0">
                <a:solidFill>
                  <a:schemeClr val="tx2"/>
                </a:solidFill>
              </a:rPr>
              <a:t>物</a:t>
            </a:r>
            <a:r>
              <a:rPr lang="en-US" altLang="zh-CN" sz="2800" dirty="0">
                <a:solidFill>
                  <a:schemeClr val="tx2"/>
                </a:solidFill>
              </a:rPr>
              <a:t>V</a:t>
            </a:r>
            <a:r>
              <a:rPr lang="zh-CN" altLang="en-US" sz="2800" baseline="-25000" dirty="0">
                <a:solidFill>
                  <a:schemeClr val="tx2"/>
                </a:solidFill>
              </a:rPr>
              <a:t>物</a:t>
            </a:r>
            <a:r>
              <a:rPr lang="en-US" altLang="zh-CN" sz="2800" dirty="0">
                <a:solidFill>
                  <a:schemeClr val="tx2"/>
                </a:solidFill>
              </a:rPr>
              <a:t>g</a:t>
            </a:r>
            <a:r>
              <a:rPr lang="zh-CN" altLang="en-US" sz="2800" dirty="0">
                <a:solidFill>
                  <a:schemeClr val="tx2"/>
                </a:solidFill>
              </a:rPr>
              <a:t>）</a:t>
            </a:r>
            <a:r>
              <a:rPr lang="en-US" altLang="zh-CN" sz="2800" dirty="0">
                <a:solidFill>
                  <a:schemeClr val="tx2"/>
                </a:solidFill>
              </a:rPr>
              <a:t>/3</a:t>
            </a:r>
          </a:p>
          <a:p>
            <a:r>
              <a:rPr lang="en-US" altLang="zh-CN" sz="2800" dirty="0">
                <a:solidFill>
                  <a:schemeClr val="tx2"/>
                </a:solidFill>
              </a:rPr>
              <a:t>      </a:t>
            </a:r>
            <a:r>
              <a:rPr lang="el-GR" altLang="zh-CN" sz="2800" dirty="0">
                <a:solidFill>
                  <a:schemeClr val="tx2"/>
                </a:solidFill>
              </a:rPr>
              <a:t>ρ</a:t>
            </a:r>
            <a:r>
              <a:rPr lang="zh-CN" altLang="en-US" sz="2800" baseline="-25000" dirty="0">
                <a:solidFill>
                  <a:schemeClr val="tx2"/>
                </a:solidFill>
              </a:rPr>
              <a:t>水</a:t>
            </a:r>
            <a:r>
              <a:rPr lang="en-US" altLang="zh-CN" sz="2800" dirty="0" err="1">
                <a:solidFill>
                  <a:schemeClr val="tx2"/>
                </a:solidFill>
              </a:rPr>
              <a:t>gV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物</a:t>
            </a:r>
            <a:r>
              <a:rPr lang="zh-CN" altLang="en-US" sz="2800" baseline="-25000" dirty="0">
                <a:solidFill>
                  <a:schemeClr val="tx2"/>
                </a:solidFill>
              </a:rPr>
              <a:t>       </a:t>
            </a:r>
            <a:r>
              <a:rPr lang="en-US" altLang="zh-CN" sz="2800" dirty="0">
                <a:solidFill>
                  <a:schemeClr val="tx2"/>
                </a:solidFill>
              </a:rPr>
              <a:t>=   </a:t>
            </a:r>
            <a:r>
              <a:rPr lang="el-GR" altLang="zh-CN" sz="2800" dirty="0">
                <a:solidFill>
                  <a:schemeClr val="tx2"/>
                </a:solidFill>
              </a:rPr>
              <a:t>ρ</a:t>
            </a:r>
            <a:r>
              <a:rPr lang="zh-CN" altLang="en-US" sz="2800" baseline="-25000" dirty="0">
                <a:solidFill>
                  <a:schemeClr val="tx2"/>
                </a:solidFill>
              </a:rPr>
              <a:t>物</a:t>
            </a:r>
            <a:r>
              <a:rPr lang="en-US" altLang="zh-CN" sz="2800" dirty="0">
                <a:solidFill>
                  <a:schemeClr val="tx2"/>
                </a:solidFill>
              </a:rPr>
              <a:t>V</a:t>
            </a:r>
            <a:r>
              <a:rPr lang="zh-CN" altLang="en-US" sz="2800" baseline="-25000" dirty="0">
                <a:solidFill>
                  <a:schemeClr val="tx2"/>
                </a:solidFill>
              </a:rPr>
              <a:t>物</a:t>
            </a:r>
            <a:r>
              <a:rPr lang="en-US" altLang="zh-CN" sz="2800" dirty="0">
                <a:solidFill>
                  <a:schemeClr val="tx2"/>
                </a:solidFill>
              </a:rPr>
              <a:t>g –</a:t>
            </a:r>
            <a:r>
              <a:rPr lang="el-GR" altLang="zh-CN" sz="2800" dirty="0">
                <a:solidFill>
                  <a:schemeClr val="tx2"/>
                </a:solidFill>
              </a:rPr>
              <a:t> </a:t>
            </a:r>
            <a:r>
              <a:rPr lang="zh-CN" altLang="en-US" sz="2800" dirty="0">
                <a:solidFill>
                  <a:schemeClr val="tx2"/>
                </a:solidFill>
              </a:rPr>
              <a:t>（</a:t>
            </a:r>
            <a:r>
              <a:rPr lang="el-GR" altLang="zh-CN" sz="2800" dirty="0">
                <a:solidFill>
                  <a:schemeClr val="tx2"/>
                </a:solidFill>
              </a:rPr>
              <a:t>ρ</a:t>
            </a:r>
            <a:r>
              <a:rPr lang="zh-CN" altLang="en-US" sz="2800" baseline="-25000" dirty="0">
                <a:solidFill>
                  <a:schemeClr val="tx2"/>
                </a:solidFill>
              </a:rPr>
              <a:t>物</a:t>
            </a:r>
            <a:r>
              <a:rPr lang="en-US" altLang="zh-CN" sz="2800" dirty="0">
                <a:solidFill>
                  <a:schemeClr val="tx2"/>
                </a:solidFill>
              </a:rPr>
              <a:t>V</a:t>
            </a:r>
            <a:r>
              <a:rPr lang="zh-CN" altLang="en-US" sz="2800" baseline="-25000" dirty="0">
                <a:solidFill>
                  <a:schemeClr val="tx2"/>
                </a:solidFill>
              </a:rPr>
              <a:t>物</a:t>
            </a:r>
            <a:r>
              <a:rPr lang="en-US" altLang="zh-CN" sz="2800" dirty="0">
                <a:solidFill>
                  <a:schemeClr val="tx2"/>
                </a:solidFill>
              </a:rPr>
              <a:t>g</a:t>
            </a:r>
            <a:r>
              <a:rPr lang="zh-CN" altLang="en-US" sz="2800" dirty="0">
                <a:solidFill>
                  <a:schemeClr val="tx2"/>
                </a:solidFill>
              </a:rPr>
              <a:t>）</a:t>
            </a:r>
            <a:r>
              <a:rPr lang="en-US" altLang="zh-CN" sz="2800" dirty="0">
                <a:solidFill>
                  <a:schemeClr val="tx2"/>
                </a:solidFill>
              </a:rPr>
              <a:t>/3</a:t>
            </a:r>
          </a:p>
          <a:p>
            <a:r>
              <a:rPr lang="en-US" altLang="zh-CN" sz="2800" dirty="0">
                <a:solidFill>
                  <a:srgbClr val="FF0000"/>
                </a:solidFill>
              </a:rPr>
              <a:t>                </a:t>
            </a:r>
            <a:r>
              <a:rPr lang="el-GR" altLang="zh-CN" sz="2800" dirty="0">
                <a:solidFill>
                  <a:srgbClr val="FF0000"/>
                </a:solidFill>
              </a:rPr>
              <a:t>ρ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水</a:t>
            </a:r>
            <a:r>
              <a:rPr lang="en-US" altLang="zh-CN" sz="2800" dirty="0">
                <a:solidFill>
                  <a:srgbClr val="FF0000"/>
                </a:solidFill>
              </a:rPr>
              <a:t>  =   </a:t>
            </a:r>
            <a:r>
              <a:rPr lang="el-GR" altLang="zh-CN" sz="2800" dirty="0">
                <a:solidFill>
                  <a:srgbClr val="FF0000"/>
                </a:solidFill>
              </a:rPr>
              <a:t>ρ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物</a:t>
            </a:r>
            <a:r>
              <a:rPr lang="en-US" altLang="zh-CN" sz="2800" dirty="0">
                <a:solidFill>
                  <a:srgbClr val="FF0000"/>
                </a:solidFill>
              </a:rPr>
              <a:t> -</a:t>
            </a:r>
            <a:r>
              <a:rPr lang="el-GR" altLang="zh-CN" sz="2800" dirty="0">
                <a:solidFill>
                  <a:srgbClr val="FF0000"/>
                </a:solidFill>
              </a:rPr>
              <a:t>ρ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物</a:t>
            </a:r>
            <a:r>
              <a:rPr lang="en-US" altLang="zh-CN" sz="2800" dirty="0">
                <a:solidFill>
                  <a:srgbClr val="FF0000"/>
                </a:solidFill>
              </a:rPr>
              <a:t>/3=</a:t>
            </a:r>
            <a:r>
              <a:rPr lang="el-GR" altLang="zh-CN" sz="2800" dirty="0">
                <a:solidFill>
                  <a:srgbClr val="FF0000"/>
                </a:solidFill>
              </a:rPr>
              <a:t> </a:t>
            </a:r>
            <a:r>
              <a:rPr lang="en-US" altLang="zh-CN" sz="2800" dirty="0">
                <a:solidFill>
                  <a:srgbClr val="FF0000"/>
                </a:solidFill>
              </a:rPr>
              <a:t>2</a:t>
            </a:r>
            <a:r>
              <a:rPr lang="el-GR" altLang="zh-CN" sz="2800" dirty="0">
                <a:solidFill>
                  <a:srgbClr val="FF0000"/>
                </a:solidFill>
              </a:rPr>
              <a:t>ρ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物</a:t>
            </a:r>
            <a:r>
              <a:rPr lang="en-US" altLang="zh-CN" sz="2800" dirty="0">
                <a:solidFill>
                  <a:srgbClr val="FF0000"/>
                </a:solidFill>
              </a:rPr>
              <a:t>/3</a:t>
            </a:r>
            <a:endParaRPr lang="en-US" altLang="zh-CN" sz="2800" baseline="-25000" dirty="0">
              <a:solidFill>
                <a:srgbClr val="FF0000"/>
              </a:solidFill>
            </a:endParaRPr>
          </a:p>
          <a:p>
            <a:r>
              <a:rPr lang="en-US" altLang="zh-CN" sz="2800" dirty="0">
                <a:solidFill>
                  <a:srgbClr val="FF0000"/>
                </a:solidFill>
              </a:rPr>
              <a:t>                </a:t>
            </a:r>
            <a:r>
              <a:rPr lang="el-GR" altLang="zh-CN" sz="2800" dirty="0">
                <a:solidFill>
                  <a:srgbClr val="FF0000"/>
                </a:solidFill>
              </a:rPr>
              <a:t>ρ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物</a:t>
            </a:r>
            <a:r>
              <a:rPr lang="en-US" altLang="zh-CN" sz="2800" dirty="0">
                <a:solidFill>
                  <a:srgbClr val="FF0000"/>
                </a:solidFill>
              </a:rPr>
              <a:t>  =   3</a:t>
            </a:r>
            <a:r>
              <a:rPr lang="el-GR" altLang="zh-CN" sz="2800" dirty="0">
                <a:solidFill>
                  <a:srgbClr val="FF0000"/>
                </a:solidFill>
              </a:rPr>
              <a:t>ρ</a:t>
            </a:r>
            <a:r>
              <a:rPr lang="zh-CN" altLang="en-US" sz="2800" baseline="-25000" dirty="0">
                <a:solidFill>
                  <a:srgbClr val="FF0000"/>
                </a:solidFill>
              </a:rPr>
              <a:t>水</a:t>
            </a:r>
            <a:r>
              <a:rPr lang="en-US" altLang="zh-CN" sz="2800" dirty="0">
                <a:solidFill>
                  <a:srgbClr val="FF0000"/>
                </a:solidFill>
              </a:rPr>
              <a:t>/2</a:t>
            </a:r>
            <a:endParaRPr lang="en-US" altLang="zh-CN" sz="2800" baseline="-2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12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908" grpId="0" animBg="1"/>
      <p:bldP spid="1048910" grpId="0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96853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1" name="TextBox 1048790"/>
          <p:cNvSpPr txBox="1"/>
          <p:nvPr/>
        </p:nvSpPr>
        <p:spPr>
          <a:xfrm>
            <a:off x="457200" y="762000"/>
            <a:ext cx="8305800" cy="457356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algn="just" eaLnBrk="1" latinLnBrk="1" hangingPunct="1">
              <a:lnSpc>
                <a:spcPct val="130000"/>
              </a:lnSpc>
            </a:pPr>
            <a:r>
              <a:rPr lang="zh-CN" altLang="en-US" sz="2800" b="1" dirty="0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  </a:t>
            </a:r>
            <a:r>
              <a:rPr lang="en-US" altLang="zh-CN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5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　（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双选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）甲、乙两个实心金属球，它们质量相同，其密度分别为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5×10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kg/m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和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10×10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 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kg/m</a:t>
            </a:r>
            <a:r>
              <a:rPr lang="en-US" altLang="zh-CN" sz="2800" b="1" baseline="30000" dirty="0">
                <a:latin typeface="Times New Roman" pitchFamily="18" charset="0"/>
                <a:ea typeface="宋体" pitchFamily="2" charset="-122"/>
              </a:rPr>
              <a:t>3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，甲球挂在甲弹簧测力计下，乙球挂在乙弹簧测力计下，并且让金属球全部没入水中，这时（     ）。</a:t>
            </a:r>
          </a:p>
          <a:p>
            <a:pPr lvl="0" algn="just" eaLnBrk="1" latinLnBrk="1" hangingPunct="1">
              <a:lnSpc>
                <a:spcPct val="130000"/>
              </a:lnSpc>
            </a:pP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    A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．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甲、乙两球所受到的浮力之比为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2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1</a:t>
            </a:r>
          </a:p>
          <a:p>
            <a:pPr lvl="0" algn="just" eaLnBrk="1" latinLnBrk="1" hangingPunct="1">
              <a:lnSpc>
                <a:spcPct val="130000"/>
              </a:lnSpc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    B．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甲、乙两球所受到的浮力之比为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: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2</a:t>
            </a:r>
          </a:p>
          <a:p>
            <a:pPr lvl="0" algn="just" eaLnBrk="1" latinLnBrk="1" hangingPunct="1">
              <a:lnSpc>
                <a:spcPct val="130000"/>
              </a:lnSpc>
            </a:pP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  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C．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甲、乙两个弹簧测力计的示数之比为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8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9</a:t>
            </a:r>
          </a:p>
          <a:p>
            <a:pPr lvl="0" algn="just" eaLnBrk="1" latinLnBrk="1" hangingPunct="1">
              <a:lnSpc>
                <a:spcPct val="130000"/>
              </a:lnSpc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    D．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甲、乙两个弹簧测力计的示数之比为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11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: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12 </a:t>
            </a:r>
          </a:p>
        </p:txBody>
      </p:sp>
      <p:sp>
        <p:nvSpPr>
          <p:cNvPr id="1048792" name="矩形 1048791"/>
          <p:cNvSpPr/>
          <p:nvPr/>
        </p:nvSpPr>
        <p:spPr>
          <a:xfrm>
            <a:off x="4648200" y="0"/>
            <a:ext cx="4495800" cy="8620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buFontTx/>
              <a:buNone/>
            </a:pPr>
            <a:r>
              <a:rPr lang="zh-CN" altLang="en-US" sz="2400" u="sng">
                <a:solidFill>
                  <a:schemeClr val="lt2"/>
                </a:solidFill>
                <a:latin typeface="宋体" pitchFamily="2" charset="-122"/>
                <a:ea typeface="楷体_GB2312" pitchFamily="1" charset="-122"/>
              </a:rPr>
              <a:t>运用浮力知识解决问题</a:t>
            </a:r>
          </a:p>
        </p:txBody>
      </p:sp>
      <p:pic>
        <p:nvPicPr>
          <p:cNvPr id="2097182" name="图片 2097181" descr="E:\李燃\教师教学用书\2012人教教师用书项目\ppt\物理\图标.pn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3" name="矩形 1048792"/>
          <p:cNvSpPr/>
          <p:nvPr/>
        </p:nvSpPr>
        <p:spPr>
          <a:xfrm>
            <a:off x="4648200" y="0"/>
            <a:ext cx="4495800" cy="8620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buFontTx/>
              <a:buNone/>
            </a:pPr>
            <a:r>
              <a:rPr lang="zh-CN" altLang="en-US" sz="2400" u="sng">
                <a:solidFill>
                  <a:schemeClr val="lt2"/>
                </a:solidFill>
                <a:latin typeface="宋体" pitchFamily="2" charset="-122"/>
                <a:ea typeface="楷体_GB2312" pitchFamily="1" charset="-122"/>
              </a:rPr>
              <a:t>运用浮力知识解决问题</a:t>
            </a:r>
          </a:p>
        </p:txBody>
      </p:sp>
      <p:sp>
        <p:nvSpPr>
          <p:cNvPr id="1048794" name="矩形 1048793"/>
          <p:cNvSpPr/>
          <p:nvPr/>
        </p:nvSpPr>
        <p:spPr>
          <a:xfrm>
            <a:off x="685800" y="233362"/>
            <a:ext cx="8458200" cy="43656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>
              <a:lnSpc>
                <a:spcPct val="140000"/>
              </a:lnSpc>
            </a:pPr>
            <a:r>
              <a:rPr lang="en-US" altLang="zh-CN" sz="3200" b="1" dirty="0">
                <a:solidFill>
                  <a:srgbClr val="990000"/>
                </a:solidFill>
                <a:latin typeface="Times New Roman" pitchFamily="18" charset="0"/>
                <a:ea typeface="宋体" pitchFamily="2" charset="-122"/>
              </a:rPr>
              <a:t>【</a:t>
            </a:r>
            <a:r>
              <a:rPr lang="zh-CN" altLang="en-US" sz="2800" b="1" dirty="0">
                <a:solidFill>
                  <a:srgbClr val="990000"/>
                </a:solidFill>
                <a:latin typeface="Times New Roman" pitchFamily="18" charset="0"/>
                <a:ea typeface="宋体" pitchFamily="2" charset="-122"/>
              </a:rPr>
              <a:t>解析</a:t>
            </a:r>
            <a:r>
              <a:rPr lang="en-US" altLang="zh-CN" sz="2800" b="1" dirty="0">
                <a:solidFill>
                  <a:srgbClr val="990000"/>
                </a:solidFill>
                <a:latin typeface="Times New Roman" pitchFamily="18" charset="0"/>
                <a:ea typeface="宋体" pitchFamily="2" charset="-122"/>
              </a:rPr>
              <a:t>】</a:t>
            </a:r>
          </a:p>
          <a:p>
            <a:pPr lvl="0" eaLnBrk="1" latinLnBrk="1" hangingPunct="1">
              <a:lnSpc>
                <a:spcPct val="140000"/>
              </a:lnSpc>
            </a:pP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∵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m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甲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m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乙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, 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ρ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甲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: 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ρ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乙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＝1:2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，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V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甲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: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V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乙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＝2:1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；</a:t>
            </a:r>
          </a:p>
          <a:p>
            <a:pPr lvl="0" eaLnBrk="1" latinLnBrk="1" hangingPunct="1">
              <a:lnSpc>
                <a:spcPct val="140000"/>
              </a:lnSpc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  根据 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浮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ρ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水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g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 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V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排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，且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V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排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V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物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  </a:t>
            </a:r>
          </a:p>
          <a:p>
            <a:pPr lvl="0" eaLnBrk="1" latinLnBrk="1" hangingPunct="1">
              <a:lnSpc>
                <a:spcPct val="140000"/>
              </a:lnSpc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∴ 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浮甲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:</a:t>
            </a:r>
            <a:r>
              <a:rPr lang="en-US" altLang="zh-CN" sz="2800" b="1" baseline="-25000" dirty="0">
                <a:latin typeface="Times New Roman" pitchFamily="18" charset="0"/>
                <a:ea typeface="宋体" pitchFamily="2" charset="-122"/>
              </a:rPr>
              <a:t> 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浮乙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＝2:1. </a:t>
            </a:r>
          </a:p>
          <a:p>
            <a:pPr lvl="0" eaLnBrk="1" latinLnBrk="1" hangingPunct="1">
              <a:lnSpc>
                <a:spcPct val="140000"/>
              </a:lnSpc>
            </a:pPr>
            <a:r>
              <a:rPr lang="zh-CN" altLang="en-US" sz="2800" b="1" dirty="0">
                <a:solidFill>
                  <a:srgbClr val="990000"/>
                </a:solidFill>
                <a:latin typeface="Times New Roman" pitchFamily="18" charset="0"/>
                <a:ea typeface="宋体" pitchFamily="2" charset="-122"/>
              </a:rPr>
              <a:t>   分析物体受力：</a:t>
            </a:r>
          </a:p>
          <a:p>
            <a:pPr lvl="0" eaLnBrk="1" latinLnBrk="1" hangingPunct="1">
              <a:lnSpc>
                <a:spcPct val="140000"/>
              </a:lnSpc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    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浮甲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 +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甲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G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甲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  ①   </a:t>
            </a:r>
          </a:p>
          <a:p>
            <a:pPr lvl="0" eaLnBrk="1" latinLnBrk="1" hangingPunct="1">
              <a:lnSpc>
                <a:spcPct val="140000"/>
              </a:lnSpc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    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浮乙</a:t>
            </a:r>
            <a:r>
              <a:rPr lang="en-US" altLang="zh-CN" sz="2800" b="1" dirty="0">
                <a:latin typeface="Times New Roman" pitchFamily="18" charset="0"/>
                <a:ea typeface="宋体" pitchFamily="2" charset="-122"/>
              </a:rPr>
              <a:t> +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F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乙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800" b="1" i="1" dirty="0">
                <a:latin typeface="Times New Roman" pitchFamily="18" charset="0"/>
                <a:ea typeface="宋体" pitchFamily="2" charset="-122"/>
              </a:rPr>
              <a:t>G</a:t>
            </a:r>
            <a:r>
              <a:rPr lang="zh-CN" altLang="en-US" sz="2800" b="1" baseline="-25000" dirty="0">
                <a:latin typeface="Times New Roman" pitchFamily="18" charset="0"/>
                <a:ea typeface="宋体" pitchFamily="2" charset="-122"/>
              </a:rPr>
              <a:t>乙   </a:t>
            </a: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②</a:t>
            </a:r>
          </a:p>
        </p:txBody>
      </p:sp>
      <p:sp>
        <p:nvSpPr>
          <p:cNvPr id="1048795" name="TextBox 1048794"/>
          <p:cNvSpPr txBox="1"/>
          <p:nvPr/>
        </p:nvSpPr>
        <p:spPr>
          <a:xfrm>
            <a:off x="3986212" y="6084887"/>
            <a:ext cx="4038600" cy="519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zh-CN" altLang="en-US" sz="2800" b="1">
                <a:solidFill>
                  <a:srgbClr val="990000"/>
                </a:solidFill>
                <a:latin typeface="宋体" pitchFamily="2" charset="-122"/>
                <a:ea typeface="宋体" pitchFamily="2" charset="-122"/>
              </a:rPr>
              <a:t>提示：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分析物体受力</a:t>
            </a:r>
          </a:p>
        </p:txBody>
      </p:sp>
      <p:sp>
        <p:nvSpPr>
          <p:cNvPr id="1048796" name="TextBox 1048795"/>
          <p:cNvSpPr txBox="1"/>
          <p:nvPr/>
        </p:nvSpPr>
        <p:spPr>
          <a:xfrm>
            <a:off x="4122737" y="2303462"/>
            <a:ext cx="2024062" cy="519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  <a:ea typeface="楷体_GB2312" pitchFamily="1" charset="-122"/>
              </a:rPr>
              <a:t>A </a:t>
            </a:r>
            <a:r>
              <a:rPr lang="zh-CN" altLang="en-US" sz="2800" b="1">
                <a:latin typeface="Times New Roman" pitchFamily="18" charset="0"/>
                <a:ea typeface="楷体_GB2312" pitchFamily="1" charset="-122"/>
              </a:rPr>
              <a:t>选项正确</a:t>
            </a:r>
          </a:p>
        </p:txBody>
      </p:sp>
      <p:sp>
        <p:nvSpPr>
          <p:cNvPr id="1048797" name="TextBox 1048796"/>
          <p:cNvSpPr txBox="1"/>
          <p:nvPr/>
        </p:nvSpPr>
        <p:spPr>
          <a:xfrm>
            <a:off x="836612" y="6105525"/>
            <a:ext cx="2024062" cy="519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 eaLnBrk="1" latinLnBrk="1" hangingPunct="1"/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  <a:ea typeface="楷体_GB2312" pitchFamily="1" charset="-122"/>
              </a:rPr>
              <a:t>C </a:t>
            </a:r>
            <a:r>
              <a:rPr lang="zh-CN" altLang="en-US" sz="2800" b="1">
                <a:latin typeface="Times New Roman" pitchFamily="18" charset="0"/>
                <a:ea typeface="楷体_GB2312" pitchFamily="1" charset="-122"/>
              </a:rPr>
              <a:t>选项正确</a:t>
            </a:r>
          </a:p>
        </p:txBody>
      </p:sp>
      <p:grpSp>
        <p:nvGrpSpPr>
          <p:cNvPr id="127" name="组合 126"/>
          <p:cNvGrpSpPr/>
          <p:nvPr/>
        </p:nvGrpSpPr>
        <p:grpSpPr>
          <a:xfrm>
            <a:off x="6686550" y="2889250"/>
            <a:ext cx="2205037" cy="1512887"/>
            <a:chOff x="0" y="0"/>
            <a:chExt cx="1389" cy="953"/>
          </a:xfrm>
        </p:grpSpPr>
        <p:sp>
          <p:nvSpPr>
            <p:cNvPr id="1048798" name="矩形 1048797"/>
            <p:cNvSpPr/>
            <p:nvPr/>
          </p:nvSpPr>
          <p:spPr>
            <a:xfrm>
              <a:off x="0" y="131"/>
              <a:ext cx="1389" cy="822"/>
            </a:xfrm>
            <a:prstGeom prst="rect">
              <a:avLst/>
            </a:prstGeom>
            <a:solidFill>
              <a:srgbClr val="B9FFFF"/>
            </a:solidFill>
            <a:ln>
              <a:noFill/>
            </a:ln>
          </p:spPr>
          <p:txBody>
            <a:bodyPr vert="horz" wrap="none" lIns="91440" tIns="45720" rIns="91440" bIns="45720" anchor="ctr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algn="just" eaLnBrk="1" latinLnBrk="1" hangingPunct="1">
                <a:lnSpc>
                  <a:spcPct val="150000"/>
                </a:lnSpc>
              </a:pPr>
              <a:endParaRPr lang="zh-CN" altLang="en-US">
                <a:latin typeface="Times New Roman" pitchFamily="18" charset="0"/>
                <a:ea typeface="楷体" pitchFamily="49" charset="-122"/>
              </a:endParaRPr>
            </a:p>
          </p:txBody>
        </p:sp>
        <p:grpSp>
          <p:nvGrpSpPr>
            <p:cNvPr id="128" name="组合 127"/>
            <p:cNvGrpSpPr/>
            <p:nvPr/>
          </p:nvGrpSpPr>
          <p:grpSpPr>
            <a:xfrm>
              <a:off x="0" y="0"/>
              <a:ext cx="1389" cy="953"/>
              <a:chOff x="0" y="0"/>
              <a:chExt cx="1389" cy="953"/>
            </a:xfrm>
          </p:grpSpPr>
          <p:sp>
            <p:nvSpPr>
              <p:cNvPr id="1048799" name="直接连接符 1048798"/>
              <p:cNvSpPr/>
              <p:nvPr/>
            </p:nvSpPr>
            <p:spPr>
              <a:xfrm>
                <a:off x="0" y="0"/>
                <a:ext cx="0" cy="953"/>
              </a:xfrm>
              <a:prstGeom prst="line">
                <a:avLst/>
              </a:prstGeom>
              <a:noFill/>
              <a:ln w="28575" cap="flat" cmpd="sng">
                <a:solidFill>
                  <a:schemeClr val="accent1">
                    <a:alpha val="100000"/>
                  </a:schemeClr>
                </a:solidFill>
                <a:prstDash val="solid"/>
                <a:round/>
              </a:ln>
            </p:spPr>
          </p:sp>
          <p:sp>
            <p:nvSpPr>
              <p:cNvPr id="1048800" name="直接连接符 1048799"/>
              <p:cNvSpPr/>
              <p:nvPr/>
            </p:nvSpPr>
            <p:spPr>
              <a:xfrm>
                <a:off x="1389" y="0"/>
                <a:ext cx="0" cy="953"/>
              </a:xfrm>
              <a:prstGeom prst="line">
                <a:avLst/>
              </a:prstGeom>
              <a:noFill/>
              <a:ln w="28575" cap="flat" cmpd="sng">
                <a:solidFill>
                  <a:schemeClr val="accent1">
                    <a:alpha val="100000"/>
                  </a:schemeClr>
                </a:solidFill>
                <a:prstDash val="solid"/>
                <a:round/>
              </a:ln>
            </p:spPr>
          </p:sp>
          <p:sp>
            <p:nvSpPr>
              <p:cNvPr id="1048801" name="直接连接符 1048800"/>
              <p:cNvSpPr/>
              <p:nvPr/>
            </p:nvSpPr>
            <p:spPr>
              <a:xfrm>
                <a:off x="0" y="953"/>
                <a:ext cx="1389" cy="0"/>
              </a:xfrm>
              <a:prstGeom prst="line">
                <a:avLst/>
              </a:prstGeom>
              <a:noFill/>
              <a:ln w="28575" cap="flat" cmpd="sng">
                <a:solidFill>
                  <a:schemeClr val="accent1">
                    <a:alpha val="100000"/>
                  </a:schemeClr>
                </a:solidFill>
                <a:prstDash val="solid"/>
                <a:round/>
              </a:ln>
            </p:spPr>
          </p:sp>
        </p:grpSp>
        <p:sp>
          <p:nvSpPr>
            <p:cNvPr id="1048802" name="直接连接符 1048801"/>
            <p:cNvSpPr/>
            <p:nvPr/>
          </p:nvSpPr>
          <p:spPr>
            <a:xfrm>
              <a:off x="0" y="120"/>
              <a:ext cx="1389" cy="0"/>
            </a:xfrm>
            <a:prstGeom prst="line">
              <a:avLst/>
            </a:pr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</a:ln>
          </p:spPr>
        </p:sp>
      </p:grpSp>
      <p:grpSp>
        <p:nvGrpSpPr>
          <p:cNvPr id="129" name="组合 128"/>
          <p:cNvGrpSpPr/>
          <p:nvPr/>
        </p:nvGrpSpPr>
        <p:grpSpPr>
          <a:xfrm>
            <a:off x="7002462" y="1763712"/>
            <a:ext cx="314325" cy="1865312"/>
            <a:chOff x="0" y="0"/>
            <a:chExt cx="198" cy="1175"/>
          </a:xfrm>
        </p:grpSpPr>
        <p:sp>
          <p:nvSpPr>
            <p:cNvPr id="1048803" name="椭圆 1048802"/>
            <p:cNvSpPr/>
            <p:nvPr/>
          </p:nvSpPr>
          <p:spPr>
            <a:xfrm>
              <a:off x="0" y="976"/>
              <a:ext cx="198" cy="19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C2C2C2">
                    <a:alpha val="100000"/>
                  </a:srgbClr>
                </a:gs>
              </a:gsLst>
              <a:path path="shape">
                <a:fillToRect l="50000" t="50000" r="50000" b="50000"/>
              </a:path>
            </a:gra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</a:ln>
          </p:spPr>
          <p:txBody>
            <a:bodyPr vert="horz"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algn="just" eaLnBrk="1" latinLnBrk="1" hangingPunct="1">
                <a:lnSpc>
                  <a:spcPct val="150000"/>
                </a:lnSpc>
              </a:pPr>
              <a:endParaRPr lang="zh-CN" altLang="en-US">
                <a:latin typeface="Times New Roman" pitchFamily="18" charset="0"/>
                <a:ea typeface="楷体" pitchFamily="49" charset="-122"/>
              </a:endParaRPr>
            </a:p>
          </p:txBody>
        </p:sp>
        <p:sp>
          <p:nvSpPr>
            <p:cNvPr id="1048804" name="直接连接符 1048803"/>
            <p:cNvSpPr/>
            <p:nvPr/>
          </p:nvSpPr>
          <p:spPr>
            <a:xfrm flipV="1">
              <a:off x="93" y="709"/>
              <a:ext cx="1" cy="278"/>
            </a:xfrm>
            <a:prstGeom prst="line">
              <a:avLst/>
            </a:pr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</a:ln>
          </p:spPr>
        </p:sp>
        <p:grpSp>
          <p:nvGrpSpPr>
            <p:cNvPr id="130" name="组合 129"/>
            <p:cNvGrpSpPr/>
            <p:nvPr/>
          </p:nvGrpSpPr>
          <p:grpSpPr>
            <a:xfrm>
              <a:off x="36" y="0"/>
              <a:ext cx="141" cy="692"/>
              <a:chOff x="0" y="0"/>
              <a:chExt cx="141" cy="692"/>
            </a:xfrm>
          </p:grpSpPr>
          <p:grpSp>
            <p:nvGrpSpPr>
              <p:cNvPr id="131" name="组合 130"/>
              <p:cNvGrpSpPr/>
              <p:nvPr/>
            </p:nvGrpSpPr>
            <p:grpSpPr>
              <a:xfrm>
                <a:off x="0" y="64"/>
                <a:ext cx="141" cy="515"/>
                <a:chOff x="0" y="0"/>
                <a:chExt cx="672" cy="2772"/>
              </a:xfrm>
            </p:grpSpPr>
            <p:sp>
              <p:nvSpPr>
                <p:cNvPr id="1048805" name="矩形 1048804"/>
                <p:cNvSpPr/>
                <p:nvPr/>
              </p:nvSpPr>
              <p:spPr>
                <a:xfrm rot="16200000">
                  <a:off x="-918" y="1038"/>
                  <a:ext cx="2508" cy="672"/>
                </a:xfrm>
                <a:prstGeom prst="rect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  <p:txBody>
                <a:bodyPr rot="10800000" vert="horz" lIns="91440" tIns="45720" rIns="91440" bIns="45720" anchor="t"/>
                <a:lstStyle>
                  <a:lvl1pPr marL="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1pPr>
                  <a:lvl2pPr marL="4572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2pPr>
                  <a:lvl3pPr marL="9144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3pPr>
                  <a:lvl4pPr marL="13716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4pPr>
                  <a:lvl5pPr marL="18288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5pPr>
                </a:lstStyle>
                <a:p>
                  <a:pPr lvl="0" algn="just" eaLnBrk="1" latinLnBrk="1" hangingPunct="1">
                    <a:lnSpc>
                      <a:spcPct val="150000"/>
                    </a:lnSpc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048806" name="椭圆 1048805"/>
                <p:cNvSpPr/>
                <p:nvPr/>
              </p:nvSpPr>
              <p:spPr>
                <a:xfrm rot="16200000">
                  <a:off x="192" y="-36"/>
                  <a:ext cx="288" cy="360"/>
                </a:xfrm>
                <a:prstGeom prst="ellipse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  <p:txBody>
                <a:bodyPr rot="10800000" vert="horz" lIns="91440" tIns="45720" rIns="91440" bIns="45720" anchor="t"/>
                <a:lstStyle>
                  <a:lvl1pPr marL="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1pPr>
                  <a:lvl2pPr marL="4572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2pPr>
                  <a:lvl3pPr marL="9144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3pPr>
                  <a:lvl4pPr marL="13716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4pPr>
                  <a:lvl5pPr marL="18288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5pPr>
                </a:lstStyle>
                <a:p>
                  <a:pPr lvl="0" algn="just" eaLnBrk="1" latinLnBrk="1" hangingPunct="1">
                    <a:lnSpc>
                      <a:spcPct val="150000"/>
                    </a:lnSpc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048807" name="椭圆 1048806"/>
                <p:cNvSpPr/>
                <p:nvPr/>
              </p:nvSpPr>
              <p:spPr>
                <a:xfrm rot="16200000">
                  <a:off x="205" y="2448"/>
                  <a:ext cx="288" cy="360"/>
                </a:xfrm>
                <a:prstGeom prst="ellipse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  <p:txBody>
                <a:bodyPr rot="10800000" vert="horz" lIns="91440" tIns="45720" rIns="91440" bIns="45720" anchor="t"/>
                <a:lstStyle>
                  <a:lvl1pPr marL="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1pPr>
                  <a:lvl2pPr marL="4572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2pPr>
                  <a:lvl3pPr marL="9144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3pPr>
                  <a:lvl4pPr marL="13716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4pPr>
                  <a:lvl5pPr marL="18288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5pPr>
                </a:lstStyle>
                <a:p>
                  <a:pPr lvl="0" algn="just" eaLnBrk="1" latinLnBrk="1" hangingPunct="1">
                    <a:lnSpc>
                      <a:spcPct val="150000"/>
                    </a:lnSpc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048808" name="矩形 1048807"/>
                <p:cNvSpPr/>
                <p:nvPr/>
              </p:nvSpPr>
              <p:spPr>
                <a:xfrm rot="16200000">
                  <a:off x="234" y="-18"/>
                  <a:ext cx="216" cy="516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rot="10800000" vert="horz" lIns="91440" tIns="45720" rIns="91440" bIns="45720" anchor="t"/>
                <a:lstStyle>
                  <a:lvl1pPr marL="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1pPr>
                  <a:lvl2pPr marL="4572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2pPr>
                  <a:lvl3pPr marL="9144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3pPr>
                  <a:lvl4pPr marL="13716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4pPr>
                  <a:lvl5pPr marL="18288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5pPr>
                </a:lstStyle>
                <a:p>
                  <a:pPr lvl="0" algn="just" eaLnBrk="1" latinLnBrk="1" hangingPunct="1">
                    <a:lnSpc>
                      <a:spcPct val="150000"/>
                    </a:lnSpc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048809" name="矩形 1048808"/>
                <p:cNvSpPr/>
                <p:nvPr/>
              </p:nvSpPr>
              <p:spPr>
                <a:xfrm rot="16200000">
                  <a:off x="211" y="2250"/>
                  <a:ext cx="216" cy="516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rot="10800000" vert="horz" lIns="91440" tIns="45720" rIns="91440" bIns="45720" anchor="t"/>
                <a:lstStyle>
                  <a:lvl1pPr marL="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1pPr>
                  <a:lvl2pPr marL="4572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2pPr>
                  <a:lvl3pPr marL="9144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3pPr>
                  <a:lvl4pPr marL="13716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4pPr>
                  <a:lvl5pPr marL="18288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5pPr>
                </a:lstStyle>
                <a:p>
                  <a:pPr lvl="0" algn="just" eaLnBrk="1" latinLnBrk="1" hangingPunct="1">
                    <a:lnSpc>
                      <a:spcPct val="150000"/>
                    </a:lnSpc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048810" name="直接连接符 1048809"/>
                <p:cNvSpPr/>
                <p:nvPr/>
              </p:nvSpPr>
              <p:spPr>
                <a:xfrm rot="16200000">
                  <a:off x="271" y="2442"/>
                  <a:ext cx="12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</p:grpSp>
          <p:sp>
            <p:nvSpPr>
              <p:cNvPr id="1048811" name="直接连接符 1048810"/>
              <p:cNvSpPr/>
              <p:nvPr/>
            </p:nvSpPr>
            <p:spPr>
              <a:xfrm>
                <a:off x="24" y="114"/>
                <a:ext cx="83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12" name="直接连接符 1048811"/>
              <p:cNvSpPr/>
              <p:nvPr/>
            </p:nvSpPr>
            <p:spPr>
              <a:xfrm>
                <a:off x="24" y="277"/>
                <a:ext cx="83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13" name="直接连接符 1048812"/>
              <p:cNvSpPr/>
              <p:nvPr/>
            </p:nvSpPr>
            <p:spPr>
              <a:xfrm>
                <a:off x="26" y="364"/>
                <a:ext cx="84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14" name="直接连接符 1048813"/>
              <p:cNvSpPr/>
              <p:nvPr/>
            </p:nvSpPr>
            <p:spPr>
              <a:xfrm>
                <a:off x="26" y="444"/>
                <a:ext cx="84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15" name="直接连接符 1048814"/>
              <p:cNvSpPr/>
              <p:nvPr/>
            </p:nvSpPr>
            <p:spPr>
              <a:xfrm>
                <a:off x="24" y="518"/>
                <a:ext cx="83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16" name="直接连接符 1048815"/>
              <p:cNvSpPr/>
              <p:nvPr/>
            </p:nvSpPr>
            <p:spPr>
              <a:xfrm>
                <a:off x="26" y="196"/>
                <a:ext cx="84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17" name="直接连接符 1048816"/>
              <p:cNvSpPr/>
              <p:nvPr/>
            </p:nvSpPr>
            <p:spPr>
              <a:xfrm>
                <a:off x="34" y="132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18" name="直接连接符 1048817"/>
              <p:cNvSpPr/>
              <p:nvPr/>
            </p:nvSpPr>
            <p:spPr>
              <a:xfrm>
                <a:off x="37" y="150"/>
                <a:ext cx="57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19" name="直接连接符 1048818"/>
              <p:cNvSpPr/>
              <p:nvPr/>
            </p:nvSpPr>
            <p:spPr>
              <a:xfrm>
                <a:off x="37" y="167"/>
                <a:ext cx="57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20" name="直接连接符 1048819"/>
              <p:cNvSpPr/>
              <p:nvPr/>
            </p:nvSpPr>
            <p:spPr>
              <a:xfrm>
                <a:off x="39" y="460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21" name="直接连接符 1048820"/>
              <p:cNvSpPr/>
              <p:nvPr/>
            </p:nvSpPr>
            <p:spPr>
              <a:xfrm>
                <a:off x="37" y="183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22" name="直接连接符 1048821"/>
              <p:cNvSpPr/>
              <p:nvPr/>
            </p:nvSpPr>
            <p:spPr>
              <a:xfrm>
                <a:off x="34" y="489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23" name="直接连接符 1048822"/>
              <p:cNvSpPr/>
              <p:nvPr/>
            </p:nvSpPr>
            <p:spPr>
              <a:xfrm>
                <a:off x="37" y="295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24" name="直接连接符 1048823"/>
              <p:cNvSpPr/>
              <p:nvPr/>
            </p:nvSpPr>
            <p:spPr>
              <a:xfrm>
                <a:off x="39" y="504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25" name="直接连接符 1048824"/>
              <p:cNvSpPr/>
              <p:nvPr/>
            </p:nvSpPr>
            <p:spPr>
              <a:xfrm>
                <a:off x="34" y="313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26" name="直接连接符 1048825"/>
              <p:cNvSpPr/>
              <p:nvPr/>
            </p:nvSpPr>
            <p:spPr>
              <a:xfrm>
                <a:off x="37" y="330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27" name="直接连接符 1048826"/>
              <p:cNvSpPr/>
              <p:nvPr/>
            </p:nvSpPr>
            <p:spPr>
              <a:xfrm>
                <a:off x="37" y="346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28" name="直接连接符 1048827"/>
              <p:cNvSpPr/>
              <p:nvPr/>
            </p:nvSpPr>
            <p:spPr>
              <a:xfrm>
                <a:off x="54" y="310"/>
                <a:ext cx="0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29" name="直接连接符 1048828"/>
              <p:cNvSpPr/>
              <p:nvPr/>
            </p:nvSpPr>
            <p:spPr>
              <a:xfrm>
                <a:off x="34" y="395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30" name="直接连接符 1048829"/>
              <p:cNvSpPr/>
              <p:nvPr/>
            </p:nvSpPr>
            <p:spPr>
              <a:xfrm>
                <a:off x="39" y="379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31" name="直接连接符 1048830"/>
              <p:cNvSpPr/>
              <p:nvPr/>
            </p:nvSpPr>
            <p:spPr>
              <a:xfrm>
                <a:off x="37" y="411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32" name="直接连接符 1048831"/>
              <p:cNvSpPr/>
              <p:nvPr/>
            </p:nvSpPr>
            <p:spPr>
              <a:xfrm>
                <a:off x="37" y="429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33" name="直接连接符 1048832"/>
              <p:cNvSpPr/>
              <p:nvPr/>
            </p:nvSpPr>
            <p:spPr>
              <a:xfrm>
                <a:off x="37" y="429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34" name="直接连接符 1048833"/>
              <p:cNvSpPr/>
              <p:nvPr/>
            </p:nvSpPr>
            <p:spPr>
              <a:xfrm>
                <a:off x="37" y="475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35" name="直接连接符 1048834"/>
              <p:cNvSpPr/>
              <p:nvPr/>
            </p:nvSpPr>
            <p:spPr>
              <a:xfrm>
                <a:off x="42" y="261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36" name="直接连接符 1048835"/>
              <p:cNvSpPr/>
              <p:nvPr/>
            </p:nvSpPr>
            <p:spPr>
              <a:xfrm>
                <a:off x="39" y="241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37" name="直接连接符 1048836"/>
              <p:cNvSpPr/>
              <p:nvPr/>
            </p:nvSpPr>
            <p:spPr>
              <a:xfrm>
                <a:off x="39" y="225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38" name="直接连接符 1048837"/>
              <p:cNvSpPr/>
              <p:nvPr/>
            </p:nvSpPr>
            <p:spPr>
              <a:xfrm>
                <a:off x="39" y="210"/>
                <a:ext cx="58" cy="0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39" name="矩形 1048838"/>
              <p:cNvSpPr/>
              <p:nvPr/>
            </p:nvSpPr>
            <p:spPr>
              <a:xfrm>
                <a:off x="57" y="107"/>
                <a:ext cx="15" cy="429"/>
              </a:xfrm>
              <a:prstGeom prst="rect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 algn="just" eaLnBrk="1" latinLnBrk="1" hangingPunct="1">
                  <a:lnSpc>
                    <a:spcPct val="150000"/>
                  </a:lnSpc>
                </a:pPr>
                <a:endParaRPr lang="zh-CN" altLang="en-US">
                  <a:latin typeface="Times New Roman" pitchFamily="18" charset="0"/>
                  <a:ea typeface="楷体" pitchFamily="49" charset="-122"/>
                </a:endParaRPr>
              </a:p>
            </p:txBody>
          </p:sp>
          <p:sp>
            <p:nvSpPr>
              <p:cNvPr id="1048840" name="椭圆 1048839"/>
              <p:cNvSpPr/>
              <p:nvPr/>
            </p:nvSpPr>
            <p:spPr>
              <a:xfrm>
                <a:off x="34" y="0"/>
                <a:ext cx="65" cy="58"/>
              </a:xfrm>
              <a:prstGeom prst="ellipse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 algn="just" eaLnBrk="1" latinLnBrk="1" hangingPunct="1">
                  <a:lnSpc>
                    <a:spcPct val="150000"/>
                  </a:lnSpc>
                </a:pPr>
                <a:endParaRPr lang="zh-CN" altLang="en-US">
                  <a:latin typeface="Times New Roman" pitchFamily="18" charset="0"/>
                  <a:ea typeface="楷体" pitchFamily="49" charset="-122"/>
                </a:endParaRPr>
              </a:p>
            </p:txBody>
          </p:sp>
          <p:sp>
            <p:nvSpPr>
              <p:cNvPr id="1048841" name="直接连接符 1048840"/>
              <p:cNvSpPr/>
              <p:nvPr/>
            </p:nvSpPr>
            <p:spPr>
              <a:xfrm flipH="1">
                <a:off x="67" y="580"/>
                <a:ext cx="0" cy="85"/>
              </a:xfrm>
              <a:prstGeom prst="line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</p:sp>
          <p:sp>
            <p:nvSpPr>
              <p:cNvPr id="1048842" name="椭圆 1048841"/>
              <p:cNvSpPr/>
              <p:nvPr/>
            </p:nvSpPr>
            <p:spPr>
              <a:xfrm>
                <a:off x="47" y="661"/>
                <a:ext cx="42" cy="31"/>
              </a:xfrm>
              <a:prstGeom prst="ellipse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 algn="just" eaLnBrk="1" latinLnBrk="1" hangingPunct="1">
                  <a:lnSpc>
                    <a:spcPct val="150000"/>
                  </a:lnSpc>
                </a:pPr>
                <a:endParaRPr lang="zh-CN" altLang="en-US">
                  <a:latin typeface="Times New Roman" pitchFamily="18" charset="0"/>
                  <a:ea typeface="楷体" pitchFamily="49" charset="-122"/>
                </a:endParaRPr>
              </a:p>
            </p:txBody>
          </p:sp>
          <p:sp>
            <p:nvSpPr>
              <p:cNvPr id="1048843" name="矩形 1048842"/>
              <p:cNvSpPr/>
              <p:nvPr/>
            </p:nvSpPr>
            <p:spPr>
              <a:xfrm>
                <a:off x="24" y="652"/>
                <a:ext cx="43" cy="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 algn="just" eaLnBrk="1" latinLnBrk="1" hangingPunct="1">
                  <a:lnSpc>
                    <a:spcPct val="150000"/>
                  </a:lnSpc>
                </a:pPr>
                <a:endParaRPr lang="zh-CN" altLang="en-US">
                  <a:latin typeface="Times New Roman" pitchFamily="18" charset="0"/>
                  <a:ea typeface="楷体" pitchFamily="49" charset="-122"/>
                </a:endParaRPr>
              </a:p>
            </p:txBody>
          </p:sp>
          <p:sp>
            <p:nvSpPr>
              <p:cNvPr id="1048844" name="菱形 1048843"/>
              <p:cNvSpPr/>
              <p:nvPr/>
            </p:nvSpPr>
            <p:spPr>
              <a:xfrm>
                <a:off x="16" y="404"/>
                <a:ext cx="96" cy="16"/>
              </a:xfrm>
              <a:prstGeom prst="diamond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 algn="just" eaLnBrk="1" latinLnBrk="1" hangingPunct="1">
                  <a:lnSpc>
                    <a:spcPct val="150000"/>
                  </a:lnSpc>
                </a:pPr>
                <a:endParaRPr lang="zh-CN" altLang="en-US">
                  <a:latin typeface="Times New Roman" pitchFamily="18" charset="0"/>
                  <a:ea typeface="楷体" pitchFamily="49" charset="-122"/>
                </a:endParaRPr>
              </a:p>
            </p:txBody>
          </p:sp>
          <p:sp>
            <p:nvSpPr>
              <p:cNvPr id="1048845" name="椭圆 1048844"/>
              <p:cNvSpPr/>
              <p:nvPr/>
            </p:nvSpPr>
            <p:spPr>
              <a:xfrm>
                <a:off x="49" y="11"/>
                <a:ext cx="38" cy="36"/>
              </a:xfrm>
              <a:prstGeom prst="ellipse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 algn="just" eaLnBrk="1" latinLnBrk="1" hangingPunct="1">
                  <a:lnSpc>
                    <a:spcPct val="150000"/>
                  </a:lnSpc>
                </a:pPr>
                <a:endParaRPr lang="zh-CN" altLang="en-US">
                  <a:latin typeface="Times New Roman" pitchFamily="18" charset="0"/>
                  <a:ea typeface="楷体" pitchFamily="49" charset="-122"/>
                </a:endParaRPr>
              </a:p>
            </p:txBody>
          </p:sp>
          <p:sp>
            <p:nvSpPr>
              <p:cNvPr id="1048846" name="矩形 1048845"/>
              <p:cNvSpPr/>
              <p:nvPr/>
            </p:nvSpPr>
            <p:spPr>
              <a:xfrm>
                <a:off x="59" y="58"/>
                <a:ext cx="15" cy="5"/>
              </a:xfrm>
              <a:prstGeom prst="rect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 algn="just" eaLnBrk="1" latinLnBrk="1" hangingPunct="1">
                  <a:lnSpc>
                    <a:spcPct val="150000"/>
                  </a:lnSpc>
                </a:pPr>
                <a:endParaRPr lang="zh-CN" altLang="en-US">
                  <a:latin typeface="Times New Roman" pitchFamily="18" charset="0"/>
                  <a:ea typeface="楷体" pitchFamily="49" charset="-122"/>
                </a:endParaRPr>
              </a:p>
            </p:txBody>
          </p:sp>
        </p:grpSp>
      </p:grpSp>
      <p:grpSp>
        <p:nvGrpSpPr>
          <p:cNvPr id="132" name="组合 131"/>
          <p:cNvGrpSpPr/>
          <p:nvPr/>
        </p:nvGrpSpPr>
        <p:grpSpPr>
          <a:xfrm>
            <a:off x="8216900" y="1719262"/>
            <a:ext cx="366712" cy="2041525"/>
            <a:chOff x="0" y="0"/>
            <a:chExt cx="231" cy="1286"/>
          </a:xfrm>
        </p:grpSpPr>
        <p:sp>
          <p:nvSpPr>
            <p:cNvPr id="1048847" name="直接连接符 1048846"/>
            <p:cNvSpPr/>
            <p:nvPr/>
          </p:nvSpPr>
          <p:spPr>
            <a:xfrm flipV="1">
              <a:off x="109" y="680"/>
              <a:ext cx="0" cy="363"/>
            </a:xfrm>
            <a:prstGeom prst="line">
              <a:avLst/>
            </a:pr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</a:ln>
          </p:spPr>
        </p:sp>
        <p:grpSp>
          <p:nvGrpSpPr>
            <p:cNvPr id="133" name="组合 132"/>
            <p:cNvGrpSpPr/>
            <p:nvPr/>
          </p:nvGrpSpPr>
          <p:grpSpPr>
            <a:xfrm>
              <a:off x="0" y="0"/>
              <a:ext cx="231" cy="1286"/>
              <a:chOff x="0" y="0"/>
              <a:chExt cx="231" cy="1286"/>
            </a:xfrm>
          </p:grpSpPr>
          <p:sp>
            <p:nvSpPr>
              <p:cNvPr id="1048848" name="椭圆 1048847"/>
              <p:cNvSpPr/>
              <p:nvPr/>
            </p:nvSpPr>
            <p:spPr>
              <a:xfrm>
                <a:off x="0" y="1049"/>
                <a:ext cx="231" cy="237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100000"/>
                    </a:srgbClr>
                  </a:gs>
                  <a:gs pos="100000">
                    <a:srgbClr val="767676">
                      <a:alpha val="10000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  <p:txBody>
              <a:bodyPr vert="horz"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 algn="just" eaLnBrk="1" latinLnBrk="1" hangingPunct="1">
                  <a:lnSpc>
                    <a:spcPct val="150000"/>
                  </a:lnSpc>
                </a:pPr>
                <a:endParaRPr lang="zh-CN" altLang="en-US">
                  <a:latin typeface="Times New Roman" pitchFamily="18" charset="0"/>
                  <a:ea typeface="楷体" pitchFamily="49" charset="-122"/>
                </a:endParaRPr>
              </a:p>
            </p:txBody>
          </p:sp>
          <p:grpSp>
            <p:nvGrpSpPr>
              <p:cNvPr id="134" name="组合 133"/>
              <p:cNvGrpSpPr/>
              <p:nvPr/>
            </p:nvGrpSpPr>
            <p:grpSpPr>
              <a:xfrm>
                <a:off x="57" y="0"/>
                <a:ext cx="141" cy="692"/>
                <a:chOff x="0" y="0"/>
                <a:chExt cx="672" cy="3720"/>
              </a:xfrm>
            </p:grpSpPr>
            <p:grpSp>
              <p:nvGrpSpPr>
                <p:cNvPr id="135" name="组合 134"/>
                <p:cNvGrpSpPr/>
                <p:nvPr/>
              </p:nvGrpSpPr>
              <p:grpSpPr>
                <a:xfrm>
                  <a:off x="0" y="342"/>
                  <a:ext cx="672" cy="2772"/>
                  <a:chOff x="0" y="0"/>
                  <a:chExt cx="672" cy="2772"/>
                </a:xfrm>
              </p:grpSpPr>
              <p:sp>
                <p:nvSpPr>
                  <p:cNvPr id="1048849" name="矩形 1048848"/>
                  <p:cNvSpPr/>
                  <p:nvPr/>
                </p:nvSpPr>
                <p:spPr>
                  <a:xfrm rot="16200000">
                    <a:off x="-918" y="1038"/>
                    <a:ext cx="2508" cy="672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round/>
                  </a:ln>
                </p:spPr>
                <p:txBody>
                  <a:bodyPr vert="eaVert" lIns="91440" tIns="45720" rIns="91440" bIns="45720" anchor="t"/>
                  <a:lstStyle>
                    <a:lvl1pPr marL="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1pPr>
                    <a:lvl2pPr marL="4572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2pPr>
                    <a:lvl3pPr marL="9144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3pPr>
                    <a:lvl4pPr marL="13716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4pPr>
                    <a:lvl5pPr marL="18288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5pPr>
                  </a:lstStyle>
                  <a:p>
                    <a:pPr lvl="0" algn="just" eaLnBrk="1" latinLnBrk="1" hangingPunct="1">
                      <a:lnSpc>
                        <a:spcPct val="150000"/>
                      </a:lnSpc>
                    </a:pPr>
                    <a:endParaRPr lang="zh-CN" altLang="en-US">
                      <a:latin typeface="Times New Roman" pitchFamily="18" charset="0"/>
                      <a:ea typeface="楷体" pitchFamily="49" charset="-122"/>
                    </a:endParaRPr>
                  </a:p>
                </p:txBody>
              </p:sp>
              <p:sp>
                <p:nvSpPr>
                  <p:cNvPr id="1048850" name="椭圆 1048849"/>
                  <p:cNvSpPr/>
                  <p:nvPr/>
                </p:nvSpPr>
                <p:spPr>
                  <a:xfrm rot="16200000">
                    <a:off x="192" y="-36"/>
                    <a:ext cx="288" cy="36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round/>
                  </a:ln>
                </p:spPr>
                <p:txBody>
                  <a:bodyPr vert="eaVert" lIns="91440" tIns="45720" rIns="91440" bIns="45720" anchor="t"/>
                  <a:lstStyle>
                    <a:lvl1pPr marL="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1pPr>
                    <a:lvl2pPr marL="4572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2pPr>
                    <a:lvl3pPr marL="9144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3pPr>
                    <a:lvl4pPr marL="13716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4pPr>
                    <a:lvl5pPr marL="18288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5pPr>
                  </a:lstStyle>
                  <a:p>
                    <a:pPr lvl="0" algn="just" eaLnBrk="1" latinLnBrk="1" hangingPunct="1">
                      <a:lnSpc>
                        <a:spcPct val="150000"/>
                      </a:lnSpc>
                    </a:pPr>
                    <a:endParaRPr lang="zh-CN" altLang="en-US">
                      <a:latin typeface="Times New Roman" pitchFamily="18" charset="0"/>
                      <a:ea typeface="楷体" pitchFamily="49" charset="-122"/>
                    </a:endParaRPr>
                  </a:p>
                </p:txBody>
              </p:sp>
              <p:sp>
                <p:nvSpPr>
                  <p:cNvPr id="1048851" name="椭圆 1048850"/>
                  <p:cNvSpPr/>
                  <p:nvPr/>
                </p:nvSpPr>
                <p:spPr>
                  <a:xfrm rot="16200000">
                    <a:off x="205" y="2448"/>
                    <a:ext cx="288" cy="36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round/>
                  </a:ln>
                </p:spPr>
                <p:txBody>
                  <a:bodyPr vert="eaVert" lIns="91440" tIns="45720" rIns="91440" bIns="45720" anchor="t"/>
                  <a:lstStyle>
                    <a:lvl1pPr marL="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1pPr>
                    <a:lvl2pPr marL="4572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2pPr>
                    <a:lvl3pPr marL="9144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3pPr>
                    <a:lvl4pPr marL="13716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4pPr>
                    <a:lvl5pPr marL="18288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5pPr>
                  </a:lstStyle>
                  <a:p>
                    <a:pPr lvl="0" algn="just" eaLnBrk="1" latinLnBrk="1" hangingPunct="1">
                      <a:lnSpc>
                        <a:spcPct val="150000"/>
                      </a:lnSpc>
                    </a:pPr>
                    <a:endParaRPr lang="zh-CN" altLang="en-US">
                      <a:latin typeface="Times New Roman" pitchFamily="18" charset="0"/>
                      <a:ea typeface="楷体" pitchFamily="49" charset="-122"/>
                    </a:endParaRPr>
                  </a:p>
                </p:txBody>
              </p:sp>
              <p:sp>
                <p:nvSpPr>
                  <p:cNvPr id="1048852" name="矩形 1048851"/>
                  <p:cNvSpPr/>
                  <p:nvPr/>
                </p:nvSpPr>
                <p:spPr>
                  <a:xfrm rot="16200000">
                    <a:off x="234" y="-18"/>
                    <a:ext cx="216" cy="516"/>
                  </a:xfrm>
                  <a:prstGeom prst="rect">
                    <a:avLst/>
                  </a:pr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vert="eaVert" lIns="91440" tIns="45720" rIns="91440" bIns="45720" anchor="t"/>
                  <a:lstStyle>
                    <a:lvl1pPr marL="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1pPr>
                    <a:lvl2pPr marL="4572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2pPr>
                    <a:lvl3pPr marL="9144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3pPr>
                    <a:lvl4pPr marL="13716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4pPr>
                    <a:lvl5pPr marL="18288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5pPr>
                  </a:lstStyle>
                  <a:p>
                    <a:pPr lvl="0" algn="just" eaLnBrk="1" latinLnBrk="1" hangingPunct="1">
                      <a:lnSpc>
                        <a:spcPct val="150000"/>
                      </a:lnSpc>
                    </a:pPr>
                    <a:endParaRPr lang="zh-CN" altLang="en-US">
                      <a:latin typeface="Times New Roman" pitchFamily="18" charset="0"/>
                      <a:ea typeface="楷体" pitchFamily="49" charset="-122"/>
                    </a:endParaRPr>
                  </a:p>
                </p:txBody>
              </p:sp>
              <p:sp>
                <p:nvSpPr>
                  <p:cNvPr id="1048853" name="矩形 1048852"/>
                  <p:cNvSpPr/>
                  <p:nvPr/>
                </p:nvSpPr>
                <p:spPr>
                  <a:xfrm rot="16200000">
                    <a:off x="211" y="2250"/>
                    <a:ext cx="216" cy="516"/>
                  </a:xfrm>
                  <a:prstGeom prst="rect">
                    <a:avLst/>
                  </a:pr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vert="eaVert" lIns="91440" tIns="45720" rIns="91440" bIns="45720" anchor="t"/>
                  <a:lstStyle>
                    <a:lvl1pPr marL="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1pPr>
                    <a:lvl2pPr marL="4572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2pPr>
                    <a:lvl3pPr marL="9144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3pPr>
                    <a:lvl4pPr marL="13716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4pPr>
                    <a:lvl5pPr marL="1828800" indent="0" algn="l" rtl="0" fontAlgn="base" latinLnBrk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buNone/>
                      <a:defRPr sz="1800" b="0" i="0" u="none" baseline="0">
                        <a:solidFill>
                          <a:schemeClr val="dk1"/>
                        </a:solidFill>
                        <a:latin typeface="Arial" pitchFamily="34" charset="0"/>
                        <a:sym typeface="Arial" pitchFamily="34" charset="0"/>
                      </a:defRPr>
                    </a:lvl5pPr>
                  </a:lstStyle>
                  <a:p>
                    <a:pPr lvl="0" algn="just" eaLnBrk="1" latinLnBrk="1" hangingPunct="1">
                      <a:lnSpc>
                        <a:spcPct val="150000"/>
                      </a:lnSpc>
                    </a:pPr>
                    <a:endParaRPr lang="zh-CN" altLang="en-US">
                      <a:latin typeface="Times New Roman" pitchFamily="18" charset="0"/>
                      <a:ea typeface="楷体" pitchFamily="49" charset="-122"/>
                    </a:endParaRPr>
                  </a:p>
                </p:txBody>
              </p:sp>
              <p:sp>
                <p:nvSpPr>
                  <p:cNvPr id="1048854" name="直接连接符 1048853"/>
                  <p:cNvSpPr/>
                  <p:nvPr/>
                </p:nvSpPr>
                <p:spPr>
                  <a:xfrm rot="16200000">
                    <a:off x="271" y="2442"/>
                    <a:ext cx="12" cy="0"/>
                  </a:xfrm>
                  <a:prstGeom prst="line">
                    <a:avLst/>
                  </a:prstGeom>
                  <a:noFill/>
                  <a:ln w="952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round/>
                  </a:ln>
                </p:spPr>
              </p:sp>
            </p:grpSp>
            <p:sp>
              <p:nvSpPr>
                <p:cNvPr id="1048855" name="直接连接符 1048854"/>
                <p:cNvSpPr/>
                <p:nvPr/>
              </p:nvSpPr>
              <p:spPr>
                <a:xfrm>
                  <a:off x="114" y="612"/>
                  <a:ext cx="39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56" name="直接连接符 1048855"/>
                <p:cNvSpPr/>
                <p:nvPr/>
              </p:nvSpPr>
              <p:spPr>
                <a:xfrm>
                  <a:off x="114" y="1488"/>
                  <a:ext cx="39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57" name="直接连接符 1048856"/>
                <p:cNvSpPr/>
                <p:nvPr/>
              </p:nvSpPr>
              <p:spPr>
                <a:xfrm>
                  <a:off x="126" y="1956"/>
                  <a:ext cx="39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58" name="直接连接符 1048857"/>
                <p:cNvSpPr/>
                <p:nvPr/>
              </p:nvSpPr>
              <p:spPr>
                <a:xfrm>
                  <a:off x="126" y="2388"/>
                  <a:ext cx="39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59" name="直接连接符 1048858"/>
                <p:cNvSpPr/>
                <p:nvPr/>
              </p:nvSpPr>
              <p:spPr>
                <a:xfrm>
                  <a:off x="114" y="2784"/>
                  <a:ext cx="39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60" name="直接连接符 1048859"/>
                <p:cNvSpPr/>
                <p:nvPr/>
              </p:nvSpPr>
              <p:spPr>
                <a:xfrm>
                  <a:off x="126" y="1056"/>
                  <a:ext cx="39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61" name="直接连接符 1048860"/>
                <p:cNvSpPr/>
                <p:nvPr/>
              </p:nvSpPr>
              <p:spPr>
                <a:xfrm>
                  <a:off x="162" y="708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62" name="直接连接符 1048861"/>
                <p:cNvSpPr/>
                <p:nvPr/>
              </p:nvSpPr>
              <p:spPr>
                <a:xfrm>
                  <a:off x="174" y="804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63" name="直接连接符 1048862"/>
                <p:cNvSpPr/>
                <p:nvPr/>
              </p:nvSpPr>
              <p:spPr>
                <a:xfrm>
                  <a:off x="174" y="900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64" name="直接连接符 1048863"/>
                <p:cNvSpPr/>
                <p:nvPr/>
              </p:nvSpPr>
              <p:spPr>
                <a:xfrm>
                  <a:off x="188" y="2472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65" name="直接连接符 1048864"/>
                <p:cNvSpPr/>
                <p:nvPr/>
              </p:nvSpPr>
              <p:spPr>
                <a:xfrm>
                  <a:off x="176" y="984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66" name="直接连接符 1048865"/>
                <p:cNvSpPr/>
                <p:nvPr/>
              </p:nvSpPr>
              <p:spPr>
                <a:xfrm>
                  <a:off x="164" y="2628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67" name="直接连接符 1048866"/>
                <p:cNvSpPr/>
                <p:nvPr/>
              </p:nvSpPr>
              <p:spPr>
                <a:xfrm>
                  <a:off x="176" y="1584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68" name="直接连接符 1048867"/>
                <p:cNvSpPr/>
                <p:nvPr/>
              </p:nvSpPr>
              <p:spPr>
                <a:xfrm>
                  <a:off x="188" y="2712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69" name="直接连接符 1048868"/>
                <p:cNvSpPr/>
                <p:nvPr/>
              </p:nvSpPr>
              <p:spPr>
                <a:xfrm>
                  <a:off x="164" y="1680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70" name="直接连接符 1048869"/>
                <p:cNvSpPr/>
                <p:nvPr/>
              </p:nvSpPr>
              <p:spPr>
                <a:xfrm>
                  <a:off x="176" y="1776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71" name="直接连接符 1048870"/>
                <p:cNvSpPr/>
                <p:nvPr/>
              </p:nvSpPr>
              <p:spPr>
                <a:xfrm>
                  <a:off x="176" y="1860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72" name="直接连接符 1048871"/>
                <p:cNvSpPr/>
                <p:nvPr/>
              </p:nvSpPr>
              <p:spPr>
                <a:xfrm>
                  <a:off x="258" y="1668"/>
                  <a:ext cx="0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73" name="直接连接符 1048872"/>
                <p:cNvSpPr/>
                <p:nvPr/>
              </p:nvSpPr>
              <p:spPr>
                <a:xfrm>
                  <a:off x="164" y="2124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74" name="直接连接符 1048873"/>
                <p:cNvSpPr/>
                <p:nvPr/>
              </p:nvSpPr>
              <p:spPr>
                <a:xfrm>
                  <a:off x="188" y="2040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75" name="直接连接符 1048874"/>
                <p:cNvSpPr/>
                <p:nvPr/>
              </p:nvSpPr>
              <p:spPr>
                <a:xfrm>
                  <a:off x="176" y="2208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76" name="直接连接符 1048875"/>
                <p:cNvSpPr/>
                <p:nvPr/>
              </p:nvSpPr>
              <p:spPr>
                <a:xfrm>
                  <a:off x="176" y="2304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77" name="直接连接符 1048876"/>
                <p:cNvSpPr/>
                <p:nvPr/>
              </p:nvSpPr>
              <p:spPr>
                <a:xfrm>
                  <a:off x="176" y="2304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78" name="直接连接符 1048877"/>
                <p:cNvSpPr/>
                <p:nvPr/>
              </p:nvSpPr>
              <p:spPr>
                <a:xfrm>
                  <a:off x="176" y="2556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79" name="直接连接符 1048878"/>
                <p:cNvSpPr/>
                <p:nvPr/>
              </p:nvSpPr>
              <p:spPr>
                <a:xfrm>
                  <a:off x="200" y="1404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80" name="直接连接符 1048879"/>
                <p:cNvSpPr/>
                <p:nvPr/>
              </p:nvSpPr>
              <p:spPr>
                <a:xfrm>
                  <a:off x="188" y="1296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81" name="直接连接符 1048880"/>
                <p:cNvSpPr/>
                <p:nvPr/>
              </p:nvSpPr>
              <p:spPr>
                <a:xfrm>
                  <a:off x="188" y="1212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82" name="直接连接符 1048881"/>
                <p:cNvSpPr/>
                <p:nvPr/>
              </p:nvSpPr>
              <p:spPr>
                <a:xfrm>
                  <a:off x="188" y="1128"/>
                  <a:ext cx="276" cy="0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83" name="矩形 1048882"/>
                <p:cNvSpPr/>
                <p:nvPr/>
              </p:nvSpPr>
              <p:spPr>
                <a:xfrm>
                  <a:off x="270" y="576"/>
                  <a:ext cx="72" cy="2304"/>
                </a:xfrm>
                <a:prstGeom prst="rect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  <p:txBody>
                <a:bodyPr vert="horz" lIns="91440" tIns="45720" rIns="91440" bIns="45720" anchor="t"/>
                <a:lstStyle>
                  <a:lvl1pPr marL="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1pPr>
                  <a:lvl2pPr marL="4572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2pPr>
                  <a:lvl3pPr marL="9144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3pPr>
                  <a:lvl4pPr marL="13716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4pPr>
                  <a:lvl5pPr marL="18288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5pPr>
                </a:lstStyle>
                <a:p>
                  <a:pPr lvl="0" algn="just" eaLnBrk="1" latinLnBrk="1" hangingPunct="1">
                    <a:lnSpc>
                      <a:spcPct val="150000"/>
                    </a:lnSpc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048884" name="椭圆 1048883"/>
                <p:cNvSpPr/>
                <p:nvPr/>
              </p:nvSpPr>
              <p:spPr>
                <a:xfrm>
                  <a:off x="162" y="0"/>
                  <a:ext cx="312" cy="312"/>
                </a:xfrm>
                <a:prstGeom prst="ellipse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  <p:txBody>
                <a:bodyPr vert="horz" lIns="91440" tIns="45720" rIns="91440" bIns="45720" anchor="t"/>
                <a:lstStyle>
                  <a:lvl1pPr marL="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1pPr>
                  <a:lvl2pPr marL="4572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2pPr>
                  <a:lvl3pPr marL="9144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3pPr>
                  <a:lvl4pPr marL="13716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4pPr>
                  <a:lvl5pPr marL="18288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5pPr>
                </a:lstStyle>
                <a:p>
                  <a:pPr lvl="0" algn="just" eaLnBrk="1" latinLnBrk="1" hangingPunct="1">
                    <a:lnSpc>
                      <a:spcPct val="150000"/>
                    </a:lnSpc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048885" name="直接连接符 1048884"/>
                <p:cNvSpPr/>
                <p:nvPr/>
              </p:nvSpPr>
              <p:spPr>
                <a:xfrm flipH="1">
                  <a:off x="318" y="3120"/>
                  <a:ext cx="0" cy="456"/>
                </a:xfrm>
                <a:prstGeom prst="line">
                  <a:avLst/>
                </a:prstGeom>
                <a:noFill/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</p:sp>
            <p:sp>
              <p:nvSpPr>
                <p:cNvPr id="1048886" name="椭圆 1048885"/>
                <p:cNvSpPr/>
                <p:nvPr/>
              </p:nvSpPr>
              <p:spPr>
                <a:xfrm>
                  <a:off x="222" y="3552"/>
                  <a:ext cx="204" cy="168"/>
                </a:xfrm>
                <a:prstGeom prst="ellipse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  <p:txBody>
                <a:bodyPr vert="horz" lIns="91440" tIns="45720" rIns="91440" bIns="45720" anchor="t"/>
                <a:lstStyle>
                  <a:lvl1pPr marL="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1pPr>
                  <a:lvl2pPr marL="4572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2pPr>
                  <a:lvl3pPr marL="9144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3pPr>
                  <a:lvl4pPr marL="13716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4pPr>
                  <a:lvl5pPr marL="18288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5pPr>
                </a:lstStyle>
                <a:p>
                  <a:pPr lvl="0" algn="just" eaLnBrk="1" latinLnBrk="1" hangingPunct="1">
                    <a:lnSpc>
                      <a:spcPct val="150000"/>
                    </a:lnSpc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048887" name="矩形 1048886"/>
                <p:cNvSpPr/>
                <p:nvPr/>
              </p:nvSpPr>
              <p:spPr>
                <a:xfrm>
                  <a:off x="114" y="3504"/>
                  <a:ext cx="204" cy="192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vert="horz" lIns="91440" tIns="45720" rIns="91440" bIns="45720" anchor="t"/>
                <a:lstStyle>
                  <a:lvl1pPr marL="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1pPr>
                  <a:lvl2pPr marL="4572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2pPr>
                  <a:lvl3pPr marL="9144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3pPr>
                  <a:lvl4pPr marL="13716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4pPr>
                  <a:lvl5pPr marL="18288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5pPr>
                </a:lstStyle>
                <a:p>
                  <a:pPr lvl="0" algn="just" eaLnBrk="1" latinLnBrk="1" hangingPunct="1">
                    <a:lnSpc>
                      <a:spcPct val="150000"/>
                    </a:lnSpc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048888" name="菱形 1048887"/>
                <p:cNvSpPr/>
                <p:nvPr/>
              </p:nvSpPr>
              <p:spPr>
                <a:xfrm>
                  <a:off x="78" y="2172"/>
                  <a:ext cx="456" cy="84"/>
                </a:xfrm>
                <a:prstGeom prst="diamond">
                  <a:avLst/>
                </a:prstGeom>
                <a:solidFill>
                  <a:srgbClr val="000000"/>
                </a:solidFill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  <p:txBody>
                <a:bodyPr vert="horz" lIns="91440" tIns="45720" rIns="91440" bIns="45720" anchor="t"/>
                <a:lstStyle>
                  <a:lvl1pPr marL="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1pPr>
                  <a:lvl2pPr marL="4572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2pPr>
                  <a:lvl3pPr marL="9144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3pPr>
                  <a:lvl4pPr marL="13716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4pPr>
                  <a:lvl5pPr marL="18288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5pPr>
                </a:lstStyle>
                <a:p>
                  <a:pPr lvl="0" algn="just" eaLnBrk="1" latinLnBrk="1" hangingPunct="1">
                    <a:lnSpc>
                      <a:spcPct val="150000"/>
                    </a:lnSpc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048889" name="椭圆 1048888"/>
                <p:cNvSpPr/>
                <p:nvPr/>
              </p:nvSpPr>
              <p:spPr>
                <a:xfrm>
                  <a:off x="234" y="60"/>
                  <a:ext cx="180" cy="192"/>
                </a:xfrm>
                <a:prstGeom prst="ellipse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  <p:txBody>
                <a:bodyPr vert="horz" lIns="91440" tIns="45720" rIns="91440" bIns="45720" anchor="t"/>
                <a:lstStyle>
                  <a:lvl1pPr marL="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1pPr>
                  <a:lvl2pPr marL="4572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2pPr>
                  <a:lvl3pPr marL="9144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3pPr>
                  <a:lvl4pPr marL="13716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4pPr>
                  <a:lvl5pPr marL="18288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5pPr>
                </a:lstStyle>
                <a:p>
                  <a:pPr lvl="0" algn="just" eaLnBrk="1" latinLnBrk="1" hangingPunct="1">
                    <a:lnSpc>
                      <a:spcPct val="150000"/>
                    </a:lnSpc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  <p:sp>
              <p:nvSpPr>
                <p:cNvPr id="1048890" name="矩形 1048889"/>
                <p:cNvSpPr/>
                <p:nvPr/>
              </p:nvSpPr>
              <p:spPr>
                <a:xfrm>
                  <a:off x="282" y="312"/>
                  <a:ext cx="72" cy="24"/>
                </a:xfrm>
                <a:prstGeom prst="rect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</a:ln>
              </p:spPr>
              <p:txBody>
                <a:bodyPr vert="horz" lIns="91440" tIns="45720" rIns="91440" bIns="45720" anchor="t"/>
                <a:lstStyle>
                  <a:lvl1pPr marL="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1pPr>
                  <a:lvl2pPr marL="4572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2pPr>
                  <a:lvl3pPr marL="9144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3pPr>
                  <a:lvl4pPr marL="13716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4pPr>
                  <a:lvl5pPr marL="1828800" indent="0" algn="l" rtl="0" fontAlgn="base" latinLnBrk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  <a:defRPr sz="1800" b="0" i="0" u="none" baseline="0">
                      <a:solidFill>
                        <a:schemeClr val="dk1"/>
                      </a:solidFill>
                      <a:latin typeface="Arial" pitchFamily="34" charset="0"/>
                      <a:sym typeface="Arial" pitchFamily="34" charset="0"/>
                    </a:defRPr>
                  </a:lvl5pPr>
                </a:lstStyle>
                <a:p>
                  <a:pPr lvl="0" algn="just" eaLnBrk="1" latinLnBrk="1" hangingPunct="1">
                    <a:lnSpc>
                      <a:spcPct val="150000"/>
                    </a:lnSpc>
                  </a:pPr>
                  <a:endParaRPr lang="zh-CN" altLang="en-US">
                    <a:latin typeface="Times New Roman" pitchFamily="18" charset="0"/>
                    <a:ea typeface="楷体" pitchFamily="49" charset="-122"/>
                  </a:endParaRPr>
                </a:p>
              </p:txBody>
            </p:sp>
          </p:grpSp>
        </p:grpSp>
      </p:grpSp>
      <p:grpSp>
        <p:nvGrpSpPr>
          <p:cNvPr id="136" name="组合 135"/>
          <p:cNvGrpSpPr/>
          <p:nvPr/>
        </p:nvGrpSpPr>
        <p:grpSpPr>
          <a:xfrm>
            <a:off x="8172450" y="2484437"/>
            <a:ext cx="971550" cy="2205037"/>
            <a:chOff x="0" y="0"/>
            <a:chExt cx="612" cy="1389"/>
          </a:xfrm>
        </p:grpSpPr>
        <p:sp>
          <p:nvSpPr>
            <p:cNvPr id="1048891" name="直接连接符 1048890"/>
            <p:cNvSpPr/>
            <p:nvPr/>
          </p:nvSpPr>
          <p:spPr>
            <a:xfrm>
              <a:off x="149" y="680"/>
              <a:ext cx="0" cy="482"/>
            </a:xfrm>
            <a:prstGeom prst="line">
              <a:avLst/>
            </a:prstGeom>
            <a:noFill/>
            <a:ln w="28575" cap="flat" cmpd="sng">
              <a:solidFill>
                <a:srgbClr val="000099">
                  <a:alpha val="100000"/>
                </a:srgbClr>
              </a:solidFill>
              <a:prstDash val="solid"/>
              <a:round/>
              <a:headEnd type="oval" w="med" len="med"/>
              <a:tailEnd type="triangle" w="med" len="lg"/>
            </a:ln>
          </p:spPr>
        </p:sp>
        <p:sp>
          <p:nvSpPr>
            <p:cNvPr id="1048892" name="矩形 1048891"/>
            <p:cNvSpPr/>
            <p:nvPr/>
          </p:nvSpPr>
          <p:spPr>
            <a:xfrm>
              <a:off x="0" y="1124"/>
              <a:ext cx="425" cy="265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algn="just" eaLnBrk="1" latinLnBrk="1" hangingPunct="1">
                <a:lnSpc>
                  <a:spcPct val="90000"/>
                </a:lnSpc>
              </a:pPr>
              <a:r>
                <a:rPr lang="en-US" altLang="zh-CN" sz="2400" b="1" i="1">
                  <a:solidFill>
                    <a:srgbClr val="000099"/>
                  </a:solidFill>
                  <a:latin typeface="Times New Roman" pitchFamily="18" charset="0"/>
                  <a:ea typeface="楷体" pitchFamily="49" charset="-122"/>
                </a:rPr>
                <a:t>G</a:t>
              </a:r>
              <a:r>
                <a:rPr lang="zh-CN" altLang="en-US" sz="2400" b="1" i="1" baseline="-25000">
                  <a:solidFill>
                    <a:srgbClr val="000099"/>
                  </a:solidFill>
                  <a:latin typeface="Times New Roman" pitchFamily="18" charset="0"/>
                  <a:ea typeface="楷体" pitchFamily="49" charset="-122"/>
                </a:rPr>
                <a:t>乙</a:t>
              </a:r>
            </a:p>
          </p:txBody>
        </p:sp>
        <p:sp>
          <p:nvSpPr>
            <p:cNvPr id="1048893" name="直接连接符 1048892"/>
            <p:cNvSpPr/>
            <p:nvPr/>
          </p:nvSpPr>
          <p:spPr>
            <a:xfrm flipV="1">
              <a:off x="142" y="226"/>
              <a:ext cx="0" cy="425"/>
            </a:xfrm>
            <a:prstGeom prst="line">
              <a:avLst/>
            </a:prstGeom>
            <a:noFill/>
            <a:ln w="28575" cap="flat" cmpd="sng">
              <a:solidFill>
                <a:srgbClr val="000099">
                  <a:alpha val="100000"/>
                </a:srgbClr>
              </a:solidFill>
              <a:prstDash val="solid"/>
              <a:round/>
              <a:headEnd type="oval" w="med" len="med"/>
              <a:tailEnd type="triangle" w="med" len="lg"/>
            </a:ln>
          </p:spPr>
        </p:sp>
        <p:sp>
          <p:nvSpPr>
            <p:cNvPr id="1048894" name="矩形 1048893"/>
            <p:cNvSpPr/>
            <p:nvPr/>
          </p:nvSpPr>
          <p:spPr>
            <a:xfrm>
              <a:off x="113" y="0"/>
              <a:ext cx="397" cy="242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0" tIns="0" rIns="0" bIns="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algn="just" eaLnBrk="1" latinLnBrk="1" hangingPunct="1">
                <a:lnSpc>
                  <a:spcPct val="90000"/>
                </a:lnSpc>
              </a:pPr>
              <a:r>
                <a:rPr lang="zh-CN" altLang="en-US" sz="2800" b="1" i="1">
                  <a:solidFill>
                    <a:srgbClr val="000099"/>
                  </a:solidFill>
                  <a:latin typeface="Times New Roman" pitchFamily="18" charset="0"/>
                  <a:ea typeface="楷体" pitchFamily="49" charset="-122"/>
                </a:rPr>
                <a:t> </a:t>
              </a:r>
              <a:r>
                <a:rPr lang="en-US" altLang="zh-CN" sz="2400" b="1" i="1">
                  <a:solidFill>
                    <a:srgbClr val="000099"/>
                  </a:solidFill>
                  <a:latin typeface="Times New Roman" pitchFamily="18" charset="0"/>
                  <a:ea typeface="楷体" pitchFamily="49" charset="-122"/>
                </a:rPr>
                <a:t>F</a:t>
              </a:r>
              <a:r>
                <a:rPr lang="zh-CN" altLang="en-US" sz="2400" b="1" baseline="-25000">
                  <a:solidFill>
                    <a:srgbClr val="000099"/>
                  </a:solidFill>
                  <a:latin typeface="Times New Roman" pitchFamily="18" charset="0"/>
                  <a:ea typeface="宋体" pitchFamily="2" charset="-122"/>
                </a:rPr>
                <a:t>乙</a:t>
              </a:r>
            </a:p>
          </p:txBody>
        </p:sp>
        <p:sp>
          <p:nvSpPr>
            <p:cNvPr id="1048895" name="直接连接符 1048894"/>
            <p:cNvSpPr/>
            <p:nvPr/>
          </p:nvSpPr>
          <p:spPr>
            <a:xfrm flipV="1">
              <a:off x="142" y="482"/>
              <a:ext cx="0" cy="198"/>
            </a:xfrm>
            <a:prstGeom prst="line">
              <a:avLst/>
            </a:prstGeom>
            <a:noFill/>
            <a:ln w="28575" cap="flat" cmpd="sng">
              <a:solidFill>
                <a:srgbClr val="CC0000">
                  <a:alpha val="100000"/>
                </a:srgbClr>
              </a:solidFill>
              <a:prstDash val="solid"/>
              <a:round/>
              <a:headEnd type="oval" w="med" len="med"/>
              <a:tailEnd type="triangle" w="med" len="lg"/>
            </a:ln>
          </p:spPr>
        </p:sp>
        <p:sp>
          <p:nvSpPr>
            <p:cNvPr id="1048896" name="矩形 1048895"/>
            <p:cNvSpPr/>
            <p:nvPr/>
          </p:nvSpPr>
          <p:spPr>
            <a:xfrm>
              <a:off x="113" y="453"/>
              <a:ext cx="499" cy="256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18000" tIns="10800" rIns="18000" bIns="1080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algn="just" eaLnBrk="1" latinLnBrk="1" hangingPunct="1">
                <a:lnSpc>
                  <a:spcPct val="90000"/>
                </a:lnSpc>
              </a:pPr>
              <a:r>
                <a:rPr lang="zh-CN" altLang="en-US" sz="2800" b="1" i="1">
                  <a:solidFill>
                    <a:srgbClr val="000099"/>
                  </a:solidFill>
                  <a:latin typeface="Times New Roman" pitchFamily="18" charset="0"/>
                  <a:ea typeface="楷体" pitchFamily="49" charset="-122"/>
                </a:rPr>
                <a:t> </a:t>
              </a:r>
              <a:r>
                <a:rPr lang="en-US" altLang="zh-CN" sz="2400" b="1" i="1">
                  <a:solidFill>
                    <a:srgbClr val="CC0000"/>
                  </a:solidFill>
                  <a:latin typeface="Times New Roman" pitchFamily="18" charset="0"/>
                  <a:ea typeface="楷体" pitchFamily="49" charset="-122"/>
                </a:rPr>
                <a:t>F</a:t>
              </a:r>
              <a:r>
                <a:rPr lang="zh-CN" altLang="en-US" sz="2400" b="1" baseline="-25000">
                  <a:solidFill>
                    <a:srgbClr val="CC0000"/>
                  </a:solidFill>
                  <a:latin typeface="Times New Roman" pitchFamily="18" charset="0"/>
                  <a:ea typeface="楷体" pitchFamily="49" charset="-122"/>
                </a:rPr>
                <a:t>浮乙</a:t>
              </a: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6911975" y="2663825"/>
            <a:ext cx="1081087" cy="1935162"/>
            <a:chOff x="0" y="0"/>
            <a:chExt cx="681" cy="1219"/>
          </a:xfrm>
        </p:grpSpPr>
        <p:sp>
          <p:nvSpPr>
            <p:cNvPr id="1048897" name="直接连接符 1048896"/>
            <p:cNvSpPr/>
            <p:nvPr/>
          </p:nvSpPr>
          <p:spPr>
            <a:xfrm>
              <a:off x="142" y="522"/>
              <a:ext cx="0" cy="482"/>
            </a:xfrm>
            <a:prstGeom prst="line">
              <a:avLst/>
            </a:prstGeom>
            <a:noFill/>
            <a:ln w="28575" cap="flat" cmpd="sng">
              <a:solidFill>
                <a:srgbClr val="000099">
                  <a:alpha val="100000"/>
                </a:srgbClr>
              </a:solidFill>
              <a:prstDash val="solid"/>
              <a:round/>
              <a:headEnd type="oval" w="med" len="med"/>
              <a:tailEnd type="triangle" w="med" len="lg"/>
            </a:ln>
          </p:spPr>
        </p:sp>
        <p:sp>
          <p:nvSpPr>
            <p:cNvPr id="1048898" name="矩形 1048897"/>
            <p:cNvSpPr/>
            <p:nvPr/>
          </p:nvSpPr>
          <p:spPr>
            <a:xfrm>
              <a:off x="0" y="954"/>
              <a:ext cx="454" cy="265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algn="just" eaLnBrk="1" latinLnBrk="1" hangingPunct="1">
                <a:lnSpc>
                  <a:spcPct val="90000"/>
                </a:lnSpc>
              </a:pPr>
              <a:r>
                <a:rPr lang="en-US" altLang="zh-CN" sz="2400" b="1" i="1">
                  <a:solidFill>
                    <a:srgbClr val="000099"/>
                  </a:solidFill>
                  <a:latin typeface="Times New Roman" pitchFamily="18" charset="0"/>
                  <a:ea typeface="楷体" pitchFamily="49" charset="-122"/>
                </a:rPr>
                <a:t>G</a:t>
              </a:r>
              <a:r>
                <a:rPr lang="zh-CN" altLang="en-US" sz="2400" b="1" baseline="-25000">
                  <a:solidFill>
                    <a:srgbClr val="000099"/>
                  </a:solidFill>
                  <a:latin typeface="Times New Roman" pitchFamily="18" charset="0"/>
                  <a:ea typeface="楷体" pitchFamily="49" charset="-122"/>
                </a:rPr>
                <a:t>甲</a:t>
              </a:r>
            </a:p>
          </p:txBody>
        </p:sp>
        <p:grpSp>
          <p:nvGrpSpPr>
            <p:cNvPr id="138" name="组合 137"/>
            <p:cNvGrpSpPr/>
            <p:nvPr/>
          </p:nvGrpSpPr>
          <p:grpSpPr>
            <a:xfrm>
              <a:off x="119" y="0"/>
              <a:ext cx="335" cy="510"/>
              <a:chOff x="0" y="0"/>
              <a:chExt cx="335" cy="510"/>
            </a:xfrm>
          </p:grpSpPr>
          <p:sp>
            <p:nvSpPr>
              <p:cNvPr id="1048899" name="直接连接符 1048898"/>
              <p:cNvSpPr/>
              <p:nvPr/>
            </p:nvSpPr>
            <p:spPr>
              <a:xfrm flipV="1">
                <a:off x="29" y="85"/>
                <a:ext cx="0" cy="425"/>
              </a:xfrm>
              <a:prstGeom prst="line">
                <a:avLst/>
              </a:prstGeom>
              <a:noFill/>
              <a:ln w="28575" cap="flat" cmpd="sng">
                <a:solidFill>
                  <a:srgbClr val="000099">
                    <a:alpha val="100000"/>
                  </a:srgbClr>
                </a:solidFill>
                <a:prstDash val="solid"/>
                <a:round/>
                <a:headEnd type="oval" w="med" len="med"/>
                <a:tailEnd type="triangle" w="med" len="lg"/>
              </a:ln>
            </p:spPr>
          </p:sp>
          <p:sp>
            <p:nvSpPr>
              <p:cNvPr id="1048900" name="矩形 1048899"/>
              <p:cNvSpPr/>
              <p:nvPr/>
            </p:nvSpPr>
            <p:spPr>
              <a:xfrm>
                <a:off x="0" y="0"/>
                <a:ext cx="335" cy="25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18000" tIns="10800" rIns="18000" bIns="10800" anchor="t">
                <a:spAutoFit/>
              </a:bodyPr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  <a:defRPr sz="1800" b="0" i="0" u="none" baseline="0">
                    <a:solidFill>
                      <a:schemeClr val="dk1"/>
                    </a:solidFill>
                    <a:latin typeface="Arial" pitchFamily="34" charset="0"/>
                    <a:sym typeface="Arial" pitchFamily="34" charset="0"/>
                  </a:defRPr>
                </a:lvl5pPr>
              </a:lstStyle>
              <a:p>
                <a:pPr lvl="0" algn="just" eaLnBrk="1" latinLnBrk="1" hangingPunct="1">
                  <a:lnSpc>
                    <a:spcPct val="90000"/>
                  </a:lnSpc>
                </a:pPr>
                <a:r>
                  <a:rPr lang="zh-CN" altLang="en-US" sz="2800" b="1" i="1">
                    <a:solidFill>
                      <a:srgbClr val="000099"/>
                    </a:solidFill>
                    <a:latin typeface="Times New Roman" pitchFamily="18" charset="0"/>
                    <a:ea typeface="楷体" pitchFamily="49" charset="-122"/>
                  </a:rPr>
                  <a:t> </a:t>
                </a:r>
                <a:r>
                  <a:rPr lang="en-US" altLang="zh-CN" sz="2400" b="1" i="1">
                    <a:solidFill>
                      <a:srgbClr val="000099"/>
                    </a:solidFill>
                    <a:latin typeface="Times New Roman" pitchFamily="18" charset="0"/>
                    <a:ea typeface="楷体" pitchFamily="49" charset="-122"/>
                  </a:rPr>
                  <a:t>F</a:t>
                </a:r>
                <a:r>
                  <a:rPr lang="zh-CN" altLang="en-US" sz="2400" b="1" baseline="-25000">
                    <a:solidFill>
                      <a:srgbClr val="000099"/>
                    </a:solidFill>
                    <a:latin typeface="Times New Roman" pitchFamily="18" charset="0"/>
                    <a:ea typeface="楷体" pitchFamily="49" charset="-122"/>
                  </a:rPr>
                  <a:t>甲</a:t>
                </a:r>
              </a:p>
            </p:txBody>
          </p:sp>
        </p:grpSp>
        <p:sp>
          <p:nvSpPr>
            <p:cNvPr id="1048901" name="矩形 1048900"/>
            <p:cNvSpPr/>
            <p:nvPr/>
          </p:nvSpPr>
          <p:spPr>
            <a:xfrm>
              <a:off x="171" y="284"/>
              <a:ext cx="510" cy="242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0" tIns="0" rIns="0" bIns="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algn="just" eaLnBrk="1" latinLnBrk="1" hangingPunct="1">
                <a:lnSpc>
                  <a:spcPct val="90000"/>
                </a:lnSpc>
              </a:pPr>
              <a:r>
                <a:rPr lang="zh-CN" altLang="en-US" sz="2800" b="1" i="1">
                  <a:solidFill>
                    <a:srgbClr val="000099"/>
                  </a:solidFill>
                  <a:latin typeface="Times New Roman" pitchFamily="18" charset="0"/>
                  <a:ea typeface="楷体" pitchFamily="49" charset="-122"/>
                </a:rPr>
                <a:t> </a:t>
              </a:r>
              <a:r>
                <a:rPr lang="en-US" altLang="zh-CN" sz="2400" b="1" i="1">
                  <a:solidFill>
                    <a:srgbClr val="CC0000"/>
                  </a:solidFill>
                  <a:latin typeface="Times New Roman" pitchFamily="18" charset="0"/>
                  <a:ea typeface="楷体" pitchFamily="49" charset="-122"/>
                </a:rPr>
                <a:t>F</a:t>
              </a:r>
              <a:r>
                <a:rPr lang="zh-CN" altLang="en-US" sz="2400" b="1" baseline="-25000">
                  <a:solidFill>
                    <a:srgbClr val="CC0000"/>
                  </a:solidFill>
                  <a:latin typeface="Times New Roman" pitchFamily="18" charset="0"/>
                  <a:ea typeface="楷体" pitchFamily="49" charset="-122"/>
                </a:rPr>
                <a:t>浮甲</a:t>
              </a:r>
            </a:p>
          </p:txBody>
        </p:sp>
        <p:sp>
          <p:nvSpPr>
            <p:cNvPr id="1048902" name="直接连接符 1048901"/>
            <p:cNvSpPr/>
            <p:nvPr/>
          </p:nvSpPr>
          <p:spPr>
            <a:xfrm flipV="1">
              <a:off x="142" y="312"/>
              <a:ext cx="0" cy="198"/>
            </a:xfrm>
            <a:prstGeom prst="line">
              <a:avLst/>
            </a:prstGeom>
            <a:noFill/>
            <a:ln w="28575" cap="flat" cmpd="sng">
              <a:solidFill>
                <a:srgbClr val="CC0000">
                  <a:alpha val="100000"/>
                </a:srgbClr>
              </a:solidFill>
              <a:prstDash val="solid"/>
              <a:round/>
              <a:headEnd type="oval" w="med" len="med"/>
              <a:tailEnd type="triangle" w="med" len="lg"/>
            </a:ln>
          </p:spPr>
        </p:sp>
      </p:grpSp>
      <p:pic>
        <p:nvPicPr>
          <p:cNvPr id="2097184" name="图片 2097183" descr="E:\李燃\教师教学用书\2012人教教师用书项目\ppt\物理\图标.pn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" name="组合 2"/>
          <p:cNvGrpSpPr/>
          <p:nvPr/>
        </p:nvGrpSpPr>
        <p:grpSpPr>
          <a:xfrm>
            <a:off x="984250" y="4619625"/>
            <a:ext cx="6603999" cy="1284287"/>
            <a:chOff x="984250" y="4619625"/>
            <a:chExt cx="6603999" cy="1284287"/>
          </a:xfrm>
        </p:grpSpPr>
        <p:pic>
          <p:nvPicPr>
            <p:cNvPr id="2097183" name="图片 2097182"/>
            <p:cNvPicPr>
              <a:picLocks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984250" y="4619625"/>
              <a:ext cx="6603999" cy="128428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" name="TextBox 1"/>
            <p:cNvSpPr txBox="1"/>
            <p:nvPr/>
          </p:nvSpPr>
          <p:spPr>
            <a:xfrm>
              <a:off x="5534222" y="5282044"/>
              <a:ext cx="1391728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l-GR" altLang="zh-CN" sz="2800" b="1" i="1" dirty="0">
                  <a:solidFill>
                    <a:schemeClr val="tx2"/>
                  </a:solidFill>
                </a:rPr>
                <a:t>ρ</a:t>
              </a:r>
              <a:r>
                <a:rPr lang="zh-CN" altLang="en-US" sz="2800" b="1" i="1" baseline="-25000" dirty="0">
                  <a:solidFill>
                    <a:schemeClr val="tx2"/>
                  </a:solidFill>
                </a:rPr>
                <a:t>水</a:t>
              </a:r>
              <a:r>
                <a:rPr lang="en-US" altLang="zh-CN" sz="2800" b="1" i="1" dirty="0">
                  <a:solidFill>
                    <a:schemeClr val="tx2"/>
                  </a:solidFill>
                  <a:latin typeface="Times New Roman" pitchFamily="18" charset="0"/>
                  <a:ea typeface="宋体" pitchFamily="2" charset="-122"/>
                </a:rPr>
                <a:t>g</a:t>
              </a:r>
              <a:r>
                <a:rPr lang="en-US" altLang="zh-CN" sz="2800" b="1" i="1" dirty="0">
                  <a:latin typeface="Times New Roman" pitchFamily="18" charset="0"/>
                  <a:ea typeface="宋体" pitchFamily="2" charset="-122"/>
                </a:rPr>
                <a:t> </a:t>
              </a:r>
              <a:r>
                <a:rPr lang="en-US" altLang="zh-CN" sz="2800" b="1" i="1" dirty="0">
                  <a:solidFill>
                    <a:schemeClr val="tx2"/>
                  </a:solidFill>
                </a:rPr>
                <a:t>V</a:t>
              </a:r>
              <a:r>
                <a:rPr lang="zh-CN" altLang="en-US" sz="2800" b="1" i="1" baseline="-25000" dirty="0">
                  <a:solidFill>
                    <a:schemeClr val="tx2"/>
                  </a:solidFill>
                </a:rPr>
                <a:t>乙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95" grpId="0"/>
      <p:bldP spid="1048796" grpId="0"/>
      <p:bldP spid="104879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3" name="文本占位符 1048902"/>
          <p:cNvSpPr>
            <a:spLocks noGrp="1"/>
          </p:cNvSpPr>
          <p:nvPr>
            <p:ph type="body" idx="1"/>
          </p:nvPr>
        </p:nvSpPr>
        <p:spPr>
          <a:xfrm>
            <a:off x="381000" y="685800"/>
            <a:ext cx="8382000" cy="5257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SzPct val="100000"/>
              <a:buFont typeface="Wingdings" pitchFamily="2" charset="2"/>
              <a:buChar char="§"/>
              <a:defRPr sz="2400" b="0" i="0" u="none" baseline="0">
                <a:solidFill>
                  <a:schemeClr val="lt2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SzPct val="100000"/>
              <a:buFont typeface="Wingdings" pitchFamily="2" charset="2"/>
              <a:buChar char="§"/>
              <a:defRPr sz="2100" b="0" i="0" u="none" baseline="0">
                <a:solidFill>
                  <a:schemeClr val="lt2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SzPct val="100000"/>
              <a:buFont typeface="Wingdings" pitchFamily="2" charset="2"/>
              <a:buChar char="§"/>
              <a:defRPr sz="2000" b="0" i="0" u="none" baseline="0">
                <a:solidFill>
                  <a:schemeClr val="lt2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SzPct val="100000"/>
              <a:buFont typeface="Wingdings" pitchFamily="2" charset="2"/>
              <a:buChar char="§"/>
              <a:defRPr sz="1700" b="0" i="0" u="none" baseline="0">
                <a:solidFill>
                  <a:schemeClr val="lt2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SzPct val="100000"/>
              <a:buFont typeface="Wingdings" pitchFamily="2" charset="2"/>
              <a:buChar char="§"/>
              <a:defRPr sz="2000" b="0" i="0" u="none" baseline="0">
                <a:solidFill>
                  <a:schemeClr val="lt2"/>
                </a:solidFill>
                <a:latin typeface="宋体" pitchFamily="2" charset="-122"/>
                <a:ea typeface="微软雅黑" pitchFamily="34" charset="-122"/>
                <a:sym typeface="Arial" pitchFamily="34" charset="0"/>
              </a:defRPr>
            </a:lvl5pPr>
          </a:lstStyle>
          <a:p>
            <a:pPr lvl="0" eaLnBrk="1" latinLnBrk="1" hangingPunct="1">
              <a:buNone/>
            </a:pPr>
            <a:r>
              <a:rPr lang="zh-CN" altLang="en-US" b="1" dirty="0">
                <a:solidFill>
                  <a:srgbClr val="FF0000"/>
                </a:solidFill>
                <a:ea typeface="宋体" pitchFamily="2" charset="-122"/>
              </a:rPr>
              <a:t>    </a:t>
            </a:r>
          </a:p>
        </p:txBody>
      </p:sp>
      <p:sp>
        <p:nvSpPr>
          <p:cNvPr id="1048904" name="矩形 1048903"/>
          <p:cNvSpPr/>
          <p:nvPr/>
        </p:nvSpPr>
        <p:spPr>
          <a:xfrm>
            <a:off x="1062037" y="2214562"/>
            <a:ext cx="6562725" cy="26098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chemeClr val="dk1"/>
                </a:solidFill>
                <a:latin typeface="Arial" pitchFamily="34" charset="0"/>
                <a:sym typeface="Arial" pitchFamily="34" charset="0"/>
              </a:defRPr>
            </a:lvl5pPr>
          </a:lstStyle>
          <a:p>
            <a:pPr lvl="0">
              <a:lnSpc>
                <a:spcPct val="140000"/>
              </a:lnSpc>
            </a:pPr>
            <a:r>
              <a:rPr lang="en-US" altLang="zh-CN" sz="3200" b="1" dirty="0">
                <a:solidFill>
                  <a:srgbClr val="111111"/>
                </a:solidFill>
                <a:latin typeface="Times New Roman" pitchFamily="18" charset="0"/>
                <a:ea typeface="宋体" pitchFamily="2" charset="-122"/>
              </a:rPr>
              <a:t>1</a:t>
            </a:r>
            <a:r>
              <a:rPr lang="zh-CN" altLang="en-US" sz="3200" b="1" dirty="0">
                <a:solidFill>
                  <a:srgbClr val="111111"/>
                </a:solidFill>
                <a:latin typeface="Times New Roman" pitchFamily="18" charset="0"/>
                <a:ea typeface="宋体" pitchFamily="2" charset="-122"/>
              </a:rPr>
              <a:t>．阿基米德原理的探究实验</a:t>
            </a:r>
          </a:p>
          <a:p>
            <a:pPr lvl="0">
              <a:lnSpc>
                <a:spcPct val="140000"/>
              </a:lnSpc>
            </a:pPr>
            <a:r>
              <a:rPr lang="en-US" altLang="zh-CN" sz="3200" b="1" dirty="0">
                <a:solidFill>
                  <a:srgbClr val="111111"/>
                </a:solidFill>
                <a:latin typeface="Times New Roman" pitchFamily="18" charset="0"/>
                <a:ea typeface="宋体" pitchFamily="2" charset="-122"/>
              </a:rPr>
              <a:t>2</a:t>
            </a:r>
            <a:r>
              <a:rPr lang="zh-CN" altLang="en-US" sz="3200" b="1" dirty="0">
                <a:solidFill>
                  <a:srgbClr val="111111"/>
                </a:solidFill>
                <a:latin typeface="Times New Roman" pitchFamily="18" charset="0"/>
                <a:ea typeface="宋体" pitchFamily="2" charset="-122"/>
              </a:rPr>
              <a:t>．阿基米德原理的数学表达式</a:t>
            </a:r>
            <a:endParaRPr lang="en-US" altLang="zh-CN" sz="3200" b="1" dirty="0">
              <a:solidFill>
                <a:srgbClr val="111111"/>
              </a:solidFill>
              <a:latin typeface="Times New Roman" pitchFamily="18" charset="0"/>
              <a:ea typeface="宋体" pitchFamily="2" charset="-122"/>
            </a:endParaRPr>
          </a:p>
          <a:p>
            <a:pPr lvl="0"/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</a:rPr>
              <a:t>      F</a:t>
            </a:r>
            <a:r>
              <a:rPr lang="zh-CN" altLang="en-US" sz="3200" b="1" baseline="-25000" dirty="0">
                <a:solidFill>
                  <a:srgbClr val="FF0000"/>
                </a:solidFill>
                <a:latin typeface="Times New Roman" pitchFamily="18" charset="0"/>
              </a:rPr>
              <a:t>浮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=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</a:rPr>
              <a:t>G</a:t>
            </a:r>
            <a:r>
              <a:rPr lang="zh-CN" altLang="en-US" sz="3200" b="1" baseline="-25000" dirty="0">
                <a:solidFill>
                  <a:srgbClr val="FF0000"/>
                </a:solidFill>
                <a:latin typeface="Times New Roman" pitchFamily="18" charset="0"/>
              </a:rPr>
              <a:t>排</a:t>
            </a:r>
            <a:r>
              <a:rPr lang="en-US" altLang="zh-CN" sz="3200" b="1" dirty="0">
                <a:solidFill>
                  <a:srgbClr val="FF0000"/>
                </a:solidFill>
              </a:rPr>
              <a:t>= </a:t>
            </a:r>
            <a:r>
              <a:rPr lang="en-US" altLang="zh-CN" sz="3200" b="1" i="1" dirty="0">
                <a:solidFill>
                  <a:srgbClr val="FF0000"/>
                </a:solidFill>
              </a:rPr>
              <a:t>m</a:t>
            </a:r>
            <a:r>
              <a:rPr lang="zh-CN" altLang="en-US" sz="3200" b="1" baseline="-25000" dirty="0">
                <a:solidFill>
                  <a:srgbClr val="FF0000"/>
                </a:solidFill>
              </a:rPr>
              <a:t>排</a:t>
            </a:r>
            <a:r>
              <a:rPr lang="en-US" altLang="zh-CN" sz="3200" b="1" i="1" dirty="0">
                <a:solidFill>
                  <a:srgbClr val="FF0000"/>
                </a:solidFill>
              </a:rPr>
              <a:t>g= ρ</a:t>
            </a:r>
            <a:r>
              <a:rPr lang="zh-CN" altLang="en-US" sz="3200" b="1" baseline="-25000" dirty="0">
                <a:solidFill>
                  <a:srgbClr val="FF0000"/>
                </a:solidFill>
              </a:rPr>
              <a:t>液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i="1" dirty="0" err="1">
                <a:solidFill>
                  <a:srgbClr val="FF0000"/>
                </a:solidFill>
              </a:rPr>
              <a:t>gV</a:t>
            </a:r>
            <a:r>
              <a:rPr lang="zh-CN" altLang="en-US" sz="3200" b="1" baseline="-25000" dirty="0">
                <a:solidFill>
                  <a:srgbClr val="FF0000"/>
                </a:solidFill>
              </a:rPr>
              <a:t>排</a:t>
            </a:r>
            <a:endParaRPr lang="zh-CN" altLang="en-US" sz="3200" b="1" dirty="0">
              <a:solidFill>
                <a:srgbClr val="111111"/>
              </a:solidFill>
              <a:latin typeface="Times New Roman" pitchFamily="18" charset="0"/>
              <a:ea typeface="宋体" pitchFamily="2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3200" b="1" dirty="0">
                <a:solidFill>
                  <a:srgbClr val="111111"/>
                </a:solidFill>
                <a:latin typeface="Times New Roman" pitchFamily="18" charset="0"/>
                <a:ea typeface="宋体" pitchFamily="2" charset="-122"/>
              </a:rPr>
              <a:t>3</a:t>
            </a:r>
            <a:r>
              <a:rPr lang="zh-CN" altLang="en-US" sz="3200" b="1" dirty="0">
                <a:solidFill>
                  <a:srgbClr val="111111"/>
                </a:solidFill>
                <a:latin typeface="Times New Roman" pitchFamily="18" charset="0"/>
                <a:ea typeface="宋体" pitchFamily="2" charset="-122"/>
              </a:rPr>
              <a:t>．阿基米德原理的公式讨论</a:t>
            </a:r>
          </a:p>
          <a:p>
            <a:pPr lvl="0">
              <a:lnSpc>
                <a:spcPct val="140000"/>
              </a:lnSpc>
            </a:pPr>
            <a:r>
              <a:rPr lang="en-US" altLang="zh-CN" sz="3200" b="1" dirty="0">
                <a:solidFill>
                  <a:srgbClr val="111111"/>
                </a:solidFill>
                <a:latin typeface="Times New Roman" pitchFamily="18" charset="0"/>
                <a:ea typeface="宋体" pitchFamily="2" charset="-122"/>
              </a:rPr>
              <a:t>4</a:t>
            </a:r>
            <a:r>
              <a:rPr lang="zh-CN" altLang="en-US" sz="3200" b="1" dirty="0">
                <a:solidFill>
                  <a:srgbClr val="111111"/>
                </a:solidFill>
                <a:latin typeface="宋体" pitchFamily="2" charset="-122"/>
                <a:ea typeface="宋体" pitchFamily="2" charset="-122"/>
              </a:rPr>
              <a:t>．利用阿基米德原理的分析与计算</a:t>
            </a:r>
          </a:p>
        </p:txBody>
      </p:sp>
      <p:grpSp>
        <p:nvGrpSpPr>
          <p:cNvPr id="140" name="组合 139"/>
          <p:cNvGrpSpPr/>
          <p:nvPr/>
        </p:nvGrpSpPr>
        <p:grpSpPr>
          <a:xfrm>
            <a:off x="1196975" y="773112"/>
            <a:ext cx="2290762" cy="715962"/>
            <a:chOff x="0" y="0"/>
            <a:chExt cx="1443" cy="451"/>
          </a:xfrm>
        </p:grpSpPr>
        <p:pic>
          <p:nvPicPr>
            <p:cNvPr id="2097185" name="图片 2097184"/>
            <p:cNvPicPr>
              <a:picLocks/>
            </p:cNvPicPr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0"/>
              <a:ext cx="1443" cy="45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8905" name="TextBox 1048904">
              <a:hlinkClick r:id="rId3" action="ppaction://hlinkfile"/>
            </p:cNvPr>
            <p:cNvSpPr txBox="1"/>
            <p:nvPr/>
          </p:nvSpPr>
          <p:spPr>
            <a:xfrm>
              <a:off x="139" y="26"/>
              <a:ext cx="1144" cy="365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1440" tIns="45720" rIns="91440" bIns="45720" anchor="t">
              <a:spAutoFit/>
            </a:bodyPr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 sz="1800" b="0" i="0" u="none" baseline="0">
                  <a:solidFill>
                    <a:schemeClr val="dk1"/>
                  </a:solidFill>
                  <a:latin typeface="Arial" pitchFamily="34" charset="0"/>
                  <a:sym typeface="Arial" pitchFamily="34" charset="0"/>
                </a:defRPr>
              </a:lvl5pPr>
            </a:lstStyle>
            <a:p>
              <a:pPr lvl="0" eaLnBrk="1" latinLnBrk="1" hangingPunct="1"/>
              <a:r>
                <a:rPr lang="zh-CN" altLang="en-US" sz="3200" b="1" dirty="0">
                  <a:solidFill>
                    <a:schemeClr val="lt1"/>
                  </a:solidFill>
                  <a:latin typeface="宋体" pitchFamily="2" charset="-122"/>
                  <a:ea typeface="宋体" pitchFamily="2" charset="-122"/>
                </a:rPr>
                <a:t>本课小结</a:t>
              </a:r>
            </a:p>
          </p:txBody>
        </p:sp>
      </p:grpSp>
      <p:pic>
        <p:nvPicPr>
          <p:cNvPr id="2097186" name="图片 2097185" descr="E:\李燃\教师教学用书\2012人教教师用书项目\ppt\物理\图标.png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143875" y="142875"/>
            <a:ext cx="882650" cy="7318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7510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969696"/>
      </a:dk2>
      <a:lt2>
        <a:srgbClr val="004C4A"/>
      </a:lt2>
      <a:accent1>
        <a:srgbClr val="99CC00"/>
      </a:accent1>
      <a:accent2>
        <a:srgbClr val="3AAE74"/>
      </a:accent2>
      <a:accent3>
        <a:srgbClr val="FFFFFF"/>
      </a:accent3>
      <a:accent4>
        <a:srgbClr val="000000"/>
      </a:accent4>
      <a:accent5>
        <a:srgbClr val="CAE2AA"/>
      </a:accent5>
      <a:accent6>
        <a:srgbClr val="339C67"/>
      </a:accent6>
      <a:hlink>
        <a:srgbClr val="99CCFF"/>
      </a:hlink>
      <a:folHlink>
        <a:srgbClr val="CCFFF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Color Scheme 1">
        <a:dk1>
          <a:srgbClr val="000000"/>
        </a:dk1>
        <a:lt1>
          <a:srgbClr val="FFFFFF"/>
        </a:lt1>
        <a:dk2>
          <a:srgbClr val="969696"/>
        </a:dk2>
        <a:lt2>
          <a:srgbClr val="002060"/>
        </a:lt2>
        <a:accent1>
          <a:srgbClr val="B4C606"/>
        </a:accent1>
        <a:accent2>
          <a:srgbClr val="4484B4"/>
        </a:accent2>
        <a:accent3>
          <a:srgbClr val="FFFFFF"/>
        </a:accent3>
        <a:accent4>
          <a:srgbClr val="000000"/>
        </a:accent4>
        <a:accent5>
          <a:srgbClr val="D6DFAA"/>
        </a:accent5>
        <a:accent6>
          <a:srgbClr val="3C76A1"/>
        </a:accent6>
        <a:hlink>
          <a:srgbClr val="66CAE2"/>
        </a:hlink>
        <a:folHlink>
          <a:srgbClr val="CCFFCC"/>
        </a:folHlink>
      </a:clrScheme>
    </a:extraClrScheme>
    <a:extraClrScheme>
      <a:clrScheme name="Default Color Scheme 2">
        <a:dk1>
          <a:srgbClr val="000000"/>
        </a:dk1>
        <a:lt1>
          <a:srgbClr val="FFFFFF"/>
        </a:lt1>
        <a:dk2>
          <a:srgbClr val="969696"/>
        </a:dk2>
        <a:lt2>
          <a:srgbClr val="005078"/>
        </a:lt2>
        <a:accent1>
          <a:srgbClr val="33CCCC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008989"/>
        </a:accent6>
        <a:hlink>
          <a:srgbClr val="9999FF"/>
        </a:hlink>
        <a:folHlink>
          <a:srgbClr val="CCECFF"/>
        </a:folHlink>
      </a:clrScheme>
    </a:extraClrScheme>
    <a:extraClrScheme>
      <a:clrScheme name="Default Color Scheme 3">
        <a:dk1>
          <a:srgbClr val="000000"/>
        </a:dk1>
        <a:lt1>
          <a:srgbClr val="FFFFFF"/>
        </a:lt1>
        <a:dk2>
          <a:srgbClr val="969696"/>
        </a:dk2>
        <a:lt2>
          <a:srgbClr val="004C4A"/>
        </a:lt2>
        <a:accent1>
          <a:srgbClr val="99CC00"/>
        </a:accent1>
        <a:accent2>
          <a:srgbClr val="3AAE74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339C67"/>
        </a:accent6>
        <a:hlink>
          <a:srgbClr val="99CCFF"/>
        </a:hlink>
        <a:folHlink>
          <a:srgbClr val="CCFFFF"/>
        </a:folHlink>
      </a:clrScheme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969696"/>
      </a:dk2>
      <a:lt2>
        <a:srgbClr val="004C4A"/>
      </a:lt2>
      <a:accent1>
        <a:srgbClr val="99CC00"/>
      </a:accent1>
      <a:accent2>
        <a:srgbClr val="3AAE74"/>
      </a:accent2>
      <a:accent3>
        <a:srgbClr val="FFFFFF"/>
      </a:accent3>
      <a:accent4>
        <a:srgbClr val="000000"/>
      </a:accent4>
      <a:accent5>
        <a:srgbClr val="CAE2AA"/>
      </a:accent5>
      <a:accent6>
        <a:srgbClr val="339C67"/>
      </a:accent6>
      <a:hlink>
        <a:srgbClr val="99CCFF"/>
      </a:hlink>
      <a:folHlink>
        <a:srgbClr val="CCFFF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Color Scheme 1">
        <a:dk1>
          <a:srgbClr val="000000"/>
        </a:dk1>
        <a:lt1>
          <a:srgbClr val="FFFFFF"/>
        </a:lt1>
        <a:dk2>
          <a:srgbClr val="969696"/>
        </a:dk2>
        <a:lt2>
          <a:srgbClr val="002060"/>
        </a:lt2>
        <a:accent1>
          <a:srgbClr val="B4C606"/>
        </a:accent1>
        <a:accent2>
          <a:srgbClr val="4484B4"/>
        </a:accent2>
        <a:accent3>
          <a:srgbClr val="FFFFFF"/>
        </a:accent3>
        <a:accent4>
          <a:srgbClr val="000000"/>
        </a:accent4>
        <a:accent5>
          <a:srgbClr val="D6DFAA"/>
        </a:accent5>
        <a:accent6>
          <a:srgbClr val="3C76A1"/>
        </a:accent6>
        <a:hlink>
          <a:srgbClr val="66CAE2"/>
        </a:hlink>
        <a:folHlink>
          <a:srgbClr val="CCFFCC"/>
        </a:folHlink>
      </a:clrScheme>
    </a:extraClrScheme>
    <a:extraClrScheme>
      <a:clrScheme name="Default Color Scheme 2">
        <a:dk1>
          <a:srgbClr val="000000"/>
        </a:dk1>
        <a:lt1>
          <a:srgbClr val="FFFFFF"/>
        </a:lt1>
        <a:dk2>
          <a:srgbClr val="969696"/>
        </a:dk2>
        <a:lt2>
          <a:srgbClr val="005078"/>
        </a:lt2>
        <a:accent1>
          <a:srgbClr val="33CCCC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008989"/>
        </a:accent6>
        <a:hlink>
          <a:srgbClr val="9999FF"/>
        </a:hlink>
        <a:folHlink>
          <a:srgbClr val="CCECFF"/>
        </a:folHlink>
      </a:clrScheme>
    </a:extraClrScheme>
    <a:extraClrScheme>
      <a:clrScheme name="Default Color Scheme 3">
        <a:dk1>
          <a:srgbClr val="000000"/>
        </a:dk1>
        <a:lt1>
          <a:srgbClr val="FFFFFF"/>
        </a:lt1>
        <a:dk2>
          <a:srgbClr val="969696"/>
        </a:dk2>
        <a:lt2>
          <a:srgbClr val="004C4A"/>
        </a:lt2>
        <a:accent1>
          <a:srgbClr val="99CC00"/>
        </a:accent1>
        <a:accent2>
          <a:srgbClr val="3AAE74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339C67"/>
        </a:accent6>
        <a:hlink>
          <a:srgbClr val="99CCFF"/>
        </a:hlink>
        <a:folHlink>
          <a:srgbClr val="CCFFFF"/>
        </a:folHlink>
      </a:clrScheme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969696"/>
      </a:dk2>
      <a:lt2>
        <a:srgbClr val="004C4A"/>
      </a:lt2>
      <a:accent1>
        <a:srgbClr val="99CC00"/>
      </a:accent1>
      <a:accent2>
        <a:srgbClr val="3AAE74"/>
      </a:accent2>
      <a:accent3>
        <a:srgbClr val="FFFFFF"/>
      </a:accent3>
      <a:accent4>
        <a:srgbClr val="000000"/>
      </a:accent4>
      <a:accent5>
        <a:srgbClr val="CAE2AA"/>
      </a:accent5>
      <a:accent6>
        <a:srgbClr val="339C67"/>
      </a:accent6>
      <a:hlink>
        <a:srgbClr val="99CCFF"/>
      </a:hlink>
      <a:folHlink>
        <a:srgbClr val="CCFFF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Color Scheme 1">
        <a:dk1>
          <a:srgbClr val="000000"/>
        </a:dk1>
        <a:lt1>
          <a:srgbClr val="FFFFFF"/>
        </a:lt1>
        <a:dk2>
          <a:srgbClr val="969696"/>
        </a:dk2>
        <a:lt2>
          <a:srgbClr val="002060"/>
        </a:lt2>
        <a:accent1>
          <a:srgbClr val="B4C606"/>
        </a:accent1>
        <a:accent2>
          <a:srgbClr val="4484B4"/>
        </a:accent2>
        <a:accent3>
          <a:srgbClr val="FFFFFF"/>
        </a:accent3>
        <a:accent4>
          <a:srgbClr val="000000"/>
        </a:accent4>
        <a:accent5>
          <a:srgbClr val="D6DFAA"/>
        </a:accent5>
        <a:accent6>
          <a:srgbClr val="3C76A1"/>
        </a:accent6>
        <a:hlink>
          <a:srgbClr val="66CAE2"/>
        </a:hlink>
        <a:folHlink>
          <a:srgbClr val="CCFFCC"/>
        </a:folHlink>
      </a:clrScheme>
    </a:extraClrScheme>
    <a:extraClrScheme>
      <a:clrScheme name="Default Color Scheme 2">
        <a:dk1>
          <a:srgbClr val="000000"/>
        </a:dk1>
        <a:lt1>
          <a:srgbClr val="FFFFFF"/>
        </a:lt1>
        <a:dk2>
          <a:srgbClr val="969696"/>
        </a:dk2>
        <a:lt2>
          <a:srgbClr val="005078"/>
        </a:lt2>
        <a:accent1>
          <a:srgbClr val="33CCCC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008989"/>
        </a:accent6>
        <a:hlink>
          <a:srgbClr val="9999FF"/>
        </a:hlink>
        <a:folHlink>
          <a:srgbClr val="CCECFF"/>
        </a:folHlink>
      </a:clrScheme>
    </a:extraClrScheme>
    <a:extraClrScheme>
      <a:clrScheme name="Default Color Scheme 3">
        <a:dk1>
          <a:srgbClr val="000000"/>
        </a:dk1>
        <a:lt1>
          <a:srgbClr val="FFFFFF"/>
        </a:lt1>
        <a:dk2>
          <a:srgbClr val="969696"/>
        </a:dk2>
        <a:lt2>
          <a:srgbClr val="004C4A"/>
        </a:lt2>
        <a:accent1>
          <a:srgbClr val="99CC00"/>
        </a:accent1>
        <a:accent2>
          <a:srgbClr val="3AAE74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339C67"/>
        </a:accent6>
        <a:hlink>
          <a:srgbClr val="99CCFF"/>
        </a:hlink>
        <a:folHlink>
          <a:srgbClr val="CCFFFF"/>
        </a:folHlink>
      </a:clrScheme>
    </a:extraClrScheme>
  </a:extraClrSchemeLst>
</a:theme>
</file>

<file path=ppt/theme/theme4.xml><?xml version="1.0" encoding="utf-8"?>
<a:theme xmlns:a="http://schemas.openxmlformats.org/drawingml/2006/main" name="Office 主题">
  <a:themeElements>
    <a:clrScheme name="Default Color Scheme">
      <a:dk1>
        <a:srgbClr val="336666"/>
      </a:dk1>
      <a:lt1>
        <a:srgbClr val="FFFFFF"/>
      </a:lt1>
      <a:dk2>
        <a:srgbClr val="666699"/>
      </a:dk2>
      <a:lt2>
        <a:srgbClr val="000000"/>
      </a:lt2>
      <a:accent1>
        <a:srgbClr val="99CCCC"/>
      </a:accent1>
      <a:accent2>
        <a:srgbClr val="CCCCCC"/>
      </a:accent2>
      <a:accent3>
        <a:srgbClr val="FFFFFF"/>
      </a:accent3>
      <a:accent4>
        <a:srgbClr val="2A5757"/>
      </a:accent4>
      <a:accent5>
        <a:srgbClr val="CAE2E2"/>
      </a:accent5>
      <a:accent6>
        <a:srgbClr val="B7B7B7"/>
      </a:accent6>
      <a:hlink>
        <a:srgbClr val="006666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Color Scheme 1">
        <a:dk1>
          <a:srgbClr val="9999FF"/>
        </a:dk1>
        <a:lt1>
          <a:srgbClr val="000000"/>
        </a:lt1>
        <a:dk2>
          <a:srgbClr val="25252F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383DC"/>
        </a:accent4>
        <a:accent5>
          <a:srgbClr val="ADB9FF"/>
        </a:accent5>
        <a:accent6>
          <a:srgbClr val="002D89"/>
        </a:accent6>
        <a:hlink>
          <a:srgbClr val="009999"/>
        </a:hlink>
        <a:folHlink>
          <a:srgbClr val="B2B2B2"/>
        </a:folHlink>
      </a:clrScheme>
    </a:extraClrScheme>
    <a:extraClrScheme>
      <a:clrScheme name="Default Color Scheme 2">
        <a:dk1>
          <a:srgbClr val="FFFFFF"/>
        </a:dk1>
        <a:lt1>
          <a:srgbClr val="0B1E45"/>
        </a:lt1>
        <a:dk2>
          <a:srgbClr val="314183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AB1"/>
        </a:accent3>
        <a:accent4>
          <a:srgbClr val="DCDCDC"/>
        </a:accent4>
        <a:accent5>
          <a:srgbClr val="B9B9FF"/>
        </a:accent5>
        <a:accent6>
          <a:srgbClr val="005BE5"/>
        </a:accent6>
        <a:hlink>
          <a:srgbClr val="006699"/>
        </a:hlink>
        <a:folHlink>
          <a:srgbClr val="B2B2B2"/>
        </a:folHlink>
      </a:clrScheme>
    </a:extraClrScheme>
    <a:extraClrScheme>
      <a:clrScheme name="Default Color Scheme 3">
        <a:dk1>
          <a:srgbClr val="FFFFCC"/>
        </a:dk1>
        <a:lt1>
          <a:srgbClr val="006666"/>
        </a:lt1>
        <a:dk2>
          <a:srgbClr val="194349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9B9"/>
        </a:accent3>
        <a:accent4>
          <a:srgbClr val="DCDCAF"/>
        </a:accent4>
        <a:accent5>
          <a:srgbClr val="CAE2AA"/>
        </a:accent5>
        <a:accent6>
          <a:srgbClr val="00A39F"/>
        </a:accent6>
        <a:hlink>
          <a:srgbClr val="669900"/>
        </a:hlink>
        <a:folHlink>
          <a:srgbClr val="666699"/>
        </a:folHlink>
      </a:clrScheme>
    </a:extraClrScheme>
    <a:extraClrScheme>
      <a:clrScheme name="Default Color Scheme 4">
        <a:dk1>
          <a:srgbClr val="FFFFCC"/>
        </a:dk1>
        <a:lt1>
          <a:srgbClr val="0000FF"/>
        </a:lt1>
        <a:dk2>
          <a:srgbClr val="194349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CDCAF"/>
        </a:accent4>
        <a:accent5>
          <a:srgbClr val="AACAFF"/>
        </a:accent5>
        <a:accent6>
          <a:srgbClr val="2DB72D"/>
        </a:accent6>
        <a:hlink>
          <a:srgbClr val="CC9900"/>
        </a:hlink>
        <a:folHlink>
          <a:srgbClr val="B2B2B2"/>
        </a:folHlink>
      </a:clrScheme>
    </a:extraClrScheme>
    <a:extraClrScheme>
      <a:clrScheme name="Default Color Scheme 5">
        <a:dk1>
          <a:srgbClr val="FFFFCC"/>
        </a:dk1>
        <a:lt1>
          <a:srgbClr val="72A497"/>
        </a:lt1>
        <a:dk2>
          <a:srgbClr val="194349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CDCAF"/>
        </a:accent4>
        <a:accent5>
          <a:srgbClr val="C1B6AD"/>
        </a:accent5>
        <a:accent6>
          <a:srgbClr val="702935"/>
        </a:accent6>
        <a:hlink>
          <a:srgbClr val="CC9900"/>
        </a:hlink>
        <a:folHlink>
          <a:srgbClr val="B2B2B2"/>
        </a:folHlink>
      </a:clrScheme>
    </a:extraClrScheme>
    <a:extraClrScheme>
      <a:clrScheme name="Default Color Scheme 6">
        <a:dk1>
          <a:srgbClr val="FFFFFF"/>
        </a:dk1>
        <a:lt1>
          <a:srgbClr val="710F0F"/>
        </a:lt1>
        <a:dk2>
          <a:srgbClr val="1C1C1C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CAAAA"/>
        </a:accent3>
        <a:accent4>
          <a:srgbClr val="DCDCDC"/>
        </a:accent4>
        <a:accent5>
          <a:srgbClr val="FFCAAA"/>
        </a:accent5>
        <a:accent6>
          <a:srgbClr val="E52D00"/>
        </a:accent6>
        <a:hlink>
          <a:srgbClr val="666699"/>
        </a:hlink>
        <a:folHlink>
          <a:srgbClr val="996633"/>
        </a:folHlink>
      </a:clrScheme>
    </a:extraClrScheme>
    <a:extraClrScheme>
      <a:clrScheme name="Default Color Scheme 7">
        <a:dk1>
          <a:srgbClr val="336666"/>
        </a:dk1>
        <a:lt1>
          <a:srgbClr val="FFFFFF"/>
        </a:lt1>
        <a:dk2>
          <a:srgbClr val="666699"/>
        </a:dk2>
        <a:lt2>
          <a:srgbClr val="000000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757"/>
        </a:accent4>
        <a:accent5>
          <a:srgbClr val="CAE2E2"/>
        </a:accent5>
        <a:accent6>
          <a:srgbClr val="B7B7B7"/>
        </a:accent6>
        <a:hlink>
          <a:srgbClr val="006666"/>
        </a:hlink>
        <a:folHlink>
          <a:srgbClr val="B2B2B2"/>
        </a:folHlink>
      </a:clrScheme>
    </a:extraClrScheme>
    <a:extraClrScheme>
      <a:clrScheme name="Default Color Scheme 8">
        <a:dk1>
          <a:srgbClr val="000000"/>
        </a:dk1>
        <a:lt1>
          <a:srgbClr val="FFFFFF"/>
        </a:lt1>
        <a:dk2>
          <a:srgbClr val="666699"/>
        </a:dk2>
        <a:lt2>
          <a:srgbClr val="0000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50000"/>
        </a:accent6>
        <a:hlink>
          <a:srgbClr val="336699"/>
        </a:hlink>
        <a:folHlink>
          <a:srgbClr val="808080"/>
        </a:folHlink>
      </a:clrScheme>
    </a:extraClrScheme>
    <a:extraClrScheme>
      <a:clrScheme name="Default Color Scheme 9">
        <a:dk1>
          <a:srgbClr val="000000"/>
        </a:dk1>
        <a:lt1>
          <a:srgbClr val="FFFFFF"/>
        </a:lt1>
        <a:dk2>
          <a:srgbClr val="666699"/>
        </a:dk2>
        <a:lt2>
          <a:srgbClr val="000000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78900"/>
        </a:accent6>
        <a:hlink>
          <a:srgbClr val="CC6600"/>
        </a:hlink>
        <a:folHlink>
          <a:srgbClr val="808080"/>
        </a:folHlink>
      </a:clrScheme>
    </a:extraClrScheme>
    <a:extraClrScheme>
      <a:clrScheme name="Default Color Scheme 10">
        <a:dk1>
          <a:srgbClr val="000000"/>
        </a:dk1>
        <a:lt1>
          <a:srgbClr val="FFFFFF"/>
        </a:lt1>
        <a:dk2>
          <a:srgbClr val="666699"/>
        </a:dk2>
        <a:lt2>
          <a:srgbClr val="000000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9B9CA"/>
        </a:accent5>
        <a:accent6>
          <a:srgbClr val="8989E5"/>
        </a:accent6>
        <a:hlink>
          <a:srgbClr val="3366FF"/>
        </a:hlink>
        <a:folHlink>
          <a:srgbClr val="808080"/>
        </a:folHlink>
      </a:clrScheme>
    </a:extraClrScheme>
  </a:extraClrSchemeLst>
</a:theme>
</file>

<file path=ppt/theme/theme5.xml><?xml version="1.0" encoding="utf-8"?>
<a:theme xmlns:a="http://schemas.openxmlformats.org/drawingml/2006/main" name="1_Office 主题">
  <a:themeElements>
    <a:clrScheme name="Default Color Scheme">
      <a:dk1>
        <a:srgbClr val="000000"/>
      </a:dk1>
      <a:lt1>
        <a:srgbClr val="FFFFFF"/>
      </a:lt1>
      <a:dk2>
        <a:srgbClr val="808080"/>
      </a:dk2>
      <a:lt2>
        <a:srgbClr val="00000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Color Scheme 1">
        <a:dk1>
          <a:srgbClr val="000000"/>
        </a:dk1>
        <a:lt1>
          <a:srgbClr val="FFFFFF"/>
        </a:lt1>
        <a:dk2>
          <a:srgbClr val="808080"/>
        </a:dk2>
        <a:lt2>
          <a:srgbClr val="00000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</a:extraClrScheme>
    <a:extraClrScheme>
      <a:clrScheme name="Default Color Scheme 2">
        <a:dk1>
          <a:srgbClr val="000000"/>
        </a:dk1>
        <a:lt1>
          <a:srgbClr val="FFFFFF"/>
        </a:lt1>
        <a:dk2>
          <a:srgbClr val="969696"/>
        </a:dk2>
        <a:lt2>
          <a:srgbClr val="000000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</a:extraClrScheme>
    <a:extraClrScheme>
      <a:clrScheme name="Default Color Scheme 3">
        <a:dk1>
          <a:srgbClr val="000000"/>
        </a:dk1>
        <a:lt1>
          <a:srgbClr val="FFFFFF"/>
        </a:lt1>
        <a:dk2>
          <a:srgbClr val="808080"/>
        </a:dk2>
        <a:lt2>
          <a:srgbClr val="00000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</a:extraClrScheme>
    <a:extraClrScheme>
      <a:clrScheme name="Default Color Scheme 4">
        <a:dk1>
          <a:srgbClr val="000000"/>
        </a:dk1>
        <a:lt1>
          <a:srgbClr val="DEF6F1"/>
        </a:lt1>
        <a:dk2>
          <a:srgbClr val="969696"/>
        </a:dk2>
        <a:lt2>
          <a:srgbClr val="000000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</a:extraClrScheme>
    <a:extraClrScheme>
      <a:clrScheme name="Default Color Scheme 5">
        <a:dk1>
          <a:srgbClr val="000000"/>
        </a:dk1>
        <a:lt1>
          <a:srgbClr val="FFFFD9"/>
        </a:lt1>
        <a:dk2>
          <a:srgbClr val="777777"/>
        </a:dk2>
        <a:lt2>
          <a:srgbClr val="000000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</a:extraClrScheme>
    <a:extraClrScheme>
      <a:clrScheme name="Default Color Scheme 6">
        <a:dk1>
          <a:srgbClr val="FFFFFF"/>
        </a:dk1>
        <a:lt1>
          <a:srgbClr val="008080"/>
        </a:lt1>
        <a:dk2>
          <a:srgbClr val="005A58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</a:extraClrScheme>
    <a:extraClrScheme>
      <a:clrScheme name="Default Color Scheme 7">
        <a:dk1>
          <a:srgbClr val="FFFFFF"/>
        </a:dk1>
        <a:lt1>
          <a:srgbClr val="800000"/>
        </a:lt1>
        <a:dk2>
          <a:srgbClr val="5C1F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</a:extraClrScheme>
    <a:extraClrScheme>
      <a:clrScheme name="Default Color Scheme 8">
        <a:dk1>
          <a:srgbClr val="FFFFFF"/>
        </a:dk1>
        <a:lt1>
          <a:srgbClr val="000099"/>
        </a:lt1>
        <a:dk2>
          <a:srgbClr val="003366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</a:extraClrScheme>
    <a:extraClrScheme>
      <a:clrScheme name="Default Color Scheme 9">
        <a:dk1>
          <a:srgbClr val="FFFFFF"/>
        </a:dk1>
        <a:lt1>
          <a:srgbClr val="000000"/>
        </a:lt1>
        <a:dk2>
          <a:srgbClr val="336699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</a:extraClrScheme>
    <a:extraClrScheme>
      <a:clrScheme name="Default Color Scheme 10">
        <a:dk1>
          <a:srgbClr val="FFFFFF"/>
        </a:dk1>
        <a:lt1>
          <a:srgbClr val="686B5D"/>
        </a:lt1>
        <a:dk2>
          <a:srgbClr val="777777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</a:extraClrScheme>
    <a:extraClrScheme>
      <a:clrScheme name="Default Color Scheme 11">
        <a:dk1>
          <a:srgbClr val="FFFFFF"/>
        </a:dk1>
        <a:lt1>
          <a:srgbClr val="666699"/>
        </a:lt1>
        <a:dk2>
          <a:srgbClr val="3E3E5C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</a:extraClrScheme>
    <a:extraClrScheme>
      <a:clrScheme name="Default Color Scheme 12">
        <a:dk1>
          <a:srgbClr val="FFFFFF"/>
        </a:dk1>
        <a:lt1>
          <a:srgbClr val="523E26"/>
        </a:lt1>
        <a:dk2>
          <a:srgbClr val="2D2015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</a:extraClrScheme>
  </a:extraClrScheme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2169</Words>
  <Application>Microsoft Office PowerPoint</Application>
  <PresentationFormat>全屏显示(4:3)</PresentationFormat>
  <Paragraphs>230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30</vt:i4>
      </vt:variant>
    </vt:vector>
  </HeadingPairs>
  <TitlesOfParts>
    <vt:vector size="48" baseType="lpstr">
      <vt:lpstr>Gulim</vt:lpstr>
      <vt:lpstr>黑体</vt:lpstr>
      <vt:lpstr>华文行楷</vt:lpstr>
      <vt:lpstr>楷体_GB2312</vt:lpstr>
      <vt:lpstr>宋体</vt:lpstr>
      <vt:lpstr>微软雅黑</vt:lpstr>
      <vt:lpstr>Arial</vt:lpstr>
      <vt:lpstr>Calibri</vt:lpstr>
      <vt:lpstr>Calibri Light</vt:lpstr>
      <vt:lpstr>Lucida Sans Unicode</vt:lpstr>
      <vt:lpstr>Times New Roman</vt:lpstr>
      <vt:lpstr>Verdana</vt:lpstr>
      <vt:lpstr>Wingdings</vt:lpstr>
      <vt:lpstr>Office 主题</vt:lpstr>
      <vt:lpstr>Office 主题</vt:lpstr>
      <vt:lpstr>Office 主题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一、阿基米德原理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例1.比较下列物体受的浮力</vt:lpstr>
      <vt:lpstr>PowerPoint 演示文稿</vt:lpstr>
      <vt:lpstr>例3.比较下列物体受的浮力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vivo Y83A</dc:creator>
  <cp:lastModifiedBy>Administrator</cp:lastModifiedBy>
  <cp:revision>43</cp:revision>
  <dcterms:created xsi:type="dcterms:W3CDTF">2017-08-14T18:31:10Z</dcterms:created>
  <dcterms:modified xsi:type="dcterms:W3CDTF">2024-04-15T06:47:33Z</dcterms:modified>
</cp:coreProperties>
</file>