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74" r:id="rId2"/>
    <p:sldId id="257" r:id="rId3"/>
    <p:sldId id="259" r:id="rId4"/>
    <p:sldId id="260" r:id="rId5"/>
    <p:sldId id="272" r:id="rId6"/>
    <p:sldId id="275" r:id="rId7"/>
    <p:sldId id="276" r:id="rId8"/>
    <p:sldId id="277" r:id="rId9"/>
    <p:sldId id="281" r:id="rId10"/>
    <p:sldId id="278" r:id="rId11"/>
    <p:sldId id="265" r:id="rId12"/>
    <p:sldId id="270" r:id="rId13"/>
    <p:sldId id="279" r:id="rId14"/>
    <p:sldId id="280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FF"/>
    <a:srgbClr val="FF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7" autoAdjust="0"/>
    <p:restoredTop sz="92639" autoAdjust="0"/>
  </p:normalViewPr>
  <p:slideViewPr>
    <p:cSldViewPr>
      <p:cViewPr varScale="1">
        <p:scale>
          <a:sx n="65" d="100"/>
          <a:sy n="65" d="100"/>
        </p:scale>
        <p:origin x="-64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9113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114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114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114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114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114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114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114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114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11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11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9115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115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115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A303BF3-814F-481C-B47E-D50048BEFCD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627D-8B9A-4C90-BC57-5D7262A9BE9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BE5E8-0BF8-460D-A015-412BF01681F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5DCC61-64AD-484F-BBBF-636A251379B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307E11-1573-4042-92F0-73A2662CF7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8E5C6-2CB1-477D-94AD-71A476130BF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7BD375-4037-4B87-B083-47035A7EBC4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55DE4-66C5-47EC-8397-B393764D250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F797D9-E7E0-44B4-BFD1-9299C7E0D6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E1305-E468-412C-83E9-BE7CFD02593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BC30D-5346-461F-A1CD-763A7EBFB0E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150938" y="214313"/>
            <a:ext cx="7804150" cy="591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19A5F3D-EC21-4F27-B128-F0EA9007F1E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901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901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901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901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01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01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901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882E4C92-D9C9-4ACC-8883-530D8A8A374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file:///E:\dengkeping\&#21021;&#19977;&#21270;&#23398;&#35838;&#20214;\&#21021;&#19977;&#19978;&#23398;&#26399;\&#31532;&#19968;&#21333;&#20803;&#36208;&#36827;&#21270;&#23398;&#19990;&#30028;\&#35838;&#39064;2%20%20&#21270;&#23398;&#26159;&#19968;&#38376;&#20197;&#23454;&#39564;&#20026;&#22522;&#30784;&#30340;&#31185;&#23398;\&#34593;&#28891;&#29123;&#28903;&#65288;&#28891;&#33455;&#30340;&#29289;&#36136;&#65289;.mp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1187450" y="1052513"/>
            <a:ext cx="7634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200">
                <a:latin typeface="Tahoma" pitchFamily="34" charset="0"/>
              </a:rPr>
              <a:t>课题</a:t>
            </a:r>
            <a:r>
              <a:rPr kumimoji="1" lang="en-US" altLang="zh-CN" sz="3200">
                <a:latin typeface="Tahoma" pitchFamily="34" charset="0"/>
              </a:rPr>
              <a:t>2   </a:t>
            </a:r>
            <a:r>
              <a:rPr kumimoji="1" lang="zh-CN" altLang="en-US" sz="3200">
                <a:latin typeface="Tahoma" pitchFamily="34" charset="0"/>
              </a:rPr>
              <a:t>化学是一门以实验为基础的科学</a:t>
            </a:r>
          </a:p>
        </p:txBody>
      </p:sp>
      <p:sp>
        <p:nvSpPr>
          <p:cNvPr id="125957" name="Text Box 5"/>
          <p:cNvSpPr txBox="1">
            <a:spLocks noChangeArrowheads="1"/>
          </p:cNvSpPr>
          <p:nvPr/>
        </p:nvSpPr>
        <p:spPr bwMode="auto">
          <a:xfrm>
            <a:off x="3492500" y="1901825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（第</a:t>
            </a:r>
            <a:r>
              <a:rPr lang="en-US" altLang="zh-CN"/>
              <a:t>1</a:t>
            </a:r>
            <a:r>
              <a:rPr lang="zh-CN" altLang="en-US"/>
              <a:t>课时）</a:t>
            </a:r>
          </a:p>
        </p:txBody>
      </p:sp>
      <p:pic>
        <p:nvPicPr>
          <p:cNvPr id="125958" name="Picture 6" descr="图1-15 燃着的蜡烛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9976" y="2565400"/>
            <a:ext cx="1819280" cy="2728920"/>
          </a:xfrm>
          <a:prstGeom prst="rect">
            <a:avLst/>
          </a:prstGeom>
          <a:noFill/>
        </p:spPr>
      </p:pic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2032000" y="5572140"/>
            <a:ext cx="53975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/>
              <a:t>中山大学附属中学－－邓作逵</a:t>
            </a:r>
            <a:r>
              <a:rPr lang="zh-CN" altLang="en-US" dirty="0"/>
              <a:t>老师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1187450" y="1052513"/>
            <a:ext cx="7634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200">
                <a:latin typeface="Tahoma" pitchFamily="34" charset="0"/>
              </a:rPr>
              <a:t>课题</a:t>
            </a:r>
            <a:r>
              <a:rPr kumimoji="1" lang="en-US" altLang="zh-CN" sz="3200">
                <a:latin typeface="Tahoma" pitchFamily="34" charset="0"/>
              </a:rPr>
              <a:t>2   </a:t>
            </a:r>
            <a:r>
              <a:rPr kumimoji="1" lang="zh-CN" altLang="en-US" sz="3200">
                <a:latin typeface="Tahoma" pitchFamily="34" charset="0"/>
              </a:rPr>
              <a:t>化学是一门以实验为基础的科学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3492500" y="1901825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（第</a:t>
            </a:r>
            <a:r>
              <a:rPr lang="en-US" altLang="zh-CN"/>
              <a:t>1</a:t>
            </a:r>
            <a:r>
              <a:rPr lang="zh-CN" altLang="en-US"/>
              <a:t>课时）</a:t>
            </a:r>
          </a:p>
        </p:txBody>
      </p:sp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323850" y="3127375"/>
            <a:ext cx="8135938" cy="1022350"/>
          </a:xfrm>
          <a:prstGeom prst="rect">
            <a:avLst/>
          </a:prstGeom>
          <a:noFill/>
          <a:ln w="76200" cmpd="thickThin">
            <a:solidFill>
              <a:srgbClr val="33CC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化学是一门以</a:t>
            </a: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实验</a:t>
            </a: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为基础的科学，化学的许多重大发现和研究成果都是通过实验得到的。</a:t>
            </a: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250825" y="2197100"/>
            <a:ext cx="2735263" cy="655638"/>
          </a:xfrm>
          <a:prstGeom prst="rect">
            <a:avLst/>
          </a:prstGeom>
          <a:solidFill>
            <a:srgbClr val="333399"/>
          </a:solidFill>
          <a:ln w="76200" cmpd="thinThick">
            <a:solidFill>
              <a:srgbClr val="99CC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【</a:t>
            </a:r>
            <a:r>
              <a:rPr kumimoji="1" lang="zh-CN" altLang="en-US" sz="3200" b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新课引入</a:t>
            </a:r>
            <a:r>
              <a:rPr kumimoji="1" lang="en-US" altLang="zh-CN" sz="3200" b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】</a:t>
            </a:r>
            <a:endParaRPr kumimoji="1" lang="en-US" altLang="zh-CN" sz="32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3850" y="4432300"/>
            <a:ext cx="8135938" cy="1876425"/>
          </a:xfrm>
          <a:prstGeom prst="rect">
            <a:avLst/>
          </a:prstGeom>
          <a:noFill/>
          <a:ln w="76200" cmpd="thickThin">
            <a:solidFill>
              <a:srgbClr val="33CC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学习化学的一个重要的途径是实验，通过实验以及对实验的观察、记录和分析等，可以发现和验证化学原理，</a:t>
            </a: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学习科学探究的方法</a:t>
            </a: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并获得化学知识。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 autoUpdateAnimBg="0"/>
      <p:bldP spid="2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39775" y="2605089"/>
            <a:ext cx="6640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dirty="0">
                <a:solidFill>
                  <a:srgbClr val="FF0000"/>
                </a:solidFill>
              </a:rPr>
              <a:t>2</a:t>
            </a:r>
            <a:r>
              <a:rPr kumimoji="1" lang="zh-CN" altLang="en-US" dirty="0">
                <a:solidFill>
                  <a:srgbClr val="FF0000"/>
                </a:solidFill>
              </a:rPr>
              <a:t>、提出问题：（即“</a:t>
            </a:r>
            <a:r>
              <a:rPr kumimoji="1" lang="zh-CN" altLang="en-US" dirty="0">
                <a:solidFill>
                  <a:srgbClr val="0000FF"/>
                </a:solidFill>
              </a:rPr>
              <a:t>实验目的”</a:t>
            </a:r>
            <a:r>
              <a:rPr kumimoji="1" lang="zh-CN" altLang="en-US" dirty="0">
                <a:solidFill>
                  <a:srgbClr val="FF0000"/>
                </a:solidFill>
              </a:rPr>
              <a:t>的提出）</a:t>
            </a:r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755650" y="3738564"/>
            <a:ext cx="35305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dirty="0">
                <a:solidFill>
                  <a:srgbClr val="FF0000"/>
                </a:solidFill>
              </a:rPr>
              <a:t>3</a:t>
            </a:r>
            <a:r>
              <a:rPr kumimoji="1" lang="zh-CN" altLang="en-US" dirty="0" smtClean="0">
                <a:solidFill>
                  <a:srgbClr val="FF0000"/>
                </a:solidFill>
              </a:rPr>
              <a:t>、</a:t>
            </a:r>
            <a:r>
              <a:rPr lang="zh-CN" altLang="en-US" dirty="0" smtClean="0">
                <a:solidFill>
                  <a:srgbClr val="006600"/>
                </a:solidFill>
              </a:rPr>
              <a:t>进行猜想与假设</a:t>
            </a:r>
            <a:r>
              <a:rPr kumimoji="1" lang="zh-CN" altLang="en-US" dirty="0" smtClean="0">
                <a:solidFill>
                  <a:srgbClr val="006600"/>
                </a:solidFill>
              </a:rPr>
              <a:t>：</a:t>
            </a:r>
            <a:endParaRPr kumimoji="1" lang="en-US" altLang="zh-CN" dirty="0" smtClean="0">
              <a:solidFill>
                <a:srgbClr val="006600"/>
              </a:solidFill>
            </a:endParaRPr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757238" y="4321191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4</a:t>
            </a:r>
            <a:r>
              <a:rPr lang="zh-CN" altLang="en-US" dirty="0">
                <a:solidFill>
                  <a:srgbClr val="FF0000"/>
                </a:solidFill>
              </a:rPr>
              <a:t>、实验设计</a:t>
            </a:r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755650" y="4897454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5</a:t>
            </a:r>
            <a:r>
              <a:rPr lang="zh-CN" altLang="en-US" dirty="0">
                <a:solidFill>
                  <a:srgbClr val="FF0000"/>
                </a:solidFill>
              </a:rPr>
              <a:t>、实验探究</a:t>
            </a: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755650" y="5472130"/>
            <a:ext cx="2789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6</a:t>
            </a:r>
            <a:r>
              <a:rPr lang="zh-CN" altLang="en-US" dirty="0">
                <a:solidFill>
                  <a:srgbClr val="FF0000"/>
                </a:solidFill>
              </a:rPr>
              <a:t>、实验分析和结论</a:t>
            </a:r>
          </a:p>
        </p:txBody>
      </p:sp>
      <p:sp>
        <p:nvSpPr>
          <p:cNvPr id="108553" name="Rectangle 9"/>
          <p:cNvSpPr>
            <a:spLocks noChangeArrowheads="1"/>
          </p:cNvSpPr>
          <p:nvPr/>
        </p:nvSpPr>
        <p:spPr bwMode="auto">
          <a:xfrm>
            <a:off x="733425" y="2047876"/>
            <a:ext cx="4014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dirty="0">
                <a:solidFill>
                  <a:srgbClr val="FF0000"/>
                </a:solidFill>
              </a:rPr>
              <a:t>1</a:t>
            </a:r>
            <a:r>
              <a:rPr kumimoji="1" lang="zh-CN" altLang="en-US" dirty="0">
                <a:solidFill>
                  <a:srgbClr val="FF0000"/>
                </a:solidFill>
              </a:rPr>
              <a:t>、探究准备：</a:t>
            </a:r>
            <a:r>
              <a:rPr kumimoji="1" lang="zh-CN" altLang="en-US" dirty="0"/>
              <a:t>阅读有关资料</a:t>
            </a:r>
          </a:p>
        </p:txBody>
      </p:sp>
      <p:sp>
        <p:nvSpPr>
          <p:cNvPr id="108554" name="Rectangle 10"/>
          <p:cNvSpPr>
            <a:spLocks noChangeArrowheads="1"/>
          </p:cNvSpPr>
          <p:nvPr/>
        </p:nvSpPr>
        <p:spPr bwMode="auto">
          <a:xfrm>
            <a:off x="1187450" y="1125538"/>
            <a:ext cx="415370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latin typeface="Tahoma" pitchFamily="34" charset="0"/>
              </a:rPr>
              <a:t>【</a:t>
            </a:r>
            <a:r>
              <a:rPr lang="zh-CN" altLang="en-US" sz="3200" dirty="0" smtClean="0">
                <a:latin typeface="Tahoma" pitchFamily="34" charset="0"/>
              </a:rPr>
              <a:t>探究活动中</a:t>
            </a:r>
            <a:r>
              <a:rPr lang="en-US" altLang="zh-CN" sz="3200" dirty="0" smtClean="0">
                <a:latin typeface="Tahoma" pitchFamily="34" charset="0"/>
              </a:rPr>
              <a:t>8</a:t>
            </a:r>
            <a:r>
              <a:rPr lang="zh-CN" altLang="en-US" sz="3200" dirty="0" smtClean="0">
                <a:latin typeface="Tahoma" pitchFamily="34" charset="0"/>
              </a:rPr>
              <a:t>环节</a:t>
            </a:r>
            <a:r>
              <a:rPr lang="en-US" altLang="zh-CN" sz="3200" dirty="0" smtClean="0">
                <a:latin typeface="Tahoma" pitchFamily="34" charset="0"/>
              </a:rPr>
              <a:t>】</a:t>
            </a:r>
            <a:endParaRPr lang="en-US" altLang="zh-CN" sz="3200" dirty="0">
              <a:latin typeface="Tahoma" pitchFamily="34" charset="0"/>
            </a:endParaRPr>
          </a:p>
        </p:txBody>
      </p:sp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1187450" y="3186114"/>
            <a:ext cx="688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dirty="0">
                <a:solidFill>
                  <a:srgbClr val="0000FF"/>
                </a:solidFill>
                <a:latin typeface="Tahoma" pitchFamily="34" charset="0"/>
              </a:rPr>
              <a:t>格式：文字描写为</a:t>
            </a:r>
            <a:r>
              <a:rPr kumimoji="1" lang="zh-CN" altLang="en-US" dirty="0">
                <a:solidFill>
                  <a:srgbClr val="FF0000"/>
                </a:solidFill>
                <a:latin typeface="Tahoma" pitchFamily="34" charset="0"/>
              </a:rPr>
              <a:t>疑问句</a:t>
            </a:r>
            <a:r>
              <a:rPr kumimoji="1" lang="zh-CN" altLang="en-US" dirty="0">
                <a:solidFill>
                  <a:srgbClr val="0000FF"/>
                </a:solidFill>
                <a:latin typeface="Tahoma" pitchFamily="34" charset="0"/>
              </a:rPr>
              <a:t>或有“</a:t>
            </a:r>
            <a:r>
              <a:rPr kumimoji="1" lang="zh-CN" altLang="en-US" dirty="0">
                <a:solidFill>
                  <a:srgbClr val="FF0000"/>
                </a:solidFill>
                <a:latin typeface="Tahoma" pitchFamily="34" charset="0"/>
              </a:rPr>
              <a:t>是否</a:t>
            </a:r>
            <a:r>
              <a:rPr kumimoji="1" lang="zh-CN" altLang="en-US" dirty="0">
                <a:solidFill>
                  <a:srgbClr val="0000FF"/>
                </a:solidFill>
                <a:latin typeface="Tahoma" pitchFamily="34" charset="0"/>
              </a:rPr>
              <a:t>”的表达方式。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711588" y="5416281"/>
            <a:ext cx="25034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</a:rPr>
              <a:t>7</a:t>
            </a:r>
            <a:r>
              <a:rPr lang="zh-CN" altLang="en-US" dirty="0" smtClean="0">
                <a:solidFill>
                  <a:srgbClr val="0000FF"/>
                </a:solidFill>
              </a:rPr>
              <a:t>、反思与评价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140480" y="5411816"/>
            <a:ext cx="25034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006600"/>
                </a:solidFill>
              </a:rPr>
              <a:t>8</a:t>
            </a:r>
            <a:r>
              <a:rPr lang="zh-CN" altLang="en-US" dirty="0" smtClean="0">
                <a:solidFill>
                  <a:srgbClr val="006600"/>
                </a:solidFill>
              </a:rPr>
              <a:t>、表达与交流</a:t>
            </a:r>
            <a:endParaRPr lang="zh-CN" altLang="en-US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108549" grpId="0"/>
      <p:bldP spid="108550" grpId="0"/>
      <p:bldP spid="108551" grpId="0"/>
      <p:bldP spid="108552" grpId="0"/>
      <p:bldP spid="108555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2" name="Rectangle 4"/>
          <p:cNvSpPr>
            <a:spLocks noChangeArrowheads="1"/>
          </p:cNvSpPr>
          <p:nvPr/>
        </p:nvSpPr>
        <p:spPr bwMode="auto">
          <a:xfrm>
            <a:off x="1187450" y="1196975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Tahoma" pitchFamily="34" charset="0"/>
              </a:rPr>
              <a:t>探究实验一：对蜡烛及其燃烧的探究</a:t>
            </a:r>
          </a:p>
        </p:txBody>
      </p:sp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539750" y="1976438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dirty="0">
                <a:solidFill>
                  <a:srgbClr val="FF0000"/>
                </a:solidFill>
              </a:rPr>
              <a:t>【</a:t>
            </a:r>
            <a:r>
              <a:rPr kumimoji="1" lang="zh-CN" altLang="en-US" dirty="0">
                <a:solidFill>
                  <a:srgbClr val="FF0000"/>
                </a:solidFill>
              </a:rPr>
              <a:t>探究准备</a:t>
            </a:r>
            <a:r>
              <a:rPr kumimoji="1" lang="en-US" altLang="zh-CN" dirty="0">
                <a:solidFill>
                  <a:srgbClr val="FF0000"/>
                </a:solidFill>
              </a:rPr>
              <a:t>】</a:t>
            </a:r>
            <a:r>
              <a:rPr kumimoji="1" lang="zh-CN" altLang="en-US" dirty="0"/>
              <a:t>阅读有关资料</a:t>
            </a:r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971550" y="2492375"/>
            <a:ext cx="738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</a:t>
            </a:r>
            <a:r>
              <a:rPr lang="zh-CN" altLang="en-US" dirty="0">
                <a:solidFill>
                  <a:srgbClr val="0000FF"/>
                </a:solidFill>
              </a:rPr>
              <a:t>热的</a:t>
            </a:r>
            <a:r>
              <a:rPr lang="zh-CN" altLang="en-US" dirty="0">
                <a:solidFill>
                  <a:srgbClr val="FF0000"/>
                </a:solidFill>
              </a:rPr>
              <a:t>水蒸气</a:t>
            </a:r>
            <a:r>
              <a:rPr lang="zh-CN" altLang="en-US" dirty="0"/>
              <a:t>遇</a:t>
            </a:r>
            <a:r>
              <a:rPr lang="zh-CN" altLang="en-US" dirty="0">
                <a:solidFill>
                  <a:srgbClr val="0000FF"/>
                </a:solidFill>
              </a:rPr>
              <a:t>干而冷</a:t>
            </a:r>
            <a:r>
              <a:rPr lang="zh-CN" altLang="en-US" dirty="0"/>
              <a:t>的玻璃仪器会凝结成小水珠</a:t>
            </a: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971550" y="3068638"/>
            <a:ext cx="6111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）二氧化碳（</a:t>
            </a:r>
            <a:r>
              <a:rPr lang="en-US" altLang="zh-CN" dirty="0"/>
              <a:t>CO</a:t>
            </a:r>
            <a:r>
              <a:rPr lang="en-US" altLang="zh-CN" baseline="-25000" dirty="0"/>
              <a:t>2</a:t>
            </a:r>
            <a:r>
              <a:rPr lang="en-US" altLang="zh-CN" dirty="0"/>
              <a:t>)</a:t>
            </a:r>
            <a:r>
              <a:rPr lang="zh-CN" altLang="en-US" dirty="0"/>
              <a:t>能使</a:t>
            </a:r>
            <a:r>
              <a:rPr lang="zh-CN" altLang="en-US" dirty="0">
                <a:solidFill>
                  <a:srgbClr val="0000FF"/>
                </a:solidFill>
              </a:rPr>
              <a:t>澄清石灰水</a:t>
            </a:r>
            <a:r>
              <a:rPr lang="zh-CN" altLang="en-US" dirty="0"/>
              <a:t>变</a:t>
            </a:r>
            <a:r>
              <a:rPr lang="zh-CN" altLang="en-US" dirty="0">
                <a:solidFill>
                  <a:srgbClr val="FF0000"/>
                </a:solidFill>
              </a:rPr>
              <a:t>浑浊</a:t>
            </a:r>
          </a:p>
        </p:txBody>
      </p:sp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323850" y="3692525"/>
            <a:ext cx="79978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注意：</a:t>
            </a:r>
            <a:r>
              <a:rPr lang="en-US" altLang="zh-CN"/>
              <a:t>1</a:t>
            </a:r>
            <a:r>
              <a:rPr lang="zh-CN" altLang="en-US"/>
              <a:t>）该探究实验的步骤分：点燃前、燃烧时、熄灭后</a:t>
            </a:r>
          </a:p>
          <a:p>
            <a:r>
              <a:rPr lang="zh-CN" altLang="en-US"/>
              <a:t>         三阶段进行；</a:t>
            </a:r>
          </a:p>
        </p:txBody>
      </p:sp>
      <p:sp>
        <p:nvSpPr>
          <p:cNvPr id="109580" name="Rectangle 12"/>
          <p:cNvSpPr>
            <a:spLocks noChangeArrowheads="1"/>
          </p:cNvSpPr>
          <p:nvPr/>
        </p:nvSpPr>
        <p:spPr bwMode="auto">
          <a:xfrm>
            <a:off x="1260475" y="4652963"/>
            <a:ext cx="70786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）观察物质性质时应有序地进行，</a:t>
            </a:r>
            <a:r>
              <a:rPr lang="zh-CN" altLang="en-US">
                <a:solidFill>
                  <a:srgbClr val="FF0000"/>
                </a:solidFill>
              </a:rPr>
              <a:t>一般是先物理性</a:t>
            </a:r>
          </a:p>
          <a:p>
            <a:r>
              <a:rPr lang="zh-CN" altLang="en-US">
                <a:solidFill>
                  <a:srgbClr val="FF0000"/>
                </a:solidFill>
              </a:rPr>
              <a:t>   质后化学性质</a:t>
            </a:r>
            <a:r>
              <a:rPr lang="zh-CN" altLang="en-US"/>
              <a:t>；</a:t>
            </a:r>
          </a:p>
        </p:txBody>
      </p:sp>
      <p:sp>
        <p:nvSpPr>
          <p:cNvPr id="109581" name="Rectangle 13"/>
          <p:cNvSpPr>
            <a:spLocks noChangeArrowheads="1"/>
          </p:cNvSpPr>
          <p:nvPr/>
        </p:nvSpPr>
        <p:spPr bwMode="auto">
          <a:xfrm>
            <a:off x="1260475" y="5564188"/>
            <a:ext cx="7691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）探究实验中应注重实验过程且要验证变化后的物质。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28" name="Rectangle 24"/>
          <p:cNvSpPr>
            <a:spLocks noChangeArrowheads="1"/>
          </p:cNvSpPr>
          <p:nvPr/>
        </p:nvSpPr>
        <p:spPr bwMode="auto">
          <a:xfrm>
            <a:off x="1042988" y="1163638"/>
            <a:ext cx="512832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FF"/>
                </a:solidFill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</a:rPr>
              <a:t>学生活动</a:t>
            </a:r>
            <a:r>
              <a:rPr lang="en-US" altLang="zh-CN" sz="3200" dirty="0">
                <a:solidFill>
                  <a:srgbClr val="0000FF"/>
                </a:solidFill>
              </a:rPr>
              <a:t>】</a:t>
            </a:r>
            <a:r>
              <a:rPr lang="zh-CN" altLang="en-US" sz="3200" dirty="0" smtClean="0">
                <a:solidFill>
                  <a:srgbClr val="FF0000"/>
                </a:solidFill>
              </a:rPr>
              <a:t>蜡烛</a:t>
            </a:r>
            <a:r>
              <a:rPr lang="zh-CN" altLang="en-US" sz="3200" dirty="0">
                <a:solidFill>
                  <a:srgbClr val="FF0000"/>
                </a:solidFill>
              </a:rPr>
              <a:t>点燃前：</a:t>
            </a:r>
          </a:p>
        </p:txBody>
      </p:sp>
      <p:graphicFrame>
        <p:nvGraphicFramePr>
          <p:cNvPr id="123953" name="Group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031165"/>
              </p:ext>
            </p:extLst>
          </p:nvPr>
        </p:nvGraphicFramePr>
        <p:xfrm>
          <a:off x="468313" y="2133600"/>
          <a:ext cx="8351837" cy="3730752"/>
        </p:xfrm>
        <a:graphic>
          <a:graphicData uri="http://schemas.openxmlformats.org/drawingml/2006/table">
            <a:tbl>
              <a:tblPr/>
              <a:tblGrid>
                <a:gridCol w="2232025"/>
                <a:gridCol w="3743325"/>
                <a:gridCol w="2376487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实验步骤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观察物质的性质、变化、现象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1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、观察蜡烛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、用小刀切一小块石蜡，放入装有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少量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水的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烧杯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色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体，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气味，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溶于水，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在水面。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石蜡的密度比水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的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954" name="Text Box 50"/>
          <p:cNvSpPr txBox="1">
            <a:spLocks noChangeArrowheads="1"/>
          </p:cNvSpPr>
          <p:nvPr/>
        </p:nvSpPr>
        <p:spPr bwMode="auto">
          <a:xfrm>
            <a:off x="2930525" y="3629885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白</a:t>
            </a:r>
          </a:p>
        </p:txBody>
      </p:sp>
      <p:sp>
        <p:nvSpPr>
          <p:cNvPr id="123955" name="Text Box 51"/>
          <p:cNvSpPr txBox="1">
            <a:spLocks noChangeArrowheads="1"/>
          </p:cNvSpPr>
          <p:nvPr/>
        </p:nvSpPr>
        <p:spPr bwMode="auto">
          <a:xfrm>
            <a:off x="4154488" y="3629885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固</a:t>
            </a:r>
          </a:p>
        </p:txBody>
      </p:sp>
      <p:sp>
        <p:nvSpPr>
          <p:cNvPr id="123956" name="Text Box 52"/>
          <p:cNvSpPr txBox="1">
            <a:spLocks noChangeArrowheads="1"/>
          </p:cNvSpPr>
          <p:nvPr/>
        </p:nvSpPr>
        <p:spPr bwMode="auto">
          <a:xfrm>
            <a:off x="5429256" y="3629885"/>
            <a:ext cx="803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没有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123957" name="Text Box 53"/>
          <p:cNvSpPr txBox="1">
            <a:spLocks noChangeArrowheads="1"/>
          </p:cNvSpPr>
          <p:nvPr/>
        </p:nvSpPr>
        <p:spPr bwMode="auto">
          <a:xfrm>
            <a:off x="3938588" y="4277709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不</a:t>
            </a:r>
          </a:p>
        </p:txBody>
      </p:sp>
      <p:sp>
        <p:nvSpPr>
          <p:cNvPr id="123958" name="Text Box 54"/>
          <p:cNvSpPr txBox="1">
            <a:spLocks noChangeArrowheads="1"/>
          </p:cNvSpPr>
          <p:nvPr/>
        </p:nvSpPr>
        <p:spPr bwMode="auto">
          <a:xfrm>
            <a:off x="2916238" y="4772000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浮</a:t>
            </a:r>
          </a:p>
        </p:txBody>
      </p:sp>
      <p:sp>
        <p:nvSpPr>
          <p:cNvPr id="123959" name="Text Box 55"/>
          <p:cNvSpPr txBox="1">
            <a:spLocks noChangeArrowheads="1"/>
          </p:cNvSpPr>
          <p:nvPr/>
        </p:nvSpPr>
        <p:spPr bwMode="auto">
          <a:xfrm>
            <a:off x="7035800" y="4206271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23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23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2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23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23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54" grpId="0"/>
      <p:bldP spid="123955" grpId="0"/>
      <p:bldP spid="123956" grpId="0"/>
      <p:bldP spid="123957" grpId="0"/>
      <p:bldP spid="123958" grpId="0"/>
      <p:bldP spid="1239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1042988" y="1163638"/>
            <a:ext cx="56007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学生活动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r>
              <a:rPr lang="zh-CN" altLang="en-US" sz="3200" dirty="0" smtClean="0">
                <a:solidFill>
                  <a:srgbClr val="FF0000"/>
                </a:solidFill>
              </a:rPr>
              <a:t>蜡烛</a:t>
            </a:r>
            <a:r>
              <a:rPr lang="zh-CN" altLang="en-US" sz="3200" dirty="0">
                <a:solidFill>
                  <a:srgbClr val="FF0000"/>
                </a:solidFill>
              </a:rPr>
              <a:t>燃烧时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graphicFrame>
        <p:nvGraphicFramePr>
          <p:cNvPr id="129042" name="Group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4407149"/>
              </p:ext>
            </p:extLst>
          </p:nvPr>
        </p:nvGraphicFramePr>
        <p:xfrm>
          <a:off x="468313" y="2133600"/>
          <a:ext cx="8351837" cy="3803904"/>
        </p:xfrm>
        <a:graphic>
          <a:graphicData uri="http://schemas.openxmlformats.org/drawingml/2006/table">
            <a:tbl>
              <a:tblPr/>
              <a:tblGrid>
                <a:gridCol w="2232025"/>
                <a:gridCol w="3743325"/>
                <a:gridCol w="2376487"/>
              </a:tblGrid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实验步骤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观察物质的性质、变化、现象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1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、观察蜡烛火焰特点，燃烧时发生的变化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火焰分为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层，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层最明亮，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层最暗，蜡烛受热后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并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放出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蜡烛燃烧时既有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变化，又有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变化。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9043" name="Text Box 19"/>
          <p:cNvSpPr txBox="1">
            <a:spLocks noChangeArrowheads="1"/>
          </p:cNvSpPr>
          <p:nvPr/>
        </p:nvSpPr>
        <p:spPr bwMode="auto">
          <a:xfrm>
            <a:off x="4154488" y="3645024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三</a:t>
            </a:r>
          </a:p>
        </p:txBody>
      </p:sp>
      <p:sp>
        <p:nvSpPr>
          <p:cNvPr id="129044" name="Text Box 20"/>
          <p:cNvSpPr txBox="1">
            <a:spLocks noChangeArrowheads="1"/>
          </p:cNvSpPr>
          <p:nvPr/>
        </p:nvSpPr>
        <p:spPr bwMode="auto">
          <a:xfrm>
            <a:off x="5451475" y="3704743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外</a:t>
            </a:r>
          </a:p>
        </p:txBody>
      </p:sp>
      <p:sp>
        <p:nvSpPr>
          <p:cNvPr id="129046" name="Text Box 22"/>
          <p:cNvSpPr txBox="1">
            <a:spLocks noChangeArrowheads="1"/>
          </p:cNvSpPr>
          <p:nvPr/>
        </p:nvSpPr>
        <p:spPr bwMode="auto">
          <a:xfrm>
            <a:off x="4211638" y="4160926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里</a:t>
            </a:r>
          </a:p>
        </p:txBody>
      </p:sp>
      <p:sp>
        <p:nvSpPr>
          <p:cNvPr id="129047" name="Text Box 23"/>
          <p:cNvSpPr txBox="1">
            <a:spLocks noChangeArrowheads="1"/>
          </p:cNvSpPr>
          <p:nvPr/>
        </p:nvSpPr>
        <p:spPr bwMode="auto">
          <a:xfrm>
            <a:off x="3995738" y="4737312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熔化</a:t>
            </a:r>
          </a:p>
        </p:txBody>
      </p:sp>
      <p:sp>
        <p:nvSpPr>
          <p:cNvPr id="129048" name="Text Box 24"/>
          <p:cNvSpPr txBox="1">
            <a:spLocks noChangeArrowheads="1"/>
          </p:cNvSpPr>
          <p:nvPr/>
        </p:nvSpPr>
        <p:spPr bwMode="auto">
          <a:xfrm>
            <a:off x="5075238" y="4737312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燃烧</a:t>
            </a:r>
          </a:p>
        </p:txBody>
      </p:sp>
      <p:sp>
        <p:nvSpPr>
          <p:cNvPr id="129049" name="Text Box 25"/>
          <p:cNvSpPr txBox="1">
            <a:spLocks noChangeArrowheads="1"/>
          </p:cNvSpPr>
          <p:nvPr/>
        </p:nvSpPr>
        <p:spPr bwMode="auto">
          <a:xfrm>
            <a:off x="3492500" y="5348064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热量</a:t>
            </a:r>
          </a:p>
        </p:txBody>
      </p:sp>
      <p:sp>
        <p:nvSpPr>
          <p:cNvPr id="129050" name="Text Box 26"/>
          <p:cNvSpPr txBox="1">
            <a:spLocks noChangeArrowheads="1"/>
          </p:cNvSpPr>
          <p:nvPr/>
        </p:nvSpPr>
        <p:spPr bwMode="auto">
          <a:xfrm>
            <a:off x="6659563" y="4202206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物理</a:t>
            </a:r>
          </a:p>
        </p:txBody>
      </p:sp>
      <p:sp>
        <p:nvSpPr>
          <p:cNvPr id="129051" name="Text Box 27"/>
          <p:cNvSpPr txBox="1">
            <a:spLocks noChangeArrowheads="1"/>
          </p:cNvSpPr>
          <p:nvPr/>
        </p:nvSpPr>
        <p:spPr bwMode="auto">
          <a:xfrm>
            <a:off x="7350152" y="4725144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化学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9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29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29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29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29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9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29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9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43" grpId="0"/>
      <p:bldP spid="129044" grpId="0"/>
      <p:bldP spid="129046" grpId="0"/>
      <p:bldP spid="129047" grpId="0"/>
      <p:bldP spid="129048" grpId="0"/>
      <p:bldP spid="129049" grpId="0"/>
      <p:bldP spid="129050" grpId="0"/>
      <p:bldP spid="1290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0051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2136854"/>
              </p:ext>
            </p:extLst>
          </p:nvPr>
        </p:nvGraphicFramePr>
        <p:xfrm>
          <a:off x="468313" y="2133600"/>
          <a:ext cx="8351837" cy="3877056"/>
        </p:xfrm>
        <a:graphic>
          <a:graphicData uri="http://schemas.openxmlformats.org/drawingml/2006/table">
            <a:tbl>
              <a:tblPr/>
              <a:tblGrid>
                <a:gridCol w="2232025"/>
                <a:gridCol w="3743325"/>
                <a:gridCol w="2376487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实验步骤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观察物质的性质、变化、现象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、取一根火柴平放在火焰中，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约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1s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钟后取出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火柴梗两端呈现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色，中间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_____________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说明温度最高的火焰是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焰，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温度最低的是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5" name="Rectangle 17"/>
          <p:cNvSpPr>
            <a:spLocks noChangeArrowheads="1"/>
          </p:cNvSpPr>
          <p:nvPr/>
        </p:nvSpPr>
        <p:spPr bwMode="auto">
          <a:xfrm>
            <a:off x="1042988" y="1163638"/>
            <a:ext cx="48974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学生活动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r>
              <a:rPr lang="zh-CN" altLang="en-US" sz="3200" dirty="0" smtClean="0">
                <a:solidFill>
                  <a:srgbClr val="FF0000"/>
                </a:solidFill>
              </a:rPr>
              <a:t>蜡烛</a:t>
            </a:r>
            <a:r>
              <a:rPr lang="zh-CN" altLang="en-US" sz="3200" dirty="0">
                <a:solidFill>
                  <a:srgbClr val="FF0000"/>
                </a:solidFill>
              </a:rPr>
              <a:t>燃烧时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pic>
        <p:nvPicPr>
          <p:cNvPr id="130066" name="Picture 18" descr="P1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 l="17690" t="12398" r="67502" b="76994"/>
          <a:stretch>
            <a:fillRect/>
          </a:stretch>
        </p:blipFill>
        <p:spPr>
          <a:xfrm>
            <a:off x="7134225" y="71438"/>
            <a:ext cx="1614488" cy="1844675"/>
          </a:xfrm>
          <a:noFill/>
          <a:ln/>
        </p:spPr>
      </p:pic>
      <p:sp>
        <p:nvSpPr>
          <p:cNvPr id="130067" name="Text Box 19"/>
          <p:cNvSpPr txBox="1">
            <a:spLocks noChangeArrowheads="1"/>
          </p:cNvSpPr>
          <p:nvPr/>
        </p:nvSpPr>
        <p:spPr bwMode="auto">
          <a:xfrm>
            <a:off x="5076825" y="3619872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黑</a:t>
            </a:r>
          </a:p>
        </p:txBody>
      </p:sp>
      <p:sp>
        <p:nvSpPr>
          <p:cNvPr id="130068" name="Text Box 20"/>
          <p:cNvSpPr txBox="1">
            <a:spLocks noChangeArrowheads="1"/>
          </p:cNvSpPr>
          <p:nvPr/>
        </p:nvSpPr>
        <p:spPr bwMode="auto">
          <a:xfrm>
            <a:off x="3635375" y="4189517"/>
            <a:ext cx="221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没有明显变化</a:t>
            </a:r>
          </a:p>
        </p:txBody>
      </p:sp>
      <p:sp>
        <p:nvSpPr>
          <p:cNvPr id="130069" name="Text Box 21"/>
          <p:cNvSpPr txBox="1">
            <a:spLocks noChangeArrowheads="1"/>
          </p:cNvSpPr>
          <p:nvPr/>
        </p:nvSpPr>
        <p:spPr bwMode="auto">
          <a:xfrm>
            <a:off x="7467600" y="4146651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外</a:t>
            </a:r>
          </a:p>
        </p:txBody>
      </p:sp>
      <p:sp>
        <p:nvSpPr>
          <p:cNvPr id="130070" name="Text Box 22"/>
          <p:cNvSpPr txBox="1">
            <a:spLocks noChangeArrowheads="1"/>
          </p:cNvSpPr>
          <p:nvPr/>
        </p:nvSpPr>
        <p:spPr bwMode="auto">
          <a:xfrm>
            <a:off x="6588224" y="5420072"/>
            <a:ext cx="1028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焰心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0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30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30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30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67" grpId="0"/>
      <p:bldP spid="130068" grpId="0"/>
      <p:bldP spid="130069" grpId="0"/>
      <p:bldP spid="1300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113" name="Group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937964"/>
              </p:ext>
            </p:extLst>
          </p:nvPr>
        </p:nvGraphicFramePr>
        <p:xfrm>
          <a:off x="468313" y="980728"/>
          <a:ext cx="8351837" cy="3959696"/>
        </p:xfrm>
        <a:graphic>
          <a:graphicData uri="http://schemas.openxmlformats.org/drawingml/2006/table">
            <a:tbl>
              <a:tblPr/>
              <a:tblGrid>
                <a:gridCol w="3460745"/>
                <a:gridCol w="2514605"/>
                <a:gridCol w="2376487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实验步骤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观察物质的性质、变化、现象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82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78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2114" name="Picture 18" descr="P1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 l="41425" t="9409" r="46663" b="76328"/>
          <a:stretch>
            <a:fillRect/>
          </a:stretch>
        </p:blipFill>
        <p:spPr>
          <a:xfrm>
            <a:off x="7164288" y="5085606"/>
            <a:ext cx="1038225" cy="1655762"/>
          </a:xfrm>
          <a:noFill/>
          <a:ln/>
        </p:spPr>
      </p:pic>
      <p:sp>
        <p:nvSpPr>
          <p:cNvPr id="132115" name="Text Box 19"/>
          <p:cNvSpPr txBox="1">
            <a:spLocks noChangeArrowheads="1"/>
          </p:cNvSpPr>
          <p:nvPr/>
        </p:nvSpPr>
        <p:spPr bwMode="auto">
          <a:xfrm>
            <a:off x="3937003" y="2204690"/>
            <a:ext cx="25638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Tahoma" pitchFamily="34" charset="0"/>
              </a:rPr>
              <a:t>烧杯内壁有</a:t>
            </a:r>
            <a:r>
              <a:rPr lang="zh-CN" altLang="en-US" dirty="0" smtClean="0">
                <a:solidFill>
                  <a:srgbClr val="FF0000"/>
                </a:solidFill>
              </a:rPr>
              <a:t>水雾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2117" name="Text Box 21"/>
          <p:cNvSpPr txBox="1">
            <a:spLocks noChangeArrowheads="1"/>
          </p:cNvSpPr>
          <p:nvPr/>
        </p:nvSpPr>
        <p:spPr bwMode="auto">
          <a:xfrm>
            <a:off x="6674461" y="1945197"/>
            <a:ext cx="2040943" cy="111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Tahoma" pitchFamily="34" charset="0"/>
              </a:rPr>
              <a:t>蜡烛燃烧时，</a:t>
            </a:r>
            <a:endParaRPr lang="en-US" altLang="zh-CN" dirty="0" smtClean="0">
              <a:solidFill>
                <a:srgbClr val="0000FF"/>
              </a:solidFill>
              <a:latin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Tahoma" pitchFamily="34" charset="0"/>
              </a:rPr>
              <a:t>生成了</a:t>
            </a:r>
            <a:r>
              <a:rPr lang="en-US" altLang="zh-CN" dirty="0" smtClean="0">
                <a:solidFill>
                  <a:srgbClr val="0000FF"/>
                </a:solidFill>
              </a:rPr>
              <a:t>H</a:t>
            </a:r>
            <a:r>
              <a:rPr lang="en-US" altLang="zh-CN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CN" dirty="0" smtClean="0">
                <a:solidFill>
                  <a:srgbClr val="0000FF"/>
                </a:solidFill>
              </a:rPr>
              <a:t>O</a:t>
            </a:r>
            <a:endParaRPr lang="en-US" altLang="zh-CN" dirty="0">
              <a:solidFill>
                <a:srgbClr val="0000F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28596" y="1844080"/>
            <a:ext cx="3643338" cy="1196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altLang="zh-CN" dirty="0" smtClean="0">
                <a:latin typeface="Tahoma" pitchFamily="34" charset="0"/>
              </a:rPr>
              <a:t>3</a:t>
            </a:r>
            <a:r>
              <a:rPr lang="zh-CN" altLang="en-US" dirty="0" smtClean="0">
                <a:latin typeface="Tahoma" pitchFamily="34" charset="0"/>
              </a:rPr>
              <a:t>、将一只</a:t>
            </a:r>
            <a:r>
              <a:rPr lang="zh-CN" altLang="en-US" dirty="0" smtClean="0">
                <a:solidFill>
                  <a:srgbClr val="0000FF"/>
                </a:solidFill>
                <a:latin typeface="Tahoma" pitchFamily="34" charset="0"/>
              </a:rPr>
              <a:t>干而冷</a:t>
            </a:r>
            <a:r>
              <a:rPr lang="zh-CN" altLang="en-US" dirty="0" smtClean="0">
                <a:latin typeface="Tahoma" pitchFamily="34" charset="0"/>
              </a:rPr>
              <a:t>的</a:t>
            </a:r>
            <a:endParaRPr lang="en-US" altLang="zh-CN" dirty="0" smtClean="0">
              <a:latin typeface="Tahoma" pitchFamily="34" charset="0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altLang="zh-CN" dirty="0" smtClean="0">
                <a:latin typeface="Tahoma" pitchFamily="34" charset="0"/>
              </a:rPr>
              <a:t>      </a:t>
            </a:r>
            <a:r>
              <a:rPr lang="zh-CN" altLang="en-US" dirty="0" smtClean="0">
                <a:latin typeface="Tahoma" pitchFamily="34" charset="0"/>
              </a:rPr>
              <a:t>烧杯罩在</a:t>
            </a:r>
            <a:r>
              <a:rPr lang="zh-CN" altLang="en-US" dirty="0" smtClean="0">
                <a:solidFill>
                  <a:srgbClr val="FF0000"/>
                </a:solidFill>
                <a:latin typeface="Tahoma" pitchFamily="34" charset="0"/>
              </a:rPr>
              <a:t>火焰上方</a:t>
            </a:r>
          </a:p>
        </p:txBody>
      </p:sp>
      <p:sp>
        <p:nvSpPr>
          <p:cNvPr id="16" name="矩形 15"/>
          <p:cNvSpPr/>
          <p:nvPr/>
        </p:nvSpPr>
        <p:spPr>
          <a:xfrm>
            <a:off x="428596" y="3133384"/>
            <a:ext cx="3571900" cy="182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en-US" altLang="zh-CN" dirty="0" smtClean="0">
                <a:latin typeface="Tahoma" pitchFamily="34" charset="0"/>
              </a:rPr>
              <a:t>4</a:t>
            </a:r>
            <a:r>
              <a:rPr lang="zh-CN" altLang="en-US" dirty="0" smtClean="0">
                <a:latin typeface="Tahoma" pitchFamily="34" charset="0"/>
              </a:rPr>
              <a:t>、将一只内壁蘸有澄清</a:t>
            </a:r>
            <a:endParaRPr lang="en-US" altLang="zh-CN" dirty="0" smtClean="0">
              <a:latin typeface="Tahoma" pitchFamily="34" charset="0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zh-CN" altLang="en-US" dirty="0" smtClean="0">
                <a:latin typeface="Tahoma" pitchFamily="34" charset="0"/>
              </a:rPr>
              <a:t>      石灰水的烧杯罩在火</a:t>
            </a:r>
            <a:endParaRPr lang="en-US" altLang="zh-CN" dirty="0" smtClean="0">
              <a:latin typeface="Tahoma" pitchFamily="34" charset="0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en-US" altLang="zh-CN" dirty="0" smtClean="0">
                <a:latin typeface="Tahoma" pitchFamily="34" charset="0"/>
              </a:rPr>
              <a:t>      </a:t>
            </a:r>
            <a:r>
              <a:rPr lang="zh-CN" altLang="en-US" dirty="0" smtClean="0">
                <a:latin typeface="Tahoma" pitchFamily="34" charset="0"/>
              </a:rPr>
              <a:t>焰方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3929059" y="3204822"/>
            <a:ext cx="2357454" cy="1425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0000FF"/>
                </a:solidFill>
              </a:rPr>
              <a:t>澄清石灰水变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4000" dirty="0" smtClean="0">
                <a:solidFill>
                  <a:srgbClr val="006600"/>
                </a:solidFill>
              </a:rPr>
              <a:t>浑</a:t>
            </a:r>
            <a:r>
              <a:rPr lang="zh-CN" altLang="en-US" dirty="0" smtClean="0">
                <a:solidFill>
                  <a:srgbClr val="0000FF"/>
                </a:solidFill>
              </a:rPr>
              <a:t>浊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6715140" y="3347698"/>
            <a:ext cx="2040943" cy="111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Tahoma" pitchFamily="34" charset="0"/>
              </a:rPr>
              <a:t>蜡烛燃烧时，</a:t>
            </a:r>
            <a:endParaRPr lang="en-US" altLang="zh-CN" dirty="0" smtClean="0">
              <a:solidFill>
                <a:srgbClr val="0000FF"/>
              </a:solidFill>
              <a:latin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Tahoma" pitchFamily="34" charset="0"/>
              </a:rPr>
              <a:t>生成了</a:t>
            </a:r>
            <a:r>
              <a:rPr lang="en-US" altLang="zh-CN" dirty="0" smtClean="0">
                <a:solidFill>
                  <a:srgbClr val="0000FF"/>
                </a:solidFill>
              </a:rPr>
              <a:t>CO</a:t>
            </a:r>
            <a:r>
              <a:rPr lang="en-US" altLang="zh-CN" baseline="-25000" dirty="0" smtClean="0">
                <a:solidFill>
                  <a:srgbClr val="0000FF"/>
                </a:solidFill>
              </a:rPr>
              <a:t>2</a:t>
            </a:r>
            <a:endParaRPr lang="en-US" altLang="zh-CN" dirty="0">
              <a:solidFill>
                <a:srgbClr val="0000FF"/>
              </a:solidFill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664535" y="5208038"/>
            <a:ext cx="44926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请写出蜡烛燃烧的文字表达式：</a:t>
            </a:r>
            <a:endParaRPr lang="zh-CN" altLang="en-US" dirty="0">
              <a:solidFill>
                <a:srgbClr val="0000FF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28028" y="5924128"/>
            <a:ext cx="5572164" cy="457200"/>
            <a:chOff x="571472" y="5929330"/>
            <a:chExt cx="5572164" cy="457200"/>
          </a:xfrm>
        </p:grpSpPr>
        <p:sp>
          <p:nvSpPr>
            <p:cNvPr id="13" name="Text Box 19"/>
            <p:cNvSpPr txBox="1">
              <a:spLocks noChangeArrowheads="1"/>
            </p:cNvSpPr>
            <p:nvPr/>
          </p:nvSpPr>
          <p:spPr bwMode="auto">
            <a:xfrm>
              <a:off x="571472" y="5929330"/>
              <a:ext cx="5572164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zh-CN" altLang="en-US" dirty="0" smtClean="0">
                  <a:solidFill>
                    <a:schemeClr val="hlink"/>
                  </a:solidFill>
                </a:rPr>
                <a:t>蜡烛 </a:t>
              </a:r>
              <a:r>
                <a:rPr lang="en-US" altLang="zh-CN" dirty="0" smtClean="0">
                  <a:solidFill>
                    <a:schemeClr val="hlink"/>
                  </a:solidFill>
                </a:rPr>
                <a:t>+ </a:t>
              </a:r>
              <a:r>
                <a:rPr lang="zh-CN" altLang="en-US" dirty="0" smtClean="0">
                  <a:solidFill>
                    <a:schemeClr val="hlink"/>
                  </a:solidFill>
                </a:rPr>
                <a:t>氧气        二氧化碳 </a:t>
              </a:r>
              <a:r>
                <a:rPr lang="en-US" altLang="zh-CN" dirty="0" smtClean="0">
                  <a:solidFill>
                    <a:schemeClr val="hlink"/>
                  </a:solidFill>
                </a:rPr>
                <a:t>+ </a:t>
              </a:r>
              <a:r>
                <a:rPr lang="zh-CN" altLang="en-US" dirty="0" smtClean="0">
                  <a:solidFill>
                    <a:schemeClr val="hlink"/>
                  </a:solidFill>
                </a:rPr>
                <a:t>水</a:t>
              </a:r>
              <a:endParaRPr lang="zh-CN" altLang="en-US" dirty="0">
                <a:solidFill>
                  <a:schemeClr val="hlink"/>
                </a:solidFill>
              </a:endParaRPr>
            </a:p>
          </p:txBody>
        </p:sp>
        <p:cxnSp>
          <p:nvCxnSpPr>
            <p:cNvPr id="14" name="直接箭头连接符 13"/>
            <p:cNvCxnSpPr/>
            <p:nvPr/>
          </p:nvCxnSpPr>
          <p:spPr bwMode="auto">
            <a:xfrm>
              <a:off x="2500298" y="6143644"/>
              <a:ext cx="928694" cy="0"/>
            </a:xfrm>
            <a:prstGeom prst="straightConnector1">
              <a:avLst/>
            </a:prstGeom>
            <a:ln>
              <a:solidFill>
                <a:srgbClr val="0000FF"/>
              </a:solidFill>
              <a:headEnd type="none" w="med" len="med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2640324" y="5686942"/>
            <a:ext cx="992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6600"/>
                </a:solidFill>
              </a:rPr>
              <a:t>点燃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2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15" grpId="0"/>
      <p:bldP spid="132117" grpId="0"/>
      <p:bldP spid="17" grpId="0"/>
      <p:bldP spid="18" grpId="0"/>
      <p:bldP spid="11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470009"/>
              </p:ext>
            </p:extLst>
          </p:nvPr>
        </p:nvGraphicFramePr>
        <p:xfrm>
          <a:off x="468313" y="2133600"/>
          <a:ext cx="8351837" cy="3108960"/>
        </p:xfrm>
        <a:graphic>
          <a:graphicData uri="http://schemas.openxmlformats.org/drawingml/2006/table">
            <a:tbl>
              <a:tblPr/>
              <a:tblGrid>
                <a:gridCol w="2232025"/>
                <a:gridCol w="3743325"/>
                <a:gridCol w="2376487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补充实验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观察物质的性质、变化、现象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将一根金属管子伸入内焰，然后在管子另一端点火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金属管另一端有</a:t>
                      </a:r>
                      <a:r>
                        <a:rPr lang="en-US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_________</a:t>
                      </a: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出现</a:t>
                      </a:r>
                      <a:r>
                        <a:rPr lang="zh-CN" altLang="en-US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；</a:t>
                      </a: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点火时，金属管口</a:t>
                      </a:r>
                      <a:r>
                        <a:rPr lang="en-US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______</a:t>
                      </a: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（填“有”或“没有”）火焰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从内焰导出来的物质具有</a:t>
                      </a:r>
                      <a:r>
                        <a:rPr lang="en-US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________</a:t>
                      </a:r>
                      <a:r>
                        <a:rPr lang="zh-CN" altLang="zh-CN" sz="2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性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1042988" y="1163638"/>
            <a:ext cx="48974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学生活动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r>
              <a:rPr lang="zh-CN" altLang="en-US" sz="3200" dirty="0" smtClean="0">
                <a:solidFill>
                  <a:srgbClr val="FF0000"/>
                </a:solidFill>
              </a:rPr>
              <a:t>蜡烛</a:t>
            </a:r>
            <a:r>
              <a:rPr lang="zh-CN" altLang="en-US" sz="3200" dirty="0">
                <a:solidFill>
                  <a:srgbClr val="FF0000"/>
                </a:solidFill>
              </a:rPr>
              <a:t>燃烧时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sp>
        <p:nvSpPr>
          <p:cNvPr id="6" name="动作按钮: 影片 5">
            <a:hlinkClick r:id="rId2" action="ppaction://hlinkfile" highlightClick="1"/>
          </p:cNvPr>
          <p:cNvSpPr/>
          <p:nvPr/>
        </p:nvSpPr>
        <p:spPr bwMode="auto">
          <a:xfrm>
            <a:off x="5940152" y="1228180"/>
            <a:ext cx="846872" cy="472628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5151449" y="3068960"/>
            <a:ext cx="992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白烟</a:t>
            </a: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996696" y="4123928"/>
            <a:ext cx="71120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有</a:t>
            </a:r>
          </a:p>
        </p:txBody>
      </p:sp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6732240" y="4077072"/>
            <a:ext cx="1028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可燃</a:t>
            </a:r>
          </a:p>
        </p:txBody>
      </p:sp>
    </p:spTree>
    <p:extLst>
      <p:ext uri="{BB962C8B-B14F-4D97-AF65-F5344CB8AC3E}">
        <p14:creationId xmlns:p14="http://schemas.microsoft.com/office/powerpoint/2010/main" val="77369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22" name="Group 2"/>
          <p:cNvGraphicFramePr>
            <a:graphicFrameLocks noGrp="1"/>
          </p:cNvGraphicFramePr>
          <p:nvPr/>
        </p:nvGraphicFramePr>
        <p:xfrm>
          <a:off x="468313" y="2133600"/>
          <a:ext cx="8351837" cy="3099435"/>
        </p:xfrm>
        <a:graphic>
          <a:graphicData uri="http://schemas.openxmlformats.org/drawingml/2006/table">
            <a:tbl>
              <a:tblPr/>
              <a:tblGrid>
                <a:gridCol w="2232025"/>
                <a:gridCol w="3743325"/>
                <a:gridCol w="2376487"/>
              </a:tblGrid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补充实验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观察物质的性质、变化、现象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熄灭蜡烛，再立即用燃着的火柴点白烟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蜡烛熄灭后产生大量的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______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，它能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______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白烟是石蜡的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，具有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性。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136" name="Rectangle 16"/>
          <p:cNvSpPr>
            <a:spLocks noChangeArrowheads="1"/>
          </p:cNvSpPr>
          <p:nvPr/>
        </p:nvSpPr>
        <p:spPr bwMode="auto">
          <a:xfrm>
            <a:off x="1042988" y="1163638"/>
            <a:ext cx="48974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学生活动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r>
              <a:rPr lang="zh-CN" altLang="en-US" sz="3200" dirty="0" smtClean="0">
                <a:solidFill>
                  <a:srgbClr val="FF0000"/>
                </a:solidFill>
              </a:rPr>
              <a:t>蜡烛</a:t>
            </a:r>
            <a:r>
              <a:rPr lang="zh-CN" altLang="en-US" sz="3200" dirty="0">
                <a:solidFill>
                  <a:srgbClr val="FF0000"/>
                </a:solidFill>
              </a:rPr>
              <a:t>燃烧后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pic>
        <p:nvPicPr>
          <p:cNvPr id="133137" name="Picture 17" descr="图1-18 点燃蜡烛刚熄灭的白烟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5613" y="241300"/>
            <a:ext cx="1943100" cy="1674813"/>
          </a:xfrm>
          <a:prstGeom prst="rect">
            <a:avLst/>
          </a:prstGeom>
          <a:noFill/>
        </p:spPr>
      </p:pic>
      <p:sp>
        <p:nvSpPr>
          <p:cNvPr id="133138" name="Text Box 18"/>
          <p:cNvSpPr txBox="1">
            <a:spLocks noChangeArrowheads="1"/>
          </p:cNvSpPr>
          <p:nvPr/>
        </p:nvSpPr>
        <p:spPr bwMode="auto">
          <a:xfrm>
            <a:off x="2916238" y="3757618"/>
            <a:ext cx="992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白烟</a:t>
            </a:r>
          </a:p>
        </p:txBody>
      </p:sp>
      <p:sp>
        <p:nvSpPr>
          <p:cNvPr id="133139" name="Text Box 19"/>
          <p:cNvSpPr txBox="1">
            <a:spLocks noChangeArrowheads="1"/>
          </p:cNvSpPr>
          <p:nvPr/>
        </p:nvSpPr>
        <p:spPr bwMode="auto">
          <a:xfrm>
            <a:off x="5003800" y="3757618"/>
            <a:ext cx="1296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燃烧</a:t>
            </a:r>
          </a:p>
        </p:txBody>
      </p:sp>
      <p:sp>
        <p:nvSpPr>
          <p:cNvPr id="133140" name="Text Box 20"/>
          <p:cNvSpPr txBox="1">
            <a:spLocks noChangeArrowheads="1"/>
          </p:cNvSpPr>
          <p:nvPr/>
        </p:nvSpPr>
        <p:spPr bwMode="auto">
          <a:xfrm>
            <a:off x="6586538" y="3763963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固体小颗粒</a:t>
            </a:r>
          </a:p>
        </p:txBody>
      </p:sp>
      <p:sp>
        <p:nvSpPr>
          <p:cNvPr id="133141" name="Text Box 21"/>
          <p:cNvSpPr txBox="1">
            <a:spLocks noChangeArrowheads="1"/>
          </p:cNvSpPr>
          <p:nvPr/>
        </p:nvSpPr>
        <p:spPr bwMode="auto">
          <a:xfrm>
            <a:off x="7072313" y="4149725"/>
            <a:ext cx="1028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可燃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3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8" grpId="0"/>
      <p:bldP spid="133139" grpId="0"/>
      <p:bldP spid="133140" grpId="0"/>
      <p:bldP spid="1331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ext Box 2"/>
          <p:cNvSpPr txBox="1">
            <a:spLocks noChangeArrowheads="1"/>
          </p:cNvSpPr>
          <p:nvPr/>
        </p:nvSpPr>
        <p:spPr bwMode="auto">
          <a:xfrm>
            <a:off x="755650" y="1298575"/>
            <a:ext cx="8388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/>
              <a:t>1</a:t>
            </a:r>
            <a:r>
              <a:rPr kumimoji="1" lang="zh-CN" altLang="en-US" dirty="0"/>
              <a:t>、</a:t>
            </a:r>
            <a:r>
              <a:rPr kumimoji="1" lang="zh-CN" altLang="en-US" dirty="0">
                <a:solidFill>
                  <a:srgbClr val="FF0000"/>
                </a:solidFill>
              </a:rPr>
              <a:t>关注物质的性质</a:t>
            </a:r>
            <a:r>
              <a:rPr kumimoji="1" lang="zh-CN" altLang="en-US" dirty="0"/>
              <a:t>。如石蜡的颜色、状态、气味、硬度、</a:t>
            </a:r>
          </a:p>
          <a:p>
            <a:pPr>
              <a:spcBef>
                <a:spcPct val="50000"/>
              </a:spcBef>
            </a:pPr>
            <a:r>
              <a:rPr kumimoji="1" lang="zh-CN" altLang="en-US" dirty="0"/>
              <a:t>   密度、熔点、沸点等物理性质；石蜡能否燃烧、燃烧</a:t>
            </a:r>
          </a:p>
          <a:p>
            <a:pPr>
              <a:spcBef>
                <a:spcPct val="50000"/>
              </a:spcBef>
            </a:pPr>
            <a:r>
              <a:rPr kumimoji="1" lang="zh-CN" altLang="en-US" dirty="0"/>
              <a:t>   产物能否使澄清的石灰水变浑浊等化学性质。</a:t>
            </a:r>
          </a:p>
        </p:txBody>
      </p:sp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827088" y="598488"/>
            <a:ext cx="800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solidFill>
                  <a:srgbClr val="FF0000"/>
                </a:solidFill>
                <a:latin typeface="Tahoma" pitchFamily="34" charset="0"/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  <a:latin typeface="Tahoma" pitchFamily="34" charset="0"/>
              </a:rPr>
              <a:t>注意</a:t>
            </a:r>
            <a:r>
              <a:rPr kumimoji="1" lang="en-US" altLang="zh-CN" sz="2800" dirty="0">
                <a:solidFill>
                  <a:srgbClr val="FF0000"/>
                </a:solidFill>
                <a:latin typeface="Tahoma" pitchFamily="34" charset="0"/>
              </a:rPr>
              <a:t>】</a:t>
            </a:r>
            <a:r>
              <a:rPr kumimoji="1" lang="zh-CN" altLang="en-US" sz="2800" dirty="0">
                <a:solidFill>
                  <a:srgbClr val="FF0000"/>
                </a:solidFill>
                <a:latin typeface="Tahoma" pitchFamily="34" charset="0"/>
              </a:rPr>
              <a:t>本探究活动体现了化学学习的以下特点：</a:t>
            </a:r>
          </a:p>
        </p:txBody>
      </p:sp>
      <p:sp>
        <p:nvSpPr>
          <p:cNvPr id="115716" name="Text Box 2"/>
          <p:cNvSpPr txBox="1">
            <a:spLocks noChangeArrowheads="1"/>
          </p:cNvSpPr>
          <p:nvPr/>
        </p:nvSpPr>
        <p:spPr bwMode="auto">
          <a:xfrm>
            <a:off x="755650" y="2897188"/>
            <a:ext cx="83883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/>
              <a:t>2</a:t>
            </a:r>
            <a:r>
              <a:rPr kumimoji="1" lang="zh-CN" altLang="en-US" dirty="0"/>
              <a:t>、</a:t>
            </a:r>
            <a:r>
              <a:rPr kumimoji="1" lang="zh-CN" altLang="en-US" dirty="0">
                <a:solidFill>
                  <a:srgbClr val="FF0000"/>
                </a:solidFill>
                <a:latin typeface="Tahoma" pitchFamily="34" charset="0"/>
              </a:rPr>
              <a:t>关注</a:t>
            </a:r>
            <a:r>
              <a:rPr kumimoji="1" lang="zh-CN" altLang="en-US" dirty="0">
                <a:solidFill>
                  <a:srgbClr val="FF0000"/>
                </a:solidFill>
              </a:rPr>
              <a:t>物质的变化</a:t>
            </a:r>
            <a:r>
              <a:rPr kumimoji="1" lang="zh-CN" altLang="en-US" dirty="0"/>
              <a:t>。</a:t>
            </a:r>
            <a:r>
              <a:rPr kumimoji="1" lang="zh-CN" altLang="en-US" sz="2200" dirty="0"/>
              <a:t>如受热时蜡烛熔化等物理变化，燃烧时</a:t>
            </a:r>
          </a:p>
          <a:p>
            <a:pPr>
              <a:spcBef>
                <a:spcPct val="50000"/>
              </a:spcBef>
            </a:pPr>
            <a:r>
              <a:rPr kumimoji="1" lang="zh-CN" altLang="en-US" sz="2200" dirty="0"/>
              <a:t>   发光、放热的现象，有二氧化碳和水生成等化学变化。</a:t>
            </a:r>
          </a:p>
        </p:txBody>
      </p:sp>
      <p:sp>
        <p:nvSpPr>
          <p:cNvPr id="115717" name="Text Box 2"/>
          <p:cNvSpPr txBox="1">
            <a:spLocks noChangeArrowheads="1"/>
          </p:cNvSpPr>
          <p:nvPr/>
        </p:nvSpPr>
        <p:spPr bwMode="auto">
          <a:xfrm>
            <a:off x="755650" y="4005263"/>
            <a:ext cx="83883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/>
              <a:t>3</a:t>
            </a:r>
            <a:r>
              <a:rPr kumimoji="1" lang="zh-CN" altLang="en-US" dirty="0"/>
              <a:t>、</a:t>
            </a:r>
            <a:r>
              <a:rPr kumimoji="1" lang="zh-CN" altLang="en-US" dirty="0">
                <a:solidFill>
                  <a:schemeClr val="hlink"/>
                </a:solidFill>
                <a:latin typeface="Tahoma" pitchFamily="34" charset="0"/>
              </a:rPr>
              <a:t>关注</a:t>
            </a:r>
            <a:r>
              <a:rPr kumimoji="1" lang="zh-CN" altLang="en-US" dirty="0">
                <a:solidFill>
                  <a:schemeClr val="hlink"/>
                </a:solidFill>
              </a:rPr>
              <a:t>物质的变化过程以及对结果的解释和讨论。</a:t>
            </a:r>
            <a:r>
              <a:rPr kumimoji="1" lang="zh-CN" altLang="en-US" dirty="0"/>
              <a:t>对物</a:t>
            </a:r>
          </a:p>
          <a:p>
            <a:pPr>
              <a:spcBef>
                <a:spcPct val="50000"/>
              </a:spcBef>
            </a:pPr>
            <a:r>
              <a:rPr kumimoji="1" lang="zh-CN" altLang="en-US" dirty="0"/>
              <a:t>   质在变化前、变化中和变化后的现象进行系统、细致</a:t>
            </a:r>
          </a:p>
          <a:p>
            <a:pPr>
              <a:spcBef>
                <a:spcPct val="50000"/>
              </a:spcBef>
            </a:pPr>
            <a:r>
              <a:rPr kumimoji="1" lang="zh-CN" altLang="en-US" dirty="0"/>
              <a:t>   的观察和描述，而不是孤立地关注物质的某种性质和</a:t>
            </a:r>
          </a:p>
          <a:p>
            <a:pPr>
              <a:spcBef>
                <a:spcPct val="50000"/>
              </a:spcBef>
            </a:pPr>
            <a:r>
              <a:rPr kumimoji="1" lang="zh-CN" altLang="en-US" dirty="0"/>
              <a:t>   变化，经过进行比较和分析等思维过程，得出可靠的</a:t>
            </a:r>
          </a:p>
          <a:p>
            <a:pPr>
              <a:spcBef>
                <a:spcPct val="50000"/>
              </a:spcBef>
            </a:pPr>
            <a:r>
              <a:rPr kumimoji="1" lang="zh-CN" altLang="en-US" dirty="0"/>
              <a:t>   结论。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/>
      <p:bldP spid="115716" grpId="0"/>
      <p:bldP spid="1157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928662" y="5972196"/>
            <a:ext cx="8172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Arial" charset="0"/>
              </a:rPr>
              <a:t>如：能否用烛芯进一步验证蜡烛燃烧时可能生成的产物？</a:t>
            </a:r>
          </a:p>
        </p:txBody>
      </p:sp>
      <p:graphicFrame>
        <p:nvGraphicFramePr>
          <p:cNvPr id="120854" name="Group 22"/>
          <p:cNvGraphicFramePr>
            <a:graphicFrameLocks noGrp="1"/>
          </p:cNvGraphicFramePr>
          <p:nvPr>
            <p:ph/>
          </p:nvPr>
        </p:nvGraphicFramePr>
        <p:xfrm>
          <a:off x="827088" y="3446470"/>
          <a:ext cx="7804150" cy="1054100"/>
        </p:xfrm>
        <a:graphic>
          <a:graphicData uri="http://schemas.openxmlformats.org/drawingml/2006/table">
            <a:tbl>
              <a:tblPr/>
              <a:tblGrid>
                <a:gridCol w="2601912"/>
                <a:gridCol w="2600325"/>
                <a:gridCol w="2601913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步骤和方法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分析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20857" name="Group 25"/>
          <p:cNvGrpSpPr>
            <a:grpSpLocks/>
          </p:cNvGrpSpPr>
          <p:nvPr/>
        </p:nvGrpSpPr>
        <p:grpSpPr bwMode="auto">
          <a:xfrm>
            <a:off x="684213" y="325644"/>
            <a:ext cx="8101012" cy="5531674"/>
            <a:chOff x="418" y="539"/>
            <a:chExt cx="5103" cy="3117"/>
          </a:xfrm>
        </p:grpSpPr>
        <p:sp>
          <p:nvSpPr>
            <p:cNvPr id="120837" name="Text Box 5"/>
            <p:cNvSpPr txBox="1">
              <a:spLocks noChangeArrowheads="1"/>
            </p:cNvSpPr>
            <p:nvPr/>
          </p:nvSpPr>
          <p:spPr bwMode="auto">
            <a:xfrm>
              <a:off x="1791" y="539"/>
              <a:ext cx="18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探究（或实验）报告</a:t>
              </a:r>
            </a:p>
          </p:txBody>
        </p:sp>
        <p:sp>
          <p:nvSpPr>
            <p:cNvPr id="120838" name="Text Box 6"/>
            <p:cNvSpPr txBox="1">
              <a:spLocks noChangeArrowheads="1"/>
            </p:cNvSpPr>
            <p:nvPr/>
          </p:nvSpPr>
          <p:spPr bwMode="auto">
            <a:xfrm>
              <a:off x="781" y="845"/>
              <a:ext cx="45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姓名</a:t>
              </a:r>
              <a:r>
                <a:rPr lang="en-US" altLang="zh-CN"/>
                <a:t>_________</a:t>
              </a:r>
              <a:r>
                <a:rPr lang="zh-CN" altLang="en-US"/>
                <a:t>合作者</a:t>
              </a:r>
              <a:r>
                <a:rPr lang="en-US" altLang="zh-CN"/>
                <a:t>________</a:t>
              </a:r>
              <a:r>
                <a:rPr lang="zh-CN" altLang="en-US"/>
                <a:t>班级</a:t>
              </a:r>
              <a:r>
                <a:rPr lang="en-US" altLang="zh-CN"/>
                <a:t>_____</a:t>
              </a:r>
              <a:r>
                <a:rPr lang="zh-CN" altLang="en-US"/>
                <a:t>日期</a:t>
              </a:r>
              <a:r>
                <a:rPr lang="en-US" altLang="zh-CN"/>
                <a:t>______</a:t>
              </a:r>
            </a:p>
          </p:txBody>
        </p:sp>
        <p:sp>
          <p:nvSpPr>
            <p:cNvPr id="120839" name="Text Box 7"/>
            <p:cNvSpPr txBox="1">
              <a:spLocks noChangeArrowheads="1"/>
            </p:cNvSpPr>
            <p:nvPr/>
          </p:nvSpPr>
          <p:spPr bwMode="auto">
            <a:xfrm>
              <a:off x="418" y="1495"/>
              <a:ext cx="5103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探究（或实验）名称</a:t>
              </a:r>
              <a:r>
                <a:rPr lang="en-US" altLang="zh-CN" dirty="0" smtClean="0"/>
                <a:t>_______________________________</a:t>
              </a:r>
              <a:endParaRPr lang="en-US" altLang="zh-CN" dirty="0"/>
            </a:p>
            <a:p>
              <a:r>
                <a:rPr lang="zh-CN" altLang="en-US" dirty="0"/>
                <a:t>探究（或实验）目的</a:t>
              </a:r>
              <a:r>
                <a:rPr lang="en-US" altLang="zh-CN" dirty="0"/>
                <a:t>________________________________</a:t>
              </a:r>
            </a:p>
            <a:p>
              <a:r>
                <a:rPr lang="zh-CN" altLang="en-US" dirty="0"/>
                <a:t>用品（或仪器、药品等）</a:t>
              </a:r>
              <a:r>
                <a:rPr lang="en-US" altLang="zh-CN" dirty="0"/>
                <a:t>____________________________</a:t>
              </a:r>
            </a:p>
          </p:txBody>
        </p:sp>
        <p:sp>
          <p:nvSpPr>
            <p:cNvPr id="120856" name="Text Box 24"/>
            <p:cNvSpPr txBox="1">
              <a:spLocks noChangeArrowheads="1"/>
            </p:cNvSpPr>
            <p:nvPr/>
          </p:nvSpPr>
          <p:spPr bwMode="auto">
            <a:xfrm>
              <a:off x="521" y="2908"/>
              <a:ext cx="4916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结论：</a:t>
              </a:r>
              <a:r>
                <a:rPr lang="en-US" altLang="zh-CN" dirty="0"/>
                <a:t>____________________________________________</a:t>
              </a:r>
            </a:p>
            <a:p>
              <a:r>
                <a:rPr lang="en-US" altLang="zh-CN" dirty="0"/>
                <a:t>__________________________________________________</a:t>
              </a:r>
            </a:p>
            <a:p>
              <a:r>
                <a:rPr lang="zh-CN" altLang="en-US" dirty="0"/>
                <a:t>问题和建议</a:t>
              </a:r>
              <a:r>
                <a:rPr lang="en-US" altLang="zh-CN" dirty="0"/>
                <a:t>________________________________________</a:t>
              </a:r>
            </a:p>
          </p:txBody>
        </p:sp>
      </p:grp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3786182" y="1967203"/>
            <a:ext cx="46434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探究蜡烛燃烧时的产物</a:t>
            </a:r>
            <a:endParaRPr lang="zh-CN" altLang="en-US" dirty="0">
              <a:solidFill>
                <a:srgbClr val="0000FF"/>
              </a:solidFill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55552" y="1142984"/>
            <a:ext cx="8316976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</a:rPr>
              <a:t>1</a:t>
            </a:r>
            <a:r>
              <a:rPr lang="zh-CN" altLang="en-US" dirty="0" smtClean="0">
                <a:solidFill>
                  <a:srgbClr val="0000FF"/>
                </a:solidFill>
              </a:rPr>
              <a:t>、设计实验证明酒精</a:t>
            </a:r>
            <a:r>
              <a:rPr lang="zh-CN" altLang="en-US" dirty="0" smtClean="0">
                <a:solidFill>
                  <a:srgbClr val="0000FF"/>
                </a:solidFill>
                <a:latin typeface="Arial" charset="0"/>
              </a:rPr>
              <a:t>燃烧时生成了</a:t>
            </a:r>
            <a:r>
              <a:rPr lang="en-US" altLang="zh-CN" dirty="0" smtClean="0">
                <a:solidFill>
                  <a:srgbClr val="0000FF"/>
                </a:solidFill>
                <a:latin typeface="Arial" charset="0"/>
              </a:rPr>
              <a:t>H</a:t>
            </a:r>
            <a:r>
              <a:rPr lang="en-US" altLang="zh-CN" baseline="-25000" dirty="0" smtClean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dirty="0" smtClean="0">
                <a:solidFill>
                  <a:srgbClr val="0000FF"/>
                </a:solidFill>
                <a:latin typeface="Arial" charset="0"/>
              </a:rPr>
              <a:t>O</a:t>
            </a:r>
            <a:r>
              <a:rPr lang="zh-CN" altLang="en-US" dirty="0" smtClean="0">
                <a:solidFill>
                  <a:srgbClr val="0000FF"/>
                </a:solidFill>
                <a:latin typeface="Arial" charset="0"/>
              </a:rPr>
              <a:t>和</a:t>
            </a:r>
            <a:r>
              <a:rPr lang="en-US" altLang="zh-CN" dirty="0" smtClean="0">
                <a:solidFill>
                  <a:srgbClr val="0000FF"/>
                </a:solidFill>
                <a:latin typeface="Arial" charset="0"/>
              </a:rPr>
              <a:t>CO</a:t>
            </a:r>
            <a:r>
              <a:rPr lang="en-US" altLang="zh-CN" baseline="-25000" dirty="0" smtClean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（作业本）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28926" y="285728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家庭作业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158" y="6039169"/>
            <a:ext cx="39533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 </a:t>
            </a:r>
            <a:r>
              <a:rPr lang="en-US" altLang="zh-CN" dirty="0" smtClean="0"/>
              <a:t>2</a:t>
            </a:r>
            <a:r>
              <a:rPr lang="zh-CN" altLang="en-US" dirty="0" smtClean="0"/>
              <a:t>、预习</a:t>
            </a:r>
            <a:r>
              <a:rPr lang="en-US" altLang="zh-CN" dirty="0" smtClean="0"/>
              <a:t>P</a:t>
            </a:r>
            <a:r>
              <a:rPr lang="en-US" altLang="zh-CN" baseline="-25000" dirty="0" smtClean="0"/>
              <a:t>14</a:t>
            </a:r>
            <a:r>
              <a:rPr lang="zh-CN" altLang="en-US" dirty="0" smtClean="0"/>
              <a:t>明天的实验内容</a:t>
            </a:r>
            <a:endParaRPr lang="zh-CN" altLang="en-US" dirty="0"/>
          </a:p>
        </p:txBody>
      </p:sp>
      <p:graphicFrame>
        <p:nvGraphicFramePr>
          <p:cNvPr id="6" name="Group 22"/>
          <p:cNvGraphicFramePr>
            <a:graphicFrameLocks noGrp="1"/>
          </p:cNvGraphicFramePr>
          <p:nvPr>
            <p:ph/>
          </p:nvPr>
        </p:nvGraphicFramePr>
        <p:xfrm>
          <a:off x="827088" y="1803396"/>
          <a:ext cx="7804150" cy="4054496"/>
        </p:xfrm>
        <a:graphic>
          <a:graphicData uri="http://schemas.openxmlformats.org/drawingml/2006/table">
            <a:tbl>
              <a:tblPr/>
              <a:tblGrid>
                <a:gridCol w="2959094"/>
                <a:gridCol w="2928958"/>
                <a:gridCol w="1916098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实验步骤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实验结论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</a:tr>
              <a:tr h="12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755618" y="1142984"/>
            <a:ext cx="8316976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设计实验证明酒精</a:t>
            </a:r>
            <a:r>
              <a:rPr lang="zh-CN" altLang="en-US" dirty="0" smtClean="0">
                <a:solidFill>
                  <a:srgbClr val="0000FF"/>
                </a:solidFill>
                <a:latin typeface="Arial" charset="0"/>
              </a:rPr>
              <a:t>燃烧时生成了</a:t>
            </a:r>
            <a:r>
              <a:rPr lang="en-US" altLang="zh-CN" dirty="0" smtClean="0">
                <a:solidFill>
                  <a:srgbClr val="0000FF"/>
                </a:solidFill>
                <a:latin typeface="Arial" charset="0"/>
              </a:rPr>
              <a:t>H</a:t>
            </a:r>
            <a:r>
              <a:rPr lang="en-US" altLang="zh-CN" baseline="-25000" dirty="0" smtClean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dirty="0" smtClean="0">
                <a:solidFill>
                  <a:srgbClr val="0000FF"/>
                </a:solidFill>
                <a:latin typeface="Arial" charset="0"/>
              </a:rPr>
              <a:t>O</a:t>
            </a:r>
            <a:r>
              <a:rPr lang="zh-CN" altLang="en-US" dirty="0" smtClean="0">
                <a:solidFill>
                  <a:srgbClr val="0000FF"/>
                </a:solidFill>
                <a:latin typeface="Arial" charset="0"/>
              </a:rPr>
              <a:t>和</a:t>
            </a:r>
            <a:r>
              <a:rPr lang="en-US" altLang="zh-CN" dirty="0" smtClean="0">
                <a:solidFill>
                  <a:srgbClr val="0000FF"/>
                </a:solidFill>
                <a:latin typeface="Arial" charset="0"/>
              </a:rPr>
              <a:t>CO</a:t>
            </a:r>
            <a:r>
              <a:rPr lang="en-US" altLang="zh-CN" baseline="-25000" dirty="0" smtClean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（作业本）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28926" y="285728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家庭作业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graphicFrame>
        <p:nvGraphicFramePr>
          <p:cNvPr id="6" name="Group 22"/>
          <p:cNvGraphicFramePr>
            <a:graphicFrameLocks noGrp="1"/>
          </p:cNvGraphicFramePr>
          <p:nvPr>
            <p:ph/>
          </p:nvPr>
        </p:nvGraphicFramePr>
        <p:xfrm>
          <a:off x="827088" y="1803396"/>
          <a:ext cx="7804150" cy="4411686"/>
        </p:xfrm>
        <a:graphic>
          <a:graphicData uri="http://schemas.openxmlformats.org/drawingml/2006/table">
            <a:tbl>
              <a:tblPr/>
              <a:tblGrid>
                <a:gridCol w="2959094"/>
                <a:gridCol w="2928958"/>
                <a:gridCol w="1916098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实验步骤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实验结论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</a:tr>
              <a:tr h="12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430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28662" y="2643182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6600"/>
                </a:solidFill>
              </a:rPr>
              <a:t>1</a:t>
            </a:r>
            <a:r>
              <a:rPr lang="zh-CN" altLang="en-US" dirty="0" smtClean="0">
                <a:solidFill>
                  <a:srgbClr val="006600"/>
                </a:solidFill>
              </a:rPr>
              <a:t>、点燃酒精</a:t>
            </a:r>
            <a:endParaRPr lang="zh-CN" altLang="en-US" dirty="0">
              <a:solidFill>
                <a:srgbClr val="0066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7224" y="3526697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6600"/>
                </a:solidFill>
              </a:rPr>
              <a:t>2</a:t>
            </a:r>
            <a:r>
              <a:rPr lang="zh-CN" altLang="en-US" dirty="0" smtClean="0">
                <a:solidFill>
                  <a:srgbClr val="006600"/>
                </a:solidFill>
              </a:rPr>
              <a:t>、在酒精火焰上罩一个</a:t>
            </a:r>
            <a:r>
              <a:rPr lang="zh-CN" altLang="en-US" dirty="0" smtClean="0">
                <a:solidFill>
                  <a:srgbClr val="FF0000"/>
                </a:solidFill>
              </a:rPr>
              <a:t>干而冷的烧杯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6182" y="3500438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烧杯内壁有水珠出现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86182" y="4038905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6600"/>
                </a:solidFill>
              </a:rPr>
              <a:t>（或水雾、白雾）</a:t>
            </a:r>
            <a:endParaRPr lang="zh-CN" altLang="en-US" dirty="0">
              <a:solidFill>
                <a:srgbClr val="0066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15140" y="3500438"/>
            <a:ext cx="1857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6600"/>
                </a:solidFill>
              </a:rPr>
              <a:t>酒精燃烧生成了水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7224" y="4741143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6600"/>
                </a:solidFill>
              </a:rPr>
              <a:t>3</a:t>
            </a:r>
            <a:r>
              <a:rPr lang="zh-CN" altLang="en-US" dirty="0" smtClean="0">
                <a:solidFill>
                  <a:srgbClr val="006600"/>
                </a:solidFill>
              </a:rPr>
              <a:t>、在酒精火焰上罩一个</a:t>
            </a:r>
            <a:r>
              <a:rPr lang="zh-CN" altLang="en-US" dirty="0" smtClean="0">
                <a:solidFill>
                  <a:srgbClr val="FF0000"/>
                </a:solidFill>
              </a:rPr>
              <a:t>内壁蘸有澄清石灰水的烧杯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86182" y="4935692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澄清石灰水变</a:t>
            </a:r>
            <a:r>
              <a:rPr lang="zh-CN" altLang="en-US" sz="4000" dirty="0" smtClean="0">
                <a:solidFill>
                  <a:srgbClr val="006600"/>
                </a:solidFill>
              </a:rPr>
              <a:t>浑</a:t>
            </a:r>
            <a:r>
              <a:rPr lang="zh-CN" altLang="en-US" dirty="0" smtClean="0">
                <a:solidFill>
                  <a:srgbClr val="FF0000"/>
                </a:solidFill>
              </a:rPr>
              <a:t>浊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15140" y="4714884"/>
            <a:ext cx="18573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6600"/>
                </a:solidFill>
              </a:rPr>
              <a:t>酒精燃烧生成了二氧化碳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itchFamily="2" charset="-122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itchFamily="2" charset="-122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2531</TotalTime>
  <Words>1057</Words>
  <Application>Microsoft Office PowerPoint</Application>
  <PresentationFormat>全屏显示(4:3)</PresentationFormat>
  <Paragraphs>165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dzk_john</cp:lastModifiedBy>
  <cp:revision>234</cp:revision>
  <dcterms:created xsi:type="dcterms:W3CDTF">2004-12-30T02:42:32Z</dcterms:created>
  <dcterms:modified xsi:type="dcterms:W3CDTF">2020-09-03T07:07:01Z</dcterms:modified>
</cp:coreProperties>
</file>