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28"/>
  </p:notesMasterIdLst>
  <p:sldIdLst>
    <p:sldId id="369" r:id="rId3"/>
    <p:sldId id="390" r:id="rId4"/>
    <p:sldId id="400" r:id="rId5"/>
    <p:sldId id="511" r:id="rId6"/>
    <p:sldId id="512" r:id="rId7"/>
    <p:sldId id="446" r:id="rId8"/>
    <p:sldId id="510" r:id="rId9"/>
    <p:sldId id="469" r:id="rId10"/>
    <p:sldId id="484" r:id="rId11"/>
    <p:sldId id="486" r:id="rId12"/>
    <p:sldId id="445" r:id="rId13"/>
    <p:sldId id="487" r:id="rId14"/>
    <p:sldId id="458" r:id="rId15"/>
    <p:sldId id="488" r:id="rId16"/>
    <p:sldId id="470" r:id="rId17"/>
    <p:sldId id="467" r:id="rId18"/>
    <p:sldId id="471" r:id="rId19"/>
    <p:sldId id="441" r:id="rId20"/>
    <p:sldId id="485" r:id="rId21"/>
    <p:sldId id="480" r:id="rId22"/>
    <p:sldId id="461" r:id="rId23"/>
    <p:sldId id="514" r:id="rId24"/>
    <p:sldId id="468" r:id="rId25"/>
    <p:sldId id="534" r:id="rId26"/>
    <p:sldId id="359" r:id="rId2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66FF99"/>
    <a:srgbClr val="FF6600"/>
    <a:srgbClr val="149494"/>
    <a:srgbClr val="CC0066"/>
    <a:srgbClr val="EB2A0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90" d="100"/>
          <a:sy n="90" d="100"/>
        </p:scale>
        <p:origin x="-816" y="870"/>
      </p:cViewPr>
      <p:guideLst>
        <p:guide orient="horz" pos="2270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e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050925" y="754063"/>
            <a:ext cx="45720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C1281FD-3657-40FA-8867-4BA46CDDA6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8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>
            <a:grpSpLocks/>
          </p:cNvGrpSpPr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>
            <a:grpSpLocks/>
          </p:cNvGrpSpPr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DFD83-269B-4D2A-A4DE-C7E354EDB29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40468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901EB-F35C-4675-A8A6-CACE3004ECA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05817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>
            <a:grpSpLocks/>
          </p:cNvGrpSpPr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>
            <a:grpSpLocks/>
          </p:cNvGrpSpPr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B7552-D759-462E-A5D2-E9601B1030E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74904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ECB261-0625-457D-A0F1-46F80ED4E14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42841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41D95-0D1F-47D8-87F9-E63EB00705C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5444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>
            <a:grpSpLocks/>
          </p:cNvGrpSpPr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>
            <a:grpSpLocks/>
          </p:cNvGrpSpPr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8570662-4620-4709-BBBE-6F8AFA4505B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1851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A49FF-732D-461C-91EE-3462E59CC0F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20157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D6795-13F3-44C1-AE92-93A9C214608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99232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10DE6-ABED-4334-BBED-2811D977F97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09443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CB3036E-808E-47A8-A5A9-075909E1041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91287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>
            <a:grpSpLocks/>
          </p:cNvGrpSpPr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>
            <a:grpSpLocks/>
          </p:cNvGrpSpPr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0871-1DC2-4B08-9F61-2CB6AACD702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44487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B254B-C27D-4B01-BCBB-54F8B641238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22116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>
            <a:grpSpLocks/>
          </p:cNvGrpSpPr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>
            <a:grpSpLocks/>
          </p:cNvGrpSpPr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F98CD6-1C42-4EC6-A27A-4D65FDF0BA1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88727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42F19-7B71-4E50-8949-0C1E8EF039E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014456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14F87-7DDF-4556-8F0D-C196DBF3A59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4366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>
            <a:grpSpLocks/>
          </p:cNvGrpSpPr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>
            <a:grpSpLocks/>
          </p:cNvGrpSpPr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BD3A7D6-963D-4167-B777-1FEB3B937F6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26915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E290C-38B6-40BB-B5DF-8FDD2739D08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23823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53D55-FF3A-42A8-9B00-4DBCBA67E36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484811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93E7C-D068-4608-80E2-0C71ACB1050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06924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C43E993-6973-44F5-8765-165E5802321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4528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4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>
            <a:grpSpLocks/>
          </p:cNvGrpSpPr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>
            <a:grpSpLocks/>
          </p:cNvGrpSpPr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4294967295"/>
            <p:custDataLst>
              <p:tags r:id="rId13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DDE6006-9170-4C7B-BB76-AD3A73996F1D}" type="slidenum">
              <a:rPr lang="zh-CN" altLang="zh-CN"/>
              <a:pPr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>
            <a:grpSpLocks/>
          </p:cNvGrpSpPr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>
            <a:grpSpLocks/>
          </p:cNvGrpSpPr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4294967295"/>
            <p:custDataLst>
              <p:tags r:id="rId13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ED14FBD7-3019-4FA3-AB63-108C97898672}" type="slidenum">
              <a:rPr lang="zh-CN" altLang="zh-CN"/>
              <a:pPr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.png"/><Relationship Id="rId5" Type="http://schemas.openxmlformats.org/officeDocument/2006/relationships/slide" Target="slide25.xml"/><Relationship Id="rId4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15.bin"/><Relationship Id="rId18" Type="http://schemas.openxmlformats.org/officeDocument/2006/relationships/image" Target="../media/image15.wmf"/><Relationship Id="rId3" Type="http://schemas.openxmlformats.org/officeDocument/2006/relationships/oleObject" Target="../embeddings/oleObject10.bin"/><Relationship Id="rId21" Type="http://schemas.openxmlformats.org/officeDocument/2006/relationships/oleObject" Target="../embeddings/oleObject19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2.wmf"/><Relationship Id="rId17" Type="http://schemas.openxmlformats.org/officeDocument/2006/relationships/oleObject" Target="../embeddings/oleObject17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4.wmf"/><Relationship Id="rId20" Type="http://schemas.openxmlformats.org/officeDocument/2006/relationships/image" Target="../media/image16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5" Type="http://schemas.openxmlformats.org/officeDocument/2006/relationships/oleObject" Target="../embeddings/oleObject16.bin"/><Relationship Id="rId10" Type="http://schemas.openxmlformats.org/officeDocument/2006/relationships/image" Target="../media/image11.wmf"/><Relationship Id="rId19" Type="http://schemas.openxmlformats.org/officeDocument/2006/relationships/oleObject" Target="../embeddings/oleObject18.bin"/><Relationship Id="rId4" Type="http://schemas.openxmlformats.org/officeDocument/2006/relationships/image" Target="../media/image8.wmf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13.wmf"/><Relationship Id="rId22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2.bin"/><Relationship Id="rId18" Type="http://schemas.openxmlformats.org/officeDocument/2006/relationships/image" Target="../media/image31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28.emf"/><Relationship Id="rId17" Type="http://schemas.openxmlformats.org/officeDocument/2006/relationships/oleObject" Target="../embeddings/oleObject34.bin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30.e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3.bin"/><Relationship Id="rId10" Type="http://schemas.openxmlformats.org/officeDocument/2006/relationships/image" Target="../media/image27.e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2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34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6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38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image" Target="../media/image45.wmf"/><Relationship Id="rId3" Type="http://schemas.openxmlformats.org/officeDocument/2006/relationships/slide" Target="slide17.xml"/><Relationship Id="rId7" Type="http://schemas.openxmlformats.org/officeDocument/2006/relationships/image" Target="../media/image42.wmf"/><Relationship Id="rId12" Type="http://schemas.openxmlformats.org/officeDocument/2006/relationships/oleObject" Target="../embeddings/oleObject48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5.bin"/><Relationship Id="rId11" Type="http://schemas.openxmlformats.org/officeDocument/2006/relationships/image" Target="../media/image44.wmf"/><Relationship Id="rId5" Type="http://schemas.openxmlformats.org/officeDocument/2006/relationships/image" Target="../media/image41.wmf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43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13" Type="http://schemas.openxmlformats.org/officeDocument/2006/relationships/image" Target="../media/image50.wmf"/><Relationship Id="rId3" Type="http://schemas.openxmlformats.org/officeDocument/2006/relationships/audio" Target="../media/audio1.wav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53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50.bin"/><Relationship Id="rId11" Type="http://schemas.openxmlformats.org/officeDocument/2006/relationships/image" Target="../media/image49.wmf"/><Relationship Id="rId5" Type="http://schemas.openxmlformats.org/officeDocument/2006/relationships/image" Target="../media/image46.wmf"/><Relationship Id="rId10" Type="http://schemas.openxmlformats.org/officeDocument/2006/relationships/oleObject" Target="../embeddings/oleObject52.bin"/><Relationship Id="rId4" Type="http://schemas.openxmlformats.org/officeDocument/2006/relationships/oleObject" Target="../embeddings/oleObject49.bin"/><Relationship Id="rId9" Type="http://schemas.openxmlformats.org/officeDocument/2006/relationships/image" Target="../media/image48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52.jpeg"/><Relationship Id="rId4" Type="http://schemas.openxmlformats.org/officeDocument/2006/relationships/image" Target="../media/image5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5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59.bin"/><Relationship Id="rId5" Type="http://schemas.openxmlformats.org/officeDocument/2006/relationships/oleObject" Target="../embeddings/oleObject58.bin"/><Relationship Id="rId4" Type="http://schemas.openxmlformats.org/officeDocument/2006/relationships/image" Target="../media/image5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5"/>
          <p:cNvSpPr>
            <a:spLocks noChangeArrowheads="1"/>
          </p:cNvSpPr>
          <p:nvPr/>
        </p:nvSpPr>
        <p:spPr bwMode="auto">
          <a:xfrm>
            <a:off x="1704975" y="3217863"/>
            <a:ext cx="57705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4400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15.1.1  </a:t>
            </a:r>
            <a:r>
              <a:rPr lang="zh-CN" altLang="en-US" sz="4400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从分数到分式</a:t>
            </a:r>
          </a:p>
        </p:txBody>
      </p:sp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950" y="1700213"/>
            <a:ext cx="9036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6000">
                <a:latin typeface="隶书" pitchFamily="49" charset="-122"/>
                <a:ea typeface="隶书" pitchFamily="49" charset="-122"/>
              </a:rPr>
              <a:t>第十五章  分 式</a:t>
            </a:r>
          </a:p>
        </p:txBody>
      </p:sp>
      <p:sp>
        <p:nvSpPr>
          <p:cNvPr id="16387" name="AutoShape 7"/>
          <p:cNvSpPr>
            <a:spLocks noChangeArrowheads="1"/>
          </p:cNvSpPr>
          <p:nvPr/>
        </p:nvSpPr>
        <p:spPr bwMode="auto"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9" name="MH_Text_1"/>
          <p:cNvSpPr>
            <a:spLocks noChangeArrowheads="1"/>
          </p:cNvSpPr>
          <p:nvPr/>
        </p:nvSpPr>
        <p:spPr bwMode="auto"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>
              <a:solidFill>
                <a:srgbClr val="4D4D4D"/>
              </a:solidFill>
              <a:ea typeface="微软雅黑" panose="020B0503020204020204" pitchFamily="34" charset="-122"/>
            </a:endParaRPr>
          </a:p>
        </p:txBody>
      </p:sp>
      <p:sp>
        <p:nvSpPr>
          <p:cNvPr id="16389" name="MH_SubTitle_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导入新课</a:t>
            </a:r>
          </a:p>
        </p:txBody>
      </p:sp>
      <p:sp>
        <p:nvSpPr>
          <p:cNvPr id="16390" name="MH_Other_1"/>
          <p:cNvSpPr>
            <a:spLocks noChangeArrowheads="1"/>
          </p:cNvSpPr>
          <p:nvPr/>
        </p:nvSpPr>
        <p:spPr bwMode="auto"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2E617E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082" name="MH_Text_2"/>
          <p:cNvSpPr>
            <a:spLocks noChangeArrowheads="1"/>
          </p:cNvSpPr>
          <p:nvPr/>
        </p:nvSpPr>
        <p:spPr bwMode="auto"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>
              <a:solidFill>
                <a:srgbClr val="4D4D4D"/>
              </a:solidFill>
              <a:ea typeface="微软雅黑" panose="020B0503020204020204" pitchFamily="34" charset="-122"/>
            </a:endParaRPr>
          </a:p>
        </p:txBody>
      </p:sp>
      <p:sp>
        <p:nvSpPr>
          <p:cNvPr id="16392" name="MH_SubTitle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讲授新课</a:t>
            </a:r>
          </a:p>
        </p:txBody>
      </p:sp>
      <p:sp>
        <p:nvSpPr>
          <p:cNvPr id="16393" name="MH_Other_2"/>
          <p:cNvSpPr>
            <a:spLocks noChangeArrowheads="1"/>
          </p:cNvSpPr>
          <p:nvPr/>
        </p:nvSpPr>
        <p:spPr bwMode="auto"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707C1A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16394" name="MH_Other_3"/>
          <p:cNvSpPr>
            <a:spLocks noChangeArrowheads="1"/>
          </p:cNvSpPr>
          <p:nvPr/>
        </p:nvSpPr>
        <p:spPr bwMode="auto"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707C1A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086" name="MH_Text_3"/>
          <p:cNvSpPr>
            <a:spLocks noChangeArrowheads="1"/>
          </p:cNvSpPr>
          <p:nvPr/>
        </p:nvSpPr>
        <p:spPr bwMode="auto"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>
              <a:solidFill>
                <a:srgbClr val="4D4D4D"/>
              </a:solidFill>
              <a:ea typeface="微软雅黑" panose="020B0503020204020204" pitchFamily="34" charset="-122"/>
            </a:endParaRPr>
          </a:p>
        </p:txBody>
      </p:sp>
      <p:sp>
        <p:nvSpPr>
          <p:cNvPr id="16396" name="MH_SubTitle_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当堂练习</a:t>
            </a:r>
          </a:p>
        </p:txBody>
      </p:sp>
      <p:sp>
        <p:nvSpPr>
          <p:cNvPr id="16397" name="MH_Other_4"/>
          <p:cNvSpPr>
            <a:spLocks noChangeArrowheads="1"/>
          </p:cNvSpPr>
          <p:nvPr/>
        </p:nvSpPr>
        <p:spPr bwMode="auto"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2E617E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16398" name="MH_Other_5"/>
          <p:cNvSpPr>
            <a:spLocks noChangeArrowheads="1"/>
          </p:cNvSpPr>
          <p:nvPr/>
        </p:nvSpPr>
        <p:spPr bwMode="auto"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2E617E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090" name="MH_Text_4"/>
          <p:cNvSpPr>
            <a:spLocks noChangeArrowheads="1"/>
          </p:cNvSpPr>
          <p:nvPr/>
        </p:nvSpPr>
        <p:spPr bwMode="auto"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>
              <a:solidFill>
                <a:srgbClr val="4D4D4D"/>
              </a:solidFill>
              <a:ea typeface="微软雅黑" panose="020B0503020204020204" pitchFamily="34" charset="-122"/>
            </a:endParaRPr>
          </a:p>
        </p:txBody>
      </p:sp>
      <p:sp>
        <p:nvSpPr>
          <p:cNvPr id="16400" name="MH_SubTitle_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课堂小结</a:t>
            </a:r>
          </a:p>
        </p:txBody>
      </p:sp>
      <p:sp>
        <p:nvSpPr>
          <p:cNvPr id="16401" name="MH_Other_6"/>
          <p:cNvSpPr>
            <a:spLocks noChangeArrowheads="1"/>
          </p:cNvSpPr>
          <p:nvPr/>
        </p:nvSpPr>
        <p:spPr bwMode="auto"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>
            <a:solidFill>
              <a:srgbClr val="707C1A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grpSp>
        <p:nvGrpSpPr>
          <p:cNvPr id="16402" name="MH_Other_7"/>
          <p:cNvGrpSpPr>
            <a:grpSpLocks/>
          </p:cNvGrpSpPr>
          <p:nvPr/>
        </p:nvGrpSpPr>
        <p:grpSpPr bwMode="auto"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16403" name="MH_Other_7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04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en-US" sz="140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3096" name="MH_Other_8"/>
          <p:cNvSpPr>
            <a:spLocks noChangeArrowheads="1"/>
          </p:cNvSpPr>
          <p:nvPr/>
        </p:nvSpPr>
        <p:spPr bwMode="auto"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6406" name="MH_Other_9"/>
          <p:cNvGrpSpPr>
            <a:grpSpLocks/>
          </p:cNvGrpSpPr>
          <p:nvPr/>
        </p:nvGrpSpPr>
        <p:grpSpPr bwMode="auto"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16407" name="MH_Other_9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08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en-US" sz="140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3100" name="MH_Other_10"/>
          <p:cNvSpPr>
            <a:spLocks noChangeArrowheads="1"/>
          </p:cNvSpPr>
          <p:nvPr/>
        </p:nvSpPr>
        <p:spPr bwMode="auto"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16410" name="MH_Other_11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1" name="Text Box 31"/>
          <p:cNvSpPr txBox="1">
            <a:spLocks noChangeArrowheads="1"/>
          </p:cNvSpPr>
          <p:nvPr/>
        </p:nvSpPr>
        <p:spPr bwMode="auto">
          <a:xfrm>
            <a:off x="6226175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endParaRPr lang="zh-CN" altLang="en-US" sz="140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103" name="MH_Other_12"/>
          <p:cNvSpPr>
            <a:spLocks noChangeArrowheads="1"/>
          </p:cNvSpPr>
          <p:nvPr/>
        </p:nvSpPr>
        <p:spPr bwMode="auto"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413" name="Text Box 33"/>
          <p:cNvSpPr txBox="1">
            <a:spLocks noChangeArrowheads="1"/>
          </p:cNvSpPr>
          <p:nvPr/>
        </p:nvSpPr>
        <p:spPr bwMode="auto">
          <a:xfrm>
            <a:off x="5859463" y="620713"/>
            <a:ext cx="30845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   </a:t>
            </a:r>
            <a:r>
              <a:rPr lang="zh-CN" altLang="en-US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八年级数学上（RJ）</a:t>
            </a:r>
          </a:p>
          <a:p>
            <a:r>
              <a:rPr lang="zh-CN" altLang="en-US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            教学课件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368675" y="998538"/>
            <a:ext cx="2020888" cy="633412"/>
            <a:chOff x="348" y="0"/>
            <a:chExt cx="2653" cy="998"/>
          </a:xfrm>
        </p:grpSpPr>
        <p:grpSp>
          <p:nvGrpSpPr>
            <p:cNvPr id="17410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17411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412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7413" name="MH_SubTitle_4"/>
            <p:cNvSpPr txBox="1">
              <a:spLocks noChangeArrowheads="1"/>
            </p:cNvSpPr>
            <p:nvPr/>
          </p:nvSpPr>
          <p:spPr bwMode="auto">
            <a:xfrm>
              <a:off x="352" y="0"/>
              <a:ext cx="2649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3600" b="1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rPr>
                <a:t>学习目标</a:t>
              </a:r>
            </a:p>
          </p:txBody>
        </p:sp>
      </p:grp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0825" y="1919288"/>
            <a:ext cx="8888413" cy="2651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了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解分式的概念；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理解分式有意义的条件及分式值为零的条件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（重点）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能熟练地求出分式有意义的条件及分式的值为零的条件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．（难点）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 b="1">
                <a:solidFill>
                  <a:srgbClr val="228B8B"/>
                </a:solidFill>
                <a:ea typeface="方正姚体" pitchFamily="2" charset="-122"/>
              </a:rPr>
              <a:t>导入新课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18434" name="圆角矩形 31"/>
          <p:cNvSpPr>
            <a:spLocks noChangeArrowheads="1"/>
          </p:cNvSpPr>
          <p:nvPr/>
        </p:nvSpPr>
        <p:spPr bwMode="auto">
          <a:xfrm>
            <a:off x="323850" y="620713"/>
            <a:ext cx="1428750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情境引入</a:t>
            </a:r>
          </a:p>
        </p:txBody>
      </p:sp>
      <p:pic>
        <p:nvPicPr>
          <p:cNvPr id="3076" name="Picture 14" descr="E31105DA855A691EF0A3911AB6E921D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1192213"/>
            <a:ext cx="6707188" cy="505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76263" y="1674813"/>
            <a:ext cx="593725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>
                <a:latin typeface="黑体" pitchFamily="49" charset="-122"/>
                <a:ea typeface="黑体" pitchFamily="49" charset="-122"/>
              </a:rPr>
              <a:t>第十届田径运动会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 txBox="1">
            <a:spLocks noChangeArrowheads="1"/>
          </p:cNvSpPr>
          <p:nvPr/>
        </p:nvSpPr>
        <p:spPr bwMode="auto">
          <a:xfrm>
            <a:off x="539750" y="1095375"/>
            <a:ext cx="8169275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   （1）如果乐乐的速度是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米/秒，那么她所用的时间是（        ）秒；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   （2）如果乐乐的速度是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米/秒，那么她所用的时间是（           ）秒；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   （3）如果乐乐原来的速度是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米/秒，经过训练她的速度每秒增加了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米，那么她现在所用的时间是（           ）秒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endParaRPr lang="en-US" altLang="zh-CN" sz="2800" u="sng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660525" y="1795463"/>
            <a:ext cx="836613" cy="869950"/>
            <a:chOff x="0" y="0"/>
            <a:chExt cx="1316" cy="1367"/>
          </a:xfrm>
        </p:grpSpPr>
        <p:sp>
          <p:nvSpPr>
            <p:cNvPr id="19459" name="Text Box 6"/>
            <p:cNvSpPr txBox="1">
              <a:spLocks noChangeArrowheads="1"/>
            </p:cNvSpPr>
            <p:nvPr/>
          </p:nvSpPr>
          <p:spPr bwMode="auto">
            <a:xfrm>
              <a:off x="313" y="553"/>
              <a:ext cx="488" cy="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7</a:t>
              </a:r>
            </a:p>
          </p:txBody>
        </p:sp>
        <p:sp>
          <p:nvSpPr>
            <p:cNvPr id="19460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787525" y="3241675"/>
            <a:ext cx="835025" cy="814388"/>
            <a:chOff x="0" y="0"/>
            <a:chExt cx="1316" cy="1283"/>
          </a:xfrm>
        </p:grpSpPr>
        <p:sp>
          <p:nvSpPr>
            <p:cNvPr id="19462" name="Text Box 9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19463" name="Text Box 10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00138" y="5300663"/>
            <a:ext cx="992187" cy="881062"/>
            <a:chOff x="0" y="-113"/>
            <a:chExt cx="1565" cy="1387"/>
          </a:xfrm>
        </p:grpSpPr>
        <p:sp>
          <p:nvSpPr>
            <p:cNvPr id="19465" name="Text Box 12"/>
            <p:cNvSpPr txBox="1">
              <a:spLocks noChangeArrowheads="1"/>
            </p:cNvSpPr>
            <p:nvPr/>
          </p:nvSpPr>
          <p:spPr bwMode="auto">
            <a:xfrm>
              <a:off x="64" y="458"/>
              <a:ext cx="1501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a+1</a:t>
              </a:r>
            </a:p>
          </p:txBody>
        </p:sp>
        <p:sp>
          <p:nvSpPr>
            <p:cNvPr id="19466" name="Text Box 13"/>
            <p:cNvSpPr txBox="1">
              <a:spLocks noChangeArrowheads="1"/>
            </p:cNvSpPr>
            <p:nvPr/>
          </p:nvSpPr>
          <p:spPr bwMode="auto">
            <a:xfrm>
              <a:off x="0" y="-113"/>
              <a:ext cx="1314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sp>
        <p:nvSpPr>
          <p:cNvPr id="19467" name="Text Box 15"/>
          <p:cNvSpPr txBox="1">
            <a:spLocks noChangeArrowheads="1"/>
          </p:cNvSpPr>
          <p:nvPr/>
        </p:nvSpPr>
        <p:spPr bwMode="auto">
          <a:xfrm>
            <a:off x="957263" y="574675"/>
            <a:ext cx="52593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填空：乐乐同学参加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百米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赛跑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8"/>
          <p:cNvSpPr>
            <a:spLocks noChangeArrowheads="1"/>
          </p:cNvSpPr>
          <p:nvPr/>
        </p:nvSpPr>
        <p:spPr bwMode="auto">
          <a:xfrm>
            <a:off x="311150" y="314325"/>
            <a:ext cx="8543925" cy="322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6163"/>
              </a:lnSpc>
              <a:spcBef>
                <a:spcPct val="10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（4）后勤老师若把体积为</a:t>
            </a: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200 cm</a:t>
            </a:r>
            <a:r>
              <a:rPr lang="en-US" altLang="zh-CN" sz="2800" baseline="300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的水倒入底面积为</a:t>
            </a: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33 cm</a:t>
            </a:r>
            <a:r>
              <a:rPr lang="en-US" altLang="zh-CN" sz="2800" baseline="300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的圆柱形保温桶中，水面高度为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        )cm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；若把体积为</a:t>
            </a:r>
            <a:r>
              <a:rPr lang="en-US" altLang="zh-CN" sz="2800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V </a:t>
            </a:r>
            <a:r>
              <a:rPr lang="zh-CN" altLang="en-US" sz="2800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的水倒入底面积为</a:t>
            </a:r>
            <a:r>
              <a:rPr lang="en-US" altLang="zh-CN" sz="2800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S 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的圆柱形容器中，水面高度为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       ). </a:t>
            </a:r>
          </a:p>
        </p:txBody>
      </p:sp>
      <p:graphicFrame>
        <p:nvGraphicFramePr>
          <p:cNvPr id="17" name="Object 11"/>
          <p:cNvGraphicFramePr>
            <a:graphicFrameLocks/>
          </p:cNvGraphicFramePr>
          <p:nvPr/>
        </p:nvGraphicFramePr>
        <p:xfrm>
          <a:off x="6530975" y="1298575"/>
          <a:ext cx="693738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r:id="rId3" imgW="305065" imgH="394042" progId="Equation.DSMT4">
                  <p:embed/>
                </p:oleObj>
              </mc:Choice>
              <mc:Fallback>
                <p:oleObj r:id="rId3" imgW="305065" imgH="394042" progId="Equation.DSMT4">
                  <p:embed/>
                  <p:pic>
                    <p:nvPicPr>
                      <p:cNvPr id="0" name="Picture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0975" y="1298575"/>
                        <a:ext cx="693738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8"/>
          <p:cNvGraphicFramePr>
            <a:graphicFrameLocks/>
          </p:cNvGraphicFramePr>
          <p:nvPr/>
        </p:nvGraphicFramePr>
        <p:xfrm>
          <a:off x="1978025" y="2865438"/>
          <a:ext cx="652463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r:id="rId5" imgW="177760" imgH="394101" progId="Equation.DSMT4">
                  <p:embed/>
                </p:oleObj>
              </mc:Choice>
              <mc:Fallback>
                <p:oleObj r:id="rId5" imgW="177760" imgH="394101" progId="Equation.DSMT4">
                  <p:embed/>
                  <p:pic>
                    <p:nvPicPr>
                      <p:cNvPr id="0" name="Picture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025" y="2865438"/>
                        <a:ext cx="652463" cy="671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84" name="Group 16"/>
          <p:cNvGrpSpPr>
            <a:grpSpLocks/>
          </p:cNvGrpSpPr>
          <p:nvPr/>
        </p:nvGrpSpPr>
        <p:grpSpPr bwMode="auto">
          <a:xfrm>
            <a:off x="5776913" y="3021013"/>
            <a:ext cx="1447800" cy="1981200"/>
            <a:chOff x="2016" y="2880"/>
            <a:chExt cx="912" cy="1248"/>
          </a:xfrm>
        </p:grpSpPr>
        <p:sp>
          <p:nvSpPr>
            <p:cNvPr id="20485" name="AutoShape 11"/>
            <p:cNvSpPr>
              <a:spLocks noChangeArrowheads="1"/>
            </p:cNvSpPr>
            <p:nvPr/>
          </p:nvSpPr>
          <p:spPr bwMode="auto">
            <a:xfrm>
              <a:off x="2016" y="2880"/>
              <a:ext cx="912" cy="1248"/>
            </a:xfrm>
            <a:prstGeom prst="flowChartMagneticDisk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86" name="AutoShape 12"/>
            <p:cNvSpPr>
              <a:spLocks noChangeArrowheads="1"/>
            </p:cNvSpPr>
            <p:nvPr/>
          </p:nvSpPr>
          <p:spPr bwMode="auto">
            <a:xfrm>
              <a:off x="2016" y="3312"/>
              <a:ext cx="912" cy="816"/>
            </a:xfrm>
            <a:prstGeom prst="flowChartMagneticDisk">
              <a:avLst/>
            </a:prstGeom>
            <a:solidFill>
              <a:srgbClr val="FF000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87" name="Text Box 13"/>
            <p:cNvSpPr txBox="1">
              <a:spLocks noChangeArrowheads="1"/>
            </p:cNvSpPr>
            <p:nvPr/>
          </p:nvSpPr>
          <p:spPr bwMode="auto">
            <a:xfrm>
              <a:off x="2304" y="3634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endParaRPr lang="en-US" altLang="zh-CN" sz="24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88" name="Text Box 14"/>
            <p:cNvSpPr txBox="1">
              <a:spLocks noChangeArrowheads="1"/>
            </p:cNvSpPr>
            <p:nvPr/>
          </p:nvSpPr>
          <p:spPr bwMode="auto">
            <a:xfrm>
              <a:off x="2304" y="2880"/>
              <a:ext cx="22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S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489" name="Text Box 17"/>
          <p:cNvSpPr txBox="1">
            <a:spLocks noChangeArrowheads="1"/>
          </p:cNvSpPr>
          <p:nvPr/>
        </p:nvSpPr>
        <p:spPr bwMode="auto">
          <a:xfrm>
            <a:off x="385763" y="4930775"/>
            <a:ext cx="78676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（5）采购秒表8块共8a元，一把发射枪b元，合计为</a:t>
            </a:r>
            <a:r>
              <a:rPr lang="zh-CN" altLang="en-US" sz="2800" u="sng">
                <a:latin typeface="Times New Roman" pitchFamily="18" charset="0"/>
                <a:ea typeface="黑体" pitchFamily="49" charset="-122"/>
              </a:rPr>
              <a:t>               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元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742950" y="5661025"/>
            <a:ext cx="136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（8a+b）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矩形 80"/>
          <p:cNvSpPr>
            <a:spLocks noChangeArrowheads="1"/>
          </p:cNvSpPr>
          <p:nvPr/>
        </p:nvSpPr>
        <p:spPr bwMode="auto">
          <a:xfrm>
            <a:off x="71438" y="71438"/>
            <a:ext cx="1217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 b="1">
                <a:solidFill>
                  <a:srgbClr val="228B8B"/>
                </a:solidFill>
                <a:ea typeface="方正姚体" pitchFamily="2" charset="-122"/>
              </a:rPr>
              <a:t>讲授新课</a:t>
            </a:r>
            <a:endParaRPr lang="zh-CN" altLang="en-US" sz="2000">
              <a:solidFill>
                <a:srgbClr val="228B8B"/>
              </a:solidFill>
            </a:endParaRPr>
          </a:p>
        </p:txBody>
      </p:sp>
      <p:grpSp>
        <p:nvGrpSpPr>
          <p:cNvPr id="21506" name="组合 6147"/>
          <p:cNvGrpSpPr>
            <a:grpSpLocks/>
          </p:cNvGrpSpPr>
          <p:nvPr/>
        </p:nvGrpSpPr>
        <p:grpSpPr bwMode="auto">
          <a:xfrm>
            <a:off x="325438" y="260350"/>
            <a:ext cx="2517775" cy="822325"/>
            <a:chOff x="0" y="0"/>
            <a:chExt cx="3966" cy="1294"/>
          </a:xfrm>
        </p:grpSpPr>
        <p:sp>
          <p:nvSpPr>
            <p:cNvPr id="21507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508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509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en-US" sz="40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  <p:sp>
          <p:nvSpPr>
            <p:cNvPr id="21510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3089" cy="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solidFill>
                    <a:srgbClr val="006666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分式的概念</a:t>
              </a:r>
            </a:p>
          </p:txBody>
        </p:sp>
        <p:sp>
          <p:nvSpPr>
            <p:cNvPr id="21511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chemeClr val="accent1"/>
                  </a:solidFill>
                  <a:ea typeface="微软雅黑" pitchFamily="34" charset="-122"/>
                </a:rPr>
                <a:t>一</a:t>
              </a:r>
            </a:p>
          </p:txBody>
        </p:sp>
      </p:grpSp>
      <p:sp>
        <p:nvSpPr>
          <p:cNvPr id="21512" name="Text Box 2"/>
          <p:cNvSpPr txBox="1">
            <a:spLocks noChangeArrowheads="1"/>
          </p:cNvSpPr>
          <p:nvPr/>
        </p:nvSpPr>
        <p:spPr bwMode="auto">
          <a:xfrm>
            <a:off x="212725" y="1271588"/>
            <a:ext cx="68389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   问题</a:t>
            </a:r>
            <a:r>
              <a:rPr lang="en-US" altLang="zh-CN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:请将上面问题中得到的式子分分类：          </a:t>
            </a:r>
          </a:p>
        </p:txBody>
      </p:sp>
      <p:grpSp>
        <p:nvGrpSpPr>
          <p:cNvPr id="21513" name="Group 3"/>
          <p:cNvGrpSpPr>
            <a:grpSpLocks/>
          </p:cNvGrpSpPr>
          <p:nvPr/>
        </p:nvGrpSpPr>
        <p:grpSpPr bwMode="auto">
          <a:xfrm>
            <a:off x="2009775" y="1854200"/>
            <a:ext cx="795338" cy="925513"/>
            <a:chOff x="88" y="0"/>
            <a:chExt cx="978" cy="1059"/>
          </a:xfrm>
        </p:grpSpPr>
        <p:sp>
          <p:nvSpPr>
            <p:cNvPr id="21514" name="Text Box 4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7</a:t>
              </a:r>
            </a:p>
          </p:txBody>
        </p:sp>
        <p:sp>
          <p:nvSpPr>
            <p:cNvPr id="21515" name="Text Box 5"/>
            <p:cNvSpPr txBox="1">
              <a:spLocks noChangeArrowheads="1"/>
            </p:cNvSpPr>
            <p:nvPr/>
          </p:nvSpPr>
          <p:spPr bwMode="auto">
            <a:xfrm>
              <a:off x="88" y="0"/>
              <a:ext cx="978" cy="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21516" name="Group 6"/>
          <p:cNvGrpSpPr>
            <a:grpSpLocks/>
          </p:cNvGrpSpPr>
          <p:nvPr/>
        </p:nvGrpSpPr>
        <p:grpSpPr bwMode="auto">
          <a:xfrm>
            <a:off x="3008313" y="1865313"/>
            <a:ext cx="969962" cy="931862"/>
            <a:chOff x="0" y="0"/>
            <a:chExt cx="1316" cy="1050"/>
          </a:xfrm>
        </p:grpSpPr>
        <p:sp>
          <p:nvSpPr>
            <p:cNvPr id="21517" name="Text Box 7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21518" name="Text Box 8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21519" name="Group 9"/>
          <p:cNvGrpSpPr>
            <a:grpSpLocks/>
          </p:cNvGrpSpPr>
          <p:nvPr/>
        </p:nvGrpSpPr>
        <p:grpSpPr bwMode="auto">
          <a:xfrm>
            <a:off x="4138613" y="1885950"/>
            <a:ext cx="1155700" cy="954088"/>
            <a:chOff x="0" y="0"/>
            <a:chExt cx="1565" cy="1002"/>
          </a:xfrm>
        </p:grpSpPr>
        <p:sp>
          <p:nvSpPr>
            <p:cNvPr id="21520" name="Text Box 10"/>
            <p:cNvSpPr txBox="1">
              <a:spLocks noChangeArrowheads="1"/>
            </p:cNvSpPr>
            <p:nvPr/>
          </p:nvSpPr>
          <p:spPr bwMode="auto">
            <a:xfrm>
              <a:off x="65" y="458"/>
              <a:ext cx="150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a+1</a:t>
              </a:r>
            </a:p>
          </p:txBody>
        </p:sp>
        <p:sp>
          <p:nvSpPr>
            <p:cNvPr id="21521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131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aphicFrame>
        <p:nvGraphicFramePr>
          <p:cNvPr id="21522" name="对象 6155"/>
          <p:cNvGraphicFramePr>
            <a:graphicFrameLocks noChangeAspect="1"/>
          </p:cNvGraphicFramePr>
          <p:nvPr/>
        </p:nvGraphicFramePr>
        <p:xfrm>
          <a:off x="6264275" y="1922463"/>
          <a:ext cx="51593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3" r:id="rId3" imgW="331687" imgH="880399" progId="Equation.DSMT4">
                  <p:embed/>
                </p:oleObj>
              </mc:Choice>
              <mc:Fallback>
                <p:oleObj r:id="rId3" imgW="331687" imgH="880399" progId="Equation.DSMT4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4275" y="1922463"/>
                        <a:ext cx="515938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3" name="对象 6156"/>
          <p:cNvGraphicFramePr>
            <a:graphicFrameLocks noChangeAspect="1"/>
          </p:cNvGraphicFramePr>
          <p:nvPr/>
        </p:nvGraphicFramePr>
        <p:xfrm>
          <a:off x="5194300" y="1931988"/>
          <a:ext cx="76835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4" r:id="rId5" imgW="627266" imgH="883545" progId="Equation.DSMT4">
                  <p:embed/>
                </p:oleObj>
              </mc:Choice>
              <mc:Fallback>
                <p:oleObj r:id="rId5" imgW="627266" imgH="883545" progId="Equation.DSMT4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4300" y="1931988"/>
                        <a:ext cx="76835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1409700" y="3019425"/>
            <a:ext cx="15128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单项式：</a:t>
            </a:r>
          </a:p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多项式：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522288" y="4797425"/>
            <a:ext cx="4672012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4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 既不是单项式也不是多项式：</a:t>
            </a:r>
          </a:p>
        </p:txBody>
      </p:sp>
      <p:sp>
        <p:nvSpPr>
          <p:cNvPr id="6161" name="AutoShape 17"/>
          <p:cNvSpPr/>
          <p:nvPr/>
        </p:nvSpPr>
        <p:spPr bwMode="auto">
          <a:xfrm>
            <a:off x="1236663" y="3403600"/>
            <a:ext cx="106362" cy="914400"/>
          </a:xfrm>
          <a:prstGeom prst="leftBrace">
            <a:avLst>
              <a:gd name="adj1" fmla="val 71443"/>
              <a:gd name="adj2" fmla="val 50000"/>
            </a:avLst>
          </a:prstGeom>
          <a:noFill/>
          <a:ln w="34925">
            <a:solidFill>
              <a:schemeClr val="tx1"/>
            </a:solidFill>
            <a:round/>
          </a:ln>
          <a:effectLst>
            <a:outerShdw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5132388" y="4797425"/>
            <a:ext cx="835025" cy="815975"/>
            <a:chOff x="0" y="0"/>
            <a:chExt cx="1316" cy="1283"/>
          </a:xfrm>
        </p:grpSpPr>
        <p:sp>
          <p:nvSpPr>
            <p:cNvPr id="21528" name="Text Box 22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21529" name="Text Box 23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6202363" y="4800600"/>
            <a:ext cx="798512" cy="898525"/>
            <a:chOff x="0" y="0"/>
            <a:chExt cx="969" cy="1083"/>
          </a:xfrm>
        </p:grpSpPr>
        <p:sp>
          <p:nvSpPr>
            <p:cNvPr id="21531" name="Text Box 25"/>
            <p:cNvSpPr txBox="1">
              <a:spLocks noChangeArrowheads="1"/>
            </p:cNvSpPr>
            <p:nvPr/>
          </p:nvSpPr>
          <p:spPr bwMode="auto">
            <a:xfrm>
              <a:off x="65" y="458"/>
              <a:ext cx="904" cy="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a+1</a:t>
              </a:r>
            </a:p>
          </p:txBody>
        </p:sp>
        <p:sp>
          <p:nvSpPr>
            <p:cNvPr id="21532" name="Text Box 26"/>
            <p:cNvSpPr txBox="1">
              <a:spLocks noChangeArrowheads="1"/>
            </p:cNvSpPr>
            <p:nvPr/>
          </p:nvSpPr>
          <p:spPr bwMode="auto">
            <a:xfrm>
              <a:off x="0" y="0"/>
              <a:ext cx="929" cy="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aphicFrame>
        <p:nvGraphicFramePr>
          <p:cNvPr id="6168" name="对象 6167"/>
          <p:cNvGraphicFramePr>
            <a:graphicFrameLocks noChangeAspect="1"/>
          </p:cNvGraphicFramePr>
          <p:nvPr/>
        </p:nvGraphicFramePr>
        <p:xfrm>
          <a:off x="7367588" y="4781550"/>
          <a:ext cx="37941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5" r:id="rId7" imgW="331687" imgH="880399" progId="Equation.DSMT4">
                  <p:embed/>
                </p:oleObj>
              </mc:Choice>
              <mc:Fallback>
                <p:oleObj r:id="rId7" imgW="331687" imgH="880399" progId="Equation.DSMT4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7588" y="4781550"/>
                        <a:ext cx="379412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34" name="Text Box 29"/>
          <p:cNvSpPr txBox="1">
            <a:spLocks noChangeArrowheads="1"/>
          </p:cNvSpPr>
          <p:nvPr/>
        </p:nvSpPr>
        <p:spPr bwMode="auto">
          <a:xfrm>
            <a:off x="6981825" y="2052638"/>
            <a:ext cx="13414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8a+b</a:t>
            </a:r>
          </a:p>
        </p:txBody>
      </p:sp>
      <p:sp>
        <p:nvSpPr>
          <p:cNvPr id="6170" name="Text Box 30"/>
          <p:cNvSpPr txBox="1">
            <a:spLocks noChangeArrowheads="1"/>
          </p:cNvSpPr>
          <p:nvPr/>
        </p:nvSpPr>
        <p:spPr bwMode="auto">
          <a:xfrm>
            <a:off x="3003550" y="4049713"/>
            <a:ext cx="9636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8a+b</a:t>
            </a:r>
          </a:p>
        </p:txBody>
      </p:sp>
      <p:sp>
        <p:nvSpPr>
          <p:cNvPr id="6171" name="Text Box 31"/>
          <p:cNvSpPr txBox="1">
            <a:spLocks noChangeArrowheads="1"/>
          </p:cNvSpPr>
          <p:nvPr/>
        </p:nvSpPr>
        <p:spPr bwMode="auto">
          <a:xfrm>
            <a:off x="593725" y="3397250"/>
            <a:ext cx="5953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3333FF"/>
                </a:solidFill>
                <a:latin typeface="Times New Roman" pitchFamily="18" charset="0"/>
                <a:ea typeface="黑体" pitchFamily="49" charset="-122"/>
              </a:rPr>
              <a:t>整</a:t>
            </a:r>
          </a:p>
          <a:p>
            <a:r>
              <a:rPr lang="zh-CN" altLang="en-US" sz="2800">
                <a:solidFill>
                  <a:srgbClr val="3333FF"/>
                </a:solidFill>
                <a:latin typeface="Times New Roman" pitchFamily="18" charset="0"/>
                <a:ea typeface="黑体" pitchFamily="49" charset="-122"/>
              </a:rPr>
              <a:t>式</a:t>
            </a: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805113" y="3073400"/>
            <a:ext cx="1069975" cy="927100"/>
            <a:chOff x="0" y="0"/>
            <a:chExt cx="1316" cy="1060"/>
          </a:xfrm>
        </p:grpSpPr>
        <p:sp>
          <p:nvSpPr>
            <p:cNvPr id="21538" name="Text Box 4"/>
            <p:cNvSpPr txBox="1">
              <a:spLocks noChangeArrowheads="1"/>
            </p:cNvSpPr>
            <p:nvPr/>
          </p:nvSpPr>
          <p:spPr bwMode="auto">
            <a:xfrm>
              <a:off x="254" y="467"/>
              <a:ext cx="488" cy="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7</a:t>
              </a:r>
            </a:p>
          </p:txBody>
        </p:sp>
        <p:sp>
          <p:nvSpPr>
            <p:cNvPr id="21539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aphicFrame>
        <p:nvGraphicFramePr>
          <p:cNvPr id="6175" name="对象 6174"/>
          <p:cNvGraphicFramePr>
            <a:graphicFrameLocks noChangeAspect="1"/>
          </p:cNvGraphicFramePr>
          <p:nvPr/>
        </p:nvGraphicFramePr>
        <p:xfrm>
          <a:off x="3822700" y="3074988"/>
          <a:ext cx="76835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6" r:id="rId8" imgW="627266" imgH="883545" progId="Equation.DSMT4">
                  <p:embed/>
                </p:oleObj>
              </mc:Choice>
              <mc:Fallback>
                <p:oleObj r:id="rId8" imgW="627266" imgH="883545" progId="Equation.DSMT4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700" y="3074988"/>
                        <a:ext cx="76835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9" grpId="0"/>
      <p:bldP spid="6160" grpId="0"/>
      <p:bldP spid="6161" grpId="0" bldLvl="0" animBg="1"/>
      <p:bldP spid="6170" grpId="0" bldLvl="0"/>
      <p:bldP spid="6171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269875" y="977900"/>
            <a:ext cx="27559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    问题</a:t>
            </a:r>
            <a:r>
              <a:rPr lang="en-US" altLang="zh-CN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 ：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式子                                                 </a:t>
            </a:r>
          </a:p>
        </p:txBody>
      </p:sp>
      <p:sp>
        <p:nvSpPr>
          <p:cNvPr id="22530" name="Text Box 6"/>
          <p:cNvSpPr txBox="1">
            <a:spLocks noChangeArrowheads="1"/>
          </p:cNvSpPr>
          <p:nvPr/>
        </p:nvSpPr>
        <p:spPr bwMode="auto">
          <a:xfrm>
            <a:off x="595313" y="2003425"/>
            <a:ext cx="55864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它们有什么相同点和不同点？</a:t>
            </a: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650875" y="2687638"/>
            <a:ext cx="153193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相同点</a:t>
            </a: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727075" y="4549775"/>
            <a:ext cx="14557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不同点</a:t>
            </a: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487363" y="5257800"/>
            <a:ext cx="24511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（观察分母）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2325688" y="2668588"/>
            <a:ext cx="49752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从形式上都具有分数      形式</a:t>
            </a:r>
          </a:p>
          <a:p>
            <a:pPr>
              <a:lnSpc>
                <a:spcPct val="150000"/>
              </a:lnSpc>
            </a:pPr>
            <a:endParaRPr lang="zh-CN" altLang="en-US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2349500" y="4568825"/>
            <a:ext cx="34940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分母中是否含有字母</a:t>
            </a:r>
          </a:p>
        </p:txBody>
      </p:sp>
      <p:grpSp>
        <p:nvGrpSpPr>
          <p:cNvPr id="22536" name="Group 10"/>
          <p:cNvGrpSpPr>
            <a:grpSpLocks/>
          </p:cNvGrpSpPr>
          <p:nvPr/>
        </p:nvGrpSpPr>
        <p:grpSpPr bwMode="auto">
          <a:xfrm>
            <a:off x="2809875" y="822325"/>
            <a:ext cx="831850" cy="866775"/>
            <a:chOff x="0" y="0"/>
            <a:chExt cx="1316" cy="1161"/>
          </a:xfrm>
        </p:grpSpPr>
        <p:sp>
          <p:nvSpPr>
            <p:cNvPr id="22537" name="Text Box 11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7</a:t>
              </a:r>
            </a:p>
          </p:txBody>
        </p:sp>
        <p:sp>
          <p:nvSpPr>
            <p:cNvPr id="22538" name="Text Box 12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22539" name="Group 13"/>
          <p:cNvGrpSpPr>
            <a:grpSpLocks/>
          </p:cNvGrpSpPr>
          <p:nvPr/>
        </p:nvGrpSpPr>
        <p:grpSpPr bwMode="auto">
          <a:xfrm>
            <a:off x="4400550" y="836613"/>
            <a:ext cx="1000125" cy="849312"/>
            <a:chOff x="0" y="0"/>
            <a:chExt cx="1316" cy="1199"/>
          </a:xfrm>
        </p:grpSpPr>
        <p:sp>
          <p:nvSpPr>
            <p:cNvPr id="22540" name="Text Box 14"/>
            <p:cNvSpPr txBox="1">
              <a:spLocks noChangeArrowheads="1"/>
            </p:cNvSpPr>
            <p:nvPr/>
          </p:nvSpPr>
          <p:spPr bwMode="auto">
            <a:xfrm>
              <a:off x="229" y="467"/>
              <a:ext cx="601" cy="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22541" name="Text Box 15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22542" name="Group 16"/>
          <p:cNvGrpSpPr>
            <a:grpSpLocks/>
          </p:cNvGrpSpPr>
          <p:nvPr/>
        </p:nvGrpSpPr>
        <p:grpSpPr bwMode="auto">
          <a:xfrm>
            <a:off x="5403850" y="793750"/>
            <a:ext cx="1289050" cy="898525"/>
            <a:chOff x="0" y="0"/>
            <a:chExt cx="1565" cy="1082"/>
          </a:xfrm>
        </p:grpSpPr>
        <p:sp>
          <p:nvSpPr>
            <p:cNvPr id="22543" name="Text Box 17"/>
            <p:cNvSpPr txBox="1">
              <a:spLocks noChangeArrowheads="1"/>
            </p:cNvSpPr>
            <p:nvPr/>
          </p:nvSpPr>
          <p:spPr bwMode="auto">
            <a:xfrm>
              <a:off x="65" y="458"/>
              <a:ext cx="150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a+1</a:t>
              </a:r>
            </a:p>
          </p:txBody>
        </p:sp>
        <p:sp>
          <p:nvSpPr>
            <p:cNvPr id="22544" name="Text Box 18"/>
            <p:cNvSpPr txBox="1">
              <a:spLocks noChangeArrowheads="1"/>
            </p:cNvSpPr>
            <p:nvPr/>
          </p:nvSpPr>
          <p:spPr bwMode="auto">
            <a:xfrm>
              <a:off x="0" y="0"/>
              <a:ext cx="1314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aphicFrame>
        <p:nvGraphicFramePr>
          <p:cNvPr id="22545" name="对象 24"/>
          <p:cNvGraphicFramePr>
            <a:graphicFrameLocks noChangeAspect="1"/>
          </p:cNvGraphicFramePr>
          <p:nvPr/>
        </p:nvGraphicFramePr>
        <p:xfrm>
          <a:off x="6540500" y="823913"/>
          <a:ext cx="33020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7" r:id="rId3" imgW="331687" imgH="880399" progId="Equation.DSMT4">
                  <p:embed/>
                </p:oleObj>
              </mc:Choice>
              <mc:Fallback>
                <p:oleObj r:id="rId3" imgW="331687" imgH="880399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0500" y="823913"/>
                        <a:ext cx="330200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6" name="对象 26"/>
          <p:cNvGraphicFramePr>
            <a:graphicFrameLocks noChangeAspect="1"/>
          </p:cNvGraphicFramePr>
          <p:nvPr/>
        </p:nvGraphicFramePr>
        <p:xfrm>
          <a:off x="3687763" y="869950"/>
          <a:ext cx="622300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8" r:id="rId5" imgW="627266" imgH="883545" progId="Equation.DSMT4">
                  <p:embed/>
                </p:oleObj>
              </mc:Choice>
              <mc:Fallback>
                <p:oleObj r:id="rId5" imgW="627266" imgH="883545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7763" y="869950"/>
                        <a:ext cx="622300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5651500" y="2630488"/>
            <a:ext cx="552450" cy="860425"/>
            <a:chOff x="-16" y="0"/>
            <a:chExt cx="871" cy="1354"/>
          </a:xfrm>
        </p:grpSpPr>
        <p:sp>
          <p:nvSpPr>
            <p:cNvPr id="22548" name="Text Box 22"/>
            <p:cNvSpPr txBox="1">
              <a:spLocks noChangeArrowheads="1"/>
            </p:cNvSpPr>
            <p:nvPr/>
          </p:nvSpPr>
          <p:spPr bwMode="auto">
            <a:xfrm>
              <a:off x="-16" y="0"/>
              <a:ext cx="707" cy="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22549" name="Text Box 23"/>
            <p:cNvSpPr txBox="1">
              <a:spLocks noChangeArrowheads="1"/>
            </p:cNvSpPr>
            <p:nvPr/>
          </p:nvSpPr>
          <p:spPr bwMode="auto">
            <a:xfrm>
              <a:off x="0" y="539"/>
              <a:ext cx="855" cy="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</a:p>
          </p:txBody>
        </p:sp>
      </p:grpSp>
      <p:sp>
        <p:nvSpPr>
          <p:cNvPr id="32" name="Text Box 26"/>
          <p:cNvSpPr txBox="1">
            <a:spLocks noChangeArrowheads="1"/>
          </p:cNvSpPr>
          <p:nvPr/>
        </p:nvSpPr>
        <p:spPr bwMode="auto">
          <a:xfrm>
            <a:off x="2322513" y="3760788"/>
            <a:ext cx="38766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分子A、分母B都是整式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2" grpId="0"/>
      <p:bldP spid="32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圆角矩形 31"/>
          <p:cNvSpPr>
            <a:spLocks noChangeArrowheads="1"/>
          </p:cNvSpPr>
          <p:nvPr/>
        </p:nvSpPr>
        <p:spPr bwMode="auto">
          <a:xfrm>
            <a:off x="479425" y="620713"/>
            <a:ext cx="1771650" cy="56197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知识要点</a:t>
            </a:r>
          </a:p>
        </p:txBody>
      </p:sp>
      <p:sp>
        <p:nvSpPr>
          <p:cNvPr id="8" name="矩形 112"/>
          <p:cNvSpPr>
            <a:spLocks noChangeArrowheads="1"/>
          </p:cNvSpPr>
          <p:nvPr/>
        </p:nvSpPr>
        <p:spPr bwMode="auto">
          <a:xfrm>
            <a:off x="538163" y="1627188"/>
            <a:ext cx="2036762" cy="5191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分式的定义</a:t>
            </a:r>
          </a:p>
        </p:txBody>
      </p:sp>
      <p:grpSp>
        <p:nvGrpSpPr>
          <p:cNvPr id="2" name="组合 63"/>
          <p:cNvGrpSpPr>
            <a:grpSpLocks/>
          </p:cNvGrpSpPr>
          <p:nvPr/>
        </p:nvGrpSpPr>
        <p:grpSpPr bwMode="auto">
          <a:xfrm>
            <a:off x="339725" y="2001838"/>
            <a:ext cx="7986713" cy="2652712"/>
            <a:chOff x="251520" y="2003356"/>
            <a:chExt cx="9289032" cy="2651636"/>
          </a:xfrm>
        </p:grpSpPr>
        <p:sp>
          <p:nvSpPr>
            <p:cNvPr id="23556" name="Text Box 3"/>
            <p:cNvSpPr txBox="1">
              <a:spLocks noChangeArrowheads="1"/>
            </p:cNvSpPr>
            <p:nvPr/>
          </p:nvSpPr>
          <p:spPr bwMode="auto">
            <a:xfrm>
              <a:off x="251520" y="2003356"/>
              <a:ext cx="9289032" cy="265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2800">
                  <a:solidFill>
                    <a:srgbClr val="660033"/>
                  </a:solidFill>
                  <a:latin typeface="黑体" pitchFamily="49" charset="-122"/>
                  <a:ea typeface="黑体" pitchFamily="49" charset="-122"/>
                </a:rPr>
                <a:t>    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一般地，如果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都表示整式，且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中含有字母，那么称   为分式</a:t>
              </a:r>
              <a:r>
                <a:rPr lang="en-US" altLang="zh-CN" sz="2800">
                  <a:latin typeface="黑体" pitchFamily="49" charset="-122"/>
                  <a:ea typeface="黑体" pitchFamily="49" charset="-122"/>
                </a:rPr>
                <a:t>.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其中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叫做分式的分子，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为分式的分母</a:t>
              </a:r>
              <a:r>
                <a:rPr lang="en-US" altLang="zh-CN" sz="2800">
                  <a:latin typeface="黑体" pitchFamily="49" charset="-122"/>
                  <a:ea typeface="黑体" pitchFamily="49" charset="-122"/>
                </a:rPr>
                <a:t>.</a:t>
              </a:r>
            </a:p>
          </p:txBody>
        </p:sp>
        <p:graphicFrame>
          <p:nvGraphicFramePr>
            <p:cNvPr id="23557" name="Object 4"/>
            <p:cNvGraphicFramePr>
              <a:graphicFrameLocks/>
            </p:cNvGraphicFramePr>
            <p:nvPr/>
          </p:nvGraphicFramePr>
          <p:xfrm>
            <a:off x="2978561" y="3039826"/>
            <a:ext cx="432048" cy="7801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1" r:id="rId3" imgW="228600" imgH="508680" progId="Equation.DSMT4">
                    <p:embed/>
                  </p:oleObj>
                </mc:Choice>
                <mc:Fallback>
                  <p:oleObj r:id="rId3" imgW="228600" imgH="508680" progId="Equation.DSMT4">
                    <p:embed/>
                    <p:pic>
                      <p:nvPicPr>
                        <p:cNvPr id="0" name="Picture 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8561" y="3039826"/>
                          <a:ext cx="432048" cy="7801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3688" y="542925"/>
            <a:ext cx="58007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思考：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（1）分式与分数有何联系？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-57150" y="4943475"/>
            <a:ext cx="9499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②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Arial" pitchFamily="34" charset="0"/>
              </a:rPr>
              <a:t>分数是分式中的字母取某些值的结果，分式更具一般性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Arial" pitchFamily="34" charset="0"/>
              </a:rPr>
              <a:t>.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2916238" y="1916113"/>
            <a:ext cx="1008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整数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916238" y="3357563"/>
            <a:ext cx="1008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整数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7339013" y="1989138"/>
            <a:ext cx="10779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7380288" y="3430588"/>
            <a:ext cx="11509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14" name="文本框 121861"/>
          <p:cNvSpPr txBox="1">
            <a:spLocks noChangeArrowheads="1"/>
          </p:cNvSpPr>
          <p:nvPr/>
        </p:nvSpPr>
        <p:spPr bwMode="auto">
          <a:xfrm>
            <a:off x="6043613" y="4260850"/>
            <a:ext cx="29432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分母含有字母）</a:t>
            </a:r>
          </a:p>
        </p:txBody>
      </p:sp>
      <p:sp>
        <p:nvSpPr>
          <p:cNvPr id="24584" name="文本框 121862"/>
          <p:cNvSpPr txBox="1">
            <a:spLocks noChangeArrowheads="1"/>
          </p:cNvSpPr>
          <p:nvPr/>
        </p:nvSpPr>
        <p:spPr bwMode="auto">
          <a:xfrm>
            <a:off x="1116013" y="4205288"/>
            <a:ext cx="136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分数</a:t>
            </a:r>
          </a:p>
        </p:txBody>
      </p:sp>
      <p:sp>
        <p:nvSpPr>
          <p:cNvPr id="24585" name="文本框 121863"/>
          <p:cNvSpPr txBox="1">
            <a:spLocks noChangeArrowheads="1"/>
          </p:cNvSpPr>
          <p:nvPr/>
        </p:nvSpPr>
        <p:spPr bwMode="auto">
          <a:xfrm>
            <a:off x="4972050" y="4203700"/>
            <a:ext cx="115093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 flipV="1">
            <a:off x="6270625" y="2368550"/>
            <a:ext cx="107950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6261100" y="3246438"/>
            <a:ext cx="107950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 flipV="1">
            <a:off x="2051050" y="2276475"/>
            <a:ext cx="792163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直接连接符 22"/>
          <p:cNvSpPr>
            <a:spLocks noChangeShapeType="1"/>
          </p:cNvSpPr>
          <p:nvPr/>
        </p:nvSpPr>
        <p:spPr bwMode="auto">
          <a:xfrm>
            <a:off x="2052638" y="2998788"/>
            <a:ext cx="792162" cy="4238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3524250" y="2708275"/>
            <a:ext cx="1700213" cy="517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类比思想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3019425" y="5657850"/>
            <a:ext cx="2949575" cy="5191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特殊到一般思想</a:t>
            </a:r>
          </a:p>
        </p:txBody>
      </p:sp>
      <p:sp>
        <p:nvSpPr>
          <p:cNvPr id="24592" name="文本框 9"/>
          <p:cNvSpPr txBox="1">
            <a:spLocks noChangeArrowheads="1"/>
          </p:cNvSpPr>
          <p:nvPr/>
        </p:nvSpPr>
        <p:spPr bwMode="auto">
          <a:xfrm>
            <a:off x="427038" y="1404938"/>
            <a:ext cx="5381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latin typeface="楷体" pitchFamily="49" charset="-122"/>
                <a:ea typeface="楷体" pitchFamily="49" charset="-122"/>
                <a:sym typeface="Arial" pitchFamily="34" charset="0"/>
              </a:rPr>
              <a:t>①</a:t>
            </a:r>
          </a:p>
        </p:txBody>
      </p:sp>
      <p:grpSp>
        <p:nvGrpSpPr>
          <p:cNvPr id="24593" name="Group 10"/>
          <p:cNvGrpSpPr>
            <a:grpSpLocks/>
          </p:cNvGrpSpPr>
          <p:nvPr/>
        </p:nvGrpSpPr>
        <p:grpSpPr bwMode="auto">
          <a:xfrm>
            <a:off x="1260475" y="2411413"/>
            <a:ext cx="831850" cy="866775"/>
            <a:chOff x="0" y="0"/>
            <a:chExt cx="1316" cy="1161"/>
          </a:xfrm>
        </p:grpSpPr>
        <p:sp>
          <p:nvSpPr>
            <p:cNvPr id="24594" name="Text Box 11"/>
            <p:cNvSpPr txBox="1">
              <a:spLocks noChangeArrowheads="1"/>
            </p:cNvSpPr>
            <p:nvPr/>
          </p:nvSpPr>
          <p:spPr bwMode="auto">
            <a:xfrm>
              <a:off x="342" y="467"/>
              <a:ext cx="488" cy="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7</a:t>
              </a:r>
            </a:p>
          </p:txBody>
        </p:sp>
        <p:sp>
          <p:nvSpPr>
            <p:cNvPr id="24595" name="Text Box 12"/>
            <p:cNvSpPr txBox="1">
              <a:spLocks noChangeArrowheads="1"/>
            </p:cNvSpPr>
            <p:nvPr/>
          </p:nvSpPr>
          <p:spPr bwMode="auto">
            <a:xfrm>
              <a:off x="0" y="0"/>
              <a:ext cx="1316" cy="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  <p:grpSp>
        <p:nvGrpSpPr>
          <p:cNvPr id="24596" name="Group 16"/>
          <p:cNvGrpSpPr>
            <a:grpSpLocks/>
          </p:cNvGrpSpPr>
          <p:nvPr/>
        </p:nvGrpSpPr>
        <p:grpSpPr bwMode="auto">
          <a:xfrm>
            <a:off x="5476875" y="2587625"/>
            <a:ext cx="865188" cy="898525"/>
            <a:chOff x="0" y="0"/>
            <a:chExt cx="1052" cy="1082"/>
          </a:xfrm>
        </p:grpSpPr>
        <p:sp>
          <p:nvSpPr>
            <p:cNvPr id="24597" name="Text Box 17"/>
            <p:cNvSpPr txBox="1">
              <a:spLocks noChangeArrowheads="1"/>
            </p:cNvSpPr>
            <p:nvPr/>
          </p:nvSpPr>
          <p:spPr bwMode="auto">
            <a:xfrm>
              <a:off x="65" y="458"/>
              <a:ext cx="987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a+1</a:t>
              </a:r>
            </a:p>
          </p:txBody>
        </p:sp>
        <p:sp>
          <p:nvSpPr>
            <p:cNvPr id="24598" name="Text Box 18"/>
            <p:cNvSpPr txBox="1">
              <a:spLocks noChangeArrowheads="1"/>
            </p:cNvSpPr>
            <p:nvPr/>
          </p:nvSpPr>
          <p:spPr bwMode="auto">
            <a:xfrm>
              <a:off x="0" y="0"/>
              <a:ext cx="873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u="sng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100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3" grpId="0"/>
      <p:bldP spid="14" grpId="0"/>
      <p:bldP spid="19" grpId="0" animBg="1"/>
      <p:bldP spid="21" grpId="0" animBg="1"/>
      <p:bldP spid="22" grpId="0" animBg="1"/>
      <p:bldP spid="23" grpId="0" animBg="1"/>
      <p:bldP spid="27" grpId="0" bldLvl="0" animBg="1"/>
      <p:bldP spid="2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1" name="Text Box 4"/>
          <p:cNvSpPr>
            <a:spLocks noChangeArrowheads="1"/>
          </p:cNvSpPr>
          <p:nvPr/>
        </p:nvSpPr>
        <p:spPr bwMode="auto">
          <a:xfrm>
            <a:off x="3006725" y="3200400"/>
            <a:ext cx="13716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9900FF"/>
                </a:solidFill>
                <a:latin typeface="Times New Roman" pitchFamily="18" charset="0"/>
                <a:ea typeface="黑体" pitchFamily="49" charset="-122"/>
              </a:rPr>
              <a:t>整数</a:t>
            </a:r>
          </a:p>
        </p:txBody>
      </p:sp>
      <p:sp>
        <p:nvSpPr>
          <p:cNvPr id="88082" name="Text Box 5"/>
          <p:cNvSpPr>
            <a:spLocks noChangeArrowheads="1"/>
          </p:cNvSpPr>
          <p:nvPr/>
        </p:nvSpPr>
        <p:spPr bwMode="auto">
          <a:xfrm>
            <a:off x="2995613" y="4002088"/>
            <a:ext cx="1219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9900FF"/>
                </a:solidFill>
                <a:latin typeface="Times New Roman" pitchFamily="18" charset="0"/>
                <a:ea typeface="黑体" pitchFamily="49" charset="-122"/>
              </a:rPr>
              <a:t>分数</a:t>
            </a:r>
          </a:p>
        </p:txBody>
      </p:sp>
      <p:sp>
        <p:nvSpPr>
          <p:cNvPr id="88083" name="Text Box 6"/>
          <p:cNvSpPr>
            <a:spLocks noChangeArrowheads="1"/>
          </p:cNvSpPr>
          <p:nvPr/>
        </p:nvSpPr>
        <p:spPr bwMode="auto">
          <a:xfrm>
            <a:off x="5184775" y="3214688"/>
            <a:ext cx="13716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88084" name="Text Box 7"/>
          <p:cNvSpPr>
            <a:spLocks noChangeArrowheads="1"/>
          </p:cNvSpPr>
          <p:nvPr/>
        </p:nvSpPr>
        <p:spPr bwMode="auto">
          <a:xfrm>
            <a:off x="5197475" y="4005263"/>
            <a:ext cx="12954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88085" name="Text Box 8"/>
          <p:cNvSpPr>
            <a:spLocks noChangeArrowheads="1"/>
          </p:cNvSpPr>
          <p:nvPr/>
        </p:nvSpPr>
        <p:spPr bwMode="auto">
          <a:xfrm>
            <a:off x="2273300" y="3187700"/>
            <a:ext cx="7937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D60093"/>
                </a:solidFill>
                <a:latin typeface="Times New Roman" pitchFamily="18" charset="0"/>
                <a:ea typeface="黑体" pitchFamily="49" charset="-122"/>
              </a:rPr>
              <a:t>有理数</a:t>
            </a:r>
          </a:p>
        </p:txBody>
      </p:sp>
      <p:sp>
        <p:nvSpPr>
          <p:cNvPr id="88086" name="Text Box 9"/>
          <p:cNvSpPr>
            <a:spLocks noChangeArrowheads="1"/>
          </p:cNvSpPr>
          <p:nvPr/>
        </p:nvSpPr>
        <p:spPr bwMode="auto">
          <a:xfrm>
            <a:off x="6388100" y="3189288"/>
            <a:ext cx="7937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D60093"/>
                </a:solidFill>
                <a:latin typeface="Times New Roman" pitchFamily="18" charset="0"/>
                <a:ea typeface="黑体" pitchFamily="49" charset="-122"/>
              </a:rPr>
              <a:t>有理式</a:t>
            </a:r>
          </a:p>
        </p:txBody>
      </p:sp>
      <p:sp>
        <p:nvSpPr>
          <p:cNvPr id="88088" name="Line 11"/>
          <p:cNvSpPr>
            <a:spLocks noChangeShapeType="1"/>
          </p:cNvSpPr>
          <p:nvPr/>
        </p:nvSpPr>
        <p:spPr bwMode="auto">
          <a:xfrm>
            <a:off x="3946525" y="4219575"/>
            <a:ext cx="1082675" cy="0"/>
          </a:xfrm>
          <a:prstGeom prst="line">
            <a:avLst/>
          </a:prstGeom>
          <a:noFill/>
          <a:ln w="38100">
            <a:solidFill>
              <a:schemeClr val="accent2"/>
            </a:solidFill>
            <a:bevel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8089" name="Line 12"/>
          <p:cNvSpPr>
            <a:spLocks noChangeShapeType="1"/>
          </p:cNvSpPr>
          <p:nvPr/>
        </p:nvSpPr>
        <p:spPr bwMode="auto">
          <a:xfrm>
            <a:off x="2578100" y="2566988"/>
            <a:ext cx="1588" cy="576262"/>
          </a:xfrm>
          <a:prstGeom prst="line">
            <a:avLst/>
          </a:prstGeom>
          <a:noFill/>
          <a:ln w="38100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8090" name="Line 13"/>
          <p:cNvSpPr>
            <a:spLocks noChangeShapeType="1"/>
          </p:cNvSpPr>
          <p:nvPr/>
        </p:nvSpPr>
        <p:spPr bwMode="auto">
          <a:xfrm>
            <a:off x="6697663" y="2600325"/>
            <a:ext cx="0" cy="576263"/>
          </a:xfrm>
          <a:prstGeom prst="line">
            <a:avLst/>
          </a:prstGeom>
          <a:noFill/>
          <a:ln w="38100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8091" name="Line 14"/>
          <p:cNvSpPr>
            <a:spLocks noChangeShapeType="1"/>
          </p:cNvSpPr>
          <p:nvPr/>
        </p:nvSpPr>
        <p:spPr bwMode="auto">
          <a:xfrm>
            <a:off x="2587625" y="2587625"/>
            <a:ext cx="4113213" cy="1588"/>
          </a:xfrm>
          <a:prstGeom prst="line">
            <a:avLst/>
          </a:prstGeom>
          <a:noFill/>
          <a:ln w="38100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8092" name="Text Box 15"/>
          <p:cNvSpPr>
            <a:spLocks noChangeArrowheads="1"/>
          </p:cNvSpPr>
          <p:nvPr/>
        </p:nvSpPr>
        <p:spPr bwMode="auto">
          <a:xfrm>
            <a:off x="3406775" y="1952625"/>
            <a:ext cx="2165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数、式通性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55625" y="484188"/>
            <a:ext cx="767873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(2)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既然分式是不同于整式的另一类式子，那么它们统称为什么呢？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>
            <a:off x="3460750" y="3665538"/>
            <a:ext cx="11113" cy="40957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5688013" y="3665538"/>
            <a:ext cx="0" cy="40957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3009900" y="4637088"/>
            <a:ext cx="936625" cy="94456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数的扩充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172075" y="4637088"/>
            <a:ext cx="996950" cy="94456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式的扩充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1" grpId="0" bldLvl="0"/>
      <p:bldP spid="88082" grpId="0" bldLvl="0"/>
      <p:bldP spid="88083" grpId="0" bldLvl="0"/>
      <p:bldP spid="88084" grpId="0" bldLvl="0"/>
      <p:bldP spid="88085" grpId="0" bldLvl="0"/>
      <p:bldP spid="88086" grpId="0" bldLvl="0"/>
      <p:bldP spid="88088" grpId="0" animBg="1"/>
      <p:bldP spid="88089" grpId="0" animBg="1"/>
      <p:bldP spid="88090" grpId="0" animBg="1"/>
      <p:bldP spid="88091" grpId="0" animBg="1"/>
      <p:bldP spid="88092" grpId="0" bldLvl="0"/>
      <p:bldP spid="7" grpId="0"/>
      <p:bldP spid="10" grpId="0" bldLvl="0" animBg="1"/>
      <p:bldP spid="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00025" y="346075"/>
            <a:ext cx="2925763" cy="1243013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小试牛刀</a:t>
            </a:r>
          </a:p>
        </p:txBody>
      </p:sp>
      <p:sp>
        <p:nvSpPr>
          <p:cNvPr id="26626" name="文本框 4"/>
          <p:cNvSpPr txBox="1">
            <a:spLocks noChangeArrowheads="1"/>
          </p:cNvSpPr>
          <p:nvPr/>
        </p:nvSpPr>
        <p:spPr bwMode="auto">
          <a:xfrm>
            <a:off x="298450" y="1414463"/>
            <a:ext cx="71612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20000"/>
              </a:lnSpc>
            </a:pPr>
            <a:r>
              <a:rPr lang="en-US" altLang="zh-CN" sz="280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下列各式哪些是整式？哪些是分式？</a:t>
            </a:r>
          </a:p>
        </p:txBody>
      </p:sp>
      <p:graphicFrame>
        <p:nvGraphicFramePr>
          <p:cNvPr id="26627" name="对象 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17538" y="2281238"/>
          <a:ext cx="1262062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7" r:id="rId3" imgW="448121" imgH="204814" progId="Equation.3">
                  <p:embed/>
                </p:oleObj>
              </mc:Choice>
              <mc:Fallback>
                <p:oleObj r:id="rId3" imgW="448121" imgH="204814" progId="Equation.3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538" y="2281238"/>
                        <a:ext cx="1262062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027238" y="2019300"/>
          <a:ext cx="1189037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8" r:id="rId5" imgW="422701" imgH="396918" progId="Equation.3">
                  <p:embed/>
                </p:oleObj>
              </mc:Choice>
              <mc:Fallback>
                <p:oleObj r:id="rId5" imgW="422701" imgH="396918" progId="Equation.3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238" y="2019300"/>
                        <a:ext cx="1189037" cy="1119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497263" y="1966913"/>
          <a:ext cx="1114425" cy="1116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9" r:id="rId7" imgW="395661" imgH="395661" progId="Equation.3">
                  <p:embed/>
                </p:oleObj>
              </mc:Choice>
              <mc:Fallback>
                <p:oleObj r:id="rId7" imgW="395661" imgH="395661" progId="Equation.3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7263" y="1966913"/>
                        <a:ext cx="1114425" cy="1116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0" name="对象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840288" y="2260600"/>
          <a:ext cx="1370012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0" r:id="rId9" imgW="486615" imgH="230597" progId="Equation.3">
                  <p:embed/>
                </p:oleObj>
              </mc:Choice>
              <mc:Fallback>
                <p:oleObj r:id="rId9" imgW="486615" imgH="230597" progId="Equation.3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0288" y="2260600"/>
                        <a:ext cx="1370012" cy="649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1" name="对象 1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311900" y="2009775"/>
          <a:ext cx="1335088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1" r:id="rId11" imgW="473905" imgH="396918" progId="Equation.3">
                  <p:embed/>
                </p:oleObj>
              </mc:Choice>
              <mc:Fallback>
                <p:oleObj r:id="rId11" imgW="473905" imgH="396918" progId="Equation.3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1900" y="2009775"/>
                        <a:ext cx="1335088" cy="1119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2" name="对象 1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773988" y="2293938"/>
          <a:ext cx="757237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2" r:id="rId13" imgW="269907" imgH="205713" progId="Equation.3">
                  <p:embed/>
                </p:oleObj>
              </mc:Choice>
              <mc:Fallback>
                <p:oleObj r:id="rId13" imgW="269907" imgH="205713" progId="Equation.3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3988" y="2293938"/>
                        <a:ext cx="757237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3" name="对象 1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50850" y="3844925"/>
          <a:ext cx="2379663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3" r:id="rId15" imgW="841725" imgH="420863" progId="Equation.3">
                  <p:embed/>
                </p:oleObj>
              </mc:Choice>
              <mc:Fallback>
                <p:oleObj r:id="rId15" imgW="841725" imgH="420863" progId="Equation.3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0" y="3844925"/>
                        <a:ext cx="2379663" cy="119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4" name="对象 1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98800" y="3906838"/>
          <a:ext cx="577850" cy="111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4" r:id="rId17" imgW="204814" imgH="396918" progId="Equation.3">
                  <p:embed/>
                </p:oleObj>
              </mc:Choice>
              <mc:Fallback>
                <p:oleObj r:id="rId17" imgW="204814" imgH="396918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8800" y="3906838"/>
                        <a:ext cx="577850" cy="1119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5" name="对象 1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759200" y="3908425"/>
          <a:ext cx="1335088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5" r:id="rId19" imgW="473905" imgH="396918" progId="Equation.3">
                  <p:embed/>
                </p:oleObj>
              </mc:Choice>
              <mc:Fallback>
                <p:oleObj r:id="rId19" imgW="473905" imgH="396918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9200" y="3908425"/>
                        <a:ext cx="1335088" cy="1119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6" name="对象 2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367338" y="3898900"/>
          <a:ext cx="831850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6" r:id="rId21" imgW="294511" imgH="396918" progId="Equation.3">
                  <p:embed/>
                </p:oleObj>
              </mc:Choice>
              <mc:Fallback>
                <p:oleObj r:id="rId21" imgW="294511" imgH="396918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7338" y="3898900"/>
                        <a:ext cx="831850" cy="1119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文本框 49"/>
          <p:cNvSpPr txBox="1">
            <a:spLocks noChangeArrowheads="1"/>
          </p:cNvSpPr>
          <p:nvPr/>
        </p:nvSpPr>
        <p:spPr bwMode="auto">
          <a:xfrm>
            <a:off x="758825" y="3300413"/>
            <a:ext cx="9255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51" name="文本框 50"/>
          <p:cNvSpPr txBox="1">
            <a:spLocks noChangeArrowheads="1"/>
          </p:cNvSpPr>
          <p:nvPr/>
        </p:nvSpPr>
        <p:spPr bwMode="auto">
          <a:xfrm>
            <a:off x="2155825" y="3306763"/>
            <a:ext cx="9239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52" name="文本框 51"/>
          <p:cNvSpPr txBox="1">
            <a:spLocks noChangeArrowheads="1"/>
          </p:cNvSpPr>
          <p:nvPr/>
        </p:nvSpPr>
        <p:spPr bwMode="auto">
          <a:xfrm>
            <a:off x="3636963" y="3309938"/>
            <a:ext cx="9255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53" name="文本框 52"/>
          <p:cNvSpPr txBox="1">
            <a:spLocks noChangeArrowheads="1"/>
          </p:cNvSpPr>
          <p:nvPr/>
        </p:nvSpPr>
        <p:spPr bwMode="auto">
          <a:xfrm>
            <a:off x="5097463" y="3286125"/>
            <a:ext cx="9255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54" name="文本框 53"/>
          <p:cNvSpPr txBox="1">
            <a:spLocks noChangeArrowheads="1"/>
          </p:cNvSpPr>
          <p:nvPr/>
        </p:nvSpPr>
        <p:spPr bwMode="auto">
          <a:xfrm>
            <a:off x="6543675" y="3290888"/>
            <a:ext cx="9239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7700963" y="3267075"/>
            <a:ext cx="9255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56" name="文本框 55"/>
          <p:cNvSpPr txBox="1">
            <a:spLocks noChangeArrowheads="1"/>
          </p:cNvSpPr>
          <p:nvPr/>
        </p:nvSpPr>
        <p:spPr bwMode="auto">
          <a:xfrm>
            <a:off x="1162050" y="5192713"/>
            <a:ext cx="925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57" name="文本框 56"/>
          <p:cNvSpPr txBox="1">
            <a:spLocks noChangeArrowheads="1"/>
          </p:cNvSpPr>
          <p:nvPr/>
        </p:nvSpPr>
        <p:spPr bwMode="auto">
          <a:xfrm>
            <a:off x="2854325" y="5194300"/>
            <a:ext cx="925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  <p:sp>
        <p:nvSpPr>
          <p:cNvPr id="58" name="文本框 57"/>
          <p:cNvSpPr txBox="1">
            <a:spLocks noChangeArrowheads="1"/>
          </p:cNvSpPr>
          <p:nvPr/>
        </p:nvSpPr>
        <p:spPr bwMode="auto">
          <a:xfrm>
            <a:off x="3997325" y="5197475"/>
            <a:ext cx="923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分式</a:t>
            </a: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5181600" y="5178425"/>
            <a:ext cx="925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"/>
          <p:cNvSpPr txBox="1">
            <a:spLocks noChangeArrowheads="1"/>
          </p:cNvSpPr>
          <p:nvPr/>
        </p:nvSpPr>
        <p:spPr bwMode="auto">
          <a:xfrm>
            <a:off x="657225" y="1281113"/>
            <a:ext cx="7648575" cy="3503612"/>
          </a:xfrm>
          <a:prstGeom prst="rect">
            <a:avLst/>
          </a:prstGeom>
          <a:noFill/>
          <a:ln w="25400">
            <a:solidFill>
              <a:srgbClr val="CC00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657225" y="1614488"/>
            <a:ext cx="76485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归纳：</a:t>
            </a: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1.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判断时，注意含有   的式子，  是常数</a:t>
            </a: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graphicFrame>
        <p:nvGraphicFramePr>
          <p:cNvPr id="61" name="对象 60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833938" y="1679575"/>
          <a:ext cx="452437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4" r:id="rId3" imgW="142029" imgH="142029" progId="Equation.3">
                  <p:embed/>
                </p:oleObj>
              </mc:Choice>
              <mc:Fallback>
                <p:oleObj r:id="rId3" imgW="142029" imgH="142029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3938" y="1679575"/>
                        <a:ext cx="452437" cy="45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对象 6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462713" y="1679575"/>
          <a:ext cx="450850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5" r:id="rId5" imgW="142029" imgH="142029" progId="Equation.3">
                  <p:embed/>
                </p:oleObj>
              </mc:Choice>
              <mc:Fallback>
                <p:oleObj r:id="rId5" imgW="142029" imgH="142029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2713" y="1679575"/>
                        <a:ext cx="450850" cy="45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1749425" y="2157413"/>
            <a:ext cx="6283325" cy="201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2.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式子中含有多项时，若其中有一项分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母含有字母，则该式也为分式，如：         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            </a:t>
            </a:r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graphicFrame>
        <p:nvGraphicFramePr>
          <p:cNvPr id="66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1878013" y="3511550"/>
          <a:ext cx="1014412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6" r:id="rId6" imgW="344619" imgH="395661" progId="Equation.3">
                  <p:embed/>
                </p:oleObj>
              </mc:Choice>
              <mc:Fallback>
                <p:oleObj r:id="rId6" imgW="344619" imgH="395661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8013" y="3511550"/>
                        <a:ext cx="1014412" cy="814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组合 6147"/>
          <p:cNvGrpSpPr>
            <a:grpSpLocks/>
          </p:cNvGrpSpPr>
          <p:nvPr/>
        </p:nvGrpSpPr>
        <p:grpSpPr bwMode="auto">
          <a:xfrm>
            <a:off x="325438" y="260350"/>
            <a:ext cx="3614737" cy="811213"/>
            <a:chOff x="0" y="0"/>
            <a:chExt cx="5693" cy="1276"/>
          </a:xfrm>
        </p:grpSpPr>
        <p:sp>
          <p:nvSpPr>
            <p:cNvPr id="29698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699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700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en-US" sz="40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  <p:sp>
          <p:nvSpPr>
            <p:cNvPr id="29701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4816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solidFill>
                    <a:srgbClr val="006666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分式有意义的条件</a:t>
              </a:r>
            </a:p>
          </p:txBody>
        </p:sp>
        <p:sp>
          <p:nvSpPr>
            <p:cNvPr id="29702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chemeClr val="accent1"/>
                  </a:solidFill>
                  <a:ea typeface="微软雅黑" pitchFamily="34" charset="-122"/>
                </a:rPr>
                <a:t>二</a:t>
              </a:r>
            </a:p>
          </p:txBody>
        </p:sp>
      </p:grpSp>
      <p:sp>
        <p:nvSpPr>
          <p:cNvPr id="29703" name="Rectangle 5"/>
          <p:cNvSpPr>
            <a:spLocks noChangeArrowheads="1"/>
          </p:cNvSpPr>
          <p:nvPr/>
        </p:nvSpPr>
        <p:spPr bwMode="auto">
          <a:xfrm>
            <a:off x="742950" y="1193800"/>
            <a:ext cx="437673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>
                <a:solidFill>
                  <a:srgbClr val="196666"/>
                </a:solidFill>
                <a:latin typeface="Times New Roman" pitchFamily="18" charset="0"/>
                <a:ea typeface="黑体" pitchFamily="49" charset="-122"/>
              </a:rPr>
              <a:t>问题</a:t>
            </a:r>
            <a:r>
              <a:rPr lang="en-US" altLang="zh-CN" sz="2800">
                <a:solidFill>
                  <a:srgbClr val="196666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en-US" sz="2800">
                <a:solidFill>
                  <a:srgbClr val="196666"/>
                </a:solidFill>
                <a:latin typeface="Times New Roman" pitchFamily="18" charset="0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已知分式             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,</a:t>
            </a:r>
          </a:p>
        </p:txBody>
      </p:sp>
      <p:graphicFrame>
        <p:nvGraphicFramePr>
          <p:cNvPr id="29704" name="Object 6"/>
          <p:cNvGraphicFramePr>
            <a:graphicFrameLocks noChangeAspect="1"/>
          </p:cNvGraphicFramePr>
          <p:nvPr/>
        </p:nvGraphicFramePr>
        <p:xfrm>
          <a:off x="3298825" y="1071563"/>
          <a:ext cx="120332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" r:id="rId3" imgW="854380" imgH="624786" progId="Equation.3">
                  <p:embed/>
                </p:oleObj>
              </mc:Choice>
              <mc:Fallback>
                <p:oleObj r:id="rId3" imgW="854380" imgH="624786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8825" y="1071563"/>
                        <a:ext cx="1203325" cy="766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785813" y="1852613"/>
            <a:ext cx="54975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(1) 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当 </a:t>
            </a:r>
            <a:r>
              <a:rPr lang="en-US" altLang="zh-CN" sz="2800" i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时，分式的值是多少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?</a:t>
            </a: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763588" y="3705225"/>
            <a:ext cx="49641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(2) 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当</a:t>
            </a:r>
            <a:r>
              <a:rPr lang="en-US" altLang="zh-CN" sz="2800" i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=</a:t>
            </a:r>
            <a:r>
              <a:rPr lang="en-US" altLang="zh-CN" sz="280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-2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时，你能算出来吗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?</a:t>
            </a: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836613" y="4402138"/>
            <a:ext cx="7210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不行，当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=-2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时，分式分母为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，没有意义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         </a:t>
            </a: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936625" y="5930900"/>
            <a:ext cx="4695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即当</a:t>
            </a:r>
            <a:r>
              <a:rPr lang="en-US" altLang="zh-CN" sz="2800" i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x______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时，分式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意义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.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763588" y="5040313"/>
            <a:ext cx="51609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为何值时，分式有意义？</a:t>
            </a: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879475" y="2867025"/>
            <a:ext cx="59832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当 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Arial" pitchFamily="34" charset="0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Arial" pitchFamily="34" charset="0"/>
              </a:rPr>
              <a:t>=3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时，分式值为</a:t>
            </a:r>
          </a:p>
        </p:txBody>
      </p:sp>
      <p:graphicFrame>
        <p:nvGraphicFramePr>
          <p:cNvPr id="26" name="对象 -2147482556"/>
          <p:cNvGraphicFramePr>
            <a:graphicFrameLocks noChangeAspect="1"/>
          </p:cNvGraphicFramePr>
          <p:nvPr/>
        </p:nvGraphicFramePr>
        <p:xfrm>
          <a:off x="4271963" y="2541588"/>
          <a:ext cx="166370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" r:id="rId5" imgW="623061" imgH="419701" progId="Equation.3">
                  <p:embed/>
                </p:oleObj>
              </mc:Choice>
              <mc:Fallback>
                <p:oleObj r:id="rId5" imgW="623061" imgH="419701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1963" y="2541588"/>
                        <a:ext cx="1663700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6224588" y="2811463"/>
            <a:ext cx="2809875" cy="517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一般到特殊思想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6851650" y="3802063"/>
            <a:ext cx="1701800" cy="517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类比思想</a:t>
            </a: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2174875" y="5859463"/>
            <a:ext cx="7413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≠-2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5" grpId="0"/>
      <p:bldP spid="28" grpId="0" bldLvl="0" animBg="1"/>
      <p:bldP spid="29" grpId="0" bldLvl="0" animBg="1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19810"/>
          <p:cNvSpPr>
            <a:spLocks noChangeArrowheads="1"/>
          </p:cNvSpPr>
          <p:nvPr/>
        </p:nvSpPr>
        <p:spPr bwMode="auto">
          <a:xfrm>
            <a:off x="1651000" y="2581275"/>
            <a:ext cx="27193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对于分式</a:t>
            </a:r>
          </a:p>
        </p:txBody>
      </p:sp>
      <p:graphicFrame>
        <p:nvGraphicFramePr>
          <p:cNvPr id="5" name="对象 119811"/>
          <p:cNvGraphicFramePr>
            <a:graphicFrameLocks/>
          </p:cNvGraphicFramePr>
          <p:nvPr/>
        </p:nvGraphicFramePr>
        <p:xfrm>
          <a:off x="3200400" y="2347913"/>
          <a:ext cx="113347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r:id="rId3" imgW="177646" imgH="393359" progId="Equation.3">
                  <p:embed/>
                </p:oleObj>
              </mc:Choice>
              <mc:Fallback>
                <p:oleObj r:id="rId3" imgW="177646" imgH="393359" progId="Equation.3">
                  <p:embed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2347913"/>
                        <a:ext cx="1133475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119812"/>
          <p:cNvSpPr>
            <a:spLocks noChangeArrowheads="1"/>
          </p:cNvSpPr>
          <p:nvPr/>
        </p:nvSpPr>
        <p:spPr bwMode="auto">
          <a:xfrm>
            <a:off x="1641475" y="3321050"/>
            <a:ext cx="48498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_______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时分式有意义；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_______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时无意义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.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401888" y="3482975"/>
            <a:ext cx="8270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B≠0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419350" y="4110038"/>
            <a:ext cx="8477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B=0</a:t>
            </a:r>
          </a:p>
        </p:txBody>
      </p:sp>
      <p:sp>
        <p:nvSpPr>
          <p:cNvPr id="30726" name="圆角矩形 31"/>
          <p:cNvSpPr>
            <a:spLocks noChangeArrowheads="1"/>
          </p:cNvSpPr>
          <p:nvPr/>
        </p:nvSpPr>
        <p:spPr bwMode="auto">
          <a:xfrm>
            <a:off x="479425" y="620713"/>
            <a:ext cx="1771650" cy="56197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知识要点</a:t>
            </a:r>
          </a:p>
        </p:txBody>
      </p:sp>
      <p:sp>
        <p:nvSpPr>
          <p:cNvPr id="3" name="矩形 112"/>
          <p:cNvSpPr>
            <a:spLocks noChangeArrowheads="1"/>
          </p:cNvSpPr>
          <p:nvPr/>
        </p:nvSpPr>
        <p:spPr bwMode="auto">
          <a:xfrm>
            <a:off x="538163" y="1555750"/>
            <a:ext cx="3154362" cy="519113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分式有意义的条件</a:t>
            </a:r>
            <a:endParaRPr lang="en-US" altLang="zh-CN" sz="2800" b="1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04838" y="4121150"/>
            <a:ext cx="7648575" cy="2139950"/>
          </a:xfrm>
          <a:prstGeom prst="rect">
            <a:avLst/>
          </a:prstGeom>
          <a:noFill/>
          <a:ln w="25400">
            <a:solidFill>
              <a:srgbClr val="CC00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60000"/>
              </a:lnSpc>
            </a:pP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82625" y="836613"/>
            <a:ext cx="773906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kumimoji="1" lang="en-US" altLang="zh-CN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kumimoji="1" lang="en-US" altLang="zh-CN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已知分式           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有意义，则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应满足的</a:t>
            </a:r>
            <a:endParaRPr kumimoji="1"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1747" name="文本框 106"/>
          <p:cNvSpPr txBox="1">
            <a:spLocks noChangeArrowheads="1"/>
          </p:cNvSpPr>
          <p:nvPr/>
        </p:nvSpPr>
        <p:spPr bwMode="auto">
          <a:xfrm>
            <a:off x="1477963" y="1457325"/>
            <a:ext cx="6897687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条件是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A.x≠1                      B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．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x≠2    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．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x≠1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且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x≠2          D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．以上结果都不对</a:t>
            </a:r>
          </a:p>
        </p:txBody>
      </p:sp>
      <p:graphicFrame>
        <p:nvGraphicFramePr>
          <p:cNvPr id="31748" name="对象 119811"/>
          <p:cNvGraphicFramePr>
            <a:graphicFrameLocks/>
          </p:cNvGraphicFramePr>
          <p:nvPr/>
        </p:nvGraphicFramePr>
        <p:xfrm>
          <a:off x="3132138" y="655638"/>
          <a:ext cx="1830387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r:id="rId3" imgW="825480" imgH="419040" progId="Equation.DSMT4">
                  <p:embed/>
                </p:oleObj>
              </mc:Choice>
              <mc:Fallback>
                <p:oleObj r:id="rId3" imgW="825480" imgH="419040" progId="Equation.DSMT4">
                  <p:embed/>
                  <p:pic>
                    <p:nvPicPr>
                      <p:cNvPr id="0" name="Picture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655638"/>
                        <a:ext cx="1830387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" name="文本框 107"/>
          <p:cNvSpPr txBox="1">
            <a:spLocks noChangeArrowheads="1"/>
          </p:cNvSpPr>
          <p:nvPr/>
        </p:nvSpPr>
        <p:spPr bwMode="auto">
          <a:xfrm>
            <a:off x="862013" y="4073525"/>
            <a:ext cx="7132637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方法总结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: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分式有意义的条件是分母不为零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如果分母是几个因式乘积的形式，则每个因式都不为零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954338" y="1641475"/>
            <a:ext cx="5905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Wingdings" pitchFamily="2" charset="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8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69" name="Object 1"/>
          <p:cNvGraphicFramePr>
            <a:graphicFrameLocks/>
          </p:cNvGraphicFramePr>
          <p:nvPr/>
        </p:nvGraphicFramePr>
        <p:xfrm>
          <a:off x="5146675" y="1235075"/>
          <a:ext cx="57150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9" r:id="rId3" imgW="215994" imgH="393871" progId="Equation.DSMT4">
                  <p:embed/>
                </p:oleObj>
              </mc:Choice>
              <mc:Fallback>
                <p:oleObj r:id="rId3" imgW="215994" imgH="393871" progId="Equation.DSMT4">
                  <p:embed/>
                  <p:pic>
                    <p:nvPicPr>
                      <p:cNvPr id="0" name="Picture 3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6675" y="1235075"/>
                        <a:ext cx="571500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0" name="Object 2"/>
          <p:cNvGraphicFramePr>
            <a:graphicFrameLocks/>
          </p:cNvGraphicFramePr>
          <p:nvPr/>
        </p:nvGraphicFramePr>
        <p:xfrm>
          <a:off x="5137150" y="2327275"/>
          <a:ext cx="638175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0" r:id="rId5" imgW="330631" imgH="394213" progId="Equation.DSMT4">
                  <p:embed/>
                </p:oleObj>
              </mc:Choice>
              <mc:Fallback>
                <p:oleObj r:id="rId5" imgW="330631" imgH="394213" progId="Equation.DSMT4">
                  <p:embed/>
                  <p:pic>
                    <p:nvPicPr>
                      <p:cNvPr id="0" name="Picture 3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7150" y="2327275"/>
                        <a:ext cx="638175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3"/>
          <p:cNvGraphicFramePr>
            <a:graphicFrameLocks/>
          </p:cNvGraphicFramePr>
          <p:nvPr/>
        </p:nvGraphicFramePr>
        <p:xfrm>
          <a:off x="4995863" y="3189288"/>
          <a:ext cx="773112" cy="811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1" r:id="rId7" imgW="419040" imgH="393480" progId="Equation.DSMT4">
                  <p:embed/>
                </p:oleObj>
              </mc:Choice>
              <mc:Fallback>
                <p:oleObj r:id="rId7" imgW="419040" imgH="393480" progId="Equation.DSMT4">
                  <p:embed/>
                  <p:pic>
                    <p:nvPicPr>
                      <p:cNvPr id="0" name="Picture 3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5863" y="3189288"/>
                        <a:ext cx="773112" cy="811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/>
          </p:cNvGraphicFramePr>
          <p:nvPr/>
        </p:nvGraphicFramePr>
        <p:xfrm>
          <a:off x="2395538" y="1379538"/>
          <a:ext cx="78263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2" r:id="rId9" imgW="304560" imgH="228960" progId="Equation.3">
                  <p:embed/>
                </p:oleObj>
              </mc:Choice>
              <mc:Fallback>
                <p:oleObj r:id="rId9" imgW="304560" imgH="228960" progId="Equation.3">
                  <p:embed/>
                  <p:pic>
                    <p:nvPicPr>
                      <p:cNvPr id="0" name="Picture 3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538" y="1379538"/>
                        <a:ext cx="782637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/>
          </p:cNvGraphicFramePr>
          <p:nvPr/>
        </p:nvGraphicFramePr>
        <p:xfrm>
          <a:off x="2592388" y="2376488"/>
          <a:ext cx="646112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3" r:id="rId11" imgW="279360" imgH="203400" progId="Equation.3">
                  <p:embed/>
                </p:oleObj>
              </mc:Choice>
              <mc:Fallback>
                <p:oleObj r:id="rId11" imgW="279360" imgH="203400" progId="Equation.3">
                  <p:embed/>
                  <p:pic>
                    <p:nvPicPr>
                      <p:cNvPr id="0" name="Picture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2388" y="2376488"/>
                        <a:ext cx="646112" cy="411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/>
          </p:cNvGraphicFramePr>
          <p:nvPr/>
        </p:nvGraphicFramePr>
        <p:xfrm>
          <a:off x="2617788" y="2997200"/>
          <a:ext cx="6477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4" r:id="rId13" imgW="342720" imgH="508680" progId="Equation.3">
                  <p:embed/>
                </p:oleObj>
              </mc:Choice>
              <mc:Fallback>
                <p:oleObj r:id="rId13" imgW="342720" imgH="508680" progId="Equation.3">
                  <p:embed/>
                  <p:pic>
                    <p:nvPicPr>
                      <p:cNvPr id="0" name="Picture 3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7788" y="2997200"/>
                        <a:ext cx="647700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7"/>
          <p:cNvGraphicFramePr>
            <a:graphicFrameLocks/>
          </p:cNvGraphicFramePr>
          <p:nvPr/>
        </p:nvGraphicFramePr>
        <p:xfrm>
          <a:off x="5719763" y="5068888"/>
          <a:ext cx="741362" cy="88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5" r:id="rId15" imgW="545760" imgH="508680" progId="Equation.DSMT4">
                  <p:embed/>
                </p:oleObj>
              </mc:Choice>
              <mc:Fallback>
                <p:oleObj r:id="rId15" imgW="545760" imgH="508680" progId="Equation.DSMT4">
                  <p:embed/>
                  <p:pic>
                    <p:nvPicPr>
                      <p:cNvPr id="0" name="Picture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9763" y="5068888"/>
                        <a:ext cx="741362" cy="881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6" name="Object 8"/>
          <p:cNvGraphicFramePr>
            <a:graphicFrameLocks/>
          </p:cNvGraphicFramePr>
          <p:nvPr/>
        </p:nvGraphicFramePr>
        <p:xfrm>
          <a:off x="4781550" y="4203700"/>
          <a:ext cx="835025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6" r:id="rId17" imgW="368280" imgH="419040" progId="Equation.DSMT4">
                  <p:embed/>
                </p:oleObj>
              </mc:Choice>
              <mc:Fallback>
                <p:oleObj r:id="rId17" imgW="368280" imgH="419040" progId="Equation.DSMT4">
                  <p:embed/>
                  <p:pic>
                    <p:nvPicPr>
                      <p:cNvPr id="0" name="Picture 40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1550" y="4203700"/>
                        <a:ext cx="835025" cy="846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414588" y="4203700"/>
            <a:ext cx="11763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≠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y</a:t>
            </a:r>
          </a:p>
        </p:txBody>
      </p:sp>
      <p:sp>
        <p:nvSpPr>
          <p:cNvPr id="32778" name="TextBox 15"/>
          <p:cNvSpPr txBox="1">
            <a:spLocks noChangeArrowheads="1"/>
          </p:cNvSpPr>
          <p:nvPr/>
        </p:nvSpPr>
        <p:spPr bwMode="auto">
          <a:xfrm>
            <a:off x="682625" y="1412875"/>
            <a:ext cx="65881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b="1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时，分式    有意义；</a:t>
            </a:r>
          </a:p>
        </p:txBody>
      </p:sp>
      <p:sp>
        <p:nvSpPr>
          <p:cNvPr id="32779" name="TextBox 16"/>
          <p:cNvSpPr txBox="1">
            <a:spLocks noChangeArrowheads="1"/>
          </p:cNvSpPr>
          <p:nvPr/>
        </p:nvSpPr>
        <p:spPr bwMode="auto">
          <a:xfrm>
            <a:off x="676275" y="2495550"/>
            <a:ext cx="67659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b="1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时，分式     有意义；</a:t>
            </a:r>
          </a:p>
        </p:txBody>
      </p:sp>
      <p:sp>
        <p:nvSpPr>
          <p:cNvPr id="32780" name="TextBox 17"/>
          <p:cNvSpPr txBox="1">
            <a:spLocks noChangeArrowheads="1"/>
          </p:cNvSpPr>
          <p:nvPr/>
        </p:nvSpPr>
        <p:spPr bwMode="auto">
          <a:xfrm>
            <a:off x="676275" y="3287713"/>
            <a:ext cx="67659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b="1" i="1">
                <a:latin typeface="Times New Roman" pitchFamily="18" charset="0"/>
                <a:ea typeface="黑体" pitchFamily="49" charset="-122"/>
              </a:rPr>
              <a:t>b</a:t>
            </a:r>
            <a:r>
              <a:rPr lang="en-US" altLang="zh-CN" sz="2800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时，分式      有意义；</a:t>
            </a:r>
          </a:p>
        </p:txBody>
      </p:sp>
      <p:sp>
        <p:nvSpPr>
          <p:cNvPr id="32781" name="TextBox 18"/>
          <p:cNvSpPr txBox="1">
            <a:spLocks noChangeArrowheads="1"/>
          </p:cNvSpPr>
          <p:nvPr/>
        </p:nvSpPr>
        <p:spPr bwMode="auto">
          <a:xfrm>
            <a:off x="682625" y="5268913"/>
            <a:ext cx="74771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5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b="1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u="sng">
                <a:latin typeface="黑体" pitchFamily="49" charset="-122"/>
                <a:ea typeface="黑体" pitchFamily="49" charset="-122"/>
              </a:rPr>
              <a:t>    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时，分式      有意义；</a:t>
            </a:r>
          </a:p>
        </p:txBody>
      </p:sp>
      <p:sp>
        <p:nvSpPr>
          <p:cNvPr id="32782" name="TextBox 19"/>
          <p:cNvSpPr txBox="1">
            <a:spLocks noChangeArrowheads="1"/>
          </p:cNvSpPr>
          <p:nvPr/>
        </p:nvSpPr>
        <p:spPr bwMode="auto">
          <a:xfrm>
            <a:off x="677863" y="4338638"/>
            <a:ext cx="64103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时，分式      有意义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65125" y="788988"/>
            <a:ext cx="1604963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280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做一做：</a:t>
            </a:r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2193925" y="5178425"/>
            <a:ext cx="21113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为任意实数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组合 10"/>
          <p:cNvGrpSpPr>
            <a:grpSpLocks/>
          </p:cNvGrpSpPr>
          <p:nvPr/>
        </p:nvGrpSpPr>
        <p:grpSpPr bwMode="auto">
          <a:xfrm>
            <a:off x="322263" y="1339850"/>
            <a:ext cx="8424862" cy="962025"/>
            <a:chOff x="251520" y="4003794"/>
            <a:chExt cx="8424936" cy="962025"/>
          </a:xfrm>
        </p:grpSpPr>
        <p:sp>
          <p:nvSpPr>
            <p:cNvPr id="9" name="TextBox 8"/>
            <p:cNvSpPr txBox="1"/>
            <p:nvPr/>
          </p:nvSpPr>
          <p:spPr>
            <a:xfrm>
              <a:off x="251520" y="4100632"/>
              <a:ext cx="8424936" cy="7318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2800" dirty="0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想一想：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分式   的值为零应满足什么条件？</a:t>
              </a:r>
            </a:p>
          </p:txBody>
        </p:sp>
        <p:graphicFrame>
          <p:nvGraphicFramePr>
            <p:cNvPr id="33795" name="Object 5"/>
            <p:cNvGraphicFramePr>
              <a:graphicFrameLocks/>
            </p:cNvGraphicFramePr>
            <p:nvPr/>
          </p:nvGraphicFramePr>
          <p:xfrm>
            <a:off x="2483013" y="4003794"/>
            <a:ext cx="576262" cy="962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12" r:id="rId3" imgW="177840" imgH="292680" progId="Equation.DSMT4">
                    <p:embed/>
                  </p:oleObj>
                </mc:Choice>
                <mc:Fallback>
                  <p:oleObj r:id="rId3" imgW="177840" imgH="292680" progId="Equation.DSMT4">
                    <p:embed/>
                    <p:pic>
                      <p:nvPicPr>
                        <p:cNvPr id="0" name="Picture 1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3013" y="4003794"/>
                          <a:ext cx="576262" cy="9620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组合 14"/>
          <p:cNvGrpSpPr>
            <a:grpSpLocks/>
          </p:cNvGrpSpPr>
          <p:nvPr/>
        </p:nvGrpSpPr>
        <p:grpSpPr bwMode="auto">
          <a:xfrm>
            <a:off x="396875" y="2276475"/>
            <a:ext cx="7199313" cy="968375"/>
            <a:chOff x="323528" y="4973587"/>
            <a:chExt cx="7199313" cy="969392"/>
          </a:xfrm>
        </p:grpSpPr>
        <p:sp>
          <p:nvSpPr>
            <p:cNvPr id="33797" name="Text Box 10"/>
            <p:cNvSpPr txBox="1">
              <a:spLocks noChangeArrowheads="1"/>
            </p:cNvSpPr>
            <p:nvPr/>
          </p:nvSpPr>
          <p:spPr bwMode="auto">
            <a:xfrm>
              <a:off x="323528" y="5204693"/>
              <a:ext cx="7199313" cy="51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当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=0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而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≠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时，分式   的值为零</a:t>
              </a:r>
              <a:r>
                <a:rPr lang="en-US" altLang="zh-CN" sz="2800">
                  <a:latin typeface="黑体" pitchFamily="49" charset="-122"/>
                  <a:ea typeface="黑体" pitchFamily="49" charset="-122"/>
                </a:rPr>
                <a:t>.</a:t>
              </a:r>
            </a:p>
          </p:txBody>
        </p:sp>
        <p:graphicFrame>
          <p:nvGraphicFramePr>
            <p:cNvPr id="33798" name="Object 11"/>
            <p:cNvGraphicFramePr>
              <a:graphicFrameLocks/>
            </p:cNvGraphicFramePr>
            <p:nvPr/>
          </p:nvGraphicFramePr>
          <p:xfrm>
            <a:off x="3776489" y="4973587"/>
            <a:ext cx="720080" cy="9693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13" r:id="rId5" imgW="177840" imgH="292680" progId="Equation.DSMT4">
                    <p:embed/>
                  </p:oleObj>
                </mc:Choice>
                <mc:Fallback>
                  <p:oleObj r:id="rId5" imgW="177840" imgH="292680" progId="Equation.DSMT4">
                    <p:embed/>
                    <p:pic>
                      <p:nvPicPr>
                        <p:cNvPr id="0" name="Picture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76489" y="4973587"/>
                          <a:ext cx="720080" cy="9693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" name="TextBox 16"/>
          <p:cNvSpPr txBox="1"/>
          <p:nvPr/>
        </p:nvSpPr>
        <p:spPr>
          <a:xfrm>
            <a:off x="250825" y="3429000"/>
            <a:ext cx="8424863" cy="731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注意：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分式值为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零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是分式有意义的一种特殊情况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33800" name="组合 6147"/>
          <p:cNvGrpSpPr>
            <a:grpSpLocks/>
          </p:cNvGrpSpPr>
          <p:nvPr/>
        </p:nvGrpSpPr>
        <p:grpSpPr bwMode="auto">
          <a:xfrm>
            <a:off x="325438" y="260350"/>
            <a:ext cx="3614737" cy="811213"/>
            <a:chOff x="0" y="0"/>
            <a:chExt cx="5693" cy="1276"/>
          </a:xfrm>
        </p:grpSpPr>
        <p:sp>
          <p:nvSpPr>
            <p:cNvPr id="33801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802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803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en-US" sz="40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  <p:sp>
          <p:nvSpPr>
            <p:cNvPr id="33804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4816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solidFill>
                    <a:srgbClr val="006666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分式值为零的条件</a:t>
              </a:r>
            </a:p>
          </p:txBody>
        </p:sp>
        <p:sp>
          <p:nvSpPr>
            <p:cNvPr id="33805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chemeClr val="accent1"/>
                  </a:solidFill>
                  <a:ea typeface="微软雅黑" pitchFamily="34" charset="-122"/>
                </a:rPr>
                <a:t>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968375" y="1489075"/>
            <a:ext cx="5897563" cy="1371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kumimoji="1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当分子等于零而分母不等于零时</a:t>
            </a:r>
            <a:r>
              <a:rPr kumimoji="1"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分式的值为零</a:t>
            </a:r>
            <a:r>
              <a:rPr kumimoji="1"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16075" y="4970463"/>
            <a:ext cx="6051550" cy="835025"/>
            <a:chOff x="521" y="2775"/>
            <a:chExt cx="4016" cy="526"/>
          </a:xfrm>
        </p:grpSpPr>
        <p:graphicFrame>
          <p:nvGraphicFramePr>
            <p:cNvPr id="34819" name="Object 11"/>
            <p:cNvGraphicFramePr>
              <a:graphicFrameLocks/>
            </p:cNvGraphicFramePr>
            <p:nvPr/>
          </p:nvGraphicFramePr>
          <p:xfrm>
            <a:off x="2233" y="2775"/>
            <a:ext cx="737" cy="5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34" r:id="rId3" imgW="393480" imgH="419040" progId="Equation.DSMT4">
                    <p:embed/>
                  </p:oleObj>
                </mc:Choice>
                <mc:Fallback>
                  <p:oleObj r:id="rId3" imgW="393480" imgH="419040" progId="Equation.DSMT4">
                    <p:embed/>
                    <p:pic>
                      <p:nvPicPr>
                        <p:cNvPr id="0" name="Picture 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33" y="2775"/>
                          <a:ext cx="737" cy="5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20" name="Rectangle 12"/>
            <p:cNvSpPr>
              <a:spLocks noChangeArrowheads="1"/>
            </p:cNvSpPr>
            <p:nvPr/>
          </p:nvSpPr>
          <p:spPr bwMode="auto">
            <a:xfrm>
              <a:off x="2904" y="2886"/>
              <a:ext cx="1633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的值为零</a:t>
              </a:r>
              <a:r>
                <a:rPr lang="en-US" altLang="zh-CN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.</a:t>
              </a:r>
            </a:p>
          </p:txBody>
        </p:sp>
        <p:sp>
          <p:nvSpPr>
            <p:cNvPr id="34821" name="Rectangle 13"/>
            <p:cNvSpPr>
              <a:spLocks noChangeArrowheads="1"/>
            </p:cNvSpPr>
            <p:nvPr/>
          </p:nvSpPr>
          <p:spPr bwMode="auto">
            <a:xfrm>
              <a:off x="521" y="2886"/>
              <a:ext cx="204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∴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当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x = 1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时分式</a:t>
              </a:r>
            </a:p>
          </p:txBody>
        </p:sp>
      </p:grp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1838325" y="4486275"/>
            <a:ext cx="30956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x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≠ -1.</a:t>
            </a: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1909763" y="3981450"/>
            <a:ext cx="38877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而　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+1≠0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1838325" y="3478213"/>
            <a:ext cx="316706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= ±1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1838325" y="3044825"/>
            <a:ext cx="35290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则　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- 1=0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896938" y="836613"/>
            <a:ext cx="6494462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kumimoji="1" lang="en-US" altLang="zh-CN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en-US" altLang="zh-CN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8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当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x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为何值时，分式     的值为零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?</a:t>
            </a:r>
            <a:endParaRPr kumimoji="1"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4827" name="Object 4"/>
          <p:cNvGraphicFramePr>
            <a:graphicFrameLocks/>
          </p:cNvGraphicFramePr>
          <p:nvPr/>
        </p:nvGraphicFramePr>
        <p:xfrm>
          <a:off x="4806950" y="642938"/>
          <a:ext cx="820738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5" r:id="rId5" imgW="393480" imgH="419040" progId="Equation.DSMT4">
                  <p:embed/>
                </p:oleObj>
              </mc:Choice>
              <mc:Fallback>
                <p:oleObj r:id="rId5" imgW="393480" imgH="419040" progId="Equation.DSMT4">
                  <p:embed/>
                  <p:pic>
                    <p:nvPicPr>
                      <p:cNvPr id="0" name="Picture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6950" y="642938"/>
                        <a:ext cx="820738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5"/>
          <p:cNvSpPr>
            <a:spLocks noChangeArrowheads="1"/>
          </p:cNvSpPr>
          <p:nvPr/>
        </p:nvSpPr>
        <p:spPr bwMode="auto">
          <a:xfrm>
            <a:off x="752475" y="831850"/>
            <a:ext cx="7950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269999"/>
                </a:solidFill>
                <a:latin typeface="Times New Roman" pitchFamily="18" charset="0"/>
                <a:ea typeface="黑体" pitchFamily="49" charset="-122"/>
              </a:rPr>
              <a:t>变式训练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）当</a:t>
            </a:r>
            <a:r>
              <a:rPr lang="zh-CN" altLang="en-US" sz="2800" u="sng">
                <a:latin typeface="Times New Roman" pitchFamily="18" charset="0"/>
                <a:ea typeface="黑体" pitchFamily="49" charset="-122"/>
              </a:rPr>
              <a:t>         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时，分式         的值为零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graphicFrame>
        <p:nvGraphicFramePr>
          <p:cNvPr id="35842" name="Object 23"/>
          <p:cNvGraphicFramePr>
            <a:graphicFrameLocks noChangeAspect="1"/>
          </p:cNvGraphicFramePr>
          <p:nvPr/>
        </p:nvGraphicFramePr>
        <p:xfrm>
          <a:off x="4348163" y="1436688"/>
          <a:ext cx="835025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r:id="rId3" imgW="507960" imgH="444240" progId="Equation.DSMT4">
                  <p:embed/>
                </p:oleObj>
              </mc:Choice>
              <mc:Fallback>
                <p:oleObj r:id="rId3" imgW="507960" imgH="44424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1436688"/>
                        <a:ext cx="835025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19" name="Rectangle 27"/>
          <p:cNvSpPr>
            <a:spLocks noChangeArrowheads="1"/>
          </p:cNvSpPr>
          <p:nvPr/>
        </p:nvSpPr>
        <p:spPr bwMode="auto">
          <a:xfrm>
            <a:off x="2147888" y="1508125"/>
            <a:ext cx="9604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x=2</a:t>
            </a:r>
          </a:p>
        </p:txBody>
      </p:sp>
      <p:grpSp>
        <p:nvGrpSpPr>
          <p:cNvPr id="2" name="组合 2"/>
          <p:cNvGrpSpPr>
            <a:grpSpLocks/>
          </p:cNvGrpSpPr>
          <p:nvPr/>
        </p:nvGrpSpPr>
        <p:grpSpPr bwMode="auto">
          <a:xfrm>
            <a:off x="752475" y="2206625"/>
            <a:ext cx="7027863" cy="2651125"/>
            <a:chOff x="2758212" y="2685401"/>
            <a:chExt cx="7027088" cy="2651873"/>
          </a:xfrm>
        </p:grpSpPr>
        <p:sp>
          <p:nvSpPr>
            <p:cNvPr id="35845" name="Rectangle 27"/>
            <p:cNvSpPr>
              <a:spLocks noChangeArrowheads="1"/>
            </p:cNvSpPr>
            <p:nvPr/>
          </p:nvSpPr>
          <p:spPr bwMode="auto">
            <a:xfrm>
              <a:off x="2758212" y="2685401"/>
              <a:ext cx="7027088" cy="2651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【</a:t>
              </a:r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解析</a:t>
              </a:r>
              <a:r>
                <a:rPr lang="en-US" altLang="zh-CN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】</a:t>
              </a:r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要使分式的值为零，只需分子为零且分母不为零，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∴ 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解得</a:t>
              </a:r>
              <a:r>
                <a:rPr lang="en-US" altLang="zh-CN" sz="2800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x=2.</a:t>
              </a:r>
            </a:p>
          </p:txBody>
        </p:sp>
        <p:graphicFrame>
          <p:nvGraphicFramePr>
            <p:cNvPr id="35846" name="对象 1"/>
            <p:cNvGraphicFramePr>
              <a:graphicFrameLocks noChangeAspect="1"/>
            </p:cNvGraphicFramePr>
            <p:nvPr/>
          </p:nvGraphicFramePr>
          <p:xfrm>
            <a:off x="3222501" y="4003875"/>
            <a:ext cx="1355575" cy="8376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54" r:id="rId5" imgW="825480" imgH="507960" progId="Equation.DSMT4">
                    <p:embed/>
                  </p:oleObj>
                </mc:Choice>
                <mc:Fallback>
                  <p:oleObj r:id="rId5" imgW="825480" imgH="507960" progId="Equation.DSMT4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22501" y="4003875"/>
                          <a:ext cx="1355575" cy="8376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594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0"/>
          <p:cNvSpPr>
            <a:spLocks noChangeArrowheads="1"/>
          </p:cNvSpPr>
          <p:nvPr/>
        </p:nvSpPr>
        <p:spPr bwMode="auto">
          <a:xfrm>
            <a:off x="666750" y="854075"/>
            <a:ext cx="80772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）若                的值为零，则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＝</a:t>
            </a:r>
            <a:r>
              <a:rPr lang="zh-CN" altLang="en-US" sz="2800" u="sng">
                <a:latin typeface="Times New Roman" pitchFamily="18" charset="0"/>
                <a:ea typeface="黑体" pitchFamily="49" charset="-122"/>
              </a:rPr>
              <a:t>            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．</a:t>
            </a:r>
          </a:p>
        </p:txBody>
      </p:sp>
      <p:sp>
        <p:nvSpPr>
          <p:cNvPr id="20483" name="Rectangle 11"/>
          <p:cNvSpPr>
            <a:spLocks noChangeArrowheads="1"/>
          </p:cNvSpPr>
          <p:nvPr/>
        </p:nvSpPr>
        <p:spPr bwMode="auto">
          <a:xfrm>
            <a:off x="793750" y="1673225"/>
            <a:ext cx="749935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tabLst>
                <a:tab pos="230188" algn="l"/>
                <a:tab pos="1952625" algn="l"/>
                <a:tab pos="2497138" algn="l"/>
                <a:tab pos="2514600" algn="l"/>
                <a:tab pos="2609850" algn="l"/>
                <a:tab pos="3590925" algn="l"/>
              </a:tabLs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【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解析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】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分式的值等于零，应满足分子等于零，同时分母不为零，即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  </a:t>
            </a:r>
          </a:p>
        </p:txBody>
      </p:sp>
      <p:graphicFrame>
        <p:nvGraphicFramePr>
          <p:cNvPr id="36867" name="对象 20483"/>
          <p:cNvGraphicFramePr>
            <a:graphicFrameLocks noChangeAspect="1"/>
          </p:cNvGraphicFramePr>
          <p:nvPr/>
        </p:nvGraphicFramePr>
        <p:xfrm>
          <a:off x="2006600" y="922338"/>
          <a:ext cx="1370013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1" r:id="rId3" imgW="711000" imgH="393480" progId="Equation.DSMT4">
                  <p:embed/>
                </p:oleObj>
              </mc:Choice>
              <mc:Fallback>
                <p:oleObj r:id="rId3" imgW="711000" imgH="39348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6600" y="922338"/>
                        <a:ext cx="1370013" cy="750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对象 20484"/>
          <p:cNvGraphicFramePr>
            <a:graphicFrameLocks noChangeAspect="1"/>
          </p:cNvGraphicFramePr>
          <p:nvPr/>
        </p:nvGraphicFramePr>
        <p:xfrm>
          <a:off x="1282700" y="3203575"/>
          <a:ext cx="1774825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2" r:id="rId5" imgW="1043665" imgH="509105" progId="Equation.DSMT4">
                  <p:embed/>
                </p:oleObj>
              </mc:Choice>
              <mc:Fallback>
                <p:oleObj r:id="rId5" imgW="1043665" imgH="509105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2700" y="3203575"/>
                        <a:ext cx="1774825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对象 20485"/>
          <p:cNvGraphicFramePr>
            <a:graphicFrameLocks noChangeAspect="1"/>
          </p:cNvGraphicFramePr>
          <p:nvPr/>
        </p:nvGraphicFramePr>
        <p:xfrm>
          <a:off x="4081463" y="3438525"/>
          <a:ext cx="102393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3" r:id="rId7" imgW="471743" imgH="178497" progId="Equation.DSMT4">
                  <p:embed/>
                </p:oleObj>
              </mc:Choice>
              <mc:Fallback>
                <p:oleObj r:id="rId7" imgW="471743" imgH="178497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1463" y="3438525"/>
                        <a:ext cx="1023937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Rectangle 12"/>
          <p:cNvSpPr>
            <a:spLocks noChangeArrowheads="1"/>
          </p:cNvSpPr>
          <p:nvPr/>
        </p:nvSpPr>
        <p:spPr bwMode="auto">
          <a:xfrm>
            <a:off x="3259138" y="3375025"/>
            <a:ext cx="9985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解得</a:t>
            </a:r>
          </a:p>
        </p:txBody>
      </p:sp>
      <p:sp>
        <p:nvSpPr>
          <p:cNvPr id="20488" name="Rectangle 13"/>
          <p:cNvSpPr>
            <a:spLocks noChangeArrowheads="1"/>
          </p:cNvSpPr>
          <p:nvPr/>
        </p:nvSpPr>
        <p:spPr bwMode="auto">
          <a:xfrm>
            <a:off x="6257925" y="962025"/>
            <a:ext cx="8318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7" grpId="0"/>
      <p:bldP spid="2048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 b="1">
                <a:solidFill>
                  <a:srgbClr val="228B8B"/>
                </a:solidFill>
                <a:ea typeface="方正姚体" pitchFamily="2" charset="-122"/>
              </a:rPr>
              <a:t>当堂练习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37890" name="文本框 100"/>
          <p:cNvSpPr txBox="1">
            <a:spLocks noChangeArrowheads="1"/>
          </p:cNvSpPr>
          <p:nvPr/>
        </p:nvSpPr>
        <p:spPr bwMode="auto">
          <a:xfrm>
            <a:off x="820738" y="685800"/>
            <a:ext cx="6791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1.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下列代数式中，属于分式的有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（     ）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                                           </a:t>
            </a:r>
          </a:p>
          <a:p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A.             B.                  C.                   D.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37891" name="对象 89095">
            <a:hlinkClick r:id="rId3" action="ppaction://hlinksldjump"/>
          </p:cNvPr>
          <p:cNvGraphicFramePr>
            <a:graphicFrameLocks/>
          </p:cNvGraphicFramePr>
          <p:nvPr/>
        </p:nvGraphicFramePr>
        <p:xfrm>
          <a:off x="1370013" y="1295400"/>
          <a:ext cx="582612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4" r:id="rId4" imgW="253800" imgH="393480" progId="Equation.DSMT4">
                  <p:embed/>
                </p:oleObj>
              </mc:Choice>
              <mc:Fallback>
                <p:oleObj r:id="rId4" imgW="253800" imgH="393480" progId="Equation.DSMT4">
                  <p:embed/>
                  <p:pic>
                    <p:nvPicPr>
                      <p:cNvPr id="0" name="Picture 2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295400"/>
                        <a:ext cx="582612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对象 89095">
            <a:hlinkClick r:id="rId3" action="ppaction://hlinksldjump"/>
          </p:cNvPr>
          <p:cNvGraphicFramePr>
            <a:graphicFrameLocks/>
          </p:cNvGraphicFramePr>
          <p:nvPr/>
        </p:nvGraphicFramePr>
        <p:xfrm>
          <a:off x="2827338" y="1304925"/>
          <a:ext cx="105092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5" r:id="rId6" imgW="457200" imgH="393480" progId="Equation.DSMT4">
                  <p:embed/>
                </p:oleObj>
              </mc:Choice>
              <mc:Fallback>
                <p:oleObj r:id="rId6" imgW="457200" imgH="393480" progId="Equation.DSMT4">
                  <p:embed/>
                  <p:pic>
                    <p:nvPicPr>
                      <p:cNvPr id="0" name="Picture 2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7338" y="1304925"/>
                        <a:ext cx="1050925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3" name="对象 89095">
            <a:hlinkClick r:id="rId3" action="ppaction://hlinksldjump"/>
          </p:cNvPr>
          <p:cNvGraphicFramePr>
            <a:graphicFrameLocks/>
          </p:cNvGraphicFramePr>
          <p:nvPr/>
        </p:nvGraphicFramePr>
        <p:xfrm>
          <a:off x="4767263" y="1336675"/>
          <a:ext cx="757237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6" r:id="rId8" imgW="330120" imgH="393480" progId="Equation.DSMT4">
                  <p:embed/>
                </p:oleObj>
              </mc:Choice>
              <mc:Fallback>
                <p:oleObj r:id="rId8" imgW="330120" imgH="393480" progId="Equation.DSMT4">
                  <p:embed/>
                  <p:pic>
                    <p:nvPicPr>
                      <p:cNvPr id="0" name="Picture 2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7263" y="1336675"/>
                        <a:ext cx="757237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4" name="对象 89095">
            <a:hlinkClick r:id="rId3" action="ppaction://hlinksldjump"/>
          </p:cNvPr>
          <p:cNvGraphicFramePr>
            <a:graphicFrameLocks/>
          </p:cNvGraphicFramePr>
          <p:nvPr/>
        </p:nvGraphicFramePr>
        <p:xfrm>
          <a:off x="6892925" y="1336675"/>
          <a:ext cx="525463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7" r:id="rId10" imgW="228600" imgH="393480" progId="Equation.DSMT4">
                  <p:embed/>
                </p:oleObj>
              </mc:Choice>
              <mc:Fallback>
                <p:oleObj r:id="rId10" imgW="228600" imgH="393480" progId="Equation.DSMT4">
                  <p:embed/>
                  <p:pic>
                    <p:nvPicPr>
                      <p:cNvPr id="0" name="Picture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2925" y="1336675"/>
                        <a:ext cx="525463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41"/>
          <p:cNvSpPr txBox="1">
            <a:spLocks noChangeArrowheads="1"/>
          </p:cNvSpPr>
          <p:nvPr/>
        </p:nvSpPr>
        <p:spPr bwMode="auto">
          <a:xfrm>
            <a:off x="6218238" y="685800"/>
            <a:ext cx="544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7896" name="文本框 104"/>
          <p:cNvSpPr txBox="1">
            <a:spLocks noChangeArrowheads="1"/>
          </p:cNvSpPr>
          <p:nvPr/>
        </p:nvSpPr>
        <p:spPr bwMode="auto">
          <a:xfrm>
            <a:off x="844550" y="2546350"/>
            <a:ext cx="7580313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当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＝－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时，分式               的值</a:t>
            </a: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(     )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A.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没有意义            </a:t>
            </a: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B.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等于零  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C.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等于</a:t>
            </a: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1                  D.</a:t>
            </a:r>
            <a:r>
              <a:rPr lang="zh-CN" altLang="en-US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等于－</a:t>
            </a:r>
            <a:r>
              <a:rPr lang="en-US" altLang="zh-CN" sz="2800">
                <a:latin typeface="Times New Roman" pitchFamily="18" charset="0"/>
                <a:ea typeface="黑体" pitchFamily="49" charset="-122"/>
                <a:sym typeface="宋体" pitchFamily="2" charset="-122"/>
              </a:rPr>
              <a:t>1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37897" name="对象 89095">
            <a:hlinkClick r:id="rId3" action="ppaction://hlinksldjump"/>
          </p:cNvPr>
          <p:cNvGraphicFramePr>
            <a:graphicFrameLocks/>
          </p:cNvGraphicFramePr>
          <p:nvPr/>
        </p:nvGraphicFramePr>
        <p:xfrm>
          <a:off x="4246563" y="2474913"/>
          <a:ext cx="90487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8" r:id="rId12" imgW="393480" imgH="393480" progId="Equation.DSMT4">
                  <p:embed/>
                </p:oleObj>
              </mc:Choice>
              <mc:Fallback>
                <p:oleObj r:id="rId12" imgW="393480" imgH="393480" progId="Equation.DSMT4">
                  <p:embed/>
                  <p:pic>
                    <p:nvPicPr>
                      <p:cNvPr id="0" name="Picture 2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6563" y="2474913"/>
                        <a:ext cx="904875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41"/>
          <p:cNvSpPr txBox="1">
            <a:spLocks noChangeArrowheads="1"/>
          </p:cNvSpPr>
          <p:nvPr/>
        </p:nvSpPr>
        <p:spPr bwMode="auto">
          <a:xfrm>
            <a:off x="6218238" y="2786063"/>
            <a:ext cx="544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21"/>
          <p:cNvSpPr txBox="1">
            <a:spLocks noChangeArrowheads="1"/>
          </p:cNvSpPr>
          <p:nvPr/>
        </p:nvSpPr>
        <p:spPr bwMode="auto">
          <a:xfrm>
            <a:off x="825500" y="765175"/>
            <a:ext cx="74453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当</a:t>
            </a:r>
            <a:r>
              <a:rPr lang="en-US" altLang="zh-CN" sz="2800" b="1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为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任意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实数时，下列分式一定有意义的是（    ）</a:t>
            </a:r>
          </a:p>
        </p:txBody>
      </p:sp>
      <p:grpSp>
        <p:nvGrpSpPr>
          <p:cNvPr id="38914" name="Group 31"/>
          <p:cNvGrpSpPr>
            <a:grpSpLocks/>
          </p:cNvGrpSpPr>
          <p:nvPr/>
        </p:nvGrpSpPr>
        <p:grpSpPr bwMode="auto">
          <a:xfrm>
            <a:off x="866775" y="2203450"/>
            <a:ext cx="1212850" cy="908050"/>
            <a:chOff x="299" y="1723"/>
            <a:chExt cx="764" cy="572"/>
          </a:xfrm>
        </p:grpSpPr>
        <p:sp>
          <p:nvSpPr>
            <p:cNvPr id="38915" name="Text Box 22"/>
            <p:cNvSpPr txBox="1">
              <a:spLocks noChangeArrowheads="1"/>
            </p:cNvSpPr>
            <p:nvPr/>
          </p:nvSpPr>
          <p:spPr bwMode="auto">
            <a:xfrm>
              <a:off x="299" y="1842"/>
              <a:ext cx="720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A.</a:t>
              </a:r>
            </a:p>
          </p:txBody>
        </p:sp>
        <p:graphicFrame>
          <p:nvGraphicFramePr>
            <p:cNvPr id="38916" name="Object 27"/>
            <p:cNvGraphicFramePr>
              <a:graphicFrameLocks/>
            </p:cNvGraphicFramePr>
            <p:nvPr/>
          </p:nvGraphicFramePr>
          <p:xfrm>
            <a:off x="491" y="1723"/>
            <a:ext cx="572" cy="5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45" r:id="rId4" imgW="253800" imgH="253800" progId="Equation.DSMT4">
                    <p:embed/>
                  </p:oleObj>
                </mc:Choice>
                <mc:Fallback>
                  <p:oleObj r:id="rId4" imgW="253800" imgH="253800" progId="Equation.DSMT4">
                    <p:embed/>
                    <p:pic>
                      <p:nvPicPr>
                        <p:cNvPr id="0" name="Picture 2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1" y="1723"/>
                          <a:ext cx="572" cy="5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917" name="Group 32"/>
          <p:cNvGrpSpPr>
            <a:grpSpLocks/>
          </p:cNvGrpSpPr>
          <p:nvPr/>
        </p:nvGrpSpPr>
        <p:grpSpPr bwMode="auto">
          <a:xfrm>
            <a:off x="2489200" y="2058988"/>
            <a:ext cx="1228725" cy="984250"/>
            <a:chOff x="1392" y="1616"/>
            <a:chExt cx="774" cy="620"/>
          </a:xfrm>
        </p:grpSpPr>
        <p:sp>
          <p:nvSpPr>
            <p:cNvPr id="38918" name="Text Box 24"/>
            <p:cNvSpPr txBox="1">
              <a:spLocks noChangeArrowheads="1"/>
            </p:cNvSpPr>
            <p:nvPr/>
          </p:nvSpPr>
          <p:spPr bwMode="auto">
            <a:xfrm>
              <a:off x="1392" y="1824"/>
              <a:ext cx="672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B.</a:t>
              </a:r>
            </a:p>
          </p:txBody>
        </p:sp>
        <p:graphicFrame>
          <p:nvGraphicFramePr>
            <p:cNvPr id="38919" name="Object 28"/>
            <p:cNvGraphicFramePr>
              <a:graphicFrameLocks/>
            </p:cNvGraphicFramePr>
            <p:nvPr/>
          </p:nvGraphicFramePr>
          <p:xfrm>
            <a:off x="1741" y="1616"/>
            <a:ext cx="425" cy="6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46" r:id="rId6" imgW="203040" imgH="253800" progId="Equation.DSMT4">
                    <p:embed/>
                  </p:oleObj>
                </mc:Choice>
                <mc:Fallback>
                  <p:oleObj r:id="rId6" imgW="203040" imgH="253800" progId="Equation.DSMT4">
                    <p:embed/>
                    <p:pic>
                      <p:nvPicPr>
                        <p:cNvPr id="0" name="Picture 2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41" y="1616"/>
                          <a:ext cx="425" cy="6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920" name="Group 33"/>
          <p:cNvGrpSpPr>
            <a:grpSpLocks/>
          </p:cNvGrpSpPr>
          <p:nvPr/>
        </p:nvGrpSpPr>
        <p:grpSpPr bwMode="auto">
          <a:xfrm>
            <a:off x="4132263" y="1860550"/>
            <a:ext cx="1616075" cy="1227138"/>
            <a:chOff x="2736" y="1544"/>
            <a:chExt cx="1018" cy="812"/>
          </a:xfrm>
        </p:grpSpPr>
        <p:sp>
          <p:nvSpPr>
            <p:cNvPr id="38921" name="Text Box 25"/>
            <p:cNvSpPr txBox="1">
              <a:spLocks noChangeArrowheads="1"/>
            </p:cNvSpPr>
            <p:nvPr/>
          </p:nvSpPr>
          <p:spPr bwMode="auto">
            <a:xfrm>
              <a:off x="2736" y="1824"/>
              <a:ext cx="528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C.</a:t>
              </a:r>
            </a:p>
          </p:txBody>
        </p:sp>
        <p:graphicFrame>
          <p:nvGraphicFramePr>
            <p:cNvPr id="38922" name="Object 29"/>
            <p:cNvGraphicFramePr>
              <a:graphicFrameLocks/>
            </p:cNvGraphicFramePr>
            <p:nvPr/>
          </p:nvGraphicFramePr>
          <p:xfrm>
            <a:off x="3022" y="1544"/>
            <a:ext cx="732" cy="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47" r:id="rId8" imgW="253800" imgH="279360" progId="Equation.DSMT4">
                    <p:embed/>
                  </p:oleObj>
                </mc:Choice>
                <mc:Fallback>
                  <p:oleObj r:id="rId8" imgW="253800" imgH="279360" progId="Equation.DSMT4">
                    <p:embed/>
                    <p:pic>
                      <p:nvPicPr>
                        <p:cNvPr id="0" name="Picture 3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2" y="1544"/>
                          <a:ext cx="732" cy="8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923" name="Group 34"/>
          <p:cNvGrpSpPr>
            <a:grpSpLocks/>
          </p:cNvGrpSpPr>
          <p:nvPr/>
        </p:nvGrpSpPr>
        <p:grpSpPr bwMode="auto">
          <a:xfrm>
            <a:off x="6267450" y="1854200"/>
            <a:ext cx="1568450" cy="1212850"/>
            <a:chOff x="4032" y="1491"/>
            <a:chExt cx="1138" cy="907"/>
          </a:xfrm>
        </p:grpSpPr>
        <p:sp>
          <p:nvSpPr>
            <p:cNvPr id="38924" name="Text Box 26"/>
            <p:cNvSpPr txBox="1">
              <a:spLocks noChangeArrowheads="1"/>
            </p:cNvSpPr>
            <p:nvPr/>
          </p:nvSpPr>
          <p:spPr bwMode="auto">
            <a:xfrm>
              <a:off x="4032" y="1824"/>
              <a:ext cx="67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D.</a:t>
              </a:r>
            </a:p>
          </p:txBody>
        </p:sp>
        <p:graphicFrame>
          <p:nvGraphicFramePr>
            <p:cNvPr id="38925" name="Object 30"/>
            <p:cNvGraphicFramePr>
              <a:graphicFrameLocks/>
            </p:cNvGraphicFramePr>
            <p:nvPr/>
          </p:nvGraphicFramePr>
          <p:xfrm>
            <a:off x="4444" y="1491"/>
            <a:ext cx="726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48" r:id="rId10" imgW="203040" imgH="253800" progId="Equation.DSMT4">
                    <p:embed/>
                  </p:oleObj>
                </mc:Choice>
                <mc:Fallback>
                  <p:oleObj r:id="rId10" imgW="203040" imgH="253800" progId="Equation.DSMT4">
                    <p:embed/>
                    <p:pic>
                      <p:nvPicPr>
                        <p:cNvPr id="0" name="Picture 3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44" y="1491"/>
                          <a:ext cx="726" cy="9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Text Box 41"/>
          <p:cNvSpPr txBox="1">
            <a:spLocks noChangeArrowheads="1"/>
          </p:cNvSpPr>
          <p:nvPr/>
        </p:nvSpPr>
        <p:spPr bwMode="auto">
          <a:xfrm>
            <a:off x="1350963" y="1539875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8927" name="文本框 89111"/>
          <p:cNvSpPr txBox="1">
            <a:spLocks noChangeArrowheads="1"/>
          </p:cNvSpPr>
          <p:nvPr/>
        </p:nvSpPr>
        <p:spPr bwMode="auto">
          <a:xfrm>
            <a:off x="892175" y="3387725"/>
            <a:ext cx="71183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4.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已知，当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=5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时，分式                的值等于零，则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k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      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graphicFrame>
        <p:nvGraphicFramePr>
          <p:cNvPr id="38928" name="对象 89112"/>
          <p:cNvGraphicFramePr>
            <a:graphicFrameLocks/>
          </p:cNvGraphicFramePr>
          <p:nvPr/>
        </p:nvGraphicFramePr>
        <p:xfrm>
          <a:off x="4792663" y="3260725"/>
          <a:ext cx="1357312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9" r:id="rId12" imgW="444307" imgH="393529" progId="Equation.3">
                  <p:embed/>
                </p:oleObj>
              </mc:Choice>
              <mc:Fallback>
                <p:oleObj r:id="rId12" imgW="444307" imgH="393529" progId="Equation.3">
                  <p:embed/>
                  <p:pic>
                    <p:nvPicPr>
                      <p:cNvPr id="0" name="Picture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2663" y="3260725"/>
                        <a:ext cx="1357312" cy="103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54" name="文本框 60453"/>
          <p:cNvSpPr txBox="1">
            <a:spLocks noChangeArrowheads="1"/>
          </p:cNvSpPr>
          <p:nvPr/>
        </p:nvSpPr>
        <p:spPr bwMode="auto">
          <a:xfrm>
            <a:off x="1652588" y="4211638"/>
            <a:ext cx="974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-10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04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682625" y="554038"/>
            <a:ext cx="7772400" cy="2085975"/>
            <a:chOff x="192" y="2813"/>
            <a:chExt cx="4896" cy="1314"/>
          </a:xfrm>
        </p:grpSpPr>
        <p:sp>
          <p:nvSpPr>
            <p:cNvPr id="39938" name="Text Box 36"/>
            <p:cNvSpPr txBox="1">
              <a:spLocks noChangeArrowheads="1"/>
            </p:cNvSpPr>
            <p:nvPr/>
          </p:nvSpPr>
          <p:spPr bwMode="auto">
            <a:xfrm>
              <a:off x="192" y="2860"/>
              <a:ext cx="4896" cy="1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5.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在分式       中，当</a:t>
              </a: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x</a:t>
              </a: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为何值时，分式有意义？分式的值为零？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latin typeface="黑体" pitchFamily="49" charset="-122"/>
                  <a:ea typeface="黑体" pitchFamily="49" charset="-122"/>
                </a:rPr>
                <a:t>    </a:t>
              </a:r>
            </a:p>
          </p:txBody>
        </p:sp>
        <p:graphicFrame>
          <p:nvGraphicFramePr>
            <p:cNvPr id="39939" name="Object 37"/>
            <p:cNvGraphicFramePr>
              <a:graphicFrameLocks/>
            </p:cNvGraphicFramePr>
            <p:nvPr/>
          </p:nvGraphicFramePr>
          <p:xfrm>
            <a:off x="1188" y="2813"/>
            <a:ext cx="510" cy="5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945" r:id="rId3" imgW="241771" imgH="267031" progId="Equation.DSMT4">
                    <p:embed/>
                  </p:oleObj>
                </mc:Choice>
                <mc:Fallback>
                  <p:oleObj r:id="rId3" imgW="241771" imgH="267031" progId="Equation.DSMT4">
                    <p:embed/>
                    <p:pic>
                      <p:nvPicPr>
                        <p:cNvPr id="0" name="Picture 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8" y="2813"/>
                          <a:ext cx="510" cy="5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682625" y="2786063"/>
            <a:ext cx="675163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答：当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≠ 3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时，该分式有意义；当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=-3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时，该分式的值为零</a:t>
            </a:r>
            <a:r>
              <a:rPr lang="en-US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pic>
        <p:nvPicPr>
          <p:cNvPr id="39941" name="图片 7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77788"/>
            <a:ext cx="19050" cy="1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文本框 90123"/>
          <p:cNvSpPr txBox="1">
            <a:spLocks noChangeArrowheads="1"/>
          </p:cNvSpPr>
          <p:nvPr/>
        </p:nvSpPr>
        <p:spPr bwMode="auto">
          <a:xfrm>
            <a:off x="779463" y="1922463"/>
            <a:ext cx="807720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6.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分式                    的值能等于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吗？说明理由．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/>
            </a:r>
            <a:b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solidFill>
                <a:srgbClr val="0000FF"/>
              </a:solidFill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23561" name="对象 90122"/>
          <p:cNvGraphicFramePr>
            <a:graphicFrameLocks/>
          </p:cNvGraphicFramePr>
          <p:nvPr/>
        </p:nvGraphicFramePr>
        <p:xfrm>
          <a:off x="1860550" y="1728788"/>
          <a:ext cx="1725613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1" r:id="rId3" imgW="698197" imgH="393529" progId="Equation.3">
                  <p:embed/>
                </p:oleObj>
              </mc:Choice>
              <mc:Fallback>
                <p:oleObj r:id="rId3" imgW="698197" imgH="393529" progId="Equation.3">
                  <p:embed/>
                  <p:pic>
                    <p:nvPicPr>
                      <p:cNvPr id="0" name="Picture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0550" y="1728788"/>
                        <a:ext cx="1725613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887413" y="3082925"/>
            <a:ext cx="6751637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答：不能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因为                            必须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x=-3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，而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x=-3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时，分母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-x-12=0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，分式无意义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graphicFrame>
        <p:nvGraphicFramePr>
          <p:cNvPr id="10" name="对象 90122"/>
          <p:cNvGraphicFramePr>
            <a:graphicFrameLocks/>
          </p:cNvGraphicFramePr>
          <p:nvPr/>
        </p:nvGraphicFramePr>
        <p:xfrm>
          <a:off x="3324225" y="3082925"/>
          <a:ext cx="216535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2" r:id="rId5" imgW="876240" imgH="393480" progId="Equation.DSMT4">
                  <p:embed/>
                </p:oleObj>
              </mc:Choice>
              <mc:Fallback>
                <p:oleObj r:id="rId5" imgW="876240" imgH="393480" progId="Equation.DSMT4">
                  <p:embed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4225" y="3082925"/>
                        <a:ext cx="216535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 b="1">
                <a:solidFill>
                  <a:srgbClr val="228B8B"/>
                </a:solidFill>
                <a:ea typeface="方正姚体" pitchFamily="2" charset="-122"/>
              </a:rPr>
              <a:t>课堂小结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44463" y="2924175"/>
            <a:ext cx="1042987" cy="461963"/>
          </a:xfrm>
          <a:prstGeom prst="rect">
            <a:avLst/>
          </a:prstGeom>
          <a:noFill/>
          <a:ln w="25400">
            <a:solidFill>
              <a:srgbClr val="ECEC00">
                <a:alpha val="54117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dist"/>
            <a:r>
              <a:rPr lang="zh-CN" altLang="en-US" sz="2400">
                <a:latin typeface="黑体" pitchFamily="49" charset="-122"/>
                <a:ea typeface="黑体" pitchFamily="49" charset="-122"/>
              </a:rPr>
              <a:t>分式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511300" y="1068388"/>
            <a:ext cx="1225550" cy="560387"/>
          </a:xfrm>
          <a:prstGeom prst="rect">
            <a:avLst/>
          </a:prstGeom>
          <a:noFill/>
          <a:ln w="25400" cap="sq">
            <a:solidFill>
              <a:srgbClr val="59595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dist">
              <a:lnSpc>
                <a:spcPct val="1500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定义</a:t>
            </a:r>
            <a:endParaRPr lang="en-US" alt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5" name="左大括号 54"/>
          <p:cNvSpPr>
            <a:spLocks/>
          </p:cNvSpPr>
          <p:nvPr/>
        </p:nvSpPr>
        <p:spPr bwMode="auto">
          <a:xfrm>
            <a:off x="1295400" y="1252538"/>
            <a:ext cx="217488" cy="3905250"/>
          </a:xfrm>
          <a:prstGeom prst="leftBrace">
            <a:avLst>
              <a:gd name="adj1" fmla="val 7399"/>
              <a:gd name="adj2" fmla="val 50000"/>
            </a:avLst>
          </a:prstGeom>
          <a:noFill/>
          <a:ln w="25400">
            <a:solidFill>
              <a:schemeClr val="tx1">
                <a:alpha val="61176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4" name="右箭头 23"/>
          <p:cNvSpPr/>
          <p:nvPr/>
        </p:nvSpPr>
        <p:spPr bwMode="auto">
          <a:xfrm>
            <a:off x="2879725" y="1243013"/>
            <a:ext cx="431800" cy="28733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512888" y="4437063"/>
            <a:ext cx="1296987" cy="1200150"/>
          </a:xfrm>
          <a:prstGeom prst="rect">
            <a:avLst/>
          </a:prstGeom>
          <a:noFill/>
          <a:ln w="25400" cap="sq">
            <a:solidFill>
              <a:srgbClr val="59595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dist">
              <a:lnSpc>
                <a:spcPct val="1500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值为零的条件</a:t>
            </a:r>
            <a:endParaRPr lang="en-US" alt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" name="右箭头 20"/>
          <p:cNvSpPr/>
          <p:nvPr/>
        </p:nvSpPr>
        <p:spPr bwMode="auto">
          <a:xfrm>
            <a:off x="2952750" y="4795838"/>
            <a:ext cx="431800" cy="28733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512888" y="2636838"/>
            <a:ext cx="1225550" cy="1114425"/>
          </a:xfrm>
          <a:prstGeom prst="rect">
            <a:avLst/>
          </a:prstGeom>
          <a:noFill/>
          <a:ln w="25400" cap="sq">
            <a:solidFill>
              <a:srgbClr val="59595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dist">
              <a:lnSpc>
                <a:spcPct val="1500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有意义的条件</a:t>
            </a:r>
            <a:endParaRPr lang="en-US" alt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右箭头 13"/>
          <p:cNvSpPr/>
          <p:nvPr/>
        </p:nvSpPr>
        <p:spPr bwMode="auto">
          <a:xfrm>
            <a:off x="2843213" y="2997200"/>
            <a:ext cx="431800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24"/>
          <p:cNvGrpSpPr>
            <a:grpSpLocks/>
          </p:cNvGrpSpPr>
          <p:nvPr/>
        </p:nvGrpSpPr>
        <p:grpSpPr bwMode="auto">
          <a:xfrm>
            <a:off x="3384550" y="595313"/>
            <a:ext cx="5580063" cy="1736725"/>
            <a:chOff x="3384426" y="594554"/>
            <a:chExt cx="5580062" cy="1737498"/>
          </a:xfrm>
        </p:grpSpPr>
        <p:sp>
          <p:nvSpPr>
            <p:cNvPr id="41995" name="矩形 15"/>
            <p:cNvSpPr>
              <a:spLocks noChangeArrowheads="1"/>
            </p:cNvSpPr>
            <p:nvPr/>
          </p:nvSpPr>
          <p:spPr bwMode="auto">
            <a:xfrm>
              <a:off x="3384426" y="594554"/>
              <a:ext cx="5580062" cy="1737498"/>
            </a:xfrm>
            <a:prstGeom prst="rect">
              <a:avLst/>
            </a:prstGeom>
            <a:noFill/>
            <a:ln w="25400">
              <a:solidFill>
                <a:schemeClr val="tx1">
                  <a:alpha val="69019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一般地，如果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A,B</a:t>
              </a:r>
              <a:r>
                <a:rPr lang="zh-CN" altLang="en-US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表示整式，且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zh-CN" altLang="en-US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中含有字母，式子         叫做分式  ，其中，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zh-CN" altLang="en-US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叫做分式的分子，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zh-CN" altLang="en-US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叫做分式的分母</a:t>
              </a:r>
              <a:r>
                <a:rPr lang="en-US" altLang="zh-CN" sz="24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.</a:t>
              </a:r>
            </a:p>
          </p:txBody>
        </p:sp>
        <p:graphicFrame>
          <p:nvGraphicFramePr>
            <p:cNvPr id="41996" name="Object 14"/>
            <p:cNvGraphicFramePr>
              <a:graphicFrameLocks/>
            </p:cNvGraphicFramePr>
            <p:nvPr/>
          </p:nvGraphicFramePr>
          <p:xfrm>
            <a:off x="5112568" y="1170618"/>
            <a:ext cx="432048" cy="6377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2" r:id="rId3" imgW="177800" imgH="393700" progId="Equation.DSMT4">
                    <p:embed/>
                  </p:oleObj>
                </mc:Choice>
                <mc:Fallback>
                  <p:oleObj r:id="rId3" imgW="177800" imgH="393700" progId="Equation.DSMT4">
                    <p:embed/>
                    <p:pic>
                      <p:nvPicPr>
                        <p:cNvPr id="0" name="Picture 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12568" y="1170618"/>
                          <a:ext cx="432048" cy="6377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25"/>
          <p:cNvGrpSpPr>
            <a:grpSpLocks/>
          </p:cNvGrpSpPr>
          <p:nvPr/>
        </p:nvGrpSpPr>
        <p:grpSpPr bwMode="auto">
          <a:xfrm>
            <a:off x="3419475" y="2781300"/>
            <a:ext cx="5040313" cy="712788"/>
            <a:chOff x="3456384" y="2780928"/>
            <a:chExt cx="5040312" cy="712637"/>
          </a:xfrm>
        </p:grpSpPr>
        <p:sp>
          <p:nvSpPr>
            <p:cNvPr id="41998" name="Text Box 10"/>
            <p:cNvSpPr txBox="1">
              <a:spLocks noChangeArrowheads="1"/>
            </p:cNvSpPr>
            <p:nvPr/>
          </p:nvSpPr>
          <p:spPr bwMode="auto">
            <a:xfrm>
              <a:off x="3456384" y="2852936"/>
              <a:ext cx="5040312" cy="640629"/>
            </a:xfrm>
            <a:prstGeom prst="rect">
              <a:avLst/>
            </a:prstGeom>
            <a:noFill/>
            <a:ln w="25400">
              <a:solidFill>
                <a:schemeClr val="tx1">
                  <a:alpha val="87057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分式    有意义的条件是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≠0.</a:t>
              </a:r>
            </a:p>
          </p:txBody>
        </p:sp>
        <p:graphicFrame>
          <p:nvGraphicFramePr>
            <p:cNvPr id="41999" name="Object 15"/>
            <p:cNvGraphicFramePr>
              <a:graphicFrameLocks/>
            </p:cNvGraphicFramePr>
            <p:nvPr/>
          </p:nvGraphicFramePr>
          <p:xfrm>
            <a:off x="4248472" y="2780928"/>
            <a:ext cx="431800" cy="638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3" r:id="rId5" imgW="177800" imgH="393700" progId="Equation.DSMT4">
                    <p:embed/>
                  </p:oleObj>
                </mc:Choice>
                <mc:Fallback>
                  <p:oleObj r:id="rId5" imgW="177800" imgH="393700" progId="Equation.DSMT4">
                    <p:embed/>
                    <p:pic>
                      <p:nvPicPr>
                        <p:cNvPr id="0" name="Picture 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48472" y="2780928"/>
                          <a:ext cx="431800" cy="638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3529013" y="4652963"/>
            <a:ext cx="5040312" cy="647700"/>
            <a:chOff x="3528392" y="4652952"/>
            <a:chExt cx="5040312" cy="648256"/>
          </a:xfrm>
        </p:grpSpPr>
        <p:sp>
          <p:nvSpPr>
            <p:cNvPr id="42001" name="Text Box 10"/>
            <p:cNvSpPr txBox="1">
              <a:spLocks noChangeArrowheads="1"/>
            </p:cNvSpPr>
            <p:nvPr/>
          </p:nvSpPr>
          <p:spPr bwMode="auto">
            <a:xfrm>
              <a:off x="3528392" y="4652952"/>
              <a:ext cx="5040312" cy="640629"/>
            </a:xfrm>
            <a:prstGeom prst="rect">
              <a:avLst/>
            </a:prstGeom>
            <a:noFill/>
            <a:ln w="25400">
              <a:solidFill>
                <a:schemeClr val="tx1">
                  <a:alpha val="87057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分式    值为零的条件是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=0</a:t>
              </a: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且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≠0.</a:t>
              </a:r>
            </a:p>
          </p:txBody>
        </p:sp>
        <p:graphicFrame>
          <p:nvGraphicFramePr>
            <p:cNvPr id="42002" name="Object 16"/>
            <p:cNvGraphicFramePr>
              <a:graphicFrameLocks/>
            </p:cNvGraphicFramePr>
            <p:nvPr/>
          </p:nvGraphicFramePr>
          <p:xfrm>
            <a:off x="4320480" y="4663033"/>
            <a:ext cx="431800" cy="638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4" r:id="rId6" imgW="177800" imgH="393700" progId="Equation.DSMT4">
                    <p:embed/>
                  </p:oleObj>
                </mc:Choice>
                <mc:Fallback>
                  <p:oleObj r:id="rId6" imgW="177800" imgH="393700" progId="Equation.DSMT4">
                    <p:embed/>
                    <p:pic>
                      <p:nvPicPr>
                        <p:cNvPr id="0" name="Picture 2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0480" y="4663033"/>
                          <a:ext cx="431800" cy="638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55" grpId="0" animBg="1"/>
      <p:bldP spid="24" grpId="0" animBg="1"/>
      <p:bldP spid="12" grpId="0" animBg="1"/>
      <p:bldP spid="21" grpId="0" animBg="1"/>
      <p:bldP spid="11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Pages>0</Pages>
  <Words>1260</Words>
  <Characters>0</Characters>
  <Application>Microsoft Office PowerPoint</Application>
  <DocSecurity>0</DocSecurity>
  <PresentationFormat>全屏显示(4:3)</PresentationFormat>
  <Lines>0</Lines>
  <Paragraphs>205</Paragraphs>
  <Slides>25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2_Office 主题​​</vt:lpstr>
      <vt:lpstr>3_Office 主题​​</vt:lpstr>
      <vt:lpstr>Equation.DSMT4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</cp:lastModifiedBy>
  <cp:revision>669</cp:revision>
  <dcterms:created xsi:type="dcterms:W3CDTF">2015-07-09T08:14:18Z</dcterms:created>
  <dcterms:modified xsi:type="dcterms:W3CDTF">2018-12-10T08:18:05Z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