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1"/>
  </p:notesMasterIdLst>
  <p:handoutMasterIdLst>
    <p:handoutMasterId r:id="rId52"/>
  </p:handoutMasterIdLst>
  <p:sldIdLst>
    <p:sldId id="300" r:id="rId2"/>
    <p:sldId id="260" r:id="rId3"/>
    <p:sldId id="265" r:id="rId4"/>
    <p:sldId id="1078" r:id="rId5"/>
    <p:sldId id="1079" r:id="rId6"/>
    <p:sldId id="1080" r:id="rId7"/>
    <p:sldId id="1081" r:id="rId8"/>
    <p:sldId id="1082" r:id="rId9"/>
    <p:sldId id="1083" r:id="rId10"/>
    <p:sldId id="1084" r:id="rId11"/>
    <p:sldId id="1085" r:id="rId12"/>
    <p:sldId id="1086" r:id="rId13"/>
    <p:sldId id="1087" r:id="rId14"/>
    <p:sldId id="1088" r:id="rId15"/>
    <p:sldId id="1089" r:id="rId16"/>
    <p:sldId id="1090" r:id="rId17"/>
    <p:sldId id="1091" r:id="rId18"/>
    <p:sldId id="1092" r:id="rId19"/>
    <p:sldId id="1093" r:id="rId20"/>
    <p:sldId id="1095" r:id="rId21"/>
    <p:sldId id="1096" r:id="rId22"/>
    <p:sldId id="1097" r:id="rId23"/>
    <p:sldId id="1098" r:id="rId24"/>
    <p:sldId id="1099" r:id="rId25"/>
    <p:sldId id="1100" r:id="rId26"/>
    <p:sldId id="1101" r:id="rId27"/>
    <p:sldId id="1103" r:id="rId28"/>
    <p:sldId id="1104" r:id="rId29"/>
    <p:sldId id="1105" r:id="rId30"/>
    <p:sldId id="1255" r:id="rId31"/>
    <p:sldId id="1106" r:id="rId32"/>
    <p:sldId id="1107" r:id="rId33"/>
    <p:sldId id="1108" r:id="rId34"/>
    <p:sldId id="1110" r:id="rId35"/>
    <p:sldId id="1111" r:id="rId36"/>
    <p:sldId id="1112" r:id="rId37"/>
    <p:sldId id="1113" r:id="rId38"/>
    <p:sldId id="1114" r:id="rId39"/>
    <p:sldId id="1115" r:id="rId40"/>
    <p:sldId id="1116" r:id="rId41"/>
    <p:sldId id="1117" r:id="rId42"/>
    <p:sldId id="1118" r:id="rId43"/>
    <p:sldId id="1119" r:id="rId44"/>
    <p:sldId id="1120" r:id="rId45"/>
    <p:sldId id="1121" r:id="rId46"/>
    <p:sldId id="1122" r:id="rId47"/>
    <p:sldId id="1123" r:id="rId48"/>
    <p:sldId id="1125" r:id="rId49"/>
    <p:sldId id="1126" r:id="rId50"/>
  </p:sldIdLst>
  <p:sldSz cx="23763288" cy="13322300"/>
  <p:notesSz cx="6858000" cy="9144000"/>
  <p:defaultTextStyle>
    <a:defPPr>
      <a:defRPr lang="zh-CN"/>
    </a:defPPr>
    <a:lvl1pPr algn="l" defTabSz="2117725" rtl="0" fontAlgn="base">
      <a:spcBef>
        <a:spcPct val="0"/>
      </a:spcBef>
      <a:spcAft>
        <a:spcPct val="0"/>
      </a:spcAft>
      <a:defRPr sz="4200" kern="1200">
        <a:solidFill>
          <a:schemeClr val="tx1"/>
        </a:solidFill>
        <a:latin typeface="Arial" pitchFamily="34" charset="0"/>
        <a:ea typeface="宋体" pitchFamily="2" charset="-122"/>
        <a:cs typeface="+mn-cs"/>
      </a:defRPr>
    </a:lvl1pPr>
    <a:lvl2pPr marL="1058863" indent="-601663" algn="l" defTabSz="2117725" rtl="0" fontAlgn="base">
      <a:spcBef>
        <a:spcPct val="0"/>
      </a:spcBef>
      <a:spcAft>
        <a:spcPct val="0"/>
      </a:spcAft>
      <a:defRPr sz="4200" kern="1200">
        <a:solidFill>
          <a:schemeClr val="tx1"/>
        </a:solidFill>
        <a:latin typeface="Arial" pitchFamily="34" charset="0"/>
        <a:ea typeface="宋体" pitchFamily="2" charset="-122"/>
        <a:cs typeface="+mn-cs"/>
      </a:defRPr>
    </a:lvl2pPr>
    <a:lvl3pPr marL="2117725" indent="-120332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3pPr>
    <a:lvl4pPr marL="3178175" indent="-1806575" algn="l" defTabSz="2117725" rtl="0" fontAlgn="base">
      <a:spcBef>
        <a:spcPct val="0"/>
      </a:spcBef>
      <a:spcAft>
        <a:spcPct val="0"/>
      </a:spcAft>
      <a:defRPr sz="4200" kern="1200">
        <a:solidFill>
          <a:schemeClr val="tx1"/>
        </a:solidFill>
        <a:latin typeface="Arial" pitchFamily="34" charset="0"/>
        <a:ea typeface="宋体" pitchFamily="2" charset="-122"/>
        <a:cs typeface="+mn-cs"/>
      </a:defRPr>
    </a:lvl4pPr>
    <a:lvl5pPr marL="4237038" indent="-2408238" algn="l" defTabSz="2117725" rtl="0" fontAlgn="base">
      <a:spcBef>
        <a:spcPct val="0"/>
      </a:spcBef>
      <a:spcAft>
        <a:spcPct val="0"/>
      </a:spcAft>
      <a:defRPr sz="4200" kern="1200">
        <a:solidFill>
          <a:schemeClr val="tx1"/>
        </a:solidFill>
        <a:latin typeface="Arial" pitchFamily="34" charset="0"/>
        <a:ea typeface="宋体" pitchFamily="2" charset="-122"/>
        <a:cs typeface="+mn-cs"/>
      </a:defRPr>
    </a:lvl5pPr>
    <a:lvl6pPr marL="2286000" algn="l" defTabSz="914400" rtl="0" eaLnBrk="1" latinLnBrk="0" hangingPunct="1">
      <a:defRPr sz="4200" kern="1200">
        <a:solidFill>
          <a:schemeClr val="tx1"/>
        </a:solidFill>
        <a:latin typeface="Arial" pitchFamily="34" charset="0"/>
        <a:ea typeface="宋体" pitchFamily="2" charset="-122"/>
        <a:cs typeface="+mn-cs"/>
      </a:defRPr>
    </a:lvl6pPr>
    <a:lvl7pPr marL="2743200" algn="l" defTabSz="914400" rtl="0" eaLnBrk="1" latinLnBrk="0" hangingPunct="1">
      <a:defRPr sz="4200" kern="1200">
        <a:solidFill>
          <a:schemeClr val="tx1"/>
        </a:solidFill>
        <a:latin typeface="Arial" pitchFamily="34" charset="0"/>
        <a:ea typeface="宋体" pitchFamily="2" charset="-122"/>
        <a:cs typeface="+mn-cs"/>
      </a:defRPr>
    </a:lvl7pPr>
    <a:lvl8pPr marL="3200400" algn="l" defTabSz="914400" rtl="0" eaLnBrk="1" latinLnBrk="0" hangingPunct="1">
      <a:defRPr sz="4200" kern="1200">
        <a:solidFill>
          <a:schemeClr val="tx1"/>
        </a:solidFill>
        <a:latin typeface="Arial" pitchFamily="34" charset="0"/>
        <a:ea typeface="宋体" pitchFamily="2" charset="-122"/>
        <a:cs typeface="+mn-cs"/>
      </a:defRPr>
    </a:lvl8pPr>
    <a:lvl9pPr marL="3657600" algn="l" defTabSz="914400" rtl="0" eaLnBrk="1" latinLnBrk="0" hangingPunct="1">
      <a:defRPr sz="4200" kern="1200">
        <a:solidFill>
          <a:schemeClr val="tx1"/>
        </a:solidFill>
        <a:latin typeface="Arial" pitchFamily="34" charset="0"/>
        <a:ea typeface="宋体" pitchFamily="2" charset="-122"/>
        <a:cs typeface="+mn-cs"/>
      </a:defRPr>
    </a:lvl9pPr>
  </p:defaultTextStyle>
  <p:extLst>
    <p:ext uri="{EFAFB233-063F-42B5-8137-9DF3F51BA10A}">
      <p15:sldGuideLst xmlns:p15="http://schemas.microsoft.com/office/powerpoint/2012/main">
        <p15:guide id="1" orient="horz" pos="4196">
          <p15:clr>
            <a:srgbClr val="A4A3A4"/>
          </p15:clr>
        </p15:guide>
        <p15:guide id="2" pos="7485">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D6690"/>
    <a:srgbClr val="4DA9CF"/>
    <a:srgbClr val="CAE4F1"/>
    <a:srgbClr val="CC0000"/>
    <a:srgbClr val="8D80BB"/>
    <a:srgbClr val="FFFFFF"/>
    <a:srgbClr val="000000"/>
    <a:srgbClr val="00A7B4"/>
    <a:srgbClr val="DC6690"/>
    <a:srgbClr val="3F3F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BC89EF96-8CEA-46FF-86C4-4CE0E7609802}" styleName="浅色样式 3 - 强调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中度样式 4 - 强调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E8B1032C-EA38-4F05-BA0D-38AFFFC7BED3}" styleName="浅色样式 3 - 强调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16D9F66E-5EB9-4882-86FB-DCBF35E3C3E4}" styleName="中度样式 4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441" autoAdjust="0"/>
    <p:restoredTop sz="94660"/>
  </p:normalViewPr>
  <p:slideViewPr>
    <p:cSldViewPr>
      <p:cViewPr varScale="1">
        <p:scale>
          <a:sx n="47" d="100"/>
          <a:sy n="47" d="100"/>
        </p:scale>
        <p:origin x="84" y="54"/>
      </p:cViewPr>
      <p:guideLst>
        <p:guide orient="horz" pos="4196"/>
        <p:guide pos="7485"/>
      </p:guideLst>
    </p:cSldViewPr>
  </p:slideViewPr>
  <p:notesTextViewPr>
    <p:cViewPr>
      <p:scale>
        <a:sx n="100" d="100"/>
        <a:sy n="100" d="100"/>
      </p:scale>
      <p:origin x="0" y="0"/>
    </p:cViewPr>
  </p:notesTextViewPr>
  <p:notesViewPr>
    <p:cSldViewPr>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notesMaster" Target="notesMasters/notesMaster1.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F3931F0-0F06-4D43-84F3-9562F0EEE9E7}" type="datetimeFigureOut">
              <a:rPr lang="zh-CN" altLang="en-US" smtClean="0"/>
              <a:pPr/>
              <a:t>2019/11/4</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13C85A7E-BC9E-4B02-A88E-93F2C7987CD2}" type="slidenum">
              <a:rPr lang="zh-CN" altLang="en-US" smtClean="0"/>
              <a:pPr/>
              <a:t>‹#›</a:t>
            </a:fld>
            <a:endParaRPr lang="zh-CN" altLang="en-US"/>
          </a:p>
        </p:txBody>
      </p:sp>
    </p:spTree>
    <p:extLst>
      <p:ext uri="{BB962C8B-B14F-4D97-AF65-F5344CB8AC3E}">
        <p14:creationId xmlns:p14="http://schemas.microsoft.com/office/powerpoint/2010/main" val="130741045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atin typeface="Arial" charset="0"/>
              </a:defRPr>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atin typeface="Arial" charset="0"/>
              </a:defRPr>
            </a:lvl1pPr>
          </a:lstStyle>
          <a:p>
            <a:pPr>
              <a:defRPr/>
            </a:pPr>
            <a:fld id="{7255D1F0-0559-45E3-AA3F-653AFB4BCBF4}" type="datetimeFigureOut">
              <a:rPr lang="zh-CN" altLang="en-US"/>
              <a:pPr>
                <a:defRPr/>
              </a:pPr>
              <a:t>2019/11/4</a:t>
            </a:fld>
            <a:endParaRPr lang="zh-CN" altLang="en-US"/>
          </a:p>
        </p:txBody>
      </p:sp>
      <p:sp>
        <p:nvSpPr>
          <p:cNvPr id="4" name="幻灯片图像占位符 3"/>
          <p:cNvSpPr>
            <a:spLocks noGrp="1" noRot="1" noChangeAspect="1"/>
          </p:cNvSpPr>
          <p:nvPr>
            <p:ph type="sldImg" idx="2"/>
          </p:nvPr>
        </p:nvSpPr>
        <p:spPr>
          <a:xfrm>
            <a:off x="371475" y="685800"/>
            <a:ext cx="6115050" cy="3429000"/>
          </a:xfrm>
          <a:prstGeom prst="rect">
            <a:avLst/>
          </a:prstGeom>
          <a:noFill/>
          <a:ln w="12700">
            <a:solidFill>
              <a:prstClr val="black"/>
            </a:solidFill>
          </a:ln>
        </p:spPr>
        <p:txBody>
          <a:bodyPr vert="horz" lIns="91440" tIns="45720" rIns="91440" bIns="45720" rtlCol="0" anchor="ctr"/>
          <a:lstStyle/>
          <a:p>
            <a:pPr lvl="0"/>
            <a:endParaRPr lang="zh-CN" alt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noProof="0"/>
              <a:t>单击此处编辑母版文本样式</a:t>
            </a:r>
          </a:p>
          <a:p>
            <a:pPr lvl="1"/>
            <a:r>
              <a:rPr lang="zh-CN" altLang="en-US" noProof="0"/>
              <a:t>第二级</a:t>
            </a:r>
          </a:p>
          <a:p>
            <a:pPr lvl="2"/>
            <a:r>
              <a:rPr lang="zh-CN" altLang="en-US" noProof="0"/>
              <a:t>第三级</a:t>
            </a:r>
          </a:p>
          <a:p>
            <a:pPr lvl="3"/>
            <a:r>
              <a:rPr lang="zh-CN" altLang="en-US" noProof="0"/>
              <a:t>第四级</a:t>
            </a:r>
          </a:p>
          <a:p>
            <a:pPr lvl="4"/>
            <a:r>
              <a:rPr lang="zh-CN" altLang="en-US" noProof="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atin typeface="Arial" charset="0"/>
              </a:defRPr>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atin typeface="Arial" charset="0"/>
              </a:defRPr>
            </a:lvl1pPr>
          </a:lstStyle>
          <a:p>
            <a:pPr>
              <a:defRPr/>
            </a:pPr>
            <a:fld id="{09E6B5E2-414F-4B9B-AAB9-9B87664B65D6}" type="slidenum">
              <a:rPr lang="zh-CN" altLang="en-US"/>
              <a:pPr>
                <a:defRPr/>
              </a:pPr>
              <a:t>‹#›</a:t>
            </a:fld>
            <a:endParaRPr lang="zh-CN" altLang="en-US"/>
          </a:p>
        </p:txBody>
      </p:sp>
    </p:spTree>
    <p:extLst>
      <p:ext uri="{BB962C8B-B14F-4D97-AF65-F5344CB8AC3E}">
        <p14:creationId xmlns:p14="http://schemas.microsoft.com/office/powerpoint/2010/main" val="823322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3</a:t>
            </a:fld>
            <a:endParaRPr lang="zh-CN" altLang="en-US"/>
          </a:p>
        </p:txBody>
      </p:sp>
    </p:spTree>
    <p:extLst>
      <p:ext uri="{BB962C8B-B14F-4D97-AF65-F5344CB8AC3E}">
        <p14:creationId xmlns:p14="http://schemas.microsoft.com/office/powerpoint/2010/main" val="15962498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
        <p:nvSpPr>
          <p:cNvPr id="4" name="灯片编号占位符 3"/>
          <p:cNvSpPr>
            <a:spLocks noGrp="1"/>
          </p:cNvSpPr>
          <p:nvPr>
            <p:ph type="sldNum" sz="quarter" idx="10"/>
          </p:nvPr>
        </p:nvSpPr>
        <p:spPr/>
        <p:txBody>
          <a:bodyPr/>
          <a:lstStyle/>
          <a:p>
            <a:pPr>
              <a:defRPr/>
            </a:pPr>
            <a:fld id="{09E6B5E2-414F-4B9B-AAB9-9B87664B65D6}" type="slidenum">
              <a:rPr lang="zh-CN" altLang="en-US" smtClean="0"/>
              <a:pPr>
                <a:defRPr/>
              </a:pPr>
              <a:t>4</a:t>
            </a:fld>
            <a:endParaRPr lang="zh-CN" altLang="en-US"/>
          </a:p>
        </p:txBody>
      </p:sp>
    </p:spTree>
    <p:extLst>
      <p:ext uri="{BB962C8B-B14F-4D97-AF65-F5344CB8AC3E}">
        <p14:creationId xmlns:p14="http://schemas.microsoft.com/office/powerpoint/2010/main" val="176015672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userDrawn="1"/>
        </p:nvSpPr>
        <p:spPr>
          <a:xfrm>
            <a:off x="7881116" y="4238094"/>
            <a:ext cx="13289560" cy="1046440"/>
          </a:xfrm>
          <a:prstGeom prst="rect">
            <a:avLst/>
          </a:prstGeom>
          <a:noFill/>
        </p:spPr>
        <p:txBody>
          <a:bodyPr wrap="square" rtlCol="0">
            <a:spAutoFit/>
          </a:bodyPr>
          <a:lstStyle/>
          <a:p>
            <a:endParaRPr lang="zh-CN" altLang="en-US" sz="6000" b="1" dirty="0">
              <a:solidFill>
                <a:srgbClr val="339B61"/>
              </a:solidFill>
              <a:latin typeface="微软雅黑" pitchFamily="34" charset="-122"/>
              <a:ea typeface="微软雅黑" pitchFamily="34" charset="-122"/>
            </a:endParaRPr>
          </a:p>
        </p:txBody>
      </p:sp>
      <p:sp>
        <p:nvSpPr>
          <p:cNvPr id="8" name="TextBox 7"/>
          <p:cNvSpPr txBox="1"/>
          <p:nvPr userDrawn="1"/>
        </p:nvSpPr>
        <p:spPr>
          <a:xfrm>
            <a:off x="7881116" y="5173950"/>
            <a:ext cx="8143932" cy="1631216"/>
          </a:xfrm>
          <a:prstGeom prst="rect">
            <a:avLst/>
          </a:prstGeom>
          <a:noFill/>
        </p:spPr>
        <p:txBody>
          <a:bodyPr wrap="square" rtlCol="0">
            <a:spAutoFit/>
          </a:bodyPr>
          <a:lstStyle/>
          <a:p>
            <a:endParaRPr lang="zh-CN" altLang="en-US" sz="10000" b="1" dirty="0">
              <a:solidFill>
                <a:srgbClr val="404040"/>
              </a:solidFill>
              <a:latin typeface="微软雅黑" pitchFamily="34" charset="-122"/>
              <a:ea typeface="微软雅黑" pitchFamily="34" charset="-122"/>
            </a:endParaRPr>
          </a:p>
        </p:txBody>
      </p:sp>
      <p:sp>
        <p:nvSpPr>
          <p:cNvPr id="9" name="TextBox 8"/>
          <p:cNvSpPr txBox="1"/>
          <p:nvPr userDrawn="1"/>
        </p:nvSpPr>
        <p:spPr>
          <a:xfrm>
            <a:off x="7921204" y="7589844"/>
            <a:ext cx="13249472" cy="825419"/>
          </a:xfrm>
          <a:prstGeom prst="rect">
            <a:avLst/>
          </a:prstGeom>
          <a:noFill/>
        </p:spPr>
        <p:txBody>
          <a:bodyPr wrap="square" rtlCol="0">
            <a:spAutoFit/>
          </a:bodyPr>
          <a:lstStyle/>
          <a:p>
            <a:pPr>
              <a:lnSpc>
                <a:spcPct val="150000"/>
              </a:lnSpc>
            </a:pPr>
            <a:endParaRPr lang="zh-CN" altLang="en-US" sz="3600" dirty="0">
              <a:solidFill>
                <a:schemeClr val="bg1">
                  <a:lumMod val="50000"/>
                </a:schemeClr>
              </a:solidFill>
              <a:latin typeface="微软雅黑" pitchFamily="34" charset="-122"/>
              <a:ea typeface="微软雅黑" pitchFamily="34" charset="-122"/>
            </a:endParaRPr>
          </a:p>
        </p:txBody>
      </p:sp>
    </p:spTree>
  </p:cSld>
  <p:clrMap bg1="lt1" tx1="dk1" bg2="lt2" tx2="dk2" accent1="accent1" accent2="accent2" accent3="accent3" accent4="accent4" accent5="accent5" accent6="accent6" hlink="hlink" folHlink="folHlink"/>
  <p:sldLayoutIdLst>
    <p:sldLayoutId id="2147483759" r:id="rId1"/>
  </p:sldLayoutIdLst>
  <p:txStyles>
    <p:titleStyle>
      <a:lvl1pPr algn="ctr" defTabSz="2117725" rtl="0" eaLnBrk="0" fontAlgn="base" hangingPunct="0">
        <a:spcBef>
          <a:spcPct val="0"/>
        </a:spcBef>
        <a:spcAft>
          <a:spcPct val="0"/>
        </a:spcAft>
        <a:defRPr sz="10200" kern="1200">
          <a:solidFill>
            <a:schemeClr val="tx1"/>
          </a:solidFill>
          <a:latin typeface="+mj-lt"/>
          <a:ea typeface="+mj-ea"/>
          <a:cs typeface="+mj-cs"/>
        </a:defRPr>
      </a:lvl1pPr>
      <a:lvl2pPr algn="ctr" defTabSz="2117725" rtl="0" eaLnBrk="0" fontAlgn="base" hangingPunct="0">
        <a:spcBef>
          <a:spcPct val="0"/>
        </a:spcBef>
        <a:spcAft>
          <a:spcPct val="0"/>
        </a:spcAft>
        <a:defRPr sz="10200">
          <a:solidFill>
            <a:schemeClr val="tx1"/>
          </a:solidFill>
          <a:latin typeface="Calibri" pitchFamily="34" charset="0"/>
          <a:ea typeface="宋体" charset="-122"/>
        </a:defRPr>
      </a:lvl2pPr>
      <a:lvl3pPr algn="ctr" defTabSz="2117725" rtl="0" eaLnBrk="0" fontAlgn="base" hangingPunct="0">
        <a:spcBef>
          <a:spcPct val="0"/>
        </a:spcBef>
        <a:spcAft>
          <a:spcPct val="0"/>
        </a:spcAft>
        <a:defRPr sz="10200">
          <a:solidFill>
            <a:schemeClr val="tx1"/>
          </a:solidFill>
          <a:latin typeface="Calibri" pitchFamily="34" charset="0"/>
          <a:ea typeface="宋体" charset="-122"/>
        </a:defRPr>
      </a:lvl3pPr>
      <a:lvl4pPr algn="ctr" defTabSz="2117725" rtl="0" eaLnBrk="0" fontAlgn="base" hangingPunct="0">
        <a:spcBef>
          <a:spcPct val="0"/>
        </a:spcBef>
        <a:spcAft>
          <a:spcPct val="0"/>
        </a:spcAft>
        <a:defRPr sz="10200">
          <a:solidFill>
            <a:schemeClr val="tx1"/>
          </a:solidFill>
          <a:latin typeface="Calibri" pitchFamily="34" charset="0"/>
          <a:ea typeface="宋体" charset="-122"/>
        </a:defRPr>
      </a:lvl4pPr>
      <a:lvl5pPr algn="ctr" defTabSz="2117725" rtl="0" eaLnBrk="0" fontAlgn="base" hangingPunct="0">
        <a:spcBef>
          <a:spcPct val="0"/>
        </a:spcBef>
        <a:spcAft>
          <a:spcPct val="0"/>
        </a:spcAft>
        <a:defRPr sz="10200">
          <a:solidFill>
            <a:schemeClr val="tx1"/>
          </a:solidFill>
          <a:latin typeface="Calibri" pitchFamily="34" charset="0"/>
          <a:ea typeface="宋体" charset="-122"/>
        </a:defRPr>
      </a:lvl5pPr>
      <a:lvl6pPr marL="457200" algn="ctr" defTabSz="2117725" rtl="0" fontAlgn="base">
        <a:spcBef>
          <a:spcPct val="0"/>
        </a:spcBef>
        <a:spcAft>
          <a:spcPct val="0"/>
        </a:spcAft>
        <a:defRPr sz="10200">
          <a:solidFill>
            <a:schemeClr val="tx1"/>
          </a:solidFill>
          <a:latin typeface="Calibri" pitchFamily="34" charset="0"/>
          <a:ea typeface="宋体" charset="-122"/>
        </a:defRPr>
      </a:lvl6pPr>
      <a:lvl7pPr marL="914400" algn="ctr" defTabSz="2117725" rtl="0" fontAlgn="base">
        <a:spcBef>
          <a:spcPct val="0"/>
        </a:spcBef>
        <a:spcAft>
          <a:spcPct val="0"/>
        </a:spcAft>
        <a:defRPr sz="10200">
          <a:solidFill>
            <a:schemeClr val="tx1"/>
          </a:solidFill>
          <a:latin typeface="Calibri" pitchFamily="34" charset="0"/>
          <a:ea typeface="宋体" charset="-122"/>
        </a:defRPr>
      </a:lvl7pPr>
      <a:lvl8pPr marL="1371600" algn="ctr" defTabSz="2117725" rtl="0" fontAlgn="base">
        <a:spcBef>
          <a:spcPct val="0"/>
        </a:spcBef>
        <a:spcAft>
          <a:spcPct val="0"/>
        </a:spcAft>
        <a:defRPr sz="10200">
          <a:solidFill>
            <a:schemeClr val="tx1"/>
          </a:solidFill>
          <a:latin typeface="Calibri" pitchFamily="34" charset="0"/>
          <a:ea typeface="宋体" charset="-122"/>
        </a:defRPr>
      </a:lvl8pPr>
      <a:lvl9pPr marL="1828800" algn="ctr" defTabSz="2117725" rtl="0" fontAlgn="base">
        <a:spcBef>
          <a:spcPct val="0"/>
        </a:spcBef>
        <a:spcAft>
          <a:spcPct val="0"/>
        </a:spcAft>
        <a:defRPr sz="10200">
          <a:solidFill>
            <a:schemeClr val="tx1"/>
          </a:solidFill>
          <a:latin typeface="Calibri" pitchFamily="34" charset="0"/>
          <a:ea typeface="宋体" charset="-122"/>
        </a:defRPr>
      </a:lvl9pPr>
    </p:titleStyle>
    <p:bodyStyle>
      <a:lvl1pPr marL="793750" indent="-793750" algn="l" defTabSz="2117725" rtl="0" eaLnBrk="0" fontAlgn="base" hangingPunct="0">
        <a:spcBef>
          <a:spcPct val="20000"/>
        </a:spcBef>
        <a:spcAft>
          <a:spcPct val="0"/>
        </a:spcAft>
        <a:buFont typeface="Arial" pitchFamily="34" charset="0"/>
        <a:buChar char="•"/>
        <a:defRPr sz="7400" kern="1200">
          <a:solidFill>
            <a:schemeClr val="tx1"/>
          </a:solidFill>
          <a:latin typeface="+mn-lt"/>
          <a:ea typeface="+mn-ea"/>
          <a:cs typeface="+mn-cs"/>
        </a:defRPr>
      </a:lvl1pPr>
      <a:lvl2pPr marL="1720850" indent="-661988" algn="l" defTabSz="2117725" rtl="0" eaLnBrk="0" fontAlgn="base" hangingPunct="0">
        <a:spcBef>
          <a:spcPct val="20000"/>
        </a:spcBef>
        <a:spcAft>
          <a:spcPct val="0"/>
        </a:spcAft>
        <a:buFont typeface="Arial" pitchFamily="34" charset="0"/>
        <a:buChar char="–"/>
        <a:defRPr sz="6500" kern="1200">
          <a:solidFill>
            <a:schemeClr val="tx1"/>
          </a:solidFill>
          <a:latin typeface="+mn-lt"/>
          <a:ea typeface="+mn-ea"/>
          <a:cs typeface="+mn-cs"/>
        </a:defRPr>
      </a:lvl2pPr>
      <a:lvl3pPr marL="2647950" indent="-528638" algn="l" defTabSz="2117725" rtl="0" eaLnBrk="0" fontAlgn="base" hangingPunct="0">
        <a:spcBef>
          <a:spcPct val="20000"/>
        </a:spcBef>
        <a:spcAft>
          <a:spcPct val="0"/>
        </a:spcAft>
        <a:buFont typeface="Arial" pitchFamily="34" charset="0"/>
        <a:buChar char="•"/>
        <a:defRPr sz="5600" kern="1200">
          <a:solidFill>
            <a:schemeClr val="tx1"/>
          </a:solidFill>
          <a:latin typeface="+mn-lt"/>
          <a:ea typeface="+mn-ea"/>
          <a:cs typeface="+mn-cs"/>
        </a:defRPr>
      </a:lvl3pPr>
      <a:lvl4pPr marL="3708400"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4pPr>
      <a:lvl5pPr marL="4767263" indent="-528638" algn="l" defTabSz="2117725" rtl="0" eaLnBrk="0" fontAlgn="base" hangingPunct="0">
        <a:spcBef>
          <a:spcPct val="20000"/>
        </a:spcBef>
        <a:spcAft>
          <a:spcPct val="0"/>
        </a:spcAft>
        <a:buFont typeface="Arial" pitchFamily="34" charset="0"/>
        <a:buChar char="»"/>
        <a:defRPr sz="4600" kern="1200">
          <a:solidFill>
            <a:schemeClr val="tx1"/>
          </a:solidFill>
          <a:latin typeface="+mn-lt"/>
          <a:ea typeface="+mn-ea"/>
          <a:cs typeface="+mn-cs"/>
        </a:defRPr>
      </a:lvl5pPr>
      <a:lvl6pPr marL="5827586"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6pPr>
      <a:lvl7pPr marL="6887147"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7pPr>
      <a:lvl8pPr marL="7946708"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8pPr>
      <a:lvl9pPr marL="9006269" indent="-529781" algn="l" defTabSz="2119122" rtl="0" eaLnBrk="1" latinLnBrk="0" hangingPunct="1">
        <a:spcBef>
          <a:spcPct val="20000"/>
        </a:spcBef>
        <a:buFont typeface="Arial" pitchFamily="34" charset="0"/>
        <a:buChar char="•"/>
        <a:defRPr sz="4600" kern="1200">
          <a:solidFill>
            <a:schemeClr val="tx1"/>
          </a:solidFill>
          <a:latin typeface="+mn-lt"/>
          <a:ea typeface="+mn-ea"/>
          <a:cs typeface="+mn-cs"/>
        </a:defRPr>
      </a:lvl9pPr>
    </p:bodyStyle>
    <p:otherStyle>
      <a:defPPr>
        <a:defRPr lang="zh-CN"/>
      </a:defPPr>
      <a:lvl1pPr marL="0" algn="l" defTabSz="2119122" rtl="0" eaLnBrk="1" latinLnBrk="0" hangingPunct="1">
        <a:defRPr sz="4200" kern="1200">
          <a:solidFill>
            <a:schemeClr val="tx1"/>
          </a:solidFill>
          <a:latin typeface="+mn-lt"/>
          <a:ea typeface="+mn-ea"/>
          <a:cs typeface="+mn-cs"/>
        </a:defRPr>
      </a:lvl1pPr>
      <a:lvl2pPr marL="1059561" algn="l" defTabSz="2119122" rtl="0" eaLnBrk="1" latinLnBrk="0" hangingPunct="1">
        <a:defRPr sz="4200" kern="1200">
          <a:solidFill>
            <a:schemeClr val="tx1"/>
          </a:solidFill>
          <a:latin typeface="+mn-lt"/>
          <a:ea typeface="+mn-ea"/>
          <a:cs typeface="+mn-cs"/>
        </a:defRPr>
      </a:lvl2pPr>
      <a:lvl3pPr marL="2119122" algn="l" defTabSz="2119122" rtl="0" eaLnBrk="1" latinLnBrk="0" hangingPunct="1">
        <a:defRPr sz="4200" kern="1200">
          <a:solidFill>
            <a:schemeClr val="tx1"/>
          </a:solidFill>
          <a:latin typeface="+mn-lt"/>
          <a:ea typeface="+mn-ea"/>
          <a:cs typeface="+mn-cs"/>
        </a:defRPr>
      </a:lvl3pPr>
      <a:lvl4pPr marL="3178683" algn="l" defTabSz="2119122" rtl="0" eaLnBrk="1" latinLnBrk="0" hangingPunct="1">
        <a:defRPr sz="4200" kern="1200">
          <a:solidFill>
            <a:schemeClr val="tx1"/>
          </a:solidFill>
          <a:latin typeface="+mn-lt"/>
          <a:ea typeface="+mn-ea"/>
          <a:cs typeface="+mn-cs"/>
        </a:defRPr>
      </a:lvl4pPr>
      <a:lvl5pPr marL="4238244" algn="l" defTabSz="2119122" rtl="0" eaLnBrk="1" latinLnBrk="0" hangingPunct="1">
        <a:defRPr sz="4200" kern="1200">
          <a:solidFill>
            <a:schemeClr val="tx1"/>
          </a:solidFill>
          <a:latin typeface="+mn-lt"/>
          <a:ea typeface="+mn-ea"/>
          <a:cs typeface="+mn-cs"/>
        </a:defRPr>
      </a:lvl5pPr>
      <a:lvl6pPr marL="5297805" algn="l" defTabSz="2119122" rtl="0" eaLnBrk="1" latinLnBrk="0" hangingPunct="1">
        <a:defRPr sz="4200" kern="1200">
          <a:solidFill>
            <a:schemeClr val="tx1"/>
          </a:solidFill>
          <a:latin typeface="+mn-lt"/>
          <a:ea typeface="+mn-ea"/>
          <a:cs typeface="+mn-cs"/>
        </a:defRPr>
      </a:lvl6pPr>
      <a:lvl7pPr marL="6357366" algn="l" defTabSz="2119122" rtl="0" eaLnBrk="1" latinLnBrk="0" hangingPunct="1">
        <a:defRPr sz="4200" kern="1200">
          <a:solidFill>
            <a:schemeClr val="tx1"/>
          </a:solidFill>
          <a:latin typeface="+mn-lt"/>
          <a:ea typeface="+mn-ea"/>
          <a:cs typeface="+mn-cs"/>
        </a:defRPr>
      </a:lvl7pPr>
      <a:lvl8pPr marL="7416927" algn="l" defTabSz="2119122" rtl="0" eaLnBrk="1" latinLnBrk="0" hangingPunct="1">
        <a:defRPr sz="4200" kern="1200">
          <a:solidFill>
            <a:schemeClr val="tx1"/>
          </a:solidFill>
          <a:latin typeface="+mn-lt"/>
          <a:ea typeface="+mn-ea"/>
          <a:cs typeface="+mn-cs"/>
        </a:defRPr>
      </a:lvl8pPr>
      <a:lvl9pPr marL="8476488" algn="l" defTabSz="2119122" rtl="0" eaLnBrk="1" latinLnBrk="0" hangingPunct="1">
        <a:defRPr sz="4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www.canpointgz.cn/faq"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slide" Target="slide4.xml"/></Relationships>
</file>

<file path=ppt/slides/_rels/slide4.xml.rels><?xml version="1.0" encoding="UTF-8" standalone="yes"?>
<Relationships xmlns="http://schemas.openxmlformats.org/package/2006/relationships"><Relationship Id="rId8" Type="http://schemas.openxmlformats.org/officeDocument/2006/relationships/slide" Target="slide22.xml"/><Relationship Id="rId3" Type="http://schemas.openxmlformats.org/officeDocument/2006/relationships/image" Target="../media/image6.jpg"/><Relationship Id="rId7" Type="http://schemas.openxmlformats.org/officeDocument/2006/relationships/slide" Target="slide14.xml"/><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slide" Target="slide7.xml"/><Relationship Id="rId5" Type="http://schemas.openxmlformats.org/officeDocument/2006/relationships/slide" Target="slide5.xml"/><Relationship Id="rId4" Type="http://schemas.openxmlformats.org/officeDocument/2006/relationships/slide" Target="slide6.xml"/></Relationships>
</file>

<file path=ppt/slides/_rels/slide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emf"/><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8.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Box 4"/>
          <p:cNvSpPr txBox="1"/>
          <p:nvPr/>
        </p:nvSpPr>
        <p:spPr>
          <a:xfrm>
            <a:off x="2358160" y="910332"/>
            <a:ext cx="9307460" cy="1200329"/>
          </a:xfrm>
          <a:prstGeom prst="rect">
            <a:avLst/>
          </a:prstGeom>
          <a:noFill/>
        </p:spPr>
        <p:txBody>
          <a:bodyPr wrap="square" rtlCol="0">
            <a:spAutoFit/>
          </a:bodyPr>
          <a:lstStyle/>
          <a:p>
            <a:r>
              <a:rPr lang="zh-CN" altLang="en-US" sz="7200" b="1" dirty="0">
                <a:solidFill>
                  <a:srgbClr val="DD6690"/>
                </a:solidFill>
                <a:latin typeface="微软雅黑" pitchFamily="34" charset="-122"/>
                <a:ea typeface="微软雅黑" pitchFamily="34" charset="-122"/>
              </a:rPr>
              <a:t>课件编辑说明</a:t>
            </a:r>
          </a:p>
        </p:txBody>
      </p:sp>
      <p:pic>
        <p:nvPicPr>
          <p:cNvPr id="4" name="图片 3"/>
          <p:cNvPicPr>
            <a:picLocks noChangeAspect="1"/>
          </p:cNvPicPr>
          <p:nvPr/>
        </p:nvPicPr>
        <p:blipFill>
          <a:blip r:embed="rId3"/>
          <a:stretch>
            <a:fillRect/>
          </a:stretch>
        </p:blipFill>
        <p:spPr>
          <a:xfrm>
            <a:off x="1369441" y="1150496"/>
            <a:ext cx="726923" cy="720000"/>
          </a:xfrm>
          <a:prstGeom prst="rect">
            <a:avLst/>
          </a:prstGeom>
        </p:spPr>
      </p:pic>
      <p:sp>
        <p:nvSpPr>
          <p:cNvPr id="6" name="TextBox 6"/>
          <p:cNvSpPr txBox="1"/>
          <p:nvPr/>
        </p:nvSpPr>
        <p:spPr>
          <a:xfrm>
            <a:off x="1152452" y="2700710"/>
            <a:ext cx="21458384" cy="9417963"/>
          </a:xfrm>
          <a:prstGeom prst="rect">
            <a:avLst/>
          </a:prstGeom>
          <a:noFill/>
        </p:spPr>
        <p:txBody>
          <a:bodyPr wrap="square" rtlCol="0">
            <a:spAutoFit/>
          </a:bodyPr>
          <a:lstStyle/>
          <a:p>
            <a:pPr>
              <a:lnSpc>
                <a:spcPct val="150000"/>
              </a:lnSpc>
            </a:pPr>
            <a:r>
              <a:rPr lang="en-US" altLang="zh-CN" sz="4000" b="1" dirty="0">
                <a:latin typeface="微软雅黑" panose="020B0503020204020204" pitchFamily="34" charset="-122"/>
                <a:ea typeface="微软雅黑" panose="020B0503020204020204" pitchFamily="34" charset="-122"/>
              </a:rPr>
              <a:t>1. </a:t>
            </a:r>
            <a:r>
              <a:rPr lang="zh-CN" altLang="zh-CN" sz="4000" dirty="0">
                <a:latin typeface="微软雅黑" panose="020B0503020204020204" pitchFamily="34" charset="-122"/>
                <a:ea typeface="微软雅黑" panose="020B0503020204020204" pitchFamily="34" charset="-122"/>
              </a:rPr>
              <a:t>本课件需用</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及以上版本打开，如果您的电脑是</a:t>
            </a:r>
            <a:r>
              <a:rPr lang="en-US" altLang="zh-CN" sz="4000" dirty="0">
                <a:latin typeface="微软雅黑" panose="020B0503020204020204" pitchFamily="34" charset="-122"/>
                <a:ea typeface="微软雅黑" panose="020B0503020204020204" pitchFamily="34" charset="-122"/>
              </a:rPr>
              <a:t>office2007</a:t>
            </a:r>
            <a:r>
              <a:rPr lang="zh-CN" altLang="zh-CN" sz="4000" dirty="0">
                <a:latin typeface="微软雅黑" panose="020B0503020204020204" pitchFamily="34" charset="-122"/>
                <a:ea typeface="微软雅黑" panose="020B0503020204020204" pitchFamily="34" charset="-122"/>
              </a:rPr>
              <a:t>及以下版本或者</a:t>
            </a:r>
            <a:r>
              <a:rPr lang="en-US" altLang="zh-CN" sz="4000" dirty="0">
                <a:latin typeface="微软雅黑" panose="020B0503020204020204" pitchFamily="34" charset="-122"/>
                <a:ea typeface="微软雅黑" panose="020B0503020204020204" pitchFamily="34" charset="-122"/>
              </a:rPr>
              <a:t>WPS</a:t>
            </a:r>
            <a:r>
              <a:rPr lang="zh-CN" altLang="zh-CN" sz="4000" dirty="0">
                <a:latin typeface="微软雅黑" panose="020B0503020204020204" pitchFamily="34" charset="-122"/>
                <a:ea typeface="微软雅黑" panose="020B0503020204020204" pitchFamily="34" charset="-122"/>
              </a:rPr>
              <a:t>软件，可能会出现不可编辑的文档，建议您安装</a:t>
            </a:r>
            <a:r>
              <a:rPr lang="en-US" altLang="zh-CN" sz="4000" dirty="0">
                <a:latin typeface="微软雅黑" panose="020B0503020204020204" pitchFamily="34" charset="-122"/>
                <a:ea typeface="微软雅黑" panose="020B0503020204020204" pitchFamily="34" charset="-122"/>
              </a:rPr>
              <a:t>office2010</a:t>
            </a:r>
            <a:r>
              <a:rPr lang="zh-CN" altLang="zh-CN" sz="4000" dirty="0">
                <a:latin typeface="微软雅黑" panose="020B0503020204020204" pitchFamily="34" charset="-122"/>
                <a:ea typeface="微软雅黑" panose="020B0503020204020204" pitchFamily="34" charset="-122"/>
              </a:rPr>
              <a:t>及以上版本。</a:t>
            </a:r>
          </a:p>
          <a:p>
            <a:pPr>
              <a:lnSpc>
                <a:spcPct val="150000"/>
              </a:lnSpc>
            </a:pPr>
            <a:r>
              <a:rPr lang="en-US" altLang="zh-CN" sz="4000" b="1" dirty="0">
                <a:latin typeface="微软雅黑" panose="020B0503020204020204" pitchFamily="34" charset="-122"/>
                <a:ea typeface="微软雅黑" panose="020B0503020204020204" pitchFamily="34" charset="-122"/>
              </a:rPr>
              <a:t>2. </a:t>
            </a:r>
            <a:r>
              <a:rPr lang="zh-CN" altLang="zh-CN" sz="4000" dirty="0">
                <a:latin typeface="微软雅黑" panose="020B0503020204020204" pitchFamily="34" charset="-122"/>
                <a:ea typeface="微软雅黑" panose="020B0503020204020204" pitchFamily="34" charset="-122"/>
              </a:rPr>
              <a:t>因为课件中存在一些特殊符号，所以个别幻灯片在制作时插入了文档。如您需要修改课件，请双击插入的文档，即可进入编辑状态。如您在使用过程中遇到公式不显示或者乱码的情况，可能是因为您的电脑缺少字体，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下载。 </a:t>
            </a:r>
          </a:p>
          <a:p>
            <a:pPr>
              <a:lnSpc>
                <a:spcPct val="150000"/>
              </a:lnSpc>
            </a:pPr>
            <a:r>
              <a:rPr lang="en-US" altLang="zh-CN" sz="4000" b="1" dirty="0">
                <a:latin typeface="微软雅黑" panose="020B0503020204020204" pitchFamily="34" charset="-122"/>
                <a:ea typeface="微软雅黑" panose="020B0503020204020204" pitchFamily="34" charset="-122"/>
              </a:rPr>
              <a:t>3. </a:t>
            </a:r>
            <a:r>
              <a:rPr lang="zh-CN" altLang="zh-CN" sz="4000" dirty="0">
                <a:latin typeface="微软雅黑" panose="020B0503020204020204" pitchFamily="34" charset="-122"/>
                <a:ea typeface="微软雅黑" panose="020B0503020204020204" pitchFamily="34" charset="-122"/>
              </a:rPr>
              <a:t>本课件显示比例为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，如您的电脑显示器分辨率为</a:t>
            </a:r>
            <a:r>
              <a:rPr lang="en-US" altLang="zh-CN" sz="4000" dirty="0">
                <a:latin typeface="微软雅黑" panose="020B0503020204020204" pitchFamily="34" charset="-122"/>
                <a:ea typeface="微软雅黑" panose="020B0503020204020204" pitchFamily="34" charset="-122"/>
              </a:rPr>
              <a:t>4:3</a:t>
            </a:r>
            <a:r>
              <a:rPr lang="zh-CN" altLang="zh-CN" sz="4000" dirty="0">
                <a:latin typeface="微软雅黑" panose="020B0503020204020204" pitchFamily="34" charset="-122"/>
                <a:ea typeface="微软雅黑" panose="020B0503020204020204" pitchFamily="34" charset="-122"/>
              </a:rPr>
              <a:t>，课件显示效果可能比较差，建议您将电脑显示器分辨率更改为</a:t>
            </a:r>
            <a:r>
              <a:rPr lang="en-US" altLang="zh-CN" sz="4000" dirty="0">
                <a:latin typeface="微软雅黑" panose="020B0503020204020204" pitchFamily="34" charset="-122"/>
                <a:ea typeface="微软雅黑" panose="020B0503020204020204" pitchFamily="34" charset="-122"/>
              </a:rPr>
              <a:t>16:9</a:t>
            </a:r>
            <a:r>
              <a:rPr lang="zh-CN" altLang="zh-CN" sz="4000" dirty="0">
                <a:latin typeface="微软雅黑" panose="020B0503020204020204" pitchFamily="34" charset="-122"/>
                <a:ea typeface="微软雅黑" panose="020B0503020204020204" pitchFamily="34" charset="-122"/>
              </a:rPr>
              <a:t>。如您不知如何更改，请</a:t>
            </a:r>
            <a:r>
              <a:rPr lang="en-US" altLang="zh-CN" sz="4000" dirty="0">
                <a:latin typeface="微软雅黑" panose="020B0503020204020204" pitchFamily="34" charset="-122"/>
                <a:ea typeface="微软雅黑" panose="020B0503020204020204" pitchFamily="34" charset="-122"/>
              </a:rPr>
              <a:t> </a:t>
            </a:r>
            <a:r>
              <a:rPr lang="en-US" altLang="zh-CN" sz="4000" dirty="0">
                <a:solidFill>
                  <a:srgbClr val="1865D6"/>
                </a:solidFill>
                <a:latin typeface="华文行楷" panose="02010800040101010101" pitchFamily="2" charset="-122"/>
                <a:ea typeface="华文行楷" panose="02010800040101010101" pitchFamily="2" charset="-122"/>
              </a:rPr>
              <a:t>360</a:t>
            </a:r>
            <a:r>
              <a:rPr lang="zh-CN" altLang="en-US" sz="4000" dirty="0">
                <a:solidFill>
                  <a:srgbClr val="1865D6"/>
                </a:solidFill>
                <a:latin typeface="华文行楷" panose="02010800040101010101" pitchFamily="2" charset="-122"/>
                <a:ea typeface="华文行楷" panose="02010800040101010101" pitchFamily="2" charset="-122"/>
              </a:rPr>
              <a:t>搜索“全品文教高中”</a:t>
            </a:r>
            <a:r>
              <a:rPr lang="zh-CN" altLang="zh-CN" sz="4000" dirty="0">
                <a:latin typeface="微软雅黑" panose="020B0503020204020204" pitchFamily="34" charset="-122"/>
                <a:ea typeface="微软雅黑" panose="020B0503020204020204" pitchFamily="34" charset="-122"/>
              </a:rPr>
              <a:t>或</a:t>
            </a:r>
            <a:r>
              <a:rPr lang="zh-CN" altLang="en-US" sz="4000" dirty="0">
                <a:latin typeface="微软雅黑" panose="020B0503020204020204" pitchFamily="34" charset="-122"/>
                <a:ea typeface="微软雅黑" panose="020B0503020204020204" pitchFamily="34" charset="-122"/>
              </a:rPr>
              <a:t>直接打开网页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 </a:t>
            </a:r>
            <a:r>
              <a:rPr lang="zh-CN" altLang="zh-CN" sz="4000" dirty="0">
                <a:latin typeface="微软雅黑" panose="020B0503020204020204" pitchFamily="34" charset="-122"/>
                <a:ea typeface="微软雅黑" panose="020B0503020204020204" pitchFamily="34" charset="-122"/>
              </a:rPr>
              <a:t>。 </a:t>
            </a:r>
          </a:p>
          <a:p>
            <a:pPr>
              <a:lnSpc>
                <a:spcPct val="150000"/>
              </a:lnSpc>
            </a:pPr>
            <a:r>
              <a:rPr lang="en-US" altLang="zh-CN" sz="4000" b="1" dirty="0">
                <a:latin typeface="微软雅黑" panose="020B0503020204020204" pitchFamily="34" charset="-122"/>
                <a:ea typeface="微软雅黑" panose="020B0503020204020204" pitchFamily="34" charset="-122"/>
              </a:rPr>
              <a:t>4. </a:t>
            </a:r>
            <a:r>
              <a:rPr lang="zh-CN" altLang="zh-CN" sz="4000" dirty="0">
                <a:latin typeface="微软雅黑" panose="020B0503020204020204" pitchFamily="34" charset="-122"/>
                <a:ea typeface="微软雅黑" panose="020B0503020204020204" pitchFamily="34" charset="-122"/>
              </a:rPr>
              <a:t>如您遇到有关课件技术方面的问题，请</a:t>
            </a:r>
            <a:r>
              <a:rPr lang="zh-CN" altLang="en-US" sz="4000" dirty="0">
                <a:latin typeface="微软雅黑" panose="020B0503020204020204" pitchFamily="34" charset="-122"/>
                <a:ea typeface="微软雅黑" panose="020B0503020204020204" pitchFamily="34" charset="-122"/>
              </a:rPr>
              <a:t>打开网页</a:t>
            </a:r>
            <a:r>
              <a:rPr lang="en-US" altLang="zh-CN" sz="4000" u="sng" dirty="0">
                <a:latin typeface="微软雅黑" panose="020B0503020204020204" pitchFamily="34" charset="-122"/>
                <a:ea typeface="微软雅黑" panose="020B0503020204020204" pitchFamily="34" charset="-122"/>
                <a:hlinkClick r:id="rId4"/>
              </a:rPr>
              <a:t>www.canpointgz.cn/faq</a:t>
            </a:r>
            <a:r>
              <a:rPr lang="zh-CN" altLang="zh-CN" sz="4000" dirty="0">
                <a:latin typeface="微软雅黑" panose="020B0503020204020204" pitchFamily="34" charset="-122"/>
                <a:ea typeface="微软雅黑" panose="020B0503020204020204" pitchFamily="34" charset="-122"/>
              </a:rPr>
              <a:t>，点击</a:t>
            </a:r>
            <a:r>
              <a:rPr lang="zh-CN" altLang="en-US" sz="4000" dirty="0">
                <a:solidFill>
                  <a:srgbClr val="1865D6"/>
                </a:solidFill>
                <a:latin typeface="华文行楷" panose="02010800040101010101" pitchFamily="2" charset="-122"/>
                <a:ea typeface="华文行楷" panose="02010800040101010101" pitchFamily="2" charset="-122"/>
              </a:rPr>
              <a:t>“常见问题”</a:t>
            </a:r>
            <a:r>
              <a:rPr lang="zh-CN" altLang="zh-CN" sz="4000" dirty="0">
                <a:latin typeface="微软雅黑" panose="020B0503020204020204" pitchFamily="34" charset="-122"/>
                <a:ea typeface="微软雅黑" panose="020B0503020204020204" pitchFamily="34" charset="-122"/>
              </a:rPr>
              <a:t>，或致电</a:t>
            </a:r>
            <a:r>
              <a:rPr lang="en-US" altLang="zh-CN" sz="4000" dirty="0">
                <a:latin typeface="微软雅黑" panose="020B0503020204020204" pitchFamily="34" charset="-122"/>
                <a:ea typeface="微软雅黑" panose="020B0503020204020204" pitchFamily="34" charset="-122"/>
              </a:rPr>
              <a:t>010-58818058</a:t>
            </a:r>
            <a:r>
              <a:rPr lang="zh-CN" altLang="zh-CN" sz="4000" dirty="0">
                <a:latin typeface="微软雅黑" panose="020B0503020204020204" pitchFamily="34" charset="-122"/>
                <a:ea typeface="微软雅黑" panose="020B0503020204020204" pitchFamily="34" charset="-122"/>
              </a:rPr>
              <a:t>；有关内容方面的问题，请致电</a:t>
            </a:r>
            <a:r>
              <a:rPr lang="en-US" altLang="zh-CN" sz="4000" dirty="0">
                <a:latin typeface="微软雅黑" panose="020B0503020204020204" pitchFamily="34" charset="-122"/>
                <a:ea typeface="微软雅黑" panose="020B0503020204020204" pitchFamily="34" charset="-122"/>
              </a:rPr>
              <a:t>010-58818084</a:t>
            </a:r>
            <a:r>
              <a:rPr lang="zh-CN" altLang="zh-CN" sz="4000" dirty="0">
                <a:latin typeface="微软雅黑" panose="020B0503020204020204" pitchFamily="34" charset="-122"/>
                <a:ea typeface="微软雅黑" panose="020B0503020204020204" pitchFamily="34" charset="-122"/>
              </a:rPr>
              <a:t>。</a:t>
            </a:r>
            <a:endParaRPr lang="zh-CN" altLang="zh-CN" sz="4000" dirty="0">
              <a:solidFill>
                <a:prstClr val="black"/>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61365651"/>
      </p:ext>
    </p:extLst>
  </p:cSld>
  <p:clrMapOvr>
    <a:masterClrMapping/>
  </p:clrMapOvr>
  <p:transition>
    <p:circle/>
  </p:transition>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7" name="TextBox 6"/>
          <p:cNvSpPr txBox="1"/>
          <p:nvPr/>
        </p:nvSpPr>
        <p:spPr>
          <a:xfrm>
            <a:off x="2683220" y="5553366"/>
            <a:ext cx="4550990" cy="1477328"/>
          </a:xfrm>
          <a:prstGeom prst="rect">
            <a:avLst/>
          </a:prstGeom>
          <a:noFill/>
        </p:spPr>
        <p:txBody>
          <a:bodyPr wrap="none" rtlCol="0">
            <a:spAutoFit/>
          </a:bodyPr>
          <a:lstStyle/>
          <a:p>
            <a:pPr algn="ctr"/>
            <a:r>
              <a:rPr lang="en-US" altLang="zh-CN" sz="9000" i="1" spc="-150" dirty="0">
                <a:solidFill>
                  <a:schemeClr val="bg1"/>
                </a:solidFill>
                <a:latin typeface="方正粗黑宋简体" pitchFamily="2" charset="-122"/>
                <a:ea typeface="方正粗黑宋简体" pitchFamily="2" charset="-122"/>
              </a:rPr>
              <a:t>PART 03</a:t>
            </a:r>
          </a:p>
        </p:txBody>
      </p:sp>
      <p:sp>
        <p:nvSpPr>
          <p:cNvPr id="9" name="TextBox 8"/>
          <p:cNvSpPr txBox="1"/>
          <p:nvPr/>
        </p:nvSpPr>
        <p:spPr>
          <a:xfrm>
            <a:off x="3846873" y="6877174"/>
            <a:ext cx="2223687" cy="861774"/>
          </a:xfrm>
          <a:prstGeom prst="rect">
            <a:avLst/>
          </a:prstGeom>
          <a:noFill/>
        </p:spPr>
        <p:txBody>
          <a:bodyPr wrap="none" rtlCol="0">
            <a:spAutoFit/>
          </a:bodyPr>
          <a:lstStyle/>
          <a:p>
            <a:pPr algn="ctr"/>
            <a:r>
              <a:rPr lang="zh-CN" altLang="en-US" sz="5000" b="1" i="1" spc="300" dirty="0">
                <a:solidFill>
                  <a:schemeClr val="bg1"/>
                </a:solidFill>
                <a:latin typeface="微软雅黑" pitchFamily="34" charset="-122"/>
                <a:ea typeface="微软雅黑" pitchFamily="34" charset="-122"/>
              </a:rPr>
              <a:t>专题三</a:t>
            </a:r>
          </a:p>
        </p:txBody>
      </p:sp>
      <p:sp>
        <p:nvSpPr>
          <p:cNvPr id="10" name="矩形 9"/>
          <p:cNvSpPr/>
          <p:nvPr/>
        </p:nvSpPr>
        <p:spPr>
          <a:xfrm>
            <a:off x="9845867" y="972518"/>
            <a:ext cx="12376444"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rPr>
              <a:t>专题三</a:t>
            </a:r>
            <a:endParaRPr lang="en-US" altLang="zh-CN" sz="7200" b="1" spc="300" dirty="0">
              <a:solidFill>
                <a:srgbClr val="DD6690"/>
              </a:solidFill>
              <a:latin typeface="微软雅黑" pitchFamily="34" charset="-122"/>
              <a:ea typeface="微软雅黑" pitchFamily="34" charset="-122"/>
            </a:endParaRPr>
          </a:p>
          <a:p>
            <a:r>
              <a:rPr lang="zh-CN" altLang="en-US" sz="9600" b="1" spc="300" dirty="0">
                <a:latin typeface="微软雅黑" pitchFamily="34" charset="-122"/>
                <a:ea typeface="微软雅黑" pitchFamily="34" charset="-122"/>
              </a:rPr>
              <a:t>阅读理解</a:t>
            </a:r>
          </a:p>
        </p:txBody>
      </p:sp>
      <p:sp>
        <p:nvSpPr>
          <p:cNvPr id="13" name="矩形 12"/>
          <p:cNvSpPr/>
          <p:nvPr/>
        </p:nvSpPr>
        <p:spPr>
          <a:xfrm>
            <a:off x="9845867" y="3688851"/>
            <a:ext cx="12376444" cy="8451544"/>
          </a:xfrm>
          <a:prstGeom prst="rect">
            <a:avLst/>
          </a:prstGeom>
        </p:spPr>
        <p:txBody>
          <a:bodyPr wrap="square">
            <a:spAutoFit/>
          </a:bodyPr>
          <a:lstStyle/>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1</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细节理解题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2</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词义猜测题</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3</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推理判断题</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4</a:t>
            </a:r>
            <a:r>
              <a:rPr lang="zh-CN" altLang="en-US" sz="5500" dirty="0">
                <a:latin typeface="微软雅黑" pitchFamily="34" charset="-122"/>
                <a:ea typeface="微软雅黑" pitchFamily="34" charset="-122"/>
              </a:rPr>
              <a:t>讲　命题突破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主旨大意题</a:t>
            </a:r>
            <a:r>
              <a:rPr lang="zh-CN" altLang="en-US" sz="5500" dirty="0">
                <a:latin typeface="微软雅黑" pitchFamily="34" charset="-122"/>
                <a:ea typeface="微软雅黑" pitchFamily="34" charset="-122"/>
                <a:hlinkClick r:id="" action="ppaction://noaction"/>
              </a:rPr>
              <a:t>	</a:t>
            </a:r>
            <a:endParaRPr lang="zh-CN" altLang="en-US" sz="5500" dirty="0">
              <a:latin typeface="微软雅黑" pitchFamily="34" charset="-122"/>
              <a:ea typeface="微软雅黑" pitchFamily="34" charset="-122"/>
            </a:endParaRPr>
          </a:p>
          <a:p>
            <a:pPr>
              <a:lnSpc>
                <a:spcPts val="7300"/>
              </a:lnSpc>
            </a:pPr>
            <a:r>
              <a:rPr lang="zh-CN" altLang="en-US" sz="5500" dirty="0">
                <a:latin typeface="微软雅黑" pitchFamily="34" charset="-122"/>
                <a:ea typeface="微软雅黑" pitchFamily="34" charset="-122"/>
                <a:hlinkClick r:id="rId4" action="ppaction://hlinksldjump"/>
              </a:rPr>
              <a:t>第</a:t>
            </a:r>
            <a:r>
              <a:rPr lang="en-US" altLang="zh-CN" sz="5500" dirty="0">
                <a:latin typeface="微软雅黑" pitchFamily="34" charset="-122"/>
                <a:ea typeface="微软雅黑" pitchFamily="34" charset="-122"/>
                <a:hlinkClick r:id="rId4" action="ppaction://hlinksldjump"/>
              </a:rPr>
              <a:t>5</a:t>
            </a:r>
            <a:r>
              <a:rPr lang="zh-CN" altLang="en-US" sz="5500" dirty="0">
                <a:latin typeface="微软雅黑" pitchFamily="34" charset="-122"/>
                <a:ea typeface="微软雅黑" pitchFamily="34" charset="-122"/>
                <a:hlinkClick r:id="rId4" action="ppaction://hlinksldjump"/>
              </a:rPr>
              <a:t>讲　文体突破</a:t>
            </a:r>
            <a:r>
              <a:rPr lang="en-US" altLang="zh-CN" sz="5500" dirty="0">
                <a:latin typeface="微软雅黑" pitchFamily="34" charset="-122"/>
                <a:ea typeface="微软雅黑" pitchFamily="34" charset="-122"/>
                <a:hlinkClick r:id="rId4" action="ppaction://hlinksldjump"/>
              </a:rPr>
              <a:t>——</a:t>
            </a:r>
            <a:r>
              <a:rPr lang="zh-CN" altLang="en-US" sz="5500" dirty="0">
                <a:latin typeface="微软雅黑" pitchFamily="34" charset="-122"/>
                <a:ea typeface="微软雅黑" pitchFamily="34" charset="-122"/>
                <a:hlinkClick r:id="rId4" action="ppaction://hlinksldjump"/>
              </a:rPr>
              <a:t>应用文</a:t>
            </a:r>
            <a:r>
              <a:rPr lang="zh-CN" altLang="en-US" sz="5500" dirty="0">
                <a:latin typeface="微软雅黑" pitchFamily="34" charset="-122"/>
                <a:ea typeface="微软雅黑" pitchFamily="34" charset="-122"/>
              </a:rPr>
              <a:t>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6</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记叙文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7</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说明文	</a:t>
            </a:r>
          </a:p>
          <a:p>
            <a:pPr>
              <a:lnSpc>
                <a:spcPts val="7300"/>
              </a:lnSpc>
            </a:pPr>
            <a:r>
              <a:rPr lang="zh-CN" altLang="en-US" sz="5500" dirty="0">
                <a:latin typeface="微软雅黑" pitchFamily="34" charset="-122"/>
                <a:ea typeface="微软雅黑" pitchFamily="34" charset="-122"/>
              </a:rPr>
              <a:t>第</a:t>
            </a:r>
            <a:r>
              <a:rPr lang="en-US" altLang="zh-CN" sz="5500" dirty="0">
                <a:latin typeface="微软雅黑" pitchFamily="34" charset="-122"/>
                <a:ea typeface="微软雅黑" pitchFamily="34" charset="-122"/>
              </a:rPr>
              <a:t>8</a:t>
            </a:r>
            <a:r>
              <a:rPr lang="zh-CN" altLang="en-US" sz="5500" dirty="0">
                <a:latin typeface="微软雅黑" pitchFamily="34" charset="-122"/>
                <a:ea typeface="微软雅黑" pitchFamily="34" charset="-122"/>
              </a:rPr>
              <a:t>讲　文体突破</a:t>
            </a:r>
            <a:r>
              <a:rPr lang="en-US" altLang="zh-CN" sz="5500" dirty="0">
                <a:latin typeface="微软雅黑" pitchFamily="34" charset="-122"/>
                <a:ea typeface="微软雅黑" pitchFamily="34" charset="-122"/>
              </a:rPr>
              <a:t>——</a:t>
            </a:r>
            <a:r>
              <a:rPr lang="zh-CN" altLang="en-US" sz="5500" dirty="0">
                <a:latin typeface="微软雅黑" pitchFamily="34" charset="-122"/>
                <a:ea typeface="微软雅黑" pitchFamily="34" charset="-122"/>
              </a:rPr>
              <a:t>议论文	</a:t>
            </a:r>
          </a:p>
          <a:p>
            <a:pPr>
              <a:lnSpc>
                <a:spcPts val="7300"/>
              </a:lnSpc>
            </a:pPr>
            <a:endParaRPr lang="zh-CN" altLang="en-US" sz="5500" dirty="0">
              <a:latin typeface="微软雅黑" pitchFamily="34" charset="-122"/>
              <a:ea typeface="微软雅黑" pitchFamily="34" charset="-122"/>
            </a:endParaRPr>
          </a:p>
        </p:txBody>
      </p:sp>
    </p:spTree>
  </p:cSld>
  <p:clrMapOvr>
    <a:masterClrMapping/>
  </p:clrMapOvr>
  <p:transition>
    <p:pull dir="d"/>
  </p:transition>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2" name="矩形 11"/>
          <p:cNvSpPr/>
          <p:nvPr/>
        </p:nvSpPr>
        <p:spPr>
          <a:xfrm>
            <a:off x="8281244" y="5322322"/>
            <a:ext cx="14689632" cy="2677656"/>
          </a:xfrm>
          <a:prstGeom prst="rect">
            <a:avLst/>
          </a:prstGeom>
        </p:spPr>
        <p:txBody>
          <a:bodyPr wrap="square">
            <a:spAutoFit/>
          </a:bodyPr>
          <a:lstStyle/>
          <a:p>
            <a:r>
              <a:rPr lang="zh-CN" altLang="en-US" sz="7200" b="1" spc="300" dirty="0">
                <a:solidFill>
                  <a:srgbClr val="DD6690"/>
                </a:solidFill>
                <a:latin typeface="微软雅黑" pitchFamily="34" charset="-122"/>
                <a:ea typeface="微软雅黑" pitchFamily="34" charset="-122"/>
                <a:hlinkClick r:id="rId4" action="ppaction://hlinksldjump"/>
              </a:rPr>
              <a:t>第</a:t>
            </a:r>
            <a:r>
              <a:rPr lang="en-US" altLang="zh-CN" sz="7200" b="1" spc="300" dirty="0">
                <a:solidFill>
                  <a:srgbClr val="DD6690"/>
                </a:solidFill>
                <a:latin typeface="微软雅黑" pitchFamily="34" charset="-122"/>
                <a:ea typeface="微软雅黑" pitchFamily="34" charset="-122"/>
                <a:hlinkClick r:id="rId4" action="ppaction://hlinksldjump"/>
              </a:rPr>
              <a:t>5</a:t>
            </a:r>
            <a:r>
              <a:rPr lang="zh-CN" altLang="en-US" sz="7200" b="1" spc="300" dirty="0">
                <a:solidFill>
                  <a:srgbClr val="DD6690"/>
                </a:solidFill>
                <a:latin typeface="微软雅黑" pitchFamily="34" charset="-122"/>
                <a:ea typeface="微软雅黑" pitchFamily="34" charset="-122"/>
                <a:hlinkClick r:id="rId4" action="ppaction://hlinksldjump"/>
              </a:rPr>
              <a:t>讲</a:t>
            </a:r>
            <a:endParaRPr lang="en-US" altLang="zh-CN" sz="7200" b="1" spc="300" dirty="0">
              <a:solidFill>
                <a:srgbClr val="DD6690"/>
              </a:solidFill>
              <a:latin typeface="微软雅黑" pitchFamily="34" charset="-122"/>
              <a:ea typeface="微软雅黑" pitchFamily="34" charset="-122"/>
              <a:hlinkClick r:id="rId4" action="ppaction://hlinksldjump"/>
            </a:endParaRPr>
          </a:p>
          <a:p>
            <a:r>
              <a:rPr lang="zh-CN" altLang="en-US" sz="9600" b="1" spc="300" dirty="0">
                <a:latin typeface="微软雅黑" pitchFamily="34" charset="-122"/>
                <a:ea typeface="微软雅黑" pitchFamily="34" charset="-122"/>
              </a:rPr>
              <a:t>文体突破</a:t>
            </a:r>
            <a:r>
              <a:rPr lang="en-US" altLang="zh-CN" sz="9600" b="1" spc="300" dirty="0">
                <a:latin typeface="微软雅黑" pitchFamily="34" charset="-122"/>
                <a:ea typeface="微软雅黑" pitchFamily="34" charset="-122"/>
              </a:rPr>
              <a:t>——</a:t>
            </a:r>
            <a:r>
              <a:rPr lang="zh-CN" altLang="en-US" sz="9600" b="1" spc="300" dirty="0">
                <a:latin typeface="微软雅黑" pitchFamily="34" charset="-122"/>
                <a:ea typeface="微软雅黑" pitchFamily="34" charset="-122"/>
              </a:rPr>
              <a:t>应用文</a:t>
            </a:r>
          </a:p>
        </p:txBody>
      </p:sp>
      <p:sp>
        <p:nvSpPr>
          <p:cNvPr id="13" name="矩形 12"/>
          <p:cNvSpPr/>
          <p:nvPr/>
        </p:nvSpPr>
        <p:spPr>
          <a:xfrm>
            <a:off x="8281244" y="8944982"/>
            <a:ext cx="11880850" cy="3770776"/>
          </a:xfrm>
          <a:prstGeom prst="rect">
            <a:avLst/>
          </a:prstGeom>
        </p:spPr>
        <p:txBody>
          <a:bodyPr>
            <a:spAutoFit/>
          </a:bodyPr>
          <a:lstStyle/>
          <a:p>
            <a:pPr>
              <a:lnSpc>
                <a:spcPts val="7300"/>
              </a:lnSpc>
            </a:pPr>
            <a:r>
              <a:rPr lang="zh-CN" altLang="en-US" sz="5500" dirty="0">
                <a:solidFill>
                  <a:schemeClr val="bg1"/>
                </a:solidFill>
                <a:latin typeface="微软雅黑" pitchFamily="34" charset="-122"/>
                <a:ea typeface="微软雅黑" pitchFamily="34" charset="-122"/>
                <a:hlinkClick r:id="rId5" action="ppaction://hlinksldjump"/>
              </a:rPr>
              <a:t>专题导读</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6" action="ppaction://hlinksldjump"/>
              </a:rPr>
              <a:t>真题典例</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7" action="ppaction://hlinksldjump"/>
              </a:rPr>
              <a:t>模拟演练</a:t>
            </a:r>
            <a:endParaRPr lang="en-US" altLang="zh-CN" sz="5500" dirty="0">
              <a:solidFill>
                <a:schemeClr val="bg1"/>
              </a:solidFill>
              <a:latin typeface="微软雅黑" pitchFamily="34" charset="-122"/>
              <a:ea typeface="微软雅黑" pitchFamily="34" charset="-122"/>
            </a:endParaRPr>
          </a:p>
          <a:p>
            <a:pPr>
              <a:lnSpc>
                <a:spcPts val="7300"/>
              </a:lnSpc>
            </a:pPr>
            <a:r>
              <a:rPr lang="zh-CN" altLang="en-US" sz="5500" dirty="0">
                <a:solidFill>
                  <a:schemeClr val="bg1"/>
                </a:solidFill>
                <a:latin typeface="微软雅黑" pitchFamily="34" charset="-122"/>
                <a:ea typeface="微软雅黑" pitchFamily="34" charset="-122"/>
                <a:hlinkClick r:id="rId8" action="ppaction://hlinksldjump"/>
              </a:rPr>
              <a:t>教师备用习题</a:t>
            </a:r>
            <a:endParaRPr lang="en-US" altLang="zh-CN" sz="5500" dirty="0">
              <a:solidFill>
                <a:schemeClr val="bg1"/>
              </a:solidFill>
              <a:latin typeface="微软雅黑" pitchFamily="34" charset="-122"/>
              <a:ea typeface="微软雅黑" pitchFamily="34" charset="-122"/>
            </a:endParaRPr>
          </a:p>
        </p:txBody>
      </p:sp>
    </p:spTree>
  </p:cSld>
  <p:clrMapOvr>
    <a:masterClrMapping/>
  </p:clrMapOvr>
  <p:transition>
    <p:pull di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10" name="组合 9"/>
          <p:cNvGrpSpPr/>
          <p:nvPr/>
        </p:nvGrpSpPr>
        <p:grpSpPr>
          <a:xfrm>
            <a:off x="1512492" y="1345332"/>
            <a:ext cx="5785908" cy="769441"/>
            <a:chOff x="1512492" y="2497460"/>
            <a:chExt cx="5785908" cy="769441"/>
          </a:xfrm>
        </p:grpSpPr>
        <p:sp>
          <p:nvSpPr>
            <p:cNvPr id="11" name="TextBox 75"/>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12" name="图片 11"/>
            <p:cNvPicPr>
              <a:picLocks noChangeAspect="1"/>
            </p:cNvPicPr>
            <p:nvPr/>
          </p:nvPicPr>
          <p:blipFill>
            <a:blip r:embed="rId2" cstate="print"/>
            <a:stretch>
              <a:fillRect/>
            </a:stretch>
          </p:blipFill>
          <p:spPr>
            <a:xfrm>
              <a:off x="1512492" y="2672462"/>
              <a:ext cx="466690" cy="460296"/>
            </a:xfrm>
            <a:prstGeom prst="rect">
              <a:avLst/>
            </a:prstGeom>
          </p:spPr>
        </p:pic>
      </p:grpSp>
      <p:sp>
        <p:nvSpPr>
          <p:cNvPr id="7" name="矩形 6">
            <a:extLst>
              <a:ext uri="{FF2B5EF4-FFF2-40B4-BE49-F238E27FC236}">
                <a16:creationId xmlns:a16="http://schemas.microsoft.com/office/drawing/2014/main" id="{DC6C4405-F67B-4054-8558-3348A1F5C21A}"/>
              </a:ext>
            </a:extLst>
          </p:cNvPr>
          <p:cNvSpPr/>
          <p:nvPr/>
        </p:nvSpPr>
        <p:spPr>
          <a:xfrm>
            <a:off x="648396" y="1968371"/>
            <a:ext cx="21602400" cy="8097986"/>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高考广告类短文贴近考生生活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涉及学习、旅游、保健、购物、招生、招聘、餐饮、网络交流等方面。广告类阅读材料的用词有以下</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三多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特点</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一是人名、地名、专有名词多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二是生词多</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三是缩略词、省略句多。答题时可采取如下方法</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①</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先题后文法。</a:t>
            </a:r>
          </a:p>
          <a:p>
            <a:pPr indent="355600">
              <a:lnSpc>
                <a:spcPct val="150000"/>
              </a:lnSpc>
              <a:spcAft>
                <a:spcPts val="0"/>
              </a:spcAft>
            </a:pP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做这类题时没有必要阅读全文</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宜采用</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先题后文法</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来处理。即先看问题</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后看文章内容。这样在阅读中可以有重点地、有针对性地去读</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冗余无效的信息可以略读甚至不读。在阅读时要特别留意文中以黑体、大写、下划线等方式加以提示的文字</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因为这很有可能是文章的核心或至少是一部分内容的概括。</a:t>
            </a:r>
          </a:p>
        </p:txBody>
      </p:sp>
    </p:spTree>
    <p:extLst>
      <p:ext uri="{BB962C8B-B14F-4D97-AF65-F5344CB8AC3E}">
        <p14:creationId xmlns:p14="http://schemas.microsoft.com/office/powerpoint/2010/main" val="2795443602"/>
      </p:ext>
    </p:extLst>
  </p:cSld>
  <p:clrMapOvr>
    <a:masterClrMapping/>
  </p:clrMapOvr>
  <p:transition>
    <p:pull di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C6C4405-F67B-4054-8558-3348A1F5C21A}"/>
              </a:ext>
            </a:extLst>
          </p:cNvPr>
          <p:cNvSpPr/>
          <p:nvPr/>
        </p:nvSpPr>
        <p:spPr>
          <a:xfrm>
            <a:off x="1425285" y="2122943"/>
            <a:ext cx="20912718" cy="6881307"/>
          </a:xfrm>
          <a:prstGeom prst="rect">
            <a:avLst/>
          </a:prstGeom>
        </p:spPr>
        <p:txBody>
          <a:bodyPr wrap="square">
            <a:spAutoFit/>
          </a:bodyPr>
          <a:lstStyle/>
          <a:p>
            <a:pPr indent="355600">
              <a:lnSpc>
                <a:spcPct val="150000"/>
              </a:lnSpc>
              <a:spcAft>
                <a:spcPts val="0"/>
              </a:spcAft>
            </a:pPr>
            <a:r>
              <a:rPr lang="zh-CN" altLang="zh-CN" sz="5000" dirty="0">
                <a:solidFill>
                  <a:srgbClr val="000000"/>
                </a:solidFill>
                <a:latin typeface="微软雅黑" panose="020B0503020204020204" pitchFamily="34" charset="-122"/>
                <a:ea typeface="微软雅黑" panose="020B0503020204020204" pitchFamily="34" charset="-122"/>
                <a:cs typeface="宋体" panose="02010600030101010101" pitchFamily="2" charset="-122"/>
              </a:rPr>
              <a:t>②</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题干定向法。</a:t>
            </a: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若题干的问题与原文中的相应句段基本相同</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则可直接对号入座。若题干的问题与原文中的相应句段有较大出入</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则要进行一定的处理。这个</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处理</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是多方面的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它可能包括对原文进行同义变换、对概念进行解析、对事实进行归纳、将具体问题抽象化或将抽象问题具体化、将文中提到的原则或规则进行实际运用等。</a:t>
            </a:r>
          </a:p>
        </p:txBody>
      </p:sp>
      <p:sp>
        <p:nvSpPr>
          <p:cNvPr id="4" name="Rectangle 1">
            <a:extLst>
              <a:ext uri="{FF2B5EF4-FFF2-40B4-BE49-F238E27FC236}">
                <a16:creationId xmlns:a16="http://schemas.microsoft.com/office/drawing/2014/main" id="{F6A69D4D-9DDF-4E66-9050-A5F8A4DD6B0B}"/>
              </a:ext>
            </a:extLst>
          </p:cNvPr>
          <p:cNvSpPr>
            <a:spLocks noChangeArrowheads="1"/>
          </p:cNvSpPr>
          <p:nvPr/>
        </p:nvSpPr>
        <p:spPr bwMode="auto">
          <a:xfrm>
            <a:off x="1633538" y="6430963"/>
            <a:ext cx="23763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zh-CN" altLang="en-US"/>
          </a:p>
        </p:txBody>
      </p:sp>
      <p:grpSp>
        <p:nvGrpSpPr>
          <p:cNvPr id="5" name="组合 4">
            <a:extLst>
              <a:ext uri="{FF2B5EF4-FFF2-40B4-BE49-F238E27FC236}">
                <a16:creationId xmlns:a16="http://schemas.microsoft.com/office/drawing/2014/main" id="{F30A7774-05F2-4E2A-A7C4-96AA6E6BB60F}"/>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D3A0B2D6-E7F9-44B5-9198-913B8D20E79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专题导读</a:t>
              </a:r>
            </a:p>
          </p:txBody>
        </p:sp>
        <p:pic>
          <p:nvPicPr>
            <p:cNvPr id="8" name="图片 7">
              <a:extLst>
                <a:ext uri="{FF2B5EF4-FFF2-40B4-BE49-F238E27FC236}">
                  <a16:creationId xmlns:a16="http://schemas.microsoft.com/office/drawing/2014/main" id="{7E365A9A-21D6-4712-8FB8-AA2302F62FD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960941341"/>
      </p:ext>
    </p:extLst>
  </p:cSld>
  <p:clrMapOvr>
    <a:masterClrMapping/>
  </p:clrMapOvr>
  <p:transition>
    <p:pull dir="d"/>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33706"/>
            <a:ext cx="20001768" cy="8092472"/>
          </a:xfrm>
          <a:prstGeom prst="rect">
            <a:avLst/>
          </a:prstGeom>
        </p:spPr>
        <p:txBody>
          <a:bodyPr wrap="square">
            <a:spAutoFit/>
          </a:bodyPr>
          <a:lstStyle/>
          <a:p>
            <a:pPr>
              <a:lnSpc>
                <a:spcPct val="150000"/>
              </a:lnSpc>
              <a:spcAft>
                <a:spcPts val="0"/>
              </a:spcAft>
            </a:pP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2019·</a:t>
            </a:r>
            <a:r>
              <a:rPr lang="zh-CN" altLang="zh-CN" sz="4400"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全国卷</a:t>
            </a:r>
            <a:r>
              <a:rPr lang="en-US" altLang="zh-CN" sz="4400" dirty="0" err="1">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Ⅰ,A</a:t>
            </a:r>
            <a:r>
              <a:rPr lang="en-US" altLang="zh-CN" sz="4400" b="1" dirty="0">
                <a:solidFill>
                  <a:srgbClr val="4C4C4C"/>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Need a job this summer?</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The provincial government and its partners offer many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to help students find summer jobs. The deadlines and what you need to apply depend on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Not a student? Go to the government website to learn about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online tools available to help people under 30 build skills, find a job or start businesses all year round.</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74287439"/>
      </p:ext>
    </p:extLst>
  </p:cSld>
  <p:clrMapOvr>
    <a:masterClrMapping/>
  </p:clrMapOvr>
  <p:transition>
    <p:pull dir="d"/>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07377" y="2107083"/>
            <a:ext cx="20383394" cy="9108134"/>
          </a:xfrm>
          <a:prstGeom prst="rect">
            <a:avLst/>
          </a:prstGeom>
        </p:spPr>
        <p:txBody>
          <a:bodyPr wrap="square">
            <a:spAutoFit/>
          </a:bodyPr>
          <a:lstStyle/>
          <a:p>
            <a:pPr indent="355600">
              <a:lnSpc>
                <a:spcPct val="150000"/>
              </a:lnSpc>
              <a:spcAft>
                <a:spcPts val="0"/>
              </a:spcAft>
            </a:pP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Jobs for Youth</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If you are a teenager living in certain parts of the province, you could be eligible(</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符合条件</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for this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which provides eight weeks of paid employment along with training.</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Who is eligible: youth 15~18 years old in select communities(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社区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Summer Company </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Summer Company provides students with hands-on business training and awards of up to $3,000 to start and run their own summer businesses.</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Who is eligible: students aged 15~29, returning to school in the fall.</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84BB1274-5E1C-4DBF-A0EA-A6067609E0D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15575FE-81A6-44D8-A5BD-0C07232ED79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C15D5204-8A85-4F2B-9260-579DECE4560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920834940"/>
      </p:ext>
    </p:extLst>
  </p:cSld>
  <p:clrMapOvr>
    <a:masterClrMapping/>
  </p:clrMapOvr>
  <p:transition>
    <p:pull di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1820694"/>
            <a:ext cx="20383394" cy="12160637"/>
          </a:xfrm>
          <a:prstGeom prst="rect">
            <a:avLst/>
          </a:prstGeom>
        </p:spPr>
        <p:txBody>
          <a:bodyPr wrap="square">
            <a:spAutoFit/>
          </a:bodyPr>
          <a:lstStyle/>
          <a:p>
            <a:pPr indent="355600">
              <a:lnSpc>
                <a:spcPct val="150000"/>
              </a:lnSpc>
              <a:spcAft>
                <a:spcPts val="0"/>
              </a:spcAft>
            </a:pP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Stewardship Youth Ranger </a:t>
            </a:r>
            <a:r>
              <a:rPr lang="en-US" altLang="zh-CN" sz="4400" b="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You could apply to be a Stewardship Youth Ranger and work on local natural resource management projects for eight weeks this summer.</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Who is eligible: students aged 16 or 17 at time of hire, but not turning 18 before December 31 this year.</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Summer Employment Opportunities(</a:t>
            </a:r>
            <a:r>
              <a:rPr lang="zh-CN"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机会</a:t>
            </a: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Through the Summer Employment Opportunities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students are hired each year in a variety of summer positions across the Provincial Public Service, its related agencies and community groups.</a:t>
            </a: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Who is eligible: students aged 15 or older. Some positions require students to be 15 to 24 or up to 29 for persons with a disability.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850FF867-BE81-4965-938E-54B19B05CF85}"/>
              </a:ext>
            </a:extLst>
          </p:cNvPr>
          <p:cNvGrpSpPr/>
          <p:nvPr/>
        </p:nvGrpSpPr>
        <p:grpSpPr>
          <a:xfrm>
            <a:off x="1296468" y="1191650"/>
            <a:ext cx="5785908" cy="769441"/>
            <a:chOff x="1512492" y="2497460"/>
            <a:chExt cx="5785908" cy="769441"/>
          </a:xfrm>
        </p:grpSpPr>
        <p:sp>
          <p:nvSpPr>
            <p:cNvPr id="5" name="TextBox 75">
              <a:extLst>
                <a:ext uri="{FF2B5EF4-FFF2-40B4-BE49-F238E27FC236}">
                  <a16:creationId xmlns:a16="http://schemas.microsoft.com/office/drawing/2014/main" id="{37CC9079-7446-4966-8B40-133337BB7B5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388B954D-CC43-45CA-AE19-1860D115E9ED}"/>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839472158"/>
      </p:ext>
    </p:extLst>
  </p:cSld>
  <p:clrMapOvr>
    <a:masterClrMapping/>
  </p:clrMapOvr>
  <p:transition>
    <p:pull di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96708" y="1994449"/>
            <a:ext cx="20655588" cy="5720861"/>
          </a:xfrm>
          <a:prstGeom prst="rect">
            <a:avLst/>
          </a:prstGeom>
        </p:spPr>
        <p:txBody>
          <a:bodyPr wrap="square">
            <a:spAutoFit/>
          </a:bodyPr>
          <a:lstStyle/>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)1.What is special about Summer Company?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It requires no training before employment.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It provides awards for running new businesses.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It allows one to work in the natural environment.</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It offers more summer job opportunities.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E899CD59-61B7-4A9F-8671-3B7A516D84D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1948D52-4337-47D2-8A79-DFD05CEF6B1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6" name="图片 5">
              <a:extLst>
                <a:ext uri="{FF2B5EF4-FFF2-40B4-BE49-F238E27FC236}">
                  <a16:creationId xmlns:a16="http://schemas.microsoft.com/office/drawing/2014/main" id="{DD740F33-C6F5-4866-9241-9DD1E46D41E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7F6A0D29-98CD-446D-9516-999953D781A2}"/>
              </a:ext>
            </a:extLst>
          </p:cNvPr>
          <p:cNvSpPr/>
          <p:nvPr/>
        </p:nvSpPr>
        <p:spPr>
          <a:xfrm>
            <a:off x="2376588" y="1965493"/>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2275069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631158" y="2344626"/>
            <a:ext cx="22445709" cy="7015439"/>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607045" y="2344626"/>
            <a:ext cx="2170367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本文是一篇应用文。文章主要介绍了政府给学生们提供的暑期工作</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这些工作有的是针对残疾学生的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有的还会给学生提供奖金。</a:t>
            </a:r>
          </a:p>
        </p:txBody>
      </p:sp>
      <p:sp>
        <p:nvSpPr>
          <p:cNvPr id="8" name="矩形 7">
            <a:extLst>
              <a:ext uri="{FF2B5EF4-FFF2-40B4-BE49-F238E27FC236}">
                <a16:creationId xmlns:a16="http://schemas.microsoft.com/office/drawing/2014/main" id="{DB09D662-CB98-4EF6-A83D-0A7034605E59}"/>
              </a:ext>
            </a:extLst>
          </p:cNvPr>
          <p:cNvSpPr/>
          <p:nvPr/>
        </p:nvSpPr>
        <p:spPr>
          <a:xfrm>
            <a:off x="936428" y="4705352"/>
            <a:ext cx="22445709"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细节理解题。由</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Summer Company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部分中的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“Summer Company provides students with hands-on business training and awards of up to $3,000 to start and run their own summer businesses.”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,Summer Company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项目会给创办新公司的学生们发奖金。故选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7" name="组合 6">
            <a:extLst>
              <a:ext uri="{FF2B5EF4-FFF2-40B4-BE49-F238E27FC236}">
                <a16:creationId xmlns:a16="http://schemas.microsoft.com/office/drawing/2014/main" id="{AA51D0B5-9BC4-41DC-9FCD-7CA2FDFE04CB}"/>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5A5E34D6-1AE8-40EB-97D0-D072A7FF9E2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CC134854-3884-41B4-88CA-6209C6A24461}"/>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2388031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72429"/>
            <a:ext cx="20655588" cy="40298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2.What is the age range required by Stewardship Youth Ranger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A.15—18. 	                B.15—24.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C.15—29. 	                D.16—17.</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43846" y="6508993"/>
            <a:ext cx="22167756" cy="415748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172429"/>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285027" y="6573128"/>
            <a:ext cx="21757857"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细节理解题。由</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Stewardship Youth Ranger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部分中的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“Who is eligible: students aged 16 or 17 at time of hire, but not turning 18 before…”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这个项目所要求的年龄是</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16</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或</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17</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岁。故选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C9B2452A-E7E3-46C7-8262-9EA6E432FE5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A949DD97-BCF9-406D-AE5D-4A65E400F94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BB4253C6-6D48-414F-A7BD-713B2DC1D793}"/>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74540881"/>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76845" y="2043754"/>
            <a:ext cx="20655588" cy="5183983"/>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3.Which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favours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disabled?</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 Jobs for Youth.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Summer Company.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Stewardship Youth Ranger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Summer Employment Opportunities.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345141" y="7335730"/>
            <a:ext cx="20144727" cy="379193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3426" y="210051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12492" y="7741677"/>
            <a:ext cx="19977376"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细节理解题。由末段末句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“Some positions require students to be 15 to 24 or up to 29 for persons with a disability.”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,Summer Employment Opportunities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会选择有残疾的学生们。故选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7A68CB31-BE91-4C61-A270-8AC0EC9D536C}"/>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BD0F805B-6CFC-41EC-9909-379E5CB802C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真题典例</a:t>
              </a:r>
            </a:p>
          </p:txBody>
        </p:sp>
        <p:pic>
          <p:nvPicPr>
            <p:cNvPr id="12" name="图片 11">
              <a:extLst>
                <a:ext uri="{FF2B5EF4-FFF2-40B4-BE49-F238E27FC236}">
                  <a16:creationId xmlns:a16="http://schemas.microsoft.com/office/drawing/2014/main" id="{81DB2DA6-E4E6-43BE-9312-0E0E40E8637B}"/>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7745626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1999563"/>
            <a:ext cx="22017992" cy="1998496"/>
          </a:xfrm>
          <a:prstGeom prst="rect">
            <a:avLst/>
          </a:prstGeom>
        </p:spPr>
        <p:txBody>
          <a:bodyPr wrap="square">
            <a:spAutoFit/>
          </a:bodyPr>
          <a:lstStyle/>
          <a:p>
            <a:pPr>
              <a:lnSpc>
                <a:spcPct val="150000"/>
              </a:lnSpc>
              <a:spcAft>
                <a:spcPts val="0"/>
              </a:spcAft>
            </a:pP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词数</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:232</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话题</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室外儿童科学旅行　文体</a:t>
            </a:r>
            <a:r>
              <a:rPr lang="en-US"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应用文</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Outdoor science field trips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10" name="组合 9">
            <a:extLst>
              <a:ext uri="{FF2B5EF4-FFF2-40B4-BE49-F238E27FC236}">
                <a16:creationId xmlns:a16="http://schemas.microsoft.com/office/drawing/2014/main" id="{1BE93F9C-B7C3-46DE-8802-05E056291C1C}"/>
              </a:ext>
            </a:extLst>
          </p:cNvPr>
          <p:cNvGrpSpPr/>
          <p:nvPr/>
        </p:nvGrpSpPr>
        <p:grpSpPr>
          <a:xfrm>
            <a:off x="1512492" y="1345332"/>
            <a:ext cx="5785908" cy="769441"/>
            <a:chOff x="1512492" y="2497460"/>
            <a:chExt cx="5785908" cy="769441"/>
          </a:xfrm>
        </p:grpSpPr>
        <p:sp>
          <p:nvSpPr>
            <p:cNvPr id="12" name="TextBox 75">
              <a:extLst>
                <a:ext uri="{FF2B5EF4-FFF2-40B4-BE49-F238E27FC236}">
                  <a16:creationId xmlns:a16="http://schemas.microsoft.com/office/drawing/2014/main" id="{51AD3848-B1CE-4400-B177-DEB669F647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3" name="图片 12">
              <a:extLst>
                <a:ext uri="{FF2B5EF4-FFF2-40B4-BE49-F238E27FC236}">
                  <a16:creationId xmlns:a16="http://schemas.microsoft.com/office/drawing/2014/main" id="{BA763CD6-D24E-4778-AE52-CF0945E6A400}"/>
                </a:ext>
              </a:extLst>
            </p:cNvPr>
            <p:cNvPicPr>
              <a:picLocks noChangeAspect="1"/>
            </p:cNvPicPr>
            <p:nvPr/>
          </p:nvPicPr>
          <p:blipFill>
            <a:blip r:embed="rId2" cstate="print"/>
            <a:stretch>
              <a:fillRect/>
            </a:stretch>
          </p:blipFill>
          <p:spPr>
            <a:xfrm>
              <a:off x="1512492" y="2672462"/>
              <a:ext cx="466690" cy="460296"/>
            </a:xfrm>
            <a:prstGeom prst="rect">
              <a:avLst/>
            </a:prstGeom>
          </p:spPr>
        </p:pic>
      </p:grpSp>
      <p:graphicFrame>
        <p:nvGraphicFramePr>
          <p:cNvPr id="2" name="表格 1">
            <a:extLst>
              <a:ext uri="{FF2B5EF4-FFF2-40B4-BE49-F238E27FC236}">
                <a16:creationId xmlns:a16="http://schemas.microsoft.com/office/drawing/2014/main" id="{E2D437F4-E49C-422B-A6F9-7CF047A96551}"/>
              </a:ext>
            </a:extLst>
          </p:cNvPr>
          <p:cNvGraphicFramePr>
            <a:graphicFrameLocks noGrp="1"/>
          </p:cNvGraphicFramePr>
          <p:nvPr/>
        </p:nvGraphicFramePr>
        <p:xfrm>
          <a:off x="1152452" y="4585525"/>
          <a:ext cx="20496212" cy="5916549"/>
        </p:xfrm>
        <a:graphic>
          <a:graphicData uri="http://schemas.openxmlformats.org/drawingml/2006/table">
            <a:tbl>
              <a:tblPr firstRow="1" firstCol="1" bandRow="1"/>
              <a:tblGrid>
                <a:gridCol w="2389585">
                  <a:extLst>
                    <a:ext uri="{9D8B030D-6E8A-4147-A177-3AD203B41FA5}">
                      <a16:colId xmlns:a16="http://schemas.microsoft.com/office/drawing/2014/main" val="470176370"/>
                    </a:ext>
                  </a:extLst>
                </a:gridCol>
                <a:gridCol w="18106627">
                  <a:extLst>
                    <a:ext uri="{9D8B030D-6E8A-4147-A177-3AD203B41FA5}">
                      <a16:colId xmlns:a16="http://schemas.microsoft.com/office/drawing/2014/main" val="489800190"/>
                    </a:ext>
                  </a:extLst>
                </a:gridCol>
              </a:tblGrid>
              <a:tr h="0">
                <a:tc>
                  <a:txBody>
                    <a:bodyPr/>
                    <a:lstStyle/>
                    <a:p>
                      <a:pPr algn="ctr">
                        <a:lnSpc>
                          <a:spcPct val="150000"/>
                        </a:lnSpc>
                        <a:spcAft>
                          <a:spcPts val="0"/>
                        </a:spcAft>
                      </a:pPr>
                      <a:endPar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September—January</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Grades 1~3 Only</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9:30 am—12:30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pm,Tuesday</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—Friday</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Students will learn about ecosystem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diversity,endangered</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species,and</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the importance habitat plays in a healthy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community.Activities</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and lessons reinforce grade-specific science standards that include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habitat,animal</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life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cycles,and</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adaptation.</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148287280"/>
                  </a:ext>
                </a:extLst>
              </a:tr>
            </a:tbl>
          </a:graphicData>
        </a:graphic>
      </p:graphicFrame>
      <p:pic>
        <p:nvPicPr>
          <p:cNvPr id="1025" name="q1.jpg">
            <a:extLst>
              <a:ext uri="{FF2B5EF4-FFF2-40B4-BE49-F238E27FC236}">
                <a16:creationId xmlns:a16="http://schemas.microsoft.com/office/drawing/2014/main" id="{AFE9963C-E51F-44F7-803B-8501B3DA72E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3538" y="7153275"/>
            <a:ext cx="1463130" cy="14303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9922305"/>
      </p:ext>
    </p:extLst>
  </p:cSld>
  <p:clrMapOvr>
    <a:masterClrMapping/>
  </p:clrMapOvr>
  <p:transition>
    <p:pull dir="d"/>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21BFEADE-1269-4C54-899D-757B6C59EC8C}"/>
              </a:ext>
            </a:extLst>
          </p:cNvPr>
          <p:cNvGraphicFramePr>
            <a:graphicFrameLocks noGrp="1"/>
          </p:cNvGraphicFramePr>
          <p:nvPr>
            <p:extLst>
              <p:ext uri="{D42A27DB-BD31-4B8C-83A1-F6EECF244321}">
                <p14:modId xmlns:p14="http://schemas.microsoft.com/office/powerpoint/2010/main" val="3197072577"/>
              </p:ext>
            </p:extLst>
          </p:nvPr>
        </p:nvGraphicFramePr>
        <p:xfrm>
          <a:off x="1512492" y="2484686"/>
          <a:ext cx="20496212" cy="7866317"/>
        </p:xfrm>
        <a:graphic>
          <a:graphicData uri="http://schemas.openxmlformats.org/drawingml/2006/table">
            <a:tbl>
              <a:tblPr firstRow="1" firstCol="1" bandRow="1"/>
              <a:tblGrid>
                <a:gridCol w="2389585">
                  <a:extLst>
                    <a:ext uri="{9D8B030D-6E8A-4147-A177-3AD203B41FA5}">
                      <a16:colId xmlns:a16="http://schemas.microsoft.com/office/drawing/2014/main" val="3152251726"/>
                    </a:ext>
                  </a:extLst>
                </a:gridCol>
                <a:gridCol w="18106627">
                  <a:extLst>
                    <a:ext uri="{9D8B030D-6E8A-4147-A177-3AD203B41FA5}">
                      <a16:colId xmlns:a16="http://schemas.microsoft.com/office/drawing/2014/main" val="926373445"/>
                    </a:ext>
                  </a:extLst>
                </a:gridCol>
              </a:tblGrid>
              <a:tr h="0">
                <a:tc>
                  <a:txBody>
                    <a:bodyPr/>
                    <a:lstStyle/>
                    <a:p>
                      <a:pPr algn="ctr">
                        <a:lnSpc>
                          <a:spcPct val="150000"/>
                        </a:lnSpc>
                        <a:spcAft>
                          <a:spcPts val="0"/>
                        </a:spcAft>
                      </a:pPr>
                      <a:endPar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February—June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Grades 1~6</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9:30 am—12:30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pm,Tuesday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—Friday</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Introduction to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watersheds.Activities</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reinforce grade-specific science standards that include the water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cycle,seasons,weathering,erosion</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and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deposition,the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Sonoma County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watershed,non</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-point source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pollution,and</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the effects of water pollution.</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98342273"/>
                  </a:ext>
                </a:extLst>
              </a:tr>
            </a:tbl>
          </a:graphicData>
        </a:graphic>
      </p:graphicFrame>
      <p:pic>
        <p:nvPicPr>
          <p:cNvPr id="2049" name="q2.jpg">
            <a:extLst>
              <a:ext uri="{FF2B5EF4-FFF2-40B4-BE49-F238E27FC236}">
                <a16:creationId xmlns:a16="http://schemas.microsoft.com/office/drawing/2014/main" id="{C9E3B820-937C-4E1C-9D3F-35AF6F6C25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3538" y="4356894"/>
            <a:ext cx="2183210" cy="3463131"/>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a:extLst>
              <a:ext uri="{FF2B5EF4-FFF2-40B4-BE49-F238E27FC236}">
                <a16:creationId xmlns:a16="http://schemas.microsoft.com/office/drawing/2014/main" id="{366FE963-F2F0-43F4-976B-D19BB4B28974}"/>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987A9502-7FDD-4674-84D2-B9C8DE7A316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F9A72DCC-293D-4E47-A211-2143A9A539BD}"/>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181595269"/>
      </p:ext>
    </p:extLst>
  </p:cSld>
  <p:clrMapOvr>
    <a:masterClrMapping/>
  </p:clrMapOvr>
  <p:transition>
    <p:pull dir="d"/>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2BC7D695-7A19-4910-9647-CB57C3F707EC}"/>
              </a:ext>
            </a:extLst>
          </p:cNvPr>
          <p:cNvGraphicFramePr>
            <a:graphicFrameLocks noGrp="1"/>
          </p:cNvGraphicFramePr>
          <p:nvPr>
            <p:extLst>
              <p:ext uri="{D42A27DB-BD31-4B8C-83A1-F6EECF244321}">
                <p14:modId xmlns:p14="http://schemas.microsoft.com/office/powerpoint/2010/main" val="2372618565"/>
              </p:ext>
            </p:extLst>
          </p:nvPr>
        </p:nvGraphicFramePr>
        <p:xfrm>
          <a:off x="1985993" y="2340670"/>
          <a:ext cx="20496212" cy="7928229"/>
        </p:xfrm>
        <a:graphic>
          <a:graphicData uri="http://schemas.openxmlformats.org/drawingml/2006/table">
            <a:tbl>
              <a:tblPr firstRow="1" firstCol="1" bandRow="1"/>
              <a:tblGrid>
                <a:gridCol w="2389585">
                  <a:extLst>
                    <a:ext uri="{9D8B030D-6E8A-4147-A177-3AD203B41FA5}">
                      <a16:colId xmlns:a16="http://schemas.microsoft.com/office/drawing/2014/main" val="2632671447"/>
                    </a:ext>
                  </a:extLst>
                </a:gridCol>
                <a:gridCol w="18106627">
                  <a:extLst>
                    <a:ext uri="{9D8B030D-6E8A-4147-A177-3AD203B41FA5}">
                      <a16:colId xmlns:a16="http://schemas.microsoft.com/office/drawing/2014/main" val="1968962038"/>
                    </a:ext>
                  </a:extLst>
                </a:gridCol>
              </a:tblGrid>
              <a:tr h="0">
                <a:tc>
                  <a:txBody>
                    <a:bodyPr/>
                    <a:lstStyle/>
                    <a:p>
                      <a:pPr algn="ctr">
                        <a:lnSpc>
                          <a:spcPct val="150000"/>
                        </a:lnSpc>
                        <a:spcAft>
                          <a:spcPts val="0"/>
                        </a:spcAft>
                      </a:pPr>
                      <a:endParaRPr lang="en-US" sz="44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February—June</a:t>
                      </a:r>
                      <a:r>
                        <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Kindergarten—6th grade</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9:30 am—12:30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pm,Tuesday</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—Friday</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Take a field trip to the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farm!This</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programme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combines the best in science education while making the connection between protecting natural resources and growing healthy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bodies.Students</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will learn the benefits of eating healthy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foods,take</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 rigorous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hike,tour</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the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farm,and</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work in the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garden.Reinforces</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California State Social Studies, </a:t>
                      </a:r>
                      <a:r>
                        <a:rPr lang="en-US" sz="44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Health,and</a:t>
                      </a:r>
                      <a:r>
                        <a:rPr lang="en-US"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Science Standards.</a:t>
                      </a:r>
                      <a:endParaRPr lang="zh-CN" sz="44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3104720280"/>
                  </a:ext>
                </a:extLst>
              </a:tr>
            </a:tbl>
          </a:graphicData>
        </a:graphic>
      </p:graphicFrame>
      <p:pic>
        <p:nvPicPr>
          <p:cNvPr id="3073" name="q3.jpg">
            <a:extLst>
              <a:ext uri="{FF2B5EF4-FFF2-40B4-BE49-F238E27FC236}">
                <a16:creationId xmlns:a16="http://schemas.microsoft.com/office/drawing/2014/main" id="{C80FB37C-176F-4F47-8546-28C289B833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2572" y="4572918"/>
            <a:ext cx="1872208" cy="4680520"/>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a:extLst>
              <a:ext uri="{FF2B5EF4-FFF2-40B4-BE49-F238E27FC236}">
                <a16:creationId xmlns:a16="http://schemas.microsoft.com/office/drawing/2014/main" id="{2E6DCA80-1F04-4697-8BA8-4C69079AA1D3}"/>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9AD6B606-245B-402E-A398-1CE2BDDCB34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D297E3FF-1ADB-4B3B-AE9D-6644E6FB33D8}"/>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984905114"/>
      </p:ext>
    </p:extLst>
  </p:cSld>
  <p:clrMapOvr>
    <a:masterClrMapping/>
  </p:clrMapOvr>
  <p:transition>
    <p:pull dir="d"/>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3" name="表格 2">
            <a:extLst>
              <a:ext uri="{FF2B5EF4-FFF2-40B4-BE49-F238E27FC236}">
                <a16:creationId xmlns:a16="http://schemas.microsoft.com/office/drawing/2014/main" id="{4450D9B3-1C9D-4501-88E5-51562AC1287C}"/>
              </a:ext>
            </a:extLst>
          </p:cNvPr>
          <p:cNvGraphicFramePr>
            <a:graphicFrameLocks noGrp="1"/>
          </p:cNvGraphicFramePr>
          <p:nvPr>
            <p:extLst>
              <p:ext uri="{D42A27DB-BD31-4B8C-83A1-F6EECF244321}">
                <p14:modId xmlns:p14="http://schemas.microsoft.com/office/powerpoint/2010/main" val="3823316626"/>
              </p:ext>
            </p:extLst>
          </p:nvPr>
        </p:nvGraphicFramePr>
        <p:xfrm>
          <a:off x="1662231" y="37600034"/>
          <a:ext cx="20496212" cy="9009317"/>
        </p:xfrm>
        <a:graphic>
          <a:graphicData uri="http://schemas.openxmlformats.org/drawingml/2006/table">
            <a:tbl>
              <a:tblPr firstRow="1" firstCol="1" bandRow="1"/>
              <a:tblGrid>
                <a:gridCol w="2389585">
                  <a:extLst>
                    <a:ext uri="{9D8B030D-6E8A-4147-A177-3AD203B41FA5}">
                      <a16:colId xmlns:a16="http://schemas.microsoft.com/office/drawing/2014/main" val="701174850"/>
                    </a:ext>
                  </a:extLst>
                </a:gridCol>
                <a:gridCol w="18106627">
                  <a:extLst>
                    <a:ext uri="{9D8B030D-6E8A-4147-A177-3AD203B41FA5}">
                      <a16:colId xmlns:a16="http://schemas.microsoft.com/office/drawing/2014/main" val="3744007367"/>
                    </a:ext>
                  </a:extLst>
                </a:gridCol>
              </a:tblGrid>
              <a:tr h="0">
                <a:tc>
                  <a:txBody>
                    <a:bodyPr/>
                    <a:lstStyle/>
                    <a:p>
                      <a:pPr algn="ctr">
                        <a:lnSpc>
                          <a:spcPct val="150000"/>
                        </a:lnSpc>
                        <a:spcAft>
                          <a:spcPts val="0"/>
                        </a:spcAft>
                      </a:pPr>
                      <a:endPar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September—June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Grades 4~6 Only</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9:30 am—12:30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pm,Tuesday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—Friday</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field trip will focus on the properties of the common rocks and minerals in the park and the process that formed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them.Students</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will also learn the importance of recycling products manufactured from minerals and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rocks,like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glass and aluminum, as a simple way to conserve natural resources.</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726651419"/>
                  </a:ext>
                </a:extLst>
              </a:tr>
            </a:tbl>
          </a:graphicData>
        </a:graphic>
      </p:graphicFrame>
      <p:pic>
        <p:nvPicPr>
          <p:cNvPr id="4097" name="q4.jpg">
            <a:extLst>
              <a:ext uri="{FF2B5EF4-FFF2-40B4-BE49-F238E27FC236}">
                <a16:creationId xmlns:a16="http://schemas.microsoft.com/office/drawing/2014/main" id="{0589448C-717B-4D08-BF8E-0A8DFD1A0D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6548" y="4356894"/>
            <a:ext cx="1440160" cy="3240360"/>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a:extLst>
              <a:ext uri="{FF2B5EF4-FFF2-40B4-BE49-F238E27FC236}">
                <a16:creationId xmlns:a16="http://schemas.microsoft.com/office/drawing/2014/main" id="{1432A324-B5E6-4068-BC06-ADDAA026CBC6}"/>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0A03D80B-9F91-4C71-A458-1052E65552E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A7859852-80E4-4F9A-89B7-96A912E0CBD3}"/>
                </a:ext>
              </a:extLst>
            </p:cNvPr>
            <p:cNvPicPr>
              <a:picLocks noChangeAspect="1"/>
            </p:cNvPicPr>
            <p:nvPr/>
          </p:nvPicPr>
          <p:blipFill>
            <a:blip r:embed="rId3" cstate="print"/>
            <a:stretch>
              <a:fillRect/>
            </a:stretch>
          </p:blipFill>
          <p:spPr>
            <a:xfrm>
              <a:off x="1512492" y="2672462"/>
              <a:ext cx="466690" cy="460296"/>
            </a:xfrm>
            <a:prstGeom prst="rect">
              <a:avLst/>
            </a:prstGeom>
          </p:spPr>
        </p:pic>
      </p:grpSp>
      <p:graphicFrame>
        <p:nvGraphicFramePr>
          <p:cNvPr id="8" name="表格 7">
            <a:extLst>
              <a:ext uri="{FF2B5EF4-FFF2-40B4-BE49-F238E27FC236}">
                <a16:creationId xmlns:a16="http://schemas.microsoft.com/office/drawing/2014/main" id="{B2BD5820-4CB2-428B-B6FD-CB7155E32331}"/>
              </a:ext>
            </a:extLst>
          </p:cNvPr>
          <p:cNvGraphicFramePr>
            <a:graphicFrameLocks noGrp="1"/>
          </p:cNvGraphicFramePr>
          <p:nvPr>
            <p:extLst>
              <p:ext uri="{D42A27DB-BD31-4B8C-83A1-F6EECF244321}">
                <p14:modId xmlns:p14="http://schemas.microsoft.com/office/powerpoint/2010/main" val="4030473765"/>
              </p:ext>
            </p:extLst>
          </p:nvPr>
        </p:nvGraphicFramePr>
        <p:xfrm>
          <a:off x="1512492" y="2622728"/>
          <a:ext cx="20496212" cy="9009317"/>
        </p:xfrm>
        <a:graphic>
          <a:graphicData uri="http://schemas.openxmlformats.org/drawingml/2006/table">
            <a:tbl>
              <a:tblPr firstRow="1" firstCol="1" bandRow="1"/>
              <a:tblGrid>
                <a:gridCol w="2389585">
                  <a:extLst>
                    <a:ext uri="{9D8B030D-6E8A-4147-A177-3AD203B41FA5}">
                      <a16:colId xmlns:a16="http://schemas.microsoft.com/office/drawing/2014/main" val="701174850"/>
                    </a:ext>
                  </a:extLst>
                </a:gridCol>
                <a:gridCol w="18106627">
                  <a:extLst>
                    <a:ext uri="{9D8B030D-6E8A-4147-A177-3AD203B41FA5}">
                      <a16:colId xmlns:a16="http://schemas.microsoft.com/office/drawing/2014/main" val="3744007367"/>
                    </a:ext>
                  </a:extLst>
                </a:gridCol>
              </a:tblGrid>
              <a:tr h="0">
                <a:tc>
                  <a:txBody>
                    <a:bodyPr/>
                    <a:lstStyle/>
                    <a:p>
                      <a:pPr algn="ctr">
                        <a:lnSpc>
                          <a:spcPct val="150000"/>
                        </a:lnSpc>
                        <a:spcAft>
                          <a:spcPts val="0"/>
                        </a:spcAft>
                      </a:pPr>
                      <a:endPar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September—June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Grades 4~6 Only</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9:30 am—12:30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pm,Tuesday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—Friday</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 field trip will focus on the properties of the common rocks and minerals in the park and the process that formed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them.Students</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will also learn the importance of recycling products manufactured from minerals and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rocks,like</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glass and aluminum, as a simple way to conserve natural resources.</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726651419"/>
                  </a:ext>
                </a:extLst>
              </a:tr>
            </a:tbl>
          </a:graphicData>
        </a:graphic>
      </p:graphicFrame>
    </p:spTree>
    <p:extLst>
      <p:ext uri="{BB962C8B-B14F-4D97-AF65-F5344CB8AC3E}">
        <p14:creationId xmlns:p14="http://schemas.microsoft.com/office/powerpoint/2010/main" val="1741043504"/>
      </p:ext>
    </p:extLst>
  </p:cSld>
  <p:clrMapOvr>
    <a:masterClrMapping/>
  </p:clrMapOvr>
  <p:transition>
    <p:pull dir="d"/>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graphicFrame>
        <p:nvGraphicFramePr>
          <p:cNvPr id="2" name="表格 1">
            <a:extLst>
              <a:ext uri="{FF2B5EF4-FFF2-40B4-BE49-F238E27FC236}">
                <a16:creationId xmlns:a16="http://schemas.microsoft.com/office/drawing/2014/main" id="{31EF71AD-C4DA-4B24-9E35-EEF76D1D0325}"/>
              </a:ext>
            </a:extLst>
          </p:cNvPr>
          <p:cNvGraphicFramePr>
            <a:graphicFrameLocks noGrp="1"/>
          </p:cNvGraphicFramePr>
          <p:nvPr>
            <p:extLst>
              <p:ext uri="{D42A27DB-BD31-4B8C-83A1-F6EECF244321}">
                <p14:modId xmlns:p14="http://schemas.microsoft.com/office/powerpoint/2010/main" val="295424159"/>
              </p:ext>
            </p:extLst>
          </p:nvPr>
        </p:nvGraphicFramePr>
        <p:xfrm>
          <a:off x="2648301" y="2727991"/>
          <a:ext cx="20496212" cy="7866317"/>
        </p:xfrm>
        <a:graphic>
          <a:graphicData uri="http://schemas.openxmlformats.org/drawingml/2006/table">
            <a:tbl>
              <a:tblPr firstRow="1" firstCol="1" bandRow="1"/>
              <a:tblGrid>
                <a:gridCol w="2389585">
                  <a:extLst>
                    <a:ext uri="{9D8B030D-6E8A-4147-A177-3AD203B41FA5}">
                      <a16:colId xmlns:a16="http://schemas.microsoft.com/office/drawing/2014/main" val="390046146"/>
                    </a:ext>
                  </a:extLst>
                </a:gridCol>
                <a:gridCol w="18106627">
                  <a:extLst>
                    <a:ext uri="{9D8B030D-6E8A-4147-A177-3AD203B41FA5}">
                      <a16:colId xmlns:a16="http://schemas.microsoft.com/office/drawing/2014/main" val="124204785"/>
                    </a:ext>
                  </a:extLst>
                </a:gridCol>
              </a:tblGrid>
              <a:tr h="0">
                <a:tc>
                  <a:txBody>
                    <a:bodyPr/>
                    <a:lstStyle/>
                    <a:p>
                      <a:pPr algn="ctr">
                        <a:lnSpc>
                          <a:spcPct val="150000"/>
                        </a:lnSpc>
                        <a:spcAft>
                          <a:spcPts val="0"/>
                        </a:spcAft>
                      </a:pPr>
                      <a:endParaRPr lang="en-US" sz="500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0" marR="0"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tc>
                  <a:txBody>
                    <a:bodyPr/>
                    <a:lstStyle/>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September—June</a:t>
                      </a:r>
                      <a:r>
                        <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Grades 4~6 Only</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9:30 am—12:30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pm,Tuesday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—Friday</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Students will learn the science behind weather and weather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patterns.They</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will learn about some of Sonoma County’s many microclimates within the </a:t>
                      </a:r>
                      <a:r>
                        <a:rPr lang="en-US" sz="5000" dirty="0" err="1">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parks,and</a:t>
                      </a:r>
                      <a:r>
                        <a:rPr lang="en-US"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 forecast local weather based on observation and data collection.</a:t>
                      </a:r>
                      <a:endParaRPr lang="zh-CN" sz="5000" dirty="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endParaRPr>
                    </a:p>
                  </a:txBody>
                  <a:tcPr marL="53975" marR="53975" marT="0" marB="0" anchor="ctr">
                    <a:lnL w="12700" cap="flat" cmpd="sng" algn="ctr">
                      <a:solidFill>
                        <a:srgbClr val="666666"/>
                      </a:solidFill>
                      <a:prstDash val="solid"/>
                      <a:round/>
                      <a:headEnd type="none" w="med" len="med"/>
                      <a:tailEnd type="none" w="med" len="med"/>
                    </a:lnL>
                    <a:lnR w="12700" cap="flat" cmpd="sng" algn="ctr">
                      <a:solidFill>
                        <a:srgbClr val="666666"/>
                      </a:solidFill>
                      <a:prstDash val="solid"/>
                      <a:round/>
                      <a:headEnd type="none" w="med" len="med"/>
                      <a:tailEnd type="none" w="med" len="med"/>
                    </a:lnR>
                    <a:lnT w="12700" cap="flat" cmpd="sng" algn="ctr">
                      <a:solidFill>
                        <a:srgbClr val="666666"/>
                      </a:solidFill>
                      <a:prstDash val="solid"/>
                      <a:round/>
                      <a:headEnd type="none" w="med" len="med"/>
                      <a:tailEnd type="none" w="med" len="med"/>
                    </a:lnT>
                    <a:lnB w="12700" cap="flat" cmpd="sng" algn="ctr">
                      <a:solidFill>
                        <a:srgbClr val="666666"/>
                      </a:solidFill>
                      <a:prstDash val="solid"/>
                      <a:round/>
                      <a:headEnd type="none" w="med" len="med"/>
                      <a:tailEnd type="none" w="med" len="med"/>
                    </a:lnB>
                  </a:tcPr>
                </a:tc>
                <a:extLst>
                  <a:ext uri="{0D108BD9-81ED-4DB2-BD59-A6C34878D82A}">
                    <a16:rowId xmlns:a16="http://schemas.microsoft.com/office/drawing/2014/main" val="2364668784"/>
                  </a:ext>
                </a:extLst>
              </a:tr>
            </a:tbl>
          </a:graphicData>
        </a:graphic>
      </p:graphicFrame>
      <p:pic>
        <p:nvPicPr>
          <p:cNvPr id="5121" name="q5.jpg">
            <a:extLst>
              <a:ext uri="{FF2B5EF4-FFF2-40B4-BE49-F238E27FC236}">
                <a16:creationId xmlns:a16="http://schemas.microsoft.com/office/drawing/2014/main" id="{00F90BC6-02A0-4E9F-8ECD-05954012FEE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2652" y="4428902"/>
            <a:ext cx="2039194" cy="3128611"/>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a:extLst>
              <a:ext uri="{FF2B5EF4-FFF2-40B4-BE49-F238E27FC236}">
                <a16:creationId xmlns:a16="http://schemas.microsoft.com/office/drawing/2014/main" id="{C4CA8A51-D58B-4773-B203-458319F227DC}"/>
              </a:ext>
            </a:extLst>
          </p:cNvPr>
          <p:cNvGrpSpPr/>
          <p:nvPr/>
        </p:nvGrpSpPr>
        <p:grpSpPr>
          <a:xfrm>
            <a:off x="1512492" y="1345332"/>
            <a:ext cx="5785908" cy="769441"/>
            <a:chOff x="1512492" y="2497460"/>
            <a:chExt cx="5785908" cy="769441"/>
          </a:xfrm>
        </p:grpSpPr>
        <p:sp>
          <p:nvSpPr>
            <p:cNvPr id="6" name="TextBox 75">
              <a:extLst>
                <a:ext uri="{FF2B5EF4-FFF2-40B4-BE49-F238E27FC236}">
                  <a16:creationId xmlns:a16="http://schemas.microsoft.com/office/drawing/2014/main" id="{6996A0DF-DB13-41F5-ABF4-B58BCA58A96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7" name="图片 6">
              <a:extLst>
                <a:ext uri="{FF2B5EF4-FFF2-40B4-BE49-F238E27FC236}">
                  <a16:creationId xmlns:a16="http://schemas.microsoft.com/office/drawing/2014/main" id="{322885EE-30BC-4C2A-989E-9D0D66238EBF}"/>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85094065"/>
      </p:ext>
    </p:extLst>
  </p:cSld>
  <p:clrMapOvr>
    <a:masterClrMapping/>
  </p:clrMapOvr>
  <p:transition>
    <p:pull dir="d"/>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240905"/>
            <a:ext cx="21425814"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 Which trip caters for more age groups than all the others?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Habitat &amp; Home.	</a:t>
            </a:r>
            <a:r>
              <a:rPr lang="en-US"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Only Rain Down the Drain.</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Healthy earth, healthy bodies.     D.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Rockin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and Recycling.</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9493716C-3486-4CD1-A846-C2FE30BAF6E8}"/>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C8C9E3F-AA54-4A12-BAEF-EECB653A787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6" name="图片 5">
              <a:extLst>
                <a:ext uri="{FF2B5EF4-FFF2-40B4-BE49-F238E27FC236}">
                  <a16:creationId xmlns:a16="http://schemas.microsoft.com/office/drawing/2014/main" id="{F3CEF8A0-415A-4E6C-830E-E6DCF2983DAB}"/>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8" name="图片 7">
            <a:extLst>
              <a:ext uri="{FF2B5EF4-FFF2-40B4-BE49-F238E27FC236}">
                <a16:creationId xmlns:a16="http://schemas.microsoft.com/office/drawing/2014/main" id="{02C4310E-B418-4A7D-B0DE-73BFF56011A5}"/>
              </a:ext>
            </a:extLst>
          </p:cNvPr>
          <p:cNvPicPr>
            <a:picLocks noChangeAspect="1"/>
          </p:cNvPicPr>
          <p:nvPr/>
        </p:nvPicPr>
        <p:blipFill>
          <a:blip r:embed="rId3"/>
          <a:stretch>
            <a:fillRect/>
          </a:stretch>
        </p:blipFill>
        <p:spPr>
          <a:xfrm>
            <a:off x="770550" y="6013078"/>
            <a:ext cx="22167756" cy="4608606"/>
          </a:xfrm>
          <a:prstGeom prst="rect">
            <a:avLst/>
          </a:prstGeom>
        </p:spPr>
      </p:pic>
      <p:sp>
        <p:nvSpPr>
          <p:cNvPr id="9" name="矩形 8">
            <a:extLst>
              <a:ext uri="{FF2B5EF4-FFF2-40B4-BE49-F238E27FC236}">
                <a16:creationId xmlns:a16="http://schemas.microsoft.com/office/drawing/2014/main" id="{74D53151-24AE-47C2-8D1B-0B4357A88ED8}"/>
              </a:ext>
            </a:extLst>
          </p:cNvPr>
          <p:cNvSpPr/>
          <p:nvPr/>
        </p:nvSpPr>
        <p:spPr>
          <a:xfrm>
            <a:off x="2109321" y="2253739"/>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79E096F5-B7AC-449D-BF59-45A024B212DB}"/>
              </a:ext>
            </a:extLst>
          </p:cNvPr>
          <p:cNvSpPr/>
          <p:nvPr/>
        </p:nvSpPr>
        <p:spPr>
          <a:xfrm>
            <a:off x="824982" y="6143555"/>
            <a:ext cx="21703677"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本文是一篇应用文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介绍了五个户外的适合儿童参加的科学旅行。</a:t>
            </a:r>
          </a:p>
        </p:txBody>
      </p:sp>
      <p:sp>
        <p:nvSpPr>
          <p:cNvPr id="11" name="矩形 10">
            <a:extLst>
              <a:ext uri="{FF2B5EF4-FFF2-40B4-BE49-F238E27FC236}">
                <a16:creationId xmlns:a16="http://schemas.microsoft.com/office/drawing/2014/main" id="{A8EF1A25-25EC-4A61-B51E-5F066BAA7115}"/>
              </a:ext>
            </a:extLst>
          </p:cNvPr>
          <p:cNvSpPr/>
          <p:nvPr/>
        </p:nvSpPr>
        <p:spPr>
          <a:xfrm>
            <a:off x="832327" y="7276690"/>
            <a:ext cx="22445709"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healthy earth, healthy bodies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部分可知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该旅行要求参加者为幼儿园至六年级的孩子</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因此该旅行迎合了更多年龄段孩子的需要。故选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29846289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32885" y="2114773"/>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 What will you learn from Only Rain Down the Drain?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Information about weather.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Knowledge about water systems.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Grade-specific science standards.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 Stories about Sonoma County.</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4" name="图片 3">
            <a:extLst>
              <a:ext uri="{FF2B5EF4-FFF2-40B4-BE49-F238E27FC236}">
                <a16:creationId xmlns:a16="http://schemas.microsoft.com/office/drawing/2014/main" id="{54928358-E0DF-41AD-8A77-5FBF1E9F0C2D}"/>
              </a:ext>
            </a:extLst>
          </p:cNvPr>
          <p:cNvPicPr>
            <a:picLocks noChangeAspect="1"/>
          </p:cNvPicPr>
          <p:nvPr/>
        </p:nvPicPr>
        <p:blipFill>
          <a:blip r:embed="rId2"/>
          <a:stretch>
            <a:fillRect/>
          </a:stretch>
        </p:blipFill>
        <p:spPr>
          <a:xfrm>
            <a:off x="1313190" y="7031410"/>
            <a:ext cx="20894978" cy="3423644"/>
          </a:xfrm>
          <a:prstGeom prst="rect">
            <a:avLst/>
          </a:prstGeom>
        </p:spPr>
      </p:pic>
      <p:sp>
        <p:nvSpPr>
          <p:cNvPr id="5" name="矩形 4">
            <a:extLst>
              <a:ext uri="{FF2B5EF4-FFF2-40B4-BE49-F238E27FC236}">
                <a16:creationId xmlns:a16="http://schemas.microsoft.com/office/drawing/2014/main" id="{F1BBC491-B74B-44C8-8DBE-78844DA903D2}"/>
              </a:ext>
            </a:extLst>
          </p:cNvPr>
          <p:cNvSpPr/>
          <p:nvPr/>
        </p:nvSpPr>
        <p:spPr>
          <a:xfrm>
            <a:off x="2083426" y="2080884"/>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6" name="矩形 5">
            <a:extLst>
              <a:ext uri="{FF2B5EF4-FFF2-40B4-BE49-F238E27FC236}">
                <a16:creationId xmlns:a16="http://schemas.microsoft.com/office/drawing/2014/main" id="{34C50648-FC63-44A7-9BD2-347A5D668A90}"/>
              </a:ext>
            </a:extLst>
          </p:cNvPr>
          <p:cNvSpPr/>
          <p:nvPr/>
        </p:nvSpPr>
        <p:spPr>
          <a:xfrm>
            <a:off x="1294073" y="7143859"/>
            <a:ext cx="20658293"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推理判断题。根据本部分的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water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cycle,seasons,erosion</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and deposition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等可知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该旅行主要帮助参与者了解跟水系统有关的知识。故选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8" name="组合 7">
            <a:extLst>
              <a:ext uri="{FF2B5EF4-FFF2-40B4-BE49-F238E27FC236}">
                <a16:creationId xmlns:a16="http://schemas.microsoft.com/office/drawing/2014/main" id="{76ADA58D-AF0C-432F-AA8E-567F02356260}"/>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17D5B921-A07C-499F-8573-0725ECC5E45D}"/>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0" name="图片 9">
              <a:extLst>
                <a:ext uri="{FF2B5EF4-FFF2-40B4-BE49-F238E27FC236}">
                  <a16:creationId xmlns:a16="http://schemas.microsoft.com/office/drawing/2014/main" id="{1CB39D56-C51E-472C-927B-E021443E0D1E}"/>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4280551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26331" y="2145211"/>
            <a:ext cx="20655588" cy="40298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 Which trip should you choose if you want to learn to forecast the weather?</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 Habitat &amp; Home.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 Only Rain Down the Drain.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Rockin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and Recycling.	D. Weather or not.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00318" y="6596991"/>
            <a:ext cx="20400551" cy="344650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129959" y="2145211"/>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07307" y="6878034"/>
            <a:ext cx="20182485" cy="3141822"/>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Weather or not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部分的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forecast local weather</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该旅行可以让参与者了解天气预报的知识。故选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2E19D09-EE40-4EF0-BEF0-C78E6FF4244A}"/>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F152685E-2997-44E1-B30E-26139A53CA33}"/>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模拟演练</a:t>
              </a:r>
            </a:p>
          </p:txBody>
        </p:sp>
        <p:pic>
          <p:nvPicPr>
            <p:cNvPr id="12" name="图片 11">
              <a:extLst>
                <a:ext uri="{FF2B5EF4-FFF2-40B4-BE49-F238E27FC236}">
                  <a16:creationId xmlns:a16="http://schemas.microsoft.com/office/drawing/2014/main" id="{76AA4F9D-C807-48DA-A87E-CD37D7F0785C}"/>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380722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296468" y="2114773"/>
            <a:ext cx="21170352" cy="8068876"/>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nSpc>
                <a:spcPct val="150000"/>
              </a:lnSpc>
              <a:spcAft>
                <a:spcPts val="0"/>
              </a:spcAft>
            </a:pP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Concordia Language Villages </a:t>
            </a:r>
            <a:r>
              <a:rPr lang="zh-CN"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Bemidji, Minnesota</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Concordia Language Villages, 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 Concordia College in Moorhead, Minn., offers language immersion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沉浸</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programmes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in 15 languages: Arabic, Chinese, Danish, English, Finnish, French, German, Italian, Japanese, Korean, Norwegian, Portuguese, Russian, Spanish and Swedish. Our camp lasts a week. No previous language experience is necessary, and all levels of language learners are welcome at our culturally authentic villages.</a:t>
            </a:r>
            <a:endParaRPr lang="zh-CN" altLang="zh-CN" sz="28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4B771F2F-A2FD-4A4A-839F-D3A8852F918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B2449D14-B678-42C4-BDFF-43F4090202EF}"/>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F47469C-2684-4B7D-94F4-AC5BF3946293}"/>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97282849"/>
      </p:ext>
    </p:extLst>
  </p:cSld>
  <p:clrMapOvr>
    <a:masterClrMapping/>
  </p:clrMapOvr>
  <p:transition>
    <p:pull dir="d"/>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1170352" cy="8097986"/>
          </a:xfrm>
          <a:prstGeom prst="rect">
            <a:avLst/>
          </a:prstGeom>
        </p:spPr>
        <p:txBody>
          <a:bodyPr wrap="square">
            <a:spAutoFit/>
          </a:bodyPr>
          <a:lstStyle/>
          <a:p>
            <a:pPr>
              <a:lnSpc>
                <a:spcPct val="150000"/>
              </a:lnSpc>
              <a:spcAft>
                <a:spcPts val="0"/>
              </a:spcAft>
            </a:pP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Six Flags Great Adventure</a:t>
            </a:r>
            <a:r>
              <a:rPr lang="zh-CN"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t>
            </a: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Jackson, New Jersey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Kids aged 6 to 12 can enjoy a week-long journey into the world of exotic (</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来自异国的</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animals, including dolphins, tigers, elephants, giraffes, monkeys and more! They’ll have fun while they learn about animals and the importance of preserving their habitats through hands-on activities and exciting live presentations from animal experts. Surf our website for a registration form, FAQs, Parent Guide, health forms and more! Or, call 732-928-2000 ext. 2076 NOW to book the experience of a lifetime! </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1714B958-49D5-4501-ACD8-893437C62B0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9AD3F6D2-6D48-4EF7-A677-483BE5165F5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73FB6CCB-27CA-42C4-8025-0F518BFBCE4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57858079"/>
      </p:ext>
    </p:extLst>
  </p:cSld>
  <p:clrMapOvr>
    <a:masterClrMapping/>
  </p:clrMapOvr>
  <p:transition>
    <p:pull dir="d"/>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45837" y="2114773"/>
            <a:ext cx="21170352" cy="6875024"/>
          </a:xfrm>
          <a:prstGeom prst="rect">
            <a:avLst/>
          </a:prstGeom>
        </p:spPr>
        <p:txBody>
          <a:bodyPr wrap="square">
            <a:spAutoFit/>
          </a:bodyPr>
          <a:lstStyle/>
          <a:p>
            <a:pPr>
              <a:lnSpc>
                <a:spcPct val="150000"/>
              </a:lnSpc>
              <a:spcAft>
                <a:spcPts val="0"/>
              </a:spcAft>
            </a:pPr>
            <a:r>
              <a:rPr lang="en-US" altLang="zh-CN" sz="50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Soccer Camps International </a:t>
            </a:r>
            <a:r>
              <a:rPr lang="zh-CN" altLang="zh-CN" sz="5000" b="1"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b="1"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London, England</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This summer, experience world-class soccer in Europe with the elite soccer clubs in England, Spain, Italy, Portugal and France! These famous youth summer soccer camps are waiting for players 7~18 years old from all over the world! The camp maximum stay is 2 weeks. Camps offer multiple options like…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621B8364-E2DD-417C-9518-0F3715E5D17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B47F4B9-B8C8-4669-BB0E-7E78135EB24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BCECC9E3-9A6B-4C13-BD7E-B1FC726AEF2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792541067"/>
      </p:ext>
    </p:extLst>
  </p:cSld>
  <p:clrMapOvr>
    <a:masterClrMapping/>
  </p:clrMapOvr>
  <p:transition>
    <p:pull dir="d"/>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45837" y="2114773"/>
            <a:ext cx="21170352" cy="9183348"/>
          </a:xfrm>
          <a:prstGeom prst="rect">
            <a:avLst/>
          </a:prstGeom>
        </p:spPr>
        <p:txBody>
          <a:bodyPr wrap="square">
            <a:spAutoFit/>
          </a:bodyPr>
          <a:lstStyle/>
          <a:p>
            <a:pPr>
              <a:lnSpc>
                <a:spcPct val="150000"/>
              </a:lnSpc>
              <a:spcAft>
                <a:spcPts val="0"/>
              </a:spcAft>
            </a:pPr>
            <a:r>
              <a:rPr lang="en-US" altLang="zh-CN" sz="5000" b="1"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Gakko</a:t>
            </a:r>
            <a:r>
              <a:rPr lang="en-US" altLang="zh-CN" sz="50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Japan </a:t>
            </a:r>
            <a:r>
              <a:rPr lang="zh-CN" altLang="zh-CN" sz="5000" b="1"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　</a:t>
            </a:r>
            <a:r>
              <a:rPr lang="en-US" altLang="zh-CN" sz="5000" b="1" dirty="0">
                <a:solidFill>
                  <a:srgbClr val="000000"/>
                </a:solidFill>
                <a:latin typeface="NEU-B4-S92" panose="02020503000000020003" pitchFamily="18" charset="-122"/>
                <a:ea typeface="微软雅黑" panose="020B0503020204020204" pitchFamily="34" charset="-122"/>
                <a:cs typeface="Times New Roman" panose="02020603050405020304" pitchFamily="18" charset="0"/>
              </a:rPr>
              <a:t>Izumi City, Kagoshima Prefecture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Imagine summer camp in Japan! Adventurous high school students from the US &amp; Canada join their Japanese partners for an English-mostly, cross-cultural, mind-blowing summer experience in beautiful Japan. Cooperate with college-aged instructors from Harvard, Yale, Stanford, Oxford and other top schools to create a camp unlike any other. For 2 weeks in a beautiful, rural place, “Kohai” (that’s what we call campers) join in strict workshops and hands-on projects.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A342D7F3-741B-4F5B-BB32-6E5DD169AC3E}"/>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7D809394-6995-4B91-9474-560FAD92988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7BC3C810-D6F2-470A-AF08-E380B7FE07E0}"/>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085757488"/>
      </p:ext>
    </p:extLst>
  </p:cSld>
  <p:clrMapOvr>
    <a:masterClrMapping/>
  </p:clrMapOvr>
  <p:transition>
    <p:pull dir="d"/>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1425814"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1.What is special about Concordia Language Villages?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requires a membership status.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satisfies language learners of all levels.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aimed at children aged 6 to 12.</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demands fluency in several languages.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CDDF3FF3-56A1-4C65-AD41-E63C47918A5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2DFE69FD-A113-4E05-9C48-A70F045135E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4EED2F3D-AE65-49F4-9908-EF0949F5276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EF6D74BB-11B2-4879-BAC1-AE05661CD591}"/>
              </a:ext>
            </a:extLst>
          </p:cNvPr>
          <p:cNvSpPr/>
          <p:nvPr/>
        </p:nvSpPr>
        <p:spPr>
          <a:xfrm>
            <a:off x="2376588" y="2052616"/>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pic>
        <p:nvPicPr>
          <p:cNvPr id="9" name="图片 8">
            <a:extLst>
              <a:ext uri="{FF2B5EF4-FFF2-40B4-BE49-F238E27FC236}">
                <a16:creationId xmlns:a16="http://schemas.microsoft.com/office/drawing/2014/main" id="{32FE1E60-EF1D-4DCC-9D64-04E8775BD5A0}"/>
              </a:ext>
            </a:extLst>
          </p:cNvPr>
          <p:cNvPicPr>
            <a:picLocks noChangeAspect="1"/>
          </p:cNvPicPr>
          <p:nvPr/>
        </p:nvPicPr>
        <p:blipFill>
          <a:blip r:embed="rId3"/>
          <a:stretch>
            <a:fillRect/>
          </a:stretch>
        </p:blipFill>
        <p:spPr>
          <a:xfrm>
            <a:off x="1141521" y="7525247"/>
            <a:ext cx="21425814" cy="4451722"/>
          </a:xfrm>
          <a:prstGeom prst="rect">
            <a:avLst/>
          </a:prstGeom>
        </p:spPr>
      </p:pic>
      <p:sp>
        <p:nvSpPr>
          <p:cNvPr id="10" name="矩形 9">
            <a:extLst>
              <a:ext uri="{FF2B5EF4-FFF2-40B4-BE49-F238E27FC236}">
                <a16:creationId xmlns:a16="http://schemas.microsoft.com/office/drawing/2014/main" id="{1C1C62CE-A1BF-467D-8A0C-8041A454F851}"/>
              </a:ext>
            </a:extLst>
          </p:cNvPr>
          <p:cNvSpPr/>
          <p:nvPr/>
        </p:nvSpPr>
        <p:spPr>
          <a:xfrm>
            <a:off x="1029805" y="7525247"/>
            <a:ext cx="21703677"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本文是一篇应用文。文章介绍了四个夏令营的相关信息。</a:t>
            </a:r>
          </a:p>
        </p:txBody>
      </p:sp>
      <p:sp>
        <p:nvSpPr>
          <p:cNvPr id="11" name="矩形 10">
            <a:extLst>
              <a:ext uri="{FF2B5EF4-FFF2-40B4-BE49-F238E27FC236}">
                <a16:creationId xmlns:a16="http://schemas.microsoft.com/office/drawing/2014/main" id="{BF7B3115-4BDF-452F-9AD9-CF08886A7E8B}"/>
              </a:ext>
            </a:extLst>
          </p:cNvPr>
          <p:cNvSpPr/>
          <p:nvPr/>
        </p:nvSpPr>
        <p:spPr>
          <a:xfrm>
            <a:off x="1207700" y="8548541"/>
            <a:ext cx="21471351"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“…all levels of language learners are welcome at our culturally authentic villages.”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,Concordia Language Villages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欢迎所有水平的语言学习者。故选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4033137413"/>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362471" y="2061571"/>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2.Which summer camp offers knowledge about animals?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A.Six</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Flags Great Adventure.</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B.Soccer</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Camps International.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C.Concordia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Language Villages.</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D.Gakko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Japan.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535714" y="5152188"/>
            <a:ext cx="20144727" cy="6108541"/>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081968" y="2081921"/>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599023" y="5075729"/>
            <a:ext cx="19787678" cy="72044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细节理解题。根据第二段中的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“Kids aged 6 to 12 can enjoy…into the world of exotic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来自异国的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animals, including dolphins, tigers, elephants, giraffes, monkeys and more! They’ll have fun while they learn about animals and the importance of preserving their habitats…”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Six Flags Great Adventure,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孩子们可以进入来自异国的动物们的世界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在这里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他们将会玩得很开心</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同时了解动物们以及如何保护动物的栖息地。故选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605AB5FB-C7AF-4A1B-9473-EB547C7B3148}"/>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D51F5731-3F08-47A0-8667-B4C69B1F219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9CE6EF38-B2A5-419C-BA01-E63C48F1E99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323684589"/>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97791" y="2088162"/>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3.What do we know about the camp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Gakko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 Japan?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provides diverse language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programmes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resembles other camps in many aspects.</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focuses on a cross-cultural experience.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only invites campers from North America.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985340" y="7258712"/>
            <a:ext cx="21121440" cy="471825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448596" y="2146836"/>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985340" y="7133490"/>
            <a:ext cx="21121440"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细节理解题。根据最后一段中的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“Adventurous high school students from the US &amp; Canada join their Japanese partners for an English-mostly, cross-cultural, mind-blowing summer experience in beautiful Japan.”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Gakko</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in Japan,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来自美国和加拿大的有冒险精神的高中生和他们的日本伙伴一起在美丽的日本参与以英语为主、跨文化的、令人心旷神怡的夏令营活动。故选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A81AEFAB-9681-4F27-A2E6-AA8F1E2B85A4}"/>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A7A3558C-5D35-4746-BD2D-FEBCE53D2E0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1041407D-2494-4FEA-B854-8B2ACF074577}"/>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8664049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432372" y="2114773"/>
            <a:ext cx="22178464" cy="8035469"/>
          </a:xfrm>
          <a:prstGeom prst="rect">
            <a:avLst/>
          </a:prstGeom>
        </p:spPr>
        <p:txBody>
          <a:bodyPr wrap="square">
            <a:spAutoFit/>
          </a:bodyPr>
          <a:lstStyle/>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algn="ctr">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world’s greatest bookstores</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b="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Cafebreria</a:t>
            </a:r>
            <a:r>
              <a:rPr lang="en-US" altLang="zh-CN" sz="50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El </a:t>
            </a:r>
            <a:r>
              <a:rPr lang="en-US" altLang="zh-CN" sz="5000" b="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Péndulo</a:t>
            </a:r>
            <a:r>
              <a:rPr lang="en-US" altLang="zh-CN" sz="50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Mexico City, Mexico</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Part cafe, part coffee house, part bar and part bookstore,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Cafebreria</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El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Péndulo</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located in Mexico City. Books line the shelves from the ceiling to the floor, and live plants add lots of green. The store is named for a huge pendulum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钟摆</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hanging from its ceiling.</a:t>
            </a:r>
          </a:p>
        </p:txBody>
      </p:sp>
      <p:grpSp>
        <p:nvGrpSpPr>
          <p:cNvPr id="4" name="组合 3">
            <a:extLst>
              <a:ext uri="{FF2B5EF4-FFF2-40B4-BE49-F238E27FC236}">
                <a16:creationId xmlns:a16="http://schemas.microsoft.com/office/drawing/2014/main" id="{3D2168DF-8C9C-4A98-9050-B25256BBB25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1AE091C2-29CC-4E1E-BC73-0284CC59AB8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EA2E2367-E1E5-497E-AAEA-AA4598B47B25}"/>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523078061"/>
      </p:ext>
    </p:extLst>
  </p:cSld>
  <p:clrMapOvr>
    <a:masterClrMapping/>
  </p:clrMapOvr>
  <p:transition>
    <p:pull dir="d"/>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128592"/>
            <a:ext cx="22178464" cy="6881307"/>
          </a:xfrm>
          <a:prstGeom prst="rect">
            <a:avLst/>
          </a:prstGeom>
        </p:spPr>
        <p:txBody>
          <a:bodyPr wrap="square">
            <a:spAutoFit/>
          </a:bodyPr>
          <a:lstStyle/>
          <a:p>
            <a:pPr indent="355600">
              <a:lnSpc>
                <a:spcPct val="150000"/>
              </a:lnSpc>
              <a:spcAft>
                <a:spcPts val="0"/>
              </a:spcAft>
            </a:pPr>
            <a:r>
              <a:rPr lang="en-US" altLang="zh-CN" sz="5000" b="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Stanfords</a:t>
            </a:r>
            <a:r>
              <a:rPr lang="en-US" altLang="zh-CN" sz="50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London and Bristol, England</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Established in 1853,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Stanfords</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boasts that it offers the world’s largest selection of travel books and maps. It also sells travel accessories. Look for the enormous National Geographic Map of the World in the flagship store in London; it was created in 2003 to celebrate the store’s 150th birthday.</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5B984FDD-0117-4CAF-B0B9-BE7316B6FE5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202DABF-06CE-4547-93FA-15B7514484A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FFECFCD7-37AA-4E50-8018-103EAD75CC2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4264353714"/>
      </p:ext>
    </p:extLst>
  </p:cSld>
  <p:clrMapOvr>
    <a:masterClrMapping/>
  </p:clrMapOvr>
  <p:transition>
    <p:pull dir="d"/>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08540" y="2122943"/>
            <a:ext cx="21170352" cy="8002447"/>
          </a:xfrm>
          <a:prstGeom prst="rect">
            <a:avLst/>
          </a:prstGeom>
        </p:spPr>
        <p:txBody>
          <a:bodyPr wrap="square">
            <a:spAutoFit/>
          </a:bodyPr>
          <a:lstStyle/>
          <a:p>
            <a:pPr indent="355600">
              <a:lnSpc>
                <a:spcPct val="150000"/>
              </a:lnSpc>
              <a:spcAft>
                <a:spcPts val="0"/>
              </a:spcAft>
            </a:pPr>
            <a:r>
              <a:rPr lang="en-US" altLang="zh-CN" sz="50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Rizzoli, New York City, New York</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For almost a half century, Rizzoli has been considered as one of the best independent bookstores in the US. It specializes in illustrated (</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有插图的</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books about the way people work and live, such as fashion, photography, decoration design, cooking and architecture. Take a master class in flower design, attend a lecture and book signing, or drop in for a cooking show or book a launch party.</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511ADD6C-7995-4E66-A263-0F56496D1D37}"/>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4CE7692C-7A2F-4197-BD4D-8EF5323EFA2A}"/>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D3197294-814D-4D48-8C83-C32CA9576121}"/>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284472394"/>
      </p:ext>
    </p:extLst>
  </p:cSld>
  <p:clrMapOvr>
    <a:masterClrMapping/>
  </p:clrMapOvr>
  <p:transition>
    <p:pull dir="d"/>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50652"/>
            <a:ext cx="21170352" cy="9183348"/>
          </a:xfrm>
          <a:prstGeom prst="rect">
            <a:avLst/>
          </a:prstGeom>
        </p:spPr>
        <p:txBody>
          <a:bodyPr wrap="square">
            <a:spAutoFit/>
          </a:bodyPr>
          <a:lstStyle/>
          <a:p>
            <a:pPr indent="355600">
              <a:lnSpc>
                <a:spcPct val="150000"/>
              </a:lnSpc>
              <a:spcAft>
                <a:spcPts val="0"/>
              </a:spcAft>
            </a:pPr>
            <a:r>
              <a:rPr lang="en-US" altLang="zh-CN" sz="50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El Ateneo Grand Splendid, Buenos Aires, Argentina</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Often described as one of the world’s most beautiful bookstores, El Ateneo is housed in a historic theatre much as it was when the theatre opened in 1919. After customers browse the shelves, they can drink coffee and listen to music from a stage hidden in red curtains where tango dancers once performed. While most of the store’s books are in Spanish, they are available in a range of subjects.</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BB15F498-A0BF-453F-AA74-E9F0412D628A}"/>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E5C41E4-9800-4464-9041-AE61D342BD69}"/>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AD29B2D0-85BB-41A1-841A-633880FEEB4E}"/>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731034052"/>
      </p:ext>
    </p:extLst>
  </p:cSld>
  <p:clrMapOvr>
    <a:masterClrMapping/>
  </p:clrMapOvr>
  <p:transition>
    <p:pull dir="d"/>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23122"/>
            <a:ext cx="21425814"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4.What is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Cafebreria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El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Péndulo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noted for?</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larger shelves.	</a:t>
            </a:r>
            <a:r>
              <a:rPr lang="en-US"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B.Its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unique symbol.</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tasty coffee.	</a:t>
            </a:r>
            <a:r>
              <a:rPr lang="en-US"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D.Its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interesting location.</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2EB7A41E-8847-498A-9A5C-83583E75E3FF}"/>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89D2A2A7-51A8-4F61-82FE-9825B37D89B4}"/>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2227DFD-B0B9-441E-884A-1C7E8BA5972B}"/>
                </a:ext>
              </a:extLst>
            </p:cNvPr>
            <p:cNvPicPr>
              <a:picLocks noChangeAspect="1"/>
            </p:cNvPicPr>
            <p:nvPr/>
          </p:nvPicPr>
          <p:blipFill>
            <a:blip r:embed="rId2" cstate="print"/>
            <a:stretch>
              <a:fillRect/>
            </a:stretch>
          </p:blipFill>
          <p:spPr>
            <a:xfrm>
              <a:off x="1512492" y="2672462"/>
              <a:ext cx="466690" cy="460296"/>
            </a:xfrm>
            <a:prstGeom prst="rect">
              <a:avLst/>
            </a:prstGeom>
          </p:spPr>
        </p:pic>
      </p:grpSp>
      <p:pic>
        <p:nvPicPr>
          <p:cNvPr id="8" name="图片 7">
            <a:extLst>
              <a:ext uri="{FF2B5EF4-FFF2-40B4-BE49-F238E27FC236}">
                <a16:creationId xmlns:a16="http://schemas.microsoft.com/office/drawing/2014/main" id="{12E2F68C-D563-4844-9902-3F7494239A37}"/>
              </a:ext>
            </a:extLst>
          </p:cNvPr>
          <p:cNvPicPr>
            <a:picLocks noChangeAspect="1"/>
          </p:cNvPicPr>
          <p:nvPr/>
        </p:nvPicPr>
        <p:blipFill>
          <a:blip r:embed="rId3"/>
          <a:stretch>
            <a:fillRect/>
          </a:stretch>
        </p:blipFill>
        <p:spPr>
          <a:xfrm>
            <a:off x="824982" y="5869062"/>
            <a:ext cx="22167756" cy="4022648"/>
          </a:xfrm>
          <a:prstGeom prst="rect">
            <a:avLst/>
          </a:prstGeom>
        </p:spPr>
      </p:pic>
      <p:sp>
        <p:nvSpPr>
          <p:cNvPr id="9" name="矩形 8">
            <a:extLst>
              <a:ext uri="{FF2B5EF4-FFF2-40B4-BE49-F238E27FC236}">
                <a16:creationId xmlns:a16="http://schemas.microsoft.com/office/drawing/2014/main" id="{E3737E02-5B15-4148-AD24-2A5B0B50ECC3}"/>
              </a:ext>
            </a:extLst>
          </p:cNvPr>
          <p:cNvSpPr/>
          <p:nvPr/>
        </p:nvSpPr>
        <p:spPr>
          <a:xfrm>
            <a:off x="2304580" y="209452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10" name="矩形 9">
            <a:extLst>
              <a:ext uri="{FF2B5EF4-FFF2-40B4-BE49-F238E27FC236}">
                <a16:creationId xmlns:a16="http://schemas.microsoft.com/office/drawing/2014/main" id="{F39902CD-6B53-46D0-8218-9C944B365CF7}"/>
              </a:ext>
            </a:extLst>
          </p:cNvPr>
          <p:cNvSpPr/>
          <p:nvPr/>
        </p:nvSpPr>
        <p:spPr>
          <a:xfrm>
            <a:off x="770550" y="6107647"/>
            <a:ext cx="21703677"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本文是一篇应用文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介绍了世界上最好的四家书店。</a:t>
            </a:r>
          </a:p>
        </p:txBody>
      </p:sp>
      <p:sp>
        <p:nvSpPr>
          <p:cNvPr id="11" name="矩形 10">
            <a:extLst>
              <a:ext uri="{FF2B5EF4-FFF2-40B4-BE49-F238E27FC236}">
                <a16:creationId xmlns:a16="http://schemas.microsoft.com/office/drawing/2014/main" id="{2240FBC8-C340-46A1-A29F-B06303557190}"/>
              </a:ext>
            </a:extLst>
          </p:cNvPr>
          <p:cNvSpPr/>
          <p:nvPr/>
        </p:nvSpPr>
        <p:spPr>
          <a:xfrm>
            <a:off x="1002544" y="7125112"/>
            <a:ext cx="22445709"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细节理解题。根据第一部分中的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store is named for a huge pendulum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钟摆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hanging from its ceiling.”</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该书店以大钟摆这个独特的标志而出名。故选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4546673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39711"/>
            <a:ext cx="20655588" cy="4029821"/>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)5.Which bookstore is the best choice for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travellers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to buy a tourist handbook?</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A.Rizzoli</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B.Stanfords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C.El</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Ateneo Grand Splendid.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D.Cafebreria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El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Péndulo</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40189" y="6661150"/>
            <a:ext cx="20144727" cy="415748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212919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02431" y="7008719"/>
            <a:ext cx="20182485" cy="415748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细节理解题。根据第二部分中的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 offers the world’s largest selection of travel books and maps.”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Stanfords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主营旅游书籍和地图</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所以它是买旅游手册的最佳选择。故选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63591428-2B4D-49A1-ACAB-7F14E10A3BB2}"/>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A377E21C-4BD7-471F-A995-C6527146A33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494A9C07-36EE-4B51-976F-A20A44C481FA}"/>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84865630"/>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479644" y="2128027"/>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6.What subject are books in Rizzoli about?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A.History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B.Cartoon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C.Lifestyle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D.Literature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031028" y="5863955"/>
            <a:ext cx="21492289" cy="346149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116395" y="2128027"/>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179440" y="5960654"/>
            <a:ext cx="21492289"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推理判断题。根据第三部分中的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“It specializes in illustrated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有插图的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books about the way people work and live…”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,Rizzoli</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的书籍以生活方式类为主。故选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9739BD71-B56E-4D15-B40D-6F1E4ABB93A1}"/>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03FAA7C1-2612-43E5-8D98-28B52DB3736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ED1DF504-B799-457F-9868-70BF2993882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693198947"/>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360364" y="1345332"/>
            <a:ext cx="22178464" cy="11139460"/>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Does being close to sea creatures excite your kid? If your idea of having a memorable moment is by spending your next vacation with your kid in Mother Nature, close to sea creatures, then continue your reading. Below are some of the places we have found out in regards to the best ecotourism destinations in Europe.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 Bay of Biscay, France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All along the west coast of France is the Bay of Biscay where you can frequently see a number of species of dolphins. Whether you’re sailing out into the bay yourself or just travelling through by boat, these friendly creatures regularly appear suddenly alongside boats and will swim along with you.</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D88FF7F3-BE3C-4926-914D-308611D4BBC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10410B0-C169-4155-AD07-10C969BCC84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3A36B0A8-C367-4EE0-BD50-16573A0B4E7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50490528"/>
      </p:ext>
    </p:extLst>
  </p:cSld>
  <p:clrMapOvr>
    <a:masterClrMapping/>
  </p:clrMapOvr>
  <p:transition>
    <p:pull dir="d"/>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30065" y="1972211"/>
            <a:ext cx="22034448" cy="11144974"/>
          </a:xfrm>
          <a:prstGeom prst="rect">
            <a:avLst/>
          </a:prstGeom>
        </p:spPr>
        <p:txBody>
          <a:bodyPr wrap="square">
            <a:spAutoFit/>
          </a:bodyPr>
          <a:lstStyle/>
          <a:p>
            <a:pPr indent="355600">
              <a:lnSpc>
                <a:spcPct val="150000"/>
              </a:lnSpc>
              <a:spcAft>
                <a:spcPts val="0"/>
              </a:spcAft>
            </a:pPr>
            <a:r>
              <a:rPr lang="en-US" altLang="zh-CN" sz="4400" b="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Sardinia,Italy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There are plenty of beautiful places along the coast of Sardinia.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However,if</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it’s sea horse spotting you’re after, then head to the north of the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island,where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you’ll find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Arcipelago</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di La Maddalena, a national park that is home to some amazing sea horses as well as lots of other unbelievable underwater life.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b="1"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Kefalonia,Greece</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One of the best places in Europe to see turtles(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海龟</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)is around the Greek island of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Kefalonia.Sea</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turtles return to the island in the summer months to lay their eggs along the sandy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beaches.The</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area of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Argostoli</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is a good place to head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to;it’s</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well-known for its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snorkelling</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潜泳</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 you can also see sea turtles bobbing(</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冒出</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)their heads up from the bay of nearby Kefalonia.</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9179BC82-8EC1-4C8A-B47A-43A142F1D6B9}"/>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0BA428C-AAE2-472F-9FDC-81DB96B79D4C}"/>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D442E2F1-9AA0-4738-9E2B-A4543C9E5EA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774291913"/>
      </p:ext>
    </p:extLst>
  </p:cSld>
  <p:clrMapOvr>
    <a:masterClrMapping/>
  </p:clrMapOvr>
  <p:transition>
    <p:pull dir="d"/>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36058" y="2134063"/>
            <a:ext cx="21170352" cy="5727145"/>
          </a:xfrm>
          <a:prstGeom prst="rect">
            <a:avLst/>
          </a:prstGeom>
        </p:spPr>
        <p:txBody>
          <a:bodyPr wrap="square">
            <a:spAutoFit/>
          </a:bodyPr>
          <a:lstStyle/>
          <a:p>
            <a:pPr indent="355600">
              <a:lnSpc>
                <a:spcPct val="150000"/>
              </a:lnSpc>
              <a:spcAft>
                <a:spcPts val="0"/>
              </a:spcAft>
            </a:pPr>
            <a:r>
              <a:rPr lang="en-US" altLang="zh-CN" sz="50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The Algarve, Portugal</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Along the Algarve in Portugal you’ll find amazing, sandy beaches set among cliffs(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悬崖</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).Praia da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Marinha</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often said to be one of the best beaches in the Algarve, also is proud of fantastic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snorkelling</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where you can see </a:t>
            </a:r>
            <a:r>
              <a:rPr lang="en-US" altLang="zh-CN" sz="50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colourful</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and bright starfish.</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621AD018-7866-434B-82FE-CB332CEB1536}"/>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32CB3383-DD43-4029-8C43-5256EC5DA1D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7E3E25BA-D170-446A-99F2-A80EDB5FDE72}"/>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19358251"/>
      </p:ext>
    </p:extLst>
  </p:cSld>
  <p:clrMapOvr>
    <a:masterClrMapping/>
  </p:clrMapOvr>
  <p:transition>
    <p:pull dir="d"/>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4773"/>
            <a:ext cx="21425814" cy="5813194"/>
          </a:xfrm>
          <a:prstGeom prst="rect">
            <a:avLst/>
          </a:prstGeom>
        </p:spPr>
        <p:txBody>
          <a:bodyPr wrap="square">
            <a:spAutoFit/>
          </a:bodyPr>
          <a:lstStyle/>
          <a:p>
            <a:pPr>
              <a:lnSpc>
                <a:spcPct val="150000"/>
              </a:lnSpc>
              <a:spcAft>
                <a:spcPts val="0"/>
              </a:spcAft>
            </a:pPr>
            <a:r>
              <a:rPr lang="en-US" altLang="zh-CN" sz="5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7.Where can sea horses be seen?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A.Along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south coast of Sardinia.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B.Along</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west coast of France.</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the Greek island of Kefalonia.	</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D.In</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50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Arcipelago</a:t>
            </a: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di La Maddalena.</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3124D7EC-1151-4A48-823D-E2D0533C4DE1}"/>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685CCB45-1598-4096-B2F0-8F2BFCF2653B}"/>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BA8BD873-BC87-4D17-9591-EC88D7BB697A}"/>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688D09C4-A5E6-42B6-9714-781CEE4CE73C}"/>
              </a:ext>
            </a:extLst>
          </p:cNvPr>
          <p:cNvSpPr/>
          <p:nvPr/>
        </p:nvSpPr>
        <p:spPr>
          <a:xfrm>
            <a:off x="2448596" y="2088338"/>
            <a:ext cx="22445709" cy="1110497"/>
          </a:xfrm>
          <a:prstGeom prst="rect">
            <a:avLst/>
          </a:prstGeom>
        </p:spPr>
        <p:txBody>
          <a:bodyPr wrap="square">
            <a:spAutoFit/>
          </a:bodyPr>
          <a:lstStyle/>
          <a:p>
            <a:pPr>
              <a:lnSpc>
                <a:spcPct val="150000"/>
              </a:lnSpc>
              <a:spcAft>
                <a:spcPts val="0"/>
              </a:spcAft>
            </a:pPr>
            <a:r>
              <a:rPr lang="en-US" altLang="zh-CN" sz="50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5000" dirty="0">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4115798632"/>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887232" y="2334201"/>
            <a:ext cx="20792630" cy="6919238"/>
          </a:xfrm>
          <a:prstGeom prst="rect">
            <a:avLst/>
          </a:prstGeom>
        </p:spPr>
      </p:pic>
      <p:sp>
        <p:nvSpPr>
          <p:cNvPr id="11" name="矩形 10">
            <a:extLst>
              <a:ext uri="{FF2B5EF4-FFF2-40B4-BE49-F238E27FC236}">
                <a16:creationId xmlns:a16="http://schemas.microsoft.com/office/drawing/2014/main" id="{8B9204FA-9E7C-4F61-BA97-DFA5CBCCC003}"/>
              </a:ext>
            </a:extLst>
          </p:cNvPr>
          <p:cNvSpPr/>
          <p:nvPr/>
        </p:nvSpPr>
        <p:spPr>
          <a:xfrm>
            <a:off x="1042010" y="2450476"/>
            <a:ext cx="20612017" cy="1998496"/>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本文是一篇应用文</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主要介绍了欧洲的法国、意大利、希腊和葡萄牙的四个能够让人亲近海洋生物的好去处。</a:t>
            </a:r>
          </a:p>
        </p:txBody>
      </p:sp>
      <p:sp>
        <p:nvSpPr>
          <p:cNvPr id="8" name="矩形 7">
            <a:extLst>
              <a:ext uri="{FF2B5EF4-FFF2-40B4-BE49-F238E27FC236}">
                <a16:creationId xmlns:a16="http://schemas.microsoft.com/office/drawing/2014/main" id="{DB09D662-CB98-4EF6-A83D-0A7034605E59}"/>
              </a:ext>
            </a:extLst>
          </p:cNvPr>
          <p:cNvSpPr/>
          <p:nvPr/>
        </p:nvSpPr>
        <p:spPr>
          <a:xfrm>
            <a:off x="1232199" y="4407863"/>
            <a:ext cx="20576606" cy="5050998"/>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Sardinia,Italy</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However,if</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it’s sea horse spotting you’re after, then head to the north of the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island,where</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you’ll find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Arcipelago</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di La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Maddalena,a</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national park that is home to some amazing sea horses…”</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人们在</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Arcipelago</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di La Maddalena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可以看到海马。故选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7" name="组合 6">
            <a:extLst>
              <a:ext uri="{FF2B5EF4-FFF2-40B4-BE49-F238E27FC236}">
                <a16:creationId xmlns:a16="http://schemas.microsoft.com/office/drawing/2014/main" id="{5D766C37-CDF8-44CC-982A-1F20F5F03ED8}"/>
              </a:ext>
            </a:extLst>
          </p:cNvPr>
          <p:cNvGrpSpPr/>
          <p:nvPr/>
        </p:nvGrpSpPr>
        <p:grpSpPr>
          <a:xfrm>
            <a:off x="1512492" y="1345332"/>
            <a:ext cx="5785908" cy="769441"/>
            <a:chOff x="1512492" y="2497460"/>
            <a:chExt cx="5785908" cy="769441"/>
          </a:xfrm>
        </p:grpSpPr>
        <p:sp>
          <p:nvSpPr>
            <p:cNvPr id="9" name="TextBox 75">
              <a:extLst>
                <a:ext uri="{FF2B5EF4-FFF2-40B4-BE49-F238E27FC236}">
                  <a16:creationId xmlns:a16="http://schemas.microsoft.com/office/drawing/2014/main" id="{E4B2AB2E-E69F-4445-A8F8-9793610435E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02DA4A31-4C1F-43D0-A550-1382C4378046}"/>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66980568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8"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49" y="2095412"/>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)8.What do Kefalonia and the Algarve have in common?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 home to sea turtles. </a:t>
            </a:r>
            <a:r>
              <a:rPr lang="en-US"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provide dolphin spotting.</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 famous for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snorkelling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have the best beaches in Europe.</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91415" y="5678863"/>
            <a:ext cx="20471349" cy="5290356"/>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2063684"/>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64333" y="5859650"/>
            <a:ext cx="20745104" cy="6188810"/>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Kefalonia,Greece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area of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Argostoli</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is a good place to head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to;it’s</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well-known for its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snorkelling</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潜泳</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以及</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Algarve,Portugal</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“…also is proud of fantastic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snorkelling</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where you can see </a:t>
            </a:r>
            <a:r>
              <a:rPr lang="en-US" altLang="zh-CN" sz="4400" dirty="0" err="1">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colourful</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and bright starfish.”</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,Kefalonia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和</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the Algarve</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都因潜泳而出名。故选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C</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DABB0419-DA80-47F7-9858-8604B8D3B2CD}"/>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E3A853D5-D951-4C82-B45C-42CFE9804F4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13911188-AB1D-4FCA-AAEF-B3A9A4A85619}"/>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32231055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46642" y="2070249"/>
            <a:ext cx="20655588" cy="3014158"/>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)9.For whom is the text most probably written?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A.Children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B.Parents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C.Teachers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D.Biologists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12148" y="5527336"/>
            <a:ext cx="21552820" cy="2285942"/>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592612" y="206841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385244" y="5515353"/>
            <a:ext cx="21492289"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推理判断题。根据第一段中的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your kid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可以推断</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本文最有可能是写给父母的。故选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A6D70768-E3D7-41F5-8E58-59BF2AC1806C}"/>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319319D2-9960-4B01-9A12-638DA8CBE837}"/>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736EF5D5-5062-44D6-947E-BC62A48A6DF5}"/>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005169944"/>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152452" y="2114773"/>
            <a:ext cx="22178464" cy="9084538"/>
          </a:xfrm>
          <a:prstGeom prst="rect">
            <a:avLst/>
          </a:prstGeom>
        </p:spPr>
        <p:txBody>
          <a:bodyPr wrap="square">
            <a:spAutoFit/>
          </a:bodyPr>
          <a:lstStyle/>
          <a:p>
            <a:pPr algn="ctr">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Leila’s Hair Museum</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Before the invention of photography, people kept memories of loved ones by creating mementos(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纪念品</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)using human hair. In 1986, Leila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Cohoon</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opened a museum in Independence, Missouri, to show her collection of more than 2,000 pieces of hair-based art collected over 30 years. Billed as the only hair museum in the world, it includes more than 400 braided hair wreaths(</a:t>
            </a:r>
            <a:r>
              <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发环</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)and 2,000 pieces of </a:t>
            </a:r>
            <a:r>
              <a:rPr lang="en-US" altLang="zh-CN" sz="4400" dirty="0" err="1">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jewellery</a:t>
            </a:r>
            <a:r>
              <a:rPr lang="en-US"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 dating back to the mid-1600s. “My museum is filled with other people’s families,” Leila says. “It tells a story.”</a:t>
            </a:r>
            <a:endParaRPr lang="zh-CN" altLang="zh-CN" sz="44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ACE9A025-7377-4BA0-9B19-D23BA97C46BB}"/>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CC0BBFBE-63AD-4551-82DC-8D727E49C28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4875EB04-B0CD-45D7-9948-CEE98FDB4358}"/>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09891560"/>
      </p:ext>
    </p:extLst>
  </p:cSld>
  <p:clrMapOvr>
    <a:masterClrMapping/>
  </p:clrMapOvr>
  <p:transition>
    <p:pull dir="d"/>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864420" y="2340670"/>
            <a:ext cx="22034448" cy="9189632"/>
          </a:xfrm>
          <a:prstGeom prst="rect">
            <a:avLst/>
          </a:prstGeom>
        </p:spPr>
        <p:txBody>
          <a:bodyPr wrap="square">
            <a:spAutoFit/>
          </a:bodyPr>
          <a:lstStyle/>
          <a:p>
            <a:pPr indent="355600">
              <a:lnSpc>
                <a:spcPct val="150000"/>
              </a:lnSpc>
              <a:spcAft>
                <a:spcPts val="0"/>
              </a:spcAft>
            </a:pPr>
            <a:r>
              <a:rPr lang="en-US" altLang="zh-CN" sz="5000" b="1"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International UFO Museum and Research Centre</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On July 7, 1947, a farmer discovered mysterious metallic debris(</a:t>
            </a:r>
            <a:r>
              <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金属碎片</a:t>
            </a:r>
            <a:r>
              <a:rPr lang="en-US"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rPr>
              <a:t>)in his farm outside Roswell, New Mexico. Roswell Army Air Field (RAAF)originally said it recovered a flying disk. The next day, RAAF changed its words: the object was a weather balloon. Stories of a UFO and a government cover-up spread. Each year, 180,000 people check out the dirt from the UFO crash site, photos, and reports about the Roswell incident.</a:t>
            </a:r>
            <a:endParaRPr lang="zh-CN" altLang="zh-CN" sz="5000" dirty="0">
              <a:solidFill>
                <a:srgbClr val="000000"/>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4" name="组合 3">
            <a:extLst>
              <a:ext uri="{FF2B5EF4-FFF2-40B4-BE49-F238E27FC236}">
                <a16:creationId xmlns:a16="http://schemas.microsoft.com/office/drawing/2014/main" id="{C079E8AF-D84F-4EB5-A7B5-49A730FE3CF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A391F682-5CC5-4D0E-8238-DAD761D16725}"/>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2C80EBF9-5D9A-4CD2-AC9D-3E5927E1E6CF}"/>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560903761"/>
      </p:ext>
    </p:extLst>
  </p:cSld>
  <p:clrMapOvr>
    <a:masterClrMapping/>
  </p:clrMapOvr>
  <p:transition>
    <p:pull dir="d"/>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36058" y="2340670"/>
            <a:ext cx="21170352" cy="9108134"/>
          </a:xfrm>
          <a:prstGeom prst="rect">
            <a:avLst/>
          </a:prstGeom>
        </p:spPr>
        <p:txBody>
          <a:bodyPr wrap="square">
            <a:spAutoFit/>
          </a:bodyPr>
          <a:lstStyle/>
          <a:p>
            <a:pPr indent="355600">
              <a:lnSpc>
                <a:spcPct val="150000"/>
              </a:lnSpc>
              <a:spcAft>
                <a:spcPts val="0"/>
              </a:spcAft>
            </a:pPr>
            <a:r>
              <a:rPr lang="en-US" altLang="zh-CN" sz="44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Museum of Bad Art</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Not all art is created equal. After finding an oil painting in the rubbish in 1993—the now classic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Lucy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in</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the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Field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with</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Flowers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—Scott Wilson started collecting bad art. Before long, he showed his finds at the Somerville Theatre. The Museum of Bad Art (MOBA) gives the public a first-hand look at some of the world’s worst “disaster-pieces”. Popular paintings include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Mana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Lisa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Hollywood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Lips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and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Drilling</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for</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Eggs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“MOBA is always on the lookout for the best of the worst,” said co-founder Marie Jackson. “But what an artist considers to be bad doesn’t always meet our low standards.”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DBDB5CCD-D741-4DA6-8D05-6A3A837FE9D5}"/>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A0924B0A-CD24-4244-B6C8-E5B0B662B0C2}"/>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BCF0FDEA-CAF3-46EF-9A73-2B75234B0DE7}"/>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3147701384"/>
      </p:ext>
    </p:extLst>
  </p:cSld>
  <p:clrMapOvr>
    <a:masterClrMapping/>
  </p:clrMapOvr>
  <p:transition>
    <p:pull dir="d"/>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745837" y="2114773"/>
            <a:ext cx="21170352" cy="9183348"/>
          </a:xfrm>
          <a:prstGeom prst="rect">
            <a:avLst/>
          </a:prstGeom>
        </p:spPr>
        <p:txBody>
          <a:bodyPr wrap="square">
            <a:spAutoFit/>
          </a:bodyPr>
          <a:lstStyle/>
          <a:p>
            <a:pPr indent="355600">
              <a:lnSpc>
                <a:spcPct val="150000"/>
              </a:lnSpc>
              <a:spcAft>
                <a:spcPts val="0"/>
              </a:spcAft>
            </a:pPr>
            <a:r>
              <a:rPr lang="en-US" altLang="zh-CN" sz="5000" b="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Mutter Museum</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indent="355600">
              <a:lnSpc>
                <a:spcPct val="150000"/>
              </a:lnSpc>
              <a:spcAft>
                <a:spcPts val="0"/>
              </a:spcAft>
            </a:pPr>
            <a:r>
              <a:rPr lang="en-US" altLang="zh-CN" sz="50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Welcome to the Mutter Museum in Philadelphia, Pennsylvania—home to more than 5,000 brains, bones, and dead bodies! In 1858, Dr Thomas Dent Mutter gave his collection of preserved body parts, and bones to the College of Physicians of Philadelphia to improve medical education, which led to the museum’s creation. Today, Mutter is the most famous medical museum in America, housing a wall of bones, and pieces of Albert Einstein’s brain.</a:t>
            </a:r>
            <a:endParaRPr lang="zh-CN" altLang="zh-CN" sz="50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C229C111-F65E-4284-A3DF-E4609CB6DCF0}"/>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594C0E88-168A-4FA9-BA07-0E8C2FEE1CC8}"/>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4853C12F-A68F-4923-83CE-8011E5801E46}"/>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382662096"/>
      </p:ext>
    </p:extLst>
  </p:cSld>
  <p:clrMapOvr>
    <a:masterClrMapping/>
  </p:clrMapOvr>
  <p:transition>
    <p:pull dir="d"/>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12492" y="2112002"/>
            <a:ext cx="21425814"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)10.What is special about Leila’s Hair Museum?</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is full of family stories.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houses the world’s greatest photos.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holds collections from around the globe.</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D.It</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was opened to remember Leila’s loved ones.</a:t>
            </a:r>
            <a:endParaRPr lang="zh-CN" altLang="zh-CN" sz="44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grpSp>
        <p:nvGrpSpPr>
          <p:cNvPr id="4" name="组合 3">
            <a:extLst>
              <a:ext uri="{FF2B5EF4-FFF2-40B4-BE49-F238E27FC236}">
                <a16:creationId xmlns:a16="http://schemas.microsoft.com/office/drawing/2014/main" id="{F67C8961-C5D0-4369-96CD-3FBABDE620E2}"/>
              </a:ext>
            </a:extLst>
          </p:cNvPr>
          <p:cNvGrpSpPr/>
          <p:nvPr/>
        </p:nvGrpSpPr>
        <p:grpSpPr>
          <a:xfrm>
            <a:off x="1512492" y="1345332"/>
            <a:ext cx="5785908" cy="769441"/>
            <a:chOff x="1512492" y="2497460"/>
            <a:chExt cx="5785908" cy="769441"/>
          </a:xfrm>
        </p:grpSpPr>
        <p:sp>
          <p:nvSpPr>
            <p:cNvPr id="5" name="TextBox 75">
              <a:extLst>
                <a:ext uri="{FF2B5EF4-FFF2-40B4-BE49-F238E27FC236}">
                  <a16:creationId xmlns:a16="http://schemas.microsoft.com/office/drawing/2014/main" id="{2236F993-1680-462D-964D-C2347185FDA6}"/>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6" name="图片 5">
              <a:extLst>
                <a:ext uri="{FF2B5EF4-FFF2-40B4-BE49-F238E27FC236}">
                  <a16:creationId xmlns:a16="http://schemas.microsoft.com/office/drawing/2014/main" id="{A50373A1-F24F-4FB4-9FB4-363B143E567C}"/>
                </a:ext>
              </a:extLst>
            </p:cNvPr>
            <p:cNvPicPr>
              <a:picLocks noChangeAspect="1"/>
            </p:cNvPicPr>
            <p:nvPr/>
          </p:nvPicPr>
          <p:blipFill>
            <a:blip r:embed="rId2" cstate="print"/>
            <a:stretch>
              <a:fillRect/>
            </a:stretch>
          </p:blipFill>
          <p:spPr>
            <a:xfrm>
              <a:off x="1512492" y="2672462"/>
              <a:ext cx="466690" cy="460296"/>
            </a:xfrm>
            <a:prstGeom prst="rect">
              <a:avLst/>
            </a:prstGeom>
          </p:spPr>
        </p:pic>
      </p:grpSp>
      <p:sp>
        <p:nvSpPr>
          <p:cNvPr id="8" name="矩形 7">
            <a:extLst>
              <a:ext uri="{FF2B5EF4-FFF2-40B4-BE49-F238E27FC236}">
                <a16:creationId xmlns:a16="http://schemas.microsoft.com/office/drawing/2014/main" id="{E681195D-B4CA-4CE4-844E-D9CE3F9941C9}"/>
              </a:ext>
            </a:extLst>
          </p:cNvPr>
          <p:cNvSpPr/>
          <p:nvPr/>
        </p:nvSpPr>
        <p:spPr>
          <a:xfrm>
            <a:off x="2376588" y="2086102"/>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endParaRPr lang="zh-CN" altLang="en-US" sz="4400" dirty="0">
              <a:latin typeface="微软雅黑" panose="020B0503020204020204" pitchFamily="34" charset="-122"/>
              <a:ea typeface="微软雅黑" panose="020B0503020204020204" pitchFamily="34" charset="-122"/>
            </a:endParaRPr>
          </a:p>
        </p:txBody>
      </p:sp>
      <p:pic>
        <p:nvPicPr>
          <p:cNvPr id="9" name="图片 8">
            <a:extLst>
              <a:ext uri="{FF2B5EF4-FFF2-40B4-BE49-F238E27FC236}">
                <a16:creationId xmlns:a16="http://schemas.microsoft.com/office/drawing/2014/main" id="{80E58349-56E6-46C0-9796-D34BEF5F1826}"/>
              </a:ext>
            </a:extLst>
          </p:cNvPr>
          <p:cNvPicPr>
            <a:picLocks noChangeAspect="1"/>
          </p:cNvPicPr>
          <p:nvPr/>
        </p:nvPicPr>
        <p:blipFill>
          <a:blip r:embed="rId3"/>
          <a:stretch>
            <a:fillRect/>
          </a:stretch>
        </p:blipFill>
        <p:spPr>
          <a:xfrm>
            <a:off x="792412" y="7525247"/>
            <a:ext cx="20792630" cy="4276720"/>
          </a:xfrm>
          <a:prstGeom prst="rect">
            <a:avLst/>
          </a:prstGeom>
        </p:spPr>
      </p:pic>
      <p:sp>
        <p:nvSpPr>
          <p:cNvPr id="10" name="矩形 9">
            <a:extLst>
              <a:ext uri="{FF2B5EF4-FFF2-40B4-BE49-F238E27FC236}">
                <a16:creationId xmlns:a16="http://schemas.microsoft.com/office/drawing/2014/main" id="{BB2EE891-788D-46F3-847A-8EFE859567C4}"/>
              </a:ext>
            </a:extLst>
          </p:cNvPr>
          <p:cNvSpPr/>
          <p:nvPr/>
        </p:nvSpPr>
        <p:spPr>
          <a:xfrm>
            <a:off x="792412" y="7659389"/>
            <a:ext cx="20612017" cy="982833"/>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文章大意</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 本文是一篇应用文。文章介绍了四个相当不寻常的博物馆。</a:t>
            </a:r>
          </a:p>
        </p:txBody>
      </p:sp>
      <p:sp>
        <p:nvSpPr>
          <p:cNvPr id="11" name="矩形 10">
            <a:extLst>
              <a:ext uri="{FF2B5EF4-FFF2-40B4-BE49-F238E27FC236}">
                <a16:creationId xmlns:a16="http://schemas.microsoft.com/office/drawing/2014/main" id="{EDB4A830-D87E-4A24-90B6-DED073F7AEEB}"/>
              </a:ext>
            </a:extLst>
          </p:cNvPr>
          <p:cNvSpPr/>
          <p:nvPr/>
        </p:nvSpPr>
        <p:spPr>
          <a:xfrm>
            <a:off x="1014177" y="8650299"/>
            <a:ext cx="20576606" cy="4035335"/>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细节理解题。根据文中的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“‘My museum is filled with other people’s families,’ Leila says. ‘It tells a story.’” </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在</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Leila’s Hair Museum,</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很多艺术品背后都有一个家庭的故事。故选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spTree>
    <p:extLst>
      <p:ext uri="{BB962C8B-B14F-4D97-AF65-F5344CB8AC3E}">
        <p14:creationId xmlns:p14="http://schemas.microsoft.com/office/powerpoint/2010/main" val="1926415016"/>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P spid="11"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53849" y="2183176"/>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)11.What can you find in the Mutter Museum?</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A.Photos</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about the Roswell incident.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B.Some</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of Albert Einstein’s brain.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C.2,000 pieces of </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jewellery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a:t>
            </a:r>
            <a:r>
              <a:rPr lang="en-US" altLang="zh-CN" sz="4400" i="1"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Mana</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t>
            </a:r>
            <a:r>
              <a:rPr lang="en-US" altLang="zh-CN" sz="4400" i="1"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Lisa.</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485945" y="7431207"/>
            <a:ext cx="20144727" cy="4370760"/>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76588" y="2153105"/>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482527" y="7694340"/>
            <a:ext cx="20182485" cy="5173147"/>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细节理解题。根据最后一段中的</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“Today, Mutter is the most famous medical museum in America, housing a wall of bones, and pieces of Albert Einstein’s brain.”</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美国费城穆特博物馆是一家医学博物馆</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其中收藏了一部分爱因斯坦的脑组织。故选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B</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gn="just">
              <a:lnSpc>
                <a:spcPct val="150000"/>
              </a:lnSpc>
            </a:pPr>
            <a:endParaRPr lang="zh-CN" altLang="en-US" sz="5000" dirty="0">
              <a:latin typeface="微软雅黑" panose="020B0503020204020204" pitchFamily="34" charset="-122"/>
              <a:ea typeface="微软雅黑" panose="020B0503020204020204" pitchFamily="34" charset="-122"/>
            </a:endParaRPr>
          </a:p>
        </p:txBody>
      </p:sp>
      <p:grpSp>
        <p:nvGrpSpPr>
          <p:cNvPr id="9" name="组合 8">
            <a:extLst>
              <a:ext uri="{FF2B5EF4-FFF2-40B4-BE49-F238E27FC236}">
                <a16:creationId xmlns:a16="http://schemas.microsoft.com/office/drawing/2014/main" id="{9C85CA8B-FC56-4FE6-9420-3B878C8E9341}"/>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28D992F4-77A6-4EB5-941A-5DC3D3B37F2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B1E13E8F-559D-4A19-B115-B09BCADA3452}"/>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1424306915"/>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nvSpPr>
        <p:spPr bwMode="auto">
          <a:xfrm>
            <a:off x="0" y="0"/>
            <a:ext cx="23763288"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zh-CN" altLang="en-US"/>
          </a:p>
        </p:txBody>
      </p:sp>
      <p:sp>
        <p:nvSpPr>
          <p:cNvPr id="7" name="矩形 6">
            <a:extLst>
              <a:ext uri="{FF2B5EF4-FFF2-40B4-BE49-F238E27FC236}">
                <a16:creationId xmlns:a16="http://schemas.microsoft.com/office/drawing/2014/main" id="{D4893826-FFC0-4DD0-BC1C-C803557B02A7}"/>
              </a:ext>
            </a:extLst>
          </p:cNvPr>
          <p:cNvSpPr/>
          <p:nvPr/>
        </p:nvSpPr>
        <p:spPr>
          <a:xfrm>
            <a:off x="1599844" y="2064965"/>
            <a:ext cx="20655588" cy="5045484"/>
          </a:xfrm>
          <a:prstGeom prst="rect">
            <a:avLst/>
          </a:prstGeom>
        </p:spPr>
        <p:txBody>
          <a:bodyPr wrap="square">
            <a:spAutoFit/>
          </a:bodyPr>
          <a:lstStyle/>
          <a:p>
            <a:pPr>
              <a:lnSpc>
                <a:spcPct val="150000"/>
              </a:lnSpc>
              <a:spcAft>
                <a:spcPts val="0"/>
              </a:spcAft>
            </a:pP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 12.What do the four museums have in common?</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 newly-founded museums.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B.They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 art-</a:t>
            </a: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centred</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C.They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 unpopular among visitors. </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a:p>
            <a:pPr>
              <a:lnSpc>
                <a:spcPct val="150000"/>
              </a:lnSpc>
              <a:spcAft>
                <a:spcPts val="0"/>
              </a:spcAft>
            </a:pPr>
            <a:r>
              <a:rPr lang="en-US" altLang="zh-CN" sz="4400" dirty="0" err="1">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D.They</a:t>
            </a:r>
            <a:r>
              <a:rPr lang="en-US" altLang="zh-CN" sz="4400" dirty="0">
                <a:solidFill>
                  <a:srgbClr val="000000"/>
                </a:solidFill>
                <a:latin typeface="微软雅黑" panose="020B0503020204020204" pitchFamily="34" charset="-122"/>
                <a:ea typeface="NEU-B4-S92" panose="02020503000000020003" pitchFamily="18" charset="-122"/>
                <a:cs typeface="Times New Roman" panose="02020603050405020304" pitchFamily="18" charset="0"/>
              </a:rPr>
              <a:t> are quite unusual.</a:t>
            </a:r>
            <a:endParaRPr lang="zh-CN" altLang="zh-CN" sz="2800" dirty="0">
              <a:solidFill>
                <a:srgbClr val="000000"/>
              </a:solidFill>
              <a:latin typeface="NEU-B4-S92" panose="02020503000000020003" pitchFamily="18" charset="-122"/>
              <a:ea typeface="NEU-B4-S92" panose="02020503000000020003" pitchFamily="18" charset="-122"/>
              <a:cs typeface="Times New Roman" panose="02020603050405020304" pitchFamily="18" charset="0"/>
            </a:endParaRPr>
          </a:p>
        </p:txBody>
      </p:sp>
      <p:pic>
        <p:nvPicPr>
          <p:cNvPr id="3" name="图片 2">
            <a:extLst>
              <a:ext uri="{FF2B5EF4-FFF2-40B4-BE49-F238E27FC236}">
                <a16:creationId xmlns:a16="http://schemas.microsoft.com/office/drawing/2014/main" id="{E9B852C2-8ABC-4ACF-9AC9-5F5AF1151CB0}"/>
              </a:ext>
            </a:extLst>
          </p:cNvPr>
          <p:cNvPicPr>
            <a:picLocks noChangeAspect="1"/>
          </p:cNvPicPr>
          <p:nvPr/>
        </p:nvPicPr>
        <p:blipFill>
          <a:blip r:embed="rId2"/>
          <a:stretch>
            <a:fillRect/>
          </a:stretch>
        </p:blipFill>
        <p:spPr>
          <a:xfrm>
            <a:off x="1151228" y="7385393"/>
            <a:ext cx="21552820" cy="3254638"/>
          </a:xfrm>
          <a:prstGeom prst="rect">
            <a:avLst/>
          </a:prstGeom>
        </p:spPr>
      </p:pic>
      <p:sp>
        <p:nvSpPr>
          <p:cNvPr id="10" name="矩形 9">
            <a:extLst>
              <a:ext uri="{FF2B5EF4-FFF2-40B4-BE49-F238E27FC236}">
                <a16:creationId xmlns:a16="http://schemas.microsoft.com/office/drawing/2014/main" id="{8E7AB909-FB2A-4A7B-8B1C-D32FCDA4898F}"/>
              </a:ext>
            </a:extLst>
          </p:cNvPr>
          <p:cNvSpPr/>
          <p:nvPr/>
        </p:nvSpPr>
        <p:spPr>
          <a:xfrm>
            <a:off x="2304580" y="2114773"/>
            <a:ext cx="22445709" cy="988347"/>
          </a:xfrm>
          <a:prstGeom prst="rect">
            <a:avLst/>
          </a:prstGeom>
        </p:spPr>
        <p:txBody>
          <a:bodyPr wrap="square">
            <a:spAutoFit/>
          </a:bodyPr>
          <a:lstStyle/>
          <a:p>
            <a:pPr>
              <a:lnSpc>
                <a:spcPct val="150000"/>
              </a:lnSpc>
              <a:spcAft>
                <a:spcPts val="0"/>
              </a:spcAft>
            </a:pP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endParaRPr lang="zh-CN" altLang="en-US" sz="4400" dirty="0">
              <a:latin typeface="微软雅黑" panose="020B0503020204020204" pitchFamily="34" charset="-122"/>
              <a:ea typeface="微软雅黑" panose="020B0503020204020204" pitchFamily="34" charset="-122"/>
            </a:endParaRPr>
          </a:p>
        </p:txBody>
      </p:sp>
      <p:sp>
        <p:nvSpPr>
          <p:cNvPr id="8" name="矩形 7">
            <a:extLst>
              <a:ext uri="{FF2B5EF4-FFF2-40B4-BE49-F238E27FC236}">
                <a16:creationId xmlns:a16="http://schemas.microsoft.com/office/drawing/2014/main" id="{DB09D662-CB98-4EF6-A83D-0A7034605E59}"/>
              </a:ext>
            </a:extLst>
          </p:cNvPr>
          <p:cNvSpPr/>
          <p:nvPr/>
        </p:nvSpPr>
        <p:spPr>
          <a:xfrm>
            <a:off x="1211759" y="7715384"/>
            <a:ext cx="21492289" cy="3019673"/>
          </a:xfrm>
          <a:prstGeom prst="rect">
            <a:avLst/>
          </a:prstGeom>
        </p:spPr>
        <p:txBody>
          <a:bodyPr wrap="square">
            <a:spAutoFit/>
          </a:bodyPr>
          <a:lstStyle/>
          <a:p>
            <a:pPr>
              <a:lnSpc>
                <a:spcPct val="150000"/>
              </a:lnSpc>
              <a:spcAft>
                <a:spcPts val="0"/>
              </a:spcAft>
            </a:pP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en-US"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解析</a:t>
            </a:r>
            <a:r>
              <a:rPr lang="en-US" altLang="zh-CN" sz="4400" b="1"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推理判断题。根据这四个博物馆所收藏的物品</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头发、飞碟的有关信息、糟糕艺术品及头骨、尸体可知</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它们的藏品非常独特。故选</a:t>
            </a:r>
            <a:r>
              <a:rPr lang="en-US"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D</a:t>
            </a:r>
            <a:r>
              <a:rPr lang="zh-CN" altLang="zh-CN"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rPr>
              <a:t>项。</a:t>
            </a:r>
          </a:p>
          <a:p>
            <a:pPr>
              <a:lnSpc>
                <a:spcPct val="150000"/>
              </a:lnSpc>
              <a:spcAft>
                <a:spcPts val="0"/>
              </a:spcAft>
            </a:pPr>
            <a:endParaRPr lang="zh-CN" altLang="en-US" sz="4400" dirty="0">
              <a:solidFill>
                <a:srgbClr val="A50021"/>
              </a:solidFill>
              <a:latin typeface="微软雅黑" panose="020B0503020204020204" pitchFamily="34" charset="-122"/>
              <a:ea typeface="微软雅黑" panose="020B0503020204020204" pitchFamily="34" charset="-122"/>
              <a:cs typeface="Times New Roman" panose="02020603050405020304" pitchFamily="18" charset="0"/>
            </a:endParaRPr>
          </a:p>
        </p:txBody>
      </p:sp>
      <p:grpSp>
        <p:nvGrpSpPr>
          <p:cNvPr id="9" name="组合 8">
            <a:extLst>
              <a:ext uri="{FF2B5EF4-FFF2-40B4-BE49-F238E27FC236}">
                <a16:creationId xmlns:a16="http://schemas.microsoft.com/office/drawing/2014/main" id="{C4BF222B-3D83-493B-A042-7495C0AC9BBF}"/>
              </a:ext>
            </a:extLst>
          </p:cNvPr>
          <p:cNvGrpSpPr/>
          <p:nvPr/>
        </p:nvGrpSpPr>
        <p:grpSpPr>
          <a:xfrm>
            <a:off x="1512492" y="1345332"/>
            <a:ext cx="5785908" cy="769441"/>
            <a:chOff x="1512492" y="2497460"/>
            <a:chExt cx="5785908" cy="769441"/>
          </a:xfrm>
        </p:grpSpPr>
        <p:sp>
          <p:nvSpPr>
            <p:cNvPr id="11" name="TextBox 75">
              <a:extLst>
                <a:ext uri="{FF2B5EF4-FFF2-40B4-BE49-F238E27FC236}">
                  <a16:creationId xmlns:a16="http://schemas.microsoft.com/office/drawing/2014/main" id="{B1660919-EFDD-40FF-9EFB-F88479C4645E}"/>
                </a:ext>
              </a:extLst>
            </p:cNvPr>
            <p:cNvSpPr txBox="1"/>
            <p:nvPr/>
          </p:nvSpPr>
          <p:spPr>
            <a:xfrm>
              <a:off x="2083426" y="2497460"/>
              <a:ext cx="5214974" cy="769441"/>
            </a:xfrm>
            <a:prstGeom prst="rect">
              <a:avLst/>
            </a:prstGeom>
            <a:noFill/>
          </p:spPr>
          <p:txBody>
            <a:bodyPr wrap="square" rtlCol="0">
              <a:spAutoFit/>
            </a:bodyPr>
            <a:lstStyle/>
            <a:p>
              <a:r>
                <a:rPr lang="zh-CN" altLang="en-US" sz="4400" b="1" dirty="0">
                  <a:solidFill>
                    <a:srgbClr val="DD6690"/>
                  </a:solidFill>
                  <a:latin typeface="微软雅黑" pitchFamily="34" charset="-122"/>
                  <a:ea typeface="微软雅黑" pitchFamily="34" charset="-122"/>
                </a:rPr>
                <a:t>教师备用习题</a:t>
              </a:r>
            </a:p>
          </p:txBody>
        </p:sp>
        <p:pic>
          <p:nvPicPr>
            <p:cNvPr id="12" name="图片 11">
              <a:extLst>
                <a:ext uri="{FF2B5EF4-FFF2-40B4-BE49-F238E27FC236}">
                  <a16:creationId xmlns:a16="http://schemas.microsoft.com/office/drawing/2014/main" id="{D89BCEC9-8EE5-4365-9A58-3F9EE67DDA74}"/>
                </a:ext>
              </a:extLst>
            </p:cNvPr>
            <p:cNvPicPr>
              <a:picLocks noChangeAspect="1"/>
            </p:cNvPicPr>
            <p:nvPr/>
          </p:nvPicPr>
          <p:blipFill>
            <a:blip r:embed="rId3" cstate="print"/>
            <a:stretch>
              <a:fillRect/>
            </a:stretch>
          </p:blipFill>
          <p:spPr>
            <a:xfrm>
              <a:off x="1512492" y="2672462"/>
              <a:ext cx="466690" cy="460296"/>
            </a:xfrm>
            <a:prstGeom prst="rect">
              <a:avLst/>
            </a:prstGeom>
          </p:spPr>
        </p:pic>
      </p:grpSp>
    </p:spTree>
    <p:extLst>
      <p:ext uri="{BB962C8B-B14F-4D97-AF65-F5344CB8AC3E}">
        <p14:creationId xmlns:p14="http://schemas.microsoft.com/office/powerpoint/2010/main" val="2575756478"/>
      </p:ext>
    </p:extLst>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8"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4662</TotalTime>
  <Words>4740</Words>
  <Application>Microsoft Office PowerPoint</Application>
  <PresentationFormat>自定义</PresentationFormat>
  <Paragraphs>263</Paragraphs>
  <Slides>49</Slides>
  <Notes>2</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49</vt:i4>
      </vt:variant>
    </vt:vector>
  </HeadingPairs>
  <TitlesOfParts>
    <vt:vector size="56" baseType="lpstr">
      <vt:lpstr>NEU-B4-S92</vt:lpstr>
      <vt:lpstr>方正粗黑宋简体</vt:lpstr>
      <vt:lpstr>华文行楷</vt:lpstr>
      <vt:lpstr>微软雅黑</vt:lpstr>
      <vt:lpstr>Arial</vt:lpstr>
      <vt:lpstr>Calibri</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682</cp:revision>
  <dcterms:created xsi:type="dcterms:W3CDTF">2016-01-31T01:38:40Z</dcterms:created>
  <dcterms:modified xsi:type="dcterms:W3CDTF">2019-11-04T07:35:42Z</dcterms:modified>
</cp:coreProperties>
</file>