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0" r:id="rId3"/>
  </p:sldMasterIdLst>
  <p:notesMasterIdLst>
    <p:notesMasterId r:id="rId6"/>
  </p:notesMasterIdLst>
  <p:sldIdLst>
    <p:sldId id="398" r:id="rId4"/>
    <p:sldId id="390" r:id="rId5"/>
    <p:sldId id="266" r:id="rId7"/>
    <p:sldId id="261" r:id="rId8"/>
    <p:sldId id="259" r:id="rId9"/>
    <p:sldId id="389" r:id="rId10"/>
    <p:sldId id="260" r:id="rId11"/>
    <p:sldId id="280" r:id="rId12"/>
  </p:sldIdLst>
  <p:sldSz cx="12192000" cy="6858000"/>
  <p:notesSz cx="7103745" cy="10234295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99FF"/>
    <a:srgbClr val="33CC33"/>
    <a:srgbClr val="172ED9"/>
    <a:srgbClr val="66FF99"/>
    <a:srgbClr val="FFFF66"/>
    <a:srgbClr val="00CCFF"/>
    <a:srgbClr val="0066FF"/>
    <a:srgbClr val="1FC7D1"/>
    <a:srgbClr val="16D3DA"/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7" autoAdjust="0"/>
    <p:restoredTop sz="72161" autoAdjust="0"/>
  </p:normalViewPr>
  <p:slideViewPr>
    <p:cSldViewPr snapToGrid="0">
      <p:cViewPr varScale="1">
        <p:scale>
          <a:sx n="48" d="100"/>
          <a:sy n="48" d="100"/>
        </p:scale>
        <p:origin x="1542" y="4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5.xml"/><Relationship Id="rId8" Type="http://schemas.openxmlformats.org/officeDocument/2006/relationships/slide" Target="slides/slide4.xml"/><Relationship Id="rId7" Type="http://schemas.openxmlformats.org/officeDocument/2006/relationships/slide" Target="slides/slide3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2.xml"/><Relationship Id="rId4" Type="http://schemas.openxmlformats.org/officeDocument/2006/relationships/slide" Target="slides/slide1.xml"/><Relationship Id="rId3" Type="http://schemas.openxmlformats.org/officeDocument/2006/relationships/slideMaster" Target="slideMasters/slideMaster2.xml"/><Relationship Id="rId2" Type="http://schemas.openxmlformats.org/officeDocument/2006/relationships/theme" Target="theme/theme1.xml"/><Relationship Id="rId15" Type="http://schemas.openxmlformats.org/officeDocument/2006/relationships/tableStyles" Target="tableStyles.xml"/><Relationship Id="rId14" Type="http://schemas.openxmlformats.org/officeDocument/2006/relationships/viewProps" Target="viewProps.xml"/><Relationship Id="rId13" Type="http://schemas.openxmlformats.org/officeDocument/2006/relationships/presProps" Target="presProps.xml"/><Relationship Id="rId12" Type="http://schemas.openxmlformats.org/officeDocument/2006/relationships/slide" Target="slides/slide8.xml"/><Relationship Id="rId11" Type="http://schemas.openxmlformats.org/officeDocument/2006/relationships/slide" Target="slides/slide7.xml"/><Relationship Id="rId10" Type="http://schemas.openxmlformats.org/officeDocument/2006/relationships/slide" Target="slides/slide6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290" cy="51349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4023812" y="0"/>
            <a:ext cx="3078290" cy="51349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481584" y="1279287"/>
            <a:ext cx="6140578" cy="34540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710375" y="4925254"/>
            <a:ext cx="5682996" cy="402975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9720804"/>
            <a:ext cx="3078290" cy="513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4023812" y="9720804"/>
            <a:ext cx="3078290" cy="513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8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>
          <a:xfrm>
            <a:off x="481013" y="1279525"/>
            <a:ext cx="6140450" cy="3454400"/>
          </a:xfrm>
        </p:spPr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r>
              <a:rPr lang="zh-CN" altLang="en-US" sz="1800">
                <a:solidFill>
                  <a:srgbClr val="FF0000"/>
                </a:solidFill>
              </a:rPr>
              <a:t>拿物体做示范，要生动</a:t>
            </a:r>
            <a:endParaRPr lang="zh-CN" altLang="en-US" sz="1800">
              <a:solidFill>
                <a:srgbClr val="FF0000"/>
              </a:solidFill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>
          <a:xfrm>
            <a:off x="481013" y="1279525"/>
            <a:ext cx="6140450" cy="3454400"/>
          </a:xfrm>
        </p:spPr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>
          <a:xfrm>
            <a:off x="481013" y="1279525"/>
            <a:ext cx="6140450" cy="3454400"/>
          </a:xfrm>
        </p:spPr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r>
              <a:rPr lang="zh-CN" altLang="en-US" sz="1800">
                <a:solidFill>
                  <a:srgbClr val="FF0000"/>
                </a:solidFill>
              </a:rPr>
              <a:t>拿物体做示范，要生动</a:t>
            </a:r>
            <a:endParaRPr lang="zh-CN" altLang="en-US" sz="1800">
              <a:solidFill>
                <a:srgbClr val="FF0000"/>
              </a:solidFill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>
          <a:xfrm>
            <a:off x="481013" y="1279525"/>
            <a:ext cx="6140450" cy="3454400"/>
          </a:xfrm>
        </p:spPr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>
          <a:xfrm>
            <a:off x="481013" y="1279525"/>
            <a:ext cx="6140450" cy="3454400"/>
          </a:xfrm>
        </p:spPr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>
          <a:xfrm>
            <a:off x="481013" y="1279525"/>
            <a:ext cx="6140450" cy="3454400"/>
          </a:xfrm>
        </p:spPr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>
          <a:xfrm>
            <a:off x="481013" y="1279525"/>
            <a:ext cx="6140450" cy="3454400"/>
          </a:xfrm>
        </p:spPr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r>
              <a:rPr lang="zh-CN" altLang="en-US"/>
              <a:t>基于这样的认识，我们来欣赏一段飞机表扬的视频。</a:t>
            </a:r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showMasterPhAnim="0" showMasterSp="0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图片 2049" descr="5副本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051" name="标题 2050"/>
          <p:cNvSpPr>
            <a:spLocks noGrp="1"/>
          </p:cNvSpPr>
          <p:nvPr>
            <p:ph type="ctrTitle"/>
          </p:nvPr>
        </p:nvSpPr>
        <p:spPr>
          <a:xfrm>
            <a:off x="912284" y="3357563"/>
            <a:ext cx="10363200" cy="1254125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>
            <a:lvl1pPr lvl="0">
              <a:defRPr/>
            </a:lvl1pPr>
          </a:lstStyle>
          <a:p>
            <a:pPr lvl="0"/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2052" name="副标题 2051"/>
          <p:cNvSpPr>
            <a:spLocks noGrp="1"/>
          </p:cNvSpPr>
          <p:nvPr>
            <p:ph type="subTitle" idx="1"/>
          </p:nvPr>
        </p:nvSpPr>
        <p:spPr>
          <a:xfrm>
            <a:off x="1828800" y="4654550"/>
            <a:ext cx="8534400" cy="985838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>
            <a:lvl1pPr marL="0" lvl="0" indent="0" algn="ctr">
              <a:buNone/>
              <a:defRPr/>
            </a:lvl1pPr>
            <a:lvl2pPr marL="457200" lvl="1" indent="0" algn="ctr">
              <a:buNone/>
              <a:defRPr/>
            </a:lvl2pPr>
            <a:lvl3pPr marL="914400" lvl="2" indent="0" algn="ctr">
              <a:buNone/>
              <a:defRPr/>
            </a:lvl3pPr>
            <a:lvl4pPr marL="1371600" lvl="3" indent="0" algn="ctr">
              <a:buNone/>
              <a:defRPr/>
            </a:lvl4pPr>
            <a:lvl5pPr marL="1828800" lvl="4" indent="0" algn="ctr">
              <a:buNone/>
              <a:defRPr/>
            </a:lvl5pPr>
          </a:lstStyle>
          <a:p>
            <a:pPr lvl="0"/>
            <a:r>
              <a:rPr lang="zh-CN" altLang="en-US"/>
              <a:t>单击此处编辑母版副标题样式</a:t>
            </a:r>
            <a:endParaRPr lang="zh-CN" altLang="en-US"/>
          </a:p>
        </p:txBody>
      </p:sp>
      <p:sp>
        <p:nvSpPr>
          <p:cNvPr id="2053" name="日期占位符 2052"/>
          <p:cNvSpPr>
            <a:spLocks noGrp="1"/>
          </p:cNvSpPr>
          <p:nvPr>
            <p:ph type="dt" sz="half" idx="2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>
            <a:lvl1pPr>
              <a:defRPr sz="140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054" name="页脚占位符 2053"/>
          <p:cNvSpPr>
            <a:spLocks noGrp="1"/>
          </p:cNvSpPr>
          <p:nvPr>
            <p:ph type="ftr" sz="quarter" idx="3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>
            <a:lvl1pPr algn="ctr">
              <a:defRPr sz="140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055" name="灯片编号占位符 2054"/>
          <p:cNvSpPr>
            <a:spLocks noGrp="1"/>
          </p:cNvSpPr>
          <p:nvPr>
            <p:ph type="sldNum" sz="quarter" idx="4"/>
          </p:nvPr>
        </p:nvSpPr>
        <p:spPr>
          <a:xfrm>
            <a:off x="8737600" y="6245225"/>
            <a:ext cx="2844800" cy="47625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>
            <a:lvl1pPr algn="r">
              <a:defRPr sz="1400"/>
            </a:lvl1pPr>
          </a:lstStyle>
          <a:p>
            <a:pPr lvl="0" eaLnBrk="1" hangingPunct="1"/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 showMasterSp="0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 showMasterSp="0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1" y="1709738"/>
            <a:ext cx="105156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1" y="4589463"/>
            <a:ext cx="105156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 showMasterSp="0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412875"/>
            <a:ext cx="5376672" cy="4714875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205728" y="1412875"/>
            <a:ext cx="5376672" cy="4714875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 showMasterSp="0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186775" y="1778438"/>
            <a:ext cx="4873575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1186775" y="2665379"/>
            <a:ext cx="4873575" cy="3524284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256939" y="1778438"/>
            <a:ext cx="4897576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256939" y="2665379"/>
            <a:ext cx="4897576" cy="3524284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 showMasterSp="0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 showMasterSp="0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 showMasterSp="0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 showMasterSp="0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4165349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457201"/>
            <a:ext cx="617220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4165349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 showMasterSp="0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 showMasterSp="0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50313" y="620713"/>
            <a:ext cx="2746904" cy="5507037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620713"/>
            <a:ext cx="8081472" cy="5507037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showMasterPhAnim="0" showMasterSp="0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图片 2049" descr="5副本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051" name="标题 2050"/>
          <p:cNvSpPr>
            <a:spLocks noGrp="1"/>
          </p:cNvSpPr>
          <p:nvPr>
            <p:ph type="ctrTitle"/>
          </p:nvPr>
        </p:nvSpPr>
        <p:spPr>
          <a:xfrm>
            <a:off x="912284" y="3357563"/>
            <a:ext cx="10363200" cy="1254125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>
            <a:lvl1pPr lvl="0">
              <a:defRPr/>
            </a:lvl1pPr>
          </a:lstStyle>
          <a:p>
            <a:pPr lvl="0"/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2052" name="副标题 2051"/>
          <p:cNvSpPr>
            <a:spLocks noGrp="1"/>
          </p:cNvSpPr>
          <p:nvPr>
            <p:ph type="subTitle" idx="1"/>
          </p:nvPr>
        </p:nvSpPr>
        <p:spPr>
          <a:xfrm>
            <a:off x="1828800" y="4654550"/>
            <a:ext cx="8534400" cy="985838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>
            <a:lvl1pPr marL="0" lvl="0" indent="0" algn="ctr">
              <a:buNone/>
              <a:defRPr/>
            </a:lvl1pPr>
            <a:lvl2pPr marL="457200" lvl="1" indent="0" algn="ctr">
              <a:buNone/>
              <a:defRPr/>
            </a:lvl2pPr>
            <a:lvl3pPr marL="914400" lvl="2" indent="0" algn="ctr">
              <a:buNone/>
              <a:defRPr/>
            </a:lvl3pPr>
            <a:lvl4pPr marL="1371600" lvl="3" indent="0" algn="ctr">
              <a:buNone/>
              <a:defRPr/>
            </a:lvl4pPr>
            <a:lvl5pPr marL="1828800" lvl="4" indent="0" algn="ctr">
              <a:buNone/>
              <a:defRPr/>
            </a:lvl5pPr>
          </a:lstStyle>
          <a:p>
            <a:pPr lvl="0"/>
            <a:r>
              <a:rPr lang="zh-CN" altLang="en-US"/>
              <a:t>单击此处编辑母版副标题样式</a:t>
            </a:r>
            <a:endParaRPr lang="zh-CN" altLang="en-US"/>
          </a:p>
        </p:txBody>
      </p:sp>
      <p:sp>
        <p:nvSpPr>
          <p:cNvPr id="2053" name="日期占位符 2052"/>
          <p:cNvSpPr>
            <a:spLocks noGrp="1"/>
          </p:cNvSpPr>
          <p:nvPr>
            <p:ph type="dt" sz="half" idx="2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>
            <a:lvl1pPr>
              <a:defRPr sz="1400"/>
            </a:lvl1pPr>
          </a:lstStyle>
          <a:p>
            <a:pPr>
              <a:spcBef>
                <a:spcPct val="50000"/>
              </a:spcBef>
            </a:pPr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2054" name="页脚占位符 2053"/>
          <p:cNvSpPr>
            <a:spLocks noGrp="1"/>
          </p:cNvSpPr>
          <p:nvPr>
            <p:ph type="ftr" sz="quarter" idx="3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>
            <a:lvl1pPr algn="ctr">
              <a:defRPr sz="1400"/>
            </a:lvl1pPr>
          </a:lstStyle>
          <a:p>
            <a:pPr>
              <a:spcBef>
                <a:spcPct val="50000"/>
              </a:spcBef>
            </a:pPr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2055" name="灯片编号占位符 2054"/>
          <p:cNvSpPr>
            <a:spLocks noGrp="1"/>
          </p:cNvSpPr>
          <p:nvPr>
            <p:ph type="sldNum" sz="quarter" idx="4"/>
          </p:nvPr>
        </p:nvSpPr>
        <p:spPr>
          <a:xfrm>
            <a:off x="8737600" y="6245225"/>
            <a:ext cx="2844800" cy="47625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>
            <a:lvl1pPr algn="r">
              <a:defRPr sz="1400"/>
            </a:lvl1pPr>
          </a:lstStyle>
          <a:p>
            <a:fld id="{9A0DB2DC-4C9A-4742-B13C-FB6460FD3503}" type="slidenum">
              <a:rPr lang="zh-CN" altLang="en-US">
                <a:latin typeface="Arial" panose="020B0604020202020204" pitchFamily="34" charset="0"/>
              </a:rPr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>
    <p:fade/>
  </p:transition>
  <p:hf sldNum="0"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 showMasterSp="0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spcBef>
                <a:spcPct val="50000"/>
              </a:spcBef>
            </a:pPr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spcBef>
                <a:spcPct val="50000"/>
              </a:spcBef>
            </a:pPr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spcBef>
                <a:spcPct val="50000"/>
              </a:spcBef>
            </a:pPr>
            <a:fld id="{9A0DB2DC-4C9A-4742-B13C-FB6460FD3503}" type="slidenum">
              <a:rPr lang="zh-CN" altLang="en-US">
                <a:latin typeface="Arial" panose="020B0604020202020204" pitchFamily="34" charset="0"/>
              </a:rPr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>
    <p:fade/>
  </p:transition>
  <p:hf sldNum="0"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 showMasterSp="0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1" y="1709738"/>
            <a:ext cx="105156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1" y="4589463"/>
            <a:ext cx="105156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spcBef>
                <a:spcPct val="50000"/>
              </a:spcBef>
            </a:pPr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spcBef>
                <a:spcPct val="50000"/>
              </a:spcBef>
            </a:pPr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spcBef>
                <a:spcPct val="50000"/>
              </a:spcBef>
            </a:pPr>
            <a:fld id="{9A0DB2DC-4C9A-4742-B13C-FB6460FD3503}" type="slidenum">
              <a:rPr lang="zh-CN" altLang="en-US">
                <a:latin typeface="Arial" panose="020B0604020202020204" pitchFamily="34" charset="0"/>
              </a:rPr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>
    <p:fade/>
  </p:transition>
  <p:hf sldNum="0"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 showMasterSp="0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412875"/>
            <a:ext cx="5376672" cy="4714875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205728" y="1412875"/>
            <a:ext cx="5376672" cy="4714875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spcBef>
                <a:spcPct val="50000"/>
              </a:spcBef>
            </a:pPr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spcBef>
                <a:spcPct val="50000"/>
              </a:spcBef>
            </a:pPr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spcBef>
                <a:spcPct val="50000"/>
              </a:spcBef>
            </a:pPr>
            <a:fld id="{9A0DB2DC-4C9A-4742-B13C-FB6460FD3503}" type="slidenum">
              <a:rPr lang="zh-CN" altLang="en-US">
                <a:latin typeface="Arial" panose="020B0604020202020204" pitchFamily="34" charset="0"/>
              </a:rPr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>
    <p:fade/>
  </p:transition>
  <p:hf sldNum="0" hdr="0" ftr="0" dt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 showMasterSp="0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186775" y="1778438"/>
            <a:ext cx="4873575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1186775" y="2665379"/>
            <a:ext cx="4873575" cy="3524284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256939" y="1778438"/>
            <a:ext cx="4897576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256939" y="2665379"/>
            <a:ext cx="4897576" cy="3524284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spcBef>
                <a:spcPct val="50000"/>
              </a:spcBef>
            </a:pPr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spcBef>
                <a:spcPct val="50000"/>
              </a:spcBef>
            </a:pPr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spcBef>
                <a:spcPct val="50000"/>
              </a:spcBef>
            </a:pPr>
            <a:fld id="{9A0DB2DC-4C9A-4742-B13C-FB6460FD3503}" type="slidenum">
              <a:rPr lang="zh-CN" altLang="en-US">
                <a:latin typeface="Arial" panose="020B0604020202020204" pitchFamily="34" charset="0"/>
              </a:rPr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>
    <p:fade/>
  </p:transition>
  <p:hf sldNum="0" hdr="0" ftr="0" dt="0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 showMasterSp="0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spcBef>
                <a:spcPct val="50000"/>
              </a:spcBef>
            </a:pPr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spcBef>
                <a:spcPct val="50000"/>
              </a:spcBef>
            </a:pPr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spcBef>
                <a:spcPct val="50000"/>
              </a:spcBef>
            </a:pPr>
            <a:fld id="{9A0DB2DC-4C9A-4742-B13C-FB6460FD3503}" type="slidenum">
              <a:rPr lang="zh-CN" altLang="en-US">
                <a:latin typeface="Arial" panose="020B0604020202020204" pitchFamily="34" charset="0"/>
              </a:rPr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>
    <p:fade/>
  </p:transition>
  <p:hf sldNum="0" hdr="0" ftr="0" dt="0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 showMasterSp="0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spcBef>
                <a:spcPct val="50000"/>
              </a:spcBef>
            </a:pPr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spcBef>
                <a:spcPct val="50000"/>
              </a:spcBef>
            </a:pPr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spcBef>
                <a:spcPct val="50000"/>
              </a:spcBef>
            </a:pPr>
            <a:fld id="{9A0DB2DC-4C9A-4742-B13C-FB6460FD3503}" type="slidenum">
              <a:rPr lang="zh-CN" altLang="en-US">
                <a:latin typeface="Arial" panose="020B0604020202020204" pitchFamily="34" charset="0"/>
              </a:rPr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>
    <p:fade/>
  </p:transition>
  <p:hf sldNum="0" hdr="0" ftr="0" dt="0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 showMasterSp="0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spcBef>
                <a:spcPct val="50000"/>
              </a:spcBef>
            </a:pPr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spcBef>
                <a:spcPct val="50000"/>
              </a:spcBef>
            </a:pPr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spcBef>
                <a:spcPct val="50000"/>
              </a:spcBef>
            </a:pPr>
            <a:fld id="{9A0DB2DC-4C9A-4742-B13C-FB6460FD3503}" type="slidenum">
              <a:rPr lang="zh-CN" altLang="en-US">
                <a:latin typeface="Arial" panose="020B0604020202020204" pitchFamily="34" charset="0"/>
              </a:rPr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>
    <p:fade/>
  </p:transition>
  <p:hf sldNum="0" hdr="0" ftr="0" dt="0"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 showMasterSp="0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4165349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457201"/>
            <a:ext cx="617220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4165349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spcBef>
                <a:spcPct val="50000"/>
              </a:spcBef>
            </a:pPr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spcBef>
                <a:spcPct val="50000"/>
              </a:spcBef>
            </a:pPr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spcBef>
                <a:spcPct val="50000"/>
              </a:spcBef>
            </a:pPr>
            <a:fld id="{9A0DB2DC-4C9A-4742-B13C-FB6460FD3503}" type="slidenum">
              <a:rPr lang="zh-CN" altLang="en-US">
                <a:latin typeface="Arial" panose="020B0604020202020204" pitchFamily="34" charset="0"/>
              </a:rPr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>
    <p:fade/>
  </p:transition>
  <p:hf sldNum="0" hdr="0" ftr="0" dt="0"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 showMasterSp="0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spcBef>
                <a:spcPct val="50000"/>
              </a:spcBef>
            </a:pPr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spcBef>
                <a:spcPct val="50000"/>
              </a:spcBef>
            </a:pPr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spcBef>
                <a:spcPct val="50000"/>
              </a:spcBef>
            </a:pPr>
            <a:fld id="{9A0DB2DC-4C9A-4742-B13C-FB6460FD3503}" type="slidenum">
              <a:rPr lang="zh-CN" altLang="en-US">
                <a:latin typeface="Arial" panose="020B0604020202020204" pitchFamily="34" charset="0"/>
              </a:rPr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>
    <p:fade/>
  </p:transition>
  <p:hf sldNum="0" hdr="0" ftr="0" dt="0"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 showMasterSp="0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50313" y="620713"/>
            <a:ext cx="2746904" cy="5507037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620713"/>
            <a:ext cx="8081472" cy="5507037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spcBef>
                <a:spcPct val="50000"/>
              </a:spcBef>
            </a:pPr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spcBef>
                <a:spcPct val="50000"/>
              </a:spcBef>
            </a:pPr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spcBef>
                <a:spcPct val="50000"/>
              </a:spcBef>
            </a:pPr>
            <a:fld id="{9A0DB2DC-4C9A-4742-B13C-FB6460FD3503}" type="slidenum">
              <a:rPr lang="zh-CN" altLang="en-US">
                <a:latin typeface="Arial" panose="020B0604020202020204" pitchFamily="34" charset="0"/>
              </a:rPr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>
    <p:fade/>
  </p:transition>
  <p:hf sldNum="0" hdr="0" ftr="0" dt="0"/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0.xml"/><Relationship Id="rId8" Type="http://schemas.openxmlformats.org/officeDocument/2006/relationships/slideLayout" Target="../slideLayouts/slideLayout19.xml"/><Relationship Id="rId7" Type="http://schemas.openxmlformats.org/officeDocument/2006/relationships/slideLayout" Target="../slideLayouts/slideLayout18.xml"/><Relationship Id="rId6" Type="http://schemas.openxmlformats.org/officeDocument/2006/relationships/slideLayout" Target="../slideLayouts/slideLayout17.xml"/><Relationship Id="rId5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5.xml"/><Relationship Id="rId3" Type="http://schemas.openxmlformats.org/officeDocument/2006/relationships/slideLayout" Target="../slideLayouts/slideLayout14.xml"/><Relationship Id="rId2" Type="http://schemas.openxmlformats.org/officeDocument/2006/relationships/slideLayout" Target="../slideLayouts/slideLayout13.xml"/><Relationship Id="rId12" Type="http://schemas.openxmlformats.org/officeDocument/2006/relationships/theme" Target="../theme/theme2.xml"/><Relationship Id="rId11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1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9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 1025"/>
          <p:cNvSpPr>
            <a:spLocks noGrp="1"/>
          </p:cNvSpPr>
          <p:nvPr>
            <p:ph type="title"/>
          </p:nvPr>
        </p:nvSpPr>
        <p:spPr>
          <a:xfrm>
            <a:off x="624417" y="620713"/>
            <a:ext cx="10972800" cy="720725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/>
          <a:p>
            <a:pPr lvl="0"/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1027" name="文本占位符 1026"/>
          <p:cNvSpPr>
            <a:spLocks noGrp="1"/>
          </p:cNvSpPr>
          <p:nvPr>
            <p:ph type="body" idx="1"/>
          </p:nvPr>
        </p:nvSpPr>
        <p:spPr>
          <a:xfrm>
            <a:off x="609600" y="1412875"/>
            <a:ext cx="10972800" cy="4714875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1028" name="日期占位符 1027"/>
          <p:cNvSpPr>
            <a:spLocks noGrp="1"/>
          </p:cNvSpPr>
          <p:nvPr>
            <p:ph type="dt" sz="half" idx="2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40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29" name="页脚占位符 1028"/>
          <p:cNvSpPr>
            <a:spLocks noGrp="1"/>
          </p:cNvSpPr>
          <p:nvPr>
            <p:ph type="ftr" sz="quarter" idx="3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>
              <a:defRPr sz="140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30" name="灯片编号占位符 1029"/>
          <p:cNvSpPr>
            <a:spLocks noGrp="1"/>
          </p:cNvSpPr>
          <p:nvPr>
            <p:ph type="sldNum" sz="quarter" idx="4"/>
          </p:nvPr>
        </p:nvSpPr>
        <p:spPr>
          <a:xfrm>
            <a:off x="8737600" y="6245225"/>
            <a:ext cx="28448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>
              <a:defRPr sz="1400"/>
            </a:lvl1pPr>
          </a:lstStyle>
          <a:p>
            <a:pPr lvl="0" eaLnBrk="1" hangingPunct="1"/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marL="0" lvl="0" indent="0" algn="ctr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3600" b="0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16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16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16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16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16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16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2pPr>
      <a:lvl3pPr marL="914400" lvl="2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3pPr>
      <a:lvl4pPr marL="1371600" lvl="3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4pPr>
      <a:lvl5pPr marL="1828800" lvl="4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5pPr>
      <a:lvl6pPr marL="2286000" lvl="5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6pPr>
      <a:lvl7pPr marL="2743200" lvl="6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7pPr>
      <a:lvl8pPr marL="3200400" lvl="7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8pPr>
      <a:lvl9pPr marL="3657600" lvl="8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9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 1025"/>
          <p:cNvSpPr>
            <a:spLocks noGrp="1"/>
          </p:cNvSpPr>
          <p:nvPr>
            <p:ph type="title"/>
          </p:nvPr>
        </p:nvSpPr>
        <p:spPr>
          <a:xfrm>
            <a:off x="624417" y="620713"/>
            <a:ext cx="10972800" cy="720725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/>
          <a:p>
            <a:pPr lvl="0"/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1027" name="文本占位符 1026"/>
          <p:cNvSpPr>
            <a:spLocks noGrp="1"/>
          </p:cNvSpPr>
          <p:nvPr>
            <p:ph type="body" idx="1"/>
          </p:nvPr>
        </p:nvSpPr>
        <p:spPr>
          <a:xfrm>
            <a:off x="609600" y="1412875"/>
            <a:ext cx="10972800" cy="4714875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1028" name="日期占位符 1027"/>
          <p:cNvSpPr>
            <a:spLocks noGrp="1"/>
          </p:cNvSpPr>
          <p:nvPr>
            <p:ph type="dt" sz="half" idx="2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400"/>
            </a:lvl1pPr>
          </a:lstStyle>
          <a:p>
            <a:pPr lvl="0">
              <a:spcBef>
                <a:spcPct val="50000"/>
              </a:spcBef>
            </a:pPr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1029" name="页脚占位符 1028"/>
          <p:cNvSpPr>
            <a:spLocks noGrp="1"/>
          </p:cNvSpPr>
          <p:nvPr>
            <p:ph type="ftr" sz="quarter" idx="3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>
              <a:defRPr sz="1400"/>
            </a:lvl1pPr>
          </a:lstStyle>
          <a:p>
            <a:pPr lvl="0">
              <a:spcBef>
                <a:spcPct val="50000"/>
              </a:spcBef>
            </a:pPr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1030" name="灯片编号占位符 1029"/>
          <p:cNvSpPr>
            <a:spLocks noGrp="1"/>
          </p:cNvSpPr>
          <p:nvPr>
            <p:ph type="sldNum" sz="quarter" idx="4"/>
          </p:nvPr>
        </p:nvSpPr>
        <p:spPr>
          <a:xfrm>
            <a:off x="8737600" y="6245225"/>
            <a:ext cx="28448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>
              <a:defRPr sz="1400"/>
            </a:lvl1pPr>
          </a:lstStyle>
          <a:p>
            <a:pPr lvl="0">
              <a:spcBef>
                <a:spcPct val="50000"/>
              </a:spcBef>
            </a:pPr>
            <a:fld id="{9A0DB2DC-4C9A-4742-B13C-FB6460FD3503}" type="slidenum">
              <a:rPr lang="zh-CN" altLang="en-US">
                <a:latin typeface="Arial" panose="020B0604020202020204" pitchFamily="34" charset="0"/>
              </a:rPr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>
    <p:fade/>
  </p:transition>
  <p:hf sldNum="0" hdr="0" ftr="0" dt="0"/>
  <p:txStyles>
    <p:titleStyle>
      <a:lvl1pPr marL="0" lvl="0" indent="0" algn="ctr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3600" b="0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16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16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16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16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16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16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2pPr>
      <a:lvl3pPr marL="914400" lvl="2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3pPr>
      <a:lvl4pPr marL="1371600" lvl="3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4pPr>
      <a:lvl5pPr marL="1828800" lvl="4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5pPr>
      <a:lvl6pPr marL="2286000" lvl="5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6pPr>
      <a:lvl7pPr marL="2743200" lvl="6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7pPr>
      <a:lvl8pPr marL="3200400" lvl="7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8pPr>
      <a:lvl9pPr marL="3657600" lvl="8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2" Type="http://schemas.openxmlformats.org/officeDocument/2006/relationships/tags" Target="../tags/tag1.xml"/><Relationship Id="rId1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3.xml"/></Relationships>
</file>

<file path=ppt/slides/_rels/slide5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4.xml"/><Relationship Id="rId6" Type="http://schemas.openxmlformats.org/officeDocument/2006/relationships/slideLayout" Target="../slideLayouts/slideLayout13.xml"/><Relationship Id="rId5" Type="http://schemas.openxmlformats.org/officeDocument/2006/relationships/tags" Target="../tags/tag4.xml"/><Relationship Id="rId4" Type="http://schemas.openxmlformats.org/officeDocument/2006/relationships/image" Target="../media/image7.png"/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5.xml"/><Relationship Id="rId5" Type="http://schemas.openxmlformats.org/officeDocument/2006/relationships/slideLayout" Target="../slideLayouts/slideLayout13.xml"/><Relationship Id="rId4" Type="http://schemas.openxmlformats.org/officeDocument/2006/relationships/tags" Target="../tags/tag5.xml"/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6.xml"/><Relationship Id="rId5" Type="http://schemas.openxmlformats.org/officeDocument/2006/relationships/slideLayout" Target="../slideLayouts/slideLayout12.xml"/><Relationship Id="rId4" Type="http://schemas.openxmlformats.org/officeDocument/2006/relationships/tags" Target="../tags/tag6.xml"/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image" Target="../media/image8.jpeg"/></Relationships>
</file>

<file path=ppt/slides/_rels/slide8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7.xml"/><Relationship Id="rId5" Type="http://schemas.openxmlformats.org/officeDocument/2006/relationships/slideLayout" Target="../slideLayouts/slideLayout18.xml"/><Relationship Id="rId4" Type="http://schemas.openxmlformats.org/officeDocument/2006/relationships/tags" Target="../tags/tag7.xml"/><Relationship Id="rId3" Type="http://schemas.openxmlformats.org/officeDocument/2006/relationships/image" Target="../media/image9.png"/><Relationship Id="rId2" Type="http://schemas.microsoft.com/office/2007/relationships/media" Target="file:///D:\&#20843;&#24180;&#32423;&#35838;&#20214;\831%20&#36816;&#21160;&#30340;&#25551;&#36848;\16&#26550;&#39134;&#26426;&#38663;&#25788;&#39134;&#34892;&#29305;&#25216;&#34920;&#28436;_&#39640;&#28165;.mp4" TargetMode="External"/><Relationship Id="rId1" Type="http://schemas.openxmlformats.org/officeDocument/2006/relationships/video" Target="NULL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408305" y="-227965"/>
            <a:ext cx="13009245" cy="7314565"/>
          </a:xfrm>
          <a:prstGeom prst="rect">
            <a:avLst/>
          </a:prstGeom>
        </p:spPr>
      </p:pic>
    </p:spTree>
    <p:custDataLst>
      <p:tags r:id="rId2"/>
    </p:custDataLst>
  </p:cSld>
  <p:clrMapOvr>
    <a:masterClrMapping/>
  </p:clrMapOvr>
  <p:transition>
    <p:fad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0" y="-5666"/>
            <a:ext cx="12192000" cy="707886"/>
          </a:xfrm>
          <a:prstGeom prst="rect">
            <a:avLst/>
          </a:prstGeom>
          <a:solidFill>
            <a:srgbClr val="172ED9"/>
          </a:solidFill>
        </p:spPr>
        <p:txBody>
          <a:bodyPr wrap="square">
            <a:spAutoFit/>
          </a:bodyPr>
          <a:lstStyle/>
          <a:p>
            <a:r>
              <a:rPr lang="en-US" altLang="zh-CN" sz="400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※</a:t>
            </a:r>
            <a:r>
              <a:rPr lang="zh-CN" altLang="en-US" sz="4000" dirty="0">
                <a:solidFill>
                  <a:srgbClr val="FF0000"/>
                </a:solidFill>
              </a:rPr>
              <a:t>本节课重点：                                                                                                                                 </a:t>
            </a:r>
            <a:endParaRPr lang="zh-CN" altLang="en-US" sz="4000" dirty="0">
              <a:solidFill>
                <a:srgbClr val="FF0000"/>
              </a:solidFill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128336" y="1154430"/>
            <a:ext cx="11850303" cy="1200329"/>
          </a:xfrm>
          <a:prstGeom prst="rect">
            <a:avLst/>
          </a:prstGeom>
          <a:solidFill>
            <a:schemeClr val="tx1"/>
          </a:solidFill>
          <a:ln w="12700" cmpd="sng">
            <a:solidFill>
              <a:schemeClr val="accent1"/>
            </a:solidFill>
            <a:prstDash val="solid"/>
          </a:ln>
        </p:spPr>
        <p:txBody>
          <a:bodyPr wrap="square" rtlCol="0" anchor="t">
            <a:spAutoFit/>
          </a:bodyPr>
          <a:lstStyle/>
          <a:p>
            <a:pPr indent="304800" algn="l"/>
            <a:r>
              <a:rPr lang="zh-CN" altLang="en-US" sz="36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一、</a:t>
            </a:r>
            <a:r>
              <a:rPr lang="zh-CN" altLang="en-US" sz="3600" b="1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宋体" panose="02010600030101010101" pitchFamily="2" charset="-122"/>
                <a:sym typeface="+mn-ea"/>
              </a:rPr>
              <a:t>机械运动</a:t>
            </a:r>
            <a:endParaRPr lang="zh-CN" altLang="en-US" sz="3600" b="1" dirty="0">
              <a:solidFill>
                <a:srgbClr val="FF0000"/>
              </a:solidFill>
              <a:latin typeface="黑体" panose="02010609060101010101" charset="-122"/>
              <a:ea typeface="黑体" panose="02010609060101010101" charset="-122"/>
              <a:cs typeface="宋体" panose="02010600030101010101" pitchFamily="2" charset="-122"/>
              <a:sym typeface="+mn-ea"/>
            </a:endParaRPr>
          </a:p>
          <a:p>
            <a:pPr indent="304800" algn="l"/>
            <a:r>
              <a:rPr lang="zh-CN" altLang="en-US" sz="3600" b="1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物理学中把物体的</a:t>
            </a:r>
            <a:r>
              <a:rPr lang="zh-CN" altLang="en-US" sz="3600" b="1" u="sng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      </a:t>
            </a:r>
            <a:r>
              <a:rPr lang="zh-CN" altLang="en-US" sz="3600" b="1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随</a:t>
            </a:r>
            <a:r>
              <a:rPr lang="zh-CN" altLang="en-US" sz="3600" b="1" u="sng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       </a:t>
            </a:r>
            <a:r>
              <a:rPr lang="zh-CN" altLang="en-US" sz="3600" b="1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的变化叫做</a:t>
            </a:r>
            <a:r>
              <a:rPr lang="zh-CN" altLang="en-US" sz="36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机械运动</a:t>
            </a:r>
            <a:r>
              <a:rPr lang="zh-CN" altLang="en-US" sz="36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。</a:t>
            </a:r>
            <a:endParaRPr lang="zh-CN" altLang="en-US" sz="3600" b="1" dirty="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  <a:sym typeface="+mn-ea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-30480" y="1154430"/>
            <a:ext cx="12009120" cy="1198880"/>
          </a:xfrm>
          <a:prstGeom prst="rect">
            <a:avLst/>
          </a:prstGeom>
          <a:solidFill>
            <a:schemeClr val="tx1"/>
          </a:solidFill>
          <a:ln w="12700" cmpd="sng">
            <a:noFill/>
            <a:prstDash val="solid"/>
          </a:ln>
        </p:spPr>
        <p:txBody>
          <a:bodyPr wrap="square" rtlCol="0" anchor="t">
            <a:spAutoFit/>
          </a:bodyPr>
          <a:lstStyle/>
          <a:p>
            <a:pPr indent="304800" algn="l"/>
            <a:r>
              <a:rPr lang="zh-CN" altLang="en-US" sz="36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一、</a:t>
            </a:r>
            <a:r>
              <a:rPr lang="zh-CN" altLang="en-US" sz="3600" b="1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宋体" panose="02010600030101010101" pitchFamily="2" charset="-122"/>
                <a:sym typeface="+mn-ea"/>
              </a:rPr>
              <a:t>机械运动</a:t>
            </a:r>
            <a:endParaRPr lang="zh-CN" altLang="en-US" sz="3600" b="1" dirty="0">
              <a:solidFill>
                <a:srgbClr val="FF0000"/>
              </a:solidFill>
              <a:latin typeface="黑体" panose="02010609060101010101" charset="-122"/>
              <a:ea typeface="黑体" panose="02010609060101010101" charset="-122"/>
              <a:cs typeface="宋体" panose="02010600030101010101" pitchFamily="2" charset="-122"/>
              <a:sym typeface="+mn-ea"/>
            </a:endParaRPr>
          </a:p>
          <a:p>
            <a:pPr indent="304800" algn="l"/>
            <a:r>
              <a:rPr lang="zh-CN" altLang="en-US" sz="3600" b="1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物理学中把物体的</a:t>
            </a:r>
            <a:r>
              <a:rPr lang="zh-CN" altLang="en-US" sz="3600" b="1" u="sng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      </a:t>
            </a:r>
            <a:r>
              <a:rPr lang="zh-CN" altLang="en-US" sz="3600" b="1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随</a:t>
            </a:r>
            <a:r>
              <a:rPr lang="zh-CN" altLang="en-US" sz="3600" b="1" u="sng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       </a:t>
            </a:r>
            <a:r>
              <a:rPr lang="zh-CN" altLang="en-US" sz="3600" b="1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的变化叫做</a:t>
            </a:r>
            <a:r>
              <a:rPr lang="zh-CN" altLang="en-US" sz="36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机械运动</a:t>
            </a:r>
            <a:r>
              <a:rPr lang="zh-CN" altLang="en-US" sz="36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。</a:t>
            </a:r>
            <a:endParaRPr lang="zh-CN" altLang="en-US" sz="3600" b="1" dirty="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  <a:sym typeface="+mn-ea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4101465" y="1673225"/>
            <a:ext cx="1101090" cy="64516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 sz="36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位置</a:t>
            </a:r>
            <a:endParaRPr lang="zh-CN" altLang="en-US" sz="3600" b="1" dirty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  <a:sym typeface="+mn-ea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6076315" y="1708150"/>
            <a:ext cx="1148715" cy="64516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36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时间</a:t>
            </a:r>
            <a:endParaRPr lang="zh-CN" altLang="en-US" sz="3600" b="1" dirty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  <a:sym typeface="+mn-ea"/>
            </a:endParaRPr>
          </a:p>
        </p:txBody>
      </p:sp>
    </p:spTree>
    <p:custDataLst>
      <p:tags r:id="rId1"/>
    </p:custData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408940" y="-227965"/>
            <a:ext cx="13009245" cy="731456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0" y="2353310"/>
            <a:ext cx="11935460" cy="1137285"/>
          </a:xfrm>
          <a:prstGeom prst="rect">
            <a:avLst/>
          </a:prstGeom>
          <a:solidFill>
            <a:schemeClr val="tx2"/>
          </a:solidFill>
          <a:ln w="12700" cmpd="sng">
            <a:noFill/>
            <a:prstDash val="solid"/>
          </a:ln>
        </p:spPr>
        <p:txBody>
          <a:bodyPr wrap="square" rtlCol="0" anchor="t">
            <a:spAutoFit/>
          </a:bodyPr>
          <a:lstStyle/>
          <a:p>
            <a:pPr lvl="0" indent="304800"/>
            <a:r>
              <a:rPr lang="zh-CN" altLang="en-US" sz="3600" b="1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宋体" panose="02010600030101010101" pitchFamily="2" charset="-122"/>
                <a:sym typeface="+mn-ea"/>
              </a:rPr>
              <a:t>二、参照物：</a:t>
            </a:r>
            <a:r>
              <a:rPr lang="zh-CN" altLang="en-US" sz="3200" b="1" dirty="0">
                <a:solidFill>
                  <a:schemeClr val="bg1"/>
                </a:solidFill>
                <a:latin typeface="Times New Roman" panose="02020603050405020304" charset="0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研究物体的运动时，选来作为的</a:t>
            </a:r>
            <a:r>
              <a:rPr lang="zh-CN" altLang="en-US" sz="3200" b="1" dirty="0">
                <a:latin typeface="Times New Roman" panose="02020603050405020304" charset="0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          </a:t>
            </a:r>
            <a:r>
              <a:rPr lang="zh-CN" altLang="en-US" sz="3200" b="1" dirty="0">
                <a:solidFill>
                  <a:schemeClr val="bg1"/>
                </a:solidFill>
                <a:latin typeface="Times New Roman" panose="02020603050405020304" charset="0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另外一个</a:t>
            </a:r>
            <a:endParaRPr lang="en-US" altLang="zh-CN" sz="3200" b="1" dirty="0">
              <a:solidFill>
                <a:schemeClr val="bg1"/>
              </a:solidFill>
              <a:latin typeface="Times New Roman" panose="02020603050405020304" charset="0"/>
              <a:ea typeface="宋体" panose="02010600030101010101" pitchFamily="2" charset="-122"/>
              <a:cs typeface="宋体" panose="02010600030101010101" pitchFamily="2" charset="-122"/>
              <a:sym typeface="+mn-ea"/>
            </a:endParaRPr>
          </a:p>
          <a:p>
            <a:pPr lvl="0" indent="304800"/>
            <a:r>
              <a:rPr lang="en-US" altLang="zh-CN" sz="3200" b="1" dirty="0">
                <a:solidFill>
                  <a:schemeClr val="bg1"/>
                </a:solidFill>
                <a:latin typeface="Times New Roman" panose="02020603050405020304" charset="0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                        </a:t>
            </a:r>
            <a:r>
              <a:rPr lang="zh-CN" altLang="en-US" sz="3200" b="1" dirty="0">
                <a:solidFill>
                  <a:schemeClr val="bg1"/>
                </a:solidFill>
                <a:latin typeface="Times New Roman" panose="02020603050405020304" charset="0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   物体叫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参照物。</a:t>
            </a:r>
            <a:endParaRPr lang="zh-CN" altLang="en-US" sz="3200" b="1" u="sng" dirty="0">
              <a:solidFill>
                <a:srgbClr val="FF0000"/>
              </a:solidFill>
              <a:latin typeface="Times New Roman" panose="02020603050405020304" charset="0"/>
              <a:ea typeface="宋体" panose="02010600030101010101" pitchFamily="2" charset="-122"/>
              <a:cs typeface="宋体" panose="02010600030101010101" pitchFamily="2" charset="-122"/>
              <a:sym typeface="+mn-ea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363414" y="4771536"/>
            <a:ext cx="11828585" cy="1569660"/>
          </a:xfrm>
          <a:prstGeom prst="rect">
            <a:avLst/>
          </a:prstGeom>
          <a:solidFill>
            <a:schemeClr val="tx1"/>
          </a:solidFill>
          <a:ln w="28575" cmpd="thickThin">
            <a:noFill/>
            <a:prstDash val="lgDash"/>
          </a:ln>
        </p:spPr>
        <p:txBody>
          <a:bodyPr wrap="square" rtlCol="0" anchor="t">
            <a:spAutoFit/>
          </a:bodyPr>
          <a:lstStyle/>
          <a:p>
            <a:pPr lvl="0" indent="0" algn="l" fontAlgn="auto">
              <a:lnSpc>
                <a:spcPct val="150000"/>
              </a:lnSpc>
            </a:pPr>
            <a:r>
              <a:rPr lang="en-US" altLang="zh-CN" sz="3200" b="1" dirty="0">
                <a:solidFill>
                  <a:schemeClr val="bg1"/>
                </a:solidFill>
                <a:latin typeface="楷体" panose="02010609060101010101" charset="-122"/>
                <a:ea typeface="楷体" panose="02010609060101010101" charset="-122"/>
                <a:cs typeface="宋体" panose="02010600030101010101" pitchFamily="2" charset="-122"/>
                <a:sym typeface="+mn-ea"/>
              </a:rPr>
              <a:t>    2</a:t>
            </a:r>
            <a:r>
              <a:rPr lang="zh-CN" altLang="en-US" sz="3200" b="1" dirty="0">
                <a:solidFill>
                  <a:schemeClr val="bg1"/>
                </a:solidFill>
                <a:latin typeface="楷体" panose="02010609060101010101" charset="-122"/>
                <a:ea typeface="楷体" panose="02010609060101010101" charset="-122"/>
                <a:cs typeface="宋体" panose="02010600030101010101" pitchFamily="2" charset="-122"/>
                <a:sym typeface="+mn-ea"/>
              </a:rPr>
              <a:t>、通常情况下，选取</a:t>
            </a:r>
            <a:r>
              <a:rPr lang="zh-CN" altLang="en-US" sz="3200" b="1" dirty="0">
                <a:latin typeface="楷体" panose="02010609060101010101" charset="-122"/>
                <a:ea typeface="楷体" panose="02010609060101010101" charset="-122"/>
                <a:cs typeface="宋体" panose="02010600030101010101" pitchFamily="2" charset="-122"/>
                <a:sym typeface="+mn-ea"/>
              </a:rPr>
              <a:t>                         </a:t>
            </a:r>
            <a:r>
              <a:rPr lang="zh-CN" altLang="en-US" sz="3200" b="1" dirty="0">
                <a:solidFill>
                  <a:schemeClr val="bg1"/>
                </a:solidFill>
                <a:latin typeface="楷体" panose="02010609060101010101" charset="-122"/>
                <a:ea typeface="楷体" panose="02010609060101010101" charset="-122"/>
                <a:cs typeface="宋体" panose="02010600030101010101" pitchFamily="2" charset="-122"/>
                <a:sym typeface="+mn-ea"/>
              </a:rPr>
              <a:t>为参照物，  </a:t>
            </a:r>
            <a:endParaRPr lang="en-US" altLang="zh-CN" sz="3200" b="1" dirty="0">
              <a:solidFill>
                <a:schemeClr val="bg1"/>
              </a:solidFill>
              <a:latin typeface="楷体" panose="02010609060101010101" charset="-122"/>
              <a:ea typeface="楷体" panose="02010609060101010101" charset="-122"/>
              <a:cs typeface="宋体" panose="02010600030101010101" pitchFamily="2" charset="-122"/>
              <a:sym typeface="+mn-ea"/>
            </a:endParaRPr>
          </a:p>
          <a:p>
            <a:pPr lvl="0" indent="0" algn="l" fontAlgn="auto">
              <a:lnSpc>
                <a:spcPct val="150000"/>
              </a:lnSpc>
            </a:pPr>
            <a:r>
              <a:rPr lang="en-US" altLang="zh-CN" sz="3200" b="1" dirty="0">
                <a:solidFill>
                  <a:schemeClr val="bg1"/>
                </a:solidFill>
                <a:latin typeface="楷体" panose="02010609060101010101" charset="-122"/>
                <a:ea typeface="楷体" panose="02010609060101010101" charset="-122"/>
                <a:cs typeface="宋体" panose="02010600030101010101" pitchFamily="2" charset="-122"/>
                <a:sym typeface="+mn-ea"/>
              </a:rPr>
              <a:t>       </a:t>
            </a:r>
            <a:r>
              <a:rPr lang="zh-CN" altLang="en-US" sz="3200" b="1" dirty="0">
                <a:solidFill>
                  <a:schemeClr val="bg1"/>
                </a:solidFill>
                <a:latin typeface="楷体" panose="02010609060101010101" charset="-122"/>
                <a:ea typeface="楷体" panose="02010609060101010101" charset="-122"/>
                <a:cs typeface="宋体" panose="02010600030101010101" pitchFamily="2" charset="-122"/>
                <a:sym typeface="+mn-ea"/>
              </a:rPr>
              <a:t>此时可不指明参照物；如果选取其他物体作为参照物，则</a:t>
            </a:r>
            <a:endParaRPr lang="zh-CN" altLang="en-US" sz="3200" b="1" dirty="0">
              <a:solidFill>
                <a:schemeClr val="bg1"/>
              </a:solidFill>
              <a:latin typeface="楷体" panose="02010609060101010101" charset="-122"/>
              <a:ea typeface="楷体" panose="02010609060101010101" charset="-122"/>
              <a:cs typeface="宋体" panose="02010600030101010101" pitchFamily="2" charset="-122"/>
              <a:sym typeface="+mn-ea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-30480" y="1154430"/>
            <a:ext cx="12009120" cy="1198880"/>
          </a:xfrm>
          <a:prstGeom prst="rect">
            <a:avLst/>
          </a:prstGeom>
          <a:solidFill>
            <a:schemeClr val="tx1"/>
          </a:solidFill>
          <a:ln w="12700" cmpd="sng">
            <a:noFill/>
            <a:prstDash val="solid"/>
          </a:ln>
        </p:spPr>
        <p:txBody>
          <a:bodyPr wrap="square" rtlCol="0" anchor="t">
            <a:spAutoFit/>
          </a:bodyPr>
          <a:lstStyle/>
          <a:p>
            <a:pPr indent="304800" algn="l"/>
            <a:r>
              <a:rPr lang="zh-CN" altLang="en-US" sz="36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一、</a:t>
            </a:r>
            <a:r>
              <a:rPr lang="zh-CN" altLang="en-US" sz="3600" b="1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宋体" panose="02010600030101010101" pitchFamily="2" charset="-122"/>
                <a:sym typeface="+mn-ea"/>
              </a:rPr>
              <a:t>机械运动</a:t>
            </a:r>
            <a:endParaRPr lang="zh-CN" altLang="en-US" sz="3600" b="1" dirty="0">
              <a:solidFill>
                <a:srgbClr val="FF0000"/>
              </a:solidFill>
              <a:latin typeface="黑体" panose="02010609060101010101" charset="-122"/>
              <a:ea typeface="黑体" panose="02010609060101010101" charset="-122"/>
              <a:cs typeface="宋体" panose="02010600030101010101" pitchFamily="2" charset="-122"/>
              <a:sym typeface="+mn-ea"/>
            </a:endParaRPr>
          </a:p>
          <a:p>
            <a:pPr indent="304800" algn="l"/>
            <a:r>
              <a:rPr lang="zh-CN" altLang="en-US" sz="3600" b="1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物理学中把物体的</a:t>
            </a:r>
            <a:r>
              <a:rPr lang="zh-CN" altLang="en-US" sz="3600" b="1" u="sng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      </a:t>
            </a:r>
            <a:r>
              <a:rPr lang="zh-CN" altLang="en-US" sz="3600" b="1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随</a:t>
            </a:r>
            <a:r>
              <a:rPr lang="zh-CN" altLang="en-US" sz="3600" b="1" u="sng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       </a:t>
            </a:r>
            <a:r>
              <a:rPr lang="zh-CN" altLang="en-US" sz="3600" b="1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的变化叫做</a:t>
            </a:r>
            <a:r>
              <a:rPr lang="zh-CN" altLang="en-US" sz="36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机械运动</a:t>
            </a:r>
            <a:r>
              <a:rPr lang="zh-CN" altLang="en-US" sz="36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。</a:t>
            </a:r>
            <a:endParaRPr lang="zh-CN" altLang="en-US" sz="3600" b="1" dirty="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  <a:sym typeface="+mn-ea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4101465" y="1673225"/>
            <a:ext cx="1101090" cy="64516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 sz="36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位置</a:t>
            </a:r>
            <a:endParaRPr lang="zh-CN" altLang="en-US" sz="3600" b="1" dirty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  <a:sym typeface="+mn-ea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6076315" y="1708150"/>
            <a:ext cx="1148715" cy="64516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36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时间</a:t>
            </a:r>
            <a:endParaRPr lang="zh-CN" altLang="en-US" sz="3600" b="1" dirty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  <a:sym typeface="+mn-ea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8907009" y="2475530"/>
            <a:ext cx="999490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标准</a:t>
            </a:r>
            <a:endParaRPr lang="zh-CN" altLang="en-US" sz="3200" b="1" u="sng" dirty="0">
              <a:solidFill>
                <a:srgbClr val="FF0000"/>
              </a:solidFill>
              <a:latin typeface="Times New Roman" panose="02020603050405020304" charset="0"/>
              <a:ea typeface="宋体" panose="02010600030101010101" pitchFamily="2" charset="-122"/>
              <a:cs typeface="宋体" panose="02010600030101010101" pitchFamily="2" charset="-122"/>
              <a:sym typeface="+mn-ea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5202993" y="4908110"/>
            <a:ext cx="51402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zh-CN" altLang="en-US" sz="3200" b="1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宋体" panose="02010600030101010101" pitchFamily="2" charset="-122"/>
                <a:sym typeface="+mn-ea"/>
              </a:rPr>
              <a:t>地面或相对地面静止的物体</a:t>
            </a:r>
            <a:endParaRPr lang="zh-CN" altLang="en-US" sz="3200" b="1" dirty="0">
              <a:solidFill>
                <a:srgbClr val="FF0000"/>
              </a:solidFill>
              <a:latin typeface="楷体" panose="02010609060101010101" charset="-122"/>
              <a:ea typeface="楷体" panose="02010609060101010101" charset="-122"/>
              <a:cs typeface="宋体" panose="02010600030101010101" pitchFamily="2" charset="-122"/>
              <a:sym typeface="+mn-ea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1731694" y="6104890"/>
            <a:ext cx="5082540" cy="8299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indent="0" algn="l" fontAlgn="auto">
              <a:lnSpc>
                <a:spcPct val="150000"/>
              </a:lnSpc>
            </a:pPr>
            <a:r>
              <a:rPr lang="zh-CN" altLang="en-US" sz="3200" b="1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宋体" panose="02010600030101010101" pitchFamily="2" charset="-122"/>
                <a:sym typeface="+mn-ea"/>
              </a:rPr>
              <a:t>一定要指明所选定的参照物</a:t>
            </a:r>
            <a:endParaRPr lang="zh-CN" altLang="en-US" sz="3200" b="1" dirty="0">
              <a:solidFill>
                <a:srgbClr val="FF0000"/>
              </a:solidFill>
              <a:latin typeface="楷体" panose="02010609060101010101" charset="-122"/>
              <a:ea typeface="楷体" panose="02010609060101010101" charset="-122"/>
              <a:cs typeface="宋体" panose="02010600030101010101" pitchFamily="2" charset="-122"/>
              <a:sym typeface="+mn-ea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176463" y="3490595"/>
            <a:ext cx="11645423" cy="1569660"/>
          </a:xfrm>
          <a:prstGeom prst="rect">
            <a:avLst/>
          </a:prstGeom>
          <a:noFill/>
          <a:ln w="28575" cmpd="thickThin">
            <a:noFill/>
            <a:prstDash val="lgDash"/>
          </a:ln>
        </p:spPr>
        <p:txBody>
          <a:bodyPr wrap="square" rtlCol="0" anchor="t">
            <a:spAutoFit/>
          </a:bodyPr>
          <a:lstStyle/>
          <a:p>
            <a:pPr lvl="0" indent="0" algn="l" fontAlgn="auto">
              <a:lnSpc>
                <a:spcPct val="150000"/>
              </a:lnSpc>
            </a:pPr>
            <a:r>
              <a:rPr lang="en-US" altLang="zh-CN" sz="3200" b="1" dirty="0">
                <a:solidFill>
                  <a:schemeClr val="bg1"/>
                </a:solidFill>
                <a:latin typeface="楷体" panose="02010609060101010101" charset="-122"/>
                <a:ea typeface="楷体" panose="02010609060101010101" charset="-122"/>
                <a:cs typeface="宋体" panose="02010600030101010101" pitchFamily="2" charset="-122"/>
                <a:sym typeface="+mn-ea"/>
              </a:rPr>
              <a:t>1</a:t>
            </a:r>
            <a:r>
              <a:rPr lang="zh-CN" altLang="en-US" sz="3200" b="1" dirty="0">
                <a:solidFill>
                  <a:schemeClr val="bg1"/>
                </a:solidFill>
                <a:latin typeface="楷体" panose="02010609060101010101" charset="-122"/>
                <a:ea typeface="楷体" panose="02010609060101010101" charset="-122"/>
                <a:cs typeface="宋体" panose="02010600030101010101" pitchFamily="2" charset="-122"/>
                <a:sym typeface="+mn-ea"/>
              </a:rPr>
              <a:t>、选取不同的参照物，对同一物体的运动情况的描述可能    ，</a:t>
            </a:r>
            <a:endParaRPr lang="zh-CN" altLang="en-US" sz="3200" b="1" dirty="0">
              <a:solidFill>
                <a:schemeClr val="bg1"/>
              </a:solidFill>
              <a:latin typeface="楷体" panose="02010609060101010101" charset="-122"/>
              <a:ea typeface="楷体" panose="02010609060101010101" charset="-122"/>
              <a:cs typeface="宋体" panose="02010600030101010101" pitchFamily="2" charset="-122"/>
              <a:sym typeface="+mn-ea"/>
            </a:endParaRPr>
          </a:p>
          <a:p>
            <a:pPr lvl="0" indent="0" algn="l" fontAlgn="auto">
              <a:lnSpc>
                <a:spcPct val="150000"/>
              </a:lnSpc>
            </a:pPr>
            <a:r>
              <a:rPr lang="zh-CN" altLang="en-US" sz="3200" b="1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宋体" panose="02010600030101010101" pitchFamily="2" charset="-122"/>
                <a:sym typeface="+mn-ea"/>
              </a:rPr>
              <a:t>   </a:t>
            </a:r>
            <a:r>
              <a:rPr lang="zh-CN" altLang="en-US" sz="3200" b="1" dirty="0">
                <a:solidFill>
                  <a:schemeClr val="bg1"/>
                </a:solidFill>
                <a:latin typeface="楷体" panose="02010609060101010101" charset="-122"/>
                <a:ea typeface="楷体" panose="02010609060101010101" charset="-122"/>
                <a:cs typeface="宋体" panose="02010600030101010101" pitchFamily="2" charset="-122"/>
                <a:sym typeface="+mn-ea"/>
              </a:rPr>
              <a:t>物体的运动和静止具有</a:t>
            </a:r>
            <a:endParaRPr lang="zh-CN" altLang="en-US" sz="3200" b="1" dirty="0">
              <a:solidFill>
                <a:schemeClr val="bg1"/>
              </a:solidFill>
              <a:latin typeface="楷体" panose="02010609060101010101" charset="-122"/>
              <a:ea typeface="楷体" panose="02010609060101010101" charset="-122"/>
              <a:cs typeface="宋体" panose="02010600030101010101" pitchFamily="2" charset="-122"/>
              <a:sym typeface="+mn-ea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10253951" y="3657379"/>
            <a:ext cx="131638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indent="304800"/>
            <a:r>
              <a:rPr lang="zh-CN" altLang="en-US" sz="3200" b="1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宋体" panose="02010600030101010101" pitchFamily="2" charset="-122"/>
                <a:sym typeface="+mn-ea"/>
              </a:rPr>
              <a:t>不同</a:t>
            </a:r>
            <a:endParaRPr lang="zh-CN" altLang="en-US" sz="3200" b="1" dirty="0">
              <a:solidFill>
                <a:srgbClr val="FF0000"/>
              </a:solidFill>
              <a:latin typeface="楷体" panose="02010609060101010101" charset="-122"/>
              <a:ea typeface="楷体" panose="02010609060101010101" charset="-122"/>
              <a:cs typeface="宋体" panose="02010600030101010101" pitchFamily="2" charset="-122"/>
              <a:sym typeface="+mn-ea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4997655" y="4382342"/>
            <a:ext cx="165301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200" b="1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宋体" panose="02010600030101010101" pitchFamily="2" charset="-122"/>
                <a:sym typeface="+mn-ea"/>
              </a:rPr>
              <a:t>相对性</a:t>
            </a:r>
            <a:r>
              <a:rPr lang="zh-CN" altLang="en-US" b="1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宋体" panose="02010600030101010101" pitchFamily="2" charset="-122"/>
                <a:sym typeface="+mn-ea"/>
              </a:rPr>
              <a:t>。</a:t>
            </a:r>
            <a:endParaRPr lang="zh-CN" altLang="en-US" dirty="0"/>
          </a:p>
        </p:txBody>
      </p:sp>
      <p:sp>
        <p:nvSpPr>
          <p:cNvPr id="16" name="矩形 15"/>
          <p:cNvSpPr/>
          <p:nvPr/>
        </p:nvSpPr>
        <p:spPr>
          <a:xfrm>
            <a:off x="0" y="-5666"/>
            <a:ext cx="12192000" cy="707886"/>
          </a:xfrm>
          <a:prstGeom prst="rect">
            <a:avLst/>
          </a:prstGeom>
          <a:solidFill>
            <a:srgbClr val="172ED9"/>
          </a:solidFill>
        </p:spPr>
        <p:txBody>
          <a:bodyPr wrap="square">
            <a:spAutoFit/>
          </a:bodyPr>
          <a:lstStyle/>
          <a:p>
            <a:r>
              <a:rPr lang="en-US" altLang="zh-CN" sz="400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※</a:t>
            </a:r>
            <a:r>
              <a:rPr lang="zh-CN" altLang="en-US" sz="4000" dirty="0">
                <a:solidFill>
                  <a:srgbClr val="FF0000"/>
                </a:solidFill>
              </a:rPr>
              <a:t>本节课重点：                                                                                                                                 </a:t>
            </a:r>
            <a:endParaRPr lang="zh-CN" altLang="en-US" sz="4000" dirty="0">
              <a:solidFill>
                <a:srgbClr val="FF0000"/>
              </a:solidFill>
            </a:endParaRPr>
          </a:p>
        </p:txBody>
      </p:sp>
    </p:spTree>
    <p:custDataLst>
      <p:tags r:id="rId1"/>
    </p:custData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ldLvl="0" animBg="1"/>
      <p:bldP spid="3" grpId="0" animBg="1"/>
      <p:bldP spid="15" grpId="0"/>
      <p:bldP spid="17" grpId="0"/>
      <p:bldP spid="18" grpId="0"/>
      <p:bldP spid="26" grpId="0"/>
      <p:bldP spid="2" grpId="0"/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文本框 106"/>
          <p:cNvSpPr txBox="1"/>
          <p:nvPr/>
        </p:nvSpPr>
        <p:spPr>
          <a:xfrm>
            <a:off x="822325" y="2105660"/>
            <a:ext cx="10342245" cy="3415030"/>
          </a:xfrm>
          <a:prstGeom prst="rect">
            <a:avLst/>
          </a:prstGeom>
          <a:blipFill rotWithShape="1">
            <a:blip r:embed="rId1"/>
            <a:tile tx="0" ty="0" sx="100000" sy="100000" flip="none" algn="tl"/>
          </a:blipFill>
          <a:ln w="9525">
            <a:noFill/>
          </a:ln>
        </p:spPr>
        <p:txBody>
          <a:bodyPr wrap="square">
            <a:spAutoFit/>
          </a:bodyPr>
          <a:lstStyle/>
          <a:p>
            <a:pPr indent="304800"/>
            <a:r>
              <a:rPr lang="en-US" altLang="zh-CN" sz="3600" b="1">
                <a:latin typeface="楷体" panose="02010609060101010101" charset="-122"/>
                <a:ea typeface="楷体" panose="02010609060101010101" charset="-122"/>
                <a:cs typeface="宋体" panose="02010600030101010101" pitchFamily="2" charset="-122"/>
              </a:rPr>
              <a:t>2</a:t>
            </a:r>
            <a:r>
              <a:rPr lang="zh-CN" altLang="en-US" sz="3600" b="1">
                <a:latin typeface="楷体" panose="02010609060101010101" charset="-122"/>
                <a:ea typeface="楷体" panose="02010609060101010101" charset="-122"/>
                <a:cs typeface="宋体" panose="02010600030101010101" pitchFamily="2" charset="-122"/>
              </a:rPr>
              <a:t>、有位诗人坐船远眺，写下了著名的诗句：“满眼风光多闪烁，看山恰似走来迎；仔细看山山不动，是船行。”诗人前后两次对山的运动的描述，所选择的参照物分别是</a:t>
            </a:r>
            <a:r>
              <a:rPr lang="en-US" altLang="zh-CN" sz="3600" b="1">
                <a:latin typeface="楷体" panose="02010609060101010101" charset="-122"/>
                <a:ea typeface="楷体" panose="02010609060101010101" charset="-122"/>
                <a:cs typeface="宋体" panose="02010600030101010101" pitchFamily="2" charset="-122"/>
              </a:rPr>
              <a:t>(    )</a:t>
            </a:r>
            <a:r>
              <a:rPr lang="zh-CN" altLang="en-US" sz="3600" b="1">
                <a:latin typeface="楷体" panose="02010609060101010101" charset="-122"/>
                <a:ea typeface="楷体" panose="02010609060101010101" charset="-122"/>
                <a:cs typeface="宋体" panose="02010600030101010101" pitchFamily="2" charset="-122"/>
              </a:rPr>
              <a:t>。</a:t>
            </a:r>
            <a:endParaRPr lang="zh-CN" altLang="en-US" sz="3600" b="1">
              <a:latin typeface="楷体" panose="02010609060101010101" charset="-122"/>
              <a:ea typeface="楷体" panose="02010609060101010101" charset="-122"/>
              <a:cs typeface="宋体" panose="02010600030101010101" pitchFamily="2" charset="-122"/>
            </a:endParaRPr>
          </a:p>
          <a:p>
            <a:pPr indent="304800"/>
            <a:r>
              <a:rPr lang="en-US" altLang="zh-CN" sz="3600" b="1">
                <a:latin typeface="楷体" panose="02010609060101010101" charset="-122"/>
                <a:ea typeface="楷体" panose="02010609060101010101" charset="-122"/>
                <a:cs typeface="宋体" panose="02010600030101010101" pitchFamily="2" charset="-122"/>
              </a:rPr>
              <a:t>A</a:t>
            </a:r>
            <a:r>
              <a:rPr lang="zh-CN" altLang="en-US" sz="3600" b="1">
                <a:latin typeface="楷体" panose="02010609060101010101" charset="-122"/>
                <a:ea typeface="楷体" panose="02010609060101010101" charset="-122"/>
                <a:cs typeface="宋体" panose="02010600030101010101" pitchFamily="2" charset="-122"/>
              </a:rPr>
              <a:t>．风和水  </a:t>
            </a:r>
            <a:r>
              <a:rPr lang="en-US" altLang="zh-CN" sz="3600" b="1">
                <a:latin typeface="楷体" panose="02010609060101010101" charset="-122"/>
                <a:ea typeface="楷体" panose="02010609060101010101" charset="-122"/>
                <a:cs typeface="宋体" panose="02010600030101010101" pitchFamily="2" charset="-122"/>
              </a:rPr>
              <a:t>B</a:t>
            </a:r>
            <a:r>
              <a:rPr lang="zh-CN" altLang="en-US" sz="3600" b="1">
                <a:latin typeface="楷体" panose="02010609060101010101" charset="-122"/>
                <a:ea typeface="楷体" panose="02010609060101010101" charset="-122"/>
                <a:cs typeface="宋体" panose="02010600030101010101" pitchFamily="2" charset="-122"/>
              </a:rPr>
              <a:t>．船和地面  </a:t>
            </a:r>
            <a:endParaRPr lang="zh-CN" altLang="en-US" sz="3600" b="1">
              <a:latin typeface="楷体" panose="02010609060101010101" charset="-122"/>
              <a:ea typeface="楷体" panose="02010609060101010101" charset="-122"/>
              <a:cs typeface="宋体" panose="02010600030101010101" pitchFamily="2" charset="-122"/>
            </a:endParaRPr>
          </a:p>
          <a:p>
            <a:pPr indent="304800"/>
            <a:r>
              <a:rPr lang="en-US" altLang="zh-CN" sz="3600" b="1">
                <a:latin typeface="楷体" panose="02010609060101010101" charset="-122"/>
                <a:ea typeface="楷体" panose="02010609060101010101" charset="-122"/>
                <a:cs typeface="宋体" panose="02010600030101010101" pitchFamily="2" charset="-122"/>
              </a:rPr>
              <a:t>C</a:t>
            </a:r>
            <a:r>
              <a:rPr lang="zh-CN" altLang="en-US" sz="3600" b="1">
                <a:latin typeface="楷体" panose="02010609060101010101" charset="-122"/>
                <a:ea typeface="楷体" panose="02010609060101010101" charset="-122"/>
                <a:cs typeface="宋体" panose="02010600030101010101" pitchFamily="2" charset="-122"/>
              </a:rPr>
              <a:t>．山和船  </a:t>
            </a:r>
            <a:r>
              <a:rPr lang="en-US" altLang="zh-CN" sz="3600" b="1">
                <a:latin typeface="楷体" panose="02010609060101010101" charset="-122"/>
                <a:ea typeface="楷体" panose="02010609060101010101" charset="-122"/>
                <a:cs typeface="宋体" panose="02010600030101010101" pitchFamily="2" charset="-122"/>
              </a:rPr>
              <a:t>D</a:t>
            </a:r>
            <a:r>
              <a:rPr lang="zh-CN" altLang="en-US" sz="3600" b="1">
                <a:latin typeface="楷体" panose="02010609060101010101" charset="-122"/>
                <a:ea typeface="楷体" panose="02010609060101010101" charset="-122"/>
                <a:cs typeface="宋体" panose="02010600030101010101" pitchFamily="2" charset="-122"/>
              </a:rPr>
              <a:t>．风和地面</a:t>
            </a:r>
            <a:endParaRPr lang="zh-CN" altLang="en-US" sz="3600" b="1">
              <a:latin typeface="楷体" panose="02010609060101010101" charset="-122"/>
              <a:ea typeface="楷体" panose="02010609060101010101" charset="-122"/>
              <a:cs typeface="宋体" panose="02010600030101010101" pitchFamily="2" charset="-122"/>
            </a:endParaRPr>
          </a:p>
        </p:txBody>
      </p:sp>
      <p:pic>
        <p:nvPicPr>
          <p:cNvPr id="2" name="图片 1"/>
          <p:cNvPicPr/>
          <p:nvPr/>
        </p:nvPicPr>
        <p:blipFill>
          <a:blip r:embed="rId2"/>
          <a:stretch>
            <a:fillRect/>
          </a:stretch>
        </p:blipFill>
        <p:spPr>
          <a:xfrm>
            <a:off x="7937500" y="4385945"/>
            <a:ext cx="22860" cy="2286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2" name="文本框 11"/>
          <p:cNvSpPr txBox="1"/>
          <p:nvPr/>
        </p:nvSpPr>
        <p:spPr>
          <a:xfrm>
            <a:off x="6042025" y="3802380"/>
            <a:ext cx="38798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zh-CN" sz="3200" b="1">
                <a:solidFill>
                  <a:srgbClr val="FF0000"/>
                </a:solidFill>
                <a:latin typeface="Times New Roman" panose="02020603050405020304" charset="0"/>
                <a:ea typeface="楷体" panose="02010609060101010101" charset="-122"/>
                <a:cs typeface="宋体" panose="02010600030101010101" pitchFamily="2" charset="-122"/>
                <a:sym typeface="+mn-ea"/>
              </a:rPr>
              <a:t>B</a:t>
            </a:r>
            <a:endParaRPr lang="en-US" altLang="zh-CN" sz="3200" b="1">
              <a:solidFill>
                <a:srgbClr val="FF0000"/>
              </a:solidFill>
              <a:latin typeface="Times New Roman" panose="02020603050405020304" charset="0"/>
              <a:ea typeface="楷体" panose="02010609060101010101" charset="-122"/>
              <a:cs typeface="宋体" panose="02010600030101010101" pitchFamily="2" charset="-122"/>
              <a:sym typeface="+mn-ea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11294745" y="775970"/>
            <a:ext cx="675005" cy="1862455"/>
          </a:xfrm>
          <a:prstGeom prst="rect">
            <a:avLst/>
          </a:prstGeom>
          <a:blipFill>
            <a:blip r:embed="rId3"/>
          </a:blipFill>
        </p:spPr>
        <p:txBody>
          <a:bodyPr vert="eaVert"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r>
              <a:rPr lang="zh-CN" altLang="en-US" sz="3200" b="1">
                <a:solidFill>
                  <a:srgbClr val="0066FF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  <a:reflection blurRad="6350" stA="55000" endA="50" endPos="85000" dist="29997" dir="5400000" sy="-100000" algn="bl" rotWithShape="0"/>
                </a:effectLst>
              </a:rPr>
              <a:t>小试牛刀</a:t>
            </a:r>
            <a:endParaRPr lang="zh-CN" altLang="en-US" sz="3200" b="1">
              <a:solidFill>
                <a:srgbClr val="0066FF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  <a:reflection blurRad="6350" stA="55000" endA="50" endPos="85000" dist="29997" dir="5400000" sy="-100000" algn="bl" rotWithShape="0"/>
              </a:effectLst>
            </a:endParaRPr>
          </a:p>
        </p:txBody>
      </p:sp>
      <p:pic>
        <p:nvPicPr>
          <p:cNvPr id="1038" name="Picture 22" descr="造型-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933940" y="875030"/>
            <a:ext cx="1230313" cy="1230313"/>
          </a:xfrm>
          <a:prstGeom prst="rect">
            <a:avLst/>
          </a:prstGeom>
          <a:noFill/>
          <a:ln w="9525">
            <a:noFill/>
          </a:ln>
        </p:spPr>
      </p:pic>
    </p:spTree>
    <p:custDataLst>
      <p:tags r:id="rId5"/>
    </p:custData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500"/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500"/>
                                        <p:tgtEl>
                                          <p:spTgt spid="10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500"/>
                                        <p:tgtEl>
                                          <p:spTgt spid="10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7" grpId="0" animBg="1"/>
      <p:bldP spid="107" grpId="1" bldLvl="0" animBg="1"/>
      <p:bldP spid="1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933450" y="2644775"/>
            <a:ext cx="10040620" cy="2306955"/>
          </a:xfrm>
          <a:prstGeom prst="rect">
            <a:avLst/>
          </a:prstGeom>
          <a:blipFill>
            <a:blip r:embed="rId1"/>
          </a:blipFill>
          <a:ln w="9525">
            <a:noFill/>
          </a:ln>
        </p:spPr>
        <p:txBody>
          <a:bodyPr wrap="square">
            <a:spAutoFit/>
          </a:bodyPr>
          <a:lstStyle/>
          <a:p>
            <a:pPr lvl="0" indent="304800" algn="l"/>
            <a:r>
              <a:rPr lang="en-US" altLang="zh-CN" sz="3600" b="1">
                <a:latin typeface="楷体" panose="02010609060101010101" charset="-122"/>
                <a:ea typeface="楷体" panose="02010609060101010101" charset="-122"/>
                <a:cs typeface="宋体" panose="02010600030101010101" pitchFamily="2" charset="-122"/>
                <a:sym typeface="+mn-ea"/>
              </a:rPr>
              <a:t>3</a:t>
            </a:r>
            <a:r>
              <a:rPr lang="zh-CN" altLang="en-US" sz="3600" b="1">
                <a:latin typeface="楷体" panose="02010609060101010101" charset="-122"/>
                <a:ea typeface="楷体" panose="02010609060101010101" charset="-122"/>
                <a:cs typeface="宋体" panose="02010600030101010101" pitchFamily="2" charset="-122"/>
                <a:sym typeface="+mn-ea"/>
              </a:rPr>
              <a:t>、李白在《望天门山》中写道：“两岸青山相对出，孤帆一片日边来。”这两句名诗中描写“青山”与“孤帆”运动选择的参照物分别是________、________。</a:t>
            </a:r>
            <a:endParaRPr lang="zh-CN" altLang="en-US" sz="3600" b="1">
              <a:latin typeface="楷体" panose="02010609060101010101" charset="-122"/>
              <a:ea typeface="楷体" panose="02010609060101010101" charset="-122"/>
              <a:cs typeface="宋体" panose="02010600030101010101" pitchFamily="2" charset="-122"/>
              <a:sym typeface="+mn-ea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1426210" y="4324985"/>
            <a:ext cx="999490" cy="58356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 sz="3200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宋体" panose="02010600030101010101" pitchFamily="2" charset="-122"/>
                <a:sym typeface="+mn-ea"/>
              </a:rPr>
              <a:t>帆船</a:t>
            </a:r>
            <a:endParaRPr lang="zh-CN" altLang="en-US" sz="3200" b="1">
              <a:solidFill>
                <a:srgbClr val="FF0000"/>
              </a:solidFill>
              <a:latin typeface="楷体" panose="02010609060101010101" charset="-122"/>
              <a:ea typeface="楷体" panose="02010609060101010101" charset="-122"/>
              <a:cs typeface="宋体" panose="02010600030101010101" pitchFamily="2" charset="-122"/>
              <a:sym typeface="+mn-ea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3831590" y="4340225"/>
            <a:ext cx="999490" cy="58356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lvl="0" algn="l"/>
            <a:r>
              <a:rPr lang="zh-CN" altLang="en-US" sz="3200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宋体" panose="02010600030101010101" pitchFamily="2" charset="-122"/>
                <a:sym typeface="+mn-ea"/>
              </a:rPr>
              <a:t>河岸</a:t>
            </a:r>
            <a:endParaRPr lang="zh-CN" altLang="en-US" sz="3200" b="1">
              <a:solidFill>
                <a:srgbClr val="FF0000"/>
              </a:solidFill>
              <a:latin typeface="楷体" panose="02010609060101010101" charset="-122"/>
              <a:ea typeface="楷体" panose="02010609060101010101" charset="-122"/>
              <a:cs typeface="宋体" panose="02010600030101010101" pitchFamily="2" charset="-122"/>
              <a:sym typeface="+mn-ea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11294745" y="775970"/>
            <a:ext cx="675005" cy="1862455"/>
          </a:xfrm>
          <a:prstGeom prst="rect">
            <a:avLst/>
          </a:prstGeom>
          <a:blipFill>
            <a:blip r:embed="rId2"/>
          </a:blipFill>
        </p:spPr>
        <p:txBody>
          <a:bodyPr vert="eaVert"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r>
              <a:rPr lang="zh-CN" altLang="en-US" sz="3200" b="1">
                <a:solidFill>
                  <a:srgbClr val="0066FF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  <a:reflection blurRad="6350" stA="55000" endA="50" endPos="85000" dist="29997" dir="5400000" sy="-100000" algn="bl" rotWithShape="0"/>
                </a:effectLst>
              </a:rPr>
              <a:t>小试牛刀</a:t>
            </a:r>
            <a:endParaRPr lang="zh-CN" altLang="en-US" sz="3200" b="1">
              <a:solidFill>
                <a:srgbClr val="0066FF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  <a:reflection blurRad="6350" stA="55000" endA="50" endPos="85000" dist="29997" dir="5400000" sy="-100000" algn="bl" rotWithShape="0"/>
              </a:effectLst>
            </a:endParaRPr>
          </a:p>
        </p:txBody>
      </p:sp>
      <p:pic>
        <p:nvPicPr>
          <p:cNvPr id="1038" name="Picture 22" descr="造型-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33940" y="875030"/>
            <a:ext cx="1230313" cy="1230313"/>
          </a:xfrm>
          <a:prstGeom prst="rect">
            <a:avLst/>
          </a:prstGeom>
          <a:noFill/>
          <a:ln w="9525">
            <a:noFill/>
          </a:ln>
        </p:spPr>
      </p:pic>
    </p:spTree>
    <p:custDataLst>
      <p:tags r:id="rId4"/>
    </p:custData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ldLvl="0" animBg="1"/>
      <p:bldP spid="10" grpId="0"/>
      <p:bldP spid="1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0" descr=" "/>
          <p:cNvPicPr preferRelativeResize="0"/>
          <p:nvPr/>
        </p:nvPicPr>
        <p:blipFill>
          <a:blip r:embed="rId1">
            <a:lum bright="-12000" contrast="12000"/>
          </a:blip>
          <a:srcRect b="6078"/>
          <a:stretch>
            <a:fillRect/>
          </a:stretch>
        </p:blipFill>
        <p:spPr>
          <a:xfrm>
            <a:off x="572770" y="999490"/>
            <a:ext cx="6063615" cy="4277995"/>
          </a:xfrm>
          <a:prstGeom prst="rect">
            <a:avLst/>
          </a:prstGeom>
          <a:noFill/>
          <a:ln w="9525">
            <a:solidFill>
              <a:schemeClr val="accent1"/>
            </a:solidFill>
          </a:ln>
          <a:effectLst>
            <a:softEdge rad="1270000"/>
          </a:effectLst>
        </p:spPr>
      </p:pic>
      <p:sp>
        <p:nvSpPr>
          <p:cNvPr id="3" name="文本框 2"/>
          <p:cNvSpPr txBox="1"/>
          <p:nvPr/>
        </p:nvSpPr>
        <p:spPr>
          <a:xfrm>
            <a:off x="7091680" y="513080"/>
            <a:ext cx="3710940" cy="4523105"/>
          </a:xfrm>
          <a:prstGeom prst="rect">
            <a:avLst/>
          </a:prstGeom>
          <a:pattFill prst="pct5">
            <a:fgClr>
              <a:srgbClr val="5B9BD5"/>
            </a:fgClr>
            <a:bgClr>
              <a:srgbClr val="FFFFFF"/>
            </a:bgClr>
          </a:pattFill>
        </p:spPr>
        <p:txBody>
          <a:bodyPr wrap="square" rtlCol="0" anchor="t">
            <a:spAutoFit/>
          </a:bodyPr>
          <a:lstStyle/>
          <a:p>
            <a:r>
              <a:rPr lang="en-US" altLang="zh-CN" sz="3200" b="1">
                <a:latin typeface="楷体" panose="02010609060101010101" charset="-122"/>
                <a:ea typeface="楷体" panose="02010609060101010101" charset="-122"/>
                <a:sym typeface="+mn-ea"/>
              </a:rPr>
              <a:t>4.</a:t>
            </a:r>
            <a:r>
              <a:rPr lang="zh-CN" altLang="en-US" sz="3200" b="1">
                <a:latin typeface="楷体" panose="02010609060101010101" charset="-122"/>
                <a:ea typeface="楷体" panose="02010609060101010101" charset="-122"/>
                <a:sym typeface="+mn-ea"/>
              </a:rPr>
              <a:t>第一次世界大战期间，一名法国飞行员，在高空飞行时，发现有一个小虫似的东西在身边飞，他伸手一抓，大吃一惊！原来抓到的竟是一颗德军的子弹。</a:t>
            </a:r>
            <a:endParaRPr lang="zh-CN" altLang="en-US" sz="3200" b="1">
              <a:latin typeface="楷体" panose="02010609060101010101" charset="-122"/>
              <a:ea typeface="楷体" panose="02010609060101010101" charset="-122"/>
              <a:sym typeface="+mn-ea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11257280" y="1545590"/>
            <a:ext cx="675005" cy="1862455"/>
          </a:xfrm>
          <a:prstGeom prst="rect">
            <a:avLst/>
          </a:prstGeom>
          <a:blipFill>
            <a:blip r:embed="rId2"/>
          </a:blipFill>
        </p:spPr>
        <p:txBody>
          <a:bodyPr vert="eaVert"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r>
              <a:rPr lang="zh-CN" altLang="en-US" sz="3200" b="1">
                <a:solidFill>
                  <a:srgbClr val="0066FF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  <a:reflection blurRad="6350" stA="55000" endA="50" endPos="85000" dist="29997" dir="5400000" sy="-100000" algn="bl" rotWithShape="0"/>
                </a:effectLst>
              </a:rPr>
              <a:t>小试牛刀</a:t>
            </a:r>
            <a:endParaRPr lang="zh-CN" altLang="en-US" sz="3200" b="1">
              <a:solidFill>
                <a:srgbClr val="0066FF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  <a:reflection blurRad="6350" stA="55000" endA="50" endPos="85000" dist="29997" dir="5400000" sy="-100000" algn="bl" rotWithShape="0"/>
              </a:effectLst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572770" y="5445125"/>
            <a:ext cx="9573895" cy="107632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zh-CN" altLang="en-US" sz="3200" b="1"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  <a:latin typeface="楷体" panose="02010609060101010101" charset="-122"/>
                <a:ea typeface="楷体" panose="02010609060101010101" charset="-122"/>
                <a:sym typeface="+mn-ea"/>
              </a:rPr>
              <a:t>子弹的速度高达几百米每秒，飞行员伸手就能抓到？</a:t>
            </a:r>
            <a:endParaRPr lang="zh-CN" altLang="en-US" sz="3200" b="1">
              <a:effectLst>
                <a:glow rad="63500">
                  <a:schemeClr val="accent1">
                    <a:satMod val="175000"/>
                    <a:alpha val="40000"/>
                  </a:schemeClr>
                </a:glow>
              </a:effectLst>
              <a:latin typeface="楷体" panose="02010609060101010101" charset="-122"/>
              <a:ea typeface="楷体" panose="02010609060101010101" charset="-122"/>
              <a:sym typeface="+mn-ea"/>
            </a:endParaRPr>
          </a:p>
          <a:p>
            <a:pPr algn="l"/>
            <a:r>
              <a:rPr lang="zh-CN" altLang="en-US" sz="3200" b="1"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  <a:latin typeface="楷体" panose="02010609060101010101" charset="-122"/>
                <a:ea typeface="楷体" panose="02010609060101010101" charset="-122"/>
                <a:sym typeface="+mn-ea"/>
              </a:rPr>
              <a:t>尝试用你所学的知识来解释一下吧！</a:t>
            </a:r>
            <a:endParaRPr lang="zh-CN" altLang="en-US" sz="3200" b="1">
              <a:effectLst>
                <a:glow rad="63500">
                  <a:schemeClr val="accent1">
                    <a:satMod val="175000"/>
                    <a:alpha val="40000"/>
                  </a:schemeClr>
                </a:glow>
              </a:effectLst>
              <a:latin typeface="楷体" panose="02010609060101010101" charset="-122"/>
              <a:ea typeface="楷体" panose="02010609060101010101" charset="-122"/>
              <a:sym typeface="+mn-ea"/>
            </a:endParaRPr>
          </a:p>
        </p:txBody>
      </p:sp>
      <p:pic>
        <p:nvPicPr>
          <p:cNvPr id="5" name="Picture 22" descr="造型-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979785" y="167640"/>
            <a:ext cx="1230313" cy="1230313"/>
          </a:xfrm>
          <a:prstGeom prst="rect">
            <a:avLst/>
          </a:prstGeom>
          <a:noFill/>
          <a:ln w="9525">
            <a:noFill/>
          </a:ln>
        </p:spPr>
      </p:pic>
    </p:spTree>
    <p:custDataLst>
      <p:tags r:id="rId4"/>
    </p:custData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16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3" grpId="5" animBg="1"/>
      <p:bldP spid="3" grpId="6" animBg="1"/>
      <p:bldP spid="3" grpId="7" animBg="1"/>
      <p:bldP spid="3" grpId="8" animBg="1"/>
      <p:bldP spid="3" grpId="9" animBg="1"/>
      <p:bldP spid="3" grpId="10" animBg="1"/>
      <p:bldP spid="3" grpId="11" animBg="1"/>
      <p:bldP spid="3" grpId="12" animBg="1"/>
      <p:bldP spid="3" grpId="13" animBg="1"/>
      <p:bldP spid="3" grpId="14" animBg="1"/>
      <p:bldP spid="3" grpId="15" animBg="1"/>
      <p:bldP spid="3" grpId="16" bldLvl="0" animBg="1"/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84455" y="1844675"/>
            <a:ext cx="701040" cy="11988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楷体" panose="02010609060101010101" charset="-122"/>
                <a:ea typeface="楷体" panose="02010609060101010101" charset="-122"/>
              </a:rPr>
              <a:t>欣赏</a:t>
            </a:r>
            <a:endParaRPr lang="zh-CN" altLang="en-US" sz="3600" b="1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楷体" panose="02010609060101010101" charset="-122"/>
              <a:ea typeface="楷体" panose="02010609060101010101" charset="-122"/>
            </a:endParaRPr>
          </a:p>
        </p:txBody>
      </p:sp>
      <p:pic>
        <p:nvPicPr>
          <p:cNvPr id="6" name="16架飞机震撼飞行特技表演_高清">
            <a:hlinkClick r:id="" action="ppaction://media"/>
          </p:cNvPr>
          <p:cNvPicPr/>
          <p:nvPr>
            <a:videoFile r:link="rId1"/>
            <p:extLst>
              <p:ext uri="{DAA4B4D4-6D71-4841-9C94-3DE7FCFB9230}">
                <p14:media xmlns:p14="http://schemas.microsoft.com/office/powerpoint/2010/main" r:link="rId2">
                  <p14:trim st="271091.000000" end="325956.000000"/>
                </p14:media>
              </p:ext>
            </p:extLst>
          </p:nvPr>
        </p:nvPicPr>
        <p:blipFill>
          <a:blip r:embed="rId3"/>
          <a:stretch>
            <a:fillRect/>
          </a:stretch>
        </p:blipFill>
        <p:spPr>
          <a:xfrm>
            <a:off x="1054100" y="1066800"/>
            <a:ext cx="10083800" cy="5672455"/>
          </a:xfrm>
          <a:prstGeom prst="rect">
            <a:avLst/>
          </a:prstGeom>
        </p:spPr>
      </p:pic>
    </p:spTree>
    <p:custDataLst>
      <p:tags r:id="rId4"/>
    </p:custData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video>
              <p:cMediaNode vol="0" mute="1">
                <p:cTn id="2" fill="hold" display="1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vide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 additive="base">
                                        <p:cTn id="7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p="http://schemas.openxmlformats.org/presentationml/2006/main">
  <p:tag name="KSO_WM_BEAUTIFY_FLAG" val="#wm#"/>
  <p:tag name="KSO_WM_TEMPLATE_CATEGORY" val="custom"/>
  <p:tag name="KSO_WM_TEMPLATE_INDEX" val="20164415"/>
</p:tagLst>
</file>

<file path=ppt/tags/tag2.xml><?xml version="1.0" encoding="utf-8"?>
<p:tagLst xmlns:p="http://schemas.openxmlformats.org/presentationml/2006/main">
  <p:tag name="KSO_WM_TEMPLATE_CATEGORY" val="custom"/>
  <p:tag name="KSO_WM_TEMPLATE_INDEX" val="20164415"/>
</p:tagLst>
</file>

<file path=ppt/tags/tag3.xml><?xml version="1.0" encoding="utf-8"?>
<p:tagLst xmlns:p="http://schemas.openxmlformats.org/presentationml/2006/main">
  <p:tag name="KSO_WM_TEMPLATE_CATEGORY" val="custom"/>
  <p:tag name="KSO_WM_TEMPLATE_INDEX" val="20164415"/>
</p:tagLst>
</file>

<file path=ppt/tags/tag4.xml><?xml version="1.0" encoding="utf-8"?>
<p:tagLst xmlns:p="http://schemas.openxmlformats.org/presentationml/2006/main">
  <p:tag name="KSO_WM_TEMPLATE_CATEGORY" val="custom"/>
  <p:tag name="KSO_WM_TEMPLATE_INDEX" val="20164415"/>
</p:tagLst>
</file>

<file path=ppt/tags/tag5.xml><?xml version="1.0" encoding="utf-8"?>
<p:tagLst xmlns:p="http://schemas.openxmlformats.org/presentationml/2006/main">
  <p:tag name="KSO_WM_TEMPLATE_CATEGORY" val="custom"/>
  <p:tag name="KSO_WM_TEMPLATE_INDEX" val="20164415"/>
</p:tagLst>
</file>

<file path=ppt/tags/tag6.xml><?xml version="1.0" encoding="utf-8"?>
<p:tagLst xmlns:p="http://schemas.openxmlformats.org/presentationml/2006/main">
  <p:tag name="KSO_WM_TEMPLATE_CATEGORY" val="custom"/>
  <p:tag name="KSO_WM_TEMPLATE_INDEX" val="20164415"/>
</p:tagLst>
</file>

<file path=ppt/tags/tag7.xml><?xml version="1.0" encoding="utf-8"?>
<p:tagLst xmlns:p="http://schemas.openxmlformats.org/presentationml/2006/main">
  <p:tag name="KSO_WM_TEMPLATE_CATEGORY" val="custom"/>
  <p:tag name="KSO_WM_TEMPLATE_INDEX" val="20164415"/>
</p:tagLst>
</file>

<file path=ppt/theme/theme1.xml><?xml version="1.0" encoding="utf-8"?>
<a:theme xmlns:a="http://schemas.openxmlformats.org/drawingml/2006/main" name="1_科技宣讲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">
      <a:majorFont>
        <a:latin typeface="Arial"/>
        <a:ea typeface="黑体"/>
        <a:cs typeface=""/>
      </a:majorFont>
      <a:minorFont>
        <a:latin typeface="Arial"/>
        <a:ea typeface="黑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9EDEE"/>
        </a:accent5>
        <a:accent6>
          <a:srgbClr val="2D2D8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4"/>
        </a:accent5>
        <a:accent6>
          <a:srgbClr val="E5895B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7B7E5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BFAF7"/>
        </a:accent3>
        <a:accent4>
          <a:srgbClr val="000000"/>
        </a:accent4>
        <a:accent5>
          <a:srgbClr val="FFFFFF"/>
        </a:accent5>
        <a:accent6>
          <a:srgbClr val="7EB1E5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7B7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AAC1C1"/>
        </a:accent3>
        <a:accent4>
          <a:srgbClr val="DCDCDC"/>
        </a:accent4>
        <a:accent5>
          <a:srgbClr val="AAB8B8"/>
        </a:accent5>
        <a:accent6>
          <a:srgbClr val="6163B2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C1AAAA"/>
        </a:accent3>
        <a:accent4>
          <a:srgbClr val="DCDCDC"/>
        </a:accent4>
        <a:accent5>
          <a:srgbClr val="E2ADAA"/>
        </a:accent5>
        <a:accent6>
          <a:srgbClr val="AA6C55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CDCDC"/>
        </a:accent4>
        <a:accent5>
          <a:srgbClr val="ADB9E2"/>
        </a:accent5>
        <a:accent6>
          <a:srgbClr val="009D0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CDCDC"/>
        </a:accent4>
        <a:accent5>
          <a:srgbClr val="AAADCA"/>
        </a:accent5>
        <a:accent6>
          <a:srgbClr val="3E7B43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CDCDC"/>
        </a:accent4>
        <a:accent5>
          <a:srgbClr val="C7C7C1"/>
        </a:accent5>
        <a:accent6>
          <a:srgbClr val="728D96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B9B9CA"/>
        </a:accent3>
        <a:accent4>
          <a:srgbClr val="DCDCDC"/>
        </a:accent4>
        <a:accent5>
          <a:srgbClr val="B7B5BF"/>
        </a:accent5>
        <a:accent6>
          <a:srgbClr val="5B5BE5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B3AFAB"/>
        </a:accent3>
        <a:accent4>
          <a:srgbClr val="DCDCDC"/>
        </a:accent4>
        <a:accent5>
          <a:srgbClr val="C5BFBC"/>
        </a:accent5>
        <a:accent6>
          <a:srgbClr val="805529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科技宣讲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">
      <a:majorFont>
        <a:latin typeface="Arial"/>
        <a:ea typeface="黑体"/>
        <a:cs typeface=""/>
      </a:majorFont>
      <a:minorFont>
        <a:latin typeface="Arial"/>
        <a:ea typeface="黑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9EDEE"/>
        </a:accent5>
        <a:accent6>
          <a:srgbClr val="2D2D8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4"/>
        </a:accent5>
        <a:accent6>
          <a:srgbClr val="E5895B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7B7E5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BFAF7"/>
        </a:accent3>
        <a:accent4>
          <a:srgbClr val="000000"/>
        </a:accent4>
        <a:accent5>
          <a:srgbClr val="FFFFFF"/>
        </a:accent5>
        <a:accent6>
          <a:srgbClr val="7EB1E5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7B7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AAC1C1"/>
        </a:accent3>
        <a:accent4>
          <a:srgbClr val="DCDCDC"/>
        </a:accent4>
        <a:accent5>
          <a:srgbClr val="AAB8B8"/>
        </a:accent5>
        <a:accent6>
          <a:srgbClr val="6163B2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C1AAAA"/>
        </a:accent3>
        <a:accent4>
          <a:srgbClr val="DCDCDC"/>
        </a:accent4>
        <a:accent5>
          <a:srgbClr val="E2ADAA"/>
        </a:accent5>
        <a:accent6>
          <a:srgbClr val="AA6C55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CDCDC"/>
        </a:accent4>
        <a:accent5>
          <a:srgbClr val="ADB9E2"/>
        </a:accent5>
        <a:accent6>
          <a:srgbClr val="009D0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CDCDC"/>
        </a:accent4>
        <a:accent5>
          <a:srgbClr val="AAADCA"/>
        </a:accent5>
        <a:accent6>
          <a:srgbClr val="3E7B43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CDCDC"/>
        </a:accent4>
        <a:accent5>
          <a:srgbClr val="C7C7C1"/>
        </a:accent5>
        <a:accent6>
          <a:srgbClr val="728D96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B9B9CA"/>
        </a:accent3>
        <a:accent4>
          <a:srgbClr val="DCDCDC"/>
        </a:accent4>
        <a:accent5>
          <a:srgbClr val="B7B5BF"/>
        </a:accent5>
        <a:accent6>
          <a:srgbClr val="5B5BE5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B3AFAB"/>
        </a:accent3>
        <a:accent4>
          <a:srgbClr val="DCDCDC"/>
        </a:accent4>
        <a:accent5>
          <a:srgbClr val="C5BFBC"/>
        </a:accent5>
        <a:accent6>
          <a:srgbClr val="805529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932</Words>
  <Application>WPS 演示</Application>
  <PresentationFormat>宽屏</PresentationFormat>
  <Paragraphs>65</Paragraphs>
  <Slides>8</Slides>
  <Notes>9</Notes>
  <HiddenSlides>0</HiddenSlides>
  <MMClips>4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8</vt:i4>
      </vt:variant>
    </vt:vector>
  </HeadingPairs>
  <TitlesOfParts>
    <vt:vector size="19" baseType="lpstr">
      <vt:lpstr>Arial</vt:lpstr>
      <vt:lpstr>宋体</vt:lpstr>
      <vt:lpstr>Wingdings</vt:lpstr>
      <vt:lpstr>黑体</vt:lpstr>
      <vt:lpstr>Times New Roman</vt:lpstr>
      <vt:lpstr>楷体</vt:lpstr>
      <vt:lpstr>微软雅黑</vt:lpstr>
      <vt:lpstr>Arial Unicode MS</vt:lpstr>
      <vt:lpstr>Calibri</vt:lpstr>
      <vt:lpstr>1_科技宣讲</vt:lpstr>
      <vt:lpstr>科技宣讲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Lenovo</cp:lastModifiedBy>
  <cp:revision>1025</cp:revision>
  <dcterms:created xsi:type="dcterms:W3CDTF">2017-08-18T10:07:00Z</dcterms:created>
  <dcterms:modified xsi:type="dcterms:W3CDTF">2018-01-16T00:52:03Z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2052-10.1.0.7022</vt:lpwstr>
  </property>
</Properties>
</file>