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8"/>
  </p:notesMasterIdLst>
  <p:sldIdLst>
    <p:sldId id="570" r:id="rId2"/>
    <p:sldId id="611" r:id="rId3"/>
    <p:sldId id="634" r:id="rId4"/>
    <p:sldId id="572" r:id="rId5"/>
    <p:sldId id="573" r:id="rId6"/>
    <p:sldId id="574" r:id="rId7"/>
    <p:sldId id="575" r:id="rId8"/>
    <p:sldId id="576" r:id="rId9"/>
    <p:sldId id="577" r:id="rId10"/>
    <p:sldId id="578" r:id="rId11"/>
    <p:sldId id="579" r:id="rId12"/>
    <p:sldId id="580" r:id="rId13"/>
    <p:sldId id="581" r:id="rId14"/>
    <p:sldId id="582" r:id="rId15"/>
    <p:sldId id="583" r:id="rId16"/>
    <p:sldId id="594" r:id="rId17"/>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FFCC"/>
    <a:srgbClr val="CCCCFF"/>
    <a:srgbClr val="CCFFFF"/>
    <a:srgbClr val="FFCCCC"/>
    <a:srgbClr val="CCECFF"/>
    <a:srgbClr val="66CCFF"/>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3676"/>
  </p:normalViewPr>
  <p:slideViewPr>
    <p:cSldViewPr showGuides="1">
      <p:cViewPr varScale="1">
        <p:scale>
          <a:sx n="86" d="100"/>
          <a:sy n="86" d="100"/>
        </p:scale>
        <p:origin x="1382"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marL="0" marR="0" lvl="0" indent="0" algn="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单击此处编辑母版文本样式</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第二级</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第三级</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第四级</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p>
            <a:pPr lvl="0" algn="r" eaLnBrk="1" hangingPunct="1"/>
            <a:fld id="{9A0DB2DC-4C9A-4742-B13C-FB6460FD3503}" type="slidenum">
              <a:rPr lang="zh-CN" altLang="en-US" sz="1200" dirty="0">
                <a:latin typeface="Calibri" panose="020F0502020204030204" pitchFamily="34" charset="0"/>
              </a:rPr>
              <a:t>‹#›</a:t>
            </a:fld>
            <a:endParaRPr lang="zh-CN" altLang="en-US" sz="1200" dirty="0">
              <a:latin typeface="Calibri" panose="020F0502020204030204" pitchFamily="34" charset="0"/>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sp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rgbClr val="0BD0D9"/>
              </a:buClr>
              <a:buSzPct val="95000"/>
              <a:buFont typeface="Wingdings 2" pitchFamily="18" charset="2"/>
              <a:buNone/>
              <a:defRPr/>
            </a:pPr>
            <a:r>
              <a:rPr kumimoji="0" lang="zh-CN" altLang="en-US" sz="3200" b="0" i="0" u="none" strike="noStrike" kern="0" cap="none" spc="0" normalizeH="0" baseline="0" noProof="0">
                <a:ln>
                  <a:noFill/>
                </a:ln>
                <a:solidFill>
                  <a:schemeClr val="tx1"/>
                </a:solidFill>
                <a:effectLst/>
                <a:uLnTx/>
                <a:uFillTx/>
                <a:latin typeface="+mn-lt"/>
                <a:ea typeface="+mn-ea"/>
                <a:cs typeface="+mn-cs"/>
              </a:rPr>
              <a:t>单击图标添加图片</a:t>
            </a: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704850"/>
            <a:ext cx="2057400" cy="561975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704850"/>
            <a:ext cx="6019800" cy="561975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Char char="•"/>
            </a:pPr>
            <a:fld id="{9A0DB2DC-4C9A-4742-B13C-FB6460FD3503}" type="slidenum">
              <a:rPr lang="en-US" altLang="zh-CN" dirty="0"/>
              <a:t>‹#›</a:t>
            </a:fld>
            <a:endParaRPr lang="en-US" altLang="zh-CN"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rotWithShape="0">
          <a:blip r:embed="rId13"/>
          <a:stretch>
            <a:fillRect/>
          </a:stretch>
        </a:blipFill>
        <a:effectLst/>
      </p:bgPr>
    </p:bg>
    <p:spTree>
      <p:nvGrpSpPr>
        <p:cNvPr id="1" name=""/>
        <p:cNvGrpSpPr/>
        <p:nvPr/>
      </p:nvGrpSpPr>
      <p:grpSpPr>
        <a:xfrm>
          <a:off x="0" y="0"/>
          <a:ext cx="0" cy="0"/>
          <a:chOff x="0" y="0"/>
          <a:chExt cx="0" cy="0"/>
        </a:xfrm>
      </p:grpSpPr>
      <p:sp>
        <p:nvSpPr>
          <p:cNvPr id="7" name="任意多边形 6"/>
          <p:cNvSpPr/>
          <p:nvPr/>
        </p:nvSpPr>
        <p:spPr bwMode="auto">
          <a:xfrm>
            <a:off x="-9525" y="-7937"/>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8" name="任意多边形 7"/>
          <p:cNvSpPr/>
          <p:nvPr/>
        </p:nvSpPr>
        <p:spPr bwMode="auto">
          <a:xfrm>
            <a:off x="4381500" y="-7937"/>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nvGrpSpPr>
          <p:cNvPr id="1028" name="组合 1"/>
          <p:cNvGrpSpPr/>
          <p:nvPr/>
        </p:nvGrpSpPr>
        <p:grpSpPr>
          <a:xfrm>
            <a:off x="-19050" y="203200"/>
            <a:ext cx="9180513" cy="647700"/>
            <a:chOff x="-19045" y="216550"/>
            <a:chExt cx="9180548" cy="649224"/>
          </a:xfrm>
        </p:grpSpPr>
        <p:sp>
          <p:nvSpPr>
            <p:cNvPr id="12" name="任意多边形 11"/>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sp>
          <p:nvSpPr>
            <p:cNvPr id="13" name="任意多边形 12"/>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800" b="0" i="0" u="none" strike="noStrike" kern="1200" cap="none" spc="0" normalizeH="0" baseline="0" noProof="0">
                <a:ln>
                  <a:noFill/>
                </a:ln>
                <a:solidFill>
                  <a:schemeClr val="tx1"/>
                </a:solidFill>
                <a:effectLst/>
                <a:uLnTx/>
                <a:uFillTx/>
                <a:latin typeface="Comic Sans MS" panose="030F0702030302020204" pitchFamily="66" charset="0"/>
                <a:ea typeface="宋体" panose="02010600030101010101" pitchFamily="2" charset="-122"/>
                <a:cs typeface="+mn-cs"/>
              </a:endParaRPr>
            </a:p>
          </p:txBody>
        </p:sp>
      </p:grpSp>
      <p:pic>
        <p:nvPicPr>
          <p:cNvPr id="1029" name="Picture 10" descr="英语周报标志"/>
          <p:cNvPicPr>
            <a:picLocks noChangeAspect="1"/>
          </p:cNvPicPr>
          <p:nvPr/>
        </p:nvPicPr>
        <p:blipFill>
          <a:blip r:embed="rId14"/>
          <a:stretch>
            <a:fillRect/>
          </a:stretch>
        </p:blipFill>
        <p:spPr>
          <a:xfrm>
            <a:off x="76200" y="95250"/>
            <a:ext cx="1828800" cy="590550"/>
          </a:xfrm>
          <a:prstGeom prst="rect">
            <a:avLst/>
          </a:prstGeom>
          <a:noFill/>
          <a:ln w="9525">
            <a:noFill/>
          </a:ln>
        </p:spPr>
      </p:pic>
      <p:sp>
        <p:nvSpPr>
          <p:cNvPr id="1030" name="Text Box 11"/>
          <p:cNvSpPr txBox="1">
            <a:spLocks noChangeArrowheads="1"/>
          </p:cNvSpPr>
          <p:nvPr/>
        </p:nvSpPr>
        <p:spPr bwMode="auto">
          <a:xfrm>
            <a:off x="7162800" y="76200"/>
            <a:ext cx="1905000" cy="366713"/>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en-US" altLang="zh-CN" sz="1800" b="0" i="0" u="none" strike="noStrike" kern="1200" cap="none" spc="0" normalizeH="0" baseline="0" noProof="0" dirty="0">
                <a:ln>
                  <a:noFill/>
                </a:ln>
                <a:solidFill>
                  <a:srgbClr val="5F5F5F"/>
                </a:solidFill>
                <a:effectLst/>
                <a:uLnTx/>
                <a:uFillTx/>
                <a:latin typeface="Comic Sans MS" panose="030F0702030302020204" pitchFamily="66" charset="0"/>
                <a:ea typeface="宋体" panose="02010600030101010101" pitchFamily="2" charset="-122"/>
                <a:cs typeface="+mn-cs"/>
              </a:rPr>
              <a:t>Unit 1 Writing</a:t>
            </a:r>
          </a:p>
        </p:txBody>
      </p:sp>
      <p:sp>
        <p:nvSpPr>
          <p:cNvPr id="1031" name="标题占位符 8"/>
          <p:cNvSpPr>
            <a:spLocks noGrp="1"/>
          </p:cNvSpPr>
          <p:nvPr>
            <p:ph type="title"/>
          </p:nvPr>
        </p:nvSpPr>
        <p:spPr>
          <a:xfrm>
            <a:off x="457200" y="704850"/>
            <a:ext cx="8229600" cy="1143000"/>
          </a:xfrm>
          <a:prstGeom prst="rect">
            <a:avLst/>
          </a:prstGeom>
          <a:noFill/>
          <a:ln w="9525">
            <a:noFill/>
          </a:ln>
        </p:spPr>
        <p:txBody>
          <a:bodyPr lIns="0" rIns="0" bIns="0" anchor="b"/>
          <a:lstStyle/>
          <a:p>
            <a:pPr lvl="0"/>
            <a:r>
              <a:rPr lang="zh-CN" altLang="en-US" dirty="0"/>
              <a:t>单击此处编辑母版标题样式</a:t>
            </a:r>
            <a:endParaRPr lang="en-US" altLang="zh-CN" dirty="0"/>
          </a:p>
        </p:txBody>
      </p:sp>
      <p:sp>
        <p:nvSpPr>
          <p:cNvPr id="1032" name="文本占位符 29"/>
          <p:cNvSpPr>
            <a:spLocks noGrp="1"/>
          </p:cNvSpPr>
          <p:nvPr>
            <p:ph type="body" idx="1"/>
          </p:nvPr>
        </p:nvSpPr>
        <p:spPr>
          <a:xfrm>
            <a:off x="457200" y="1935163"/>
            <a:ext cx="8229600" cy="2062162"/>
          </a:xfrm>
          <a:prstGeom prst="rect">
            <a:avLst/>
          </a:prstGeom>
          <a:noFill/>
          <a:ln w="9525">
            <a:noFill/>
          </a:ln>
        </p:spPr>
        <p:txBody>
          <a:bodyPr>
            <a:sp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endParaRPr lang="en-US" altLang="zh-CN" dirty="0"/>
          </a:p>
        </p:txBody>
      </p:sp>
      <p:sp>
        <p:nvSpPr>
          <p:cNvPr id="14" name="日期占位符 1"/>
          <p:cNvSpPr>
            <a:spLocks noGrp="1"/>
          </p:cNvSpPr>
          <p:nvPr>
            <p:ph type="dt" sz="half" idx="2"/>
          </p:nvPr>
        </p:nvSpPr>
        <p:spPr>
          <a:xfrm>
            <a:off x="457200" y="6356350"/>
            <a:ext cx="21336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6" name="页脚占位符 2"/>
          <p:cNvSpPr>
            <a:spLocks noGrp="1"/>
          </p:cNvSpPr>
          <p:nvPr>
            <p:ph type="ftr" sz="quarter" idx="3"/>
          </p:nvPr>
        </p:nvSpPr>
        <p:spPr>
          <a:xfrm>
            <a:off x="2667000" y="6356350"/>
            <a:ext cx="33528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2">
                  <a:shade val="90000"/>
                </a:schemeClr>
              </a:solidFill>
              <a:effectLst/>
              <a:uLnTx/>
              <a:uFillTx/>
              <a:latin typeface="Comic Sans MS" panose="030F0702030302020204" pitchFamily="66" charset="0"/>
              <a:ea typeface="宋体" panose="02010600030101010101" pitchFamily="2" charset="-122"/>
              <a:cs typeface="+mn-cs"/>
            </a:endParaRPr>
          </a:p>
        </p:txBody>
      </p:sp>
      <p:sp>
        <p:nvSpPr>
          <p:cNvPr id="17" name="灯片编号占位符 3"/>
          <p:cNvSpPr>
            <a:spLocks noGrp="1"/>
          </p:cNvSpPr>
          <p:nvPr>
            <p:ph type="sldNum" sz="quarter" idx="4"/>
          </p:nvPr>
        </p:nvSpPr>
        <p:spPr>
          <a:xfrm>
            <a:off x="7924800" y="6356350"/>
            <a:ext cx="762000" cy="365125"/>
          </a:xfrm>
          <a:prstGeom prst="rect">
            <a:avLst/>
          </a:prstGeom>
        </p:spPr>
        <p:txBody>
          <a:bodyPr vert="horz" lIns="0" tIns="0" rIns="0" bIns="0" anchor="b"/>
          <a:lstStyle>
            <a:lvl1pPr algn="r">
              <a:defRPr sz="1200">
                <a:solidFill>
                  <a:srgbClr val="045C75"/>
                </a:solidFill>
                <a:latin typeface="Comic Sans MS" panose="030F0702030302020204" pitchFamily="66" charset="0"/>
              </a:defRPr>
            </a:lvl1pPr>
          </a:lstStyle>
          <a:p>
            <a:pPr lvl="0" eaLnBrk="1" hangingPunct="1">
              <a:buChar char="•"/>
            </a:pPr>
            <a:fld id="{9A0DB2DC-4C9A-4742-B13C-FB6460FD3503}" type="slidenum">
              <a:rPr lang="en-US" altLang="zh-CN" dirty="0"/>
              <a:t>‹#›</a:t>
            </a:fld>
            <a:endParaRPr lang="en-US" altLang="zh-CN"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eaLnBrk="0" fontAlgn="base" hangingPunct="0">
        <a:spcBef>
          <a:spcPct val="0"/>
        </a:spcBef>
        <a:spcAft>
          <a:spcPct val="0"/>
        </a:spcAft>
        <a:defRPr sz="50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eaLnBrk="0" fontAlgn="base" hangingPunct="0">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a:solidFill>
            <a:schemeClr val="tx1"/>
          </a:solidFill>
          <a:latin typeface="+mn-lt"/>
          <a:ea typeface="+mn-ea"/>
          <a:cs typeface="+mn-cs"/>
        </a:defRPr>
      </a:lvl1pPr>
      <a:lvl2pPr marL="640080" indent="-246380" algn="l" rtl="0" eaLnBrk="0" fontAlgn="base" hangingPunct="0">
        <a:spcBef>
          <a:spcPct val="20000"/>
        </a:spcBef>
        <a:spcAft>
          <a:spcPct val="0"/>
        </a:spcAft>
        <a:buClr>
          <a:schemeClr val="accent1"/>
        </a:buClr>
        <a:buSzPct val="85000"/>
        <a:buFont typeface="Wingdings 2" pitchFamily="18" charset="2"/>
        <a:buChar char=""/>
        <a:defRPr sz="2400">
          <a:solidFill>
            <a:schemeClr val="tx1"/>
          </a:solidFill>
          <a:latin typeface="+mn-lt"/>
          <a:ea typeface="+mn-ea"/>
        </a:defRPr>
      </a:lvl2pPr>
      <a:lvl3pPr marL="914400" indent="-246380" algn="l" rtl="0" eaLnBrk="0" fontAlgn="base" hangingPunct="0">
        <a:spcBef>
          <a:spcPct val="20000"/>
        </a:spcBef>
        <a:spcAft>
          <a:spcPct val="0"/>
        </a:spcAft>
        <a:buClr>
          <a:schemeClr val="accent2"/>
        </a:buClr>
        <a:buSzPct val="70000"/>
        <a:buFont typeface="Wingdings 2" pitchFamily="18" charset="2"/>
        <a:buChar char=""/>
        <a:defRPr sz="2100">
          <a:solidFill>
            <a:schemeClr val="tx1"/>
          </a:solidFill>
          <a:latin typeface="+mn-lt"/>
          <a:ea typeface="+mn-ea"/>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a:solidFill>
            <a:schemeClr val="tx1"/>
          </a:solidFill>
          <a:latin typeface="+mn-lt"/>
          <a:ea typeface="+mn-ea"/>
        </a:defRPr>
      </a:lvl4pPr>
      <a:lvl5pPr marL="1462405" indent="-209550" algn="l" rtl="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5pPr>
      <a:lvl6pPr marL="19196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6pPr>
      <a:lvl7pPr marL="23768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7pPr>
      <a:lvl8pPr marL="28340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8pPr>
      <a:lvl9pPr marL="32912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5848350" y="3187065"/>
            <a:ext cx="2952750" cy="831850"/>
          </a:xfrm>
          <a:solidFill>
            <a:schemeClr val="tx2">
              <a:lumMod val="40000"/>
              <a:lumOff val="60000"/>
              <a:alpha val="50000"/>
            </a:schemeClr>
          </a:solidFill>
        </p:spPr>
        <p:txBody>
          <a:bodyPr vert="horz" wrap="square" lIns="91440" tIns="45720" rIns="91440" bIns="45720" numCol="1" anchor="t" anchorCtr="0" compatLnSpc="1">
            <a:noAutofit/>
          </a:bodyPr>
          <a:lstStyle/>
          <a:p>
            <a:pPr marL="0" marR="0" lvl="0" indent="0" algn="ctr" defTabSz="914400" rtl="0" eaLnBrk="1" fontAlgn="base" latinLnBrk="0" hangingPunct="1">
              <a:lnSpc>
                <a:spcPct val="100000"/>
              </a:lnSpc>
              <a:spcBef>
                <a:spcPct val="20000"/>
              </a:spcBef>
              <a:spcAft>
                <a:spcPct val="0"/>
              </a:spcAft>
              <a:buClr>
                <a:srgbClr val="0BD0D9"/>
              </a:buClr>
              <a:buSzPct val="95000"/>
              <a:buFont typeface="Wingdings 2" pitchFamily="18" charset="2"/>
              <a:buNone/>
              <a:defRPr/>
            </a:pPr>
            <a:r>
              <a:rPr kumimoji="0" lang="en-US" altLang="zh-CN" sz="4400" b="1" i="0" u="none" strike="noStrike" kern="0" cap="none" spc="0" normalizeH="0" baseline="0" noProof="0" dirty="0">
                <a:ln w="12700">
                  <a:noFill/>
                  <a:prstDash val="solid"/>
                </a:ln>
                <a:solidFill>
                  <a:srgbClr val="0000FF"/>
                </a:solidFill>
                <a:effectLst/>
                <a:uLnTx/>
                <a:uFillTx/>
                <a:latin typeface="Times New Roman" panose="02020603050405020304" pitchFamily="18" charset="0"/>
                <a:ea typeface="+mn-ea"/>
                <a:cs typeface="Times New Roman" panose="02020603050405020304" pitchFamily="18" charset="0"/>
              </a:rPr>
              <a:t>Writing</a:t>
            </a:r>
            <a:endParaRPr kumimoji="0" lang="zh-CN" altLang="en-US" sz="4400" b="1" i="0" u="none" strike="noStrike" kern="0" cap="none" spc="0" normalizeH="0" baseline="0" noProof="0" dirty="0">
              <a:ln w="12700">
                <a:noFill/>
                <a:prstDash val="solid"/>
              </a:ln>
              <a:solidFill>
                <a:srgbClr val="0000FF"/>
              </a:solidFill>
              <a:effectLst/>
              <a:uLnTx/>
              <a:uFillTx/>
              <a:latin typeface="Times New Roman" panose="02020603050405020304" pitchFamily="18" charset="0"/>
              <a:ea typeface="+mn-ea"/>
              <a:cs typeface="Times New Roman" panose="02020603050405020304" pitchFamily="18" charset="0"/>
            </a:endParaRPr>
          </a:p>
        </p:txBody>
      </p:sp>
      <p:sp>
        <p:nvSpPr>
          <p:cNvPr id="2051" name="TextBox 4"/>
          <p:cNvSpPr txBox="1">
            <a:spLocks noChangeArrowheads="1"/>
          </p:cNvSpPr>
          <p:nvPr/>
        </p:nvSpPr>
        <p:spPr bwMode="auto">
          <a:xfrm>
            <a:off x="694373" y="836613"/>
            <a:ext cx="7775575" cy="829945"/>
          </a:xfrm>
          <a:prstGeom prst="rect">
            <a:avLst/>
          </a:prstGeom>
          <a:solidFill>
            <a:schemeClr val="accent2">
              <a:lumMod val="40000"/>
              <a:lumOff val="60000"/>
              <a:alpha val="50000"/>
            </a:schemeClr>
          </a:solidFill>
          <a:ln w="9525">
            <a:noFill/>
            <a:miter lim="800000"/>
          </a:ln>
        </p:spPr>
        <p:txBody>
          <a:bodyPr>
            <a:spAutoFit/>
          </a:bodyPr>
          <a:lstStyle/>
          <a:p>
            <a:pPr marR="0" algn="ctr" defTabSz="914400">
              <a:buClrTx/>
              <a:buSzTx/>
              <a:buFontTx/>
              <a:buNone/>
              <a:defRPr/>
            </a:pPr>
            <a:r>
              <a:rPr kumimoji="0" lang="en-US" altLang="zh-CN" sz="4800" b="1" kern="1200" cap="none" spc="0" normalizeH="0" baseline="0" noProof="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Unit 1  </a:t>
            </a:r>
            <a:r>
              <a:rPr lang="en-US" altLang="zh-CN" sz="4800" b="1" noProof="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sym typeface="+mn-ea"/>
              </a:rPr>
              <a:t>Great explorations</a:t>
            </a:r>
            <a:endParaRPr kumimoji="0" lang="en-US" altLang="zh-CN" sz="4800" b="1" kern="1200" cap="none" spc="0" normalizeH="0" baseline="0" noProof="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endParaRPr>
          </a:p>
        </p:txBody>
      </p:sp>
      <p:pic>
        <p:nvPicPr>
          <p:cNvPr id="2" name="图片 1" descr="图片1"/>
          <p:cNvPicPr>
            <a:picLocks noChangeAspect="1"/>
          </p:cNvPicPr>
          <p:nvPr/>
        </p:nvPicPr>
        <p:blipFill>
          <a:blip r:embed="rId2"/>
          <a:stretch>
            <a:fillRect/>
          </a:stretch>
        </p:blipFill>
        <p:spPr>
          <a:xfrm>
            <a:off x="615315" y="2337435"/>
            <a:ext cx="4789805" cy="324294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矩形 1"/>
          <p:cNvSpPr/>
          <p:nvPr/>
        </p:nvSpPr>
        <p:spPr>
          <a:xfrm>
            <a:off x="1474788" y="476250"/>
            <a:ext cx="6265862" cy="1260475"/>
          </a:xfrm>
          <a:prstGeom prst="rect">
            <a:avLst/>
          </a:prstGeom>
          <a:noFill/>
          <a:ln w="9525">
            <a:noFill/>
          </a:ln>
        </p:spPr>
        <p:txBody>
          <a:bodyPr>
            <a:spAutoFit/>
          </a:bodyPr>
          <a:lstStyle/>
          <a:p>
            <a:pPr algn="ctr"/>
            <a:r>
              <a:rPr lang="en-US" altLang="zh-CN" sz="3600" dirty="0">
                <a:solidFill>
                  <a:srgbClr val="0000FF"/>
                </a:solidFill>
                <a:latin typeface="Times New Roman" panose="02020603050405020304" pitchFamily="18" charset="0"/>
                <a:ea typeface="黑体" panose="02010609060101010101" pitchFamily="2" charset="-122"/>
              </a:rPr>
              <a:t>New words and expression</a:t>
            </a:r>
          </a:p>
          <a:p>
            <a:pPr algn="ctr"/>
            <a:r>
              <a:rPr lang="en-US" altLang="zh-CN" sz="4000" dirty="0">
                <a:solidFill>
                  <a:srgbClr val="0000FF"/>
                </a:solidFill>
                <a:latin typeface="Times New Roman" panose="02020603050405020304" pitchFamily="18" charset="0"/>
                <a:ea typeface="黑体" panose="02010609060101010101" pitchFamily="2" charset="-122"/>
              </a:rPr>
              <a:t>Writing</a:t>
            </a:r>
          </a:p>
        </p:txBody>
      </p:sp>
      <p:sp>
        <p:nvSpPr>
          <p:cNvPr id="2" name="文本框 1"/>
          <p:cNvSpPr txBox="1"/>
          <p:nvPr/>
        </p:nvSpPr>
        <p:spPr>
          <a:xfrm>
            <a:off x="407670" y="2306320"/>
            <a:ext cx="7804785" cy="583565"/>
          </a:xfrm>
          <a:prstGeom prst="rect">
            <a:avLst/>
          </a:prstGeom>
          <a:noFill/>
        </p:spPr>
        <p:txBody>
          <a:bodyPr wrap="square" rtlCol="0">
            <a:spAutoFit/>
          </a:bodyPr>
          <a:lstStyle/>
          <a:p>
            <a:r>
              <a:rPr lang="en-US" altLang="zh-CN" sz="3200" b="1">
                <a:latin typeface="Times New Roman" panose="02020603050405020304" pitchFamily="18" charset="0"/>
              </a:rPr>
              <a:t>compare...with...	</a:t>
            </a:r>
            <a:r>
              <a:rPr lang="zh-CN" altLang="en-US" sz="3200" b="1">
                <a:latin typeface="Times New Roman" panose="02020603050405020304" pitchFamily="18" charset="0"/>
              </a:rPr>
              <a:t>把</a:t>
            </a:r>
            <a:r>
              <a:rPr lang="en-US" altLang="zh-CN" sz="3200" b="1">
                <a:latin typeface="Times New Roman" panose="02020603050405020304" pitchFamily="18" charset="0"/>
              </a:rPr>
              <a:t>……</a:t>
            </a:r>
            <a:r>
              <a:rPr lang="zh-CN" altLang="en-US" sz="3200" b="1">
                <a:latin typeface="Times New Roman" panose="02020603050405020304" pitchFamily="18" charset="0"/>
              </a:rPr>
              <a:t>与</a:t>
            </a:r>
            <a:r>
              <a:rPr lang="en-US" altLang="zh-CN" sz="3200" b="1">
                <a:latin typeface="Times New Roman" panose="02020603050405020304" pitchFamily="18" charset="0"/>
              </a:rPr>
              <a:t>……</a:t>
            </a:r>
            <a:r>
              <a:rPr lang="zh-CN" altLang="en-US" sz="3200" b="1">
                <a:latin typeface="Times New Roman" panose="02020603050405020304" pitchFamily="18" charset="0"/>
              </a:rPr>
              <a:t>对比</a:t>
            </a:r>
          </a:p>
        </p:txBody>
      </p:sp>
      <p:pic>
        <p:nvPicPr>
          <p:cNvPr id="13" name="compare with.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900170" y="2516188"/>
            <a:ext cx="244475" cy="244475"/>
          </a:xfrm>
          <a:prstGeom prst="rect">
            <a:avLst/>
          </a:prstGeom>
          <a:noFill/>
          <a:ln w="9525">
            <a:noFill/>
          </a:ln>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076" fill="hold"/>
                                        <p:tgtEl>
                                          <p:spTgt spid="13"/>
                                        </p:tgtEl>
                                      </p:cBhvr>
                                    </p:cmd>
                                  </p:childTnLst>
                                </p:cTn>
                              </p:par>
                            </p:childTnLst>
                          </p:cTn>
                        </p:par>
                      </p:childTnLst>
                    </p:cTn>
                  </p:par>
                </p:childTnLst>
              </p:cTn>
              <p:nextCondLst>
                <p:cond evt="onClick" delay="0">
                  <p:tgtEl>
                    <p:spTgt spid="13"/>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67544" y="1844824"/>
            <a:ext cx="8496300" cy="3465821"/>
          </a:xfrm>
          <a:prstGeom prst="rect">
            <a:avLst/>
          </a:prstGeom>
          <a:noFill/>
          <a:ln w="9525">
            <a:noFill/>
          </a:ln>
        </p:spPr>
        <p:txBody>
          <a:bodyPr wrap="square">
            <a:spAutoFit/>
          </a:bodyPr>
          <a:lstStyle/>
          <a:p>
            <a:pPr>
              <a:lnSpc>
                <a:spcPts val="3760"/>
              </a:lnSpc>
              <a:spcBef>
                <a:spcPts val="0"/>
              </a:spcBef>
            </a:pPr>
            <a:r>
              <a:rPr lang="en-US" altLang="zh-CN" sz="2800" b="1" dirty="0">
                <a:solidFill>
                  <a:srgbClr val="7030A0"/>
                </a:solidFill>
                <a:latin typeface="Times New Roman" panose="02020603050405020304" pitchFamily="18" charset="0"/>
                <a:cs typeface="Times New Roman" panose="02020603050405020304" pitchFamily="18" charset="0"/>
              </a:rPr>
              <a:t>compare...with...</a:t>
            </a:r>
            <a:r>
              <a:rPr lang="en-US" altLang="zh-CN" sz="2800" b="1" dirty="0">
                <a:solidFill>
                  <a:schemeClr val="tx1"/>
                </a:solidFill>
                <a:latin typeface="Times New Roman" panose="02020603050405020304" pitchFamily="18" charset="0"/>
                <a:cs typeface="Times New Roman" panose="02020603050405020304" pitchFamily="18" charset="0"/>
              </a:rPr>
              <a:t>		</a:t>
            </a:r>
            <a:r>
              <a:rPr lang="zh-CN" altLang="en-US" sz="2800" b="1" dirty="0">
                <a:solidFill>
                  <a:schemeClr val="tx1"/>
                </a:solidFill>
                <a:latin typeface="Times New Roman" panose="02020603050405020304" pitchFamily="18" charset="0"/>
                <a:cs typeface="Times New Roman" panose="02020603050405020304" pitchFamily="18" charset="0"/>
              </a:rPr>
              <a:t>把</a:t>
            </a:r>
            <a:r>
              <a:rPr lang="en-US" altLang="zh-CN" sz="2800" b="1" dirty="0">
                <a:solidFill>
                  <a:schemeClr val="tx1"/>
                </a:solidFill>
                <a:latin typeface="Times New Roman" panose="02020603050405020304" pitchFamily="18" charset="0"/>
                <a:cs typeface="Times New Roman" panose="02020603050405020304" pitchFamily="18" charset="0"/>
              </a:rPr>
              <a:t>……</a:t>
            </a:r>
            <a:r>
              <a:rPr lang="zh-CN" altLang="en-US" sz="2800" b="1" dirty="0">
                <a:solidFill>
                  <a:schemeClr val="tx1"/>
                </a:solidFill>
                <a:latin typeface="Times New Roman" panose="02020603050405020304" pitchFamily="18" charset="0"/>
                <a:cs typeface="Times New Roman" panose="02020603050405020304" pitchFamily="18" charset="0"/>
              </a:rPr>
              <a:t>与</a:t>
            </a:r>
            <a:r>
              <a:rPr lang="en-US" altLang="zh-CN" sz="2800" b="1" dirty="0">
                <a:solidFill>
                  <a:schemeClr val="tx1"/>
                </a:solidFill>
                <a:latin typeface="Times New Roman" panose="02020603050405020304" pitchFamily="18" charset="0"/>
                <a:cs typeface="Times New Roman" panose="02020603050405020304" pitchFamily="18" charset="0"/>
              </a:rPr>
              <a:t>……</a:t>
            </a:r>
            <a:r>
              <a:rPr lang="zh-CN" altLang="en-US" sz="2800" b="1" dirty="0">
                <a:solidFill>
                  <a:schemeClr val="tx1"/>
                </a:solidFill>
                <a:latin typeface="Times New Roman" panose="02020603050405020304" pitchFamily="18" charset="0"/>
                <a:cs typeface="Times New Roman" panose="02020603050405020304" pitchFamily="18" charset="0"/>
              </a:rPr>
              <a:t>作对比</a:t>
            </a:r>
            <a:endParaRPr lang="en-US" altLang="zh-CN" sz="2800" b="1" dirty="0">
              <a:solidFill>
                <a:srgbClr val="0000FF"/>
              </a:solidFill>
              <a:latin typeface="Times New Roman" panose="02020603050405020304" pitchFamily="18" charset="0"/>
              <a:cs typeface="Times New Roman" panose="02020603050405020304" pitchFamily="18" charset="0"/>
            </a:endParaRPr>
          </a:p>
          <a:p>
            <a:pPr>
              <a:lnSpc>
                <a:spcPts val="3760"/>
              </a:lnSpc>
              <a:spcBef>
                <a:spcPts val="0"/>
              </a:spcBef>
            </a:pPr>
            <a:r>
              <a:rPr lang="en-US" altLang="zh-CN" sz="2800" dirty="0">
                <a:solidFill>
                  <a:srgbClr val="FF0000"/>
                </a:solidFill>
                <a:latin typeface="Times New Roman" panose="02020603050405020304" pitchFamily="18" charset="0"/>
              </a:rPr>
              <a:t>Let's compare this article with that one.</a:t>
            </a:r>
            <a:endParaRPr lang="en-US" altLang="zh-CN" sz="2800" dirty="0">
              <a:latin typeface="Times New Roman" panose="02020603050405020304" pitchFamily="18" charset="0"/>
            </a:endParaRPr>
          </a:p>
          <a:p>
            <a:pPr>
              <a:lnSpc>
                <a:spcPts val="3760"/>
              </a:lnSpc>
              <a:spcBef>
                <a:spcPts val="0"/>
              </a:spcBef>
            </a:pPr>
            <a:r>
              <a:rPr lang="zh-CN" altLang="en-US" sz="2800" dirty="0">
                <a:solidFill>
                  <a:schemeClr val="tx1"/>
                </a:solidFill>
                <a:latin typeface="Times New Roman" panose="02020603050405020304" pitchFamily="18" charset="0"/>
              </a:rPr>
              <a:t>让我们把这篇文章和那一篇作一下比较。</a:t>
            </a:r>
            <a:endParaRPr lang="en-US" altLang="zh-CN" sz="2800" dirty="0">
              <a:solidFill>
                <a:schemeClr val="tx1"/>
              </a:solidFill>
              <a:latin typeface="Times New Roman" panose="02020603050405020304" pitchFamily="18" charset="0"/>
            </a:endParaRPr>
          </a:p>
          <a:p>
            <a:pPr>
              <a:lnSpc>
                <a:spcPts val="3760"/>
              </a:lnSpc>
              <a:spcBef>
                <a:spcPts val="0"/>
              </a:spcBef>
            </a:pPr>
            <a:r>
              <a:rPr lang="en-US" altLang="zh-CN" sz="2800" b="1" dirty="0">
                <a:solidFill>
                  <a:srgbClr val="7030A0"/>
                </a:solidFill>
                <a:latin typeface="Times New Roman" panose="02020603050405020304" pitchFamily="18" charset="0"/>
                <a:cs typeface="Times New Roman" panose="02020603050405020304" pitchFamily="18" charset="0"/>
                <a:sym typeface="+mn-ea"/>
              </a:rPr>
              <a:t>compare……to……         </a:t>
            </a:r>
            <a:r>
              <a:rPr lang="en-US" altLang="zh-CN" sz="2800" b="1" dirty="0">
                <a:latin typeface="Times New Roman" panose="02020603050405020304" pitchFamily="18" charset="0"/>
                <a:cs typeface="Times New Roman" panose="02020603050405020304" pitchFamily="18" charset="0"/>
                <a:sym typeface="+mn-ea"/>
              </a:rPr>
              <a:t>“</a:t>
            </a:r>
            <a:r>
              <a:rPr lang="zh-CN" altLang="en-US" sz="2800" b="1" dirty="0">
                <a:latin typeface="Times New Roman" panose="02020603050405020304" pitchFamily="18" charset="0"/>
                <a:cs typeface="Times New Roman" panose="02020603050405020304" pitchFamily="18" charset="0"/>
                <a:sym typeface="+mn-ea"/>
              </a:rPr>
              <a:t>将</a:t>
            </a:r>
            <a:r>
              <a:rPr lang="en-US" altLang="zh-CN" sz="2800" b="1" dirty="0">
                <a:latin typeface="Times New Roman" panose="02020603050405020304" pitchFamily="18" charset="0"/>
                <a:cs typeface="Times New Roman" panose="02020603050405020304" pitchFamily="18" charset="0"/>
                <a:sym typeface="+mn-ea"/>
              </a:rPr>
              <a:t>……</a:t>
            </a:r>
            <a:r>
              <a:rPr lang="zh-CN" altLang="en-US" sz="2800" b="1" dirty="0">
                <a:latin typeface="Times New Roman" panose="02020603050405020304" pitchFamily="18" charset="0"/>
                <a:cs typeface="Times New Roman" panose="02020603050405020304" pitchFamily="18" charset="0"/>
                <a:sym typeface="+mn-ea"/>
              </a:rPr>
              <a:t>比作</a:t>
            </a:r>
            <a:r>
              <a:rPr lang="en-US" altLang="zh-CN" sz="2800" b="1" dirty="0">
                <a:latin typeface="Times New Roman" panose="02020603050405020304" pitchFamily="18" charset="0"/>
                <a:cs typeface="Times New Roman" panose="02020603050405020304" pitchFamily="18" charset="0"/>
                <a:sym typeface="+mn-ea"/>
              </a:rPr>
              <a:t>……”</a:t>
            </a:r>
          </a:p>
          <a:p>
            <a:pPr>
              <a:lnSpc>
                <a:spcPts val="3760"/>
              </a:lnSpc>
              <a:spcBef>
                <a:spcPts val="0"/>
              </a:spcBef>
            </a:pPr>
            <a:r>
              <a:rPr lang="zh-CN" altLang="en-US" sz="2800" dirty="0">
                <a:solidFill>
                  <a:schemeClr val="tx1"/>
                </a:solidFill>
                <a:latin typeface="Times New Roman" panose="02020603050405020304" pitchFamily="18" charset="0"/>
                <a:sym typeface="+mn-ea"/>
              </a:rPr>
              <a:t>心脏常被比作水泵。</a:t>
            </a:r>
            <a:endParaRPr lang="en-US" altLang="zh-CN" sz="2800" dirty="0">
              <a:solidFill>
                <a:schemeClr val="tx1"/>
              </a:solidFill>
              <a:latin typeface="Times New Roman" panose="02020603050405020304" pitchFamily="18" charset="0"/>
              <a:sym typeface="+mn-ea"/>
            </a:endParaRPr>
          </a:p>
          <a:p>
            <a:pPr>
              <a:lnSpc>
                <a:spcPts val="3760"/>
              </a:lnSpc>
              <a:spcBef>
                <a:spcPts val="0"/>
              </a:spcBef>
            </a:pPr>
            <a:r>
              <a:rPr lang="en-US" altLang="zh-CN" sz="2800" dirty="0">
                <a:solidFill>
                  <a:srgbClr val="FF0000"/>
                </a:solidFill>
                <a:latin typeface="Times New Roman" panose="02020603050405020304" pitchFamily="18" charset="0"/>
                <a:sym typeface="+mn-ea"/>
              </a:rPr>
              <a:t>The heart is often compared to a pump.</a:t>
            </a:r>
          </a:p>
          <a:p>
            <a:pPr>
              <a:lnSpc>
                <a:spcPts val="3760"/>
              </a:lnSpc>
              <a:spcBef>
                <a:spcPts val="0"/>
              </a:spcBef>
            </a:pPr>
            <a:endParaRPr lang="zh-CN" altLang="en-US" sz="2800" dirty="0">
              <a:solidFill>
                <a:schemeClr val="tx1"/>
              </a:solidFill>
              <a:latin typeface="Times New Roman" panose="02020603050405020304" pitchFamily="18" charset="0"/>
              <a:sym typeface="+mn-ea"/>
            </a:endParaRPr>
          </a:p>
        </p:txBody>
      </p:sp>
      <p:sp>
        <p:nvSpPr>
          <p:cNvPr id="35843" name="文本框 2"/>
          <p:cNvSpPr txBox="1"/>
          <p:nvPr/>
        </p:nvSpPr>
        <p:spPr>
          <a:xfrm>
            <a:off x="2259330" y="842645"/>
            <a:ext cx="4625975" cy="646113"/>
          </a:xfrm>
          <a:prstGeom prst="rect">
            <a:avLst/>
          </a:prstGeom>
          <a:noFill/>
          <a:ln w="9525">
            <a:noFill/>
          </a:ln>
        </p:spPr>
        <p:txBody>
          <a:bodyPr>
            <a:spAutoFit/>
          </a:bodyPr>
          <a:lstStyle/>
          <a:p>
            <a:r>
              <a:rPr lang="en-US" altLang="zh-CN" sz="3600" b="1">
                <a:latin typeface="Times New Roman" panose="02020603050405020304" pitchFamily="18" charset="0"/>
                <a:cs typeface="Times New Roman" panose="02020603050405020304" pitchFamily="18" charset="0"/>
              </a:rPr>
              <a:t>Language points</a:t>
            </a:r>
            <a:endParaRPr lang="en-US" altLang="zh-CN" sz="3600" b="1">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txBox="1">
            <a:spLocks noChangeArrowheads="1"/>
          </p:cNvSpPr>
          <p:nvPr/>
        </p:nvSpPr>
        <p:spPr bwMode="auto">
          <a:xfrm>
            <a:off x="2145983" y="687388"/>
            <a:ext cx="4176713"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vl2pPr/>
            <a:lvl3pPr/>
            <a:lvl4pPr/>
            <a:lvl5pPr/>
            <a:lvl6pPr/>
            <a:lvl7pPr/>
            <a:lvl8pPr/>
            <a:lvl9pPr/>
          </a:lstStyle>
          <a:p>
            <a:pPr marL="0" marR="0" lvl="0" indent="0" algn="ctr" defTabSz="914400" rtl="0" eaLnBrk="1" fontAlgn="base" latinLnBrk="0" hangingPunct="1">
              <a:lnSpc>
                <a:spcPct val="90000"/>
              </a:lnSpc>
              <a:spcBef>
                <a:spcPct val="0"/>
              </a:spcBef>
              <a:spcAft>
                <a:spcPct val="0"/>
              </a:spcAft>
              <a:buClrTx/>
              <a:buSzTx/>
              <a:buFontTx/>
              <a:buNone/>
              <a:defRPr/>
            </a:pPr>
            <a:r>
              <a:rPr kumimoji="0" lang="en-US" sz="3200" b="1" i="0" u="none" strike="noStrike" kern="1200" cap="none" spc="0" normalizeH="0" baseline="0" noProof="0" dirty="0">
                <a:ln>
                  <a:noFill/>
                </a:ln>
                <a:solidFill>
                  <a:srgbClr val="0066FF"/>
                </a:solidFill>
                <a:effectLst>
                  <a:outerShdw blurRad="38100" dist="38100" dir="2700000" algn="tl">
                    <a:srgbClr val="C0C0C0"/>
                  </a:outerShdw>
                </a:effectLst>
                <a:uLnTx/>
                <a:uFillTx/>
                <a:latin typeface="Times New Roman" panose="02020603050405020304" pitchFamily="18" charset="0"/>
                <a:ea typeface="华文中宋" pitchFamily="2" charset="-122"/>
                <a:cs typeface="+mn-cs"/>
              </a:rPr>
              <a:t>A famous travel writer</a:t>
            </a:r>
          </a:p>
        </p:txBody>
      </p:sp>
      <p:sp>
        <p:nvSpPr>
          <p:cNvPr id="3075" name="Text Box 8"/>
          <p:cNvSpPr txBox="1"/>
          <p:nvPr/>
        </p:nvSpPr>
        <p:spPr>
          <a:xfrm>
            <a:off x="359093" y="1330643"/>
            <a:ext cx="8424862" cy="1800225"/>
          </a:xfrm>
          <a:prstGeom prst="rect">
            <a:avLst/>
          </a:prstGeom>
          <a:noFill/>
          <a:ln w="9525">
            <a:noFill/>
          </a:ln>
        </p:spPr>
        <p:txBody>
          <a:bodyPr>
            <a:spAutoFit/>
          </a:bodyPr>
          <a:lstStyle/>
          <a:p>
            <a:pPr eaLnBrk="1" hangingPunct="1">
              <a:spcBef>
                <a:spcPct val="10000"/>
              </a:spcBef>
            </a:pPr>
            <a:r>
              <a:rPr lang="en-US" altLang="zh-CN" sz="2800">
                <a:solidFill>
                  <a:srgbClr val="0066FF"/>
                </a:solidFill>
                <a:latin typeface="Times New Roman" panose="02020603050405020304" pitchFamily="18" charset="0"/>
              </a:rPr>
              <a:t>A James Turner is a famous travel writer. Here is part of an interview with him. Work in pairs to match the answers with the questions. Write the letters in the boxes.</a:t>
            </a:r>
          </a:p>
        </p:txBody>
      </p:sp>
      <p:sp>
        <p:nvSpPr>
          <p:cNvPr id="3076" name="Text Box 27"/>
          <p:cNvSpPr txBox="1"/>
          <p:nvPr/>
        </p:nvSpPr>
        <p:spPr>
          <a:xfrm>
            <a:off x="612775" y="2751138"/>
            <a:ext cx="7343775" cy="3341687"/>
          </a:xfrm>
          <a:prstGeom prst="rect">
            <a:avLst/>
          </a:prstGeom>
          <a:noFill/>
          <a:ln w="9525">
            <a:noFill/>
          </a:ln>
        </p:spPr>
        <p:txBody>
          <a:bodyPr>
            <a:spAutoFit/>
          </a:bodyPr>
          <a:lstStyle/>
          <a:p>
            <a:pPr marL="457200" indent="-457200" eaLnBrk="1" hangingPunct="1">
              <a:lnSpc>
                <a:spcPct val="110000"/>
              </a:lnSpc>
              <a:spcBef>
                <a:spcPct val="10000"/>
              </a:spcBef>
              <a:buAutoNum type="arabicPlain"/>
            </a:pPr>
            <a:r>
              <a:rPr lang="en-US" altLang="zh-CN" sz="3000">
                <a:latin typeface="Times New Roman" panose="02020603050405020304" pitchFamily="18" charset="0"/>
              </a:rPr>
              <a:t>When and where were you born?</a:t>
            </a:r>
          </a:p>
          <a:p>
            <a:pPr marL="457200" indent="-457200" eaLnBrk="1" hangingPunct="1">
              <a:lnSpc>
                <a:spcPct val="110000"/>
              </a:lnSpc>
              <a:spcBef>
                <a:spcPct val="10000"/>
              </a:spcBef>
              <a:buAutoNum type="arabicPlain"/>
            </a:pPr>
            <a:r>
              <a:rPr lang="en-US" altLang="zh-CN" sz="3000">
                <a:latin typeface="Times New Roman" panose="02020603050405020304" pitchFamily="18" charset="0"/>
              </a:rPr>
              <a:t>What did your parents do?</a:t>
            </a:r>
          </a:p>
          <a:p>
            <a:pPr marL="457200" indent="-457200" eaLnBrk="1" hangingPunct="1">
              <a:lnSpc>
                <a:spcPct val="110000"/>
              </a:lnSpc>
              <a:spcBef>
                <a:spcPct val="10000"/>
              </a:spcBef>
              <a:buAutoNum type="arabicPlain"/>
            </a:pPr>
            <a:r>
              <a:rPr lang="en-US" altLang="zh-CN" sz="3000">
                <a:latin typeface="Times New Roman" panose="02020603050405020304" pitchFamily="18" charset="0"/>
              </a:rPr>
              <a:t>What did you do when you left school?</a:t>
            </a:r>
          </a:p>
          <a:p>
            <a:pPr marL="457200" indent="-457200" eaLnBrk="1" hangingPunct="1">
              <a:lnSpc>
                <a:spcPct val="110000"/>
              </a:lnSpc>
              <a:spcBef>
                <a:spcPct val="10000"/>
              </a:spcBef>
              <a:buAutoNum type="arabicPlain"/>
            </a:pPr>
            <a:r>
              <a:rPr lang="en-US" altLang="zh-CN" sz="3000">
                <a:latin typeface="Times New Roman" panose="02020603050405020304" pitchFamily="18" charset="0"/>
              </a:rPr>
              <a:t>How did you start writing your first book?</a:t>
            </a:r>
          </a:p>
          <a:p>
            <a:pPr marL="457200" indent="-457200" eaLnBrk="1" hangingPunct="1">
              <a:lnSpc>
                <a:spcPct val="110000"/>
              </a:lnSpc>
              <a:spcBef>
                <a:spcPct val="10000"/>
              </a:spcBef>
              <a:buAutoNum type="arabicPlain"/>
            </a:pPr>
            <a:r>
              <a:rPr lang="en-US" altLang="zh-CN" sz="3000">
                <a:latin typeface="Times New Roman" panose="02020603050405020304" pitchFamily="18" charset="0"/>
              </a:rPr>
              <a:t>What do you like to write about?</a:t>
            </a:r>
          </a:p>
          <a:p>
            <a:pPr marL="457200" indent="-457200" eaLnBrk="1" hangingPunct="1">
              <a:lnSpc>
                <a:spcPct val="110000"/>
              </a:lnSpc>
              <a:spcBef>
                <a:spcPct val="10000"/>
              </a:spcBef>
              <a:buAutoNum type="arabicPlain"/>
            </a:pPr>
            <a:r>
              <a:rPr lang="en-US" altLang="zh-CN" sz="3000">
                <a:latin typeface="Times New Roman" panose="02020603050405020304" pitchFamily="18" charset="0"/>
              </a:rPr>
              <a:t>What’s your next book about?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QQ截图20141124173126"/>
          <p:cNvPicPr>
            <a:picLocks noChangeAspect="1"/>
          </p:cNvPicPr>
          <p:nvPr/>
        </p:nvPicPr>
        <p:blipFill>
          <a:blip r:embed="rId2"/>
          <a:stretch>
            <a:fillRect/>
          </a:stretch>
        </p:blipFill>
        <p:spPr>
          <a:xfrm>
            <a:off x="395605" y="608013"/>
            <a:ext cx="8351838" cy="6134100"/>
          </a:xfrm>
          <a:prstGeom prst="rect">
            <a:avLst/>
          </a:prstGeom>
          <a:noFill/>
          <a:ln w="9525">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9"/>
          <p:cNvPicPr>
            <a:picLocks noChangeAspect="1"/>
          </p:cNvPicPr>
          <p:nvPr/>
        </p:nvPicPr>
        <p:blipFill>
          <a:blip r:embed="rId2"/>
          <a:stretch>
            <a:fillRect/>
          </a:stretch>
        </p:blipFill>
        <p:spPr>
          <a:xfrm>
            <a:off x="69850" y="1231900"/>
            <a:ext cx="9039225" cy="3852863"/>
          </a:xfrm>
          <a:prstGeom prst="rect">
            <a:avLst/>
          </a:prstGeom>
          <a:noFill/>
          <a:ln w="9525">
            <a:noFill/>
          </a:ln>
        </p:spPr>
      </p:pic>
      <p:sp>
        <p:nvSpPr>
          <p:cNvPr id="14" name="TextBox 6"/>
          <p:cNvSpPr txBox="1">
            <a:spLocks noChangeArrowheads="1"/>
          </p:cNvSpPr>
          <p:nvPr/>
        </p:nvSpPr>
        <p:spPr bwMode="auto">
          <a:xfrm>
            <a:off x="2627313" y="119063"/>
            <a:ext cx="4137025" cy="1014730"/>
          </a:xfrm>
          <a:prstGeom prst="rect">
            <a:avLst/>
          </a:prstGeom>
          <a:noFill/>
          <a:ln w="9525">
            <a:noFill/>
            <a:miter lim="800000"/>
          </a:ln>
        </p:spPr>
        <p:txBody>
          <a:bodyPr>
            <a:spAutoFit/>
          </a:bodyPr>
          <a:lstStyle/>
          <a:p>
            <a:pPr algn="ctr"/>
            <a:r>
              <a:rPr lang="en-US" altLang="zh-CN" sz="3600">
                <a:solidFill>
                  <a:srgbClr val="0000FF"/>
                </a:solidFill>
                <a:effectLst>
                  <a:outerShdw blurRad="38100" dist="38100" dir="2700000">
                    <a:srgbClr val="000000"/>
                  </a:outerShdw>
                </a:effectLst>
                <a:latin typeface="Times New Roman" panose="02020603050405020304" pitchFamily="18" charset="0"/>
              </a:rPr>
              <a:t>Writing</a:t>
            </a:r>
          </a:p>
          <a:p>
            <a:pPr algn="ctr"/>
            <a:r>
              <a:rPr lang="en-US" altLang="zh-CN" sz="2400">
                <a:solidFill>
                  <a:srgbClr val="0000FF"/>
                </a:solidFill>
                <a:latin typeface="Times New Roman" panose="02020603050405020304" pitchFamily="18" charset="0"/>
              </a:rPr>
              <a:t>A famous travel writer</a:t>
            </a:r>
          </a:p>
        </p:txBody>
      </p:sp>
      <p:sp>
        <p:nvSpPr>
          <p:cNvPr id="2" name="矩形 1"/>
          <p:cNvSpPr/>
          <p:nvPr/>
        </p:nvSpPr>
        <p:spPr>
          <a:xfrm>
            <a:off x="1397702" y="5173894"/>
            <a:ext cx="6383543" cy="1012462"/>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6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a My father was a cook, and my mother was a writer.</a:t>
            </a:r>
          </a:p>
        </p:txBody>
      </p:sp>
      <p:sp>
        <p:nvSpPr>
          <p:cNvPr id="3" name="矩形 2"/>
          <p:cNvSpPr/>
          <p:nvPr/>
        </p:nvSpPr>
        <p:spPr>
          <a:xfrm>
            <a:off x="8136098" y="2404318"/>
            <a:ext cx="383438" cy="5847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9"/>
          <p:cNvPicPr>
            <a:picLocks noChangeAspect="1"/>
          </p:cNvPicPr>
          <p:nvPr/>
        </p:nvPicPr>
        <p:blipFill>
          <a:blip r:embed="rId2"/>
          <a:stretch>
            <a:fillRect/>
          </a:stretch>
        </p:blipFill>
        <p:spPr>
          <a:xfrm>
            <a:off x="69850" y="1089025"/>
            <a:ext cx="9039225" cy="3852863"/>
          </a:xfrm>
          <a:prstGeom prst="rect">
            <a:avLst/>
          </a:prstGeom>
          <a:noFill/>
          <a:ln w="9525">
            <a:noFill/>
          </a:ln>
        </p:spPr>
      </p:pic>
      <p:sp>
        <p:nvSpPr>
          <p:cNvPr id="2" name="矩形 1"/>
          <p:cNvSpPr/>
          <p:nvPr/>
        </p:nvSpPr>
        <p:spPr>
          <a:xfrm>
            <a:off x="1605573" y="5200591"/>
            <a:ext cx="6526958" cy="645160"/>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6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b In London in 1970.</a:t>
            </a:r>
          </a:p>
        </p:txBody>
      </p:sp>
      <p:sp>
        <p:nvSpPr>
          <p:cNvPr id="3" name="矩形 2"/>
          <p:cNvSpPr/>
          <p:nvPr/>
        </p:nvSpPr>
        <p:spPr>
          <a:xfrm>
            <a:off x="8132568" y="2193172"/>
            <a:ext cx="437838" cy="635484"/>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a</a:t>
            </a:r>
          </a:p>
        </p:txBody>
      </p:sp>
      <p:sp>
        <p:nvSpPr>
          <p:cNvPr id="7" name="矩形 6"/>
          <p:cNvSpPr/>
          <p:nvPr/>
        </p:nvSpPr>
        <p:spPr>
          <a:xfrm>
            <a:off x="8190073" y="1826791"/>
            <a:ext cx="404278" cy="58477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b</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9"/>
          <p:cNvPicPr>
            <a:picLocks noChangeAspect="1"/>
          </p:cNvPicPr>
          <p:nvPr/>
        </p:nvPicPr>
        <p:blipFill>
          <a:blip r:embed="rId2"/>
          <a:stretch>
            <a:fillRect/>
          </a:stretch>
        </p:blipFill>
        <p:spPr>
          <a:xfrm>
            <a:off x="69850" y="1016000"/>
            <a:ext cx="9039225" cy="3852863"/>
          </a:xfrm>
          <a:prstGeom prst="rect">
            <a:avLst/>
          </a:prstGeom>
          <a:noFill/>
          <a:ln w="9525">
            <a:noFill/>
          </a:ln>
        </p:spPr>
      </p:pic>
      <p:sp>
        <p:nvSpPr>
          <p:cNvPr id="2" name="矩形 1"/>
          <p:cNvSpPr/>
          <p:nvPr/>
        </p:nvSpPr>
        <p:spPr>
          <a:xfrm>
            <a:off x="260985" y="4869180"/>
            <a:ext cx="8401685" cy="1753235"/>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6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c I’m following the route that was taken by Marco Polo.</a:t>
            </a:r>
            <a:r>
              <a:rPr kumimoji="0" lang="en-US" altLang="zh-CN" sz="3600" b="0" i="0" u="none" strike="noStrike" kern="1200" cap="none" spc="0" normalizeH="0" baseline="0" noProof="0" dirty="0">
                <a:ln>
                  <a:noFill/>
                </a:ln>
                <a:solidFill>
                  <a:schemeClr val="tx1"/>
                </a:solidFill>
                <a:effectLst/>
                <a:uLnTx/>
                <a:uFillTx/>
                <a:latin typeface="Times New Roman" panose="02020603050405020304" pitchFamily="18" charset="0"/>
                <a:ea typeface="宋体" panose="02010600030101010101" pitchFamily="2" charset="-122"/>
                <a:cs typeface="+mn-cs"/>
              </a:rPr>
              <a:t> </a:t>
            </a:r>
            <a:r>
              <a:rPr kumimoji="0" lang="en-US" altLang="zh-CN" sz="36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I’m planning to write a book about him and his journey.</a:t>
            </a:r>
            <a:endParaRPr kumimoji="0" lang="zh-CN" altLang="zh-CN" sz="36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endParaRPr>
          </a:p>
        </p:txBody>
      </p:sp>
      <p:sp>
        <p:nvSpPr>
          <p:cNvPr id="3" name="矩形 2"/>
          <p:cNvSpPr/>
          <p:nvPr/>
        </p:nvSpPr>
        <p:spPr>
          <a:xfrm>
            <a:off x="8182135" y="2191593"/>
            <a:ext cx="383438" cy="5847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a</a:t>
            </a:r>
          </a:p>
        </p:txBody>
      </p:sp>
      <p:sp>
        <p:nvSpPr>
          <p:cNvPr id="7" name="矩形 6"/>
          <p:cNvSpPr/>
          <p:nvPr/>
        </p:nvSpPr>
        <p:spPr>
          <a:xfrm>
            <a:off x="8182135" y="1753766"/>
            <a:ext cx="404278" cy="58477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b</a:t>
            </a:r>
          </a:p>
        </p:txBody>
      </p:sp>
      <p:sp>
        <p:nvSpPr>
          <p:cNvPr id="8" name="矩形 7"/>
          <p:cNvSpPr/>
          <p:nvPr/>
        </p:nvSpPr>
        <p:spPr>
          <a:xfrm>
            <a:off x="8145902" y="4063849"/>
            <a:ext cx="372218" cy="5847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1"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9"/>
          <p:cNvPicPr>
            <a:picLocks noChangeAspect="1"/>
          </p:cNvPicPr>
          <p:nvPr/>
        </p:nvPicPr>
        <p:blipFill>
          <a:blip r:embed="rId2"/>
          <a:stretch>
            <a:fillRect/>
          </a:stretch>
        </p:blipFill>
        <p:spPr>
          <a:xfrm>
            <a:off x="-22225" y="1016000"/>
            <a:ext cx="9039225" cy="3852863"/>
          </a:xfrm>
          <a:prstGeom prst="rect">
            <a:avLst/>
          </a:prstGeom>
          <a:noFill/>
          <a:ln w="9525">
            <a:noFill/>
          </a:ln>
        </p:spPr>
      </p:pic>
      <p:sp>
        <p:nvSpPr>
          <p:cNvPr id="2" name="矩形 1"/>
          <p:cNvSpPr/>
          <p:nvPr/>
        </p:nvSpPr>
        <p:spPr>
          <a:xfrm>
            <a:off x="863813" y="4963085"/>
            <a:ext cx="7809137" cy="175323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6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d I usually write while I’m travelling, so my first book started from the notes I took.</a:t>
            </a:r>
          </a:p>
        </p:txBody>
      </p:sp>
      <p:sp>
        <p:nvSpPr>
          <p:cNvPr id="3" name="矩形 2"/>
          <p:cNvSpPr/>
          <p:nvPr/>
        </p:nvSpPr>
        <p:spPr>
          <a:xfrm>
            <a:off x="8018623" y="2132856"/>
            <a:ext cx="383438" cy="5847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a</a:t>
            </a:r>
          </a:p>
        </p:txBody>
      </p:sp>
      <p:sp>
        <p:nvSpPr>
          <p:cNvPr id="7" name="矩形 6"/>
          <p:cNvSpPr/>
          <p:nvPr/>
        </p:nvSpPr>
        <p:spPr>
          <a:xfrm>
            <a:off x="8018623" y="1772816"/>
            <a:ext cx="404278" cy="523220"/>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b</a:t>
            </a:r>
          </a:p>
        </p:txBody>
      </p:sp>
      <p:sp>
        <p:nvSpPr>
          <p:cNvPr id="8" name="矩形 7"/>
          <p:cNvSpPr/>
          <p:nvPr/>
        </p:nvSpPr>
        <p:spPr>
          <a:xfrm>
            <a:off x="8047477" y="4117824"/>
            <a:ext cx="372218" cy="5847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c</a:t>
            </a:r>
          </a:p>
        </p:txBody>
      </p:sp>
      <p:sp>
        <p:nvSpPr>
          <p:cNvPr id="9" name="矩形 8"/>
          <p:cNvSpPr/>
          <p:nvPr/>
        </p:nvSpPr>
        <p:spPr>
          <a:xfrm>
            <a:off x="8095872" y="3200282"/>
            <a:ext cx="288032" cy="58477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9"/>
          <p:cNvPicPr>
            <a:picLocks noChangeAspect="1"/>
          </p:cNvPicPr>
          <p:nvPr/>
        </p:nvPicPr>
        <p:blipFill>
          <a:blip r:embed="rId2"/>
          <a:stretch>
            <a:fillRect/>
          </a:stretch>
        </p:blipFill>
        <p:spPr>
          <a:xfrm>
            <a:off x="-22225" y="1016000"/>
            <a:ext cx="9039225" cy="3852863"/>
          </a:xfrm>
          <a:prstGeom prst="rect">
            <a:avLst/>
          </a:prstGeom>
          <a:noFill/>
          <a:ln w="9525">
            <a:noFill/>
          </a:ln>
        </p:spPr>
      </p:pic>
      <p:sp>
        <p:nvSpPr>
          <p:cNvPr id="2" name="矩形 1"/>
          <p:cNvSpPr/>
          <p:nvPr/>
        </p:nvSpPr>
        <p:spPr>
          <a:xfrm>
            <a:off x="299337" y="4859522"/>
            <a:ext cx="8688229" cy="1886585"/>
          </a:xfrm>
          <a:prstGeom prst="rect">
            <a:avLst/>
          </a:prstGeom>
        </p:spPr>
        <p:txBody>
          <a:bodyPr>
            <a:spAutoFit/>
          </a:bodyPr>
          <a:lstStyle/>
          <a:p>
            <a:pPr marL="0" marR="0" lvl="0" indent="0" algn="l" defTabSz="914400" rtl="0" eaLnBrk="0" fontAlgn="base" latinLnBrk="0" hangingPunct="0">
              <a:lnSpc>
                <a:spcPts val="3500"/>
              </a:lnSpc>
              <a:spcBef>
                <a:spcPct val="0"/>
              </a:spcBef>
              <a:spcAft>
                <a:spcPct val="0"/>
              </a:spcAft>
              <a:buClrTx/>
              <a:buSzTx/>
              <a:buFontTx/>
              <a:buNone/>
              <a:defRPr/>
            </a:pPr>
            <a:r>
              <a:rPr kumimoji="0" lang="en-US" altLang="zh-CN" sz="28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e At first, I got a job at a travel company. However, I wanted to explore the world myself! Then I went to China to teach English. From there I explored the rest of Asia.</a:t>
            </a:r>
          </a:p>
        </p:txBody>
      </p:sp>
      <p:sp>
        <p:nvSpPr>
          <p:cNvPr id="3" name="矩形 2"/>
          <p:cNvSpPr/>
          <p:nvPr/>
        </p:nvSpPr>
        <p:spPr>
          <a:xfrm>
            <a:off x="8018623" y="2132856"/>
            <a:ext cx="383438" cy="5847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a</a:t>
            </a:r>
          </a:p>
        </p:txBody>
      </p:sp>
      <p:sp>
        <p:nvSpPr>
          <p:cNvPr id="7" name="矩形 6"/>
          <p:cNvSpPr/>
          <p:nvPr/>
        </p:nvSpPr>
        <p:spPr>
          <a:xfrm>
            <a:off x="8018623" y="1772816"/>
            <a:ext cx="404278" cy="523220"/>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b</a:t>
            </a:r>
          </a:p>
        </p:txBody>
      </p:sp>
      <p:sp>
        <p:nvSpPr>
          <p:cNvPr id="8" name="矩形 7"/>
          <p:cNvSpPr/>
          <p:nvPr/>
        </p:nvSpPr>
        <p:spPr>
          <a:xfrm>
            <a:off x="8047477" y="4117824"/>
            <a:ext cx="372218" cy="5847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c</a:t>
            </a:r>
          </a:p>
        </p:txBody>
      </p:sp>
      <p:sp>
        <p:nvSpPr>
          <p:cNvPr id="9" name="矩形 8"/>
          <p:cNvSpPr/>
          <p:nvPr/>
        </p:nvSpPr>
        <p:spPr>
          <a:xfrm>
            <a:off x="8022609" y="3185416"/>
            <a:ext cx="288032" cy="58477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d</a:t>
            </a:r>
          </a:p>
        </p:txBody>
      </p:sp>
      <p:sp>
        <p:nvSpPr>
          <p:cNvPr id="10" name="矩形 9"/>
          <p:cNvSpPr/>
          <p:nvPr/>
        </p:nvSpPr>
        <p:spPr>
          <a:xfrm>
            <a:off x="8026639" y="2692062"/>
            <a:ext cx="393056" cy="5847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arn(inVertic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9"/>
          <p:cNvPicPr>
            <a:picLocks noChangeAspect="1"/>
          </p:cNvPicPr>
          <p:nvPr/>
        </p:nvPicPr>
        <p:blipFill>
          <a:blip r:embed="rId2"/>
          <a:stretch>
            <a:fillRect/>
          </a:stretch>
        </p:blipFill>
        <p:spPr>
          <a:xfrm>
            <a:off x="-22225" y="1016000"/>
            <a:ext cx="9039225" cy="3852863"/>
          </a:xfrm>
          <a:prstGeom prst="rect">
            <a:avLst/>
          </a:prstGeom>
          <a:noFill/>
          <a:ln w="9525">
            <a:noFill/>
          </a:ln>
        </p:spPr>
      </p:pic>
      <p:sp>
        <p:nvSpPr>
          <p:cNvPr id="2" name="矩形 1"/>
          <p:cNvSpPr/>
          <p:nvPr/>
        </p:nvSpPr>
        <p:spPr>
          <a:xfrm>
            <a:off x="751492" y="4948314"/>
            <a:ext cx="7976098" cy="1568450"/>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f I like to write about the places I visit. I often </a:t>
            </a:r>
            <a:r>
              <a:rPr kumimoji="0" lang="en-US" altLang="zh-CN" sz="3200" b="1" i="0"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compare</a:t>
            </a: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 their cultures </a:t>
            </a:r>
            <a:r>
              <a:rPr kumimoji="0" lang="en-US" altLang="zh-CN" sz="3200" b="1" i="0"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with </a:t>
            </a: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my own. It helps me learn more about the world.</a:t>
            </a:r>
          </a:p>
        </p:txBody>
      </p:sp>
      <p:sp>
        <p:nvSpPr>
          <p:cNvPr id="3" name="矩形 2"/>
          <p:cNvSpPr/>
          <p:nvPr/>
        </p:nvSpPr>
        <p:spPr>
          <a:xfrm>
            <a:off x="8018623" y="2132856"/>
            <a:ext cx="383438" cy="5847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a</a:t>
            </a:r>
          </a:p>
        </p:txBody>
      </p:sp>
      <p:sp>
        <p:nvSpPr>
          <p:cNvPr id="7" name="矩形 6"/>
          <p:cNvSpPr/>
          <p:nvPr/>
        </p:nvSpPr>
        <p:spPr>
          <a:xfrm>
            <a:off x="8018623" y="1772816"/>
            <a:ext cx="404278" cy="523220"/>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28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b</a:t>
            </a:r>
          </a:p>
        </p:txBody>
      </p:sp>
      <p:sp>
        <p:nvSpPr>
          <p:cNvPr id="8" name="矩形 7"/>
          <p:cNvSpPr/>
          <p:nvPr/>
        </p:nvSpPr>
        <p:spPr>
          <a:xfrm>
            <a:off x="8047477" y="4117824"/>
            <a:ext cx="372218" cy="5847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c</a:t>
            </a:r>
          </a:p>
        </p:txBody>
      </p:sp>
      <p:sp>
        <p:nvSpPr>
          <p:cNvPr id="9" name="矩形 8"/>
          <p:cNvSpPr/>
          <p:nvPr/>
        </p:nvSpPr>
        <p:spPr>
          <a:xfrm>
            <a:off x="8095872" y="3200282"/>
            <a:ext cx="288032" cy="58477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d</a:t>
            </a:r>
          </a:p>
        </p:txBody>
      </p:sp>
      <p:sp>
        <p:nvSpPr>
          <p:cNvPr id="10" name="矩形 9"/>
          <p:cNvSpPr/>
          <p:nvPr/>
        </p:nvSpPr>
        <p:spPr>
          <a:xfrm>
            <a:off x="8026639" y="2692062"/>
            <a:ext cx="393056" cy="584775"/>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e</a:t>
            </a:r>
          </a:p>
        </p:txBody>
      </p:sp>
      <p:sp>
        <p:nvSpPr>
          <p:cNvPr id="11" name="矩形 10"/>
          <p:cNvSpPr/>
          <p:nvPr/>
        </p:nvSpPr>
        <p:spPr>
          <a:xfrm>
            <a:off x="8095872" y="3691429"/>
            <a:ext cx="331415" cy="584775"/>
          </a:xfrm>
          <a:prstGeom prst="rect">
            <a:avLst/>
          </a:prstGeom>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altLang="zh-CN" sz="32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uLnTx/>
                <a:uFillTx/>
                <a:latin typeface="Times New Roman" panose="02020603050405020304" pitchFamily="18" charset="0"/>
                <a:ea typeface="宋体" panose="02010600030101010101" pitchFamily="2" charset="-122"/>
                <a:cs typeface="+mn-cs"/>
              </a:rPr>
              <a:t>f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QQ截图20141124174519"/>
          <p:cNvPicPr>
            <a:picLocks noChangeAspect="1"/>
          </p:cNvPicPr>
          <p:nvPr/>
        </p:nvPicPr>
        <p:blipFill>
          <a:blip r:embed="rId2"/>
          <a:stretch>
            <a:fillRect/>
          </a:stretch>
        </p:blipFill>
        <p:spPr>
          <a:xfrm>
            <a:off x="327025" y="4189413"/>
            <a:ext cx="8424863" cy="2373312"/>
          </a:xfrm>
          <a:prstGeom prst="rect">
            <a:avLst/>
          </a:prstGeom>
          <a:noFill/>
          <a:ln w="9525">
            <a:noFill/>
          </a:ln>
        </p:spPr>
      </p:pic>
      <p:sp>
        <p:nvSpPr>
          <p:cNvPr id="6147" name="Text Box 8"/>
          <p:cNvSpPr txBox="1">
            <a:spLocks noChangeArrowheads="1"/>
          </p:cNvSpPr>
          <p:nvPr/>
        </p:nvSpPr>
        <p:spPr bwMode="auto">
          <a:xfrm>
            <a:off x="149860" y="640715"/>
            <a:ext cx="8994775" cy="1168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eaLnBrk="1" hangingPunct="1">
              <a:lnSpc>
                <a:spcPts val="2800"/>
              </a:lnSpc>
              <a:spcBef>
                <a:spcPct val="20000"/>
              </a:spcBef>
            </a:pPr>
            <a:r>
              <a:rPr lang="en-US" altLang="zh-CN" sz="2400">
                <a:solidFill>
                  <a:srgbClr val="0066FF"/>
                </a:solidFill>
                <a:latin typeface="Times New Roman" panose="02020603050405020304" pitchFamily="18" charset="0"/>
              </a:rPr>
              <a:t>B Which of the questions in A are about James Turner’s personal information, his experiences after he left school and his boo</a:t>
            </a:r>
            <a:r>
              <a:rPr lang="zh-CN" altLang="en-US" sz="2400" dirty="0">
                <a:solidFill>
                  <a:srgbClr val="0066FF"/>
                </a:solidFill>
                <a:latin typeface="Times New Roman" panose="02020603050405020304" pitchFamily="18" charset="0"/>
              </a:rPr>
              <a:t>k</a:t>
            </a:r>
            <a:r>
              <a:rPr lang="en-US" altLang="zh-CN" sz="2400">
                <a:solidFill>
                  <a:srgbClr val="0066FF"/>
                </a:solidFill>
                <a:latin typeface="Times New Roman" panose="02020603050405020304" pitchFamily="18" charset="0"/>
              </a:rPr>
              <a:t>s</a:t>
            </a:r>
            <a:r>
              <a:rPr lang="zh-CN" altLang="en-US" sz="2400" dirty="0">
                <a:solidFill>
                  <a:srgbClr val="0066FF"/>
                </a:solidFill>
                <a:latin typeface="Times New Roman" panose="02020603050405020304" pitchFamily="18" charset="0"/>
              </a:rPr>
              <a:t>？ </a:t>
            </a:r>
            <a:r>
              <a:rPr lang="en-US" altLang="zh-CN" sz="2400">
                <a:solidFill>
                  <a:srgbClr val="0066FF"/>
                </a:solidFill>
                <a:latin typeface="Times New Roman" panose="02020603050405020304" pitchFamily="18" charset="0"/>
              </a:rPr>
              <a:t>Write the numbers 1-6 in the boxes.</a:t>
            </a:r>
          </a:p>
        </p:txBody>
      </p:sp>
      <p:sp>
        <p:nvSpPr>
          <p:cNvPr id="6148" name="矩形 4"/>
          <p:cNvSpPr/>
          <p:nvPr/>
        </p:nvSpPr>
        <p:spPr>
          <a:xfrm>
            <a:off x="6367463" y="4365625"/>
            <a:ext cx="395287" cy="549275"/>
          </a:xfrm>
          <a:prstGeom prst="rect">
            <a:avLst/>
          </a:prstGeom>
          <a:noFill/>
          <a:ln w="9525">
            <a:noFill/>
          </a:ln>
        </p:spPr>
        <p:txBody>
          <a:bodyPr wrap="none">
            <a:spAutoFit/>
          </a:bodyPr>
          <a:lstStyle/>
          <a:p>
            <a:r>
              <a:rPr lang="en-US" altLang="zh-CN" sz="3000" b="1">
                <a:solidFill>
                  <a:srgbClr val="FF0000"/>
                </a:solidFill>
                <a:latin typeface="Times New Roman" panose="02020603050405020304" pitchFamily="18" charset="0"/>
              </a:rPr>
              <a:t>1</a:t>
            </a:r>
            <a:endParaRPr lang="en-US" altLang="zh-CN" sz="3000" b="1" dirty="0">
              <a:solidFill>
                <a:srgbClr val="FF0000"/>
              </a:solidFill>
              <a:latin typeface="Times New Roman" panose="02020603050405020304" pitchFamily="18" charset="0"/>
            </a:endParaRPr>
          </a:p>
        </p:txBody>
      </p:sp>
      <p:sp>
        <p:nvSpPr>
          <p:cNvPr id="6149" name="矩形 5"/>
          <p:cNvSpPr/>
          <p:nvPr/>
        </p:nvSpPr>
        <p:spPr>
          <a:xfrm>
            <a:off x="7383463" y="4365625"/>
            <a:ext cx="395287" cy="549275"/>
          </a:xfrm>
          <a:prstGeom prst="rect">
            <a:avLst/>
          </a:prstGeom>
          <a:noFill/>
          <a:ln w="9525">
            <a:noFill/>
          </a:ln>
        </p:spPr>
        <p:txBody>
          <a:bodyPr wrap="none">
            <a:spAutoFit/>
          </a:bodyPr>
          <a:lstStyle/>
          <a:p>
            <a:r>
              <a:rPr lang="en-US" altLang="zh-CN" sz="3000" b="1">
                <a:solidFill>
                  <a:srgbClr val="FF0000"/>
                </a:solidFill>
                <a:latin typeface="Times New Roman" panose="02020603050405020304" pitchFamily="18" charset="0"/>
              </a:rPr>
              <a:t>2</a:t>
            </a:r>
            <a:endParaRPr lang="en-US" altLang="zh-CN" sz="3000" b="1" dirty="0">
              <a:solidFill>
                <a:srgbClr val="FF0000"/>
              </a:solidFill>
              <a:latin typeface="Times New Roman" panose="02020603050405020304" pitchFamily="18" charset="0"/>
            </a:endParaRPr>
          </a:p>
        </p:txBody>
      </p:sp>
      <p:sp>
        <p:nvSpPr>
          <p:cNvPr id="6150" name="矩形 6"/>
          <p:cNvSpPr/>
          <p:nvPr/>
        </p:nvSpPr>
        <p:spPr>
          <a:xfrm>
            <a:off x="6804025" y="5094288"/>
            <a:ext cx="395288" cy="549275"/>
          </a:xfrm>
          <a:prstGeom prst="rect">
            <a:avLst/>
          </a:prstGeom>
          <a:noFill/>
          <a:ln w="9525">
            <a:noFill/>
          </a:ln>
        </p:spPr>
        <p:txBody>
          <a:bodyPr wrap="none">
            <a:spAutoFit/>
          </a:bodyPr>
          <a:lstStyle/>
          <a:p>
            <a:r>
              <a:rPr lang="en-US" altLang="zh-CN" sz="3000" b="1">
                <a:solidFill>
                  <a:srgbClr val="FF0000"/>
                </a:solidFill>
                <a:latin typeface="Times New Roman" panose="02020603050405020304" pitchFamily="18" charset="0"/>
              </a:rPr>
              <a:t>3</a:t>
            </a:r>
            <a:endParaRPr lang="en-US" altLang="zh-CN" sz="3000" b="1" dirty="0">
              <a:solidFill>
                <a:srgbClr val="FF0000"/>
              </a:solidFill>
              <a:latin typeface="Times New Roman" panose="02020603050405020304" pitchFamily="18" charset="0"/>
            </a:endParaRPr>
          </a:p>
        </p:txBody>
      </p:sp>
      <p:sp>
        <p:nvSpPr>
          <p:cNvPr id="6151" name="矩形 7"/>
          <p:cNvSpPr/>
          <p:nvPr/>
        </p:nvSpPr>
        <p:spPr>
          <a:xfrm>
            <a:off x="6138863" y="5868988"/>
            <a:ext cx="396875" cy="549275"/>
          </a:xfrm>
          <a:prstGeom prst="rect">
            <a:avLst/>
          </a:prstGeom>
          <a:noFill/>
          <a:ln w="9525">
            <a:noFill/>
          </a:ln>
        </p:spPr>
        <p:txBody>
          <a:bodyPr wrap="none">
            <a:spAutoFit/>
          </a:bodyPr>
          <a:lstStyle/>
          <a:p>
            <a:r>
              <a:rPr lang="en-US" altLang="zh-CN" sz="3000" b="1">
                <a:solidFill>
                  <a:srgbClr val="FF0000"/>
                </a:solidFill>
                <a:latin typeface="Times New Roman" panose="02020603050405020304" pitchFamily="18" charset="0"/>
              </a:rPr>
              <a:t>4</a:t>
            </a:r>
            <a:endParaRPr lang="en-US" altLang="zh-CN" sz="3000" b="1" dirty="0">
              <a:solidFill>
                <a:srgbClr val="FF0000"/>
              </a:solidFill>
              <a:latin typeface="Times New Roman" panose="02020603050405020304" pitchFamily="18" charset="0"/>
            </a:endParaRPr>
          </a:p>
        </p:txBody>
      </p:sp>
      <p:sp>
        <p:nvSpPr>
          <p:cNvPr id="6152" name="矩形 8"/>
          <p:cNvSpPr/>
          <p:nvPr/>
        </p:nvSpPr>
        <p:spPr>
          <a:xfrm>
            <a:off x="6975475" y="5876925"/>
            <a:ext cx="395288" cy="549275"/>
          </a:xfrm>
          <a:prstGeom prst="rect">
            <a:avLst/>
          </a:prstGeom>
          <a:noFill/>
          <a:ln w="9525">
            <a:noFill/>
          </a:ln>
        </p:spPr>
        <p:txBody>
          <a:bodyPr wrap="none">
            <a:spAutoFit/>
          </a:bodyPr>
          <a:lstStyle/>
          <a:p>
            <a:r>
              <a:rPr lang="en-US" altLang="zh-CN" sz="3000" b="1">
                <a:solidFill>
                  <a:srgbClr val="FF0000"/>
                </a:solidFill>
                <a:latin typeface="Times New Roman" panose="02020603050405020304" pitchFamily="18" charset="0"/>
              </a:rPr>
              <a:t>5</a:t>
            </a:r>
            <a:endParaRPr lang="en-US" altLang="zh-CN" sz="3000" b="1" dirty="0">
              <a:solidFill>
                <a:srgbClr val="FF0000"/>
              </a:solidFill>
              <a:latin typeface="Times New Roman" panose="02020603050405020304" pitchFamily="18" charset="0"/>
            </a:endParaRPr>
          </a:p>
        </p:txBody>
      </p:sp>
      <p:sp>
        <p:nvSpPr>
          <p:cNvPr id="6153" name="矩形 9"/>
          <p:cNvSpPr/>
          <p:nvPr/>
        </p:nvSpPr>
        <p:spPr>
          <a:xfrm>
            <a:off x="7726363" y="5876925"/>
            <a:ext cx="317500" cy="554038"/>
          </a:xfrm>
          <a:prstGeom prst="rect">
            <a:avLst/>
          </a:prstGeom>
          <a:noFill/>
          <a:ln w="9525">
            <a:noFill/>
          </a:ln>
        </p:spPr>
        <p:txBody>
          <a:bodyPr>
            <a:spAutoFit/>
          </a:bodyPr>
          <a:lstStyle/>
          <a:p>
            <a:r>
              <a:rPr lang="en-US" altLang="zh-CN" sz="3000" b="1">
                <a:solidFill>
                  <a:srgbClr val="FF0000"/>
                </a:solidFill>
                <a:latin typeface="Times New Roman" panose="02020603050405020304" pitchFamily="18" charset="0"/>
              </a:rPr>
              <a:t>6</a:t>
            </a:r>
            <a:endParaRPr lang="en-US" altLang="zh-CN" sz="3000" b="1" dirty="0">
              <a:solidFill>
                <a:srgbClr val="FF0000"/>
              </a:solidFill>
              <a:latin typeface="Times New Roman" panose="02020603050405020304" pitchFamily="18" charset="0"/>
            </a:endParaRPr>
          </a:p>
        </p:txBody>
      </p:sp>
      <p:sp>
        <p:nvSpPr>
          <p:cNvPr id="6154" name="Text Box 27"/>
          <p:cNvSpPr txBox="1">
            <a:spLocks noChangeArrowheads="1"/>
          </p:cNvSpPr>
          <p:nvPr/>
        </p:nvSpPr>
        <p:spPr bwMode="auto">
          <a:xfrm>
            <a:off x="694690" y="1694180"/>
            <a:ext cx="7904163"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457200" indent="-457200" eaLnBrk="1" hangingPunct="1">
              <a:buAutoNum type="arabicPlain"/>
            </a:pPr>
            <a:r>
              <a:rPr lang="en-US" altLang="zh-CN" sz="2600">
                <a:latin typeface="Times New Roman" panose="02020603050405020304" pitchFamily="18" charset="0"/>
              </a:rPr>
              <a:t>When and where were you born?</a:t>
            </a:r>
          </a:p>
          <a:p>
            <a:pPr marL="457200" indent="-457200" eaLnBrk="1" hangingPunct="1">
              <a:buAutoNum type="arabicPlain"/>
            </a:pPr>
            <a:r>
              <a:rPr lang="en-US" altLang="zh-CN" sz="2600">
                <a:latin typeface="Times New Roman" panose="02020603050405020304" pitchFamily="18" charset="0"/>
              </a:rPr>
              <a:t>What did your parents do?</a:t>
            </a:r>
          </a:p>
          <a:p>
            <a:pPr marL="457200" indent="-457200" eaLnBrk="1" hangingPunct="1">
              <a:buAutoNum type="arabicPlain"/>
            </a:pPr>
            <a:r>
              <a:rPr lang="en-US" altLang="zh-CN" sz="2600">
                <a:latin typeface="Times New Roman" panose="02020603050405020304" pitchFamily="18" charset="0"/>
              </a:rPr>
              <a:t>What did you do when you left school?</a:t>
            </a:r>
          </a:p>
          <a:p>
            <a:pPr marL="457200" indent="-457200" eaLnBrk="1" hangingPunct="1">
              <a:buAutoNum type="arabicPlain"/>
            </a:pPr>
            <a:r>
              <a:rPr lang="en-US" altLang="zh-CN" sz="2600">
                <a:latin typeface="Times New Roman" panose="02020603050405020304" pitchFamily="18" charset="0"/>
              </a:rPr>
              <a:t>How did you start writing your first book?</a:t>
            </a:r>
          </a:p>
          <a:p>
            <a:pPr marL="457200" indent="-457200" eaLnBrk="1" hangingPunct="1">
              <a:buAutoNum type="arabicPlain"/>
            </a:pPr>
            <a:r>
              <a:rPr lang="en-US" altLang="zh-CN" sz="2600">
                <a:latin typeface="Times New Roman" panose="02020603050405020304" pitchFamily="18" charset="0"/>
              </a:rPr>
              <a:t>What do you like to write about?</a:t>
            </a:r>
          </a:p>
          <a:p>
            <a:pPr marL="457200" indent="-457200" eaLnBrk="1" hangingPunct="1">
              <a:buAutoNum type="arabicPlain"/>
            </a:pPr>
            <a:r>
              <a:rPr lang="en-US" altLang="zh-CN" sz="2600">
                <a:latin typeface="Times New Roman" panose="02020603050405020304" pitchFamily="18" charset="0"/>
              </a:rPr>
              <a:t>What’s your next book about?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wipe(down)">
                                      <p:cBhvr>
                                        <p:cTn id="7" dur="500"/>
                                        <p:tgtEl>
                                          <p:spTgt spid="614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149"/>
                                        </p:tgtEl>
                                        <p:attrNameLst>
                                          <p:attrName>style.visibility</p:attrName>
                                        </p:attrNameLst>
                                      </p:cBhvr>
                                      <p:to>
                                        <p:strVal val="visible"/>
                                      </p:to>
                                    </p:set>
                                    <p:animEffect transition="in" filter="wipe(down)">
                                      <p:cBhvr>
                                        <p:cTn id="12" dur="500"/>
                                        <p:tgtEl>
                                          <p:spTgt spid="614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150"/>
                                        </p:tgtEl>
                                        <p:attrNameLst>
                                          <p:attrName>style.visibility</p:attrName>
                                        </p:attrNameLst>
                                      </p:cBhvr>
                                      <p:to>
                                        <p:strVal val="visible"/>
                                      </p:to>
                                    </p:set>
                                    <p:animEffect transition="in" filter="wipe(down)">
                                      <p:cBhvr>
                                        <p:cTn id="17" dur="500"/>
                                        <p:tgtEl>
                                          <p:spTgt spid="615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151"/>
                                        </p:tgtEl>
                                        <p:attrNameLst>
                                          <p:attrName>style.visibility</p:attrName>
                                        </p:attrNameLst>
                                      </p:cBhvr>
                                      <p:to>
                                        <p:strVal val="visible"/>
                                      </p:to>
                                    </p:set>
                                    <p:animEffect transition="in" filter="wipe(down)">
                                      <p:cBhvr>
                                        <p:cTn id="22" dur="500"/>
                                        <p:tgtEl>
                                          <p:spTgt spid="6151"/>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6152"/>
                                        </p:tgtEl>
                                        <p:attrNameLst>
                                          <p:attrName>style.visibility</p:attrName>
                                        </p:attrNameLst>
                                      </p:cBhvr>
                                      <p:to>
                                        <p:strVal val="visible"/>
                                      </p:to>
                                    </p:set>
                                    <p:animEffect transition="in" filter="wipe(down)">
                                      <p:cBhvr>
                                        <p:cTn id="27" dur="500"/>
                                        <p:tgtEl>
                                          <p:spTgt spid="615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6153"/>
                                        </p:tgtEl>
                                        <p:attrNameLst>
                                          <p:attrName>style.visibility</p:attrName>
                                        </p:attrNameLst>
                                      </p:cBhvr>
                                      <p:to>
                                        <p:strVal val="visible"/>
                                      </p:to>
                                    </p:set>
                                    <p:animEffect transition="in" filter="wipe(down)">
                                      <p:cBhvr>
                                        <p:cTn id="32" dur="500"/>
                                        <p:tgtEl>
                                          <p:spTgt spid="61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P spid="6149" grpId="0"/>
      <p:bldP spid="6150" grpId="0"/>
      <p:bldP spid="6151" grpId="0"/>
      <p:bldP spid="6152" grpId="0"/>
      <p:bldP spid="615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矩形 21"/>
          <p:cNvSpPr/>
          <p:nvPr/>
        </p:nvSpPr>
        <p:spPr>
          <a:xfrm>
            <a:off x="323850" y="560388"/>
            <a:ext cx="8423275" cy="1004570"/>
          </a:xfrm>
          <a:prstGeom prst="rect">
            <a:avLst/>
          </a:prstGeom>
          <a:noFill/>
          <a:ln w="25400">
            <a:noFill/>
          </a:ln>
        </p:spPr>
        <p:txBody>
          <a:bodyPr>
            <a:spAutoFit/>
          </a:bodyPr>
          <a:lstStyle/>
          <a:p>
            <a:pPr>
              <a:lnSpc>
                <a:spcPct val="90000"/>
              </a:lnSpc>
            </a:pPr>
            <a:r>
              <a:rPr lang="en-US" altLang="zh-CN" sz="2200">
                <a:solidFill>
                  <a:srgbClr val="C00000"/>
                </a:solidFill>
                <a:latin typeface="Times New Roman" panose="02020603050405020304" pitchFamily="18" charset="0"/>
              </a:rPr>
              <a:t>Work on your own. Write an article about James Turner in three paragraphs. </a:t>
            </a:r>
          </a:p>
          <a:p>
            <a:pPr>
              <a:lnSpc>
                <a:spcPct val="90000"/>
              </a:lnSpc>
            </a:pPr>
            <a:r>
              <a:rPr lang="en-US" altLang="zh-CN" sz="2200">
                <a:solidFill>
                  <a:srgbClr val="C00000"/>
                </a:solidFill>
                <a:latin typeface="Times New Roman" panose="02020603050405020304" pitchFamily="18" charset="0"/>
              </a:rPr>
              <a:t>Use James’s answers and the outline below to help you.</a:t>
            </a:r>
          </a:p>
        </p:txBody>
      </p:sp>
      <p:sp>
        <p:nvSpPr>
          <p:cNvPr id="5" name="矩形 4"/>
          <p:cNvSpPr/>
          <p:nvPr/>
        </p:nvSpPr>
        <p:spPr>
          <a:xfrm>
            <a:off x="785813" y="1409700"/>
            <a:ext cx="7673975" cy="579438"/>
          </a:xfrm>
          <a:prstGeom prst="rect">
            <a:avLst/>
          </a:prstGeom>
        </p:spPr>
        <p:txBody>
          <a:bodyPr wrap="none">
            <a:spAutoFit/>
          </a:bodyPr>
          <a:lstStyle/>
          <a:p>
            <a:r>
              <a:rPr lang="en-US" altLang="zh-CN" sz="3200" b="1" i="1">
                <a:solidFill>
                  <a:srgbClr val="0000FF"/>
                </a:solidFill>
                <a:effectLst>
                  <a:outerShdw blurRad="38100" dist="38100" dir="2700000">
                    <a:srgbClr val="000000"/>
                  </a:outerShdw>
                </a:effectLst>
                <a:latin typeface="Times New Roman" panose="02020603050405020304" pitchFamily="18" charset="0"/>
                <a:ea typeface="IPAPANNEW"/>
              </a:rPr>
              <a:t>James Turner </a:t>
            </a:r>
            <a:r>
              <a:rPr lang="en-US" altLang="zh-CN" sz="3200" b="1">
                <a:solidFill>
                  <a:srgbClr val="0000FF"/>
                </a:solidFill>
                <a:effectLst>
                  <a:outerShdw blurRad="38100" dist="38100" dir="2700000">
                    <a:srgbClr val="000000"/>
                  </a:outerShdw>
                </a:effectLst>
                <a:latin typeface="Times New Roman" panose="02020603050405020304" pitchFamily="18" charset="0"/>
                <a:ea typeface="IPAPANNEW"/>
              </a:rPr>
              <a:t>— a famous travel writer</a:t>
            </a:r>
            <a:endParaRPr lang="zh-CN" altLang="en-US" sz="3200" b="1" dirty="0">
              <a:solidFill>
                <a:srgbClr val="0000FF"/>
              </a:solidFill>
              <a:effectLst>
                <a:outerShdw blurRad="38100" dist="38100" dir="2700000">
                  <a:srgbClr val="000000"/>
                </a:outerShdw>
              </a:effectLst>
              <a:latin typeface="Times New Roman" panose="02020603050405020304" pitchFamily="18" charset="0"/>
            </a:endParaRPr>
          </a:p>
        </p:txBody>
      </p:sp>
      <p:pic>
        <p:nvPicPr>
          <p:cNvPr id="12292" name="图示 6"/>
          <p:cNvPicPr/>
          <p:nvPr/>
        </p:nvPicPr>
        <p:blipFill>
          <a:blip r:embed="rId2"/>
          <a:stretch>
            <a:fillRect/>
          </a:stretch>
        </p:blipFill>
        <p:spPr>
          <a:xfrm>
            <a:off x="468313" y="2060575"/>
            <a:ext cx="8205787" cy="4614863"/>
          </a:xfrm>
          <a:prstGeom prst="rect">
            <a:avLst/>
          </a:prstGeom>
          <a:noFill/>
          <a:ln w="9525" cap="flat" cmpd="sng">
            <a:solidFill>
              <a:schemeClr val="tx1"/>
            </a:solidFill>
            <a:prstDash val="solid"/>
            <a:miter/>
            <a:headEnd type="none" w="med" len="med"/>
            <a:tailEnd type="none" w="med" len="me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8"/>
          <p:cNvSpPr txBox="1"/>
          <p:nvPr/>
        </p:nvSpPr>
        <p:spPr>
          <a:xfrm>
            <a:off x="367983" y="746760"/>
            <a:ext cx="8137525" cy="1198880"/>
          </a:xfrm>
          <a:prstGeom prst="rect">
            <a:avLst/>
          </a:prstGeom>
          <a:noFill/>
          <a:ln w="9525">
            <a:noFill/>
          </a:ln>
        </p:spPr>
        <p:txBody>
          <a:bodyPr>
            <a:spAutoFit/>
          </a:bodyPr>
          <a:lstStyle/>
          <a:p>
            <a:pPr eaLnBrk="1" hangingPunct="1">
              <a:spcBef>
                <a:spcPct val="20000"/>
              </a:spcBef>
            </a:pPr>
            <a:r>
              <a:rPr lang="en-US" altLang="zh-CN" sz="2400" i="1">
                <a:latin typeface="Times New Roman" panose="02020603050405020304" pitchFamily="18" charset="0"/>
              </a:rPr>
              <a:t>C Work on your own. Write an article about James Turner in three paragraphs. Use James’s answers and the outline below to help you.</a:t>
            </a:r>
          </a:p>
        </p:txBody>
      </p:sp>
      <p:pic>
        <p:nvPicPr>
          <p:cNvPr id="13315" name="Picture 3" descr="QQ截图20141124174844"/>
          <p:cNvPicPr>
            <a:picLocks noChangeAspect="1"/>
          </p:cNvPicPr>
          <p:nvPr/>
        </p:nvPicPr>
        <p:blipFill>
          <a:blip r:embed="rId2"/>
          <a:stretch>
            <a:fillRect/>
          </a:stretch>
        </p:blipFill>
        <p:spPr>
          <a:xfrm>
            <a:off x="323850" y="2205038"/>
            <a:ext cx="8469313" cy="3887787"/>
          </a:xfrm>
          <a:prstGeom prst="rect">
            <a:avLst/>
          </a:prstGeom>
          <a:noFill/>
          <a:ln w="9525">
            <a:noFill/>
          </a:ln>
        </p:spPr>
      </p:pic>
      <p:sp>
        <p:nvSpPr>
          <p:cNvPr id="7172" name="Rectangle 4"/>
          <p:cNvSpPr/>
          <p:nvPr/>
        </p:nvSpPr>
        <p:spPr>
          <a:xfrm>
            <a:off x="2097088" y="4149725"/>
            <a:ext cx="6408737" cy="954088"/>
          </a:xfrm>
          <a:prstGeom prst="rect">
            <a:avLst/>
          </a:prstGeom>
          <a:noFill/>
          <a:ln w="9525">
            <a:noFill/>
          </a:ln>
        </p:spPr>
        <p:txBody>
          <a:bodyPr>
            <a:spAutoFit/>
          </a:bodyPr>
          <a:lstStyle/>
          <a:p>
            <a:r>
              <a:rPr lang="en-US" altLang="zh-CN" sz="2800">
                <a:solidFill>
                  <a:srgbClr val="FF0066"/>
                </a:solidFill>
                <a:latin typeface="Times New Roman" panose="02020603050405020304" pitchFamily="18" charset="0"/>
              </a:rPr>
              <a:t>in London in 1970. His father was a cook, and his mother was a writer.</a:t>
            </a:r>
            <a:endParaRPr lang="en-US" altLang="zh-CN" sz="2800" dirty="0">
              <a:solidFill>
                <a:srgbClr val="FF0066"/>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72"/>
                                        </p:tgtEl>
                                        <p:attrNameLst>
                                          <p:attrName>style.visibility</p:attrName>
                                        </p:attrNameLst>
                                      </p:cBhvr>
                                      <p:to>
                                        <p:strVal val="visible"/>
                                      </p:to>
                                    </p:set>
                                    <p:anim calcmode="lin" valueType="num">
                                      <p:cBhvr additive="base">
                                        <p:cTn id="7" dur="500" fill="hold"/>
                                        <p:tgtEl>
                                          <p:spTgt spid="7172"/>
                                        </p:tgtEl>
                                        <p:attrNameLst>
                                          <p:attrName>ppt_x</p:attrName>
                                        </p:attrNameLst>
                                      </p:cBhvr>
                                      <p:tavLst>
                                        <p:tav tm="0">
                                          <p:val>
                                            <p:strVal val="#ppt_x"/>
                                          </p:val>
                                        </p:tav>
                                        <p:tav tm="100000">
                                          <p:val>
                                            <p:strVal val="#ppt_x"/>
                                          </p:val>
                                        </p:tav>
                                      </p:tavLst>
                                    </p:anim>
                                    <p:anim calcmode="lin" valueType="num">
                                      <p:cBhvr additive="base">
                                        <p:cTn id="8"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QQ截图20141124175104"/>
          <p:cNvPicPr>
            <a:picLocks noChangeAspect="1"/>
          </p:cNvPicPr>
          <p:nvPr/>
        </p:nvPicPr>
        <p:blipFill>
          <a:blip r:embed="rId2"/>
          <a:stretch>
            <a:fillRect/>
          </a:stretch>
        </p:blipFill>
        <p:spPr>
          <a:xfrm>
            <a:off x="250825" y="738188"/>
            <a:ext cx="8739188" cy="6048375"/>
          </a:xfrm>
          <a:prstGeom prst="rect">
            <a:avLst/>
          </a:prstGeom>
          <a:noFill/>
          <a:ln w="9525">
            <a:noFill/>
          </a:ln>
        </p:spPr>
      </p:pic>
      <p:sp>
        <p:nvSpPr>
          <p:cNvPr id="8195" name="Rectangle 3"/>
          <p:cNvSpPr/>
          <p:nvPr/>
        </p:nvSpPr>
        <p:spPr>
          <a:xfrm>
            <a:off x="2124075" y="1101725"/>
            <a:ext cx="6480175" cy="1691640"/>
          </a:xfrm>
          <a:prstGeom prst="rect">
            <a:avLst/>
          </a:prstGeom>
          <a:noFill/>
          <a:ln w="9525">
            <a:noFill/>
          </a:ln>
        </p:spPr>
        <p:txBody>
          <a:bodyPr>
            <a:spAutoFit/>
          </a:bodyPr>
          <a:lstStyle/>
          <a:p>
            <a:pPr>
              <a:spcBef>
                <a:spcPct val="5000"/>
              </a:spcBef>
            </a:pPr>
            <a:r>
              <a:rPr lang="en-US" altLang="zh-CN" sz="2600">
                <a:solidFill>
                  <a:srgbClr val="FF0066"/>
                </a:solidFill>
                <a:latin typeface="Times New Roman" panose="02020603050405020304" pitchFamily="18" charset="0"/>
              </a:rPr>
              <a:t>got a job at a travel company. However, he wanted to explore the world himself. Then he went to China to teach English. From there he explored the rest of Asia.</a:t>
            </a:r>
            <a:endParaRPr lang="en-US" altLang="zh-CN" sz="2600" dirty="0">
              <a:solidFill>
                <a:srgbClr val="FF0066"/>
              </a:solidFill>
              <a:latin typeface="Times New Roman" panose="02020603050405020304" pitchFamily="18" charset="0"/>
            </a:endParaRPr>
          </a:p>
        </p:txBody>
      </p:sp>
      <p:sp>
        <p:nvSpPr>
          <p:cNvPr id="8196" name="Rectangle 4"/>
          <p:cNvSpPr/>
          <p:nvPr/>
        </p:nvSpPr>
        <p:spPr>
          <a:xfrm>
            <a:off x="2128838" y="4005263"/>
            <a:ext cx="6691312" cy="2473325"/>
          </a:xfrm>
          <a:prstGeom prst="rect">
            <a:avLst/>
          </a:prstGeom>
          <a:noFill/>
          <a:ln w="9525">
            <a:noFill/>
          </a:ln>
        </p:spPr>
        <p:txBody>
          <a:bodyPr>
            <a:spAutoFit/>
          </a:bodyPr>
          <a:lstStyle/>
          <a:p>
            <a:pPr>
              <a:spcBef>
                <a:spcPct val="5000"/>
              </a:spcBef>
            </a:pPr>
            <a:r>
              <a:rPr lang="en-US" altLang="zh-CN" sz="2600">
                <a:solidFill>
                  <a:srgbClr val="FF0066"/>
                </a:solidFill>
                <a:latin typeface="Times New Roman" panose="02020603050405020304" pitchFamily="18" charset="0"/>
              </a:rPr>
              <a:t>his first book started from the notes he took. He likes to write about the places he visits. He often compares their cultures with his own. It helps him learn more about the world. He’s planning to write a book about Marco Polo and his journey.</a:t>
            </a:r>
            <a:endParaRPr lang="en-US" altLang="zh-CN" sz="2600" dirty="0">
              <a:solidFill>
                <a:srgbClr val="FF0066"/>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 calcmode="lin" valueType="num">
                                      <p:cBhvr additive="base">
                                        <p:cTn id="7" dur="500" fill="hold"/>
                                        <p:tgtEl>
                                          <p:spTgt spid="8195"/>
                                        </p:tgtEl>
                                        <p:attrNameLst>
                                          <p:attrName>ppt_x</p:attrName>
                                        </p:attrNameLst>
                                      </p:cBhvr>
                                      <p:tavLst>
                                        <p:tav tm="0">
                                          <p:val>
                                            <p:strVal val="#ppt_x"/>
                                          </p:val>
                                        </p:tav>
                                        <p:tav tm="100000">
                                          <p:val>
                                            <p:strVal val="#ppt_x"/>
                                          </p:val>
                                        </p:tav>
                                      </p:tavLst>
                                    </p:anim>
                                    <p:anim calcmode="lin" valueType="num">
                                      <p:cBhvr additive="base">
                                        <p:cTn id="8" dur="500" fill="hold"/>
                                        <p:tgtEl>
                                          <p:spTgt spid="819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196"/>
                                        </p:tgtEl>
                                        <p:attrNameLst>
                                          <p:attrName>style.visibility</p:attrName>
                                        </p:attrNameLst>
                                      </p:cBhvr>
                                      <p:to>
                                        <p:strVal val="visible"/>
                                      </p:to>
                                    </p:set>
                                    <p:anim calcmode="lin" valueType="num">
                                      <p:cBhvr additive="base">
                                        <p:cTn id="13" dur="500" fill="hold"/>
                                        <p:tgtEl>
                                          <p:spTgt spid="8196"/>
                                        </p:tgtEl>
                                        <p:attrNameLst>
                                          <p:attrName>ppt_x</p:attrName>
                                        </p:attrNameLst>
                                      </p:cBhvr>
                                      <p:tavLst>
                                        <p:tav tm="0">
                                          <p:val>
                                            <p:strVal val="#ppt_x"/>
                                          </p:val>
                                        </p:tav>
                                        <p:tav tm="100000">
                                          <p:val>
                                            <p:strVal val="#ppt_x"/>
                                          </p:val>
                                        </p:tav>
                                      </p:tavLst>
                                    </p:anim>
                                    <p:anim calcmode="lin" valueType="num">
                                      <p:cBhvr additive="base">
                                        <p:cTn id="14" dur="500" fill="hold"/>
                                        <p:tgtEl>
                                          <p:spTgt spid="819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819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9699" name="TextBox 4"/>
          <p:cNvSpPr txBox="1"/>
          <p:nvPr/>
        </p:nvSpPr>
        <p:spPr>
          <a:xfrm>
            <a:off x="3040063" y="3414713"/>
            <a:ext cx="2566987" cy="646112"/>
          </a:xfrm>
          <a:prstGeom prst="rect">
            <a:avLst/>
          </a:prstGeom>
          <a:noFill/>
          <a:ln w="9525">
            <a:noFill/>
          </a:ln>
        </p:spPr>
        <p:txBody>
          <a:bodyPr wrap="none">
            <a:spAutoFit/>
          </a:bodyPr>
          <a:lstStyle/>
          <a:p>
            <a:r>
              <a:rPr lang="en-US" altLang="zh-CN" sz="3600" b="1" dirty="0">
                <a:latin typeface="Comic Sans MS" panose="030F0702030302020204" pitchFamily="66" charset="0"/>
                <a:ea typeface="微软雅黑" panose="020B0503020204020204" pitchFamily="34" charset="-122"/>
              </a:rPr>
              <a:t>Thank you!</a:t>
            </a:r>
            <a:endParaRPr lang="zh-CN" altLang="en-US" sz="3600" b="1" dirty="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theme/theme1.xml><?xml version="1.0" encoding="utf-8"?>
<a:theme xmlns:a="http://schemas.openxmlformats.org/drawingml/2006/main" name="u7模板">
  <a:themeElements>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fontScheme name="自定义 5">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u7模板</Template>
  <TotalTime>8</TotalTime>
  <Words>576</Words>
  <Application>Microsoft Office PowerPoint</Application>
  <PresentationFormat>全屏显示(4:3)</PresentationFormat>
  <Paragraphs>70</Paragraphs>
  <Slides>16</Slides>
  <Notes>0</Notes>
  <HiddenSlides>0</HiddenSlides>
  <MMClips>1</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16</vt:i4>
      </vt:variant>
    </vt:vector>
  </HeadingPairs>
  <TitlesOfParts>
    <vt:vector size="22" baseType="lpstr">
      <vt:lpstr>Arial</vt:lpstr>
      <vt:lpstr>Calibri</vt:lpstr>
      <vt:lpstr>Comic Sans MS</vt:lpstr>
      <vt:lpstr>Times New Roman</vt:lpstr>
      <vt:lpstr>Wingdings 2</vt:lpstr>
      <vt:lpstr>u7模板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http://www.windows89.com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英语周报</dc:creator>
  <cp:lastModifiedBy>Chen Yimin</cp:lastModifiedBy>
  <cp:revision>2</cp:revision>
  <dcterms:created xsi:type="dcterms:W3CDTF">2017-01-09T01:06:00Z</dcterms:created>
  <dcterms:modified xsi:type="dcterms:W3CDTF">2020-01-17T02:16:07Z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2052-10.1.0.7468</vt:lpwstr>
  </property>
</Properties>
</file>