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3"/>
    <p:sldId id="257" r:id="rId4"/>
    <p:sldId id="258" r:id="rId5"/>
  </p:sldIdLst>
  <p:sldSz cx="12192000" cy="6858000"/>
  <p:notesSz cx="6858000" cy="9144000"/>
  <p:custDataLst>
    <p:tags r:id="rId1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6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56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0" Type="http://schemas.openxmlformats.org/officeDocument/2006/relationships/tags" Target="tags/tag6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64.xml"/><Relationship Id="rId2" Type="http://schemas.openxmlformats.org/officeDocument/2006/relationships/image" Target="../media/image1.png"/><Relationship Id="rId1" Type="http://schemas.openxmlformats.org/officeDocument/2006/relationships/tags" Target="../tags/tag6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5126990" y="2070100"/>
            <a:ext cx="6983095" cy="2221865"/>
          </a:xfrm>
        </p:spPr>
        <p:txBody>
          <a:bodyPr/>
          <a:p>
            <a:r>
              <a:rPr lang="zh-CN" altLang="zh-CN" sz="4400"/>
              <a:t>Chinese films shine </a:t>
            </a:r>
            <a:br>
              <a:rPr lang="zh-CN" altLang="zh-CN" sz="4400"/>
            </a:br>
            <a:r>
              <a:rPr lang="zh-CN" altLang="zh-CN" sz="4400"/>
              <a:t>once more </a:t>
            </a:r>
            <a:br>
              <a:rPr lang="zh-CN" altLang="zh-CN" sz="4400"/>
            </a:br>
            <a:r>
              <a:rPr lang="zh-CN" altLang="zh-CN" sz="4400"/>
              <a:t>at Cannes</a:t>
            </a:r>
            <a:endParaRPr lang="zh-CN" altLang="zh-CN" sz="44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8625" y="246380"/>
            <a:ext cx="4445635" cy="6352540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9230" y="102235"/>
            <a:ext cx="11917680" cy="4759325"/>
          </a:xfrm>
        </p:spPr>
        <p:txBody>
          <a:bodyPr>
            <a:noAutofit/>
          </a:bodyPr>
          <a:p>
            <a:pPr marL="0" indent="0">
              <a:buNone/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The 77th Cannes Film Festival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________(kick)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off in the resort city in southeastern France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Tuesday, marking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inspirational return of Chinese language movies to the international screen.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Widely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________(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regar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  <a:sym typeface="+mn-ea"/>
              </a:rPr>
              <a:t>d)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as an important platform that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____________(help)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Chinese filmmakers earn global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_____________(recognize)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for more than four decades, alongside the Venice International Film Festival and the Berlin International Film Festival, the annual Cannes event has selected multiple high-profile Chinese movies in its official categories.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Director Jia Zhangke, a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_________(lead)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figure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China's sixth generation of filmmakers, saw his </a:t>
            </a:r>
            <a:r>
              <a:rPr lang="en-US" altLang="zh-CN" sz="2400">
                <a:latin typeface="Times New Roman" panose="02020603050405020304" charset="0"/>
                <a:cs typeface="Times New Roman" panose="02020603050405020304" charset="0"/>
              </a:rPr>
              <a:t>________(late)</a:t>
            </a:r>
            <a:r>
              <a:rPr lang="zh-CN" altLang="en-US" sz="2400">
                <a:latin typeface="Times New Roman" panose="02020603050405020304" charset="0"/>
                <a:cs typeface="Times New Roman" panose="02020603050405020304" charset="0"/>
              </a:rPr>
              <a:t> directorial effort, Caught by the Tides, shortlisted for the prestigious Palme d'Or, marking his sixth nomination for the festival's top honor.</a:t>
            </a:r>
            <a:endParaRPr lang="zh-CN" alt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773295" y="229870"/>
            <a:ext cx="158750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zh-CN" altLang="en-US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kicked</a:t>
            </a:r>
            <a:endParaRPr lang="zh-CN" altLang="en-US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253105" y="690245"/>
            <a:ext cx="74866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on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25260" y="617220"/>
            <a:ext cx="74866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an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59535" y="1791335"/>
            <a:ext cx="139700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regarded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276590" y="1712595"/>
            <a:ext cx="171704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has helped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948555" y="2251710"/>
            <a:ext cx="171704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recognition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767455" y="4273550"/>
            <a:ext cx="134175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leading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049770" y="4273550"/>
            <a:ext cx="134175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among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696335" y="4660265"/>
            <a:ext cx="134175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latest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9855" y="102235"/>
            <a:ext cx="11997055" cy="4759325"/>
          </a:xfrm>
        </p:spPr>
        <p:txBody>
          <a:bodyPr>
            <a:noAutofit/>
          </a:bodyPr>
          <a:p>
            <a:pPr marL="0" indent="0">
              <a:buNone/>
            </a:pP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The film, which will make its global debut at the festival on Saturday,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_______(span)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 22 years both on reel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______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 in real life. Shooting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________(start)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 in 2001 and production was completed in 2023.</a:t>
            </a:r>
            <a:endParaRPr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Caught by the Tides stars Zhao Tao, Jia's wife,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_____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 has appeared in 13 of his films over 25 years. The film's plot revolves around the intermittent relationship between a woman and her lover in a small town in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__________(north)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 China, and delves into the protagonist's journey through life's tumultuous experiences.</a:t>
            </a:r>
            <a:endParaRPr sz="2400">
              <a:latin typeface="Times New Roman" panose="02020603050405020304" charset="0"/>
              <a:cs typeface="Times New Roman" panose="02020603050405020304" charset="0"/>
            </a:endParaRPr>
          </a:p>
          <a:p>
            <a:pPr marL="0" indent="0">
              <a:buNone/>
            </a:pP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Jia revealed on his Sina Weibo account that the film's lead actor, Li Zhubin, is a long-time collaborator who has appeared in some of his art-house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_______(work)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, including A Touch of Sin, which earned the director the Best Screenplay award </a:t>
            </a:r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___</a:t>
            </a:r>
            <a:r>
              <a:rPr sz="2400">
                <a:latin typeface="Times New Roman" panose="02020603050405020304" charset="0"/>
                <a:cs typeface="Times New Roman" panose="02020603050405020304" charset="0"/>
              </a:rPr>
              <a:t> the 2013 Cannes Film Festival.</a:t>
            </a:r>
            <a:endParaRPr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184765" y="156845"/>
            <a:ext cx="114808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spans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333115" y="617220"/>
            <a:ext cx="74866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and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443470" y="617220"/>
            <a:ext cx="125730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started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443470" y="2630170"/>
            <a:ext cx="139700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cs typeface="Times New Roman" panose="02020603050405020304" charset="0"/>
                <a:sym typeface="+mn-ea"/>
              </a:rPr>
              <a:t>northern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879590" y="1791335"/>
            <a:ext cx="117792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who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545955" y="4239260"/>
            <a:ext cx="1118235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works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1454130" y="4699635"/>
            <a:ext cx="582930" cy="46037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type="text"/>
              </a:ext>
            </a:extLst>
          </a:bodyPr>
          <a:p>
            <a:pPr algn="l"/>
            <a:r>
              <a:rPr lang="en-US" altLang="zh-CN" sz="2400" b="1">
                <a:solidFill>
                  <a:srgbClr val="FF0000"/>
                </a:solidFill>
                <a:highlight>
                  <a:srgbClr val="FFFF00"/>
                </a:highlight>
                <a:latin typeface="Times New Roman" panose="02020603050405020304" charset="0"/>
                <a:ea typeface="微软雅黑" panose="020B0503020204020204" charset="-122"/>
                <a:cs typeface="Times New Roman" panose="02020603050405020304" charset="0"/>
                <a:sym typeface="+mn-ea"/>
              </a:rPr>
              <a:t>at</a:t>
            </a:r>
            <a:endParaRPr lang="en-US" altLang="zh-CN" sz="2400" b="1">
              <a:solidFill>
                <a:srgbClr val="FF0000"/>
              </a:solidFill>
              <a:highlight>
                <a:srgbClr val="FFFF00"/>
              </a:highlight>
              <a:latin typeface="Times New Roman" panose="02020603050405020304" charset="0"/>
              <a:ea typeface="微软雅黑" panose="020B0503020204020204" charset="-122"/>
              <a:cs typeface="Times New Roman" panose="02020603050405020304" charset="0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1" grpId="0"/>
      <p:bldP spid="11" grpId="1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SHOW_EDIT_AREA_INDICATION" val="1"/>
  <p:tag name="KSO_WM_UNIT_VALUE" val="28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5081_1*a*1"/>
  <p:tag name="KSO_WM_TEMPLATE_CATEGORY" val="custom"/>
  <p:tag name="KSO_WM_TEMPLATE_INDEX" val="20205081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ID" val="custom20205081_1"/>
  <p:tag name="KSO_WM_TEMPLATE_SUBCATEGORY" val="19"/>
  <p:tag name="KSO_WM_TEMPLATE_MASTER_TYPE" val="0"/>
  <p:tag name="KSO_WM_TEMPLATE_COLOR_TYPE" val="1"/>
  <p:tag name="KSO_WM_SLIDE_TYPE" val="title"/>
  <p:tag name="KSO_WM_SLIDE_SUBTYPE" val="defaultBlank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5081"/>
  <p:tag name="KSO_WM_SLIDE_LAYOUT" val="a_b"/>
  <p:tag name="KSO_WM_SLIDE_LAYOUT_CNT" val="1_1"/>
  <p:tag name="KSO_WM_UNIT_SHOW_EDIT_AREA_INDICATION" val="1"/>
  <p:tag name="KSO_WM_TEMPLATE_THUMBS_INDEX" val="1、4、7、12、13、14、15、16、17、18、20、24、25、28、33、36、40、43、44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67.xml><?xml version="1.0" encoding="utf-8"?>
<p:tagLst xmlns:p="http://schemas.openxmlformats.org/presentationml/2006/main">
  <p:tag name="commondata" val="eyJoZGlkIjoiMzgwMjY5NTZjN2Q4NmJhZjY2N2Y3MGM2MjE3ZmFjZGQifQ==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1728</Words>
  <Application>WPS 演示</Application>
  <PresentationFormat>宽屏</PresentationFormat>
  <Paragraphs>42</Paragraphs>
  <Slides>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7" baseType="lpstr">
      <vt:lpstr>Arial</vt:lpstr>
      <vt:lpstr>宋体</vt:lpstr>
      <vt:lpstr>Wingdings</vt:lpstr>
      <vt:lpstr>Wingdings</vt:lpstr>
      <vt:lpstr>微软雅黑</vt:lpstr>
      <vt:lpstr>Arial Unicode MS</vt:lpstr>
      <vt:lpstr>Calibri</vt:lpstr>
      <vt:lpstr>Times New Roman</vt:lpstr>
      <vt:lpstr>汉仪屏黑 简</vt:lpstr>
      <vt:lpstr>黑体</vt:lpstr>
      <vt:lpstr>汉仪雅酷黑 45W</vt:lpstr>
      <vt:lpstr>汉仪雅酷黑-95J</vt:lpstr>
      <vt:lpstr>江城圆体 400W</vt:lpstr>
      <vt:lpstr>WPS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/>
  <cp:lastModifiedBy>vivi</cp:lastModifiedBy>
  <cp:revision>155</cp:revision>
  <dcterms:created xsi:type="dcterms:W3CDTF">2019-06-19T02:08:00Z</dcterms:created>
  <dcterms:modified xsi:type="dcterms:W3CDTF">2024-05-20T12:48:46Z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2052-12.1.0.16729</vt:lpwstr>
  </property>
  <property fmtid="{D5CDD505-2E9C-101B-9397-08002B2CF9AE}" pid="3" name="ICV">
    <vt:lpwstr>2F63F908A02E46D6999E097FCEFC1891_11</vt:lpwstr>
  </property>
</Properties>
</file>