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75" r:id="rId3"/>
    <p:sldId id="257" r:id="rId5"/>
    <p:sldId id="326" r:id="rId6"/>
    <p:sldId id="258" r:id="rId7"/>
    <p:sldId id="259" r:id="rId8"/>
    <p:sldId id="262" r:id="rId9"/>
    <p:sldId id="327" r:id="rId10"/>
    <p:sldId id="261" r:id="rId11"/>
    <p:sldId id="330" r:id="rId12"/>
    <p:sldId id="267" r:id="rId13"/>
    <p:sldId id="331" r:id="rId14"/>
    <p:sldId id="266" r:id="rId15"/>
    <p:sldId id="268" r:id="rId16"/>
    <p:sldId id="269" r:id="rId17"/>
    <p:sldId id="332" r:id="rId18"/>
    <p:sldId id="333" r:id="rId19"/>
    <p:sldId id="335" r:id="rId20"/>
    <p:sldId id="275" r:id="rId21"/>
    <p:sldId id="361" r:id="rId22"/>
    <p:sldId id="276" r:id="rId23"/>
    <p:sldId id="270" r:id="rId24"/>
    <p:sldId id="271" r:id="rId25"/>
    <p:sldId id="336" r:id="rId26"/>
    <p:sldId id="337" r:id="rId27"/>
    <p:sldId id="272" r:id="rId28"/>
    <p:sldId id="274" r:id="rId29"/>
    <p:sldId id="273" r:id="rId30"/>
    <p:sldId id="277" r:id="rId31"/>
    <p:sldId id="264" r:id="rId32"/>
    <p:sldId id="338" r:id="rId33"/>
    <p:sldId id="342" r:id="rId34"/>
    <p:sldId id="339" r:id="rId35"/>
    <p:sldId id="278" r:id="rId36"/>
    <p:sldId id="279" r:id="rId37"/>
    <p:sldId id="343" r:id="rId38"/>
    <p:sldId id="344" r:id="rId39"/>
    <p:sldId id="280" r:id="rId40"/>
    <p:sldId id="347" r:id="rId41"/>
    <p:sldId id="345" r:id="rId42"/>
    <p:sldId id="281" r:id="rId43"/>
    <p:sldId id="346" r:id="rId44"/>
    <p:sldId id="348" r:id="rId45"/>
    <p:sldId id="291" r:id="rId46"/>
    <p:sldId id="349" r:id="rId47"/>
    <p:sldId id="265" r:id="rId48"/>
    <p:sldId id="350" r:id="rId49"/>
    <p:sldId id="283" r:id="rId50"/>
    <p:sldId id="351" r:id="rId51"/>
    <p:sldId id="286" r:id="rId52"/>
    <p:sldId id="352" r:id="rId53"/>
    <p:sldId id="353" r:id="rId54"/>
    <p:sldId id="287" r:id="rId55"/>
    <p:sldId id="284" r:id="rId56"/>
    <p:sldId id="290" r:id="rId57"/>
    <p:sldId id="357" r:id="rId58"/>
    <p:sldId id="292" r:id="rId59"/>
    <p:sldId id="358" r:id="rId60"/>
    <p:sldId id="293" r:id="rId61"/>
    <p:sldId id="359" r:id="rId62"/>
    <p:sldId id="294" r:id="rId63"/>
    <p:sldId id="360" r:id="rId64"/>
    <p:sldId id="295" r:id="rId65"/>
    <p:sldId id="297" r:id="rId66"/>
    <p:sldId id="298" r:id="rId67"/>
    <p:sldId id="302" r:id="rId68"/>
    <p:sldId id="305" r:id="rId69"/>
    <p:sldId id="306" r:id="rId70"/>
    <p:sldId id="362" r:id="rId71"/>
    <p:sldId id="363" r:id="rId72"/>
    <p:sldId id="364" r:id="rId73"/>
    <p:sldId id="309" r:id="rId74"/>
    <p:sldId id="307" r:id="rId75"/>
    <p:sldId id="310" r:id="rId76"/>
    <p:sldId id="365" r:id="rId77"/>
    <p:sldId id="366" r:id="rId78"/>
    <p:sldId id="311" r:id="rId79"/>
    <p:sldId id="313" r:id="rId80"/>
    <p:sldId id="312" r:id="rId81"/>
    <p:sldId id="367" r:id="rId82"/>
    <p:sldId id="314" r:id="rId83"/>
    <p:sldId id="315" r:id="rId84"/>
    <p:sldId id="368" r:id="rId85"/>
    <p:sldId id="304" r:id="rId86"/>
    <p:sldId id="370" r:id="rId87"/>
    <p:sldId id="317" r:id="rId88"/>
    <p:sldId id="369" r:id="rId89"/>
    <p:sldId id="318" r:id="rId90"/>
    <p:sldId id="371" r:id="rId91"/>
    <p:sldId id="320" r:id="rId92"/>
    <p:sldId id="321" r:id="rId93"/>
    <p:sldId id="372" r:id="rId94"/>
    <p:sldId id="299" r:id="rId95"/>
    <p:sldId id="322" r:id="rId96"/>
    <p:sldId id="323" r:id="rId97"/>
    <p:sldId id="325" r:id="rId98"/>
    <p:sldId id="373" r:id="rId99"/>
    <p:sldId id="374" r:id="rId100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432"/>
    <p:restoredTop sz="95375"/>
  </p:normalViewPr>
  <p:slideViewPr>
    <p:cSldViewPr showGuides="1">
      <p:cViewPr varScale="1">
        <p:scale>
          <a:sx n="66" d="100"/>
          <a:sy n="66" d="100"/>
        </p:scale>
        <p:origin x="-432" y="-102"/>
      </p:cViewPr>
      <p:guideLst>
        <p:guide orient="horz" pos="215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99" Type="http://schemas.openxmlformats.org/officeDocument/2006/relationships/slide" Target="slides/slide96.xml"/><Relationship Id="rId98" Type="http://schemas.openxmlformats.org/officeDocument/2006/relationships/slide" Target="slides/slide95.xml"/><Relationship Id="rId97" Type="http://schemas.openxmlformats.org/officeDocument/2006/relationships/slide" Target="slides/slide94.xml"/><Relationship Id="rId96" Type="http://schemas.openxmlformats.org/officeDocument/2006/relationships/slide" Target="slides/slide93.xml"/><Relationship Id="rId95" Type="http://schemas.openxmlformats.org/officeDocument/2006/relationships/slide" Target="slides/slide92.xml"/><Relationship Id="rId94" Type="http://schemas.openxmlformats.org/officeDocument/2006/relationships/slide" Target="slides/slide91.xml"/><Relationship Id="rId93" Type="http://schemas.openxmlformats.org/officeDocument/2006/relationships/slide" Target="slides/slide90.xml"/><Relationship Id="rId92" Type="http://schemas.openxmlformats.org/officeDocument/2006/relationships/slide" Target="slides/slide89.xml"/><Relationship Id="rId91" Type="http://schemas.openxmlformats.org/officeDocument/2006/relationships/slide" Target="slides/slide88.xml"/><Relationship Id="rId90" Type="http://schemas.openxmlformats.org/officeDocument/2006/relationships/slide" Target="slides/slide87.xml"/><Relationship Id="rId9" Type="http://schemas.openxmlformats.org/officeDocument/2006/relationships/slide" Target="slides/slide6.xml"/><Relationship Id="rId89" Type="http://schemas.openxmlformats.org/officeDocument/2006/relationships/slide" Target="slides/slide86.xml"/><Relationship Id="rId88" Type="http://schemas.openxmlformats.org/officeDocument/2006/relationships/slide" Target="slides/slide85.xml"/><Relationship Id="rId87" Type="http://schemas.openxmlformats.org/officeDocument/2006/relationships/slide" Target="slides/slide84.xml"/><Relationship Id="rId86" Type="http://schemas.openxmlformats.org/officeDocument/2006/relationships/slide" Target="slides/slide83.xml"/><Relationship Id="rId85" Type="http://schemas.openxmlformats.org/officeDocument/2006/relationships/slide" Target="slides/slide82.xml"/><Relationship Id="rId84" Type="http://schemas.openxmlformats.org/officeDocument/2006/relationships/slide" Target="slides/slide81.xml"/><Relationship Id="rId83" Type="http://schemas.openxmlformats.org/officeDocument/2006/relationships/slide" Target="slides/slide80.xml"/><Relationship Id="rId82" Type="http://schemas.openxmlformats.org/officeDocument/2006/relationships/slide" Target="slides/slide79.xml"/><Relationship Id="rId81" Type="http://schemas.openxmlformats.org/officeDocument/2006/relationships/slide" Target="slides/slide78.xml"/><Relationship Id="rId80" Type="http://schemas.openxmlformats.org/officeDocument/2006/relationships/slide" Target="slides/slide77.xml"/><Relationship Id="rId8" Type="http://schemas.openxmlformats.org/officeDocument/2006/relationships/slide" Target="slides/slide5.xml"/><Relationship Id="rId79" Type="http://schemas.openxmlformats.org/officeDocument/2006/relationships/slide" Target="slides/slide76.xml"/><Relationship Id="rId78" Type="http://schemas.openxmlformats.org/officeDocument/2006/relationships/slide" Target="slides/slide75.xml"/><Relationship Id="rId77" Type="http://schemas.openxmlformats.org/officeDocument/2006/relationships/slide" Target="slides/slide74.xml"/><Relationship Id="rId76" Type="http://schemas.openxmlformats.org/officeDocument/2006/relationships/slide" Target="slides/slide73.xml"/><Relationship Id="rId75" Type="http://schemas.openxmlformats.org/officeDocument/2006/relationships/slide" Target="slides/slide72.xml"/><Relationship Id="rId74" Type="http://schemas.openxmlformats.org/officeDocument/2006/relationships/slide" Target="slides/slide71.xml"/><Relationship Id="rId73" Type="http://schemas.openxmlformats.org/officeDocument/2006/relationships/slide" Target="slides/slide70.xml"/><Relationship Id="rId72" Type="http://schemas.openxmlformats.org/officeDocument/2006/relationships/slide" Target="slides/slide69.xml"/><Relationship Id="rId71" Type="http://schemas.openxmlformats.org/officeDocument/2006/relationships/slide" Target="slides/slide68.xml"/><Relationship Id="rId70" Type="http://schemas.openxmlformats.org/officeDocument/2006/relationships/slide" Target="slides/slide67.xml"/><Relationship Id="rId7" Type="http://schemas.openxmlformats.org/officeDocument/2006/relationships/slide" Target="slides/slide4.xml"/><Relationship Id="rId69" Type="http://schemas.openxmlformats.org/officeDocument/2006/relationships/slide" Target="slides/slide66.xml"/><Relationship Id="rId68" Type="http://schemas.openxmlformats.org/officeDocument/2006/relationships/slide" Target="slides/slide65.xml"/><Relationship Id="rId67" Type="http://schemas.openxmlformats.org/officeDocument/2006/relationships/slide" Target="slides/slide64.xml"/><Relationship Id="rId66" Type="http://schemas.openxmlformats.org/officeDocument/2006/relationships/slide" Target="slides/slide63.xml"/><Relationship Id="rId65" Type="http://schemas.openxmlformats.org/officeDocument/2006/relationships/slide" Target="slides/slide62.xml"/><Relationship Id="rId64" Type="http://schemas.openxmlformats.org/officeDocument/2006/relationships/slide" Target="slides/slide61.xml"/><Relationship Id="rId63" Type="http://schemas.openxmlformats.org/officeDocument/2006/relationships/slide" Target="slides/slide60.xml"/><Relationship Id="rId62" Type="http://schemas.openxmlformats.org/officeDocument/2006/relationships/slide" Target="slides/slide59.xml"/><Relationship Id="rId61" Type="http://schemas.openxmlformats.org/officeDocument/2006/relationships/slide" Target="slides/slide58.xml"/><Relationship Id="rId60" Type="http://schemas.openxmlformats.org/officeDocument/2006/relationships/slide" Target="slides/slide57.xml"/><Relationship Id="rId6" Type="http://schemas.openxmlformats.org/officeDocument/2006/relationships/slide" Target="slides/slide3.xml"/><Relationship Id="rId59" Type="http://schemas.openxmlformats.org/officeDocument/2006/relationships/slide" Target="slides/slide56.xml"/><Relationship Id="rId58" Type="http://schemas.openxmlformats.org/officeDocument/2006/relationships/slide" Target="slides/slide55.xml"/><Relationship Id="rId57" Type="http://schemas.openxmlformats.org/officeDocument/2006/relationships/slide" Target="slides/slide54.xml"/><Relationship Id="rId56" Type="http://schemas.openxmlformats.org/officeDocument/2006/relationships/slide" Target="slides/slide53.xml"/><Relationship Id="rId55" Type="http://schemas.openxmlformats.org/officeDocument/2006/relationships/slide" Target="slides/slide52.xml"/><Relationship Id="rId54" Type="http://schemas.openxmlformats.org/officeDocument/2006/relationships/slide" Target="slides/slide51.xml"/><Relationship Id="rId53" Type="http://schemas.openxmlformats.org/officeDocument/2006/relationships/slide" Target="slides/slide50.xml"/><Relationship Id="rId52" Type="http://schemas.openxmlformats.org/officeDocument/2006/relationships/slide" Target="slides/slide49.xml"/><Relationship Id="rId51" Type="http://schemas.openxmlformats.org/officeDocument/2006/relationships/slide" Target="slides/slide48.xml"/><Relationship Id="rId50" Type="http://schemas.openxmlformats.org/officeDocument/2006/relationships/slide" Target="slides/slide47.xml"/><Relationship Id="rId5" Type="http://schemas.openxmlformats.org/officeDocument/2006/relationships/slide" Target="slides/slide2.xml"/><Relationship Id="rId49" Type="http://schemas.openxmlformats.org/officeDocument/2006/relationships/slide" Target="slides/slide46.xml"/><Relationship Id="rId48" Type="http://schemas.openxmlformats.org/officeDocument/2006/relationships/slide" Target="slides/slide45.xml"/><Relationship Id="rId47" Type="http://schemas.openxmlformats.org/officeDocument/2006/relationships/slide" Target="slides/slide44.xml"/><Relationship Id="rId46" Type="http://schemas.openxmlformats.org/officeDocument/2006/relationships/slide" Target="slides/slide43.xml"/><Relationship Id="rId45" Type="http://schemas.openxmlformats.org/officeDocument/2006/relationships/slide" Target="slides/slide42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3" Type="http://schemas.openxmlformats.org/officeDocument/2006/relationships/tableStyles" Target="tableStyles.xml"/><Relationship Id="rId102" Type="http://schemas.openxmlformats.org/officeDocument/2006/relationships/viewProps" Target="viewProps.xml"/><Relationship Id="rId101" Type="http://schemas.openxmlformats.org/officeDocument/2006/relationships/presProps" Target="presProps.xml"/><Relationship Id="rId100" Type="http://schemas.openxmlformats.org/officeDocument/2006/relationships/slide" Target="slides/slide97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6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6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8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4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09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/>
            <a:endParaRPr lang="zh-CN" altLang="en-US" dirty="0"/>
          </a:p>
        </p:txBody>
      </p:sp>
      <p:sp>
        <p:nvSpPr>
          <p:cNvPr id="409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229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536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536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2770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en-US" altLang="zh-CN" dirty="0"/>
          </a:p>
          <a:p>
            <a:pPr lvl="0"/>
            <a:endParaRPr lang="zh-CN" altLang="en-US" dirty="0"/>
          </a:p>
        </p:txBody>
      </p:sp>
      <p:sp>
        <p:nvSpPr>
          <p:cNvPr id="32771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481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48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4608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4608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017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en-US" altLang="zh-CN" dirty="0"/>
              <a:t>6.13-7</a:t>
            </a:r>
            <a:endParaRPr lang="zh-CN" altLang="en-US" dirty="0"/>
          </a:p>
        </p:txBody>
      </p:sp>
      <p:sp>
        <p:nvSpPr>
          <p:cNvPr id="501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27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270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en-US" altLang="zh-CN" dirty="0"/>
              <a:t>6.13-8</a:t>
            </a:r>
            <a:r>
              <a:rPr lang="zh-CN" altLang="en-US" dirty="0"/>
              <a:t>班</a:t>
            </a:r>
            <a:endParaRPr lang="zh-CN" altLang="en-US" dirty="0"/>
          </a:p>
        </p:txBody>
      </p:sp>
      <p:sp>
        <p:nvSpPr>
          <p:cNvPr id="7270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75778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en-US" altLang="zh-CN" dirty="0"/>
              <a:t>6.15-1</a:t>
            </a:r>
            <a:r>
              <a:rPr lang="zh-CN" altLang="en-US" dirty="0"/>
              <a:t>、</a:t>
            </a:r>
            <a:r>
              <a:rPr lang="en-US" altLang="zh-CN" dirty="0"/>
              <a:t>2</a:t>
            </a:r>
            <a:r>
              <a:rPr lang="zh-CN" altLang="en-US" dirty="0"/>
              <a:t>班</a:t>
            </a:r>
            <a:endParaRPr lang="zh-CN" altLang="en-US" dirty="0"/>
          </a:p>
        </p:txBody>
      </p:sp>
      <p:sp>
        <p:nvSpPr>
          <p:cNvPr id="7577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34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3426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103427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75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107522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r>
              <a:rPr lang="en-US" altLang="zh-CN" dirty="0"/>
              <a:t>6.14-6</a:t>
            </a:r>
            <a:r>
              <a:rPr lang="zh-CN" altLang="en-US" dirty="0"/>
              <a:t>班</a:t>
            </a:r>
            <a:endParaRPr lang="zh-CN" altLang="en-US" dirty="0"/>
          </a:p>
        </p:txBody>
      </p:sp>
      <p:sp>
        <p:nvSpPr>
          <p:cNvPr id="1075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标题和文本在内容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en-US" altLang="zh-CN" sz="14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4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oleObject" Target="../embeddings/oleObject4.bin"/><Relationship Id="rId7" Type="http://schemas.openxmlformats.org/officeDocument/2006/relationships/image" Target="../media/image5.jpeg"/><Relationship Id="rId6" Type="http://schemas.openxmlformats.org/officeDocument/2006/relationships/image" Target="../media/image4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png"/><Relationship Id="rId3" Type="http://schemas.openxmlformats.org/officeDocument/2006/relationships/oleObject" Target="../embeddings/oleObject2.bin"/><Relationship Id="rId2" Type="http://schemas.openxmlformats.org/officeDocument/2006/relationships/image" Target="../media/image2.png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7.GIF"/><Relationship Id="rId1" Type="http://schemas.openxmlformats.org/officeDocument/2006/relationships/oleObject" Target="../embeddings/oleObject1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slide" Target="slide6.xml"/><Relationship Id="rId3" Type="http://schemas.openxmlformats.org/officeDocument/2006/relationships/slide" Target="slide8.xml"/><Relationship Id="rId2" Type="http://schemas.openxmlformats.org/officeDocument/2006/relationships/slide" Target="slide5.xml"/><Relationship Id="rId1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83.xml"/><Relationship Id="rId1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png"/><Relationship Id="rId1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GIF"/><Relationship Id="rId2" Type="http://schemas.openxmlformats.org/officeDocument/2006/relationships/slide" Target="slide43.xml"/><Relationship Id="rId1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hyperlink" Target="../../new/Local%20Settings/Temp/Rar$DI00.969/&#32954;&#27873;&#37324;&#30340;&#27668;&#20307;&#20132;&#25442;.swf" TargetMode="External"/><Relationship Id="rId1" Type="http://schemas.openxmlformats.org/officeDocument/2006/relationships/image" Target="../media/image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53.xml"/><Relationship Id="rId4" Type="http://schemas.openxmlformats.org/officeDocument/2006/relationships/slide" Target="slide62.xml"/><Relationship Id="rId3" Type="http://schemas.openxmlformats.org/officeDocument/2006/relationships/slide" Target="slide47.xml"/><Relationship Id="rId2" Type="http://schemas.openxmlformats.org/officeDocument/2006/relationships/slide" Target="slide40.xml"/><Relationship Id="rId1" Type="http://schemas.openxmlformats.org/officeDocument/2006/relationships/image" Target="../media/image1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53.xml"/><Relationship Id="rId2" Type="http://schemas.openxmlformats.org/officeDocument/2006/relationships/slide" Target="slide47.xml"/><Relationship Id="rId1" Type="http://schemas.openxmlformats.org/officeDocument/2006/relationships/image" Target="../media/image1.jpeg"/></Relationships>
</file>

<file path=ppt/slides/_rels/slide5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1" Type="http://schemas.openxmlformats.org/officeDocument/2006/relationships/image" Target="../media/image1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6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1.png"/><Relationship Id="rId2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6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3.v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2.png"/><Relationship Id="rId2" Type="http://schemas.openxmlformats.org/officeDocument/2006/relationships/oleObject" Target="../embeddings/oleObject6.bin"/><Relationship Id="rId1" Type="http://schemas.openxmlformats.org/officeDocument/2006/relationships/image" Target="../media/image1.jpeg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4.jpeg"/><Relationship Id="rId1" Type="http://schemas.openxmlformats.org/officeDocument/2006/relationships/image" Target="../media/image1.jpe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jpe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jpeg"/><Relationship Id="rId1" Type="http://schemas.openxmlformats.org/officeDocument/2006/relationships/image" Target="../media/image1.jpe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image" Target="../media/image1.jpeg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1" Type="http://schemas.openxmlformats.org/officeDocument/2006/relationships/image" Target="../media/image1.jpe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audio1.wav"/><Relationship Id="rId1" Type="http://schemas.openxmlformats.org/officeDocument/2006/relationships/image" Target="../media/image1.jpeg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9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0.jpeg"/><Relationship Id="rId2" Type="http://schemas.openxmlformats.org/officeDocument/2006/relationships/slide" Target="slide25.xml"/><Relationship Id="rId1" Type="http://schemas.openxmlformats.org/officeDocument/2006/relationships/image" Target="../media/image1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" Target="slide45.xml"/><Relationship Id="rId1" Type="http://schemas.openxmlformats.org/officeDocument/2006/relationships/slide" Target="slide26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3" name="WordArt 5"/>
          <p:cNvSpPr>
            <a:spLocks noTextEdit="1"/>
          </p:cNvSpPr>
          <p:nvPr/>
        </p:nvSpPr>
        <p:spPr>
          <a:xfrm>
            <a:off x="1620838" y="2493963"/>
            <a:ext cx="5759450" cy="2735262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234563"/>
              </a:avLst>
            </a:prstTxWarp>
            <a:normAutofit/>
          </a:bodyPr>
          <a:p>
            <a:pPr algn="ctr"/>
            <a:r>
              <a:rPr lang="zh-CN" altLang="en-US" sz="3600">
                <a:ln w="15875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七年级生物下册复习</a:t>
            </a:r>
            <a:endParaRPr lang="zh-CN" altLang="en-US" sz="3600">
              <a:ln w="15875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2" name="Text Box 2"/>
          <p:cNvSpPr txBox="1"/>
          <p:nvPr/>
        </p:nvSpPr>
        <p:spPr>
          <a:xfrm>
            <a:off x="288925" y="1666875"/>
            <a:ext cx="8531225" cy="2554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人类和类人猿的共同祖先是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森林古猿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人类起源的重要标志：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直立行走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语言的产生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脑的发达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123" name="AutoShape 7"/>
          <p:cNvSpPr/>
          <p:nvPr/>
        </p:nvSpPr>
        <p:spPr>
          <a:xfrm>
            <a:off x="684213" y="2852738"/>
            <a:ext cx="215900" cy="1150937"/>
          </a:xfrm>
          <a:prstGeom prst="leftBrace">
            <a:avLst>
              <a:gd name="adj1" fmla="val 44349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4" name="Text Box 8"/>
          <p:cNvSpPr txBox="1"/>
          <p:nvPr/>
        </p:nvSpPr>
        <p:spPr>
          <a:xfrm>
            <a:off x="1908175" y="188913"/>
            <a:ext cx="49688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第一章　　人的由来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5" name="Text Box 9"/>
          <p:cNvSpPr txBox="1"/>
          <p:nvPr/>
        </p:nvSpPr>
        <p:spPr>
          <a:xfrm>
            <a:off x="468313" y="908050"/>
            <a:ext cx="50609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第一节　人类的起源和发展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10"/>
          <p:cNvSpPr txBox="1"/>
          <p:nvPr/>
        </p:nvSpPr>
        <p:spPr>
          <a:xfrm>
            <a:off x="231775" y="4522788"/>
            <a:ext cx="7118350" cy="10779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几种现代类人猿：大猩猩、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黑猩猩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　　　　　　　　　长臂猿、猩猩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52" name="Rectangle 4"/>
          <p:cNvSpPr>
            <a:spLocks noGrp="1" noChangeArrowheads="1"/>
          </p:cNvSpPr>
          <p:nvPr>
            <p:ph idx="1"/>
          </p:nvPr>
        </p:nvSpPr>
        <p:spPr>
          <a:xfrm>
            <a:off x="0" y="620713"/>
            <a:ext cx="9144000" cy="6048375"/>
          </a:xfrm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、有关人类的起源，下列说法正确的是：（   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．人类是由上帝创造的 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．人是女娲用泥捏出来的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．人是自然产生的     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．人是由森林古猿经过长期进化而来的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、距今</a:t>
            </a: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1200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多万年前森林古猿主要分布在（   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．亚洲    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．非洲热带丛林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．欧洲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．以上地区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、森林古猿变成人，与以下哪种因素关系最密切（   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制造简单工具   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能够用树枝、石块来获取食物、防御敌害   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四肢越来越发达   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D.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地壳剧烈运动，森林大量消失           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4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、以下表示人和猿不同的是（   ）</a:t>
            </a:r>
            <a:endParaRPr kumimoji="0" lang="zh-CN" altLang="en-US" sz="2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．直立行走 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．能使用工具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．丰富的语言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．吃熟食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5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、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1974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年，科学家在非洲发现了距今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300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万年前的古人类化石“露西”，而在其它地区没有发现这么古老的人类化石，由此世界各国的科学家对人类起源做出了什么样的推断（   ）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A.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非洲是现代人类的起源地    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B.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亚洲的直立人是由非洲迁徙而来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C. A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和</a:t>
            </a: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                                 D.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东非人很可能就是现代人的祖先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46" name="Text Box 5"/>
          <p:cNvSpPr txBox="1"/>
          <p:nvPr/>
        </p:nvSpPr>
        <p:spPr>
          <a:xfrm>
            <a:off x="971550" y="44450"/>
            <a:ext cx="2449513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巩固练习：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54" name="Text Box 6"/>
          <p:cNvSpPr txBox="1"/>
          <p:nvPr/>
        </p:nvSpPr>
        <p:spPr>
          <a:xfrm>
            <a:off x="7080250" y="549275"/>
            <a:ext cx="44450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55" name="Text Box 7"/>
          <p:cNvSpPr txBox="1"/>
          <p:nvPr/>
        </p:nvSpPr>
        <p:spPr>
          <a:xfrm>
            <a:off x="7092950" y="1825625"/>
            <a:ext cx="442913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56" name="Text Box 8"/>
          <p:cNvSpPr txBox="1"/>
          <p:nvPr/>
        </p:nvSpPr>
        <p:spPr>
          <a:xfrm>
            <a:off x="8091488" y="2744788"/>
            <a:ext cx="444500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57" name="Text Box 9"/>
          <p:cNvSpPr txBox="1"/>
          <p:nvPr/>
        </p:nvSpPr>
        <p:spPr>
          <a:xfrm>
            <a:off x="4851400" y="4040188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8858" name="Text Box 10"/>
          <p:cNvSpPr txBox="1"/>
          <p:nvPr/>
        </p:nvSpPr>
        <p:spPr>
          <a:xfrm>
            <a:off x="6435725" y="5480050"/>
            <a:ext cx="3683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88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8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/>
      <p:bldP spid="78855" grpId="0"/>
      <p:bldP spid="78856" grpId="0"/>
      <p:bldP spid="78857" grpId="0"/>
      <p:bldP spid="7885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70" name="Text Box 4"/>
          <p:cNvSpPr txBox="1"/>
          <p:nvPr/>
        </p:nvSpPr>
        <p:spPr>
          <a:xfrm>
            <a:off x="684213" y="211138"/>
            <a:ext cx="568801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第二节   人的生殖和发育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1" name="Text Box 5"/>
          <p:cNvSpPr txBox="1"/>
          <p:nvPr/>
        </p:nvSpPr>
        <p:spPr>
          <a:xfrm>
            <a:off x="-107950" y="981075"/>
            <a:ext cx="89773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．生殖系统分为男性生殖系统和女性生殖系统。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2" name="Text Box 8"/>
          <p:cNvSpPr txBox="1"/>
          <p:nvPr/>
        </p:nvSpPr>
        <p:spPr>
          <a:xfrm>
            <a:off x="3924300" y="3141663"/>
            <a:ext cx="3384550" cy="5032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输精管：输送精子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3" name="Text Box 10"/>
          <p:cNvSpPr txBox="1"/>
          <p:nvPr/>
        </p:nvSpPr>
        <p:spPr>
          <a:xfrm>
            <a:off x="3924300" y="5300663"/>
            <a:ext cx="3313113" cy="504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阴茎：排尿、排精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4" name="Text Box 11"/>
          <p:cNvSpPr txBox="1"/>
          <p:nvPr/>
        </p:nvSpPr>
        <p:spPr>
          <a:xfrm>
            <a:off x="179388" y="2351088"/>
            <a:ext cx="1133475" cy="15827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男性生殖系统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5" name="Text Box 12"/>
          <p:cNvSpPr txBox="1"/>
          <p:nvPr/>
        </p:nvSpPr>
        <p:spPr>
          <a:xfrm>
            <a:off x="1331913" y="3932238"/>
            <a:ext cx="2665412" cy="5762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附属生殖器官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6" name="Text Box 13"/>
          <p:cNvSpPr txBox="1"/>
          <p:nvPr/>
        </p:nvSpPr>
        <p:spPr>
          <a:xfrm>
            <a:off x="1331913" y="1773238"/>
            <a:ext cx="7537450" cy="6477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主要生殖器官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睾丸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产生精子，分泌雄性激素</a:t>
            </a:r>
            <a:endParaRPr lang="en-US" altLang="zh-CN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177" name="Text Box 14"/>
          <p:cNvSpPr txBox="1"/>
          <p:nvPr/>
        </p:nvSpPr>
        <p:spPr>
          <a:xfrm>
            <a:off x="3924300" y="4221163"/>
            <a:ext cx="4321175" cy="5032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精囊腺：分泌部分精液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Text Box 15"/>
          <p:cNvSpPr txBox="1"/>
          <p:nvPr/>
        </p:nvSpPr>
        <p:spPr>
          <a:xfrm>
            <a:off x="3924300" y="3644900"/>
            <a:ext cx="4319588" cy="5048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前列腺：分泌部分精液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Text Box 16"/>
          <p:cNvSpPr txBox="1"/>
          <p:nvPr/>
        </p:nvSpPr>
        <p:spPr>
          <a:xfrm>
            <a:off x="3924300" y="2565400"/>
            <a:ext cx="3960813" cy="5032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附睾：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贮存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、输送精子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0" name="AutoShape 17"/>
          <p:cNvSpPr/>
          <p:nvPr/>
        </p:nvSpPr>
        <p:spPr>
          <a:xfrm>
            <a:off x="1258888" y="1987550"/>
            <a:ext cx="142875" cy="2233613"/>
          </a:xfrm>
          <a:prstGeom prst="leftBrace">
            <a:avLst>
              <a:gd name="adj1" fmla="val 130060"/>
              <a:gd name="adj2" fmla="val 50000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1" name="AutoShape 18"/>
          <p:cNvSpPr/>
          <p:nvPr/>
        </p:nvSpPr>
        <p:spPr>
          <a:xfrm>
            <a:off x="3635375" y="2779713"/>
            <a:ext cx="288925" cy="2773362"/>
          </a:xfrm>
          <a:prstGeom prst="leftBrace">
            <a:avLst>
              <a:gd name="adj1" fmla="val 85056"/>
              <a:gd name="adj2" fmla="val 50000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2" name="Text Box 19"/>
          <p:cNvSpPr txBox="1"/>
          <p:nvPr/>
        </p:nvSpPr>
        <p:spPr>
          <a:xfrm>
            <a:off x="3924300" y="4724400"/>
            <a:ext cx="3095625" cy="5762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阴囊：保护睾丸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4" name="Text Box 5"/>
          <p:cNvSpPr txBox="1"/>
          <p:nvPr/>
        </p:nvSpPr>
        <p:spPr>
          <a:xfrm>
            <a:off x="3074988" y="2924175"/>
            <a:ext cx="4160837" cy="5762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子宫：胚胎发育场所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5" name="Text Box 6"/>
          <p:cNvSpPr txBox="1"/>
          <p:nvPr/>
        </p:nvSpPr>
        <p:spPr>
          <a:xfrm>
            <a:off x="395288" y="1052513"/>
            <a:ext cx="1133475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女性生殖系  统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" name="Text Box 7"/>
          <p:cNvSpPr txBox="1"/>
          <p:nvPr/>
        </p:nvSpPr>
        <p:spPr>
          <a:xfrm>
            <a:off x="1763713" y="2492375"/>
            <a:ext cx="1000125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附属生殖器官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" name="Text Box 8"/>
          <p:cNvSpPr txBox="1"/>
          <p:nvPr/>
        </p:nvSpPr>
        <p:spPr>
          <a:xfrm>
            <a:off x="1835150" y="549275"/>
            <a:ext cx="7058025" cy="10795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主要生殖器官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卵巢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：产生卵细胞，分          泌雌性激素和孕激素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8" name="Text Box 9"/>
          <p:cNvSpPr txBox="1"/>
          <p:nvPr/>
        </p:nvSpPr>
        <p:spPr>
          <a:xfrm>
            <a:off x="3059113" y="3789363"/>
            <a:ext cx="5689600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阴道：月经流出和胎儿产出的通道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Text Box 10"/>
          <p:cNvSpPr txBox="1"/>
          <p:nvPr/>
        </p:nvSpPr>
        <p:spPr>
          <a:xfrm>
            <a:off x="3059113" y="1989138"/>
            <a:ext cx="6084887" cy="5032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输卵管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：输送卵细胞；是受精的场所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0" name="AutoShape 11"/>
          <p:cNvSpPr/>
          <p:nvPr/>
        </p:nvSpPr>
        <p:spPr>
          <a:xfrm>
            <a:off x="1619250" y="765175"/>
            <a:ext cx="144463" cy="2519363"/>
          </a:xfrm>
          <a:prstGeom prst="leftBrace">
            <a:avLst>
              <a:gd name="adj1" fmla="val 145086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1" name="AutoShape 12"/>
          <p:cNvSpPr/>
          <p:nvPr/>
        </p:nvSpPr>
        <p:spPr>
          <a:xfrm>
            <a:off x="2916238" y="2205038"/>
            <a:ext cx="71437" cy="1800225"/>
          </a:xfrm>
          <a:prstGeom prst="leftBrace">
            <a:avLst>
              <a:gd name="adj1" fmla="val 209651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9218" name="Text Box 3"/>
          <p:cNvSpPr txBox="1"/>
          <p:nvPr/>
        </p:nvSpPr>
        <p:spPr>
          <a:xfrm>
            <a:off x="746125" y="14446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19" name="Line 5"/>
          <p:cNvSpPr/>
          <p:nvPr/>
        </p:nvSpPr>
        <p:spPr>
          <a:xfrm>
            <a:off x="1763713" y="1916113"/>
            <a:ext cx="360362" cy="0"/>
          </a:xfrm>
          <a:prstGeom prst="line">
            <a:avLst/>
          </a:prstGeom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20" name="Line 6"/>
          <p:cNvSpPr/>
          <p:nvPr/>
        </p:nvSpPr>
        <p:spPr>
          <a:xfrm>
            <a:off x="1692275" y="1484313"/>
            <a:ext cx="381000" cy="0"/>
          </a:xfrm>
          <a:prstGeom prst="line">
            <a:avLst/>
          </a:prstGeom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21" name="AutoShape 7"/>
          <p:cNvSpPr/>
          <p:nvPr/>
        </p:nvSpPr>
        <p:spPr>
          <a:xfrm>
            <a:off x="3276600" y="1484313"/>
            <a:ext cx="76200" cy="533400"/>
          </a:xfrm>
          <a:prstGeom prst="rightBrace">
            <a:avLst>
              <a:gd name="adj1" fmla="val 58236"/>
              <a:gd name="adj2" fmla="val 50000"/>
            </a:avLst>
          </a:prstGeom>
          <a:noFill/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2" name="Line 13"/>
          <p:cNvSpPr/>
          <p:nvPr/>
        </p:nvSpPr>
        <p:spPr>
          <a:xfrm>
            <a:off x="1524000" y="4038600"/>
            <a:ext cx="1295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23" name="Line 14"/>
          <p:cNvSpPr/>
          <p:nvPr/>
        </p:nvSpPr>
        <p:spPr>
          <a:xfrm>
            <a:off x="3505200" y="4038600"/>
            <a:ext cx="12192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24" name="Line 15"/>
          <p:cNvSpPr/>
          <p:nvPr/>
        </p:nvSpPr>
        <p:spPr>
          <a:xfrm>
            <a:off x="5410200" y="4038600"/>
            <a:ext cx="533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25" name="Line 16"/>
          <p:cNvSpPr/>
          <p:nvPr/>
        </p:nvSpPr>
        <p:spPr>
          <a:xfrm>
            <a:off x="6629400" y="4038600"/>
            <a:ext cx="990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26" name="Text Box 17"/>
          <p:cNvSpPr txBox="1"/>
          <p:nvPr/>
        </p:nvSpPr>
        <p:spPr>
          <a:xfrm>
            <a:off x="1508125" y="3602038"/>
            <a:ext cx="14160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细胞分裂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7" name="Text Box 18"/>
          <p:cNvSpPr txBox="1"/>
          <p:nvPr/>
        </p:nvSpPr>
        <p:spPr>
          <a:xfrm>
            <a:off x="1508125" y="4038600"/>
            <a:ext cx="14160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逐渐发育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8" name="Text Box 19"/>
          <p:cNvSpPr txBox="1"/>
          <p:nvPr/>
        </p:nvSpPr>
        <p:spPr>
          <a:xfrm>
            <a:off x="3565525" y="3525838"/>
            <a:ext cx="7969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分裂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29" name="Text Box 20"/>
          <p:cNvSpPr txBox="1"/>
          <p:nvPr/>
        </p:nvSpPr>
        <p:spPr>
          <a:xfrm>
            <a:off x="3563938" y="4038600"/>
            <a:ext cx="122396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分化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0" name="Text Box 21"/>
          <p:cNvSpPr txBox="1"/>
          <p:nvPr/>
        </p:nvSpPr>
        <p:spPr>
          <a:xfrm>
            <a:off x="6613525" y="3602038"/>
            <a:ext cx="8001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分娩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1" name="Text Box 22"/>
          <p:cNvSpPr txBox="1"/>
          <p:nvPr/>
        </p:nvSpPr>
        <p:spPr>
          <a:xfrm>
            <a:off x="6613525" y="3983038"/>
            <a:ext cx="8001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阴道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32" name="Line 23"/>
          <p:cNvSpPr/>
          <p:nvPr/>
        </p:nvSpPr>
        <p:spPr>
          <a:xfrm>
            <a:off x="6324600" y="4191000"/>
            <a:ext cx="0" cy="914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33" name="Line 24"/>
          <p:cNvSpPr/>
          <p:nvPr/>
        </p:nvSpPr>
        <p:spPr>
          <a:xfrm flipV="1">
            <a:off x="6096000" y="4191000"/>
            <a:ext cx="0" cy="9144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34" name="Line 28"/>
          <p:cNvSpPr/>
          <p:nvPr/>
        </p:nvSpPr>
        <p:spPr>
          <a:xfrm>
            <a:off x="6324600" y="5486400"/>
            <a:ext cx="0" cy="68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35" name="Line 29"/>
          <p:cNvSpPr/>
          <p:nvPr/>
        </p:nvSpPr>
        <p:spPr>
          <a:xfrm flipV="1">
            <a:off x="6096000" y="5410200"/>
            <a:ext cx="0" cy="6858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grpSp>
        <p:nvGrpSpPr>
          <p:cNvPr id="9236" name="Group 47"/>
          <p:cNvGrpSpPr/>
          <p:nvPr/>
        </p:nvGrpSpPr>
        <p:grpSpPr>
          <a:xfrm>
            <a:off x="468313" y="3716338"/>
            <a:ext cx="8196262" cy="2840037"/>
            <a:chOff x="288" y="2400"/>
            <a:chExt cx="5163" cy="1789"/>
          </a:xfrm>
        </p:grpSpPr>
        <p:sp>
          <p:nvSpPr>
            <p:cNvPr id="9237" name="Text Box 12"/>
            <p:cNvSpPr txBox="1"/>
            <p:nvPr/>
          </p:nvSpPr>
          <p:spPr>
            <a:xfrm>
              <a:off x="288" y="2400"/>
              <a:ext cx="497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受精卵                  </a:t>
              </a:r>
              <a:r>
                <a:rPr lang="zh-CN" alt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胚泡</a:t>
              </a:r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                 胚胎        胎儿              婴儿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38" name="Text Box 25"/>
            <p:cNvSpPr txBox="1"/>
            <p:nvPr/>
          </p:nvSpPr>
          <p:spPr>
            <a:xfrm>
              <a:off x="2560" y="2832"/>
              <a:ext cx="127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营养物质和氧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39" name="Text Box 26"/>
            <p:cNvSpPr txBox="1"/>
            <p:nvPr/>
          </p:nvSpPr>
          <p:spPr>
            <a:xfrm>
              <a:off x="3984" y="2832"/>
              <a:ext cx="146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二氧化碳等废物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40" name="Text Box 27"/>
            <p:cNvSpPr txBox="1"/>
            <p:nvPr/>
          </p:nvSpPr>
          <p:spPr>
            <a:xfrm>
              <a:off x="3648" y="3246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胎盘</a:t>
              </a:r>
              <a:endPara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41" name="Text Box 30"/>
            <p:cNvSpPr txBox="1"/>
            <p:nvPr/>
          </p:nvSpPr>
          <p:spPr>
            <a:xfrm>
              <a:off x="2512" y="3564"/>
              <a:ext cx="127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营养物质和氧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42" name="Text Box 31"/>
            <p:cNvSpPr txBox="1"/>
            <p:nvPr/>
          </p:nvSpPr>
          <p:spPr>
            <a:xfrm>
              <a:off x="3964" y="3552"/>
              <a:ext cx="1467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二氧化碳等废物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243" name="Text Box 32"/>
            <p:cNvSpPr txBox="1"/>
            <p:nvPr/>
          </p:nvSpPr>
          <p:spPr>
            <a:xfrm>
              <a:off x="3686" y="3901"/>
              <a:ext cx="50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2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母体</a:t>
              </a:r>
              <a:endPara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9244" name="Text Box 33"/>
          <p:cNvSpPr txBox="1"/>
          <p:nvPr/>
        </p:nvSpPr>
        <p:spPr>
          <a:xfrm>
            <a:off x="539750" y="333375"/>
            <a:ext cx="398145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．受精和胚胎发育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5" name="Rectangle 35"/>
          <p:cNvSpPr/>
          <p:nvPr/>
        </p:nvSpPr>
        <p:spPr>
          <a:xfrm>
            <a:off x="755650" y="836613"/>
            <a:ext cx="4572000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）受精过程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睾丸     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精子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卵巢      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卵细胞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6" name="Rectangle 36"/>
          <p:cNvSpPr/>
          <p:nvPr/>
        </p:nvSpPr>
        <p:spPr>
          <a:xfrm>
            <a:off x="827088" y="2924175"/>
            <a:ext cx="43211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）胚胎发育</a:t>
            </a:r>
            <a:endParaRPr lang="zh-CN" altLang="en-US" sz="28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47" name="Text Box 43"/>
          <p:cNvSpPr txBox="1"/>
          <p:nvPr/>
        </p:nvSpPr>
        <p:spPr>
          <a:xfrm>
            <a:off x="3759200" y="1196975"/>
            <a:ext cx="10287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结合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8" name="Text Box 44"/>
          <p:cNvSpPr txBox="1"/>
          <p:nvPr/>
        </p:nvSpPr>
        <p:spPr>
          <a:xfrm>
            <a:off x="3419475" y="1773238"/>
            <a:ext cx="19446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在输卵管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49" name="Text Box 45"/>
          <p:cNvSpPr txBox="1"/>
          <p:nvPr/>
        </p:nvSpPr>
        <p:spPr>
          <a:xfrm>
            <a:off x="5003800" y="1341438"/>
            <a:ext cx="3097213" cy="830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受精卵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（一个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卵细胞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只能与一个精子结合）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250" name="Line 46"/>
          <p:cNvSpPr/>
          <p:nvPr/>
        </p:nvSpPr>
        <p:spPr>
          <a:xfrm>
            <a:off x="3419475" y="1700213"/>
            <a:ext cx="1676400" cy="0"/>
          </a:xfrm>
          <a:prstGeom prst="line">
            <a:avLst/>
          </a:prstGeom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9251" name="Text Box 3"/>
          <p:cNvSpPr txBox="1"/>
          <p:nvPr/>
        </p:nvSpPr>
        <p:spPr>
          <a:xfrm>
            <a:off x="1136650" y="6138863"/>
            <a:ext cx="1346200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(3)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分娩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1" name="Text Box 5"/>
          <p:cNvSpPr txBox="1"/>
          <p:nvPr/>
        </p:nvSpPr>
        <p:spPr>
          <a:xfrm>
            <a:off x="52388" y="981075"/>
            <a:ext cx="9091612" cy="56435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、人类产生生殖细胞的器官是 （ 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．子宫和阴囊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．卵巢和睾丸      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．输卵管和输精管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 卵巢和精囊腺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、精子与卵细胞结合的场所是（ 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．子宫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．输卵管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．阴道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．卵巢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、胚胎的发育场所是（ 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．胎盘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．羊水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．子宫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．脐带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、人体胚胎发育时间是（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40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周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周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30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周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20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周     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、胎儿通过脐带与胎盘相连，胎盘的主要作用是（   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．胎儿连接母体的器官   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．胎儿与母体进行物质交换的器官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．胎儿的器官           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．母体的器官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2" name="Text Box 6"/>
          <p:cNvSpPr txBox="1"/>
          <p:nvPr/>
        </p:nvSpPr>
        <p:spPr>
          <a:xfrm>
            <a:off x="827088" y="260350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79" name="Text Box 7"/>
          <p:cNvSpPr txBox="1"/>
          <p:nvPr/>
        </p:nvSpPr>
        <p:spPr>
          <a:xfrm>
            <a:off x="5435600" y="981075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0" name="Text Box 8"/>
          <p:cNvSpPr txBox="1"/>
          <p:nvPr/>
        </p:nvSpPr>
        <p:spPr>
          <a:xfrm>
            <a:off x="5292725" y="2349500"/>
            <a:ext cx="4524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2" name="Text Box 10"/>
          <p:cNvSpPr txBox="1"/>
          <p:nvPr/>
        </p:nvSpPr>
        <p:spPr>
          <a:xfrm>
            <a:off x="3851275" y="31416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3" name="Text Box 11"/>
          <p:cNvSpPr txBox="1"/>
          <p:nvPr/>
        </p:nvSpPr>
        <p:spPr>
          <a:xfrm>
            <a:off x="4140200" y="40052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84" name="Text Box 12"/>
          <p:cNvSpPr txBox="1"/>
          <p:nvPr/>
        </p:nvSpPr>
        <p:spPr>
          <a:xfrm>
            <a:off x="8367713" y="4887913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9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9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98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9" grpId="0"/>
      <p:bldP spid="79880" grpId="0"/>
      <p:bldP spid="79882" grpId="0"/>
      <p:bldP spid="79883" grpId="0"/>
      <p:bldP spid="798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266" name="Text Box 5"/>
          <p:cNvSpPr txBox="1"/>
          <p:nvPr/>
        </p:nvSpPr>
        <p:spPr>
          <a:xfrm>
            <a:off x="3779838" y="1628775"/>
            <a:ext cx="2246312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迅速增重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Text Box 6"/>
          <p:cNvSpPr txBox="1"/>
          <p:nvPr/>
        </p:nvSpPr>
        <p:spPr>
          <a:xfrm>
            <a:off x="3995738" y="3500438"/>
            <a:ext cx="2601912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肺活量增大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8" name="Text Box 7"/>
          <p:cNvSpPr txBox="1"/>
          <p:nvPr/>
        </p:nvSpPr>
        <p:spPr>
          <a:xfrm>
            <a:off x="395288" y="2205038"/>
            <a:ext cx="1398587" cy="14430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青春期发育特点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9" name="Text Box 8"/>
          <p:cNvSpPr txBox="1"/>
          <p:nvPr/>
        </p:nvSpPr>
        <p:spPr>
          <a:xfrm>
            <a:off x="2051050" y="2924175"/>
            <a:ext cx="1704975" cy="8731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生理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机能增强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0" name="Text Box 9"/>
          <p:cNvSpPr txBox="1"/>
          <p:nvPr/>
        </p:nvSpPr>
        <p:spPr>
          <a:xfrm>
            <a:off x="2051050" y="1484313"/>
            <a:ext cx="1598613" cy="9366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身体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外形剧变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3995738" y="2781300"/>
            <a:ext cx="3097212" cy="2984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脑的生理机能增强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3779838" y="2060575"/>
            <a:ext cx="3024187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出现第二性征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3" name="Text Box 12"/>
          <p:cNvSpPr txBox="1"/>
          <p:nvPr/>
        </p:nvSpPr>
        <p:spPr>
          <a:xfrm>
            <a:off x="3779838" y="1196975"/>
            <a:ext cx="2620962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迅速增高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4" name="AutoShape 13"/>
          <p:cNvSpPr/>
          <p:nvPr/>
        </p:nvSpPr>
        <p:spPr>
          <a:xfrm>
            <a:off x="1835150" y="1844675"/>
            <a:ext cx="288925" cy="2520950"/>
          </a:xfrm>
          <a:prstGeom prst="leftBrace">
            <a:avLst>
              <a:gd name="adj1" fmla="val 72589"/>
              <a:gd name="adj2" fmla="val 50000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5" name="AutoShape 14"/>
          <p:cNvSpPr/>
          <p:nvPr/>
        </p:nvSpPr>
        <p:spPr>
          <a:xfrm>
            <a:off x="3563938" y="1484313"/>
            <a:ext cx="287337" cy="936625"/>
          </a:xfrm>
          <a:prstGeom prst="leftBrace">
            <a:avLst>
              <a:gd name="adj1" fmla="val 27118"/>
              <a:gd name="adj2" fmla="val 50000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6" name="Text Box 15"/>
          <p:cNvSpPr txBox="1"/>
          <p:nvPr/>
        </p:nvSpPr>
        <p:spPr>
          <a:xfrm>
            <a:off x="3995738" y="3141663"/>
            <a:ext cx="2725737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心脏功能提高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7" name="AutoShape 16"/>
          <p:cNvSpPr/>
          <p:nvPr/>
        </p:nvSpPr>
        <p:spPr>
          <a:xfrm>
            <a:off x="3779838" y="3068638"/>
            <a:ext cx="144462" cy="720725"/>
          </a:xfrm>
          <a:prstGeom prst="leftBrace">
            <a:avLst>
              <a:gd name="adj1" fmla="val 41505"/>
              <a:gd name="adj2" fmla="val 50000"/>
            </a:avLst>
          </a:prstGeom>
          <a:noFill/>
          <a:ln w="254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8" name="Text Box 17"/>
          <p:cNvSpPr txBox="1"/>
          <p:nvPr/>
        </p:nvSpPr>
        <p:spPr>
          <a:xfrm>
            <a:off x="1958975" y="4113213"/>
            <a:ext cx="3260725" cy="61118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生殖器官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成熟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9" name="Text Box 18"/>
          <p:cNvSpPr txBox="1"/>
          <p:nvPr/>
        </p:nvSpPr>
        <p:spPr>
          <a:xfrm>
            <a:off x="2039938" y="296863"/>
            <a:ext cx="4764087" cy="57943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第三节青春期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宋体" panose="02010600030101010101" pitchFamily="2" charset="-122"/>
              </a:rPr>
              <a:t>P14-17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0" name="Text Box 20"/>
          <p:cNvSpPr txBox="1"/>
          <p:nvPr/>
        </p:nvSpPr>
        <p:spPr>
          <a:xfrm>
            <a:off x="395288" y="5157788"/>
            <a:ext cx="1944687" cy="9398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青春期的卫生保健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1" name="Text Box 21"/>
          <p:cNvSpPr txBox="1"/>
          <p:nvPr/>
        </p:nvSpPr>
        <p:spPr>
          <a:xfrm>
            <a:off x="2616200" y="5427663"/>
            <a:ext cx="4548188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②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女性要注意经期卫生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2" name="Text Box 22"/>
          <p:cNvSpPr txBox="1"/>
          <p:nvPr/>
        </p:nvSpPr>
        <p:spPr>
          <a:xfrm>
            <a:off x="2627313" y="4868863"/>
            <a:ext cx="3032125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适当注意营养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Text Box 23"/>
          <p:cNvSpPr txBox="1"/>
          <p:nvPr/>
        </p:nvSpPr>
        <p:spPr>
          <a:xfrm>
            <a:off x="2627313" y="5949950"/>
            <a:ext cx="4884737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③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男性要防止或消除频繁遗精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4" name="AutoShape 24"/>
          <p:cNvSpPr/>
          <p:nvPr/>
        </p:nvSpPr>
        <p:spPr>
          <a:xfrm>
            <a:off x="2411413" y="5084763"/>
            <a:ext cx="288925" cy="1223962"/>
          </a:xfrm>
          <a:prstGeom prst="leftBrace">
            <a:avLst>
              <a:gd name="adj1" fmla="val 35243"/>
              <a:gd name="adj2" fmla="val 50000"/>
            </a:avLst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3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3300"/>
                </a:solidFill>
              </a:rPr>
              <a:t>练习：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13314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/>
            <a:r>
              <a:rPr lang="en-US" altLang="zh-CN" sz="2800" b="1" dirty="0"/>
              <a:t> 11</a:t>
            </a:r>
            <a:r>
              <a:rPr lang="zh-CN" altLang="en-US" sz="2800" b="1" dirty="0"/>
              <a:t>、下列不是青春期所具有的生理特点是（   ）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A</a:t>
            </a:r>
            <a:r>
              <a:rPr lang="zh-CN" altLang="en-US" sz="2800" b="1" dirty="0"/>
              <a:t>．身高突然增加 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．身体开始发胖     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C</a:t>
            </a:r>
            <a:r>
              <a:rPr lang="zh-CN" altLang="en-US" sz="2800" b="1" dirty="0"/>
              <a:t>．生殖器官开始发育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．女孩出现了月经，男孩出现了遗精</a:t>
            </a:r>
            <a:endParaRPr lang="zh-CN" altLang="en-US" sz="2800" b="1" dirty="0"/>
          </a:p>
        </p:txBody>
      </p:sp>
      <p:sp>
        <p:nvSpPr>
          <p:cNvPr id="82948" name="Text Box 4"/>
          <p:cNvSpPr txBox="1"/>
          <p:nvPr/>
        </p:nvSpPr>
        <p:spPr>
          <a:xfrm>
            <a:off x="7740650" y="15573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4338" name="Text Box 2"/>
          <p:cNvSpPr txBox="1"/>
          <p:nvPr/>
        </p:nvSpPr>
        <p:spPr>
          <a:xfrm>
            <a:off x="1476375" y="188913"/>
            <a:ext cx="58324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第四节　　计划生育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39" name="Text Box 3"/>
          <p:cNvSpPr txBox="1"/>
          <p:nvPr/>
        </p:nvSpPr>
        <p:spPr>
          <a:xfrm>
            <a:off x="598488" y="889000"/>
            <a:ext cx="3686175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我国人口的增长趋势</a:t>
            </a:r>
            <a:endParaRPr lang="zh-CN" altLang="en-US" sz="28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14340" name="Text Box 5"/>
          <p:cNvSpPr txBox="1"/>
          <p:nvPr/>
        </p:nvSpPr>
        <p:spPr>
          <a:xfrm>
            <a:off x="611188" y="1484313"/>
            <a:ext cx="2114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2.</a:t>
            </a:r>
            <a:r>
              <a:rPr lang="zh-CN" altLang="en-US" sz="3200" b="1" dirty="0">
                <a:latin typeface="Times New Roman" panose="02020603050405020304" pitchFamily="18" charset="0"/>
                <a:ea typeface="华文细黑" panose="02010600040101010101" pitchFamily="2" charset="-122"/>
              </a:rPr>
              <a:t>计划生育</a:t>
            </a:r>
            <a:endParaRPr lang="zh-CN" altLang="en-US" sz="3200" b="1" dirty="0">
              <a:latin typeface="Times New Roman" panose="02020603050405020304" pitchFamily="18" charset="0"/>
              <a:ea typeface="华文细黑" panose="02010600040101010101" pitchFamily="2" charset="-122"/>
            </a:endParaRPr>
          </a:p>
        </p:txBody>
      </p:sp>
      <p:sp>
        <p:nvSpPr>
          <p:cNvPr id="14341" name="Rectangle 6"/>
          <p:cNvSpPr/>
          <p:nvPr/>
        </p:nvSpPr>
        <p:spPr>
          <a:xfrm>
            <a:off x="685800" y="2046288"/>
            <a:ext cx="6407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dirty="0">
                <a:latin typeface="Times New Roman" panose="02020603050405020304" pitchFamily="18" charset="0"/>
                <a:ea typeface="黑体" panose="02010600030101010101" pitchFamily="49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0030101010101" pitchFamily="49" charset="-122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0030101010101" pitchFamily="49" charset="-122"/>
              </a:rPr>
              <a:t>）计划生育是我国的一项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基本国策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0030101010101" pitchFamily="49" charset="-122"/>
              </a:rPr>
              <a:t>。</a:t>
            </a:r>
            <a:endParaRPr lang="zh-CN" altLang="en-US" sz="2800" dirty="0"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4342" name="Rectangle 7"/>
          <p:cNvSpPr/>
          <p:nvPr/>
        </p:nvSpPr>
        <p:spPr>
          <a:xfrm>
            <a:off x="684213" y="2551113"/>
            <a:ext cx="5400675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）我国计划生育的具体要求：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晚婚、晚育、少生、优生。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3" name="Text Box 8"/>
          <p:cNvSpPr txBox="1"/>
          <p:nvPr/>
        </p:nvSpPr>
        <p:spPr>
          <a:xfrm>
            <a:off x="673100" y="3497263"/>
            <a:ext cx="3970338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）计划生育的意义：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344" name="Rectangle 9"/>
          <p:cNvSpPr/>
          <p:nvPr/>
        </p:nvSpPr>
        <p:spPr>
          <a:xfrm>
            <a:off x="900113" y="4035425"/>
            <a:ext cx="6705600" cy="138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晚婚、晚育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－－对国家来说，有利于控制人口的</a:t>
            </a:r>
            <a:r>
              <a:rPr lang="zh-CN" altLang="en-US" sz="2800" b="1" dirty="0">
                <a:latin typeface="Arial" panose="020B0604020202020204" pitchFamily="34" charset="0"/>
                <a:ea typeface="华文仿宋" panose="02010600040101010101" pitchFamily="2" charset="-122"/>
              </a:rPr>
              <a:t>过快增长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；对个人来说，有利于青年的</a:t>
            </a:r>
            <a:r>
              <a:rPr lang="zh-CN" altLang="en-US" sz="2800" b="1" dirty="0">
                <a:latin typeface="Arial" panose="020B0604020202020204" pitchFamily="34" charset="0"/>
                <a:ea typeface="华文仿宋" panose="02010600040101010101" pitchFamily="2" charset="-122"/>
              </a:rPr>
              <a:t>健康、工作和学习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  <p:sp>
        <p:nvSpPr>
          <p:cNvPr id="14345" name="Rectangle 10"/>
          <p:cNvSpPr/>
          <p:nvPr/>
        </p:nvSpPr>
        <p:spPr>
          <a:xfrm>
            <a:off x="827088" y="5513388"/>
            <a:ext cx="7010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少生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－－是控制人口过快增长的</a:t>
            </a:r>
            <a:r>
              <a:rPr lang="zh-CN" altLang="en-US" sz="3200" b="1" dirty="0">
                <a:latin typeface="Arial" panose="020B0604020202020204" pitchFamily="34" charset="0"/>
                <a:ea typeface="华文仿宋" panose="02010600040101010101" pitchFamily="2" charset="-122"/>
              </a:rPr>
              <a:t>关键。</a:t>
            </a:r>
            <a:endParaRPr lang="zh-CN" altLang="en-US" sz="3200" b="1" dirty="0"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  <p:sp>
        <p:nvSpPr>
          <p:cNvPr id="14346" name="Rectangle 11"/>
          <p:cNvSpPr/>
          <p:nvPr/>
        </p:nvSpPr>
        <p:spPr>
          <a:xfrm>
            <a:off x="900113" y="6018213"/>
            <a:ext cx="7010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优生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华文仿宋" panose="02010600040101010101" pitchFamily="2" charset="-122"/>
              </a:rPr>
              <a:t>－－有利于提高我国的</a:t>
            </a:r>
            <a:r>
              <a:rPr lang="zh-CN" altLang="en-US" sz="3200" b="1" dirty="0">
                <a:latin typeface="Arial" panose="020B0604020202020204" pitchFamily="34" charset="0"/>
                <a:ea typeface="华文仿宋" panose="02010600040101010101" pitchFamily="2" charset="-122"/>
              </a:rPr>
              <a:t>人口素质。</a:t>
            </a:r>
            <a:endParaRPr lang="zh-CN" altLang="en-US" sz="3200" b="1" dirty="0"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pPr eaLnBrk="1" hangingPunct="1"/>
            <a:r>
              <a:rPr lang="zh-CN" altLang="en-US" b="1" dirty="0">
                <a:solidFill>
                  <a:srgbClr val="FF3300"/>
                </a:solidFill>
              </a:rPr>
              <a:t>练习：</a:t>
            </a:r>
            <a:endParaRPr lang="zh-CN" altLang="en-US" b="1" dirty="0">
              <a:solidFill>
                <a:srgbClr val="FF3300"/>
              </a:solidFill>
            </a:endParaRPr>
          </a:p>
        </p:txBody>
      </p:sp>
      <p:sp>
        <p:nvSpPr>
          <p:cNvPr id="16386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13</a:t>
            </a:r>
            <a:r>
              <a:rPr lang="zh-CN" altLang="en-US" b="1" dirty="0"/>
              <a:t>、下列属于我国基本国策的是（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．计划生育      </a:t>
            </a:r>
            <a:r>
              <a:rPr lang="en-US" altLang="zh-CN" b="1" dirty="0"/>
              <a:t>B</a:t>
            </a:r>
            <a:r>
              <a:rPr lang="zh-CN" altLang="en-US" b="1" dirty="0"/>
              <a:t>．尊老爱幼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   </a:t>
            </a:r>
            <a:r>
              <a:rPr lang="en-US" altLang="zh-CN" b="1" dirty="0"/>
              <a:t>C</a:t>
            </a:r>
            <a:r>
              <a:rPr lang="zh-CN" altLang="en-US" b="1" dirty="0"/>
              <a:t>．拾金不昧      </a:t>
            </a:r>
            <a:r>
              <a:rPr lang="en-US" altLang="zh-CN" b="1" dirty="0"/>
              <a:t>D</a:t>
            </a:r>
            <a:r>
              <a:rPr lang="zh-CN" altLang="en-US" b="1" dirty="0"/>
              <a:t>．明礼诚信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14</a:t>
            </a:r>
            <a:r>
              <a:rPr lang="zh-CN" altLang="en-US" b="1" dirty="0"/>
              <a:t>、我国计划生育的具体要求是（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．一对夫妇提倡只生一个孩子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B</a:t>
            </a:r>
            <a:r>
              <a:rPr lang="zh-CN" altLang="en-US" b="1" dirty="0"/>
              <a:t>．鼓励贫困地区多生孩子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</a:t>
            </a:r>
            <a:r>
              <a:rPr lang="zh-CN" altLang="en-US" b="1" dirty="0"/>
              <a:t>．晚婚、晚育、少生、优生  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D</a:t>
            </a:r>
            <a:r>
              <a:rPr lang="zh-CN" altLang="en-US" b="1" dirty="0"/>
              <a:t>．提倡城市少生孩子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>
                <a:solidFill>
                  <a:srgbClr val="FF0000"/>
                </a:solidFill>
              </a:rPr>
              <a:t>C2</a:t>
            </a:r>
            <a:r>
              <a:rPr lang="zh-CN" altLang="en-US" b="1" dirty="0">
                <a:solidFill>
                  <a:srgbClr val="FF0000"/>
                </a:solidFill>
              </a:rPr>
              <a:t>完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83972" name="Text Box 4"/>
          <p:cNvSpPr txBox="1"/>
          <p:nvPr/>
        </p:nvSpPr>
        <p:spPr>
          <a:xfrm>
            <a:off x="6948488" y="150812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3973" name="Text Box 5"/>
          <p:cNvSpPr txBox="1"/>
          <p:nvPr/>
        </p:nvSpPr>
        <p:spPr>
          <a:xfrm>
            <a:off x="7000875" y="31321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397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839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839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2" grpId="0"/>
      <p:bldP spid="839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Text Box 2"/>
          <p:cNvSpPr txBox="1"/>
          <p:nvPr/>
        </p:nvSpPr>
        <p:spPr>
          <a:xfrm>
            <a:off x="1763713" y="981075"/>
            <a:ext cx="504031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第二章　　人体的营养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1258888" y="1989138"/>
            <a:ext cx="70278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第一节　　食物中的营养物质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P18-25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Text Box 4"/>
          <p:cNvSpPr txBox="1"/>
          <p:nvPr/>
        </p:nvSpPr>
        <p:spPr>
          <a:xfrm>
            <a:off x="1116013" y="2708275"/>
            <a:ext cx="6261100" cy="17986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．营养物质：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有机物：糖类、蛋白质、脂肪、维生素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无机物：水、无机盐  </a:t>
            </a: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C6  5-10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8434" name="Text Box 2"/>
          <p:cNvSpPr txBox="1"/>
          <p:nvPr/>
        </p:nvSpPr>
        <p:spPr>
          <a:xfrm>
            <a:off x="609600" y="379413"/>
            <a:ext cx="14414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蛋白质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1828800" y="76200"/>
            <a:ext cx="6415088" cy="830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900430" lvl="0" indent="-90043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作用：为人体生长发育、组织更新</a:t>
            </a:r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提供原料</a:t>
            </a:r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，为人体的生理活动提供能量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36" name="Text Box 4"/>
          <p:cNvSpPr txBox="1"/>
          <p:nvPr/>
        </p:nvSpPr>
        <p:spPr>
          <a:xfrm>
            <a:off x="1828800" y="838200"/>
            <a:ext cx="63119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来源：瘦肉、鱼、奶、豆类、蛋和谷类等食物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37" name="Text Box 5"/>
          <p:cNvSpPr txBox="1"/>
          <p:nvPr/>
        </p:nvSpPr>
        <p:spPr>
          <a:xfrm>
            <a:off x="685800" y="1773238"/>
            <a:ext cx="136525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糖类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38" name="Text Box 6"/>
          <p:cNvSpPr txBox="1"/>
          <p:nvPr/>
        </p:nvSpPr>
        <p:spPr>
          <a:xfrm>
            <a:off x="1736725" y="1458913"/>
            <a:ext cx="67976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987425" lvl="0" indent="-987425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作用：</a:t>
            </a:r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主要供能物质</a:t>
            </a:r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，是构成细胞的一种成分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Text Box 7"/>
          <p:cNvSpPr txBox="1"/>
          <p:nvPr/>
        </p:nvSpPr>
        <p:spPr>
          <a:xfrm>
            <a:off x="1676400" y="2133600"/>
            <a:ext cx="44735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来源：食糖、谷类、豆类等食物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40" name="Text Box 8"/>
          <p:cNvSpPr txBox="1"/>
          <p:nvPr/>
        </p:nvSpPr>
        <p:spPr>
          <a:xfrm>
            <a:off x="647700" y="3048000"/>
            <a:ext cx="12604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脂肪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41" name="Text Box 9"/>
          <p:cNvSpPr txBox="1"/>
          <p:nvPr/>
        </p:nvSpPr>
        <p:spPr>
          <a:xfrm>
            <a:off x="1676400" y="2743200"/>
            <a:ext cx="32480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作用：</a:t>
            </a:r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备用的能源物质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Text Box 10"/>
          <p:cNvSpPr txBox="1"/>
          <p:nvPr/>
        </p:nvSpPr>
        <p:spPr>
          <a:xfrm>
            <a:off x="1644650" y="3200400"/>
            <a:ext cx="681355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900430" lvl="0" indent="-90043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来源：猪油、奶油、蛋黄、花生油、芝麻、豆类等食物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43" name="AutoShape 11"/>
          <p:cNvSpPr/>
          <p:nvPr/>
        </p:nvSpPr>
        <p:spPr>
          <a:xfrm>
            <a:off x="1524000" y="1600200"/>
            <a:ext cx="228600" cy="838200"/>
          </a:xfrm>
          <a:prstGeom prst="leftBrace">
            <a:avLst>
              <a:gd name="adj1" fmla="val 30504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4" name="AutoShape 12"/>
          <p:cNvSpPr/>
          <p:nvPr/>
        </p:nvSpPr>
        <p:spPr>
          <a:xfrm>
            <a:off x="1447800" y="2895600"/>
            <a:ext cx="228600" cy="838200"/>
          </a:xfrm>
          <a:prstGeom prst="leftBrace">
            <a:avLst>
              <a:gd name="adj1" fmla="val 30504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5" name="AutoShape 13"/>
          <p:cNvSpPr/>
          <p:nvPr/>
        </p:nvSpPr>
        <p:spPr>
          <a:xfrm>
            <a:off x="1676400" y="228600"/>
            <a:ext cx="228600" cy="838200"/>
          </a:xfrm>
          <a:prstGeom prst="leftBrace">
            <a:avLst>
              <a:gd name="adj1" fmla="val 30504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6" name="AutoShape 14"/>
          <p:cNvSpPr/>
          <p:nvPr/>
        </p:nvSpPr>
        <p:spPr>
          <a:xfrm>
            <a:off x="533400" y="457200"/>
            <a:ext cx="228600" cy="2895600"/>
          </a:xfrm>
          <a:prstGeom prst="leftBrace">
            <a:avLst>
              <a:gd name="adj1" fmla="val 105379"/>
              <a:gd name="adj2" fmla="val 4819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7" name="Text Box 15"/>
          <p:cNvSpPr txBox="1"/>
          <p:nvPr/>
        </p:nvSpPr>
        <p:spPr>
          <a:xfrm>
            <a:off x="7938" y="990600"/>
            <a:ext cx="677862" cy="170815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供能物质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48" name="Text Box 16"/>
          <p:cNvSpPr txBox="1"/>
          <p:nvPr/>
        </p:nvSpPr>
        <p:spPr>
          <a:xfrm>
            <a:off x="609600" y="4287838"/>
            <a:ext cx="1370013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维生素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49" name="Text Box 17"/>
          <p:cNvSpPr txBox="1"/>
          <p:nvPr/>
        </p:nvSpPr>
        <p:spPr>
          <a:xfrm>
            <a:off x="1676400" y="4114800"/>
            <a:ext cx="491172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作用：维持人体正常的生理活动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0" name="Text Box 18"/>
          <p:cNvSpPr txBox="1"/>
          <p:nvPr/>
        </p:nvSpPr>
        <p:spPr>
          <a:xfrm>
            <a:off x="1660525" y="4572000"/>
            <a:ext cx="53927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来源：动物肝脏、鱼肝油、蔬菜等食物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1" name="Text Box 19"/>
          <p:cNvSpPr txBox="1"/>
          <p:nvPr/>
        </p:nvSpPr>
        <p:spPr>
          <a:xfrm>
            <a:off x="654050" y="5157788"/>
            <a:ext cx="780573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水</a:t>
            </a:r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：是细胞的</a:t>
            </a:r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主要组成成分</a:t>
            </a:r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，参与人体的各种生理功能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2" name="Text Box 20"/>
          <p:cNvSpPr txBox="1"/>
          <p:nvPr/>
        </p:nvSpPr>
        <p:spPr>
          <a:xfrm>
            <a:off x="644525" y="5811838"/>
            <a:ext cx="1335088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无机盐</a:t>
            </a:r>
            <a:endParaRPr lang="zh-CN" altLang="en-US" sz="24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3" name="Text Box 21"/>
          <p:cNvSpPr txBox="1"/>
          <p:nvPr/>
        </p:nvSpPr>
        <p:spPr>
          <a:xfrm>
            <a:off x="1736725" y="5638800"/>
            <a:ext cx="41306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作用：含量少，作用大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4" name="Text Box 22"/>
          <p:cNvSpPr txBox="1"/>
          <p:nvPr/>
        </p:nvSpPr>
        <p:spPr>
          <a:xfrm>
            <a:off x="1746250" y="6096000"/>
            <a:ext cx="5086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Verdana" panose="020B0604030504040204" pitchFamily="34" charset="0"/>
                <a:ea typeface="宋体" panose="02010600030101010101" pitchFamily="2" charset="-122"/>
              </a:rPr>
              <a:t>来源：肉、奶、蛋、鱼、蔬菜等食物</a:t>
            </a:r>
            <a:endParaRPr lang="zh-CN" altLang="en-US" sz="24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5" name="AutoShape 23"/>
          <p:cNvSpPr/>
          <p:nvPr/>
        </p:nvSpPr>
        <p:spPr>
          <a:xfrm>
            <a:off x="1676400" y="4343400"/>
            <a:ext cx="76200" cy="533400"/>
          </a:xfrm>
          <a:prstGeom prst="leftBrace">
            <a:avLst>
              <a:gd name="adj1" fmla="val 58236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6" name="AutoShape 24"/>
          <p:cNvSpPr/>
          <p:nvPr/>
        </p:nvSpPr>
        <p:spPr>
          <a:xfrm>
            <a:off x="1617663" y="5808663"/>
            <a:ext cx="228600" cy="533400"/>
          </a:xfrm>
          <a:prstGeom prst="leftBrace">
            <a:avLst>
              <a:gd name="adj1" fmla="val 19412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7" name="AutoShape 25"/>
          <p:cNvSpPr/>
          <p:nvPr/>
        </p:nvSpPr>
        <p:spPr>
          <a:xfrm>
            <a:off x="533400" y="4495800"/>
            <a:ext cx="228600" cy="1524000"/>
          </a:xfrm>
          <a:prstGeom prst="leftBrace">
            <a:avLst>
              <a:gd name="adj1" fmla="val 55462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58" name="Text Box 26"/>
          <p:cNvSpPr txBox="1"/>
          <p:nvPr/>
        </p:nvSpPr>
        <p:spPr>
          <a:xfrm>
            <a:off x="34925" y="4297363"/>
            <a:ext cx="677863" cy="210343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非供能物质</a:t>
            </a:r>
            <a:endParaRPr lang="zh-CN" altLang="en-US" sz="3200" b="1" dirty="0">
              <a:solidFill>
                <a:srgbClr val="FF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59" name="AutoShape 27"/>
          <p:cNvSpPr/>
          <p:nvPr/>
        </p:nvSpPr>
        <p:spPr>
          <a:xfrm>
            <a:off x="8101013" y="228600"/>
            <a:ext cx="457200" cy="4495800"/>
          </a:xfrm>
          <a:prstGeom prst="rightBrace">
            <a:avLst>
              <a:gd name="adj1" fmla="val 81807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60" name="Text Box 28"/>
          <p:cNvSpPr txBox="1"/>
          <p:nvPr/>
        </p:nvSpPr>
        <p:spPr>
          <a:xfrm>
            <a:off x="8459788" y="1844675"/>
            <a:ext cx="677862" cy="153987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/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有机物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8461" name="AutoShape 29"/>
          <p:cNvSpPr/>
          <p:nvPr/>
        </p:nvSpPr>
        <p:spPr>
          <a:xfrm>
            <a:off x="8243888" y="5257800"/>
            <a:ext cx="214312" cy="1143000"/>
          </a:xfrm>
          <a:prstGeom prst="rightBrace">
            <a:avLst>
              <a:gd name="adj1" fmla="val 44370"/>
              <a:gd name="adj2" fmla="val 50000"/>
            </a:avLst>
          </a:prstGeom>
          <a:noFill/>
          <a:ln w="3175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62" name="Text Box 30"/>
          <p:cNvSpPr txBox="1"/>
          <p:nvPr/>
        </p:nvSpPr>
        <p:spPr>
          <a:xfrm>
            <a:off x="8450263" y="5135563"/>
            <a:ext cx="671512" cy="15335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/>
            <a:r>
              <a:rPr lang="zh-CN" altLang="en-US" sz="3200" b="1" dirty="0">
                <a:latin typeface="Verdana" panose="020B0604030504040204" pitchFamily="34" charset="0"/>
                <a:ea typeface="宋体" panose="02010600030101010101" pitchFamily="2" charset="-122"/>
              </a:rPr>
              <a:t>无机物</a:t>
            </a:r>
            <a:endParaRPr lang="zh-CN" altLang="en-US" sz="32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1908175" y="333375"/>
            <a:ext cx="613092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食物中含有哪些营养成分？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C4</a:t>
            </a:r>
            <a:endParaRPr lang="en-US" altLang="zh-CN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1193800" y="893763"/>
            <a:ext cx="74818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蛋白质、脂肪、糖类、无机盐、水、维生素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9460" name="Text Box 4"/>
          <p:cNvSpPr txBox="1"/>
          <p:nvPr/>
        </p:nvSpPr>
        <p:spPr>
          <a:xfrm>
            <a:off x="381000" y="1484313"/>
            <a:ext cx="8382000" cy="180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构成人体细胞的基本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anose="02010609030101010101" pitchFamily="49" charset="-122"/>
              </a:rPr>
              <a:t>物质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是                ，人体内供给能量的主要物质是                ，贮存能量的主要物质是                ，构成细胞的主要</a:t>
            </a:r>
            <a:r>
              <a:rPr lang="zh-CN" altLang="en-US" sz="2800" b="1" u="sng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成分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是                   ，既不构成细胞组织，又不提供能量的物质是                   。</a:t>
            </a:r>
            <a:endParaRPr lang="zh-CN" altLang="en-US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4859338" y="1412875"/>
            <a:ext cx="15843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蛋白质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3492500" y="1844675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糖类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67" name="Text Box 7"/>
          <p:cNvSpPr txBox="1"/>
          <p:nvPr/>
        </p:nvSpPr>
        <p:spPr>
          <a:xfrm>
            <a:off x="1042988" y="2276475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脂肪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68" name="Text Box 8"/>
          <p:cNvSpPr txBox="1"/>
          <p:nvPr/>
        </p:nvSpPr>
        <p:spPr>
          <a:xfrm>
            <a:off x="6948488" y="2708275"/>
            <a:ext cx="15843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维生素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69" name="Text Box 9"/>
          <p:cNvSpPr txBox="1"/>
          <p:nvPr/>
        </p:nvSpPr>
        <p:spPr>
          <a:xfrm>
            <a:off x="6227763" y="2276475"/>
            <a:ext cx="6096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水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9466" name="Text Box 10"/>
          <p:cNvSpPr txBox="1"/>
          <p:nvPr/>
        </p:nvSpPr>
        <p:spPr>
          <a:xfrm>
            <a:off x="323850" y="3357563"/>
            <a:ext cx="83820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在蛋白质、脂肪、糖类中，热量价最高的是</a:t>
            </a:r>
            <a:endParaRPr lang="zh-CN" altLang="en-US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9467" name="Text Box 11"/>
          <p:cNvSpPr txBox="1"/>
          <p:nvPr/>
        </p:nvSpPr>
        <p:spPr>
          <a:xfrm>
            <a:off x="107950" y="4076700"/>
            <a:ext cx="8839200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人体内缺乏维生素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患                    缺乏维生素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患</a:t>
            </a:r>
            <a:r>
              <a:rPr lang="zh-CN" altLang="en-US" sz="2800" dirty="0">
                <a:latin typeface="Times New Roman" panose="02020603050405020304" pitchFamily="18" charset="0"/>
                <a:ea typeface="楷体_GB2312" panose="02010609030101010101" pitchFamily="49" charset="-122"/>
              </a:rPr>
              <a:t>            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                                  缺乏维生素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D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患                。</a:t>
            </a:r>
            <a:endParaRPr lang="zh-CN" altLang="en-US" sz="28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72" name="Text Box 12"/>
          <p:cNvSpPr txBox="1"/>
          <p:nvPr/>
        </p:nvSpPr>
        <p:spPr>
          <a:xfrm>
            <a:off x="7380288" y="3357563"/>
            <a:ext cx="9144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脂肪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73" name="Text Box 13"/>
          <p:cNvSpPr txBox="1"/>
          <p:nvPr/>
        </p:nvSpPr>
        <p:spPr>
          <a:xfrm>
            <a:off x="3779838" y="4076700"/>
            <a:ext cx="19446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夜盲症等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74" name="Text Box 14"/>
          <p:cNvSpPr txBox="1"/>
          <p:nvPr/>
        </p:nvSpPr>
        <p:spPr>
          <a:xfrm>
            <a:off x="7696200" y="4076700"/>
            <a:ext cx="1447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坏血症等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5375" name="Text Box 15"/>
          <p:cNvSpPr txBox="1"/>
          <p:nvPr/>
        </p:nvSpPr>
        <p:spPr>
          <a:xfrm>
            <a:off x="2484438" y="4437063"/>
            <a:ext cx="20161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佝偻病等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9472" name="Text Box 17"/>
          <p:cNvSpPr txBox="1"/>
          <p:nvPr/>
        </p:nvSpPr>
        <p:spPr>
          <a:xfrm>
            <a:off x="179388" y="260350"/>
            <a:ext cx="17287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练习：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9473" name="Line 18"/>
          <p:cNvSpPr/>
          <p:nvPr/>
        </p:nvSpPr>
        <p:spPr>
          <a:xfrm>
            <a:off x="4787900" y="1844675"/>
            <a:ext cx="1368425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4" name="Line 19"/>
          <p:cNvSpPr/>
          <p:nvPr/>
        </p:nvSpPr>
        <p:spPr>
          <a:xfrm>
            <a:off x="3059113" y="2276475"/>
            <a:ext cx="14414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5" name="Line 20"/>
          <p:cNvSpPr/>
          <p:nvPr/>
        </p:nvSpPr>
        <p:spPr>
          <a:xfrm>
            <a:off x="1042988" y="2708275"/>
            <a:ext cx="122555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6" name="Line 21"/>
          <p:cNvSpPr/>
          <p:nvPr/>
        </p:nvSpPr>
        <p:spPr>
          <a:xfrm>
            <a:off x="6372225" y="2708275"/>
            <a:ext cx="9366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7" name="Line 22"/>
          <p:cNvSpPr/>
          <p:nvPr/>
        </p:nvSpPr>
        <p:spPr>
          <a:xfrm>
            <a:off x="7092950" y="3141663"/>
            <a:ext cx="10080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8" name="Line 23"/>
          <p:cNvSpPr/>
          <p:nvPr/>
        </p:nvSpPr>
        <p:spPr>
          <a:xfrm flipV="1">
            <a:off x="7235825" y="3789363"/>
            <a:ext cx="10810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79" name="Line 24"/>
          <p:cNvSpPr/>
          <p:nvPr/>
        </p:nvSpPr>
        <p:spPr>
          <a:xfrm>
            <a:off x="3779838" y="4508500"/>
            <a:ext cx="15843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80" name="Line 25"/>
          <p:cNvSpPr/>
          <p:nvPr/>
        </p:nvSpPr>
        <p:spPr>
          <a:xfrm>
            <a:off x="7956550" y="4508500"/>
            <a:ext cx="1008063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9481" name="Line 26"/>
          <p:cNvSpPr/>
          <p:nvPr/>
        </p:nvSpPr>
        <p:spPr>
          <a:xfrm>
            <a:off x="2700338" y="4941888"/>
            <a:ext cx="1366837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  <p:bldP spid="15369" grpId="0"/>
      <p:bldP spid="15372" grpId="0"/>
      <p:bldP spid="15373" grpId="0"/>
      <p:bldP spid="15374" grpId="0"/>
      <p:bldP spid="1537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2</a:t>
            </a:r>
            <a:r>
              <a:rPr lang="zh-CN" altLang="en-US" sz="2800" b="1" dirty="0"/>
              <a:t>、下列营养物质中，能为人体生命活动提供能量的是（  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①糖类    ②脂肪    ③蛋白质    ④水    ⑤无机盐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A.①③⑤   B.①②④    C.①②③  D.①②⑤</a:t>
            </a:r>
            <a:endParaRPr lang="en-US" altLang="zh-CN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3</a:t>
            </a:r>
            <a:r>
              <a:rPr lang="zh-CN" altLang="en-US" sz="2800" b="1" dirty="0"/>
              <a:t>、下列哪种食物中含糖较高  </a:t>
            </a:r>
            <a:r>
              <a:rPr lang="en-US" altLang="zh-CN" sz="2800" b="1" dirty="0"/>
              <a:t>(   )    </a:t>
            </a:r>
            <a:r>
              <a:rPr lang="en-US" altLang="zh-CN" sz="2800" b="1" dirty="0">
                <a:solidFill>
                  <a:srgbClr val="FF0000"/>
                </a:solidFill>
              </a:rPr>
              <a:t>C8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．鸡蛋     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．豆腐    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．肥肉  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．馒头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4</a:t>
            </a:r>
            <a:r>
              <a:rPr lang="zh-CN" altLang="en-US" sz="2800" b="1" dirty="0"/>
              <a:t>、患佝偻病的儿童主要是由于食物中缺乏 </a:t>
            </a:r>
            <a:r>
              <a:rPr lang="en-US" altLang="zh-CN" sz="2800" b="1" dirty="0"/>
              <a:t>(   )</a:t>
            </a:r>
            <a:endParaRPr lang="en-US" altLang="zh-CN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．含钙的无机盐    　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．含磷的无机盐  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C.</a:t>
            </a:r>
            <a:r>
              <a:rPr lang="zh-CN" altLang="en-US" sz="2800" b="1" dirty="0"/>
              <a:t>含铁的无机盐     　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．含锌的无机盐</a:t>
            </a:r>
            <a:endParaRPr lang="zh-CN" altLang="en-US" sz="2800" b="1" dirty="0"/>
          </a:p>
        </p:txBody>
      </p:sp>
      <p:sp>
        <p:nvSpPr>
          <p:cNvPr id="84996" name="Text Box 4"/>
          <p:cNvSpPr txBox="1"/>
          <p:nvPr/>
        </p:nvSpPr>
        <p:spPr>
          <a:xfrm>
            <a:off x="1979613" y="19510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4997" name="Text Box 5"/>
          <p:cNvSpPr txBox="1"/>
          <p:nvPr/>
        </p:nvSpPr>
        <p:spPr>
          <a:xfrm>
            <a:off x="5580063" y="335756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4998" name="Text Box 6"/>
          <p:cNvSpPr txBox="1"/>
          <p:nvPr/>
        </p:nvSpPr>
        <p:spPr>
          <a:xfrm>
            <a:off x="7667625" y="42926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4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4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/>
      <p:bldP spid="84997" grpId="0"/>
      <p:bldP spid="8499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5" name="Rectangle 3"/>
          <p:cNvSpPr>
            <a:spLocks noGrp="1"/>
          </p:cNvSpPr>
          <p:nvPr>
            <p:ph idx="1"/>
          </p:nvPr>
        </p:nvSpPr>
        <p:spPr>
          <a:xfrm>
            <a:off x="539750" y="1052513"/>
            <a:ext cx="8229600" cy="518477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5</a:t>
            </a:r>
            <a:r>
              <a:rPr lang="zh-CN" altLang="en-US" sz="2800" b="1" dirty="0"/>
              <a:t>、人体缺乏维生素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时，易患 </a:t>
            </a:r>
            <a:r>
              <a:rPr lang="en-US" altLang="zh-CN" sz="2800" b="1" dirty="0"/>
              <a:t>(   )</a:t>
            </a:r>
            <a:endParaRPr lang="en-US" altLang="zh-CN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．坏血病   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．夜盲症  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  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．脚气病   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．佝偻病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6</a:t>
            </a:r>
            <a:r>
              <a:rPr lang="zh-CN" altLang="en-US" sz="2800" b="1" dirty="0"/>
              <a:t>、构成人体细胞的基本物质是（  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A.</a:t>
            </a:r>
            <a:r>
              <a:rPr lang="zh-CN" altLang="en-US" sz="2800" b="1" dirty="0"/>
              <a:t>水       </a:t>
            </a:r>
            <a:r>
              <a:rPr lang="en-US" altLang="zh-CN" sz="2800" b="1" dirty="0"/>
              <a:t>B.</a:t>
            </a:r>
            <a:r>
              <a:rPr lang="zh-CN" altLang="en-US" sz="2800" b="1" dirty="0"/>
              <a:t>糖类    </a:t>
            </a:r>
            <a:r>
              <a:rPr lang="en-US" altLang="zh-CN" sz="2800" b="1" dirty="0"/>
              <a:t>C.</a:t>
            </a:r>
            <a:r>
              <a:rPr lang="zh-CN" altLang="en-US" sz="2800" b="1" dirty="0"/>
              <a:t>蛋白质     </a:t>
            </a:r>
            <a:r>
              <a:rPr lang="en-US" altLang="zh-CN" sz="2800" b="1" dirty="0"/>
              <a:t>D.</a:t>
            </a:r>
            <a:r>
              <a:rPr lang="zh-CN" altLang="en-US" sz="2800" b="1" dirty="0"/>
              <a:t>脂肪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7</a:t>
            </a:r>
            <a:r>
              <a:rPr lang="zh-CN" altLang="en-US" sz="2800" b="1" dirty="0"/>
              <a:t>、防止夜盲症的最佳食物是（  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A.</a:t>
            </a:r>
            <a:r>
              <a:rPr lang="zh-CN" altLang="en-US" sz="2800" b="1" dirty="0"/>
              <a:t>胡萝卜   </a:t>
            </a:r>
            <a:r>
              <a:rPr lang="en-US" altLang="zh-CN" sz="2800" b="1" dirty="0"/>
              <a:t>B.</a:t>
            </a:r>
            <a:r>
              <a:rPr lang="zh-CN" altLang="en-US" sz="2800" b="1" dirty="0"/>
              <a:t>动物肝脏   </a:t>
            </a:r>
            <a:r>
              <a:rPr lang="en-US" altLang="zh-CN" sz="2800" b="1" dirty="0"/>
              <a:t>C.</a:t>
            </a:r>
            <a:r>
              <a:rPr lang="zh-CN" altLang="en-US" sz="2800" b="1" dirty="0"/>
              <a:t>新鲜蔬菜   </a:t>
            </a:r>
            <a:r>
              <a:rPr lang="en-US" altLang="zh-CN" sz="2800" b="1" dirty="0"/>
              <a:t>D.</a:t>
            </a:r>
            <a:r>
              <a:rPr lang="zh-CN" altLang="en-US" sz="2800" b="1" dirty="0"/>
              <a:t>标准面粉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8</a:t>
            </a:r>
            <a:r>
              <a:rPr lang="zh-CN" altLang="en-US" sz="2800" b="1" dirty="0"/>
              <a:t>、牙龈经常出血的人，体内可能缺乏的维生素是（  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A.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A       B.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B   </a:t>
            </a:r>
            <a:endParaRPr lang="en-US" altLang="zh-CN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       C.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C        D.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D</a:t>
            </a:r>
            <a:endParaRPr lang="en-US" altLang="zh-CN" sz="2800" b="1" dirty="0"/>
          </a:p>
        </p:txBody>
      </p:sp>
      <p:sp>
        <p:nvSpPr>
          <p:cNvPr id="87044" name="Text Box 4"/>
          <p:cNvSpPr txBox="1"/>
          <p:nvPr/>
        </p:nvSpPr>
        <p:spPr>
          <a:xfrm>
            <a:off x="5867400" y="9810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Text Box 5"/>
          <p:cNvSpPr txBox="1"/>
          <p:nvPr/>
        </p:nvSpPr>
        <p:spPr>
          <a:xfrm>
            <a:off x="6156325" y="24209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046" name="Text Box 6"/>
          <p:cNvSpPr txBox="1"/>
          <p:nvPr/>
        </p:nvSpPr>
        <p:spPr>
          <a:xfrm>
            <a:off x="5795963" y="33575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7047" name="Text Box 7"/>
          <p:cNvSpPr txBox="1"/>
          <p:nvPr/>
        </p:nvSpPr>
        <p:spPr>
          <a:xfrm>
            <a:off x="1684338" y="4583113"/>
            <a:ext cx="436562" cy="6397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/>
      <p:bldP spid="17412" grpId="0"/>
      <p:bldP spid="87046" grpId="0"/>
      <p:bldP spid="870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Rectangle 3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25962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9</a:t>
            </a:r>
            <a:r>
              <a:rPr lang="zh-CN" altLang="en-US" sz="2800" b="1" dirty="0"/>
              <a:t>、有的幼儿吃了很多钙片，但仍患佝偻病，其主要原因是缺乏（  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D   B. 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B  C.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A   D.</a:t>
            </a:r>
            <a:r>
              <a:rPr lang="zh-CN" altLang="en-US" sz="2800" b="1" dirty="0"/>
              <a:t>维生素</a:t>
            </a:r>
            <a:r>
              <a:rPr lang="en-US" altLang="zh-CN" sz="2800" b="1" dirty="0"/>
              <a:t>C</a:t>
            </a:r>
            <a:endParaRPr lang="en-US" altLang="zh-CN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10</a:t>
            </a:r>
            <a:r>
              <a:rPr lang="zh-CN" altLang="en-US" sz="2800" b="1" dirty="0"/>
              <a:t>、以下不含维生素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的食物是（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．菠菜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．动物肝脏  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．青椒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．猕猴桃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>
                <a:solidFill>
                  <a:srgbClr val="FF0000"/>
                </a:solidFill>
              </a:rPr>
              <a:t>11</a:t>
            </a:r>
            <a:r>
              <a:rPr lang="zh-CN" altLang="en-US" sz="2800" b="1" dirty="0"/>
              <a:t>、以下不属于维生素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丢失的途径的是（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  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．清水浸泡  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．高温烹调     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  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．长时间储存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．生吃番茄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12</a:t>
            </a:r>
            <a:r>
              <a:rPr lang="zh-CN" altLang="en-US" sz="2800" b="1" dirty="0"/>
              <a:t>、通常所指的第七类营养素是（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  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．牛奶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．鸡蛋    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．纤维素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．果珍</a:t>
            </a:r>
            <a:endParaRPr lang="zh-CN" altLang="en-US" sz="2800" b="1" dirty="0"/>
          </a:p>
        </p:txBody>
      </p:sp>
      <p:sp>
        <p:nvSpPr>
          <p:cNvPr id="89092" name="Text Box 4"/>
          <p:cNvSpPr txBox="1"/>
          <p:nvPr/>
        </p:nvSpPr>
        <p:spPr>
          <a:xfrm>
            <a:off x="3673475" y="16573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9093" name="Text Box 5"/>
          <p:cNvSpPr txBox="1"/>
          <p:nvPr/>
        </p:nvSpPr>
        <p:spPr>
          <a:xfrm>
            <a:off x="6156325" y="25654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9094" name="Text Box 6"/>
          <p:cNvSpPr txBox="1"/>
          <p:nvPr/>
        </p:nvSpPr>
        <p:spPr>
          <a:xfrm>
            <a:off x="7524750" y="35226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9095" name="Text Box 7"/>
          <p:cNvSpPr txBox="1"/>
          <p:nvPr/>
        </p:nvSpPr>
        <p:spPr>
          <a:xfrm>
            <a:off x="6300788" y="49418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2" grpId="0"/>
      <p:bldP spid="89093" grpId="0"/>
      <p:bldP spid="89094" grpId="0"/>
      <p:bldP spid="890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Picture 2" descr="背景1-1"/>
          <p:cNvSpPr>
            <a:spLocks noChangeAspect="1"/>
          </p:cNvSpPr>
          <p:nvPr/>
        </p:nvSpPr>
        <p:spPr>
          <a:xfrm>
            <a:off x="0" y="0"/>
            <a:ext cx="1524000" cy="14700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/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4" name="Text Box 3"/>
          <p:cNvSpPr txBox="1"/>
          <p:nvPr/>
        </p:nvSpPr>
        <p:spPr>
          <a:xfrm>
            <a:off x="5651500" y="57150"/>
            <a:ext cx="25908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食物的消化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C3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914400" y="604838"/>
            <a:ext cx="19050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实验探究</a:t>
            </a:r>
            <a:r>
              <a:rPr kumimoji="1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:</a:t>
            </a:r>
            <a:endParaRPr kumimoji="1" lang="en-US" altLang="zh-CN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3556" name="Text Box 5"/>
          <p:cNvSpPr txBox="1"/>
          <p:nvPr/>
        </p:nvSpPr>
        <p:spPr>
          <a:xfrm>
            <a:off x="2667000" y="604838"/>
            <a:ext cx="4902200" cy="519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馒头在口腔中的变化</a:t>
            </a:r>
            <a:r>
              <a:rPr lang="en-US" altLang="zh-CN" sz="2800" b="1" dirty="0">
                <a:latin typeface="楷体_GB2312" panose="02010609030101010101" pitchFamily="49" charset="-122"/>
                <a:ea typeface="楷体_GB2312" panose="02010609030101010101" pitchFamily="49" charset="-122"/>
              </a:rPr>
              <a:t>? </a:t>
            </a:r>
            <a:r>
              <a:rPr lang="en-US" altLang="zh-CN" sz="2800" b="1" dirty="0">
                <a:solidFill>
                  <a:srgbClr val="FF0000"/>
                </a:solidFill>
                <a:latin typeface="楷体_GB2312" panose="02010609030101010101" pitchFamily="49" charset="-122"/>
                <a:ea typeface="楷体_GB2312" panose="02010609030101010101" pitchFamily="49" charset="-122"/>
              </a:rPr>
              <a:t>P26-31</a:t>
            </a:r>
            <a:endParaRPr lang="en-US" altLang="zh-CN" sz="2800" b="1" dirty="0">
              <a:solidFill>
                <a:srgbClr val="FF0000"/>
              </a:solidFill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graphicFrame>
        <p:nvGraphicFramePr>
          <p:cNvPr id="23557" name="Object 6"/>
          <p:cNvGraphicFramePr>
            <a:graphicFrameLocks noChangeAspect="1"/>
          </p:cNvGraphicFramePr>
          <p:nvPr/>
        </p:nvGraphicFramePr>
        <p:xfrm>
          <a:off x="304800" y="838200"/>
          <a:ext cx="496888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304800" imgH="1171575" progId="Paint.Picture">
                  <p:embed/>
                </p:oleObj>
              </mc:Choice>
              <mc:Fallback>
                <p:oleObj name="" r:id="rId1" imgW="304800" imgH="1171575" progId="Paint.Pictur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04800" y="838200"/>
                        <a:ext cx="496888" cy="190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Object 7"/>
          <p:cNvGraphicFramePr>
            <a:graphicFrameLocks noChangeAspect="1"/>
          </p:cNvGraphicFramePr>
          <p:nvPr/>
        </p:nvGraphicFramePr>
        <p:xfrm>
          <a:off x="304800" y="2667000"/>
          <a:ext cx="549275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3" imgW="323850" imgH="1162050" progId="Paint.Picture">
                  <p:embed/>
                </p:oleObj>
              </mc:Choice>
              <mc:Fallback>
                <p:oleObj name="" r:id="rId3" imgW="323850" imgH="1162050" progId="Paint.Pictur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4800" y="2667000"/>
                        <a:ext cx="549275" cy="1981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9" name="Object 8"/>
          <p:cNvGraphicFramePr>
            <a:graphicFrameLocks noChangeAspect="1"/>
          </p:cNvGraphicFramePr>
          <p:nvPr/>
        </p:nvGraphicFramePr>
        <p:xfrm>
          <a:off x="381000" y="4648200"/>
          <a:ext cx="479425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5" imgW="285750" imgH="1133475" progId="Paint.Picture">
                  <p:embed/>
                </p:oleObj>
              </mc:Choice>
              <mc:Fallback>
                <p:oleObj name="" r:id="rId5" imgW="285750" imgH="113347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81000" y="4648200"/>
                        <a:ext cx="479425" cy="190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0" name="Text Box 9"/>
          <p:cNvSpPr txBox="1"/>
          <p:nvPr/>
        </p:nvSpPr>
        <p:spPr>
          <a:xfrm>
            <a:off x="838200" y="1295400"/>
            <a:ext cx="1524000" cy="1025525"/>
          </a:xfrm>
          <a:prstGeom prst="rect">
            <a:avLst/>
          </a:prstGeom>
          <a:solidFill>
            <a:srgbClr val="FFFF99"/>
          </a:solidFill>
          <a:ln w="1905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i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馒头碎屑与</a:t>
            </a:r>
            <a:r>
              <a:rPr lang="en-US" altLang="zh-CN" sz="2000" b="1" i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i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毫升</a:t>
            </a:r>
            <a:r>
              <a:rPr lang="zh-CN" altLang="en-US" sz="2000" b="1" i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唾液</a:t>
            </a:r>
            <a:r>
              <a:rPr lang="zh-CN" altLang="en-US" sz="2000" b="1" i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搅拌混合。</a:t>
            </a:r>
            <a:endParaRPr lang="zh-CN" altLang="en-US" sz="2000" b="1" i="1" dirty="0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1" name="Text Box 10"/>
          <p:cNvSpPr txBox="1"/>
          <p:nvPr/>
        </p:nvSpPr>
        <p:spPr>
          <a:xfrm>
            <a:off x="838200" y="3048000"/>
            <a:ext cx="1524000" cy="1025525"/>
          </a:xfrm>
          <a:prstGeom prst="rect">
            <a:avLst/>
          </a:prstGeom>
          <a:solidFill>
            <a:srgbClr val="FFFF99"/>
          </a:solidFill>
          <a:ln w="1905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馒头碎屑与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毫升</a:t>
            </a:r>
            <a:r>
              <a:rPr lang="zh-CN" altLang="en-US" sz="20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清水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搅拌混合。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2" name="Text Box 11"/>
          <p:cNvSpPr txBox="1"/>
          <p:nvPr/>
        </p:nvSpPr>
        <p:spPr>
          <a:xfrm>
            <a:off x="838200" y="5029200"/>
            <a:ext cx="1524000" cy="1025525"/>
          </a:xfrm>
          <a:prstGeom prst="rect">
            <a:avLst/>
          </a:prstGeom>
          <a:solidFill>
            <a:srgbClr val="FFFF99"/>
          </a:solidFill>
          <a:ln w="1905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馒头小块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与</a:t>
            </a:r>
            <a:r>
              <a:rPr lang="en-US" altLang="zh-CN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毫升唾液搅拌混合。</a:t>
            </a:r>
            <a:endParaRPr lang="zh-CN" altLang="en-US" sz="2000" b="1" dirty="0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3563" name="Picture 12" descr="唾液消化实验图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0" y="2133600"/>
            <a:ext cx="1647825" cy="22098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564" name="Object 13"/>
          <p:cNvGraphicFramePr>
            <a:graphicFrameLocks noChangeAspect="1"/>
          </p:cNvGraphicFramePr>
          <p:nvPr/>
        </p:nvGraphicFramePr>
        <p:xfrm>
          <a:off x="6096000" y="1752600"/>
          <a:ext cx="2087563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8" imgW="1266825" imgH="1619250" progId="Paint.Picture">
                  <p:embed/>
                </p:oleObj>
              </mc:Choice>
              <mc:Fallback>
                <p:oleObj name="" r:id="rId8" imgW="1266825" imgH="1619250" progId="Paint.Pictur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6096000" y="1752600"/>
                        <a:ext cx="2087563" cy="2667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5" name="AutoShape 14"/>
          <p:cNvSpPr/>
          <p:nvPr/>
        </p:nvSpPr>
        <p:spPr>
          <a:xfrm>
            <a:off x="5105400" y="3352800"/>
            <a:ext cx="990600" cy="609600"/>
          </a:xfrm>
          <a:prstGeom prst="notchedRightArrow">
            <a:avLst>
              <a:gd name="adj1" fmla="val 50000"/>
              <a:gd name="adj2" fmla="val 4062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6" name="Text Box 15"/>
          <p:cNvSpPr txBox="1"/>
          <p:nvPr/>
        </p:nvSpPr>
        <p:spPr>
          <a:xfrm>
            <a:off x="3276600" y="1371600"/>
            <a:ext cx="2133600" cy="720725"/>
          </a:xfrm>
          <a:prstGeom prst="rect">
            <a:avLst/>
          </a:prstGeom>
          <a:solidFill>
            <a:srgbClr val="FFFF99"/>
          </a:solidFill>
          <a:ln w="1905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放入</a:t>
            </a:r>
            <a:r>
              <a:rPr lang="en-US" altLang="zh-CN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37℃</a:t>
            </a:r>
            <a:r>
              <a:rPr lang="zh-CN" altLang="en-US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左右的温水中</a:t>
            </a:r>
            <a:r>
              <a:rPr lang="en-US" altLang="zh-CN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5—10</a:t>
            </a:r>
            <a:r>
              <a:rPr lang="zh-CN" altLang="en-US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分钟</a:t>
            </a:r>
            <a:endParaRPr lang="zh-CN" altLang="en-US" sz="2000" b="1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67" name="Text Box 16"/>
          <p:cNvSpPr txBox="1"/>
          <p:nvPr/>
        </p:nvSpPr>
        <p:spPr>
          <a:xfrm>
            <a:off x="6172200" y="1371600"/>
            <a:ext cx="2209800" cy="415925"/>
          </a:xfrm>
          <a:prstGeom prst="rect">
            <a:avLst/>
          </a:prstGeom>
          <a:solidFill>
            <a:srgbClr val="FFFF99"/>
          </a:solidFill>
          <a:ln w="19050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各加</a:t>
            </a:r>
            <a:r>
              <a:rPr lang="en-US" altLang="zh-CN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滴碘液</a:t>
            </a:r>
            <a:r>
              <a:rPr lang="en-US" altLang="zh-CN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摇匀</a:t>
            </a:r>
            <a:endParaRPr lang="zh-CN" altLang="en-US" sz="2000" b="1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23568" name="Group 17"/>
          <p:cNvGrpSpPr/>
          <p:nvPr/>
        </p:nvGrpSpPr>
        <p:grpSpPr>
          <a:xfrm>
            <a:off x="2362200" y="2286000"/>
            <a:ext cx="1143000" cy="2743200"/>
            <a:chOff x="1488" y="1440"/>
            <a:chExt cx="720" cy="1728"/>
          </a:xfrm>
        </p:grpSpPr>
        <p:sp>
          <p:nvSpPr>
            <p:cNvPr id="23569" name="AutoShape 18"/>
            <p:cNvSpPr/>
            <p:nvPr/>
          </p:nvSpPr>
          <p:spPr>
            <a:xfrm>
              <a:off x="1680" y="2064"/>
              <a:ext cx="528" cy="384"/>
            </a:xfrm>
            <a:prstGeom prst="notchedRightArrow">
              <a:avLst>
                <a:gd name="adj1" fmla="val 50000"/>
                <a:gd name="adj2" fmla="val 34375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23570" name="Line 19"/>
            <p:cNvSpPr/>
            <p:nvPr/>
          </p:nvSpPr>
          <p:spPr>
            <a:xfrm flipV="1">
              <a:off x="1488" y="2352"/>
              <a:ext cx="192" cy="816"/>
            </a:xfrm>
            <a:prstGeom prst="line">
              <a:avLst/>
            </a:prstGeom>
            <a:ln w="28575" cap="flat" cmpd="sng">
              <a:solidFill>
                <a:srgbClr val="006666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3571" name="Line 20"/>
            <p:cNvSpPr/>
            <p:nvPr/>
          </p:nvSpPr>
          <p:spPr>
            <a:xfrm>
              <a:off x="1488" y="1440"/>
              <a:ext cx="192" cy="720"/>
            </a:xfrm>
            <a:prstGeom prst="line">
              <a:avLst/>
            </a:prstGeom>
            <a:ln w="28575" cap="flat" cmpd="sng">
              <a:solidFill>
                <a:srgbClr val="006666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sp>
        <p:nvSpPr>
          <p:cNvPr id="21525" name="Text Box 21"/>
          <p:cNvSpPr txBox="1"/>
          <p:nvPr/>
        </p:nvSpPr>
        <p:spPr>
          <a:xfrm>
            <a:off x="3124200" y="4572000"/>
            <a:ext cx="6019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你认为会出现什么样的变化</a:t>
            </a: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原因是什么</a:t>
            </a: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400" b="1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26" name="Text Box 22"/>
          <p:cNvSpPr txBox="1"/>
          <p:nvPr/>
        </p:nvSpPr>
        <p:spPr>
          <a:xfrm>
            <a:off x="3124200" y="5029200"/>
            <a:ext cx="5562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试管为什么要放入</a:t>
            </a: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37℃</a:t>
            </a: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左右的温水中</a:t>
            </a: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400" b="1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27" name="Rectangle 23"/>
          <p:cNvSpPr/>
          <p:nvPr/>
        </p:nvSpPr>
        <p:spPr>
          <a:xfrm>
            <a:off x="3124200" y="5486400"/>
            <a:ext cx="4876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取唾液前为什么要用凉开水漱口</a:t>
            </a: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400" b="1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28" name="Rectangle 24"/>
          <p:cNvSpPr/>
          <p:nvPr/>
        </p:nvSpPr>
        <p:spPr>
          <a:xfrm>
            <a:off x="3124200" y="5943600"/>
            <a:ext cx="5334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为什么馒头咀嚼时会感觉有些甜味</a:t>
            </a:r>
            <a:r>
              <a:rPr lang="en-US" altLang="zh-CN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?</a:t>
            </a:r>
            <a:endParaRPr lang="en-US" altLang="zh-CN" sz="2400" b="1" dirty="0">
              <a:solidFill>
                <a:srgbClr val="0000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3576" name="WordArt 25"/>
          <p:cNvSpPr>
            <a:spLocks noTextEdit="1"/>
          </p:cNvSpPr>
          <p:nvPr/>
        </p:nvSpPr>
        <p:spPr>
          <a:xfrm rot="5400000">
            <a:off x="1981200" y="5181600"/>
            <a:ext cx="1600200" cy="5334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Front">
                <a:rot lat="20640000" lon="20700000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p>
            <a:pPr algn="ctr"/>
            <a:r>
              <a:rPr lang="zh-CN" altLang="en-US" sz="3600" b="1">
                <a:solidFill>
                  <a:srgbClr val="CC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思考</a:t>
            </a:r>
            <a:endParaRPr lang="zh-CN" altLang="en-US" sz="3600" b="1">
              <a:solidFill>
                <a:srgbClr val="CC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23577" name="Picture 26" descr="背景1-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001000" y="0"/>
            <a:ext cx="1143000" cy="1000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78" name="Text Box 27"/>
          <p:cNvSpPr txBox="1"/>
          <p:nvPr/>
        </p:nvSpPr>
        <p:spPr>
          <a:xfrm>
            <a:off x="1476375" y="0"/>
            <a:ext cx="42481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第二节  消化和吸收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5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5" grpId="0"/>
      <p:bldP spid="21526" grpId="0"/>
      <p:bldP spid="21527" grpId="0"/>
      <p:bldP spid="215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Rectangle 3"/>
          <p:cNvSpPr>
            <a:spLocks noGrp="1"/>
          </p:cNvSpPr>
          <p:nvPr>
            <p:ph idx="1"/>
          </p:nvPr>
        </p:nvSpPr>
        <p:spPr>
          <a:xfrm>
            <a:off x="395288" y="836613"/>
            <a:ext cx="8353425" cy="5805487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zh-CN" altLang="en-US" sz="2800" b="1" dirty="0"/>
              <a:t>李明同学做了如下实验：取标号为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的三支试管，各加入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毫升稀淀粉糊。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）在三支试管内各滴</a:t>
            </a:r>
            <a:r>
              <a:rPr lang="en-US" altLang="zh-CN" sz="2800" b="1" dirty="0"/>
              <a:t>5</a:t>
            </a:r>
            <a:r>
              <a:rPr lang="zh-CN" altLang="en-US" sz="2800" b="1" dirty="0"/>
              <a:t>滴碘液，摇匀，可见试管溶液呈</a:t>
            </a:r>
            <a:r>
              <a:rPr lang="en-US" altLang="zh-CN" sz="2800" b="1" dirty="0"/>
              <a:t>__________</a:t>
            </a:r>
            <a:r>
              <a:rPr lang="zh-CN" altLang="en-US" sz="2800" b="1" dirty="0"/>
              <a:t>色。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）再在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管内加入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毫升胰液，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管内加入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毫升煮沸的唾液，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管内加入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毫升唾液，然后将这三支试管放入</a:t>
            </a:r>
            <a:r>
              <a:rPr lang="en-US" altLang="zh-CN" sz="2800" b="1" dirty="0"/>
              <a:t>37~40℃</a:t>
            </a:r>
            <a:r>
              <a:rPr lang="zh-CN" altLang="en-US" sz="2800" b="1" dirty="0"/>
              <a:t>水浴锅中，</a:t>
            </a:r>
            <a:r>
              <a:rPr lang="en-US" altLang="zh-CN" sz="2800" b="1" dirty="0"/>
              <a:t>15~20</a:t>
            </a:r>
            <a:r>
              <a:rPr lang="zh-CN" altLang="en-US" sz="2800" b="1" dirty="0"/>
              <a:t>分钟后，三支试管内的确切变化分别是：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溶液的颜色</a:t>
            </a:r>
            <a:r>
              <a:rPr lang="en-US" altLang="zh-CN" sz="2800" b="1" dirty="0"/>
              <a:t>__________</a:t>
            </a:r>
            <a:r>
              <a:rPr lang="zh-CN" altLang="en-US" sz="2800" b="1" dirty="0"/>
              <a:t>，这是因为</a:t>
            </a:r>
            <a:r>
              <a:rPr lang="en-US" altLang="zh-CN" sz="2800" b="1" dirty="0"/>
              <a:t>__________________________</a:t>
            </a:r>
            <a:r>
              <a:rPr lang="zh-CN" altLang="en-US" sz="2800" b="1" dirty="0"/>
              <a:t>。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b="1" dirty="0"/>
              <a:t>B</a:t>
            </a:r>
            <a:r>
              <a:rPr lang="zh-CN" altLang="en-US" sz="2800" b="1" dirty="0"/>
              <a:t>溶液的颜色</a:t>
            </a:r>
            <a:r>
              <a:rPr lang="en-US" altLang="zh-CN" sz="2800" b="1" dirty="0"/>
              <a:t>__________</a:t>
            </a:r>
            <a:r>
              <a:rPr lang="zh-CN" altLang="en-US" sz="2800" b="1" dirty="0"/>
              <a:t>，这是因为</a:t>
            </a:r>
            <a:r>
              <a:rPr lang="en-US" altLang="zh-CN" sz="2800" b="1" dirty="0"/>
              <a:t>__________________________</a:t>
            </a:r>
            <a:r>
              <a:rPr lang="zh-CN" altLang="en-US" sz="2800" b="1" dirty="0"/>
              <a:t>。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b="1" dirty="0"/>
              <a:t>C</a:t>
            </a:r>
            <a:r>
              <a:rPr lang="zh-CN" altLang="en-US" sz="2800" b="1" dirty="0"/>
              <a:t>溶液的颜色</a:t>
            </a:r>
            <a:r>
              <a:rPr lang="en-US" altLang="zh-CN" sz="2800" b="1" dirty="0"/>
              <a:t>__________</a:t>
            </a:r>
            <a:r>
              <a:rPr lang="zh-CN" altLang="en-US" sz="2800" b="1" dirty="0"/>
              <a:t>，这是因为</a:t>
            </a:r>
            <a:r>
              <a:rPr lang="en-US" altLang="zh-CN" sz="2800" b="1" dirty="0"/>
              <a:t>__________________________</a:t>
            </a:r>
            <a:r>
              <a:rPr lang="zh-CN" altLang="en-US" sz="2800" b="1" dirty="0"/>
              <a:t>。</a:t>
            </a:r>
            <a:endParaRPr lang="zh-CN" altLang="en-US" sz="2800" b="1" dirty="0"/>
          </a:p>
        </p:txBody>
      </p:sp>
      <p:pic>
        <p:nvPicPr>
          <p:cNvPr id="24578" name="Picture 4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00788" y="4221163"/>
            <a:ext cx="2698750" cy="1944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79" name="Text Box 5"/>
          <p:cNvSpPr txBox="1"/>
          <p:nvPr/>
        </p:nvSpPr>
        <p:spPr>
          <a:xfrm>
            <a:off x="1042988" y="0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18" name="Text Box 6"/>
          <p:cNvSpPr txBox="1"/>
          <p:nvPr/>
        </p:nvSpPr>
        <p:spPr>
          <a:xfrm>
            <a:off x="2636838" y="1973263"/>
            <a:ext cx="5921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蓝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19" name="Text Box 7"/>
          <p:cNvSpPr txBox="1"/>
          <p:nvPr/>
        </p:nvSpPr>
        <p:spPr>
          <a:xfrm>
            <a:off x="2700338" y="4076700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褪色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20" name="Text Box 8"/>
          <p:cNvSpPr txBox="1"/>
          <p:nvPr/>
        </p:nvSpPr>
        <p:spPr>
          <a:xfrm>
            <a:off x="827088" y="4451350"/>
            <a:ext cx="37560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胰淀粉酶将淀粉消化。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21" name="Text Box 9"/>
          <p:cNvSpPr txBox="1"/>
          <p:nvPr/>
        </p:nvSpPr>
        <p:spPr>
          <a:xfrm>
            <a:off x="2411413" y="4941888"/>
            <a:ext cx="30416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不变色（不褪色）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22" name="Text Box 10"/>
          <p:cNvSpPr txBox="1"/>
          <p:nvPr/>
        </p:nvSpPr>
        <p:spPr>
          <a:xfrm>
            <a:off x="468313" y="5314950"/>
            <a:ext cx="5184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唾液煮沸后，淀粉酶已失去活性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24" name="Text Box 12"/>
          <p:cNvSpPr txBox="1"/>
          <p:nvPr/>
        </p:nvSpPr>
        <p:spPr>
          <a:xfrm>
            <a:off x="2484438" y="5805488"/>
            <a:ext cx="8985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褪色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5725" name="Text Box 13"/>
          <p:cNvSpPr txBox="1"/>
          <p:nvPr/>
        </p:nvSpPr>
        <p:spPr>
          <a:xfrm>
            <a:off x="735013" y="6132513"/>
            <a:ext cx="5630862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>
              <a:spcBef>
                <a:spcPct val="20000"/>
              </a:spcBef>
              <a:buChar char="•"/>
            </a:pP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唾液淀粉酶消化淀粉为麦芽糖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5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5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5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5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8" grpId="0"/>
      <p:bldP spid="115719" grpId="0"/>
      <p:bldP spid="115720" grpId="0"/>
      <p:bldP spid="115721" grpId="0"/>
      <p:bldP spid="115722" grpId="0"/>
      <p:bldP spid="115724" grpId="0"/>
      <p:bldP spid="1157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Picture 2" descr="消化系统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4600" y="0"/>
            <a:ext cx="4086225" cy="6553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2" name="Text Box 3"/>
          <p:cNvSpPr txBox="1"/>
          <p:nvPr/>
        </p:nvSpPr>
        <p:spPr>
          <a:xfrm>
            <a:off x="0" y="0"/>
            <a:ext cx="4495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一</a:t>
            </a:r>
            <a:r>
              <a:rPr lang="en-US" altLang="zh-CN" sz="2800" b="1" dirty="0">
                <a:solidFill>
                  <a:srgbClr val="0000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.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消化系统的组成和功能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22532" name="Group 4"/>
          <p:cNvGrpSpPr/>
          <p:nvPr/>
        </p:nvGrpSpPr>
        <p:grpSpPr>
          <a:xfrm>
            <a:off x="2362200" y="990600"/>
            <a:ext cx="1447800" cy="457200"/>
            <a:chOff x="1488" y="624"/>
            <a:chExt cx="912" cy="288"/>
          </a:xfrm>
        </p:grpSpPr>
        <p:sp>
          <p:nvSpPr>
            <p:cNvPr id="25604" name="Line 5"/>
            <p:cNvSpPr/>
            <p:nvPr/>
          </p:nvSpPr>
          <p:spPr>
            <a:xfrm>
              <a:off x="1968" y="768"/>
              <a:ext cx="432" cy="9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05" name="Text Box 6"/>
            <p:cNvSpPr txBox="1"/>
            <p:nvPr/>
          </p:nvSpPr>
          <p:spPr>
            <a:xfrm>
              <a:off x="1488" y="624"/>
              <a:ext cx="5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口腔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22535" name="Text Box 7"/>
          <p:cNvSpPr txBox="1"/>
          <p:nvPr/>
        </p:nvSpPr>
        <p:spPr>
          <a:xfrm>
            <a:off x="609600" y="533400"/>
            <a:ext cx="1828800" cy="10160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消化道的起始部位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内有牙齿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舌和唾液腺</a:t>
            </a:r>
            <a:r>
              <a:rPr lang="en-US" altLang="zh-CN" sz="20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36" name="Group 8"/>
          <p:cNvGrpSpPr/>
          <p:nvPr/>
        </p:nvGrpSpPr>
        <p:grpSpPr>
          <a:xfrm>
            <a:off x="4038600" y="838200"/>
            <a:ext cx="2514600" cy="685800"/>
            <a:chOff x="2544" y="528"/>
            <a:chExt cx="1584" cy="432"/>
          </a:xfrm>
        </p:grpSpPr>
        <p:sp>
          <p:nvSpPr>
            <p:cNvPr id="25608" name="Line 9"/>
            <p:cNvSpPr/>
            <p:nvPr/>
          </p:nvSpPr>
          <p:spPr>
            <a:xfrm flipH="1">
              <a:off x="2784" y="672"/>
              <a:ext cx="576" cy="48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09" name="Line 10"/>
            <p:cNvSpPr/>
            <p:nvPr/>
          </p:nvSpPr>
          <p:spPr>
            <a:xfrm flipH="1">
              <a:off x="2544" y="672"/>
              <a:ext cx="864" cy="288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10" name="Text Box 11"/>
            <p:cNvSpPr txBox="1"/>
            <p:nvPr/>
          </p:nvSpPr>
          <p:spPr>
            <a:xfrm>
              <a:off x="3312" y="528"/>
              <a:ext cx="81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唾液腺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540" name="Text Box 12"/>
          <p:cNvSpPr txBox="1"/>
          <p:nvPr/>
        </p:nvSpPr>
        <p:spPr>
          <a:xfrm>
            <a:off x="6324600" y="685800"/>
            <a:ext cx="259080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分泌唾液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其内的淀粉酶能够初步消化淀粉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41" name="Group 13"/>
          <p:cNvGrpSpPr/>
          <p:nvPr/>
        </p:nvGrpSpPr>
        <p:grpSpPr>
          <a:xfrm>
            <a:off x="2743200" y="1524000"/>
            <a:ext cx="1676400" cy="533400"/>
            <a:chOff x="1728" y="960"/>
            <a:chExt cx="1056" cy="336"/>
          </a:xfrm>
        </p:grpSpPr>
        <p:sp>
          <p:nvSpPr>
            <p:cNvPr id="25613" name="Line 14"/>
            <p:cNvSpPr/>
            <p:nvPr/>
          </p:nvSpPr>
          <p:spPr>
            <a:xfrm flipV="1">
              <a:off x="1968" y="960"/>
              <a:ext cx="816" cy="192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14" name="Text Box 15"/>
            <p:cNvSpPr txBox="1"/>
            <p:nvPr/>
          </p:nvSpPr>
          <p:spPr>
            <a:xfrm>
              <a:off x="1728" y="1008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咽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22544" name="Text Box 16"/>
          <p:cNvSpPr txBox="1"/>
          <p:nvPr/>
        </p:nvSpPr>
        <p:spPr>
          <a:xfrm>
            <a:off x="1295400" y="1676400"/>
            <a:ext cx="1524000" cy="4064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食物的通道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45" name="Group 17"/>
          <p:cNvGrpSpPr/>
          <p:nvPr/>
        </p:nvGrpSpPr>
        <p:grpSpPr>
          <a:xfrm>
            <a:off x="4572000" y="1828800"/>
            <a:ext cx="2057400" cy="457200"/>
            <a:chOff x="2880" y="1152"/>
            <a:chExt cx="1296" cy="288"/>
          </a:xfrm>
        </p:grpSpPr>
        <p:sp>
          <p:nvSpPr>
            <p:cNvPr id="25617" name="Line 18"/>
            <p:cNvSpPr/>
            <p:nvPr/>
          </p:nvSpPr>
          <p:spPr>
            <a:xfrm>
              <a:off x="2880" y="1296"/>
              <a:ext cx="816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18" name="Text Box 19"/>
            <p:cNvSpPr txBox="1"/>
            <p:nvPr/>
          </p:nvSpPr>
          <p:spPr>
            <a:xfrm>
              <a:off x="3648" y="1152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食道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22548" name="Text Box 20"/>
          <p:cNvSpPr txBox="1"/>
          <p:nvPr/>
        </p:nvSpPr>
        <p:spPr>
          <a:xfrm>
            <a:off x="6553200" y="1752600"/>
            <a:ext cx="236220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食物的通道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通过蠕动将食物推入胃中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49" name="Group 21"/>
          <p:cNvGrpSpPr/>
          <p:nvPr/>
        </p:nvGrpSpPr>
        <p:grpSpPr>
          <a:xfrm>
            <a:off x="5181600" y="3276600"/>
            <a:ext cx="1295400" cy="838200"/>
            <a:chOff x="3264" y="2064"/>
            <a:chExt cx="816" cy="528"/>
          </a:xfrm>
        </p:grpSpPr>
        <p:sp>
          <p:nvSpPr>
            <p:cNvPr id="25621" name="Line 22"/>
            <p:cNvSpPr/>
            <p:nvPr/>
          </p:nvSpPr>
          <p:spPr>
            <a:xfrm flipV="1">
              <a:off x="3264" y="2208"/>
              <a:ext cx="576" cy="384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22" name="Text Box 23">
              <a:hlinkClick r:id="rId2" action="ppaction://hlinksldjump"/>
            </p:cNvPr>
            <p:cNvSpPr txBox="1"/>
            <p:nvPr/>
          </p:nvSpPr>
          <p:spPr>
            <a:xfrm>
              <a:off x="3744" y="2064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胃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22552" name="Text Box 24"/>
          <p:cNvSpPr txBox="1"/>
          <p:nvPr/>
        </p:nvSpPr>
        <p:spPr>
          <a:xfrm>
            <a:off x="6400800" y="2971800"/>
            <a:ext cx="2514600" cy="10160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消化道中最膨大部分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有暂时贮存食物和初步消化蛋白质的作用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53" name="Group 25"/>
          <p:cNvGrpSpPr/>
          <p:nvPr/>
        </p:nvGrpSpPr>
        <p:grpSpPr>
          <a:xfrm>
            <a:off x="2057400" y="2590800"/>
            <a:ext cx="2057400" cy="1143000"/>
            <a:chOff x="1296" y="1632"/>
            <a:chExt cx="1296" cy="720"/>
          </a:xfrm>
        </p:grpSpPr>
        <p:sp>
          <p:nvSpPr>
            <p:cNvPr id="25625" name="Line 26"/>
            <p:cNvSpPr/>
            <p:nvPr/>
          </p:nvSpPr>
          <p:spPr>
            <a:xfrm>
              <a:off x="1776" y="1776"/>
              <a:ext cx="816" cy="57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26" name="Text Box 27">
              <a:hlinkClick r:id="rId3" action="ppaction://hlinksldjump"/>
            </p:cNvPr>
            <p:cNvSpPr txBox="1"/>
            <p:nvPr/>
          </p:nvSpPr>
          <p:spPr>
            <a:xfrm>
              <a:off x="1296" y="1632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肝脏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22556" name="Text Box 28"/>
          <p:cNvSpPr txBox="1"/>
          <p:nvPr/>
        </p:nvSpPr>
        <p:spPr>
          <a:xfrm>
            <a:off x="228600" y="2362200"/>
            <a:ext cx="190500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人体最大的消化腺</a:t>
            </a:r>
            <a:r>
              <a:rPr lang="en-US" altLang="zh-CN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分泌胆汁</a:t>
            </a:r>
            <a:endParaRPr lang="zh-CN" altLang="en-US" sz="2000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57" name="Group 29"/>
          <p:cNvGrpSpPr/>
          <p:nvPr/>
        </p:nvGrpSpPr>
        <p:grpSpPr>
          <a:xfrm>
            <a:off x="4572000" y="4038600"/>
            <a:ext cx="2057400" cy="457200"/>
            <a:chOff x="2880" y="2544"/>
            <a:chExt cx="1296" cy="288"/>
          </a:xfrm>
        </p:grpSpPr>
        <p:sp>
          <p:nvSpPr>
            <p:cNvPr id="25629" name="Line 30"/>
            <p:cNvSpPr/>
            <p:nvPr/>
          </p:nvSpPr>
          <p:spPr>
            <a:xfrm flipV="1">
              <a:off x="2880" y="2736"/>
              <a:ext cx="1008" cy="9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30" name="Text Box 31">
              <a:hlinkClick r:id="rId4" action="ppaction://hlinksldjump"/>
            </p:cNvPr>
            <p:cNvSpPr txBox="1"/>
            <p:nvPr/>
          </p:nvSpPr>
          <p:spPr>
            <a:xfrm>
              <a:off x="3840" y="2544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胰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grpSp>
        <p:nvGrpSpPr>
          <p:cNvPr id="22560" name="Group 32"/>
          <p:cNvGrpSpPr/>
          <p:nvPr/>
        </p:nvGrpSpPr>
        <p:grpSpPr>
          <a:xfrm>
            <a:off x="1447800" y="3429000"/>
            <a:ext cx="2895600" cy="1066800"/>
            <a:chOff x="912" y="2160"/>
            <a:chExt cx="1824" cy="672"/>
          </a:xfrm>
        </p:grpSpPr>
        <p:sp>
          <p:nvSpPr>
            <p:cNvPr id="25632" name="Line 33"/>
            <p:cNvSpPr/>
            <p:nvPr/>
          </p:nvSpPr>
          <p:spPr>
            <a:xfrm>
              <a:off x="1728" y="2352"/>
              <a:ext cx="1008" cy="48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33" name="Text Box 34"/>
            <p:cNvSpPr txBox="1"/>
            <p:nvPr/>
          </p:nvSpPr>
          <p:spPr>
            <a:xfrm>
              <a:off x="912" y="2160"/>
              <a:ext cx="96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十二指肠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22563" name="Text Box 35"/>
          <p:cNvSpPr txBox="1"/>
          <p:nvPr/>
        </p:nvSpPr>
        <p:spPr>
          <a:xfrm>
            <a:off x="6553200" y="4038600"/>
            <a:ext cx="1219200" cy="4064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分泌胰液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64" name="Text Box 36"/>
          <p:cNvSpPr txBox="1"/>
          <p:nvPr/>
        </p:nvSpPr>
        <p:spPr>
          <a:xfrm>
            <a:off x="228600" y="3886200"/>
            <a:ext cx="251460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小肠的起始部位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内有胆管和胰管的开口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65" name="Text Box 37"/>
          <p:cNvSpPr txBox="1"/>
          <p:nvPr/>
        </p:nvSpPr>
        <p:spPr>
          <a:xfrm>
            <a:off x="6858000" y="4572000"/>
            <a:ext cx="152400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消化和吸收的主要场所</a:t>
            </a:r>
            <a:endParaRPr lang="zh-CN" altLang="en-US" sz="2000" b="1" u="sng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2566" name="Group 38"/>
          <p:cNvGrpSpPr/>
          <p:nvPr/>
        </p:nvGrpSpPr>
        <p:grpSpPr>
          <a:xfrm>
            <a:off x="4876800" y="4724400"/>
            <a:ext cx="2057400" cy="457200"/>
            <a:chOff x="3072" y="2976"/>
            <a:chExt cx="1296" cy="288"/>
          </a:xfrm>
        </p:grpSpPr>
        <p:sp>
          <p:nvSpPr>
            <p:cNvPr id="25638" name="Line 39"/>
            <p:cNvSpPr/>
            <p:nvPr/>
          </p:nvSpPr>
          <p:spPr>
            <a:xfrm flipV="1">
              <a:off x="3072" y="3120"/>
              <a:ext cx="816" cy="48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39" name="Text Box 40"/>
            <p:cNvSpPr txBox="1"/>
            <p:nvPr/>
          </p:nvSpPr>
          <p:spPr>
            <a:xfrm>
              <a:off x="3840" y="2976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小肠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grpSp>
        <p:nvGrpSpPr>
          <p:cNvPr id="22569" name="Group 41"/>
          <p:cNvGrpSpPr/>
          <p:nvPr/>
        </p:nvGrpSpPr>
        <p:grpSpPr>
          <a:xfrm>
            <a:off x="5257800" y="5562600"/>
            <a:ext cx="1676400" cy="457200"/>
            <a:chOff x="3312" y="3504"/>
            <a:chExt cx="1056" cy="288"/>
          </a:xfrm>
        </p:grpSpPr>
        <p:sp>
          <p:nvSpPr>
            <p:cNvPr id="25641" name="Line 42"/>
            <p:cNvSpPr/>
            <p:nvPr/>
          </p:nvSpPr>
          <p:spPr>
            <a:xfrm>
              <a:off x="3312" y="3552"/>
              <a:ext cx="624" cy="96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5642" name="Text Box 43"/>
            <p:cNvSpPr txBox="1"/>
            <p:nvPr/>
          </p:nvSpPr>
          <p:spPr>
            <a:xfrm>
              <a:off x="3840" y="3504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大肠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22572" name="Text Box 44"/>
          <p:cNvSpPr txBox="1"/>
          <p:nvPr/>
        </p:nvSpPr>
        <p:spPr>
          <a:xfrm>
            <a:off x="4267200" y="64008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肛门</a:t>
            </a:r>
            <a:endParaRPr lang="zh-CN" altLang="en-US" sz="2400" b="1" dirty="0">
              <a:solidFill>
                <a:srgbClr val="000066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22573" name="Text Box 45"/>
          <p:cNvSpPr txBox="1"/>
          <p:nvPr/>
        </p:nvSpPr>
        <p:spPr>
          <a:xfrm>
            <a:off x="6858000" y="5562600"/>
            <a:ext cx="1752600" cy="4064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暂时贮存粪便</a:t>
            </a:r>
            <a:endParaRPr lang="zh-CN" altLang="en-US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574" name="Text Box 46"/>
          <p:cNvSpPr txBox="1"/>
          <p:nvPr/>
        </p:nvSpPr>
        <p:spPr>
          <a:xfrm>
            <a:off x="228600" y="4800600"/>
            <a:ext cx="2057400" cy="711200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大肠的起始部位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在腹腔的右下部</a:t>
            </a:r>
            <a:r>
              <a:rPr lang="en-US" altLang="zh-CN" sz="2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0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5646" name="Picture 47" descr="背景1-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5800" y="0"/>
            <a:ext cx="838200" cy="7334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2576" name="Group 48"/>
          <p:cNvGrpSpPr/>
          <p:nvPr/>
        </p:nvGrpSpPr>
        <p:grpSpPr>
          <a:xfrm>
            <a:off x="2209800" y="4953000"/>
            <a:ext cx="1752600" cy="533400"/>
            <a:chOff x="1392" y="3120"/>
            <a:chExt cx="1104" cy="336"/>
          </a:xfrm>
        </p:grpSpPr>
        <p:sp>
          <p:nvSpPr>
            <p:cNvPr id="25648" name="Text Box 49"/>
            <p:cNvSpPr txBox="1"/>
            <p:nvPr/>
          </p:nvSpPr>
          <p:spPr>
            <a:xfrm>
              <a:off x="1392" y="3120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盲肠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25649" name="Line 50"/>
            <p:cNvSpPr/>
            <p:nvPr/>
          </p:nvSpPr>
          <p:spPr>
            <a:xfrm>
              <a:off x="1872" y="3264"/>
              <a:ext cx="624" cy="192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579" name="Group 51"/>
          <p:cNvGrpSpPr/>
          <p:nvPr/>
        </p:nvGrpSpPr>
        <p:grpSpPr>
          <a:xfrm>
            <a:off x="2209800" y="5486400"/>
            <a:ext cx="1905000" cy="457200"/>
            <a:chOff x="1392" y="3456"/>
            <a:chExt cx="1200" cy="288"/>
          </a:xfrm>
        </p:grpSpPr>
        <p:sp>
          <p:nvSpPr>
            <p:cNvPr id="25651" name="Text Box 52"/>
            <p:cNvSpPr txBox="1"/>
            <p:nvPr/>
          </p:nvSpPr>
          <p:spPr>
            <a:xfrm>
              <a:off x="1392" y="3456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66"/>
                  </a:solidFill>
                  <a:latin typeface="Times New Roman" panose="02020603050405020304" pitchFamily="18" charset="0"/>
                  <a:ea typeface="华文中宋" panose="02010600040101010101" pitchFamily="2" charset="-122"/>
                </a:rPr>
                <a:t>阑尾</a:t>
              </a:r>
              <a:endParaRPr lang="zh-CN" altLang="en-US" sz="2400" b="1" dirty="0">
                <a:solidFill>
                  <a:srgbClr val="000066"/>
                </a:solidFill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sp>
          <p:nvSpPr>
            <p:cNvPr id="25652" name="Line 53"/>
            <p:cNvSpPr/>
            <p:nvPr/>
          </p:nvSpPr>
          <p:spPr>
            <a:xfrm>
              <a:off x="1824" y="3600"/>
              <a:ext cx="768" cy="0"/>
            </a:xfrm>
            <a:prstGeom prst="line">
              <a:avLst/>
            </a:prstGeom>
            <a:ln w="38100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2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7" dur="500"/>
                                        <p:tgtEl>
                                          <p:spTgt spid="22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2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7" dur="500"/>
                                        <p:tgtEl>
                                          <p:spTgt spid="22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2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7" dur="500"/>
                                        <p:tgtEl>
                                          <p:spTgt spid="22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2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2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2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87" dur="500"/>
                                        <p:tgtEl>
                                          <p:spTgt spid="22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2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8" dur="500"/>
                                        <p:tgtEl>
                                          <p:spTgt spid="22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22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8" dur="500"/>
                                        <p:tgtEl>
                                          <p:spTgt spid="22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22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nimBg="1"/>
      <p:bldP spid="22540" grpId="0" animBg="1"/>
      <p:bldP spid="22544" grpId="0" animBg="1"/>
      <p:bldP spid="22548" grpId="0" animBg="1"/>
      <p:bldP spid="22552" grpId="0" animBg="1"/>
      <p:bldP spid="22556" grpId="0" animBg="1"/>
      <p:bldP spid="22563" grpId="0" animBg="1"/>
      <p:bldP spid="22564" grpId="0" animBg="1"/>
      <p:bldP spid="22565" grpId="0" animBg="1"/>
      <p:bldP spid="22572" grpId="0"/>
      <p:bldP spid="22573" grpId="0" animBg="1"/>
      <p:bldP spid="2257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AutoShape 3"/>
          <p:cNvSpPr/>
          <p:nvPr/>
        </p:nvSpPr>
        <p:spPr>
          <a:xfrm>
            <a:off x="838200" y="1752600"/>
            <a:ext cx="457200" cy="1143000"/>
          </a:xfrm>
          <a:prstGeom prst="leftBrace">
            <a:avLst>
              <a:gd name="adj1" fmla="val 15625"/>
              <a:gd name="adj2" fmla="val 50000"/>
            </a:avLst>
          </a:prstGeom>
          <a:noFill/>
          <a:ln w="38100" cap="flat" cmpd="sng">
            <a:solidFill>
              <a:srgbClr val="CC33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26" name="Text Box 4"/>
          <p:cNvSpPr txBox="1"/>
          <p:nvPr/>
        </p:nvSpPr>
        <p:spPr>
          <a:xfrm>
            <a:off x="3733800" y="4572000"/>
            <a:ext cx="3657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7" name="Text Box 5"/>
          <p:cNvSpPr txBox="1"/>
          <p:nvPr/>
        </p:nvSpPr>
        <p:spPr>
          <a:xfrm>
            <a:off x="1828800" y="762000"/>
            <a:ext cx="504825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一、消化系统的组成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6628" name="Text Box 6"/>
          <p:cNvSpPr txBox="1"/>
          <p:nvPr/>
        </p:nvSpPr>
        <p:spPr>
          <a:xfrm>
            <a:off x="1295400" y="1600200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99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消化道</a:t>
            </a:r>
            <a:r>
              <a:rPr lang="en-US" altLang="zh-CN" sz="2400" b="1" dirty="0">
                <a:solidFill>
                  <a:srgbClr val="99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2400" b="1" dirty="0">
              <a:solidFill>
                <a:srgbClr val="99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1" name="Text Box 7"/>
          <p:cNvSpPr txBox="1"/>
          <p:nvPr/>
        </p:nvSpPr>
        <p:spPr>
          <a:xfrm>
            <a:off x="1828800" y="2057400"/>
            <a:ext cx="6781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just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口腔→咽→食道→胃→小肠→大肠→肛门</a:t>
            </a:r>
            <a:endParaRPr lang="zh-CN" altLang="en-US" sz="28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92" name="Text Box 8"/>
          <p:cNvSpPr txBox="1"/>
          <p:nvPr/>
        </p:nvSpPr>
        <p:spPr>
          <a:xfrm>
            <a:off x="2514600" y="1600200"/>
            <a:ext cx="4876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just">
              <a:spcBef>
                <a:spcPct val="50000"/>
              </a:spcBef>
            </a:pP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消化食物和吸收营养物质的场所</a:t>
            </a:r>
            <a:r>
              <a:rPr lang="en-US" altLang="zh-CN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en-US" altLang="zh-CN" sz="2400" dirty="0">
              <a:solidFill>
                <a:srgbClr val="99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1" name="Text Box 9"/>
          <p:cNvSpPr txBox="1"/>
          <p:nvPr/>
        </p:nvSpPr>
        <p:spPr>
          <a:xfrm>
            <a:off x="1371600" y="2667000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99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消化腺</a:t>
            </a:r>
            <a:r>
              <a:rPr lang="en-US" altLang="zh-CN" sz="2400" b="1" dirty="0">
                <a:solidFill>
                  <a:srgbClr val="99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endParaRPr lang="en-US" altLang="zh-CN" sz="2400" b="1" dirty="0">
              <a:solidFill>
                <a:srgbClr val="99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6394" name="Text Box 10"/>
          <p:cNvSpPr txBox="1"/>
          <p:nvPr/>
        </p:nvSpPr>
        <p:spPr>
          <a:xfrm>
            <a:off x="2514600" y="2667000"/>
            <a:ext cx="4876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分泌消化液</a:t>
            </a:r>
            <a:r>
              <a:rPr lang="en-US" altLang="zh-CN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含有消化酶</a:t>
            </a:r>
            <a:r>
              <a:rPr lang="en-US" altLang="zh-CN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),</a:t>
            </a: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消化食物</a:t>
            </a:r>
            <a:endParaRPr lang="zh-CN" altLang="en-US" sz="2400" b="1" dirty="0">
              <a:solidFill>
                <a:srgbClr val="99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395" name="Text Box 11"/>
          <p:cNvSpPr txBox="1"/>
          <p:nvPr/>
        </p:nvSpPr>
        <p:spPr>
          <a:xfrm>
            <a:off x="1331913" y="3860800"/>
            <a:ext cx="69484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just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唾液腺、  胰腺、  </a:t>
            </a:r>
            <a:r>
              <a:rPr lang="zh-CN" altLang="en-US" sz="28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肝脏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  胃腺、         肠腺</a:t>
            </a:r>
            <a:endParaRPr lang="zh-CN" altLang="en-US" sz="2800" b="1" dirty="0">
              <a:solidFill>
                <a:srgbClr val="0000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6396" name="Group 12"/>
          <p:cNvGrpSpPr/>
          <p:nvPr/>
        </p:nvGrpSpPr>
        <p:grpSpPr>
          <a:xfrm>
            <a:off x="323850" y="3141663"/>
            <a:ext cx="4438650" cy="911225"/>
            <a:chOff x="480" y="1968"/>
            <a:chExt cx="2465" cy="528"/>
          </a:xfrm>
        </p:grpSpPr>
        <p:sp>
          <p:nvSpPr>
            <p:cNvPr id="26635" name="Text Box 13"/>
            <p:cNvSpPr txBox="1"/>
            <p:nvPr/>
          </p:nvSpPr>
          <p:spPr>
            <a:xfrm>
              <a:off x="480" y="1968"/>
              <a:ext cx="2465" cy="2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位于消化道外面的大的消化腺</a:t>
              </a:r>
              <a:endPara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36" name="Line 14"/>
            <p:cNvSpPr/>
            <p:nvPr/>
          </p:nvSpPr>
          <p:spPr>
            <a:xfrm flipH="1" flipV="1">
              <a:off x="2352" y="2208"/>
              <a:ext cx="528" cy="24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7" name="Line 15"/>
            <p:cNvSpPr/>
            <p:nvPr/>
          </p:nvSpPr>
          <p:spPr>
            <a:xfrm flipH="1" flipV="1">
              <a:off x="2016" y="2208"/>
              <a:ext cx="48" cy="288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38" name="Line 16"/>
            <p:cNvSpPr/>
            <p:nvPr/>
          </p:nvSpPr>
          <p:spPr>
            <a:xfrm flipV="1">
              <a:off x="1200" y="2160"/>
              <a:ext cx="432" cy="288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401" name="Group 17"/>
          <p:cNvGrpSpPr/>
          <p:nvPr/>
        </p:nvGrpSpPr>
        <p:grpSpPr>
          <a:xfrm>
            <a:off x="4859338" y="3141663"/>
            <a:ext cx="3889375" cy="762000"/>
            <a:chOff x="2928" y="1968"/>
            <a:chExt cx="2112" cy="480"/>
          </a:xfrm>
        </p:grpSpPr>
        <p:sp>
          <p:nvSpPr>
            <p:cNvPr id="26640" name="Text Box 18"/>
            <p:cNvSpPr txBox="1"/>
            <p:nvPr/>
          </p:nvSpPr>
          <p:spPr>
            <a:xfrm>
              <a:off x="2928" y="1968"/>
              <a:ext cx="211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位于消化道壁内的小消化腺</a:t>
              </a:r>
              <a:endPara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26641" name="Line 19"/>
            <p:cNvSpPr/>
            <p:nvPr/>
          </p:nvSpPr>
          <p:spPr>
            <a:xfrm flipH="1" flipV="1">
              <a:off x="4176" y="2208"/>
              <a:ext cx="336" cy="24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6642" name="Line 20"/>
            <p:cNvSpPr/>
            <p:nvPr/>
          </p:nvSpPr>
          <p:spPr>
            <a:xfrm flipV="1">
              <a:off x="3648" y="2208"/>
              <a:ext cx="288" cy="240"/>
            </a:xfrm>
            <a:prstGeom prst="line">
              <a:avLst/>
            </a:prstGeom>
            <a:ln w="28575" cap="flat" cmpd="sng">
              <a:solidFill>
                <a:srgbClr val="FF3300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16405" name="Group 21"/>
          <p:cNvGrpSpPr/>
          <p:nvPr/>
        </p:nvGrpSpPr>
        <p:grpSpPr>
          <a:xfrm>
            <a:off x="1447800" y="4191000"/>
            <a:ext cx="838200" cy="914400"/>
            <a:chOff x="912" y="2640"/>
            <a:chExt cx="528" cy="576"/>
          </a:xfrm>
        </p:grpSpPr>
        <p:sp>
          <p:nvSpPr>
            <p:cNvPr id="26644" name="Line 22"/>
            <p:cNvSpPr/>
            <p:nvPr/>
          </p:nvSpPr>
          <p:spPr>
            <a:xfrm>
              <a:off x="1200" y="2640"/>
              <a:ext cx="0" cy="336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45" name="Text Box 23"/>
            <p:cNvSpPr txBox="1"/>
            <p:nvPr/>
          </p:nvSpPr>
          <p:spPr>
            <a:xfrm>
              <a:off x="912" y="2928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33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唾液</a:t>
              </a:r>
              <a:endParaRPr lang="zh-CN" altLang="en-US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08" name="Group 24"/>
          <p:cNvGrpSpPr/>
          <p:nvPr/>
        </p:nvGrpSpPr>
        <p:grpSpPr>
          <a:xfrm>
            <a:off x="2895600" y="4191000"/>
            <a:ext cx="838200" cy="914400"/>
            <a:chOff x="1824" y="2640"/>
            <a:chExt cx="528" cy="576"/>
          </a:xfrm>
        </p:grpSpPr>
        <p:sp>
          <p:nvSpPr>
            <p:cNvPr id="26647" name="Line 25"/>
            <p:cNvSpPr/>
            <p:nvPr/>
          </p:nvSpPr>
          <p:spPr>
            <a:xfrm>
              <a:off x="2112" y="2640"/>
              <a:ext cx="0" cy="336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48" name="Text Box 26"/>
            <p:cNvSpPr txBox="1"/>
            <p:nvPr/>
          </p:nvSpPr>
          <p:spPr>
            <a:xfrm>
              <a:off x="1824" y="2928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33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胰液</a:t>
              </a:r>
              <a:endParaRPr lang="zh-CN" altLang="en-US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11" name="Group 27"/>
          <p:cNvGrpSpPr/>
          <p:nvPr/>
        </p:nvGrpSpPr>
        <p:grpSpPr>
          <a:xfrm>
            <a:off x="4191000" y="4191000"/>
            <a:ext cx="838200" cy="914400"/>
            <a:chOff x="2640" y="2640"/>
            <a:chExt cx="528" cy="576"/>
          </a:xfrm>
        </p:grpSpPr>
        <p:sp>
          <p:nvSpPr>
            <p:cNvPr id="26650" name="Line 28"/>
            <p:cNvSpPr/>
            <p:nvPr/>
          </p:nvSpPr>
          <p:spPr>
            <a:xfrm>
              <a:off x="2880" y="2640"/>
              <a:ext cx="0" cy="336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51" name="Text Box 29"/>
            <p:cNvSpPr txBox="1"/>
            <p:nvPr/>
          </p:nvSpPr>
          <p:spPr>
            <a:xfrm>
              <a:off x="2640" y="2928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33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胆汁</a:t>
              </a:r>
              <a:endParaRPr lang="zh-CN" altLang="en-US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14" name="Group 30"/>
          <p:cNvGrpSpPr/>
          <p:nvPr/>
        </p:nvGrpSpPr>
        <p:grpSpPr>
          <a:xfrm>
            <a:off x="5486400" y="4191000"/>
            <a:ext cx="838200" cy="914400"/>
            <a:chOff x="3456" y="2640"/>
            <a:chExt cx="528" cy="576"/>
          </a:xfrm>
        </p:grpSpPr>
        <p:sp>
          <p:nvSpPr>
            <p:cNvPr id="26653" name="Line 31"/>
            <p:cNvSpPr/>
            <p:nvPr/>
          </p:nvSpPr>
          <p:spPr>
            <a:xfrm>
              <a:off x="3696" y="2640"/>
              <a:ext cx="0" cy="336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54" name="Text Box 32"/>
            <p:cNvSpPr txBox="1"/>
            <p:nvPr/>
          </p:nvSpPr>
          <p:spPr>
            <a:xfrm>
              <a:off x="3456" y="2928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33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胃液</a:t>
              </a:r>
              <a:endParaRPr lang="zh-CN" altLang="en-US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6417" name="Group 33"/>
          <p:cNvGrpSpPr/>
          <p:nvPr/>
        </p:nvGrpSpPr>
        <p:grpSpPr>
          <a:xfrm>
            <a:off x="7308850" y="4221163"/>
            <a:ext cx="838200" cy="914400"/>
            <a:chOff x="4224" y="2640"/>
            <a:chExt cx="528" cy="576"/>
          </a:xfrm>
        </p:grpSpPr>
        <p:sp>
          <p:nvSpPr>
            <p:cNvPr id="26656" name="Line 34"/>
            <p:cNvSpPr/>
            <p:nvPr/>
          </p:nvSpPr>
          <p:spPr>
            <a:xfrm>
              <a:off x="4464" y="2640"/>
              <a:ext cx="0" cy="336"/>
            </a:xfrm>
            <a:prstGeom prst="line">
              <a:avLst/>
            </a:prstGeom>
            <a:ln w="38100" cap="flat" cmpd="sng">
              <a:solidFill>
                <a:srgbClr val="CC3300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26657" name="Text Box 35"/>
            <p:cNvSpPr txBox="1"/>
            <p:nvPr/>
          </p:nvSpPr>
          <p:spPr>
            <a:xfrm>
              <a:off x="4224" y="2928"/>
              <a:ext cx="52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003399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肠液</a:t>
              </a:r>
              <a:endParaRPr lang="zh-CN" altLang="en-US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6420" name="Text Box 36"/>
          <p:cNvSpPr txBox="1"/>
          <p:nvPr/>
        </p:nvSpPr>
        <p:spPr>
          <a:xfrm>
            <a:off x="1143000" y="5013325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淀粉酶</a:t>
            </a: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 b="1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21" name="Text Box 37"/>
          <p:cNvSpPr txBox="1"/>
          <p:nvPr/>
        </p:nvSpPr>
        <p:spPr>
          <a:xfrm>
            <a:off x="2590800" y="5029200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多种酶</a:t>
            </a: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 b="1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22" name="Text Box 38"/>
          <p:cNvSpPr txBox="1"/>
          <p:nvPr/>
        </p:nvSpPr>
        <p:spPr>
          <a:xfrm>
            <a:off x="3810000" y="50292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0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没有消化酶</a:t>
            </a: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 b="1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23" name="Text Box 39"/>
          <p:cNvSpPr txBox="1"/>
          <p:nvPr/>
        </p:nvSpPr>
        <p:spPr>
          <a:xfrm>
            <a:off x="5334000" y="5029200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蛋白酶</a:t>
            </a: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 b="1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424" name="Text Box 40"/>
          <p:cNvSpPr txBox="1"/>
          <p:nvPr/>
        </p:nvSpPr>
        <p:spPr>
          <a:xfrm>
            <a:off x="7092950" y="5084763"/>
            <a:ext cx="13716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99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多种酶</a:t>
            </a:r>
            <a:r>
              <a:rPr lang="en-US" altLang="zh-CN" sz="2400" b="1" dirty="0">
                <a:solidFill>
                  <a:srgbClr val="00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 b="1" dirty="0">
              <a:solidFill>
                <a:srgbClr val="00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26663" name="Picture 41" descr="背景1-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924800" y="0"/>
            <a:ext cx="1219200" cy="1066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4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7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5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/>
      <p:bldP spid="16392" grpId="0"/>
      <p:bldP spid="16394" grpId="0"/>
      <p:bldP spid="16395" grpId="0"/>
      <p:bldP spid="16420" grpId="0"/>
      <p:bldP spid="16421" grpId="0"/>
      <p:bldP spid="16422" grpId="0"/>
      <p:bldP spid="16423" grpId="0"/>
      <p:bldP spid="164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Text Box 2"/>
          <p:cNvSpPr txBox="1"/>
          <p:nvPr/>
        </p:nvSpPr>
        <p:spPr>
          <a:xfrm>
            <a:off x="684213" y="549275"/>
            <a:ext cx="38385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1.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消化的概念及类型：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11" name="Text Box 3"/>
          <p:cNvSpPr txBox="1"/>
          <p:nvPr/>
        </p:nvSpPr>
        <p:spPr>
          <a:xfrm>
            <a:off x="719138" y="1052513"/>
            <a:ext cx="8424862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消化是指在消化道内将食物分解成可以吸收的成分的过程。分为物理性消化和化学性消化。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graphicFrame>
        <p:nvGraphicFramePr>
          <p:cNvPr id="17412" name="Group 4"/>
          <p:cNvGraphicFramePr>
            <a:graphicFrameLocks noGrp="1"/>
          </p:cNvGraphicFramePr>
          <p:nvPr/>
        </p:nvGraphicFramePr>
        <p:xfrm>
          <a:off x="468313" y="2781300"/>
          <a:ext cx="7924800" cy="4044950"/>
        </p:xfrm>
        <a:graphic>
          <a:graphicData uri="http://schemas.openxmlformats.org/drawingml/2006/table">
            <a:tbl>
              <a:tblPr/>
              <a:tblGrid>
                <a:gridCol w="1981200"/>
                <a:gridCol w="1981200"/>
                <a:gridCol w="1981200"/>
                <a:gridCol w="1981200"/>
              </a:tblGrid>
              <a:tr h="844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淀粉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蛋白质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脂肪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开始消化部位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最终消化产物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需要的消化液</a:t>
                      </a:r>
                      <a:endParaRPr kumimoji="0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39" name="Text Box 31"/>
          <p:cNvSpPr txBox="1"/>
          <p:nvPr/>
        </p:nvSpPr>
        <p:spPr>
          <a:xfrm>
            <a:off x="468313" y="2205038"/>
            <a:ext cx="70564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2.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淀粉、蛋白质、脂肪的消化情况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0" name="Text Box 32"/>
          <p:cNvSpPr txBox="1"/>
          <p:nvPr/>
        </p:nvSpPr>
        <p:spPr>
          <a:xfrm>
            <a:off x="2916238" y="38608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口腔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1" name="Text Box 33"/>
          <p:cNvSpPr txBox="1"/>
          <p:nvPr/>
        </p:nvSpPr>
        <p:spPr>
          <a:xfrm>
            <a:off x="4932363" y="3860800"/>
            <a:ext cx="990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胃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2" name="Text Box 34"/>
          <p:cNvSpPr txBox="1"/>
          <p:nvPr/>
        </p:nvSpPr>
        <p:spPr>
          <a:xfrm>
            <a:off x="6732588" y="3789363"/>
            <a:ext cx="143986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小肠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3" name="Text Box 35"/>
          <p:cNvSpPr txBox="1"/>
          <p:nvPr/>
        </p:nvSpPr>
        <p:spPr>
          <a:xfrm>
            <a:off x="2627313" y="4941888"/>
            <a:ext cx="1600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葡萄糖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4" name="Text Box 36"/>
          <p:cNvSpPr txBox="1"/>
          <p:nvPr/>
        </p:nvSpPr>
        <p:spPr>
          <a:xfrm>
            <a:off x="4572000" y="4941888"/>
            <a:ext cx="15763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氨基酸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5" name="Text Box 37"/>
          <p:cNvSpPr txBox="1"/>
          <p:nvPr/>
        </p:nvSpPr>
        <p:spPr>
          <a:xfrm>
            <a:off x="6443663" y="4724400"/>
            <a:ext cx="20574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甘油、脂肪酸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6" name="Text Box 38"/>
          <p:cNvSpPr txBox="1"/>
          <p:nvPr/>
        </p:nvSpPr>
        <p:spPr>
          <a:xfrm>
            <a:off x="2514600" y="5791200"/>
            <a:ext cx="1985963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唾液、肠液、胰液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7" name="Text Box 39"/>
          <p:cNvSpPr txBox="1"/>
          <p:nvPr/>
        </p:nvSpPr>
        <p:spPr>
          <a:xfrm>
            <a:off x="4572000" y="5791200"/>
            <a:ext cx="2016125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胃液、肠液、胰液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17448" name="Text Box 40"/>
          <p:cNvSpPr txBox="1"/>
          <p:nvPr/>
        </p:nvSpPr>
        <p:spPr>
          <a:xfrm>
            <a:off x="6588125" y="5805488"/>
            <a:ext cx="1871663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肠液、胆汁、胰液</a:t>
            </a:r>
            <a:endParaRPr lang="zh-CN" altLang="en-US" sz="3200" b="1" dirty="0">
              <a:solidFill>
                <a:srgbClr val="3333FF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27688" name="Text Box 41"/>
          <p:cNvSpPr txBox="1"/>
          <p:nvPr/>
        </p:nvSpPr>
        <p:spPr>
          <a:xfrm>
            <a:off x="611188" y="53975"/>
            <a:ext cx="6127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dirty="0">
                <a:solidFill>
                  <a:srgbClr val="9900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二、食物在消化系统中的变化</a:t>
            </a:r>
            <a:endParaRPr lang="zh-CN" altLang="en-US" sz="3600" dirty="0">
              <a:solidFill>
                <a:srgbClr val="9900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7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7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7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7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7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17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7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17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39" grpId="0"/>
      <p:bldP spid="17440" grpId="0"/>
      <p:bldP spid="17441" grpId="0"/>
      <p:bldP spid="17442" grpId="0"/>
      <p:bldP spid="17443" grpId="0"/>
      <p:bldP spid="17444" grpId="0"/>
      <p:bldP spid="17445" grpId="0"/>
      <p:bldP spid="17446" grpId="0"/>
      <p:bldP spid="17447" grpId="0"/>
      <p:bldP spid="174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Rectangle 3"/>
          <p:cNvSpPr>
            <a:spLocks noGrp="1"/>
          </p:cNvSpPr>
          <p:nvPr>
            <p:ph idx="1"/>
          </p:nvPr>
        </p:nvSpPr>
        <p:spPr>
          <a:xfrm>
            <a:off x="395288" y="1268413"/>
            <a:ext cx="8229600" cy="4525962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13</a:t>
            </a:r>
            <a:r>
              <a:rPr lang="zh-CN" altLang="en-US" b="1" dirty="0"/>
              <a:t>、细嚼馒头，口腔内感觉有甜味，这是由于（  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．牙齿咀嚼的缘故　</a:t>
            </a:r>
            <a:r>
              <a:rPr lang="en-US" altLang="zh-CN" b="1" dirty="0"/>
              <a:t>B</a:t>
            </a:r>
            <a:r>
              <a:rPr lang="zh-CN" altLang="en-US" b="1" dirty="0"/>
              <a:t>．舌搅拌的缘故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</a:t>
            </a:r>
            <a:r>
              <a:rPr lang="zh-CN" altLang="en-US" b="1" dirty="0"/>
              <a:t>．口腔分泌消化酶的缘故   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D</a:t>
            </a:r>
            <a:r>
              <a:rPr lang="zh-CN" altLang="en-US" b="1" dirty="0"/>
              <a:t>．与以上三条都有关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14</a:t>
            </a:r>
            <a:r>
              <a:rPr lang="zh-CN" altLang="en-US" b="1" dirty="0"/>
              <a:t>、消化食物和吸收营养物质的主要场所是（  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．口腔       </a:t>
            </a:r>
            <a:r>
              <a:rPr lang="en-US" altLang="zh-CN" b="1" dirty="0"/>
              <a:t>B.</a:t>
            </a:r>
            <a:r>
              <a:rPr lang="zh-CN" altLang="en-US" b="1" dirty="0"/>
              <a:t>胃       </a:t>
            </a:r>
            <a:r>
              <a:rPr lang="en-US" altLang="zh-CN" b="1" dirty="0"/>
              <a:t>C</a:t>
            </a:r>
            <a:r>
              <a:rPr lang="zh-CN" altLang="en-US" b="1" dirty="0"/>
              <a:t>．小肠       </a:t>
            </a:r>
            <a:r>
              <a:rPr lang="en-US" altLang="zh-CN" b="1" dirty="0"/>
              <a:t>D.</a:t>
            </a:r>
            <a:r>
              <a:rPr lang="zh-CN" altLang="en-US" b="1" dirty="0"/>
              <a:t>大肠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15</a:t>
            </a:r>
            <a:r>
              <a:rPr lang="zh-CN" altLang="en-US" b="1" dirty="0"/>
              <a:t>、下列消化液中，不含消化酶的是（  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A.</a:t>
            </a:r>
            <a:r>
              <a:rPr lang="zh-CN" altLang="en-US" b="1" dirty="0"/>
              <a:t>唾液        </a:t>
            </a:r>
            <a:r>
              <a:rPr lang="en-US" altLang="zh-CN" b="1" dirty="0"/>
              <a:t>B.</a:t>
            </a:r>
            <a:r>
              <a:rPr lang="zh-CN" altLang="en-US" b="1" dirty="0"/>
              <a:t>胃液       </a:t>
            </a:r>
            <a:r>
              <a:rPr lang="en-US" altLang="zh-CN" b="1" dirty="0"/>
              <a:t>C.</a:t>
            </a:r>
            <a:r>
              <a:rPr lang="zh-CN" altLang="en-US" b="1" dirty="0"/>
              <a:t>胆汁        </a:t>
            </a:r>
            <a:r>
              <a:rPr lang="en-US" altLang="zh-CN" b="1" dirty="0"/>
              <a:t>D.</a:t>
            </a:r>
            <a:r>
              <a:rPr lang="zh-CN" altLang="en-US" b="1" dirty="0"/>
              <a:t>肠液</a:t>
            </a:r>
            <a:r>
              <a:rPr lang="en-US" altLang="zh-CN" b="1" dirty="0">
                <a:solidFill>
                  <a:srgbClr val="FF0000"/>
                </a:solidFill>
              </a:rPr>
              <a:t>C8</a:t>
            </a:r>
            <a:r>
              <a:rPr lang="zh-CN" altLang="en-US" b="1" dirty="0">
                <a:solidFill>
                  <a:srgbClr val="FF0000"/>
                </a:solidFill>
              </a:rPr>
              <a:t>毕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28674" name="Text Box 4"/>
          <p:cNvSpPr txBox="1"/>
          <p:nvPr/>
        </p:nvSpPr>
        <p:spPr>
          <a:xfrm>
            <a:off x="1619250" y="352425"/>
            <a:ext cx="1712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17" name="Text Box 5"/>
          <p:cNvSpPr txBox="1"/>
          <p:nvPr/>
        </p:nvSpPr>
        <p:spPr>
          <a:xfrm>
            <a:off x="1979613" y="17002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18" name="Text Box 6"/>
          <p:cNvSpPr txBox="1"/>
          <p:nvPr/>
        </p:nvSpPr>
        <p:spPr>
          <a:xfrm>
            <a:off x="1547813" y="422116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19" name="Text Box 7"/>
          <p:cNvSpPr txBox="1"/>
          <p:nvPr/>
        </p:nvSpPr>
        <p:spPr>
          <a:xfrm>
            <a:off x="7740650" y="537368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7" grpId="0"/>
      <p:bldP spid="90118" grpId="0"/>
      <p:bldP spid="9011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Rectangle 3"/>
          <p:cNvSpPr>
            <a:spLocks noGrp="1"/>
          </p:cNvSpPr>
          <p:nvPr>
            <p:ph idx="1"/>
          </p:nvPr>
        </p:nvSpPr>
        <p:spPr>
          <a:xfrm>
            <a:off x="395288" y="1052513"/>
            <a:ext cx="8229600" cy="4525962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16</a:t>
            </a:r>
            <a:r>
              <a:rPr lang="zh-CN" altLang="en-US" sz="2800" b="1" dirty="0"/>
              <a:t>、在消化道中能消化蛋白质的消化酶来自  （  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　①唾液腺    ②胃腺    ③肝脏    ④肠腺  ⑤胰腺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．①②③    </a:t>
            </a:r>
            <a:r>
              <a:rPr lang="en-US" altLang="zh-CN" sz="2800" b="1" dirty="0"/>
              <a:t>B.②④⑤    C. ③④⑤   D</a:t>
            </a:r>
            <a:r>
              <a:rPr lang="zh-CN" altLang="en-US" sz="2800" b="1" dirty="0"/>
              <a:t>、①③⑤</a:t>
            </a:r>
            <a:r>
              <a:rPr lang="en-US" altLang="zh-CN" sz="2800" b="1" dirty="0">
                <a:solidFill>
                  <a:srgbClr val="C00000"/>
                </a:solidFill>
              </a:rPr>
              <a:t>C1</a:t>
            </a:r>
            <a:endParaRPr lang="en-US" altLang="zh-CN" sz="2800" b="1" dirty="0">
              <a:solidFill>
                <a:srgbClr val="C00000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17</a:t>
            </a:r>
            <a:r>
              <a:rPr lang="zh-CN" altLang="en-US" sz="2800" b="1" dirty="0"/>
              <a:t>、各类营养物质在人体消化道内开始被消化的顺序是： （   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①蛋白质   ②淀粉   ③脂类  ④无机盐   ⑤纤维素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．①②③    </a:t>
            </a:r>
            <a:r>
              <a:rPr lang="en-US" altLang="zh-CN" sz="2800" b="1" dirty="0"/>
              <a:t>B.①③⑤    C. ③②①    D</a:t>
            </a:r>
            <a:r>
              <a:rPr lang="zh-CN" altLang="en-US" sz="2800" b="1" dirty="0"/>
              <a:t>．②①③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18</a:t>
            </a:r>
            <a:r>
              <a:rPr lang="zh-CN" altLang="en-US" sz="2800" b="1" dirty="0"/>
              <a:t>、唾液淀粉酶消化淀粉的最适温度是（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</a:t>
            </a:r>
            <a:r>
              <a:rPr lang="en-US" altLang="zh-CN" sz="2800" b="1" dirty="0"/>
              <a:t>32</a:t>
            </a:r>
            <a:r>
              <a:rPr lang="en-US" altLang="zh-CN" sz="2800" b="1" baseline="30000" dirty="0"/>
              <a:t>0</a:t>
            </a:r>
            <a:r>
              <a:rPr lang="en-US" altLang="zh-CN" sz="2800" b="1" dirty="0"/>
              <a:t>C    B</a:t>
            </a:r>
            <a:r>
              <a:rPr lang="zh-CN" altLang="en-US" sz="2800" b="1" dirty="0"/>
              <a:t>．</a:t>
            </a:r>
            <a:r>
              <a:rPr lang="en-US" altLang="zh-CN" sz="2800" b="1" dirty="0"/>
              <a:t>37</a:t>
            </a:r>
            <a:r>
              <a:rPr lang="en-US" altLang="zh-CN" sz="2800" b="1" baseline="30000" dirty="0"/>
              <a:t>0</a:t>
            </a:r>
            <a:r>
              <a:rPr lang="en-US" altLang="zh-CN" sz="2800" b="1" dirty="0"/>
              <a:t>C       C</a:t>
            </a:r>
            <a:r>
              <a:rPr lang="zh-CN" altLang="en-US" sz="2800" b="1" dirty="0"/>
              <a:t>．</a:t>
            </a:r>
            <a:r>
              <a:rPr lang="en-US" altLang="zh-CN" sz="2800" b="1" dirty="0"/>
              <a:t>40</a:t>
            </a:r>
            <a:r>
              <a:rPr lang="en-US" altLang="zh-CN" sz="2800" b="1" baseline="30000" dirty="0"/>
              <a:t>0</a:t>
            </a:r>
            <a:r>
              <a:rPr lang="en-US" altLang="zh-CN" sz="2800" b="1" dirty="0"/>
              <a:t>C     D</a:t>
            </a:r>
            <a:r>
              <a:rPr lang="zh-CN" altLang="en-US" sz="2800" b="1" dirty="0"/>
              <a:t>．</a:t>
            </a:r>
            <a:r>
              <a:rPr lang="en-US" altLang="zh-CN" sz="2800" b="1" dirty="0"/>
              <a:t>15</a:t>
            </a:r>
            <a:r>
              <a:rPr lang="en-US" altLang="zh-CN" sz="2800" b="1" baseline="30000" dirty="0"/>
              <a:t>O</a:t>
            </a:r>
            <a:r>
              <a:rPr lang="en-US" altLang="zh-CN" sz="2800" b="1" dirty="0"/>
              <a:t>C</a:t>
            </a:r>
            <a:endParaRPr lang="en-US" altLang="zh-CN" sz="2800" b="1" dirty="0"/>
          </a:p>
        </p:txBody>
      </p:sp>
      <p:sp>
        <p:nvSpPr>
          <p:cNvPr id="29698" name="Text Box 4"/>
          <p:cNvSpPr txBox="1"/>
          <p:nvPr/>
        </p:nvSpPr>
        <p:spPr>
          <a:xfrm>
            <a:off x="1835150" y="22860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1141" name="Text Box 5"/>
          <p:cNvSpPr txBox="1"/>
          <p:nvPr/>
        </p:nvSpPr>
        <p:spPr>
          <a:xfrm>
            <a:off x="8172450" y="9810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1142" name="Text Box 6"/>
          <p:cNvSpPr txBox="1"/>
          <p:nvPr/>
        </p:nvSpPr>
        <p:spPr>
          <a:xfrm>
            <a:off x="2627313" y="27813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1143" name="Text Box 7"/>
          <p:cNvSpPr txBox="1"/>
          <p:nvPr/>
        </p:nvSpPr>
        <p:spPr>
          <a:xfrm>
            <a:off x="7288213" y="42116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/>
      <p:bldP spid="91142" grpId="0"/>
      <p:bldP spid="9114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Text Box 2"/>
          <p:cNvSpPr txBox="1"/>
          <p:nvPr/>
        </p:nvSpPr>
        <p:spPr>
          <a:xfrm>
            <a:off x="107950" y="188913"/>
            <a:ext cx="8712200" cy="708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三、营养物质的吸收</a:t>
            </a:r>
            <a:endParaRPr lang="zh-CN" altLang="en-US" sz="40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0722" name="Text Box 3"/>
          <p:cNvSpPr txBox="1"/>
          <p:nvPr/>
        </p:nvSpPr>
        <p:spPr>
          <a:xfrm>
            <a:off x="468313" y="2060575"/>
            <a:ext cx="8567737" cy="25241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小肠是消化道中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最长的一段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；</a:t>
            </a:r>
            <a:b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</a:br>
            <a:endParaRPr lang="en-US" altLang="zh-CN" sz="1400" b="1" dirty="0">
              <a:solidFill>
                <a:srgbClr val="000099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黏膜内表面有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许多环形皱襞和绒毛</a:t>
            </a: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，可增大吸收面积；</a:t>
            </a:r>
            <a:b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</a:br>
            <a:endParaRPr lang="en-US" altLang="zh-CN" sz="1400" b="1" dirty="0">
              <a:solidFill>
                <a:srgbClr val="000099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小肠内的绒毛壁、毛细血管壁、毛细淋巴管壁都很薄，只由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一层上皮细胞</a:t>
            </a: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构成，有利于营养物质的吸收。</a:t>
            </a:r>
            <a:endParaRPr lang="zh-CN" altLang="en-US" sz="2400" b="1" dirty="0">
              <a:solidFill>
                <a:srgbClr val="000099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30723" name="Text Box 4"/>
          <p:cNvSpPr txBox="1"/>
          <p:nvPr/>
        </p:nvSpPr>
        <p:spPr>
          <a:xfrm>
            <a:off x="468313" y="5087938"/>
            <a:ext cx="7775575" cy="10779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吸收的概念</a:t>
            </a:r>
            <a:r>
              <a:rPr lang="en-US" altLang="zh-CN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吸收是指营养物质通过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消化道壁黏膜进入循环系统的过程。</a:t>
            </a:r>
            <a:endParaRPr lang="zh-CN" altLang="en-US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4" name="AutoShape 5"/>
          <p:cNvSpPr/>
          <p:nvPr/>
        </p:nvSpPr>
        <p:spPr>
          <a:xfrm>
            <a:off x="71438" y="2276475"/>
            <a:ext cx="468312" cy="1657350"/>
          </a:xfrm>
          <a:prstGeom prst="leftBrace">
            <a:avLst>
              <a:gd name="adj1" fmla="val 23314"/>
              <a:gd name="adj2" fmla="val 50000"/>
            </a:avLst>
          </a:prstGeom>
          <a:noFill/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33363" y="1196975"/>
            <a:ext cx="8586788" cy="52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1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、吸收营养物质的主要器官 ：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小肠</a:t>
            </a: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宋体" panose="02010600030101010101" pitchFamily="2" charset="-122"/>
                <a:cs typeface="+mn-cs"/>
              </a:rPr>
              <a:t>（适于吸收的结构特点）</a:t>
            </a: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Text Box 2"/>
          <p:cNvSpPr txBox="1"/>
          <p:nvPr/>
        </p:nvSpPr>
        <p:spPr>
          <a:xfrm>
            <a:off x="304800" y="4221163"/>
            <a:ext cx="8839200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淀粉、蛋白质、脂肪消化的最终产物分别是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___________,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它们消化的起始部位分别是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________________.</a:t>
            </a:r>
            <a:r>
              <a:rPr lang="en-US" altLang="zh-CN" sz="28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endParaRPr lang="en-US" altLang="zh-CN" sz="28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0483" name="Rectangle 3"/>
          <p:cNvSpPr/>
          <p:nvPr/>
        </p:nvSpPr>
        <p:spPr>
          <a:xfrm>
            <a:off x="533400" y="762000"/>
            <a:ext cx="7620000" cy="1800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在消化道中只有消化作用是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__,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只有吸收作用的是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_______,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既有消化作用又有吸收作用的是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</a:t>
            </a:r>
            <a:r>
              <a:rPr lang="en-US" altLang="zh-CN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既无消化作用又无吸收作用的是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_________________.</a:t>
            </a:r>
            <a:endParaRPr lang="en-US" altLang="zh-CN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5" name="Text Box 5"/>
          <p:cNvSpPr txBox="1"/>
          <p:nvPr/>
        </p:nvSpPr>
        <p:spPr>
          <a:xfrm>
            <a:off x="5292725" y="765175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口腔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6" name="Text Box 6"/>
          <p:cNvSpPr txBox="1"/>
          <p:nvPr/>
        </p:nvSpPr>
        <p:spPr>
          <a:xfrm>
            <a:off x="2268538" y="1196975"/>
            <a:ext cx="115093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大肠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7" name="Text Box 7"/>
          <p:cNvSpPr txBox="1"/>
          <p:nvPr/>
        </p:nvSpPr>
        <p:spPr>
          <a:xfrm>
            <a:off x="1042988" y="1628775"/>
            <a:ext cx="15843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胃 、小肠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88" name="Text Box 8"/>
          <p:cNvSpPr txBox="1"/>
          <p:nvPr/>
        </p:nvSpPr>
        <p:spPr>
          <a:xfrm>
            <a:off x="755650" y="2041525"/>
            <a:ext cx="327501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咽  、食道 、 肛门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0" name="Text Box 10"/>
          <p:cNvSpPr txBox="1"/>
          <p:nvPr/>
        </p:nvSpPr>
        <p:spPr>
          <a:xfrm>
            <a:off x="611188" y="2565400"/>
            <a:ext cx="712946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消化系统由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和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组成</a:t>
            </a:r>
            <a:r>
              <a:rPr lang="en-US" altLang="zh-CN" sz="28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.</a:t>
            </a:r>
            <a:endParaRPr lang="en-US" altLang="zh-CN" sz="28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0491" name="Text Box 11"/>
          <p:cNvSpPr txBox="1"/>
          <p:nvPr/>
        </p:nvSpPr>
        <p:spPr>
          <a:xfrm>
            <a:off x="2987675" y="2492375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消化道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2" name="Text Box 12"/>
          <p:cNvSpPr txBox="1"/>
          <p:nvPr/>
        </p:nvSpPr>
        <p:spPr>
          <a:xfrm>
            <a:off x="5219700" y="2492375"/>
            <a:ext cx="172878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消化腺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3" name="Text Box 13"/>
          <p:cNvSpPr txBox="1"/>
          <p:nvPr/>
        </p:nvSpPr>
        <p:spPr>
          <a:xfrm>
            <a:off x="539750" y="3141663"/>
            <a:ext cx="8208963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小肠壁的粘膜层向肠腔形成的绒毛状突起结构是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_____________,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凹陷而形成的结构是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___________.</a:t>
            </a:r>
            <a:r>
              <a:rPr lang="en-US" altLang="zh-CN" sz="2800" b="1" dirty="0">
                <a:latin typeface="Times New Roman" panose="02020603050405020304" pitchFamily="18" charset="0"/>
                <a:ea typeface="华文行楷" panose="02010800040101010101" pitchFamily="2" charset="-122"/>
              </a:rPr>
              <a:t> </a:t>
            </a:r>
            <a:endParaRPr lang="en-US" altLang="zh-CN" sz="2800" b="1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0494" name="Text Box 14"/>
          <p:cNvSpPr txBox="1"/>
          <p:nvPr/>
        </p:nvSpPr>
        <p:spPr>
          <a:xfrm>
            <a:off x="971550" y="3557588"/>
            <a:ext cx="1871663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小肠绒毛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5" name="Text Box 15"/>
          <p:cNvSpPr txBox="1"/>
          <p:nvPr/>
        </p:nvSpPr>
        <p:spPr>
          <a:xfrm>
            <a:off x="7051675" y="3500438"/>
            <a:ext cx="90487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肠腺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6" name="Text Box 16"/>
          <p:cNvSpPr txBox="1"/>
          <p:nvPr/>
        </p:nvSpPr>
        <p:spPr>
          <a:xfrm>
            <a:off x="7524750" y="4149725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葡萄糖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7" name="Text Box 17"/>
          <p:cNvSpPr txBox="1"/>
          <p:nvPr/>
        </p:nvSpPr>
        <p:spPr>
          <a:xfrm>
            <a:off x="323850" y="4581525"/>
            <a:ext cx="154781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氨基酸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8" name="Text Box 18"/>
          <p:cNvSpPr txBox="1"/>
          <p:nvPr/>
        </p:nvSpPr>
        <p:spPr>
          <a:xfrm>
            <a:off x="1619250" y="4652963"/>
            <a:ext cx="28082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甘油和脂肪酸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9" name="Text Box 19"/>
          <p:cNvSpPr txBox="1"/>
          <p:nvPr/>
        </p:nvSpPr>
        <p:spPr>
          <a:xfrm>
            <a:off x="539750" y="5013325"/>
            <a:ext cx="27368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口腔、胃、小肠</a:t>
            </a:r>
            <a:endParaRPr lang="zh-CN" altLang="en-US" sz="28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61" name="Text Box 20"/>
          <p:cNvSpPr txBox="1"/>
          <p:nvPr/>
        </p:nvSpPr>
        <p:spPr>
          <a:xfrm>
            <a:off x="-6373812" y="4581525"/>
            <a:ext cx="882015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1762" name="Text Box 22"/>
          <p:cNvSpPr txBox="1"/>
          <p:nvPr/>
        </p:nvSpPr>
        <p:spPr>
          <a:xfrm>
            <a:off x="808038" y="47752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sz="2400" dirty="0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1763" name="Text Box 23"/>
          <p:cNvSpPr txBox="1"/>
          <p:nvPr/>
        </p:nvSpPr>
        <p:spPr>
          <a:xfrm>
            <a:off x="395288" y="4581525"/>
            <a:ext cx="85693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endParaRPr lang="zh-CN" altLang="zh-CN" sz="2800" b="1" dirty="0"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31764" name="Text Box 24"/>
          <p:cNvSpPr txBox="1"/>
          <p:nvPr/>
        </p:nvSpPr>
        <p:spPr>
          <a:xfrm>
            <a:off x="1403350" y="50800"/>
            <a:ext cx="2144713" cy="6397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C3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3" grpId="0"/>
      <p:bldP spid="20485" grpId="0"/>
      <p:bldP spid="20486" grpId="0"/>
      <p:bldP spid="20487" grpId="0"/>
      <p:bldP spid="20488" grpId="0"/>
      <p:bldP spid="20490" grpId="0"/>
      <p:bldP spid="20491" grpId="0"/>
      <p:bldP spid="20492" grpId="0"/>
      <p:bldP spid="20493" grpId="0"/>
      <p:bldP spid="20494" grpId="0"/>
      <p:bldP spid="20495" grpId="0"/>
      <p:bldP spid="20496" grpId="0"/>
      <p:bldP spid="20497" grpId="0"/>
      <p:bldP spid="20498" grpId="0"/>
      <p:bldP spid="2049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Rectangle 2"/>
          <p:cNvSpPr/>
          <p:nvPr/>
        </p:nvSpPr>
        <p:spPr>
          <a:xfrm>
            <a:off x="250825" y="4149725"/>
            <a:ext cx="8424863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）图中㈡曲线表示的物质是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它在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CD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段减少原因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段减少直至变为零的原因是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__________.   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9459" name="Group 3"/>
          <p:cNvGrpSpPr/>
          <p:nvPr/>
        </p:nvGrpSpPr>
        <p:grpSpPr>
          <a:xfrm>
            <a:off x="5410200" y="0"/>
            <a:ext cx="3733800" cy="3005138"/>
            <a:chOff x="3504" y="672"/>
            <a:chExt cx="2256" cy="1893"/>
          </a:xfrm>
        </p:grpSpPr>
        <p:pic>
          <p:nvPicPr>
            <p:cNvPr id="33795" name="Picture 4" descr="xh-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504" y="672"/>
              <a:ext cx="2256" cy="189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3796" name="Line 5"/>
            <p:cNvSpPr/>
            <p:nvPr/>
          </p:nvSpPr>
          <p:spPr>
            <a:xfrm flipH="1">
              <a:off x="4944" y="1440"/>
              <a:ext cx="240" cy="96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33797" name="Rectangle 7"/>
          <p:cNvSpPr/>
          <p:nvPr/>
        </p:nvSpPr>
        <p:spPr>
          <a:xfrm>
            <a:off x="252413" y="260350"/>
            <a:ext cx="5183187" cy="2678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、右图表示食物中的淀粉和蛋白质经过人体消化道各段时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其含量的变化情况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其中纵坐标示被消化的淀粉和蛋白质的含量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横坐标示消化道的各部分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请分析此图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798" name="Rectangle 11"/>
          <p:cNvSpPr/>
          <p:nvPr/>
        </p:nvSpPr>
        <p:spPr>
          <a:xfrm>
            <a:off x="179388" y="2924175"/>
            <a:ext cx="9144000" cy="1189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图中㈠曲线表示的物质是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它在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OA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段的减少是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的缘故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在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DE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段减少直至变为零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是由于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_____________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的缘故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C7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799" name="Rectangle 12"/>
          <p:cNvSpPr/>
          <p:nvPr/>
        </p:nvSpPr>
        <p:spPr>
          <a:xfrm>
            <a:off x="468313" y="5084763"/>
            <a:ext cx="8534400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图中㈢曲线表示的物质是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它在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OA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段增加的原因是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_______________________________________.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469" name="Text Box 13"/>
          <p:cNvSpPr txBox="1"/>
          <p:nvPr/>
        </p:nvSpPr>
        <p:spPr>
          <a:xfrm>
            <a:off x="4500563" y="4076700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蛋白质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0" name="Text Box 14"/>
          <p:cNvSpPr txBox="1"/>
          <p:nvPr/>
        </p:nvSpPr>
        <p:spPr>
          <a:xfrm>
            <a:off x="4572000" y="2924175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淀粉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1" name="Text Box 15"/>
          <p:cNvSpPr txBox="1"/>
          <p:nvPr/>
        </p:nvSpPr>
        <p:spPr>
          <a:xfrm>
            <a:off x="179388" y="3284538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部分被消化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2" name="Text Box 16"/>
          <p:cNvSpPr txBox="1"/>
          <p:nvPr/>
        </p:nvSpPr>
        <p:spPr>
          <a:xfrm>
            <a:off x="34925" y="4508500"/>
            <a:ext cx="2057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部分初步消化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3" name="Text Box 17"/>
          <p:cNvSpPr txBox="1"/>
          <p:nvPr/>
        </p:nvSpPr>
        <p:spPr>
          <a:xfrm>
            <a:off x="7207250" y="3284538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全部被消化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4" name="Text Box 18"/>
          <p:cNvSpPr txBox="1"/>
          <p:nvPr/>
        </p:nvSpPr>
        <p:spPr>
          <a:xfrm>
            <a:off x="6372225" y="4508500"/>
            <a:ext cx="18288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全部被消化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5" name="Text Box 19"/>
          <p:cNvSpPr txBox="1"/>
          <p:nvPr/>
        </p:nvSpPr>
        <p:spPr>
          <a:xfrm>
            <a:off x="4941888" y="5059363"/>
            <a:ext cx="11430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麦芽糖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  <p:sp>
        <p:nvSpPr>
          <p:cNvPr id="19476" name="Text Box 20"/>
          <p:cNvSpPr txBox="1"/>
          <p:nvPr/>
        </p:nvSpPr>
        <p:spPr>
          <a:xfrm>
            <a:off x="755650" y="5445125"/>
            <a:ext cx="6248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Times New Roman" panose="02020603050405020304" pitchFamily="18" charset="0"/>
                <a:ea typeface="黑体" panose="02010600030101010101" pitchFamily="49" charset="-122"/>
              </a:rPr>
              <a:t>部分淀粉在唾液淀粉酶作用下转化成麦芽糖</a:t>
            </a:r>
            <a:endParaRPr lang="zh-CN" altLang="en-US" sz="2400" b="1" dirty="0">
              <a:solidFill>
                <a:srgbClr val="FF3300"/>
              </a:solidFill>
              <a:latin typeface="Times New Roman" panose="02020603050405020304" pitchFamily="18" charset="0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9" grpId="0"/>
      <p:bldP spid="19470" grpId="0"/>
      <p:bldP spid="19471" grpId="0"/>
      <p:bldP spid="19472" grpId="0"/>
      <p:bldP spid="19473" grpId="0"/>
      <p:bldP spid="19474" grpId="0"/>
      <p:bldP spid="19475" grpId="0"/>
      <p:bldP spid="194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5841" name="Picture 2" descr="pic_33855"/>
          <p:cNvPicPr preferRelativeResize="0"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950" y="620713"/>
            <a:ext cx="6480175" cy="4341812"/>
          </a:xfrm>
          <a:prstGeom prst="rect">
            <a:avLst/>
          </a:prstGeom>
          <a:noFill/>
          <a:ln w="63500">
            <a:noFill/>
          </a:ln>
        </p:spPr>
      </p:pic>
      <p:sp>
        <p:nvSpPr>
          <p:cNvPr id="35842" name="Rectangle 3"/>
          <p:cNvSpPr/>
          <p:nvPr/>
        </p:nvSpPr>
        <p:spPr>
          <a:xfrm>
            <a:off x="611188" y="5157788"/>
            <a:ext cx="5616575" cy="1008062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lIns="90000" tIns="46800" rIns="90000" bIns="46800" anchor="ctr"/>
          <a:p>
            <a:pPr lvl="0" indent="0" algn="ctr"/>
            <a:r>
              <a:rPr lang="zh-CN" altLang="en-US" sz="4400" b="1" dirty="0">
                <a:solidFill>
                  <a:srgbClr val="FFFF00"/>
                </a:solidFill>
                <a:latin typeface="Comic Sans MS" panose="030F0702030302020204" pitchFamily="66" charset="0"/>
                <a:ea typeface="方正综艺简体" pitchFamily="2" charset="-122"/>
                <a:hlinkClick r:id="rId2" action="ppaction://hlinksldjump"/>
              </a:rPr>
              <a:t>平衡膳食宝塔</a:t>
            </a:r>
            <a:endParaRPr lang="zh-CN" altLang="en-US" sz="4400" b="1" dirty="0">
              <a:solidFill>
                <a:srgbClr val="FFFF00"/>
              </a:solidFill>
              <a:latin typeface="Comic Sans MS" panose="030F0702030302020204" pitchFamily="66" charset="0"/>
              <a:ea typeface="方正综艺简体" pitchFamily="2" charset="-122"/>
            </a:endParaRPr>
          </a:p>
        </p:txBody>
      </p:sp>
      <p:sp>
        <p:nvSpPr>
          <p:cNvPr id="35843" name="Line 4"/>
          <p:cNvSpPr/>
          <p:nvPr/>
        </p:nvSpPr>
        <p:spPr>
          <a:xfrm>
            <a:off x="5364163" y="4508500"/>
            <a:ext cx="1439862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4" name="Line 5"/>
          <p:cNvSpPr/>
          <p:nvPr/>
        </p:nvSpPr>
        <p:spPr>
          <a:xfrm>
            <a:off x="4859338" y="3644900"/>
            <a:ext cx="1944687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5" name="Line 6"/>
          <p:cNvSpPr/>
          <p:nvPr/>
        </p:nvSpPr>
        <p:spPr>
          <a:xfrm>
            <a:off x="4211638" y="2852738"/>
            <a:ext cx="2592387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6" name="Line 7"/>
          <p:cNvSpPr/>
          <p:nvPr/>
        </p:nvSpPr>
        <p:spPr>
          <a:xfrm>
            <a:off x="3635375" y="1989138"/>
            <a:ext cx="3097213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847" name="Line 8"/>
          <p:cNvSpPr/>
          <p:nvPr/>
        </p:nvSpPr>
        <p:spPr>
          <a:xfrm>
            <a:off x="3059113" y="1125538"/>
            <a:ext cx="3744912" cy="0"/>
          </a:xfrm>
          <a:prstGeom prst="line">
            <a:avLst/>
          </a:prstGeom>
          <a:ln w="635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3561" name="Text Box 9"/>
          <p:cNvSpPr txBox="1"/>
          <p:nvPr/>
        </p:nvSpPr>
        <p:spPr>
          <a:xfrm>
            <a:off x="6659563" y="4149725"/>
            <a:ext cx="2089150" cy="579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五谷杂粮</a:t>
            </a:r>
            <a:endParaRPr lang="zh-CN" altLang="en-US" sz="3200" b="1" dirty="0">
              <a:solidFill>
                <a:srgbClr val="FF33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3562" name="Text Box 10"/>
          <p:cNvSpPr txBox="1"/>
          <p:nvPr/>
        </p:nvSpPr>
        <p:spPr>
          <a:xfrm>
            <a:off x="6732588" y="3284538"/>
            <a:ext cx="2160587" cy="5794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蔬菜瓜果</a:t>
            </a:r>
            <a:endParaRPr lang="zh-CN" altLang="en-US" sz="3200" b="1" dirty="0">
              <a:solidFill>
                <a:srgbClr val="FF33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6561138" y="2562225"/>
            <a:ext cx="2906712" cy="579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鱼、肉、蛋类</a:t>
            </a:r>
            <a:endParaRPr lang="zh-CN" altLang="en-US" sz="3200" b="1" dirty="0">
              <a:solidFill>
                <a:srgbClr val="FF33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3564" name="Text Box 12"/>
          <p:cNvSpPr txBox="1"/>
          <p:nvPr/>
        </p:nvSpPr>
        <p:spPr>
          <a:xfrm>
            <a:off x="6659563" y="1697038"/>
            <a:ext cx="2016125" cy="57943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奶制品</a:t>
            </a:r>
            <a:endParaRPr lang="zh-CN" altLang="en-US" sz="3200" b="1" dirty="0">
              <a:solidFill>
                <a:srgbClr val="FF33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3565" name="Text Box 13"/>
          <p:cNvSpPr txBox="1"/>
          <p:nvPr/>
        </p:nvSpPr>
        <p:spPr>
          <a:xfrm>
            <a:off x="6659563" y="765175"/>
            <a:ext cx="1944687" cy="579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油脂类</a:t>
            </a:r>
            <a:endParaRPr lang="zh-CN" altLang="en-US" sz="3200" b="1" dirty="0">
              <a:solidFill>
                <a:srgbClr val="FF33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5853" name="Text Box 14"/>
          <p:cNvSpPr txBox="1"/>
          <p:nvPr/>
        </p:nvSpPr>
        <p:spPr>
          <a:xfrm>
            <a:off x="0" y="908050"/>
            <a:ext cx="2881313" cy="51911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 lvl="0" indent="0"/>
            <a:r>
              <a:rPr lang="zh-CN" altLang="en-US" sz="2800" b="1" dirty="0">
                <a:solidFill>
                  <a:srgbClr val="0099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一、合理营养</a:t>
            </a:r>
            <a:endParaRPr lang="zh-CN" altLang="en-US" sz="2800" b="1" dirty="0">
              <a:solidFill>
                <a:srgbClr val="0099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5854" name="Text Box 15"/>
          <p:cNvSpPr txBox="1"/>
          <p:nvPr/>
        </p:nvSpPr>
        <p:spPr>
          <a:xfrm>
            <a:off x="244475" y="44450"/>
            <a:ext cx="90678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fontAlgn="base"/>
            <a:r>
              <a:rPr lang="zh-CN" altLang="en-US" sz="3200" b="1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第三节　　关注合理营养与食品安全 书</a:t>
            </a:r>
            <a:r>
              <a:rPr lang="en-US" altLang="zh-CN" sz="3200" b="1" strike="noStrike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P32-36</a:t>
            </a:r>
            <a:r>
              <a:rPr lang="en-US" altLang="zh-CN" sz="32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C4</a:t>
            </a:r>
            <a:endParaRPr lang="en-US" altLang="zh-CN" sz="3200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/>
      <p:bldP spid="23562" grpId="0"/>
      <p:bldP spid="23563" grpId="0"/>
      <p:bldP spid="23564" grpId="0"/>
      <p:bldP spid="2356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6866" name="Text Box 5"/>
          <p:cNvSpPr txBox="1"/>
          <p:nvPr/>
        </p:nvSpPr>
        <p:spPr>
          <a:xfrm>
            <a:off x="611188" y="333375"/>
            <a:ext cx="6934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二、合理膳食：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36867" name="Text Box 6"/>
          <p:cNvSpPr txBox="1"/>
          <p:nvPr/>
        </p:nvSpPr>
        <p:spPr>
          <a:xfrm>
            <a:off x="468313" y="981075"/>
            <a:ext cx="78486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能满足人体对营养物质和能量需要的膳食，比例合适、搭配合理。</a:t>
            </a:r>
            <a:endParaRPr lang="zh-CN" altLang="en-US" sz="3200" b="1" dirty="0">
              <a:solidFill>
                <a:srgbClr val="CC0000"/>
              </a:solidFill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36868" name="Rectangle 7"/>
          <p:cNvSpPr/>
          <p:nvPr/>
        </p:nvSpPr>
        <p:spPr>
          <a:xfrm>
            <a:off x="323850" y="1844675"/>
            <a:ext cx="8229600" cy="37036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marL="342900" lvl="0" indent="-342900">
              <a:spcBef>
                <a:spcPct val="20000"/>
              </a:spcBef>
            </a:pPr>
            <a:endParaRPr lang="en-US" altLang="zh-CN" sz="40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en-US" altLang="zh-CN" sz="40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、一日三餐，按时进餐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、不偏食，不挑食、不暴饮暴食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lvl="0" indent="-342900"/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、早、中、晚的能量比为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marL="342900" lvl="0" indent="-342900">
              <a:spcBef>
                <a:spcPct val="2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　四、食品安全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69" name="Text Box 8"/>
          <p:cNvSpPr txBox="1"/>
          <p:nvPr/>
        </p:nvSpPr>
        <p:spPr>
          <a:xfrm>
            <a:off x="468313" y="2133600"/>
            <a:ext cx="48593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三、良好的饮食习惯</a:t>
            </a:r>
            <a:r>
              <a:rPr lang="en-US" altLang="zh-CN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:</a:t>
            </a:r>
            <a:endParaRPr lang="en-US" altLang="zh-CN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Rectangle 3"/>
          <p:cNvSpPr>
            <a:spLocks noGrp="1"/>
          </p:cNvSpPr>
          <p:nvPr>
            <p:ph idx="1"/>
          </p:nvPr>
        </p:nvSpPr>
        <p:spPr>
          <a:xfrm>
            <a:off x="179388" y="1341438"/>
            <a:ext cx="8964612" cy="452437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</a:t>
            </a:r>
            <a:r>
              <a:rPr lang="zh-CN" altLang="en-US" b="1" dirty="0"/>
              <a:t>、依据平衡膳食宝塔，你认为人们每天的食物摄入最多的应该是（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．脂肪       </a:t>
            </a:r>
            <a:r>
              <a:rPr lang="en-US" altLang="zh-CN" b="1" dirty="0"/>
              <a:t>B</a:t>
            </a:r>
            <a:r>
              <a:rPr lang="zh-CN" altLang="en-US" b="1" dirty="0"/>
              <a:t>．蛋白质     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</a:t>
            </a:r>
            <a:r>
              <a:rPr lang="zh-CN" altLang="en-US" b="1" dirty="0"/>
              <a:t>．淀粉       </a:t>
            </a:r>
            <a:r>
              <a:rPr lang="en-US" altLang="zh-CN" b="1" dirty="0"/>
              <a:t>D</a:t>
            </a:r>
            <a:r>
              <a:rPr lang="zh-CN" altLang="en-US" b="1" dirty="0"/>
              <a:t>．无机盐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2</a:t>
            </a:r>
            <a:r>
              <a:rPr lang="zh-CN" altLang="en-US" b="1" dirty="0"/>
              <a:t>、每天早、中、晚餐的能量摄入比例正确的是（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  </a:t>
            </a:r>
            <a:r>
              <a:rPr lang="en-US" altLang="zh-CN" b="1" dirty="0"/>
              <a:t>A</a:t>
            </a:r>
            <a:r>
              <a:rPr lang="zh-CN" altLang="en-US" b="1" dirty="0"/>
              <a:t>．</a:t>
            </a:r>
            <a:r>
              <a:rPr lang="en-US" altLang="zh-CN" b="1" dirty="0"/>
              <a:t>30%</a:t>
            </a:r>
            <a:r>
              <a:rPr lang="zh-CN" altLang="en-US" b="1" dirty="0"/>
              <a:t>、</a:t>
            </a:r>
            <a:r>
              <a:rPr lang="en-US" altLang="zh-CN" b="1" dirty="0"/>
              <a:t>40%30%    B</a:t>
            </a:r>
            <a:r>
              <a:rPr lang="zh-CN" altLang="en-US" b="1" dirty="0"/>
              <a:t>、</a:t>
            </a:r>
            <a:r>
              <a:rPr lang="en-US" altLang="zh-CN" b="1" dirty="0"/>
              <a:t>40%</a:t>
            </a:r>
            <a:r>
              <a:rPr lang="zh-CN" altLang="en-US" b="1" dirty="0"/>
              <a:t>、</a:t>
            </a:r>
            <a:r>
              <a:rPr lang="en-US" altLang="zh-CN" b="1" dirty="0"/>
              <a:t>30%</a:t>
            </a:r>
            <a:r>
              <a:rPr lang="zh-CN" altLang="en-US" b="1" dirty="0"/>
              <a:t>、</a:t>
            </a:r>
            <a:r>
              <a:rPr lang="en-US" altLang="zh-CN" b="1" dirty="0"/>
              <a:t>30%</a:t>
            </a:r>
            <a:endParaRPr lang="en-US" altLang="zh-CN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b="1" dirty="0"/>
              <a:t>C</a:t>
            </a:r>
            <a:r>
              <a:rPr lang="zh-CN" altLang="en-US" b="1" dirty="0"/>
              <a:t>、</a:t>
            </a:r>
            <a:r>
              <a:rPr lang="en-US" altLang="zh-CN" b="1" dirty="0"/>
              <a:t>20%</a:t>
            </a:r>
            <a:r>
              <a:rPr lang="zh-CN" altLang="en-US" b="1" dirty="0"/>
              <a:t>；</a:t>
            </a:r>
            <a:r>
              <a:rPr lang="en-US" altLang="zh-CN" b="1" dirty="0"/>
              <a:t>40%</a:t>
            </a:r>
            <a:r>
              <a:rPr lang="zh-CN" altLang="en-US" b="1" dirty="0"/>
              <a:t>；</a:t>
            </a:r>
            <a:r>
              <a:rPr lang="en-US" altLang="zh-CN" b="1" dirty="0"/>
              <a:t>40%   D</a:t>
            </a:r>
            <a:r>
              <a:rPr lang="zh-CN" altLang="en-US" b="1" dirty="0"/>
              <a:t>． </a:t>
            </a:r>
            <a:r>
              <a:rPr lang="en-US" altLang="zh-CN" b="1" dirty="0"/>
              <a:t>30%</a:t>
            </a:r>
            <a:r>
              <a:rPr lang="zh-CN" altLang="en-US" b="1" dirty="0"/>
              <a:t>、</a:t>
            </a:r>
            <a:r>
              <a:rPr lang="en-US" altLang="zh-CN" b="1" dirty="0"/>
              <a:t>30%</a:t>
            </a:r>
            <a:r>
              <a:rPr lang="zh-CN" altLang="en-US" b="1" dirty="0"/>
              <a:t>；</a:t>
            </a:r>
            <a:r>
              <a:rPr lang="en-US" altLang="zh-CN" b="1" dirty="0"/>
              <a:t>40%</a:t>
            </a:r>
            <a:endParaRPr lang="en-US" altLang="zh-CN" b="1" dirty="0"/>
          </a:p>
        </p:txBody>
      </p:sp>
      <p:sp>
        <p:nvSpPr>
          <p:cNvPr id="37890" name="Text Box 4"/>
          <p:cNvSpPr txBox="1"/>
          <p:nvPr/>
        </p:nvSpPr>
        <p:spPr>
          <a:xfrm>
            <a:off x="1116013" y="423863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65" name="Text Box 5"/>
          <p:cNvSpPr txBox="1"/>
          <p:nvPr/>
        </p:nvSpPr>
        <p:spPr>
          <a:xfrm>
            <a:off x="4284663" y="177323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66" name="Text Box 6"/>
          <p:cNvSpPr txBox="1"/>
          <p:nvPr/>
        </p:nvSpPr>
        <p:spPr>
          <a:xfrm>
            <a:off x="1042988" y="38608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5" grpId="0"/>
      <p:bldP spid="9216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pPr eaLnBrk="1" hangingPunct="1"/>
            <a:endParaRPr lang="zh-CN" altLang="zh-CN" dirty="0"/>
          </a:p>
        </p:txBody>
      </p:sp>
      <p:sp>
        <p:nvSpPr>
          <p:cNvPr id="38914" name="Rectangle 3"/>
          <p:cNvSpPr>
            <a:spLocks noGrp="1"/>
          </p:cNvSpPr>
          <p:nvPr>
            <p:ph idx="1"/>
          </p:nvPr>
        </p:nvSpPr>
        <p:spPr>
          <a:xfrm>
            <a:off x="30163" y="487363"/>
            <a:ext cx="8229600" cy="4525962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dirty="0"/>
              <a:t>3.</a:t>
            </a:r>
            <a:r>
              <a:rPr lang="zh-CN" altLang="en-US" b="1" dirty="0"/>
              <a:t>下图是中国居民“平衡膳食宝塔”，请将营养学家分成的五类膳食填在宝塔对应的位置：①肉类；②奶和奶制品类；③谷类；④脂肪；⑤蔬菜水果类。</a:t>
            </a:r>
            <a:endParaRPr lang="zh-CN" altLang="en-US" b="1" dirty="0"/>
          </a:p>
        </p:txBody>
      </p:sp>
      <p:pic>
        <p:nvPicPr>
          <p:cNvPr id="38915" name="Picture 4" descr="未标题-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9113" y="3716338"/>
            <a:ext cx="2808287" cy="24495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6" name="Line 5"/>
          <p:cNvSpPr/>
          <p:nvPr/>
        </p:nvSpPr>
        <p:spPr>
          <a:xfrm>
            <a:off x="4716463" y="4005263"/>
            <a:ext cx="15843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17" name="Line 6"/>
          <p:cNvSpPr/>
          <p:nvPr/>
        </p:nvSpPr>
        <p:spPr>
          <a:xfrm>
            <a:off x="5003800" y="4508500"/>
            <a:ext cx="12954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18" name="Line 7"/>
          <p:cNvSpPr/>
          <p:nvPr/>
        </p:nvSpPr>
        <p:spPr>
          <a:xfrm>
            <a:off x="5148263" y="5013325"/>
            <a:ext cx="10795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19" name="Line 8"/>
          <p:cNvSpPr/>
          <p:nvPr/>
        </p:nvSpPr>
        <p:spPr>
          <a:xfrm>
            <a:off x="5435600" y="5445125"/>
            <a:ext cx="10795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20" name="Line 9"/>
          <p:cNvSpPr/>
          <p:nvPr/>
        </p:nvSpPr>
        <p:spPr>
          <a:xfrm flipV="1">
            <a:off x="5651500" y="6092825"/>
            <a:ext cx="93662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8921" name="Text Box 10"/>
          <p:cNvSpPr txBox="1"/>
          <p:nvPr/>
        </p:nvSpPr>
        <p:spPr>
          <a:xfrm>
            <a:off x="6516688" y="58054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2" name="Text Box 11"/>
          <p:cNvSpPr txBox="1"/>
          <p:nvPr/>
        </p:nvSpPr>
        <p:spPr>
          <a:xfrm>
            <a:off x="6516688" y="52292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3" name="Text Box 12"/>
          <p:cNvSpPr txBox="1"/>
          <p:nvPr/>
        </p:nvSpPr>
        <p:spPr>
          <a:xfrm>
            <a:off x="6372225" y="472440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4" name="Text Box 13"/>
          <p:cNvSpPr txBox="1"/>
          <p:nvPr/>
        </p:nvSpPr>
        <p:spPr>
          <a:xfrm>
            <a:off x="6424613" y="41894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5" name="Text Box 14"/>
          <p:cNvSpPr txBox="1"/>
          <p:nvPr/>
        </p:nvSpPr>
        <p:spPr>
          <a:xfrm>
            <a:off x="6372225" y="371633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6" name="Text Box 16"/>
          <p:cNvSpPr txBox="1"/>
          <p:nvPr/>
        </p:nvSpPr>
        <p:spPr>
          <a:xfrm>
            <a:off x="7648575" y="3487738"/>
            <a:ext cx="6429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①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7" name="Text Box 17"/>
          <p:cNvSpPr txBox="1"/>
          <p:nvPr/>
        </p:nvSpPr>
        <p:spPr>
          <a:xfrm>
            <a:off x="7667625" y="400526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②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8" name="Text Box 18"/>
          <p:cNvSpPr txBox="1"/>
          <p:nvPr/>
        </p:nvSpPr>
        <p:spPr>
          <a:xfrm>
            <a:off x="7667625" y="4652963"/>
            <a:ext cx="5921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③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29" name="Text Box 19"/>
          <p:cNvSpPr txBox="1"/>
          <p:nvPr/>
        </p:nvSpPr>
        <p:spPr>
          <a:xfrm>
            <a:off x="7667625" y="510540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④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30" name="Text Box 20"/>
          <p:cNvSpPr txBox="1"/>
          <p:nvPr/>
        </p:nvSpPr>
        <p:spPr>
          <a:xfrm>
            <a:off x="7667625" y="5734050"/>
            <a:ext cx="5921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⑤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6278" name="Line 22"/>
          <p:cNvSpPr/>
          <p:nvPr/>
        </p:nvSpPr>
        <p:spPr>
          <a:xfrm flipH="1">
            <a:off x="6659563" y="3933825"/>
            <a:ext cx="1152525" cy="107950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279" name="Line 23"/>
          <p:cNvSpPr/>
          <p:nvPr/>
        </p:nvSpPr>
        <p:spPr>
          <a:xfrm>
            <a:off x="6732588" y="4437063"/>
            <a:ext cx="1152525" cy="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280" name="Line 24"/>
          <p:cNvSpPr/>
          <p:nvPr/>
        </p:nvSpPr>
        <p:spPr>
          <a:xfrm flipH="1">
            <a:off x="6804025" y="5084763"/>
            <a:ext cx="1008063" cy="1008062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281" name="Line 25"/>
          <p:cNvSpPr/>
          <p:nvPr/>
        </p:nvSpPr>
        <p:spPr>
          <a:xfrm>
            <a:off x="6659563" y="4005263"/>
            <a:ext cx="1152525" cy="1584325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282" name="Line 26"/>
          <p:cNvSpPr/>
          <p:nvPr/>
        </p:nvSpPr>
        <p:spPr>
          <a:xfrm>
            <a:off x="6877050" y="5516563"/>
            <a:ext cx="935038" cy="576262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6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6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6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6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6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6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9937" name="Group 4"/>
          <p:cNvGrpSpPr/>
          <p:nvPr/>
        </p:nvGrpSpPr>
        <p:grpSpPr>
          <a:xfrm>
            <a:off x="5364163" y="1844675"/>
            <a:ext cx="3529012" cy="3671888"/>
            <a:chOff x="5634" y="9340"/>
            <a:chExt cx="3240" cy="3981"/>
          </a:xfrm>
        </p:grpSpPr>
        <p:sp>
          <p:nvSpPr>
            <p:cNvPr id="39938" name="Oval 5"/>
            <p:cNvSpPr/>
            <p:nvPr/>
          </p:nvSpPr>
          <p:spPr>
            <a:xfrm>
              <a:off x="8514" y="10026"/>
              <a:ext cx="360" cy="487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lvl="0" indent="0" algn="ctr"/>
              <a:r>
                <a:rPr lang="en-US" altLang="zh-CN" sz="1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5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39939" name="Group 6"/>
            <p:cNvGrpSpPr/>
            <p:nvPr/>
          </p:nvGrpSpPr>
          <p:grpSpPr>
            <a:xfrm>
              <a:off x="5634" y="9340"/>
              <a:ext cx="2880" cy="3619"/>
              <a:chOff x="4914" y="9870"/>
              <a:chExt cx="2880" cy="3480"/>
            </a:xfrm>
          </p:grpSpPr>
          <p:pic>
            <p:nvPicPr>
              <p:cNvPr id="39940" name="Picture 7" descr="十六"/>
              <p:cNvPicPr>
                <a:picLocks noChangeAspect="1"/>
              </p:cNvPicPr>
              <p:nvPr/>
            </p:nvPicPr>
            <p:blipFill>
              <a:blip r:embed="rId1">
                <a:lum contrast="41999"/>
              </a:blip>
              <a:srcRect l="33015" t="35338" r="36142" b="35156"/>
              <a:stretch>
                <a:fillRect/>
              </a:stretch>
            </p:blipFill>
            <p:spPr>
              <a:xfrm>
                <a:off x="5274" y="9870"/>
                <a:ext cx="2520" cy="3480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39941" name="Oval 8"/>
              <p:cNvSpPr/>
              <p:nvPr/>
            </p:nvSpPr>
            <p:spPr>
              <a:xfrm>
                <a:off x="4914" y="10650"/>
                <a:ext cx="360" cy="468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 indent="0" algn="ctr"/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1</a:t>
                </a:r>
                <a:endParaRPr lang="en-US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9942" name="Oval 9"/>
              <p:cNvSpPr/>
              <p:nvPr/>
            </p:nvSpPr>
            <p:spPr>
              <a:xfrm>
                <a:off x="4914" y="11586"/>
                <a:ext cx="360" cy="468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 indent="0" algn="ctr"/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2</a:t>
                </a:r>
                <a:endParaRPr lang="en-US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9943" name="Oval 10"/>
              <p:cNvSpPr/>
              <p:nvPr/>
            </p:nvSpPr>
            <p:spPr>
              <a:xfrm>
                <a:off x="4914" y="12650"/>
                <a:ext cx="360" cy="496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t"/>
              <a:p>
                <a:pPr lvl="0" indent="0" algn="ctr"/>
                <a:r>
                  <a:rPr lang="en-US" altLang="zh-CN" sz="1000" dirty="0">
                    <a:latin typeface="Times New Roman" panose="02020603050405020304" pitchFamily="18" charset="0"/>
                    <a:ea typeface="宋体" panose="02010600030101010101" pitchFamily="2" charset="-122"/>
                  </a:rPr>
                  <a:t>3</a:t>
                </a:r>
                <a:endParaRPr lang="en-US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39944" name="Oval 11"/>
            <p:cNvSpPr/>
            <p:nvPr/>
          </p:nvSpPr>
          <p:spPr>
            <a:xfrm>
              <a:off x="8514" y="10638"/>
              <a:ext cx="360" cy="486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lvl="0" indent="0" algn="ctr"/>
              <a:r>
                <a:rPr lang="en-US" altLang="zh-CN" sz="1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6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9945" name="Oval 12"/>
            <p:cNvSpPr/>
            <p:nvPr/>
          </p:nvSpPr>
          <p:spPr>
            <a:xfrm>
              <a:off x="5634" y="12834"/>
              <a:ext cx="360" cy="487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pPr lvl="0" indent="0" algn="ctr"/>
              <a:r>
                <a:rPr lang="en-US" altLang="zh-CN" sz="10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4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39946" name="Text Box 13"/>
          <p:cNvSpPr txBox="1"/>
          <p:nvPr/>
        </p:nvSpPr>
        <p:spPr>
          <a:xfrm>
            <a:off x="-684212" y="188913"/>
            <a:ext cx="6264275" cy="69865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4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、右图是人体消化系统部分结构图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4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）可以初步消化蛋白质的器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4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官是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[  ]</a:t>
            </a:r>
            <a:r>
              <a:rPr lang="en-US" altLang="zh-CN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它分泌的消化液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4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是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4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）人体最大的消化腺是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[  ]</a:t>
            </a:r>
            <a:r>
              <a:rPr lang="en-US" altLang="zh-CN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。它分泌的</a:t>
            </a:r>
            <a:r>
              <a:rPr lang="zh-CN" altLang="en-US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不含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4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消化酶。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4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）消化和吸收的主要场所是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[  ]</a:t>
            </a:r>
            <a:r>
              <a:rPr lang="en-US" altLang="zh-CN" sz="32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3198" name="Text Box 14"/>
          <p:cNvSpPr txBox="1"/>
          <p:nvPr/>
        </p:nvSpPr>
        <p:spPr>
          <a:xfrm>
            <a:off x="2124075" y="2205038"/>
            <a:ext cx="160337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  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胃腺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3199" name="Text Box 15"/>
          <p:cNvSpPr txBox="1"/>
          <p:nvPr/>
        </p:nvSpPr>
        <p:spPr>
          <a:xfrm>
            <a:off x="1908175" y="3068638"/>
            <a:ext cx="1000125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胃液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3200" name="Text Box 16"/>
          <p:cNvSpPr txBox="1"/>
          <p:nvPr/>
        </p:nvSpPr>
        <p:spPr>
          <a:xfrm>
            <a:off x="2112963" y="4076700"/>
            <a:ext cx="1450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  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肝脏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3201" name="Text Box 17"/>
          <p:cNvSpPr txBox="1"/>
          <p:nvPr/>
        </p:nvSpPr>
        <p:spPr>
          <a:xfrm>
            <a:off x="1763713" y="4581525"/>
            <a:ext cx="10001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胆汁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3202" name="Text Box 18"/>
          <p:cNvSpPr txBox="1"/>
          <p:nvPr/>
        </p:nvSpPr>
        <p:spPr>
          <a:xfrm>
            <a:off x="2916238" y="6021388"/>
            <a:ext cx="13382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 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小肠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31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319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931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9319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93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9320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932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9320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93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93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70" decel="100000"/>
                                        <p:tgtEl>
                                          <p:spTgt spid="932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770" decel="100000"/>
                                        <p:tgtEl>
                                          <p:spTgt spid="9320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5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4" dur="770" fill="hold"/>
                                        <p:tgtEl>
                                          <p:spTgt spid="93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6" dur="770" fill="hold"/>
                                        <p:tgtEl>
                                          <p:spTgt spid="93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3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8" grpId="0"/>
      <p:bldP spid="93199" grpId="0"/>
      <p:bldP spid="93200" grpId="0"/>
      <p:bldP spid="93201" grpId="0"/>
      <p:bldP spid="9320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096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6375" y="620713"/>
            <a:ext cx="5545138" cy="59039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3" name="Text Box 3"/>
          <p:cNvSpPr txBox="1"/>
          <p:nvPr/>
        </p:nvSpPr>
        <p:spPr>
          <a:xfrm>
            <a:off x="611188" y="2205038"/>
            <a:ext cx="201612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会厌软骨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0" name="Text Box 4"/>
          <p:cNvSpPr txBox="1"/>
          <p:nvPr/>
        </p:nvSpPr>
        <p:spPr>
          <a:xfrm>
            <a:off x="879475" y="4221163"/>
            <a:ext cx="59690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肺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65" name="Text Box 5"/>
          <p:cNvSpPr txBox="1"/>
          <p:nvPr/>
        </p:nvSpPr>
        <p:spPr>
          <a:xfrm>
            <a:off x="4356100" y="5949950"/>
            <a:ext cx="59690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膈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2" name="Text Box 6"/>
          <p:cNvSpPr txBox="1"/>
          <p:nvPr/>
        </p:nvSpPr>
        <p:spPr>
          <a:xfrm>
            <a:off x="6084888" y="1692275"/>
            <a:ext cx="59690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鼻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3" name="Text Box 7"/>
          <p:cNvSpPr txBox="1"/>
          <p:nvPr/>
        </p:nvSpPr>
        <p:spPr>
          <a:xfrm>
            <a:off x="6138863" y="2195513"/>
            <a:ext cx="736600" cy="5857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咽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4" name="Text Box 8"/>
          <p:cNvSpPr txBox="1"/>
          <p:nvPr/>
        </p:nvSpPr>
        <p:spPr>
          <a:xfrm>
            <a:off x="6227763" y="2700338"/>
            <a:ext cx="936625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喉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5" name="Text Box 9"/>
          <p:cNvSpPr txBox="1"/>
          <p:nvPr/>
        </p:nvSpPr>
        <p:spPr>
          <a:xfrm>
            <a:off x="6119813" y="3203575"/>
            <a:ext cx="1404937" cy="585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气管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6" name="Text Box 10"/>
          <p:cNvSpPr txBox="1"/>
          <p:nvPr/>
        </p:nvSpPr>
        <p:spPr>
          <a:xfrm>
            <a:off x="6084888" y="3779838"/>
            <a:ext cx="1870075" cy="5857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支气管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1" name="AutoShape 11"/>
          <p:cNvSpPr/>
          <p:nvPr/>
        </p:nvSpPr>
        <p:spPr>
          <a:xfrm>
            <a:off x="7524750" y="1776413"/>
            <a:ext cx="215900" cy="2373312"/>
          </a:xfrm>
          <a:prstGeom prst="rightBrace">
            <a:avLst>
              <a:gd name="adj1" fmla="val 9995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88" name="Text Box 12"/>
          <p:cNvSpPr txBox="1"/>
          <p:nvPr/>
        </p:nvSpPr>
        <p:spPr>
          <a:xfrm>
            <a:off x="7812088" y="2106613"/>
            <a:ext cx="739775" cy="1754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呼吸道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3" name="Text Box 13"/>
          <p:cNvSpPr txBox="1"/>
          <p:nvPr/>
        </p:nvSpPr>
        <p:spPr>
          <a:xfrm>
            <a:off x="179388" y="6092825"/>
            <a:ext cx="4070350" cy="585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呼吸系统的组成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74" name="Text Box 14"/>
          <p:cNvSpPr txBox="1"/>
          <p:nvPr/>
        </p:nvSpPr>
        <p:spPr>
          <a:xfrm>
            <a:off x="323850" y="0"/>
            <a:ext cx="7018338" cy="6397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 fontAlgn="base"/>
            <a:r>
              <a:rPr lang="zh-CN" altLang="en-US" sz="3600" b="1" strike="noStrike" noProof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第三章人体的呼吸  </a:t>
            </a:r>
            <a:r>
              <a:rPr lang="zh-CN" altLang="en-US" sz="36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书</a:t>
            </a:r>
            <a:r>
              <a:rPr lang="en-US" altLang="zh-CN" sz="36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P40-49 </a:t>
            </a:r>
            <a:r>
              <a:rPr lang="en-US" altLang="zh-CN" sz="3600" b="1" strike="noStrike" noProof="1" dirty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C8</a:t>
            </a:r>
            <a:endParaRPr lang="en-US" altLang="zh-CN" sz="3600" b="1" strike="noStrike" noProof="1" dirty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  <p:bldP spid="24582" grpId="0"/>
      <p:bldP spid="24583" grpId="0"/>
      <p:bldP spid="24584" grpId="0"/>
      <p:bldP spid="24585" grpId="0"/>
      <p:bldP spid="24586" grpId="0"/>
      <p:bldP spid="2458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1986" name="Text Box 2"/>
          <p:cNvSpPr txBox="1"/>
          <p:nvPr/>
        </p:nvSpPr>
        <p:spPr>
          <a:xfrm>
            <a:off x="1239838" y="620713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250825" y="400050"/>
            <a:ext cx="8893175" cy="23082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一、呼吸系统的组成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呼吸道：包括鼻、咽、喉、气管、支气管                 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肺：气体交换的场所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88" name="AutoShape 4"/>
          <p:cNvSpPr/>
          <p:nvPr/>
        </p:nvSpPr>
        <p:spPr>
          <a:xfrm>
            <a:off x="179388" y="1123950"/>
            <a:ext cx="360362" cy="1368425"/>
          </a:xfrm>
          <a:prstGeom prst="leftBrace">
            <a:avLst>
              <a:gd name="adj1" fmla="val 31591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9" name="Text Box 5"/>
          <p:cNvSpPr txBox="1"/>
          <p:nvPr/>
        </p:nvSpPr>
        <p:spPr>
          <a:xfrm>
            <a:off x="474663" y="3148013"/>
            <a:ext cx="43132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二、呼吸道的作用：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1990" name="Text Box 6"/>
          <p:cNvSpPr txBox="1"/>
          <p:nvPr/>
        </p:nvSpPr>
        <p:spPr>
          <a:xfrm>
            <a:off x="395288" y="3959225"/>
            <a:ext cx="8216900" cy="20621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、是气体进出肺的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通道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、对吸入体内的空气进行处理，使到达肺部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的气体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温暖、湿润、清洁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09" name="Rectangle 3"/>
          <p:cNvSpPr>
            <a:spLocks noGrp="1"/>
          </p:cNvSpPr>
          <p:nvPr>
            <p:ph idx="1"/>
          </p:nvPr>
        </p:nvSpPr>
        <p:spPr>
          <a:xfrm>
            <a:off x="323850" y="765175"/>
            <a:ext cx="8229600" cy="5329238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80000"/>
              </a:lnSpc>
              <a:buNone/>
            </a:pPr>
            <a:r>
              <a:rPr lang="en-US" altLang="zh-CN" sz="2800" b="1" dirty="0"/>
              <a:t>1</a:t>
            </a:r>
            <a:r>
              <a:rPr lang="zh-CN" altLang="en-US" sz="2800" b="1" dirty="0"/>
              <a:t>、人体呼吸系统的组成按顺序排列应当是（    ）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/>
              <a:t>　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．鼻  咽  喉  支气管  气管  肺　　                                     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．鼻  喉  咽  气管  支气管  肺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/>
              <a:t>　</a:t>
            </a:r>
            <a:r>
              <a:rPr lang="en-US" altLang="zh-CN" sz="2800" b="1" dirty="0"/>
              <a:t>C. </a:t>
            </a:r>
            <a:r>
              <a:rPr lang="zh-CN" altLang="en-US" sz="2800" b="1" dirty="0"/>
              <a:t>鼻  口腔  咽  喉  气管  支气管　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．鼻  咽  喉  气管  支气管  肺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800" b="1" dirty="0"/>
              <a:t>2</a:t>
            </a:r>
            <a:r>
              <a:rPr lang="zh-CN" altLang="en-US" sz="2800" b="1" dirty="0"/>
              <a:t>、下列各项试图论述用鼻呼吸的优点，但有一项不正确，应该是（    ）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．鼻粘膜内的嗅细胞可以感受气味的刺激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．鼻粘膜具有丰富的毛细血管，能温暖吸入的冷空气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C.</a:t>
            </a:r>
            <a:r>
              <a:rPr lang="zh-CN" altLang="en-US" sz="2800" b="1" dirty="0"/>
              <a:t>鼻毛能阻挡吸人的空气里的尘埃</a:t>
            </a:r>
            <a:endParaRPr lang="zh-CN" altLang="en-US" sz="2800" b="1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800" b="1" dirty="0"/>
              <a:t>　　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．鼻粘膜分泌粘液可以清洁湿润吸入的气体</a:t>
            </a:r>
            <a:endParaRPr lang="zh-CN" altLang="en-US" sz="2800" b="1" dirty="0"/>
          </a:p>
        </p:txBody>
      </p:sp>
      <p:sp>
        <p:nvSpPr>
          <p:cNvPr id="43010" name="Text Box 4"/>
          <p:cNvSpPr txBox="1"/>
          <p:nvPr/>
        </p:nvSpPr>
        <p:spPr>
          <a:xfrm>
            <a:off x="1403350" y="50800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285" name="Text Box 5"/>
          <p:cNvSpPr txBox="1"/>
          <p:nvPr/>
        </p:nvSpPr>
        <p:spPr>
          <a:xfrm>
            <a:off x="3563938" y="29829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7286" name="Text Box 6"/>
          <p:cNvSpPr txBox="1"/>
          <p:nvPr/>
        </p:nvSpPr>
        <p:spPr>
          <a:xfrm>
            <a:off x="7432675" y="6842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72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728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9728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9728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5" grpId="0"/>
      <p:bldP spid="9728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3" name="Rectangle 3"/>
          <p:cNvSpPr>
            <a:spLocks noGrp="1"/>
          </p:cNvSpPr>
          <p:nvPr>
            <p:ph idx="1"/>
          </p:nvPr>
        </p:nvSpPr>
        <p:spPr>
          <a:xfrm>
            <a:off x="539750" y="620713"/>
            <a:ext cx="8147050" cy="604837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3</a:t>
            </a:r>
            <a:r>
              <a:rPr lang="zh-CN" altLang="en-US" b="1" dirty="0"/>
              <a:t>、边说笑边吃东西，食物容易误入气管，其原因是    </a:t>
            </a:r>
            <a:r>
              <a:rPr lang="en-US" altLang="zh-CN" b="1" dirty="0"/>
              <a:t>(     )   </a:t>
            </a:r>
            <a:endParaRPr lang="en-US" altLang="zh-CN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　</a:t>
            </a:r>
            <a:r>
              <a:rPr lang="en-US" altLang="zh-CN" b="1" dirty="0"/>
              <a:t>A</a:t>
            </a:r>
            <a:r>
              <a:rPr lang="zh-CN" altLang="en-US" b="1" dirty="0"/>
              <a:t>．气流冲击，声门裂开大　　  　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   </a:t>
            </a:r>
            <a:r>
              <a:rPr lang="en-US" altLang="zh-CN" b="1" dirty="0"/>
              <a:t>B.</a:t>
            </a:r>
            <a:r>
              <a:rPr lang="zh-CN" altLang="en-US" b="1" dirty="0"/>
              <a:t>气流冲击，喉腔扩大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　</a:t>
            </a:r>
            <a:r>
              <a:rPr lang="en-US" altLang="zh-CN" b="1" dirty="0"/>
              <a:t>C. </a:t>
            </a:r>
            <a:r>
              <a:rPr lang="zh-CN" altLang="en-US" b="1" dirty="0"/>
              <a:t>会厌软骨没能盖住喉的人口　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   </a:t>
            </a:r>
            <a:r>
              <a:rPr lang="en-US" altLang="zh-CN" b="1" dirty="0"/>
              <a:t>D.</a:t>
            </a:r>
            <a:r>
              <a:rPr lang="zh-CN" altLang="en-US" b="1" dirty="0"/>
              <a:t>环状软骨扩大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4</a:t>
            </a:r>
            <a:r>
              <a:rPr lang="zh-CN" altLang="en-US" b="1" dirty="0"/>
              <a:t>、人在感冒时，呼吸不畅的原因是（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．鼻腔粘膜分泌粘液过多，堵塞了鼻腔　　        </a:t>
            </a:r>
            <a:r>
              <a:rPr lang="en-US" altLang="zh-CN" b="1" dirty="0"/>
              <a:t>B</a:t>
            </a:r>
            <a:r>
              <a:rPr lang="zh-CN" altLang="en-US" b="1" dirty="0"/>
              <a:t>．鼻腔粘膜充血肿胀，堵塞了鼻腔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C.</a:t>
            </a:r>
            <a:r>
              <a:rPr lang="zh-CN" altLang="en-US" b="1" dirty="0"/>
              <a:t>气管分泌的痰过多堵塞了呼吸道   　　</a:t>
            </a:r>
            <a:r>
              <a:rPr lang="en-US" altLang="zh-CN" b="1" dirty="0"/>
              <a:t>D</a:t>
            </a:r>
            <a:r>
              <a:rPr lang="zh-CN" altLang="en-US" b="1" dirty="0"/>
              <a:t>．声带发炎肿胀，气体不能通畅流动</a:t>
            </a:r>
            <a:endParaRPr lang="zh-CN" altLang="en-US" b="1" dirty="0"/>
          </a:p>
        </p:txBody>
      </p:sp>
      <p:sp>
        <p:nvSpPr>
          <p:cNvPr id="98308" name="Text Box 4"/>
          <p:cNvSpPr txBox="1"/>
          <p:nvPr/>
        </p:nvSpPr>
        <p:spPr>
          <a:xfrm>
            <a:off x="3276600" y="10525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09" name="Text Box 5"/>
          <p:cNvSpPr txBox="1"/>
          <p:nvPr/>
        </p:nvSpPr>
        <p:spPr>
          <a:xfrm>
            <a:off x="7667625" y="37163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830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9830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6627" name="Text Box 3"/>
          <p:cNvSpPr txBox="1"/>
          <p:nvPr/>
        </p:nvSpPr>
        <p:spPr>
          <a:xfrm>
            <a:off x="381000" y="2362200"/>
            <a:ext cx="1616075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肋间肌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8" name="Text Box 4"/>
          <p:cNvSpPr txBox="1"/>
          <p:nvPr/>
        </p:nvSpPr>
        <p:spPr>
          <a:xfrm>
            <a:off x="457200" y="3048000"/>
            <a:ext cx="1311275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膈肌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29" name="AutoShape 5"/>
          <p:cNvSpPr/>
          <p:nvPr/>
        </p:nvSpPr>
        <p:spPr>
          <a:xfrm>
            <a:off x="1676400" y="2667000"/>
            <a:ext cx="304800" cy="838200"/>
          </a:xfrm>
          <a:prstGeom prst="rightBrace">
            <a:avLst>
              <a:gd name="adj1" fmla="val 22878"/>
              <a:gd name="adj2" fmla="val 50000"/>
            </a:avLst>
          </a:prstGeom>
          <a:noFill/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0" name="AutoShape 6"/>
          <p:cNvSpPr/>
          <p:nvPr/>
        </p:nvSpPr>
        <p:spPr>
          <a:xfrm>
            <a:off x="1979613" y="2590800"/>
            <a:ext cx="304800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1" name="Text Box 7"/>
          <p:cNvSpPr txBox="1"/>
          <p:nvPr/>
        </p:nvSpPr>
        <p:spPr>
          <a:xfrm>
            <a:off x="2268538" y="2492375"/>
            <a:ext cx="1417637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收缩时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2" name="AutoShape 8"/>
          <p:cNvSpPr/>
          <p:nvPr/>
        </p:nvSpPr>
        <p:spPr>
          <a:xfrm>
            <a:off x="3505200" y="26670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3" name="Text Box 9"/>
          <p:cNvSpPr txBox="1"/>
          <p:nvPr/>
        </p:nvSpPr>
        <p:spPr>
          <a:xfrm>
            <a:off x="3708400" y="2492375"/>
            <a:ext cx="1768475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胸腔扩大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4" name="AutoShape 10"/>
          <p:cNvSpPr/>
          <p:nvPr/>
        </p:nvSpPr>
        <p:spPr>
          <a:xfrm>
            <a:off x="5346700" y="26670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5" name="Text Box 11"/>
          <p:cNvSpPr txBox="1"/>
          <p:nvPr/>
        </p:nvSpPr>
        <p:spPr>
          <a:xfrm>
            <a:off x="5508625" y="2276475"/>
            <a:ext cx="2808288" cy="9461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肺扩张，肺内气压小于外界气压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6" name="AutoShape 12"/>
          <p:cNvSpPr/>
          <p:nvPr/>
        </p:nvSpPr>
        <p:spPr>
          <a:xfrm>
            <a:off x="8012113" y="28194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7" name="Text Box 13"/>
          <p:cNvSpPr txBox="1"/>
          <p:nvPr/>
        </p:nvSpPr>
        <p:spPr>
          <a:xfrm>
            <a:off x="8243888" y="2636838"/>
            <a:ext cx="1082675" cy="519112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吸气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38" name="AutoShape 14"/>
          <p:cNvSpPr/>
          <p:nvPr/>
        </p:nvSpPr>
        <p:spPr>
          <a:xfrm>
            <a:off x="1981200" y="3429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39" name="Text Box 15"/>
          <p:cNvSpPr txBox="1"/>
          <p:nvPr/>
        </p:nvSpPr>
        <p:spPr>
          <a:xfrm>
            <a:off x="2286000" y="3200400"/>
            <a:ext cx="1463675" cy="519113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舒张时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0" name="AutoShape 16"/>
          <p:cNvSpPr/>
          <p:nvPr/>
        </p:nvSpPr>
        <p:spPr>
          <a:xfrm>
            <a:off x="3505200" y="3429000"/>
            <a:ext cx="381000" cy="180975"/>
          </a:xfrm>
          <a:prstGeom prst="rightArrow">
            <a:avLst>
              <a:gd name="adj1" fmla="val 50000"/>
              <a:gd name="adj2" fmla="val 52602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1" name="Text Box 17"/>
          <p:cNvSpPr txBox="1"/>
          <p:nvPr/>
        </p:nvSpPr>
        <p:spPr>
          <a:xfrm>
            <a:off x="3779838" y="3284538"/>
            <a:ext cx="1692275" cy="519112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胸腔缩小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2" name="AutoShape 18"/>
          <p:cNvSpPr/>
          <p:nvPr/>
        </p:nvSpPr>
        <p:spPr>
          <a:xfrm>
            <a:off x="5275263" y="34290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3" name="Text Box 19"/>
          <p:cNvSpPr txBox="1"/>
          <p:nvPr/>
        </p:nvSpPr>
        <p:spPr>
          <a:xfrm>
            <a:off x="5486400" y="3200400"/>
            <a:ext cx="2757488" cy="9461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肺缩小，肺内气压大于外界气压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4" name="AutoShape 20"/>
          <p:cNvSpPr/>
          <p:nvPr/>
        </p:nvSpPr>
        <p:spPr>
          <a:xfrm>
            <a:off x="8027988" y="3573463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6645" name="Text Box 21"/>
          <p:cNvSpPr txBox="1"/>
          <p:nvPr/>
        </p:nvSpPr>
        <p:spPr>
          <a:xfrm>
            <a:off x="8316913" y="3357563"/>
            <a:ext cx="1247775" cy="519112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呼气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6" name="Text Box 22"/>
          <p:cNvSpPr txBox="1"/>
          <p:nvPr/>
        </p:nvSpPr>
        <p:spPr>
          <a:xfrm>
            <a:off x="609600" y="4572000"/>
            <a:ext cx="8534400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吸气终末时，肺内气压　　　外界气体压力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7" name="Text Box 23"/>
          <p:cNvSpPr txBox="1"/>
          <p:nvPr/>
        </p:nvSpPr>
        <p:spPr>
          <a:xfrm>
            <a:off x="4800600" y="4495800"/>
            <a:ext cx="1235075" cy="70167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等于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8" name="Text Box 24"/>
          <p:cNvSpPr txBox="1"/>
          <p:nvPr/>
        </p:nvSpPr>
        <p:spPr>
          <a:xfrm>
            <a:off x="685800" y="5334000"/>
            <a:ext cx="8458200" cy="579438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呼气终末时，肺内气压　　　外界气体压力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6649" name="Text Box 25"/>
          <p:cNvSpPr txBox="1"/>
          <p:nvPr/>
        </p:nvSpPr>
        <p:spPr>
          <a:xfrm>
            <a:off x="4876800" y="5334000"/>
            <a:ext cx="1235075" cy="64135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等于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45081" name="Picture 26" descr="star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3800" y="5867400"/>
            <a:ext cx="990600" cy="990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51" name="Text Box 27"/>
          <p:cNvSpPr txBox="1"/>
          <p:nvPr/>
        </p:nvSpPr>
        <p:spPr>
          <a:xfrm>
            <a:off x="755650" y="1412875"/>
            <a:ext cx="60483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三、肺与外界的气体交换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0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6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66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3" dur="500"/>
                                        <p:tgtEl>
                                          <p:spTgt spid="26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8" dur="5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3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 animBg="1"/>
      <p:bldP spid="26630" grpId="0" animBg="1"/>
      <p:bldP spid="26631" grpId="0"/>
      <p:bldP spid="26632" grpId="0" animBg="1"/>
      <p:bldP spid="26633" grpId="0"/>
      <p:bldP spid="26634" grpId="0" animBg="1"/>
      <p:bldP spid="26635" grpId="0"/>
      <p:bldP spid="26636" grpId="0" animBg="1"/>
      <p:bldP spid="26637" grpId="0"/>
      <p:bldP spid="26638" grpId="0" animBg="1"/>
      <p:bldP spid="26639" grpId="0"/>
      <p:bldP spid="26640" grpId="0" animBg="1"/>
      <p:bldP spid="26641" grpId="0"/>
      <p:bldP spid="26642" grpId="0" animBg="1"/>
      <p:bldP spid="26643" grpId="0"/>
      <p:bldP spid="26644" grpId="0" animBg="1"/>
      <p:bldP spid="26645" grpId="0"/>
      <p:bldP spid="26646" grpId="0"/>
      <p:bldP spid="26647" grpId="0"/>
      <p:bldP spid="26648" grpId="0"/>
      <p:bldP spid="26649" grpId="0"/>
      <p:bldP spid="2665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Rectangle 3"/>
          <p:cNvSpPr>
            <a:spLocks noGrp="1"/>
          </p:cNvSpPr>
          <p:nvPr>
            <p:ph idx="1"/>
          </p:nvPr>
        </p:nvSpPr>
        <p:spPr>
          <a:xfrm>
            <a:off x="900113" y="1557338"/>
            <a:ext cx="7786687" cy="4525962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b="1" dirty="0"/>
              <a:t>1</a:t>
            </a:r>
            <a:r>
              <a:rPr lang="zh-CN" altLang="en-US" b="1" dirty="0"/>
              <a:t>、人在平静吸气时，胸廓容积的扩大是由于（　　）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A</a:t>
            </a:r>
            <a:r>
              <a:rPr lang="zh-CN" altLang="en-US" b="1" dirty="0"/>
              <a:t>、肋间外肌收缩和膈肌舒张的结果　　　</a:t>
            </a:r>
            <a:r>
              <a:rPr lang="en-US" altLang="zh-CN" b="1" dirty="0"/>
              <a:t>B</a:t>
            </a:r>
            <a:r>
              <a:rPr lang="zh-CN" altLang="en-US" b="1" dirty="0"/>
              <a:t>、肋间外肌收缩和膈肌收缩的结果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C</a:t>
            </a:r>
            <a:r>
              <a:rPr lang="zh-CN" altLang="en-US" b="1" dirty="0"/>
              <a:t>、肺本身自动扩张的结果　　　　　　　</a:t>
            </a:r>
            <a:r>
              <a:rPr lang="en-US" altLang="zh-CN" b="1" dirty="0"/>
              <a:t>D</a:t>
            </a:r>
            <a:r>
              <a:rPr lang="zh-CN" altLang="en-US" b="1" dirty="0"/>
              <a:t>、肋间外肌收缩和膈肌同时舒张的结果</a:t>
            </a:r>
            <a:endParaRPr lang="zh-CN" altLang="en-US" b="1" dirty="0"/>
          </a:p>
        </p:txBody>
      </p:sp>
      <p:sp>
        <p:nvSpPr>
          <p:cNvPr id="101380" name="Text Box 4"/>
          <p:cNvSpPr txBox="1"/>
          <p:nvPr/>
        </p:nvSpPr>
        <p:spPr>
          <a:xfrm>
            <a:off x="2771775" y="20685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7" name="Text Box 5"/>
          <p:cNvSpPr txBox="1"/>
          <p:nvPr/>
        </p:nvSpPr>
        <p:spPr>
          <a:xfrm>
            <a:off x="755650" y="549275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13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138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8129" name="Rectangle 3"/>
          <p:cNvSpPr>
            <a:spLocks noGrp="1"/>
          </p:cNvSpPr>
          <p:nvPr>
            <p:ph idx="1"/>
          </p:nvPr>
        </p:nvSpPr>
        <p:spPr>
          <a:xfrm>
            <a:off x="468313" y="981075"/>
            <a:ext cx="8218487" cy="5145088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2</a:t>
            </a:r>
            <a:r>
              <a:rPr lang="zh-CN" altLang="en-US" b="1" dirty="0"/>
              <a:t>、下列关于平静状态下呼吸过程的叙述，哪项是正确的</a:t>
            </a:r>
            <a:r>
              <a:rPr lang="en-US" altLang="zh-CN" b="1" dirty="0"/>
              <a:t>(    )</a:t>
            </a:r>
            <a:endParaRPr lang="en-US" altLang="zh-CN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A.</a:t>
            </a:r>
            <a:r>
              <a:rPr lang="zh-CN" altLang="en-US" b="1" dirty="0"/>
              <a:t>胸廓扩大，肺扩张，肺内气压下降，外界气体经呼吸道进入肺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B.</a:t>
            </a:r>
            <a:r>
              <a:rPr lang="zh-CN" altLang="en-US" b="1" dirty="0"/>
              <a:t>胸廓扩大，肺扩张，肺内气压上升，外界气体经呼吸道进入肺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C.</a:t>
            </a:r>
            <a:r>
              <a:rPr lang="zh-CN" altLang="en-US" b="1" dirty="0"/>
              <a:t>胸廓回缩，肺缩小，肺内气压下降，外界气体经呼吸道进入肺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D.</a:t>
            </a:r>
            <a:r>
              <a:rPr lang="zh-CN" altLang="en-US" b="1" dirty="0"/>
              <a:t>胸廓回缩，肺缩小，肺内气压上升，外界空气经呼吸道进入肺</a:t>
            </a:r>
            <a:endParaRPr lang="zh-CN" altLang="en-US" b="1" dirty="0"/>
          </a:p>
        </p:txBody>
      </p:sp>
      <p:sp>
        <p:nvSpPr>
          <p:cNvPr id="48130" name="Text Box 4"/>
          <p:cNvSpPr txBox="1"/>
          <p:nvPr/>
        </p:nvSpPr>
        <p:spPr>
          <a:xfrm>
            <a:off x="755650" y="207963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9333" name="Text Box 5"/>
          <p:cNvSpPr txBox="1"/>
          <p:nvPr/>
        </p:nvSpPr>
        <p:spPr>
          <a:xfrm>
            <a:off x="3492500" y="14128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993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9154" name="Text Box 2"/>
          <p:cNvSpPr txBox="1"/>
          <p:nvPr/>
        </p:nvSpPr>
        <p:spPr>
          <a:xfrm>
            <a:off x="0" y="692150"/>
            <a:ext cx="8964613" cy="53863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四、肺泡与血液的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hlinkClick r:id="rId2" action="ppaction://hlinkfile"/>
              </a:rPr>
              <a:t>气体交换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3600" b="1" dirty="0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有利于气体交换的结构特点：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肺泡外面包绕着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丰富的毛细血管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肺泡壁和毛细血管壁都是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一层扁平的上皮细胞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气体交换的过程：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               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肺泡                血液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5" name="AutoShape 3"/>
          <p:cNvSpPr/>
          <p:nvPr/>
        </p:nvSpPr>
        <p:spPr>
          <a:xfrm>
            <a:off x="755650" y="2565400"/>
            <a:ext cx="144463" cy="1150938"/>
          </a:xfrm>
          <a:prstGeom prst="leftBrace">
            <a:avLst>
              <a:gd name="adj1" fmla="val 66281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6" name="Line 4"/>
          <p:cNvSpPr/>
          <p:nvPr/>
        </p:nvSpPr>
        <p:spPr>
          <a:xfrm>
            <a:off x="3203575" y="5732463"/>
            <a:ext cx="1439863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9157" name="Line 5"/>
          <p:cNvSpPr/>
          <p:nvPr/>
        </p:nvSpPr>
        <p:spPr>
          <a:xfrm flipH="1">
            <a:off x="3132138" y="5876925"/>
            <a:ext cx="1512887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9158" name="Text Box 6"/>
          <p:cNvSpPr txBox="1"/>
          <p:nvPr/>
        </p:nvSpPr>
        <p:spPr>
          <a:xfrm>
            <a:off x="3492500" y="5229225"/>
            <a:ext cx="803275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氧</a:t>
            </a:r>
            <a:r>
              <a:rPr lang="zh-CN" altLang="en-US" sz="2400" b="1" dirty="0">
                <a:solidFill>
                  <a:srgbClr val="FF505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气</a:t>
            </a:r>
            <a:endParaRPr lang="zh-CN" altLang="en-US" sz="2400" b="1" dirty="0">
              <a:solidFill>
                <a:srgbClr val="FF505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9" name="Text Box 8"/>
          <p:cNvSpPr txBox="1"/>
          <p:nvPr/>
        </p:nvSpPr>
        <p:spPr>
          <a:xfrm>
            <a:off x="3203575" y="5876925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二氧化碳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1" name="Rectangle 3"/>
          <p:cNvSpPr>
            <a:spLocks noGrp="1"/>
          </p:cNvSpPr>
          <p:nvPr>
            <p:ph idx="1"/>
          </p:nvPr>
        </p:nvSpPr>
        <p:spPr>
          <a:xfrm>
            <a:off x="323850" y="981075"/>
            <a:ext cx="8362950" cy="5145088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b="1" dirty="0"/>
              <a:t>1</a:t>
            </a:r>
            <a:r>
              <a:rPr lang="zh-CN" altLang="en-US" b="1" dirty="0"/>
              <a:t>、下列叙述中，不属于肺适于气体交换的主要结构特点的是（    ）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A</a:t>
            </a:r>
            <a:r>
              <a:rPr lang="zh-CN" altLang="en-US" b="1" dirty="0"/>
              <a:t>、肺位于胸腔，左右各一个，与气管相通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B</a:t>
            </a:r>
            <a:r>
              <a:rPr lang="zh-CN" altLang="en-US" b="1" dirty="0"/>
              <a:t>、人体的肺泡总数约有</a:t>
            </a:r>
            <a:r>
              <a:rPr lang="en-US" altLang="zh-CN" b="1" dirty="0"/>
              <a:t>3</a:t>
            </a:r>
            <a:r>
              <a:rPr lang="zh-CN" altLang="en-US" b="1" dirty="0"/>
              <a:t>亿个，肺泡总面积约有</a:t>
            </a:r>
            <a:r>
              <a:rPr lang="en-US" altLang="zh-CN" b="1" dirty="0"/>
              <a:t>100</a:t>
            </a:r>
            <a:r>
              <a:rPr lang="zh-CN" altLang="en-US" b="1" dirty="0"/>
              <a:t>平方米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C</a:t>
            </a:r>
            <a:r>
              <a:rPr lang="zh-CN" altLang="en-US" b="1" dirty="0"/>
              <a:t>、肺泡壁很薄，仅由单层细胞构成  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D</a:t>
            </a:r>
            <a:r>
              <a:rPr lang="zh-CN" altLang="en-US" b="1" dirty="0"/>
              <a:t>、肺泡外表面缠绕着丰富的毛细血管</a:t>
            </a:r>
            <a:endParaRPr lang="zh-CN" altLang="en-US" b="1" dirty="0"/>
          </a:p>
        </p:txBody>
      </p:sp>
      <p:sp>
        <p:nvSpPr>
          <p:cNvPr id="51202" name="Text Box 4"/>
          <p:cNvSpPr txBox="1"/>
          <p:nvPr/>
        </p:nvSpPr>
        <p:spPr>
          <a:xfrm>
            <a:off x="1095375" y="103188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0357" name="Text Box 5"/>
          <p:cNvSpPr txBox="1"/>
          <p:nvPr/>
        </p:nvSpPr>
        <p:spPr>
          <a:xfrm>
            <a:off x="4500563" y="141287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03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035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5" name="Rectangle 2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pPr eaLnBrk="1" hangingPunct="1"/>
            <a:endParaRPr lang="zh-CN" altLang="zh-CN" dirty="0"/>
          </a:p>
        </p:txBody>
      </p:sp>
      <p:sp>
        <p:nvSpPr>
          <p:cNvPr id="52226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/>
            <a:r>
              <a:rPr lang="en-US" altLang="zh-CN" sz="3600" b="1" dirty="0"/>
              <a:t>2</a:t>
            </a:r>
            <a:r>
              <a:rPr lang="zh-CN" altLang="en-US" sz="3600" b="1" dirty="0"/>
              <a:t>、呼吸的意义是（     ）</a:t>
            </a:r>
            <a:endParaRPr lang="zh-CN" altLang="en-US" sz="3600" b="1" dirty="0"/>
          </a:p>
          <a:p>
            <a:pPr eaLnBrk="1" hangingPunct="1"/>
            <a:r>
              <a:rPr lang="zh-CN" altLang="en-US" sz="3600" b="1" dirty="0"/>
              <a:t> </a:t>
            </a:r>
            <a:r>
              <a:rPr lang="en-US" altLang="zh-CN" sz="3600" b="1" dirty="0"/>
              <a:t>A.</a:t>
            </a:r>
            <a:r>
              <a:rPr lang="zh-CN" altLang="en-US" sz="3600" b="1" dirty="0"/>
              <a:t>完成组织里的气体交换     </a:t>
            </a:r>
            <a:endParaRPr lang="zh-CN" altLang="en-US" sz="3600" b="1" dirty="0"/>
          </a:p>
          <a:p>
            <a:pPr eaLnBrk="1" hangingPunct="1"/>
            <a:r>
              <a:rPr lang="zh-CN" altLang="en-US" sz="3600" b="1" dirty="0"/>
              <a:t> </a:t>
            </a:r>
            <a:r>
              <a:rPr lang="en-US" altLang="zh-CN" sz="3600" b="1" dirty="0"/>
              <a:t>B</a:t>
            </a:r>
            <a:r>
              <a:rPr lang="zh-CN" altLang="en-US" sz="3600" b="1" dirty="0"/>
              <a:t>．吸进氧，呼出二氧化碳</a:t>
            </a:r>
            <a:endParaRPr lang="zh-CN" altLang="en-US" sz="3600" b="1" dirty="0"/>
          </a:p>
          <a:p>
            <a:pPr eaLnBrk="1" hangingPunct="1"/>
            <a:r>
              <a:rPr lang="zh-CN" altLang="en-US" sz="3600" b="1" dirty="0"/>
              <a:t> </a:t>
            </a:r>
            <a:r>
              <a:rPr lang="en-US" altLang="zh-CN" sz="3600" b="1" dirty="0"/>
              <a:t>C.</a:t>
            </a:r>
            <a:r>
              <a:rPr lang="zh-CN" altLang="en-US" sz="3600" b="1" dirty="0"/>
              <a:t>分解有机物，释放能量　    </a:t>
            </a:r>
            <a:endParaRPr lang="zh-CN" altLang="en-US" sz="3600" b="1" dirty="0"/>
          </a:p>
          <a:p>
            <a:pPr eaLnBrk="1" hangingPunct="1"/>
            <a:r>
              <a:rPr lang="zh-CN" altLang="en-US" sz="3600" b="1" dirty="0"/>
              <a:t> </a:t>
            </a:r>
            <a:r>
              <a:rPr lang="en-US" altLang="zh-CN" sz="3600" b="1" dirty="0"/>
              <a:t>D</a:t>
            </a:r>
            <a:r>
              <a:rPr lang="zh-CN" altLang="en-US" sz="3600" b="1" dirty="0"/>
              <a:t>．合成有机物，净化血液 </a:t>
            </a:r>
            <a:endParaRPr lang="zh-CN" altLang="en-US" sz="3600" b="1" dirty="0"/>
          </a:p>
        </p:txBody>
      </p:sp>
      <p:sp>
        <p:nvSpPr>
          <p:cNvPr id="102404" name="Text Box 4"/>
          <p:cNvSpPr txBox="1"/>
          <p:nvPr/>
        </p:nvSpPr>
        <p:spPr>
          <a:xfrm>
            <a:off x="4859338" y="1651000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4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40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3250" name="Text Box 4"/>
          <p:cNvSpPr txBox="1"/>
          <p:nvPr/>
        </p:nvSpPr>
        <p:spPr>
          <a:xfrm>
            <a:off x="971550" y="5300663"/>
            <a:ext cx="561657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、防治大气污染的措施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1" name="Text Box 5"/>
          <p:cNvSpPr txBox="1"/>
          <p:nvPr/>
        </p:nvSpPr>
        <p:spPr>
          <a:xfrm>
            <a:off x="1258888" y="5734050"/>
            <a:ext cx="548798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根本措施：控制污染物的排放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2" name="Text Box 6"/>
          <p:cNvSpPr txBox="1"/>
          <p:nvPr/>
        </p:nvSpPr>
        <p:spPr>
          <a:xfrm>
            <a:off x="1187450" y="6278563"/>
            <a:ext cx="38560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有效措施：植树造林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3" name="AutoShape 7"/>
          <p:cNvSpPr/>
          <p:nvPr/>
        </p:nvSpPr>
        <p:spPr>
          <a:xfrm>
            <a:off x="1042988" y="5994400"/>
            <a:ext cx="288925" cy="674688"/>
          </a:xfrm>
          <a:prstGeom prst="leftBrace">
            <a:avLst>
              <a:gd name="adj1" fmla="val 19427"/>
              <a:gd name="adj2" fmla="val 50000"/>
            </a:avLst>
          </a:prstGeom>
          <a:noFill/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4" name="Text Box 8"/>
          <p:cNvSpPr txBox="1"/>
          <p:nvPr/>
        </p:nvSpPr>
        <p:spPr>
          <a:xfrm>
            <a:off x="827088" y="188913"/>
            <a:ext cx="43132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五、空气质量与健康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5" name="Text Box 9"/>
          <p:cNvSpPr txBox="1"/>
          <p:nvPr/>
        </p:nvSpPr>
        <p:spPr>
          <a:xfrm>
            <a:off x="1042988" y="908050"/>
            <a:ext cx="48974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、大气污染常见的原因：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6" name="Text Box 10"/>
          <p:cNvSpPr txBox="1"/>
          <p:nvPr/>
        </p:nvSpPr>
        <p:spPr>
          <a:xfrm>
            <a:off x="1116013" y="1412875"/>
            <a:ext cx="4489450" cy="2041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）工业生产的排放。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）车船尾气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）秸杆焚烧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）地面扬尘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57" name="Text Box 11"/>
          <p:cNvSpPr txBox="1"/>
          <p:nvPr/>
        </p:nvSpPr>
        <p:spPr>
          <a:xfrm>
            <a:off x="1042988" y="3308350"/>
            <a:ext cx="6937375" cy="2041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、显微镜下计算尘埃粒子的方法：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）五点取样法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）每个样点计数是：计上不计下，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  计左不计右。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4273" name="Rectangle 3"/>
          <p:cNvSpPr>
            <a:spLocks noGrp="1"/>
          </p:cNvSpPr>
          <p:nvPr>
            <p:ph idx="1"/>
          </p:nvPr>
        </p:nvSpPr>
        <p:spPr>
          <a:xfrm>
            <a:off x="468313" y="981075"/>
            <a:ext cx="8229600" cy="4525963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3600" b="1" dirty="0"/>
              <a:t>1</a:t>
            </a:r>
            <a:r>
              <a:rPr lang="zh-CN" altLang="en-US" sz="3600" b="1" dirty="0"/>
              <a:t>、由于森林减少和排放的二氧化碳增多，现在全球环境出现了（    ）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3600" b="1" dirty="0"/>
              <a:t>A</a:t>
            </a:r>
            <a:r>
              <a:rPr lang="zh-CN" altLang="en-US" sz="3600" b="1" dirty="0"/>
              <a:t>、赤潮           </a:t>
            </a:r>
            <a:r>
              <a:rPr lang="en-US" altLang="zh-CN" sz="3600" b="1" dirty="0"/>
              <a:t>B</a:t>
            </a:r>
            <a:r>
              <a:rPr lang="zh-CN" altLang="en-US" sz="3600" b="1" dirty="0"/>
              <a:t>、沙尘暴   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3600" b="1" dirty="0"/>
              <a:t>C</a:t>
            </a:r>
            <a:r>
              <a:rPr lang="zh-CN" altLang="en-US" sz="3600" b="1" dirty="0"/>
              <a:t>、温室效应    </a:t>
            </a:r>
            <a:r>
              <a:rPr lang="en-US" altLang="zh-CN" sz="3600" b="1" dirty="0"/>
              <a:t>D</a:t>
            </a:r>
            <a:r>
              <a:rPr lang="zh-CN" altLang="en-US" sz="3600" b="1" dirty="0"/>
              <a:t>、酸雨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3600" b="1" dirty="0"/>
              <a:t>2</a:t>
            </a:r>
            <a:r>
              <a:rPr lang="zh-CN" altLang="en-US" sz="3600" b="1" dirty="0"/>
              <a:t>、改善空气质量的根本措施是（   ）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3600" b="1" dirty="0"/>
              <a:t>  </a:t>
            </a:r>
            <a:r>
              <a:rPr lang="en-US" altLang="zh-CN" sz="3600" b="1" dirty="0"/>
              <a:t>A</a:t>
            </a:r>
            <a:r>
              <a:rPr lang="zh-CN" altLang="en-US" sz="3600" b="1" dirty="0"/>
              <a:t>．种植能吸收有毒气体的植物        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3600" b="1" dirty="0"/>
              <a:t>  </a:t>
            </a:r>
            <a:r>
              <a:rPr lang="en-US" altLang="zh-CN" sz="3600" b="1" dirty="0"/>
              <a:t>B</a:t>
            </a:r>
            <a:r>
              <a:rPr lang="zh-CN" altLang="en-US" sz="3600" b="1" dirty="0"/>
              <a:t>．控制污染物排放    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3600" b="1" dirty="0"/>
              <a:t>  </a:t>
            </a:r>
            <a:r>
              <a:rPr lang="en-US" altLang="zh-CN" sz="3600" b="1" dirty="0"/>
              <a:t>C</a:t>
            </a:r>
            <a:r>
              <a:rPr lang="zh-CN" altLang="en-US" sz="3600" b="1" dirty="0"/>
              <a:t>．建立自然保护区                  </a:t>
            </a:r>
            <a:endParaRPr lang="zh-CN" altLang="en-US" sz="36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3600" b="1" dirty="0"/>
              <a:t>  </a:t>
            </a:r>
            <a:r>
              <a:rPr lang="en-US" altLang="zh-CN" sz="3600" b="1" dirty="0"/>
              <a:t>D</a:t>
            </a:r>
            <a:r>
              <a:rPr lang="zh-CN" altLang="en-US" sz="3600" b="1" dirty="0"/>
              <a:t>．对造成污染的行业罚款</a:t>
            </a:r>
            <a:endParaRPr lang="zh-CN" altLang="en-US" sz="3600" b="1" dirty="0"/>
          </a:p>
        </p:txBody>
      </p:sp>
      <p:sp>
        <p:nvSpPr>
          <p:cNvPr id="54274" name="Text Box 4"/>
          <p:cNvSpPr txBox="1"/>
          <p:nvPr/>
        </p:nvSpPr>
        <p:spPr>
          <a:xfrm>
            <a:off x="827088" y="136525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429" name="Text Box 5"/>
          <p:cNvSpPr txBox="1"/>
          <p:nvPr/>
        </p:nvSpPr>
        <p:spPr>
          <a:xfrm>
            <a:off x="6372225" y="1484313"/>
            <a:ext cx="4508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430" name="Text Box 6"/>
          <p:cNvSpPr txBox="1"/>
          <p:nvPr/>
        </p:nvSpPr>
        <p:spPr>
          <a:xfrm>
            <a:off x="7633653" y="3210878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34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034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9" grpId="0"/>
      <p:bldP spid="103430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5298" name="Text Box 7"/>
          <p:cNvSpPr txBox="1"/>
          <p:nvPr/>
        </p:nvSpPr>
        <p:spPr>
          <a:xfrm>
            <a:off x="611188" y="355600"/>
            <a:ext cx="555148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第四章   人体内物质的运输</a:t>
            </a:r>
            <a:endParaRPr lang="zh-CN" altLang="en-US" sz="3600" b="1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5299" name="Text Box 8"/>
          <p:cNvSpPr txBox="1"/>
          <p:nvPr/>
        </p:nvSpPr>
        <p:spPr>
          <a:xfrm>
            <a:off x="828675" y="1073150"/>
            <a:ext cx="6576695" cy="5803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一、血液的组成和功能 </a:t>
            </a:r>
            <a:r>
              <a:rPr lang="en-US" altLang="zh-CN" sz="32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p50-71</a:t>
            </a:r>
            <a:r>
              <a:rPr lang="en-US" altLang="zh-CN" sz="3200" b="1" dirty="0">
                <a:latin typeface="Tahoma" panose="020B0604030504040204" pitchFamily="34" charset="0"/>
                <a:ea typeface="宋体" panose="02010600030101010101" pitchFamily="2" charset="-122"/>
              </a:rPr>
              <a:t>C4</a:t>
            </a:r>
            <a:endParaRPr lang="en-US" altLang="zh-CN" sz="32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0" name="Text Box 10"/>
          <p:cNvSpPr txBox="1"/>
          <p:nvPr/>
        </p:nvSpPr>
        <p:spPr>
          <a:xfrm>
            <a:off x="0" y="1916113"/>
            <a:ext cx="1655763" cy="15160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血液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（红色粘稠液体成年人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7%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8%</a:t>
            </a:r>
            <a:r>
              <a:rPr lang="zh-CN" altLang="en-US" sz="2800" dirty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28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1" name="Text Box 11"/>
          <p:cNvSpPr txBox="1"/>
          <p:nvPr/>
        </p:nvSpPr>
        <p:spPr>
          <a:xfrm>
            <a:off x="1908175" y="1628775"/>
            <a:ext cx="2016125" cy="10080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血浆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(55%)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2" name="Text Box 12"/>
          <p:cNvSpPr txBox="1"/>
          <p:nvPr/>
        </p:nvSpPr>
        <p:spPr>
          <a:xfrm>
            <a:off x="2916238" y="1628775"/>
            <a:ext cx="3600450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水：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91%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92%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3" name="Text Box 13"/>
          <p:cNvSpPr txBox="1"/>
          <p:nvPr/>
        </p:nvSpPr>
        <p:spPr>
          <a:xfrm>
            <a:off x="2987675" y="1989138"/>
            <a:ext cx="2963863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蛋白质：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7%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4" name="Text Box 14"/>
          <p:cNvSpPr txBox="1"/>
          <p:nvPr/>
        </p:nvSpPr>
        <p:spPr>
          <a:xfrm>
            <a:off x="2987675" y="2420938"/>
            <a:ext cx="3176588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葡萄糖：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0.1%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5" name="Text Box 15"/>
          <p:cNvSpPr txBox="1"/>
          <p:nvPr/>
        </p:nvSpPr>
        <p:spPr>
          <a:xfrm>
            <a:off x="2916238" y="2781300"/>
            <a:ext cx="3176587" cy="3175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无机盐：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0.9%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6" name="Text Box 16"/>
          <p:cNvSpPr txBox="1"/>
          <p:nvPr/>
        </p:nvSpPr>
        <p:spPr>
          <a:xfrm>
            <a:off x="1763713" y="3860800"/>
            <a:ext cx="2808287" cy="495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血细胞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(45%)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7" name="Text Box 17"/>
          <p:cNvSpPr txBox="1"/>
          <p:nvPr/>
        </p:nvSpPr>
        <p:spPr>
          <a:xfrm>
            <a:off x="3132138" y="3140075"/>
            <a:ext cx="2305050" cy="8461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红细胞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endParaRPr lang="en-US" altLang="zh-CN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含血红蛋白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8" name="Text Box 18"/>
          <p:cNvSpPr txBox="1"/>
          <p:nvPr/>
        </p:nvSpPr>
        <p:spPr>
          <a:xfrm>
            <a:off x="3059113" y="3932238"/>
            <a:ext cx="5832475" cy="236537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白细胞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吞食病菌有保护、防御作用  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09" name="Text Box 19"/>
          <p:cNvSpPr txBox="1"/>
          <p:nvPr/>
        </p:nvSpPr>
        <p:spPr>
          <a:xfrm>
            <a:off x="3095625" y="4364038"/>
            <a:ext cx="6048375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血小板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: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促进止血、加速凝血作用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10" name="AutoShape 20"/>
          <p:cNvSpPr/>
          <p:nvPr/>
        </p:nvSpPr>
        <p:spPr>
          <a:xfrm>
            <a:off x="2987675" y="3500438"/>
            <a:ext cx="215900" cy="1223962"/>
          </a:xfrm>
          <a:prstGeom prst="leftBrace">
            <a:avLst>
              <a:gd name="adj1" fmla="val 47163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11" name="AutoShape 21"/>
          <p:cNvSpPr/>
          <p:nvPr/>
        </p:nvSpPr>
        <p:spPr>
          <a:xfrm>
            <a:off x="2843213" y="1916113"/>
            <a:ext cx="215900" cy="1150937"/>
          </a:xfrm>
          <a:prstGeom prst="leftBrace">
            <a:avLst>
              <a:gd name="adj1" fmla="val 44349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12" name="AutoShape 22"/>
          <p:cNvSpPr/>
          <p:nvPr/>
        </p:nvSpPr>
        <p:spPr>
          <a:xfrm>
            <a:off x="1547813" y="1989138"/>
            <a:ext cx="503237" cy="2160587"/>
          </a:xfrm>
          <a:prstGeom prst="leftBrace">
            <a:avLst>
              <a:gd name="adj1" fmla="val 35718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13" name="AutoShape 23"/>
          <p:cNvSpPr/>
          <p:nvPr/>
        </p:nvSpPr>
        <p:spPr>
          <a:xfrm>
            <a:off x="5508625" y="1916113"/>
            <a:ext cx="504825" cy="1223962"/>
          </a:xfrm>
          <a:prstGeom prst="rightBrace">
            <a:avLst>
              <a:gd name="adj1" fmla="val 20170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14" name="Text Box 24"/>
          <p:cNvSpPr txBox="1"/>
          <p:nvPr/>
        </p:nvSpPr>
        <p:spPr>
          <a:xfrm>
            <a:off x="5940425" y="1844675"/>
            <a:ext cx="2592388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功能：运载血细胞、运输养料、废物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15" name="Text Box 29"/>
          <p:cNvSpPr txBox="1"/>
          <p:nvPr/>
        </p:nvSpPr>
        <p:spPr>
          <a:xfrm>
            <a:off x="4859338" y="3140075"/>
            <a:ext cx="4176712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运输氧、部分二氧化碳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5316" name="Text Box 30"/>
          <p:cNvSpPr txBox="1"/>
          <p:nvPr/>
        </p:nvSpPr>
        <p:spPr>
          <a:xfrm>
            <a:off x="0" y="4868863"/>
            <a:ext cx="8840788" cy="1384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血液功能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：①运输氧②运输养料③运走二氧化碳等废物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④吞食病菌⑤调节体温。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17" name="Text Box 31"/>
          <p:cNvSpPr txBox="1"/>
          <p:nvPr/>
        </p:nvSpPr>
        <p:spPr>
          <a:xfrm>
            <a:off x="107950" y="5876925"/>
            <a:ext cx="8640763" cy="9540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血清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：血液凝固以后，血块周围出现少量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黄色透明的液体。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1" name="Rectangle 3"/>
          <p:cNvSpPr>
            <a:spLocks noGrp="1"/>
          </p:cNvSpPr>
          <p:nvPr>
            <p:ph idx="1"/>
          </p:nvPr>
        </p:nvSpPr>
        <p:spPr>
          <a:xfrm>
            <a:off x="539750" y="863600"/>
            <a:ext cx="8424863" cy="5518150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sz="2800" b="1" dirty="0"/>
              <a:t>1</a:t>
            </a:r>
            <a:r>
              <a:rPr lang="zh-CN" altLang="en-US" sz="2800" b="1" dirty="0"/>
              <a:t>、血液的组成是（　　）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、血浆、血小板　　　  　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、红细胞、白细胞、血小板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、血浆、血细胞　　　　 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、血浆蛋白、葡萄糖、氨基酸、水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2</a:t>
            </a:r>
            <a:r>
              <a:rPr lang="zh-CN" altLang="en-US" sz="2800" b="1" dirty="0"/>
              <a:t>、下列哪一组中含有血浆中不应该有的物质 </a:t>
            </a:r>
            <a:r>
              <a:rPr lang="en-US" altLang="zh-CN" sz="2800" b="1" dirty="0"/>
              <a:t>(      )</a:t>
            </a:r>
            <a:endParaRPr lang="en-US" altLang="zh-CN" sz="2800" b="1" dirty="0"/>
          </a:p>
          <a:p>
            <a:pPr eaLnBrk="1" hangingPunct="1"/>
            <a:r>
              <a:rPr lang="en-US" altLang="zh-CN" sz="2800" b="1" dirty="0"/>
              <a:t> A.</a:t>
            </a:r>
            <a:r>
              <a:rPr lang="zh-CN" altLang="en-US" sz="2800" b="1" dirty="0"/>
              <a:t>水、酶、无机盐　　　  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B.</a:t>
            </a:r>
            <a:r>
              <a:rPr lang="zh-CN" altLang="en-US" sz="2800" b="1" dirty="0"/>
              <a:t>维生素、葡萄糖、激素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C.</a:t>
            </a:r>
            <a:r>
              <a:rPr lang="zh-CN" altLang="en-US" sz="2800" b="1" dirty="0"/>
              <a:t>氨基酸、二氧化碳</a:t>
            </a:r>
            <a:r>
              <a:rPr lang="zh-CN" altLang="en-US" b="1" dirty="0"/>
              <a:t>、血浆蛋白　  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 </a:t>
            </a:r>
            <a:r>
              <a:rPr lang="en-US" altLang="zh-CN" b="1" dirty="0"/>
              <a:t>D.</a:t>
            </a:r>
            <a:r>
              <a:rPr lang="zh-CN" altLang="en-US" b="1" dirty="0"/>
              <a:t>氧、尿素、磷脂</a:t>
            </a:r>
            <a:endParaRPr lang="zh-CN" altLang="en-US" b="1" dirty="0"/>
          </a:p>
        </p:txBody>
      </p:sp>
      <p:sp>
        <p:nvSpPr>
          <p:cNvPr id="56322" name="Text Box 4"/>
          <p:cNvSpPr txBox="1"/>
          <p:nvPr/>
        </p:nvSpPr>
        <p:spPr>
          <a:xfrm>
            <a:off x="827088" y="123825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4453" name="Text Box 5"/>
          <p:cNvSpPr txBox="1"/>
          <p:nvPr/>
        </p:nvSpPr>
        <p:spPr>
          <a:xfrm>
            <a:off x="4271963" y="792163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4454" name="Text Box 6"/>
          <p:cNvSpPr txBox="1"/>
          <p:nvPr/>
        </p:nvSpPr>
        <p:spPr>
          <a:xfrm>
            <a:off x="8243888" y="3357563"/>
            <a:ext cx="55086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445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044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3" grpId="0"/>
      <p:bldP spid="10445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29698" name="Group 2"/>
          <p:cNvGraphicFramePr>
            <a:graphicFrameLocks noGrp="1"/>
          </p:cNvGraphicFramePr>
          <p:nvPr/>
        </p:nvGraphicFramePr>
        <p:xfrm>
          <a:off x="395288" y="895350"/>
          <a:ext cx="8353425" cy="5126038"/>
        </p:xfrm>
        <a:graphic>
          <a:graphicData uri="http://schemas.openxmlformats.org/drawingml/2006/table">
            <a:tbl>
              <a:tblPr/>
              <a:tblGrid>
                <a:gridCol w="935087"/>
                <a:gridCol w="2521085"/>
                <a:gridCol w="2592527"/>
                <a:gridCol w="2304726"/>
              </a:tblGrid>
              <a:tr h="720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红细胞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白细胞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血小板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数量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8617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形态功能特征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1445" marR="9144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21" name="Text Box 25"/>
          <p:cNvSpPr txBox="1"/>
          <p:nvPr/>
        </p:nvSpPr>
        <p:spPr>
          <a:xfrm>
            <a:off x="3924300" y="1838325"/>
            <a:ext cx="2447925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4-10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×10</a:t>
            </a:r>
            <a:r>
              <a:rPr lang="en-US" altLang="zh-CN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个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/L</a:t>
            </a:r>
            <a:endParaRPr lang="en-US" altLang="zh-CN" b="1" baseline="30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3" name="Text Box 27"/>
          <p:cNvSpPr txBox="1"/>
          <p:nvPr/>
        </p:nvSpPr>
        <p:spPr>
          <a:xfrm>
            <a:off x="1330325" y="2462213"/>
            <a:ext cx="2665413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．成熟的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无核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圆饼状。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70" name="Text Box 28"/>
          <p:cNvSpPr txBox="1"/>
          <p:nvPr/>
        </p:nvSpPr>
        <p:spPr>
          <a:xfrm>
            <a:off x="1238250" y="3429000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sz="2400" dirty="0">
              <a:solidFill>
                <a:schemeClr val="bg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5" name="Text Box 29"/>
          <p:cNvSpPr txBox="1"/>
          <p:nvPr/>
        </p:nvSpPr>
        <p:spPr>
          <a:xfrm>
            <a:off x="1330325" y="3321050"/>
            <a:ext cx="2517775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．含血红蛋白，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呈现红色，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能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运输氧气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6" name="Text Box 30">
            <a:hlinkClick r:id="rId2" action="ppaction://hlinksldjump"/>
          </p:cNvPr>
          <p:cNvSpPr txBox="1"/>
          <p:nvPr/>
        </p:nvSpPr>
        <p:spPr>
          <a:xfrm>
            <a:off x="1331913" y="4545013"/>
            <a:ext cx="2433637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．红细胞或血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红蛋白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过少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会得贫血症。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7" name="Text Box 31">
            <a:hlinkClick r:id="rId3" action="ppaction://hlinksldjump"/>
          </p:cNvPr>
          <p:cNvSpPr txBox="1"/>
          <p:nvPr/>
        </p:nvSpPr>
        <p:spPr>
          <a:xfrm>
            <a:off x="3995738" y="2751138"/>
            <a:ext cx="2192337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．体积比红细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胞大。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8" name="Text Box 32"/>
          <p:cNvSpPr txBox="1"/>
          <p:nvPr/>
        </p:nvSpPr>
        <p:spPr>
          <a:xfrm>
            <a:off x="3995738" y="3686175"/>
            <a:ext cx="2182812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有核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，种类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繁多。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29" name="Text Box 33">
            <a:hlinkClick r:id="rId4" action="ppaction://hlinksldjump"/>
          </p:cNvPr>
          <p:cNvSpPr txBox="1"/>
          <p:nvPr/>
        </p:nvSpPr>
        <p:spPr>
          <a:xfrm>
            <a:off x="3995738" y="4551363"/>
            <a:ext cx="2182812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．有的能吞噬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病菌。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30" name="Text Box 34">
            <a:hlinkClick r:id="rId5" action="ppaction://hlinksldjump"/>
          </p:cNvPr>
          <p:cNvSpPr txBox="1"/>
          <p:nvPr/>
        </p:nvSpPr>
        <p:spPr>
          <a:xfrm>
            <a:off x="6445250" y="2678113"/>
            <a:ext cx="2303463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．体积最小，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没核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31" name="Text Box 35">
            <a:hlinkClick r:id="rId3" action="ppaction://hlinksldjump"/>
          </p:cNvPr>
          <p:cNvSpPr txBox="1"/>
          <p:nvPr/>
        </p:nvSpPr>
        <p:spPr>
          <a:xfrm>
            <a:off x="6516688" y="3676650"/>
            <a:ext cx="1943100" cy="15700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．可以止血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并加速血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液凝固。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     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78" name="Text Box 36"/>
          <p:cNvSpPr txBox="1"/>
          <p:nvPr/>
        </p:nvSpPr>
        <p:spPr>
          <a:xfrm>
            <a:off x="395288" y="63500"/>
            <a:ext cx="475615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dirty="0">
                <a:solidFill>
                  <a:srgbClr val="FF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二、血细胞特征比较</a:t>
            </a:r>
            <a:endParaRPr lang="zh-CN" altLang="en-US" sz="4000" dirty="0">
              <a:solidFill>
                <a:srgbClr val="FF0000"/>
              </a:solidFill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57379" name="AutoShape 37">
            <a:hlinkClick r:id="rId6" action="ppaction://hlinksldjump"/>
          </p:cNvPr>
          <p:cNvSpPr/>
          <p:nvPr/>
        </p:nvSpPr>
        <p:spPr>
          <a:xfrm>
            <a:off x="8459788" y="6597650"/>
            <a:ext cx="684212" cy="260350"/>
          </a:xfrm>
          <a:prstGeom prst="actionButtonForwardNext">
            <a:avLst/>
          </a:prstGeom>
          <a:solidFill>
            <a:schemeClr val="accent1"/>
          </a:solidFill>
          <a:ln w="9525">
            <a:noFill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35" name="Text Box 39"/>
          <p:cNvSpPr txBox="1"/>
          <p:nvPr/>
        </p:nvSpPr>
        <p:spPr>
          <a:xfrm>
            <a:off x="6372225" y="1808163"/>
            <a:ext cx="2376488" cy="396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0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000" b="1" dirty="0">
                <a:latin typeface="Arial" panose="020B0604020202020204" pitchFamily="34" charset="0"/>
                <a:ea typeface="宋体" panose="02010600030101010101" pitchFamily="2" charset="-122"/>
              </a:rPr>
              <a:t>1-3</a:t>
            </a:r>
            <a:r>
              <a:rPr lang="zh-CN" altLang="en-US" sz="2000" b="1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sz="2000" b="1" dirty="0">
                <a:latin typeface="Arial" panose="020B0604020202020204" pitchFamily="34" charset="0"/>
                <a:ea typeface="宋体" panose="02010600030101010101" pitchFamily="2" charset="-122"/>
              </a:rPr>
              <a:t>X10</a:t>
            </a:r>
            <a:r>
              <a:rPr lang="en-US" altLang="zh-CN" sz="2000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11</a:t>
            </a:r>
            <a:r>
              <a:rPr lang="zh-CN" altLang="en-US" sz="2000" b="1" dirty="0">
                <a:latin typeface="Arial" panose="020B0604020202020204" pitchFamily="34" charset="0"/>
                <a:ea typeface="宋体" panose="02010600030101010101" pitchFamily="2" charset="-122"/>
              </a:rPr>
              <a:t>个</a:t>
            </a:r>
            <a:r>
              <a:rPr lang="en-US" altLang="zh-CN" sz="2000" b="1" dirty="0">
                <a:latin typeface="Arial" panose="020B0604020202020204" pitchFamily="34" charset="0"/>
                <a:ea typeface="宋体" panose="02010600030101010101" pitchFamily="2" charset="-122"/>
              </a:rPr>
              <a:t>/L</a:t>
            </a:r>
            <a:endParaRPr lang="en-US" altLang="zh-CN" sz="20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7381" name="Text Box 40"/>
          <p:cNvSpPr txBox="1"/>
          <p:nvPr/>
        </p:nvSpPr>
        <p:spPr>
          <a:xfrm>
            <a:off x="1258888" y="14128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37" name="Text Box 41"/>
          <p:cNvSpPr txBox="1"/>
          <p:nvPr/>
        </p:nvSpPr>
        <p:spPr>
          <a:xfrm>
            <a:off x="1258888" y="1635125"/>
            <a:ext cx="27559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男（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4.0-5.5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X10</a:t>
            </a:r>
            <a:r>
              <a:rPr lang="en-US" altLang="zh-CN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个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/L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女（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3.5-5.0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X10</a:t>
            </a:r>
            <a:r>
              <a:rPr lang="en-US" altLang="zh-CN" b="1" baseline="30000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个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/L</a:t>
            </a:r>
            <a:endParaRPr lang="en-US" altLang="zh-CN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4" dur="5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29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29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29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4" dur="500"/>
                                        <p:tgtEl>
                                          <p:spTgt spid="29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9" dur="500"/>
                                        <p:tgtEl>
                                          <p:spTgt spid="29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1" grpId="0"/>
      <p:bldP spid="29723" grpId="0"/>
      <p:bldP spid="29725" grpId="0"/>
      <p:bldP spid="29726" grpId="0"/>
      <p:bldP spid="29727" grpId="0"/>
      <p:bldP spid="29728" grpId="0"/>
      <p:bldP spid="29729" grpId="0"/>
      <p:bldP spid="29730" grpId="0"/>
      <p:bldP spid="29731" grpId="0"/>
      <p:bldP spid="29735" grpId="0"/>
      <p:bldP spid="2973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8369" name="Rectangle 3"/>
          <p:cNvSpPr>
            <a:spLocks noGrp="1"/>
          </p:cNvSpPr>
          <p:nvPr>
            <p:ph idx="1"/>
          </p:nvPr>
        </p:nvSpPr>
        <p:spPr>
          <a:xfrm>
            <a:off x="468313" y="765175"/>
            <a:ext cx="8218487" cy="5505450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1</a:t>
            </a:r>
            <a:r>
              <a:rPr lang="zh-CN" altLang="en-US" b="1" dirty="0"/>
              <a:t>、下列关于白细胞主要功能的叙述，正确的是（　　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、对人体起防御、保护作用　　　　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B</a:t>
            </a:r>
            <a:r>
              <a:rPr lang="zh-CN" altLang="en-US" b="1" dirty="0"/>
              <a:t>、运输养料和氧气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</a:t>
            </a:r>
            <a:r>
              <a:rPr lang="zh-CN" altLang="en-US" b="1" dirty="0"/>
              <a:t>、运输氧气和一部分二氧化碳　　　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D</a:t>
            </a:r>
            <a:r>
              <a:rPr lang="zh-CN" altLang="en-US" b="1" dirty="0"/>
              <a:t>、促进止血和加速血液凝固的作用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2</a:t>
            </a:r>
            <a:r>
              <a:rPr lang="zh-CN" altLang="en-US" b="1" dirty="0"/>
              <a:t>、当体表某处受伤轻微出血时，具有止血和凝血作用的血液成分是             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A</a:t>
            </a:r>
            <a:r>
              <a:rPr lang="zh-CN" altLang="en-US" b="1" dirty="0"/>
              <a:t>、血浆           </a:t>
            </a:r>
            <a:r>
              <a:rPr lang="en-US" altLang="zh-CN" b="1" dirty="0"/>
              <a:t>B</a:t>
            </a:r>
            <a:r>
              <a:rPr lang="zh-CN" altLang="en-US" b="1" dirty="0"/>
              <a:t>、白细胞     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C</a:t>
            </a:r>
            <a:r>
              <a:rPr lang="zh-CN" altLang="en-US" b="1" dirty="0"/>
              <a:t>、红细胞       </a:t>
            </a:r>
            <a:r>
              <a:rPr lang="en-US" altLang="zh-CN" b="1" dirty="0"/>
              <a:t>D</a:t>
            </a:r>
            <a:r>
              <a:rPr lang="zh-CN" altLang="en-US" b="1" dirty="0"/>
              <a:t>、血小板</a:t>
            </a:r>
            <a:endParaRPr lang="zh-CN" altLang="en-US" b="1" dirty="0"/>
          </a:p>
        </p:txBody>
      </p:sp>
      <p:sp>
        <p:nvSpPr>
          <p:cNvPr id="58370" name="Text Box 4"/>
          <p:cNvSpPr txBox="1"/>
          <p:nvPr/>
        </p:nvSpPr>
        <p:spPr>
          <a:xfrm>
            <a:off x="827088" y="0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477" name="Text Box 5"/>
          <p:cNvSpPr txBox="1"/>
          <p:nvPr/>
        </p:nvSpPr>
        <p:spPr>
          <a:xfrm>
            <a:off x="2463800" y="1187450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5478" name="Text Box 6"/>
          <p:cNvSpPr txBox="1"/>
          <p:nvPr/>
        </p:nvSpPr>
        <p:spPr>
          <a:xfrm>
            <a:off x="7216775" y="4233863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547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054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0547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7" grpId="0"/>
      <p:bldP spid="10547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9394" name="Text Box 2"/>
          <p:cNvSpPr txBox="1"/>
          <p:nvPr/>
        </p:nvSpPr>
        <p:spPr>
          <a:xfrm>
            <a:off x="684213" y="260350"/>
            <a:ext cx="691197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三、三种血管的结构与功能特点比较表</a:t>
            </a:r>
            <a:endParaRPr lang="zh-CN" altLang="en-US" sz="2800" b="1" dirty="0">
              <a:solidFill>
                <a:srgbClr val="FF33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3795" name="Group 3"/>
          <p:cNvGraphicFramePr>
            <a:graphicFrameLocks noGrp="1"/>
          </p:cNvGraphicFramePr>
          <p:nvPr/>
        </p:nvGraphicFramePr>
        <p:xfrm>
          <a:off x="179388" y="981075"/>
          <a:ext cx="8713788" cy="5253038"/>
        </p:xfrm>
        <a:graphic>
          <a:graphicData uri="http://schemas.openxmlformats.org/drawingml/2006/table">
            <a:tbl>
              <a:tblPr/>
              <a:tblGrid>
                <a:gridCol w="987425"/>
                <a:gridCol w="2468562"/>
                <a:gridCol w="2449513"/>
                <a:gridCol w="2808287"/>
              </a:tblGrid>
              <a:tr h="57626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血管名称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结  构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管壁特点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管内血流速度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/>
                </a:tc>
              </a:tr>
              <a:tr h="1343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3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静脉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43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24" name="Text Box 32"/>
          <p:cNvSpPr txBox="1"/>
          <p:nvPr/>
        </p:nvSpPr>
        <p:spPr>
          <a:xfrm>
            <a:off x="1187450" y="2565400"/>
            <a:ext cx="23749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  <a:ea typeface="黑体" panose="02010600030101010101" pitchFamily="49" charset="-122"/>
              </a:rPr>
              <a:t>较厚，弹性大</a:t>
            </a:r>
            <a:endParaRPr lang="zh-CN" altLang="en-US" sz="28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25" name="Text Box 33"/>
          <p:cNvSpPr txBox="1"/>
          <p:nvPr/>
        </p:nvSpPr>
        <p:spPr>
          <a:xfrm>
            <a:off x="1187450" y="391318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Verdana" panose="020B0604030504040204" pitchFamily="34" charset="0"/>
                <a:ea typeface="黑体" panose="02010600030101010101" pitchFamily="49" charset="-122"/>
              </a:rPr>
              <a:t>较薄，弹性小</a:t>
            </a:r>
            <a:endParaRPr lang="zh-CN" altLang="en-US" sz="28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26" name="Text Box 34"/>
          <p:cNvSpPr txBox="1"/>
          <p:nvPr/>
        </p:nvSpPr>
        <p:spPr>
          <a:xfrm>
            <a:off x="1187450" y="5084763"/>
            <a:ext cx="2447925" cy="831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latin typeface="Verdana" panose="020B0604030504040204" pitchFamily="34" charset="0"/>
                <a:ea typeface="黑体" panose="02010600030101010101" pitchFamily="49" charset="-122"/>
              </a:rPr>
              <a:t>非常薄，只有一层上皮细胞构成</a:t>
            </a:r>
            <a:endParaRPr lang="zh-CN" altLang="en-US" sz="24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27" name="Text Box 35"/>
          <p:cNvSpPr txBox="1"/>
          <p:nvPr/>
        </p:nvSpPr>
        <p:spPr>
          <a:xfrm>
            <a:off x="4500563" y="2636838"/>
            <a:ext cx="5762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黑体" panose="02010600030101010101" pitchFamily="49" charset="-122"/>
              </a:rPr>
              <a:t>快</a:t>
            </a:r>
            <a:endParaRPr lang="zh-CN" altLang="en-US" sz="36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28" name="Text Box 36"/>
          <p:cNvSpPr txBox="1"/>
          <p:nvPr/>
        </p:nvSpPr>
        <p:spPr>
          <a:xfrm>
            <a:off x="4500563" y="4005263"/>
            <a:ext cx="576262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Verdana" panose="020B0604030504040204" pitchFamily="34" charset="0"/>
                <a:ea typeface="黑体" panose="02010600030101010101" pitchFamily="49" charset="-122"/>
              </a:rPr>
              <a:t>慢</a:t>
            </a:r>
            <a:endParaRPr lang="zh-CN" altLang="en-US" sz="36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29" name="Text Box 37"/>
          <p:cNvSpPr txBox="1"/>
          <p:nvPr/>
        </p:nvSpPr>
        <p:spPr>
          <a:xfrm>
            <a:off x="4356100" y="5300663"/>
            <a:ext cx="13684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Verdana" panose="020B0604030504040204" pitchFamily="34" charset="0"/>
                <a:ea typeface="黑体" panose="02010600030101010101" pitchFamily="49" charset="-122"/>
              </a:rPr>
              <a:t>最慢</a:t>
            </a:r>
            <a:endParaRPr lang="zh-CN" altLang="en-US" sz="32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30" name="Text Box 38"/>
          <p:cNvSpPr txBox="1"/>
          <p:nvPr/>
        </p:nvSpPr>
        <p:spPr>
          <a:xfrm>
            <a:off x="6227763" y="2228850"/>
            <a:ext cx="2447925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latin typeface="Verdana" panose="020B0604030504040204" pitchFamily="34" charset="0"/>
                <a:ea typeface="黑体" panose="02010600030101010101" pitchFamily="49" charset="-122"/>
              </a:rPr>
              <a:t>将血液</a:t>
            </a:r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黑体" panose="02010600030101010101" pitchFamily="49" charset="-122"/>
              </a:rPr>
              <a:t>从心脏</a:t>
            </a:r>
            <a:r>
              <a:rPr lang="zh-CN" altLang="en-US" sz="2400" b="1" dirty="0">
                <a:latin typeface="Verdana" panose="020B0604030504040204" pitchFamily="34" charset="0"/>
                <a:ea typeface="黑体" panose="02010600030101010101" pitchFamily="49" charset="-122"/>
              </a:rPr>
              <a:t>输送到全身各部分的血管</a:t>
            </a:r>
            <a:endParaRPr lang="zh-CN" altLang="en-US" sz="24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33831" name="Text Box 39"/>
          <p:cNvSpPr txBox="1"/>
          <p:nvPr/>
        </p:nvSpPr>
        <p:spPr>
          <a:xfrm>
            <a:off x="6084888" y="3749675"/>
            <a:ext cx="2808287" cy="8318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400" b="1" dirty="0">
                <a:latin typeface="Verdana" panose="020B0604030504040204" pitchFamily="34" charset="0"/>
                <a:ea typeface="黑体" panose="02010600030101010101" pitchFamily="49" charset="-122"/>
              </a:rPr>
              <a:t>将血液</a:t>
            </a:r>
            <a:r>
              <a:rPr lang="zh-CN" altLang="en-US" sz="2400" b="1" dirty="0">
                <a:solidFill>
                  <a:srgbClr val="FF0000"/>
                </a:solidFill>
                <a:latin typeface="Verdana" panose="020B0604030504040204" pitchFamily="34" charset="0"/>
                <a:ea typeface="黑体" panose="02010600030101010101" pitchFamily="49" charset="-122"/>
              </a:rPr>
              <a:t>从身体各部</a:t>
            </a:r>
            <a:r>
              <a:rPr lang="zh-CN" altLang="en-US" sz="2400" b="1" dirty="0">
                <a:latin typeface="Verdana" panose="020B0604030504040204" pitchFamily="34" charset="0"/>
                <a:ea typeface="黑体" panose="02010600030101010101" pitchFamily="49" charset="-122"/>
              </a:rPr>
              <a:t>分送回心脏的血管</a:t>
            </a:r>
            <a:endParaRPr lang="zh-CN" altLang="en-US" sz="2400" b="1" dirty="0">
              <a:latin typeface="Verdana" panose="020B0604030504040204" pitchFamily="34" charset="0"/>
              <a:ea typeface="黑体" panose="02010600030101010101" pitchFamily="49" charset="-122"/>
            </a:endParaRPr>
          </a:p>
        </p:txBody>
      </p:sp>
      <p:sp>
        <p:nvSpPr>
          <p:cNvPr id="59432" name="Text Box 40">
            <a:hlinkClick r:id="rId2" action="ppaction://hlinksldjump"/>
          </p:cNvPr>
          <p:cNvSpPr txBox="1"/>
          <p:nvPr/>
        </p:nvSpPr>
        <p:spPr>
          <a:xfrm>
            <a:off x="250825" y="2565400"/>
            <a:ext cx="93503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动脉</a:t>
            </a:r>
            <a:endParaRPr lang="zh-CN" altLang="en-US" sz="28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9433" name="Text Box 41"/>
          <p:cNvSpPr txBox="1"/>
          <p:nvPr/>
        </p:nvSpPr>
        <p:spPr>
          <a:xfrm>
            <a:off x="6948488" y="1341438"/>
            <a:ext cx="11525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功  能</a:t>
            </a:r>
            <a:endParaRPr lang="zh-CN" altLang="en-US" sz="28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59434" name="Text Box 42">
            <a:hlinkClick r:id="rId3" action="ppaction://hlinksldjump"/>
          </p:cNvPr>
          <p:cNvSpPr txBox="1"/>
          <p:nvPr/>
        </p:nvSpPr>
        <p:spPr>
          <a:xfrm>
            <a:off x="250825" y="5084763"/>
            <a:ext cx="935038" cy="946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Verdana" panose="020B0604030504040204" pitchFamily="34" charset="0"/>
                <a:ea typeface="宋体" panose="02010600030101010101" pitchFamily="2" charset="-122"/>
              </a:rPr>
              <a:t>毛细血管</a:t>
            </a:r>
            <a:endParaRPr lang="zh-CN" altLang="en-US" sz="2800" b="1" dirty="0">
              <a:solidFill>
                <a:srgbClr val="000000"/>
              </a:solidFill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3835" name="Text Box 43"/>
          <p:cNvSpPr txBox="1"/>
          <p:nvPr/>
        </p:nvSpPr>
        <p:spPr>
          <a:xfrm>
            <a:off x="6156325" y="4965700"/>
            <a:ext cx="2736850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黑体" panose="02010600030101010101" pitchFamily="49" charset="-122"/>
              </a:rPr>
              <a:t>便于血液与组织细胞充分地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0030101010101" pitchFamily="49" charset="-122"/>
              </a:rPr>
              <a:t>进行物质交换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0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83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83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24" grpId="0"/>
      <p:bldP spid="33825" grpId="0"/>
      <p:bldP spid="33826" grpId="0"/>
      <p:bldP spid="33827" grpId="0"/>
      <p:bldP spid="33828" grpId="0"/>
      <p:bldP spid="33829" grpId="0"/>
      <p:bldP spid="33830" grpId="0"/>
      <p:bldP spid="3383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0417" name="Rectangle 3"/>
          <p:cNvSpPr>
            <a:spLocks noGrp="1"/>
          </p:cNvSpPr>
          <p:nvPr>
            <p:ph idx="1"/>
          </p:nvPr>
        </p:nvSpPr>
        <p:spPr>
          <a:xfrm>
            <a:off x="107950" y="1557338"/>
            <a:ext cx="8928100" cy="3887787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sz="2800" b="1" dirty="0"/>
              <a:t>1</a:t>
            </a:r>
            <a:r>
              <a:rPr lang="zh-CN" altLang="en-US" sz="2800" b="1" dirty="0"/>
              <a:t>、看以下图形表示的选择血管排序正常的是（      ）</a:t>
            </a:r>
            <a:endParaRPr lang="zh-CN" altLang="en-US" sz="2800" b="1" dirty="0"/>
          </a:p>
          <a:p>
            <a:pPr eaLnBrk="1" hangingPunct="1"/>
            <a:r>
              <a:rPr lang="zh-CN" altLang="en-US" b="1" dirty="0"/>
              <a:t>   </a:t>
            </a:r>
            <a:endParaRPr lang="zh-CN" altLang="en-US" b="1" dirty="0"/>
          </a:p>
          <a:p>
            <a:pPr eaLnBrk="1" hangingPunct="1"/>
            <a:endParaRPr lang="zh-CN" altLang="en-US" b="1" dirty="0"/>
          </a:p>
          <a:p>
            <a:pPr eaLnBrk="1" hangingPunct="1"/>
            <a:endParaRPr lang="en-US" altLang="zh-CN" sz="2400" b="1" dirty="0"/>
          </a:p>
          <a:p>
            <a:pPr eaLnBrk="1" hangingPunct="1"/>
            <a:endParaRPr lang="en-US" altLang="zh-CN" sz="2400" b="1" dirty="0"/>
          </a:p>
          <a:p>
            <a:pPr eaLnBrk="1" hangingPunct="1"/>
            <a:r>
              <a:rPr lang="en-US" altLang="zh-CN" sz="2400" b="1" dirty="0"/>
              <a:t>A</a:t>
            </a:r>
            <a:r>
              <a:rPr lang="zh-CN" altLang="en-US" sz="2400" b="1" dirty="0"/>
              <a:t>．静脉、动脉、毛细血管      </a:t>
            </a:r>
            <a:r>
              <a:rPr lang="en-US" altLang="zh-CN" sz="2400" b="1" dirty="0"/>
              <a:t>B</a:t>
            </a:r>
            <a:r>
              <a:rPr lang="zh-CN" altLang="en-US" sz="2400" b="1" dirty="0"/>
              <a:t>．毛细血管、静脉、动脉</a:t>
            </a:r>
            <a:endParaRPr lang="zh-CN" altLang="en-US" sz="2400" b="1" dirty="0"/>
          </a:p>
          <a:p>
            <a:pPr eaLnBrk="1" hangingPunct="1"/>
            <a:r>
              <a:rPr lang="en-US" altLang="zh-CN" sz="2400" b="1" dirty="0"/>
              <a:t>C</a:t>
            </a:r>
            <a:r>
              <a:rPr lang="zh-CN" altLang="en-US" sz="2400" b="1" dirty="0"/>
              <a:t>．静脉、毛细血管、动脉      </a:t>
            </a:r>
            <a:r>
              <a:rPr lang="en-US" altLang="zh-CN" sz="2400" b="1" dirty="0"/>
              <a:t>D</a:t>
            </a:r>
            <a:r>
              <a:rPr lang="zh-CN" altLang="en-US" sz="2400" b="1" dirty="0"/>
              <a:t>．动脉、静脉、毛细血管</a:t>
            </a:r>
            <a:endParaRPr lang="zh-CN" altLang="en-US" sz="2400" b="1" dirty="0"/>
          </a:p>
        </p:txBody>
      </p:sp>
      <p:grpSp>
        <p:nvGrpSpPr>
          <p:cNvPr id="60418" name="Group 4"/>
          <p:cNvGrpSpPr/>
          <p:nvPr/>
        </p:nvGrpSpPr>
        <p:grpSpPr>
          <a:xfrm>
            <a:off x="1692275" y="2565400"/>
            <a:ext cx="5327650" cy="1295400"/>
            <a:chOff x="1494" y="8310"/>
            <a:chExt cx="6480" cy="2045"/>
          </a:xfrm>
        </p:grpSpPr>
        <p:pic>
          <p:nvPicPr>
            <p:cNvPr id="60419" name="Picture 5"/>
            <p:cNvPicPr>
              <a:picLocks noChangeAspect="1"/>
            </p:cNvPicPr>
            <p:nvPr/>
          </p:nvPicPr>
          <p:blipFill>
            <a:blip r:embed="rId1">
              <a:lum contrast="84000"/>
            </a:blip>
            <a:stretch>
              <a:fillRect/>
            </a:stretch>
          </p:blipFill>
          <p:spPr>
            <a:xfrm>
              <a:off x="5814" y="8310"/>
              <a:ext cx="2160" cy="204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0420" name="Picture 6"/>
            <p:cNvPicPr>
              <a:picLocks noChangeAspect="1"/>
            </p:cNvPicPr>
            <p:nvPr/>
          </p:nvPicPr>
          <p:blipFill>
            <a:blip r:embed="rId2">
              <a:lum contrast="48000"/>
            </a:blip>
            <a:stretch>
              <a:fillRect/>
            </a:stretch>
          </p:blipFill>
          <p:spPr>
            <a:xfrm>
              <a:off x="1494" y="8310"/>
              <a:ext cx="2160" cy="203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0421" name="Picture 7"/>
            <p:cNvPicPr>
              <a:picLocks noChangeAspect="1"/>
            </p:cNvPicPr>
            <p:nvPr/>
          </p:nvPicPr>
          <p:blipFill>
            <a:blip r:embed="rId3">
              <a:lum contrast="17998"/>
            </a:blip>
            <a:stretch>
              <a:fillRect/>
            </a:stretch>
          </p:blipFill>
          <p:spPr>
            <a:xfrm>
              <a:off x="4194" y="8310"/>
              <a:ext cx="1139" cy="202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60422" name="Text Box 8"/>
          <p:cNvSpPr txBox="1"/>
          <p:nvPr/>
        </p:nvSpPr>
        <p:spPr>
          <a:xfrm>
            <a:off x="684213" y="352425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6505" name="Text Box 9"/>
          <p:cNvSpPr txBox="1"/>
          <p:nvPr/>
        </p:nvSpPr>
        <p:spPr>
          <a:xfrm>
            <a:off x="7937500" y="1484313"/>
            <a:ext cx="514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65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65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6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50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41" name="Rectangle 3"/>
          <p:cNvSpPr>
            <a:spLocks noGrp="1"/>
          </p:cNvSpPr>
          <p:nvPr>
            <p:ph idx="1"/>
          </p:nvPr>
        </p:nvSpPr>
        <p:spPr>
          <a:xfrm>
            <a:off x="395288" y="1268413"/>
            <a:ext cx="8291512" cy="4857750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b="1" dirty="0"/>
              <a:t>2</a:t>
            </a:r>
            <a:r>
              <a:rPr lang="zh-CN" altLang="en-US" b="1" dirty="0"/>
              <a:t>、护士给病人进行静脉注射前，先用手从上臂内侧向静脉远心端推压，随即用乳胶管扎紧上臂，结扎乳胶管的下方静脉就会膨大，显出结状突起。这证明了静脉（　　）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A</a:t>
            </a:r>
            <a:r>
              <a:rPr lang="zh-CN" altLang="en-US" b="1" dirty="0"/>
              <a:t>、位置较浅　　　　　　　　　　　　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B</a:t>
            </a:r>
            <a:r>
              <a:rPr lang="zh-CN" altLang="en-US" b="1" dirty="0"/>
              <a:t>、管腔大，血流慢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C</a:t>
            </a:r>
            <a:r>
              <a:rPr lang="zh-CN" altLang="en-US" b="1" dirty="0"/>
              <a:t>、血液从近心端向远心端流　　　　　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D</a:t>
            </a:r>
            <a:r>
              <a:rPr lang="zh-CN" altLang="en-US" b="1" dirty="0"/>
              <a:t>、血管内有防止血液倒流的静脉瓣</a:t>
            </a:r>
            <a:endParaRPr lang="zh-CN" altLang="en-US" b="1" dirty="0"/>
          </a:p>
        </p:txBody>
      </p:sp>
      <p:sp>
        <p:nvSpPr>
          <p:cNvPr id="107524" name="Text Box 4"/>
          <p:cNvSpPr txBox="1"/>
          <p:nvPr/>
        </p:nvSpPr>
        <p:spPr>
          <a:xfrm>
            <a:off x="6732588" y="2708275"/>
            <a:ext cx="55086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75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62466" name="Picture 2"/>
          <p:cNvPicPr>
            <a:picLocks noChangeAspect="1"/>
          </p:cNvPicPr>
          <p:nvPr/>
        </p:nvPicPr>
        <p:blipFill>
          <a:blip r:embed="rId2"/>
          <a:srcRect l="18895" r="18895"/>
          <a:stretch>
            <a:fillRect/>
          </a:stretch>
        </p:blipFill>
        <p:spPr>
          <a:xfrm>
            <a:off x="0" y="-26987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467" name="Line 3"/>
          <p:cNvSpPr/>
          <p:nvPr/>
        </p:nvSpPr>
        <p:spPr>
          <a:xfrm>
            <a:off x="5364163" y="2997200"/>
            <a:ext cx="1511300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588125" y="908050"/>
            <a:ext cx="14398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主动脉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611188" y="1484313"/>
            <a:ext cx="22320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上腔静脉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2" name="Text Box 6"/>
          <p:cNvSpPr txBox="1"/>
          <p:nvPr/>
        </p:nvSpPr>
        <p:spPr>
          <a:xfrm>
            <a:off x="900113" y="3284538"/>
            <a:ext cx="143827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右心房</a:t>
            </a:r>
            <a:endParaRPr lang="zh-CN" altLang="en-US" sz="28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23" name="Text Box 7"/>
          <p:cNvSpPr txBox="1"/>
          <p:nvPr/>
        </p:nvSpPr>
        <p:spPr>
          <a:xfrm>
            <a:off x="900113" y="5013325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右心室</a:t>
            </a:r>
            <a:endParaRPr lang="zh-CN" altLang="en-US" sz="28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539750" y="5734050"/>
            <a:ext cx="16557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下腔静脉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6659563" y="1700213"/>
            <a:ext cx="1584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肺动脉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971550" y="2492375"/>
            <a:ext cx="1584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肺静脉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827" name="Text Box 11"/>
          <p:cNvSpPr txBox="1"/>
          <p:nvPr/>
        </p:nvSpPr>
        <p:spPr>
          <a:xfrm>
            <a:off x="6877050" y="2708275"/>
            <a:ext cx="1798638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左心房</a:t>
            </a:r>
            <a:endParaRPr lang="zh-CN" altLang="en-US" sz="28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28" name="Text Box 12"/>
          <p:cNvSpPr txBox="1"/>
          <p:nvPr/>
        </p:nvSpPr>
        <p:spPr>
          <a:xfrm>
            <a:off x="6948488" y="3716338"/>
            <a:ext cx="935037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瓣膜</a:t>
            </a:r>
            <a:endParaRPr lang="zh-CN" altLang="en-US" sz="2800" b="1" dirty="0">
              <a:solidFill>
                <a:srgbClr val="0000FF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2477" name="Line 13"/>
          <p:cNvSpPr/>
          <p:nvPr/>
        </p:nvSpPr>
        <p:spPr>
          <a:xfrm>
            <a:off x="5651500" y="4868863"/>
            <a:ext cx="1368425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78" name="Line 14"/>
          <p:cNvSpPr/>
          <p:nvPr/>
        </p:nvSpPr>
        <p:spPr>
          <a:xfrm>
            <a:off x="2124075" y="5300663"/>
            <a:ext cx="1944688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79" name="Line 15"/>
          <p:cNvSpPr/>
          <p:nvPr/>
        </p:nvSpPr>
        <p:spPr>
          <a:xfrm>
            <a:off x="2195513" y="3573463"/>
            <a:ext cx="1008062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4832" name="Text Box 16"/>
          <p:cNvSpPr txBox="1"/>
          <p:nvPr/>
        </p:nvSpPr>
        <p:spPr>
          <a:xfrm>
            <a:off x="7019925" y="4508500"/>
            <a:ext cx="1368425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左心室</a:t>
            </a:r>
            <a:endParaRPr lang="zh-CN" altLang="en-US" sz="28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2481" name="Line 17"/>
          <p:cNvSpPr/>
          <p:nvPr/>
        </p:nvSpPr>
        <p:spPr>
          <a:xfrm>
            <a:off x="5148263" y="1196975"/>
            <a:ext cx="1368425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82" name="Line 18"/>
          <p:cNvSpPr/>
          <p:nvPr/>
        </p:nvSpPr>
        <p:spPr>
          <a:xfrm>
            <a:off x="5148263" y="1989138"/>
            <a:ext cx="1368425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83" name="Line 19"/>
          <p:cNvSpPr/>
          <p:nvPr/>
        </p:nvSpPr>
        <p:spPr>
          <a:xfrm>
            <a:off x="2268538" y="1773238"/>
            <a:ext cx="935037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84" name="Line 20"/>
          <p:cNvSpPr/>
          <p:nvPr/>
        </p:nvSpPr>
        <p:spPr>
          <a:xfrm>
            <a:off x="2124075" y="6021388"/>
            <a:ext cx="1079500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85" name="Line 21"/>
          <p:cNvSpPr/>
          <p:nvPr/>
        </p:nvSpPr>
        <p:spPr>
          <a:xfrm>
            <a:off x="5508625" y="4005263"/>
            <a:ext cx="1368425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86" name="Line 22"/>
          <p:cNvSpPr/>
          <p:nvPr/>
        </p:nvSpPr>
        <p:spPr>
          <a:xfrm>
            <a:off x="2268538" y="2781300"/>
            <a:ext cx="503237" cy="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2487" name="Line 23"/>
          <p:cNvSpPr/>
          <p:nvPr/>
        </p:nvSpPr>
        <p:spPr>
          <a:xfrm>
            <a:off x="4427538" y="2924175"/>
            <a:ext cx="2449512" cy="1081088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4840" name="Oval 24"/>
          <p:cNvSpPr/>
          <p:nvPr/>
        </p:nvSpPr>
        <p:spPr>
          <a:xfrm>
            <a:off x="6659563" y="908050"/>
            <a:ext cx="574675" cy="574675"/>
          </a:xfrm>
          <a:prstGeom prst="ellipse">
            <a:avLst/>
          </a:prstGeom>
          <a:solidFill>
            <a:srgbClr val="A1ED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en-US" altLang="zh-CN" sz="3600" b="1" dirty="0">
                <a:latin typeface="Verdana" panose="020B0604030504040204" pitchFamily="34" charset="0"/>
                <a:ea typeface="宋体" panose="02010600030101010101" pitchFamily="2" charset="-122"/>
              </a:rPr>
              <a:t>1</a:t>
            </a:r>
            <a:endParaRPr lang="en-US" altLang="zh-CN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41" name="Oval 25"/>
          <p:cNvSpPr/>
          <p:nvPr/>
        </p:nvSpPr>
        <p:spPr>
          <a:xfrm>
            <a:off x="6659563" y="1700213"/>
            <a:ext cx="574675" cy="574675"/>
          </a:xfrm>
          <a:prstGeom prst="ellipse">
            <a:avLst/>
          </a:prstGeom>
          <a:solidFill>
            <a:srgbClr val="A1ED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en-US" altLang="zh-CN" sz="3600" b="1" dirty="0">
                <a:latin typeface="Verdana" panose="020B0604030504040204" pitchFamily="34" charset="0"/>
                <a:ea typeface="宋体" panose="02010600030101010101" pitchFamily="2" charset="-122"/>
              </a:rPr>
              <a:t>2</a:t>
            </a:r>
            <a:endParaRPr lang="en-US" altLang="zh-CN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42" name="Oval 26"/>
          <p:cNvSpPr/>
          <p:nvPr/>
        </p:nvSpPr>
        <p:spPr>
          <a:xfrm>
            <a:off x="1476375" y="2565400"/>
            <a:ext cx="574675" cy="574675"/>
          </a:xfrm>
          <a:prstGeom prst="ellipse">
            <a:avLst/>
          </a:prstGeom>
          <a:solidFill>
            <a:srgbClr val="A1ED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en-US" altLang="zh-CN" sz="3600" b="1" dirty="0">
                <a:latin typeface="Verdana" panose="020B0604030504040204" pitchFamily="34" charset="0"/>
                <a:ea typeface="宋体" panose="02010600030101010101" pitchFamily="2" charset="-122"/>
              </a:rPr>
              <a:t>3</a:t>
            </a:r>
            <a:endParaRPr lang="en-US" altLang="zh-CN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43" name="Oval 27"/>
          <p:cNvSpPr/>
          <p:nvPr/>
        </p:nvSpPr>
        <p:spPr>
          <a:xfrm>
            <a:off x="1547813" y="1484313"/>
            <a:ext cx="574675" cy="574675"/>
          </a:xfrm>
          <a:prstGeom prst="ellipse">
            <a:avLst/>
          </a:prstGeom>
          <a:solidFill>
            <a:srgbClr val="A1ED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en-US" altLang="zh-CN" sz="3600" b="1" dirty="0">
                <a:latin typeface="Verdana" panose="020B0604030504040204" pitchFamily="34" charset="0"/>
                <a:ea typeface="宋体" panose="02010600030101010101" pitchFamily="2" charset="-122"/>
              </a:rPr>
              <a:t>4</a:t>
            </a:r>
            <a:endParaRPr lang="en-US" altLang="zh-CN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44" name="Oval 28"/>
          <p:cNvSpPr/>
          <p:nvPr/>
        </p:nvSpPr>
        <p:spPr>
          <a:xfrm>
            <a:off x="1476375" y="5734050"/>
            <a:ext cx="574675" cy="574675"/>
          </a:xfrm>
          <a:prstGeom prst="ellipse">
            <a:avLst/>
          </a:prstGeom>
          <a:solidFill>
            <a:srgbClr val="A1ED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en-US" altLang="zh-CN" sz="3600" b="1" dirty="0">
                <a:latin typeface="Verdana" panose="020B0604030504040204" pitchFamily="34" charset="0"/>
                <a:ea typeface="宋体" panose="02010600030101010101" pitchFamily="2" charset="-122"/>
              </a:rPr>
              <a:t>5</a:t>
            </a:r>
            <a:endParaRPr lang="en-US" altLang="zh-CN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34845" name="Oval 29"/>
          <p:cNvSpPr/>
          <p:nvPr/>
        </p:nvSpPr>
        <p:spPr>
          <a:xfrm>
            <a:off x="7019925" y="3716338"/>
            <a:ext cx="574675" cy="574675"/>
          </a:xfrm>
          <a:prstGeom prst="ellipse">
            <a:avLst/>
          </a:prstGeom>
          <a:solidFill>
            <a:srgbClr val="A1ED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r>
              <a:rPr lang="en-US" altLang="zh-CN" sz="3600" b="1" dirty="0">
                <a:latin typeface="Verdana" panose="020B0604030504040204" pitchFamily="34" charset="0"/>
                <a:ea typeface="宋体" panose="02010600030101010101" pitchFamily="2" charset="-122"/>
              </a:rPr>
              <a:t>6</a:t>
            </a:r>
            <a:endParaRPr lang="en-US" altLang="zh-CN" sz="3600" b="1" dirty="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2494" name="Rectangle 30"/>
          <p:cNvSpPr/>
          <p:nvPr/>
        </p:nvSpPr>
        <p:spPr>
          <a:xfrm>
            <a:off x="250825" y="0"/>
            <a:ext cx="8399463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四、心脏：由心肌构成位于胸腔中部偏左下方，夹在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两肺之间，形状象桃子，大小与本人拳头差不多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4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48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348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48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"/>
                                        <p:tgtEl>
                                          <p:spTgt spid="348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348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  <p:bldP spid="34821" grpId="0"/>
      <p:bldP spid="34822" grpId="0"/>
      <p:bldP spid="34823" grpId="0"/>
      <p:bldP spid="34824" grpId="0"/>
      <p:bldP spid="34825" grpId="0"/>
      <p:bldP spid="34826" grpId="0"/>
      <p:bldP spid="34827" grpId="0"/>
      <p:bldP spid="34828" grpId="0"/>
      <p:bldP spid="34832" grpId="0"/>
      <p:bldP spid="34840" grpId="0" animBg="1"/>
      <p:bldP spid="34841" grpId="0" animBg="1"/>
      <p:bldP spid="34842" grpId="0" animBg="1"/>
      <p:bldP spid="34843" grpId="0" animBg="1"/>
      <p:bldP spid="34844" grpId="0" animBg="1"/>
      <p:bldP spid="3484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3490" name="Text Box 6"/>
          <p:cNvSpPr txBox="1"/>
          <p:nvPr/>
        </p:nvSpPr>
        <p:spPr>
          <a:xfrm>
            <a:off x="684213" y="981075"/>
            <a:ext cx="647700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心脏结构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1" name="Text Box 7"/>
          <p:cNvSpPr txBox="1"/>
          <p:nvPr/>
        </p:nvSpPr>
        <p:spPr>
          <a:xfrm>
            <a:off x="1331913" y="1120775"/>
            <a:ext cx="1368425" cy="5080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四个腔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2" name="Text Box 8"/>
          <p:cNvSpPr txBox="1"/>
          <p:nvPr/>
        </p:nvSpPr>
        <p:spPr>
          <a:xfrm>
            <a:off x="2627313" y="260350"/>
            <a:ext cx="1817687" cy="495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上面心房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连静脉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3" name="Text Box 9"/>
          <p:cNvSpPr txBox="1"/>
          <p:nvPr/>
        </p:nvSpPr>
        <p:spPr>
          <a:xfrm>
            <a:off x="2700338" y="1484313"/>
            <a:ext cx="1817687" cy="4953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下面心室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连动脉</a:t>
            </a:r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4" name="Text Box 10"/>
          <p:cNvSpPr txBox="1"/>
          <p:nvPr/>
        </p:nvSpPr>
        <p:spPr>
          <a:xfrm>
            <a:off x="4427538" y="115888"/>
            <a:ext cx="3306762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左心房：连肺静脉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5" name="Text Box 11"/>
          <p:cNvSpPr txBox="1"/>
          <p:nvPr/>
        </p:nvSpPr>
        <p:spPr>
          <a:xfrm>
            <a:off x="4356100" y="692150"/>
            <a:ext cx="4464050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右心房：连上、下腔静脉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6" name="Text Box 12"/>
          <p:cNvSpPr txBox="1"/>
          <p:nvPr/>
        </p:nvSpPr>
        <p:spPr>
          <a:xfrm>
            <a:off x="4500563" y="1196975"/>
            <a:ext cx="3306762" cy="2968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左心室：连主动脉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7" name="Text Box 13"/>
          <p:cNvSpPr txBox="1"/>
          <p:nvPr/>
        </p:nvSpPr>
        <p:spPr>
          <a:xfrm>
            <a:off x="4500563" y="1773238"/>
            <a:ext cx="3306762" cy="2968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右心室：连肺动脉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8" name="Text Box 14"/>
          <p:cNvSpPr txBox="1"/>
          <p:nvPr/>
        </p:nvSpPr>
        <p:spPr>
          <a:xfrm>
            <a:off x="1450975" y="2708275"/>
            <a:ext cx="1825625" cy="5762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瓣膜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499" name="Text Box 15"/>
          <p:cNvSpPr txBox="1"/>
          <p:nvPr/>
        </p:nvSpPr>
        <p:spPr>
          <a:xfrm>
            <a:off x="2484438" y="2492375"/>
            <a:ext cx="6945312" cy="7921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房室瓣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：心房与心室之间瓣膜，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只能向心室开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0" name="Text Box 16"/>
          <p:cNvSpPr txBox="1"/>
          <p:nvPr/>
        </p:nvSpPr>
        <p:spPr>
          <a:xfrm>
            <a:off x="2484438" y="3500438"/>
            <a:ext cx="7110412" cy="1008062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0" algn="just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动脉瓣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：心室与动脉之间瓣膜，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 algn="just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只能向动脉开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1" name="AutoShape 17"/>
          <p:cNvSpPr/>
          <p:nvPr/>
        </p:nvSpPr>
        <p:spPr>
          <a:xfrm>
            <a:off x="2339975" y="2852738"/>
            <a:ext cx="215900" cy="863600"/>
          </a:xfrm>
          <a:prstGeom prst="leftBrace">
            <a:avLst>
              <a:gd name="adj1" fmla="val 33277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2" name="AutoShape 18"/>
          <p:cNvSpPr/>
          <p:nvPr/>
        </p:nvSpPr>
        <p:spPr>
          <a:xfrm>
            <a:off x="2555875" y="620713"/>
            <a:ext cx="215900" cy="1439862"/>
          </a:xfrm>
          <a:prstGeom prst="leftBrace">
            <a:avLst>
              <a:gd name="adj1" fmla="val 55483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3" name="AutoShape 19"/>
          <p:cNvSpPr/>
          <p:nvPr/>
        </p:nvSpPr>
        <p:spPr>
          <a:xfrm>
            <a:off x="4356100" y="1412875"/>
            <a:ext cx="215900" cy="720725"/>
          </a:xfrm>
          <a:prstGeom prst="leftBrace">
            <a:avLst>
              <a:gd name="adj1" fmla="val 27772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4" name="AutoShape 20"/>
          <p:cNvSpPr/>
          <p:nvPr/>
        </p:nvSpPr>
        <p:spPr>
          <a:xfrm>
            <a:off x="4284663" y="404813"/>
            <a:ext cx="71437" cy="647700"/>
          </a:xfrm>
          <a:prstGeom prst="leftBrace">
            <a:avLst>
              <a:gd name="adj1" fmla="val 75430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5" name="AutoShape 21"/>
          <p:cNvSpPr/>
          <p:nvPr/>
        </p:nvSpPr>
        <p:spPr>
          <a:xfrm>
            <a:off x="1187450" y="1270000"/>
            <a:ext cx="215900" cy="1798638"/>
          </a:xfrm>
          <a:prstGeom prst="leftBrace">
            <a:avLst>
              <a:gd name="adj1" fmla="val 69308"/>
              <a:gd name="adj2" fmla="val 50000"/>
            </a:avLst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3506" name="Rectangle 23"/>
          <p:cNvSpPr/>
          <p:nvPr/>
        </p:nvSpPr>
        <p:spPr>
          <a:xfrm>
            <a:off x="0" y="4508500"/>
            <a:ext cx="8291513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666750" algn="ctr"/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血液流向：只能从心房→心室→动脉→静脉，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666750" algn="ctr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而不会倒流。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37890" name="Group 2"/>
          <p:cNvGraphicFramePr>
            <a:graphicFrameLocks noGrp="1"/>
          </p:cNvGraphicFramePr>
          <p:nvPr/>
        </p:nvGraphicFramePr>
        <p:xfrm>
          <a:off x="684213" y="2419350"/>
          <a:ext cx="7632700" cy="2665413"/>
        </p:xfrm>
        <a:graphic>
          <a:graphicData uri="http://schemas.openxmlformats.org/drawingml/2006/table">
            <a:tbl>
              <a:tblPr/>
              <a:tblGrid>
                <a:gridCol w="1889125"/>
                <a:gridCol w="2857500"/>
                <a:gridCol w="2886075"/>
              </a:tblGrid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某人血型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可接受的血型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可输给的血型</a:t>
                      </a:r>
                      <a:endParaRPr kumimoji="0" lang="zh-CN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A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A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A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AB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B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B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B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AB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8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AB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 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 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AB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 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AB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50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O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O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AB</a:t>
                      </a:r>
                      <a:r>
                        <a:rPr kumimoji="0" lang="zh-CN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、</a:t>
                      </a:r>
                      <a:r>
                        <a:rPr kumimoji="0" lang="en-US" altLang="zh-CN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O</a:t>
                      </a:r>
                      <a:endParaRPr kumimoji="0" lang="en-US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916" name="Text Box 28"/>
          <p:cNvSpPr txBox="1"/>
          <p:nvPr/>
        </p:nvSpPr>
        <p:spPr>
          <a:xfrm>
            <a:off x="3492500" y="1901825"/>
            <a:ext cx="3529013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solidFill>
                  <a:schemeClr val="tx2"/>
                </a:solidFill>
                <a:latin typeface="Arial Black" panose="020B0A04020102020204" pitchFamily="34" charset="0"/>
                <a:ea typeface="楷体_GB2312" panose="02010609030101010101" pitchFamily="49" charset="-122"/>
              </a:rPr>
              <a:t>输血关系表</a:t>
            </a:r>
            <a:endParaRPr lang="zh-CN" altLang="en-US" sz="2800" b="1" dirty="0">
              <a:solidFill>
                <a:schemeClr val="tx2"/>
              </a:solidFill>
              <a:latin typeface="Arial Black" panose="020B0A040201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7917" name="Rectangle 29"/>
          <p:cNvSpPr/>
          <p:nvPr/>
        </p:nvSpPr>
        <p:spPr>
          <a:xfrm>
            <a:off x="468313" y="1538288"/>
            <a:ext cx="3455987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solidFill>
                  <a:srgbClr val="FF0000"/>
                </a:solidFill>
                <a:latin typeface="Arial Black" panose="020B0A04020102020204" pitchFamily="34" charset="0"/>
                <a:ea typeface="楷体_GB2312" panose="02010609030101010101" pitchFamily="49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Arial Black" panose="020B0A04020102020204" pitchFamily="34" charset="0"/>
                <a:ea typeface="楷体_GB2312" panose="02010609030101010101" pitchFamily="49" charset="-122"/>
              </a:rPr>
              <a:t>输血原则：</a:t>
            </a:r>
            <a:endParaRPr lang="zh-CN" altLang="en-US" sz="2800" b="1" dirty="0">
              <a:solidFill>
                <a:srgbClr val="FF0000"/>
              </a:solidFill>
              <a:latin typeface="Arial Black" panose="020B0A040201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37918" name="AutoShape 30"/>
          <p:cNvSpPr/>
          <p:nvPr/>
        </p:nvSpPr>
        <p:spPr>
          <a:xfrm>
            <a:off x="1295400" y="5373688"/>
            <a:ext cx="107950" cy="865187"/>
          </a:xfrm>
          <a:prstGeom prst="leftBrace">
            <a:avLst>
              <a:gd name="adj1" fmla="val 50722"/>
              <a:gd name="adj2" fmla="val 50000"/>
            </a:avLst>
          </a:prstGeom>
          <a:solidFill>
            <a:srgbClr val="FF0000"/>
          </a:solidFill>
          <a:ln w="25400" cap="flat" cmpd="sng">
            <a:solidFill>
              <a:srgbClr val="D60093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919" name="Text Box 31"/>
          <p:cNvSpPr txBox="1"/>
          <p:nvPr/>
        </p:nvSpPr>
        <p:spPr>
          <a:xfrm>
            <a:off x="1403350" y="5157788"/>
            <a:ext cx="44831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 Black" panose="020B0A04020102020204" pitchFamily="34" charset="0"/>
                <a:ea typeface="新宋体" panose="02010609030101010101" pitchFamily="49" charset="-122"/>
              </a:rPr>
              <a:t>以输入同型血为原则</a:t>
            </a:r>
            <a:endParaRPr lang="zh-CN" altLang="en-US" sz="3200" b="1" dirty="0">
              <a:latin typeface="Arial Black" panose="020B0A04020102020204" pitchFamily="34" charset="0"/>
              <a:ea typeface="新宋体" panose="02010609030101010101" pitchFamily="49" charset="-122"/>
            </a:endParaRPr>
          </a:p>
        </p:txBody>
      </p:sp>
      <p:sp>
        <p:nvSpPr>
          <p:cNvPr id="37920" name="Text Box 32"/>
          <p:cNvSpPr txBox="1"/>
          <p:nvPr/>
        </p:nvSpPr>
        <p:spPr>
          <a:xfrm>
            <a:off x="1476375" y="5873750"/>
            <a:ext cx="38560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 Black" panose="020B0A04020102020204" pitchFamily="34" charset="0"/>
                <a:ea typeface="新宋体" panose="02010609030101010101" pitchFamily="49" charset="-122"/>
              </a:rPr>
              <a:t>异型血只能输入少量</a:t>
            </a:r>
            <a:endParaRPr lang="zh-CN" altLang="en-US" sz="3200" b="1" dirty="0">
              <a:latin typeface="Arial Black" panose="020B0A04020102020204" pitchFamily="34" charset="0"/>
              <a:ea typeface="新宋体" panose="02010609030101010101" pitchFamily="49" charset="-122"/>
            </a:endParaRPr>
          </a:p>
        </p:txBody>
      </p:sp>
      <p:sp>
        <p:nvSpPr>
          <p:cNvPr id="37921" name="Text Box 33"/>
          <p:cNvSpPr txBox="1"/>
          <p:nvPr/>
        </p:nvSpPr>
        <p:spPr>
          <a:xfrm>
            <a:off x="546100" y="98425"/>
            <a:ext cx="7697788" cy="13858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六、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输血概念：将献血者输入受血者体内的过程。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人类最基本血型为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ABO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型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7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7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9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9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9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9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9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9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7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916" grpId="0"/>
      <p:bldP spid="37917" grpId="0"/>
      <p:bldP spid="37918" grpId="0" animBg="1"/>
      <p:bldP spid="37919" grpId="0"/>
      <p:bldP spid="37920" grpId="0"/>
      <p:bldP spid="37921" grpId="0"/>
      <p:bldP spid="37921" grpId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7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/>
            <a:r>
              <a:rPr lang="en-US" altLang="zh-CN" sz="2800" b="1" dirty="0"/>
              <a:t>1</a:t>
            </a:r>
            <a:r>
              <a:rPr lang="zh-CN" altLang="en-US" sz="2800" b="1" dirty="0"/>
              <a:t>、若该战士是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型血，失血过多需输血时，应以输给何种血型的血为原则       （   ）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A</a:t>
            </a:r>
            <a:r>
              <a:rPr lang="zh-CN" altLang="en-US" sz="2800" b="1" dirty="0"/>
              <a:t>、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型   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型         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O</a:t>
            </a:r>
            <a:r>
              <a:rPr lang="zh-CN" altLang="en-US" sz="2800" b="1" dirty="0"/>
              <a:t>型    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AB</a:t>
            </a:r>
            <a:r>
              <a:rPr lang="zh-CN" altLang="en-US" sz="2800" b="1" dirty="0"/>
              <a:t>型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2</a:t>
            </a:r>
            <a:r>
              <a:rPr lang="zh-CN" altLang="en-US" sz="2800" b="1" dirty="0"/>
              <a:t>、一个人的血量占体重的</a:t>
            </a:r>
            <a:r>
              <a:rPr lang="en-US" altLang="zh-CN" sz="2800" b="1" dirty="0"/>
              <a:t>7%-8%</a:t>
            </a:r>
            <a:r>
              <a:rPr lang="zh-CN" altLang="en-US" sz="2800" b="1" dirty="0"/>
              <a:t>，一个体重为</a:t>
            </a:r>
            <a:r>
              <a:rPr lang="en-US" altLang="zh-CN" sz="2800" b="1" dirty="0"/>
              <a:t>50</a:t>
            </a:r>
            <a:r>
              <a:rPr lang="zh-CN" altLang="en-US" sz="2800" b="1" dirty="0"/>
              <a:t>千克的健康成年人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若一次失血</a:t>
            </a:r>
            <a:r>
              <a:rPr lang="en-US" altLang="zh-CN" sz="2800" b="1" dirty="0"/>
              <a:t>1400</a:t>
            </a:r>
            <a:r>
              <a:rPr lang="zh-CN" altLang="en-US" sz="2800" b="1" dirty="0"/>
              <a:t>毫升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其结果是</a:t>
            </a:r>
            <a:r>
              <a:rPr lang="en-US" altLang="zh-CN" sz="2800" b="1" dirty="0"/>
              <a:t>(      )</a:t>
            </a:r>
            <a:endParaRPr lang="en-US" altLang="zh-CN" sz="2800" b="1" dirty="0"/>
          </a:p>
          <a:p>
            <a:pPr eaLnBrk="1" hangingPunct="1"/>
            <a:r>
              <a:rPr lang="en-US" altLang="zh-CN" sz="2800" b="1" dirty="0"/>
              <a:t>A.</a:t>
            </a:r>
            <a:r>
              <a:rPr lang="zh-CN" altLang="en-US" sz="2800" b="1" dirty="0"/>
              <a:t>对身体毫无影响 </a:t>
            </a:r>
            <a:r>
              <a:rPr lang="en-US" altLang="zh-CN" sz="2800" b="1" dirty="0"/>
              <a:t>B.</a:t>
            </a:r>
            <a:r>
              <a:rPr lang="zh-CN" altLang="en-US" sz="2800" b="1" dirty="0"/>
              <a:t>对健康有影响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但可很快恢复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C.</a:t>
            </a:r>
            <a:r>
              <a:rPr lang="zh-CN" altLang="en-US" sz="2800" b="1" dirty="0"/>
              <a:t>并不影响健康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可以很快恢复　　  </a:t>
            </a:r>
            <a:r>
              <a:rPr lang="en-US" altLang="zh-CN" sz="2800" b="1" dirty="0"/>
              <a:t>D.</a:t>
            </a:r>
            <a:r>
              <a:rPr lang="zh-CN" altLang="en-US" sz="2800" b="1" dirty="0"/>
              <a:t>危及生命</a:t>
            </a:r>
            <a:endParaRPr lang="zh-CN" altLang="en-US" sz="2800" b="1" dirty="0"/>
          </a:p>
        </p:txBody>
      </p:sp>
      <p:sp>
        <p:nvSpPr>
          <p:cNvPr id="70658" name="Text Box 4"/>
          <p:cNvSpPr txBox="1"/>
          <p:nvPr/>
        </p:nvSpPr>
        <p:spPr>
          <a:xfrm>
            <a:off x="1600200" y="227013"/>
            <a:ext cx="14081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1621" name="Text Box 5"/>
          <p:cNvSpPr txBox="1"/>
          <p:nvPr/>
        </p:nvSpPr>
        <p:spPr>
          <a:xfrm>
            <a:off x="5867400" y="20240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1622" name="Text Box 6"/>
          <p:cNvSpPr txBox="1"/>
          <p:nvPr/>
        </p:nvSpPr>
        <p:spPr>
          <a:xfrm>
            <a:off x="1887538" y="43561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1" grpId="0"/>
      <p:bldP spid="11162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1682" name="Text Box 4"/>
          <p:cNvSpPr txBox="1"/>
          <p:nvPr/>
        </p:nvSpPr>
        <p:spPr>
          <a:xfrm>
            <a:off x="1455738" y="155575"/>
            <a:ext cx="5984875" cy="57912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第五章人体内废物的排出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P72-77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3" name="Text Box 5"/>
          <p:cNvSpPr txBox="1"/>
          <p:nvPr/>
        </p:nvSpPr>
        <p:spPr>
          <a:xfrm>
            <a:off x="303213" y="971550"/>
            <a:ext cx="7753350" cy="10668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．排泄：生物体把体内产生的二氧化碳、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尿素和多余的水排出体外的过程。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4" name="Text Box 6"/>
          <p:cNvSpPr txBox="1"/>
          <p:nvPr/>
        </p:nvSpPr>
        <p:spPr>
          <a:xfrm>
            <a:off x="146050" y="2319338"/>
            <a:ext cx="8651875" cy="20621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．排泄途径：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⑴呼吸系统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：二氧化碳、水汽；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⑵皮肤的汗腺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：部分水、无机盐、尿素；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⑶泌尿系统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：以尿形式排出大部分尿素和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　　　　　　大部分水、无机盐。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5" name="Text Box 7"/>
          <p:cNvSpPr txBox="1"/>
          <p:nvPr/>
        </p:nvSpPr>
        <p:spPr>
          <a:xfrm>
            <a:off x="323850" y="4479925"/>
            <a:ext cx="2857500" cy="15541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．泌尿系统的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组成和功能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　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6" name="Text Box 8"/>
          <p:cNvSpPr txBox="1"/>
          <p:nvPr/>
        </p:nvSpPr>
        <p:spPr>
          <a:xfrm>
            <a:off x="3276600" y="4437063"/>
            <a:ext cx="30400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肾脏：形成尿液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7" name="Text Box 9"/>
          <p:cNvSpPr txBox="1"/>
          <p:nvPr/>
        </p:nvSpPr>
        <p:spPr>
          <a:xfrm>
            <a:off x="3276600" y="4902200"/>
            <a:ext cx="34480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输尿管：输送尿液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8" name="Text Box 10"/>
          <p:cNvSpPr txBox="1"/>
          <p:nvPr/>
        </p:nvSpPr>
        <p:spPr>
          <a:xfrm>
            <a:off x="3276600" y="5407025"/>
            <a:ext cx="38560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膀胱：暂时贮存尿液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89" name="Text Box 11"/>
          <p:cNvSpPr txBox="1"/>
          <p:nvPr/>
        </p:nvSpPr>
        <p:spPr>
          <a:xfrm>
            <a:off x="3276600" y="5949950"/>
            <a:ext cx="30400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尿道：排出尿液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690" name="AutoShape 12"/>
          <p:cNvSpPr/>
          <p:nvPr/>
        </p:nvSpPr>
        <p:spPr>
          <a:xfrm>
            <a:off x="3132138" y="4724400"/>
            <a:ext cx="215900" cy="1512888"/>
          </a:xfrm>
          <a:prstGeom prst="leftBrace">
            <a:avLst>
              <a:gd name="adj1" fmla="val 58297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29" name="Rectangle 3"/>
          <p:cNvSpPr>
            <a:spLocks noGrp="1"/>
          </p:cNvSpPr>
          <p:nvPr>
            <p:ph idx="1"/>
          </p:nvPr>
        </p:nvSpPr>
        <p:spPr/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dirty="0"/>
              <a:t>1</a:t>
            </a:r>
            <a:r>
              <a:rPr lang="zh-CN" altLang="en-US" dirty="0"/>
              <a:t>、以下不可以叫做排泄废物的是（   ）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 </a:t>
            </a:r>
            <a:r>
              <a:rPr lang="en-US" altLang="zh-CN" dirty="0"/>
              <a:t>A</a:t>
            </a:r>
            <a:r>
              <a:rPr lang="zh-CN" altLang="en-US" dirty="0"/>
              <a:t>．人体内多余的水    </a:t>
            </a:r>
            <a:r>
              <a:rPr lang="en-US" altLang="zh-CN" dirty="0"/>
              <a:t>B</a:t>
            </a:r>
            <a:r>
              <a:rPr lang="zh-CN" altLang="en-US" dirty="0"/>
              <a:t>．尿素、尿酸   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 </a:t>
            </a:r>
            <a:r>
              <a:rPr lang="en-US" altLang="zh-CN" dirty="0"/>
              <a:t>C</a:t>
            </a:r>
            <a:r>
              <a:rPr lang="zh-CN" altLang="en-US" dirty="0"/>
              <a:t>．粪便                </a:t>
            </a:r>
            <a:r>
              <a:rPr lang="en-US" altLang="zh-CN" dirty="0"/>
              <a:t>D</a:t>
            </a:r>
            <a:r>
              <a:rPr lang="zh-CN" altLang="en-US" dirty="0"/>
              <a:t>．无机盐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zh-CN" dirty="0"/>
              <a:t>2</a:t>
            </a:r>
            <a:r>
              <a:rPr lang="zh-CN" altLang="en-US" dirty="0"/>
              <a:t>、担负着人体排泄废物功能的是（   ）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 </a:t>
            </a:r>
            <a:r>
              <a:rPr lang="en-US" altLang="zh-CN" dirty="0"/>
              <a:t>A</a:t>
            </a:r>
            <a:r>
              <a:rPr lang="zh-CN" altLang="en-US" dirty="0"/>
              <a:t>．呼吸系统     </a:t>
            </a:r>
            <a:r>
              <a:rPr lang="en-US" altLang="zh-CN" dirty="0"/>
              <a:t>B</a:t>
            </a:r>
            <a:r>
              <a:rPr lang="zh-CN" altLang="en-US" dirty="0"/>
              <a:t>．排泄系统     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</a:t>
            </a:r>
            <a:r>
              <a:rPr lang="en-US" altLang="zh-CN" dirty="0"/>
              <a:t>C</a:t>
            </a:r>
            <a:r>
              <a:rPr lang="zh-CN" altLang="en-US" dirty="0"/>
              <a:t>．循环系统      </a:t>
            </a:r>
            <a:r>
              <a:rPr lang="en-US" altLang="zh-CN" dirty="0"/>
              <a:t>D</a:t>
            </a:r>
            <a:r>
              <a:rPr lang="zh-CN" altLang="en-US" dirty="0"/>
              <a:t>．神经系统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zh-CN" dirty="0"/>
              <a:t>3</a:t>
            </a:r>
            <a:r>
              <a:rPr lang="zh-CN" altLang="en-US" dirty="0"/>
              <a:t>、形成尿液的器官是（   ）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 </a:t>
            </a:r>
            <a:r>
              <a:rPr lang="en-US" altLang="zh-CN" dirty="0"/>
              <a:t>A</a:t>
            </a:r>
            <a:r>
              <a:rPr lang="zh-CN" altLang="en-US" dirty="0"/>
              <a:t>．肾脏     </a:t>
            </a:r>
            <a:r>
              <a:rPr lang="en-US" altLang="zh-CN" dirty="0"/>
              <a:t>B</a:t>
            </a:r>
            <a:r>
              <a:rPr lang="zh-CN" altLang="en-US" dirty="0"/>
              <a:t>．输尿管    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</a:t>
            </a:r>
            <a:r>
              <a:rPr lang="en-US" altLang="zh-CN" dirty="0"/>
              <a:t>C</a:t>
            </a:r>
            <a:r>
              <a:rPr lang="zh-CN" altLang="en-US" dirty="0"/>
              <a:t>．膀胱      </a:t>
            </a:r>
            <a:r>
              <a:rPr lang="en-US" altLang="zh-CN" dirty="0"/>
              <a:t>D</a:t>
            </a:r>
            <a:r>
              <a:rPr lang="zh-CN" altLang="en-US" dirty="0"/>
              <a:t>．尿道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endParaRPr lang="en-US" altLang="zh-CN" dirty="0"/>
          </a:p>
        </p:txBody>
      </p:sp>
      <p:sp>
        <p:nvSpPr>
          <p:cNvPr id="73730" name="Text Box 5"/>
          <p:cNvSpPr txBox="1"/>
          <p:nvPr/>
        </p:nvSpPr>
        <p:spPr>
          <a:xfrm>
            <a:off x="900113" y="423863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46" name="Text Box 6"/>
          <p:cNvSpPr txBox="1"/>
          <p:nvPr/>
        </p:nvSpPr>
        <p:spPr>
          <a:xfrm>
            <a:off x="7235825" y="1484313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47" name="Text Box 7"/>
          <p:cNvSpPr txBox="1"/>
          <p:nvPr/>
        </p:nvSpPr>
        <p:spPr>
          <a:xfrm>
            <a:off x="7164388" y="32131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48" name="Text Box 8"/>
          <p:cNvSpPr txBox="1"/>
          <p:nvPr/>
        </p:nvSpPr>
        <p:spPr>
          <a:xfrm>
            <a:off x="5076825" y="479742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6" grpId="0"/>
      <p:bldP spid="112647" grpId="0"/>
      <p:bldP spid="11264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4754" name="Rectangle 2"/>
          <p:cNvSpPr/>
          <p:nvPr/>
        </p:nvSpPr>
        <p:spPr>
          <a:xfrm>
            <a:off x="323850" y="0"/>
            <a:ext cx="8820150" cy="762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ctr"/>
            <a:r>
              <a:rPr lang="en-US" altLang="zh-CN" sz="3200" b="1" dirty="0">
                <a:solidFill>
                  <a:srgbClr val="372D2D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solidFill>
                  <a:srgbClr val="372D2D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每个肾脏由</a:t>
            </a:r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多万个肾单位构成。</a:t>
            </a:r>
            <a:endParaRPr lang="zh-CN" altLang="en-US" sz="3200" b="1" dirty="0">
              <a:solidFill>
                <a:srgbClr val="372D2D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55" name="Text Box 3"/>
          <p:cNvSpPr txBox="1"/>
          <p:nvPr/>
        </p:nvSpPr>
        <p:spPr>
          <a:xfrm>
            <a:off x="827088" y="1268413"/>
            <a:ext cx="671512" cy="15589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1919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肾单位</a:t>
            </a:r>
            <a:endParaRPr lang="zh-CN" altLang="en-US" sz="3200" b="1" dirty="0">
              <a:solidFill>
                <a:srgbClr val="1919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4756" name="Text Box 4"/>
          <p:cNvSpPr txBox="1"/>
          <p:nvPr/>
        </p:nvSpPr>
        <p:spPr>
          <a:xfrm>
            <a:off x="1692275" y="981075"/>
            <a:ext cx="2519363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1919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肾小球</a:t>
            </a:r>
            <a:endParaRPr lang="zh-CN" altLang="en-US" sz="3200" b="1" dirty="0">
              <a:solidFill>
                <a:srgbClr val="1919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4757" name="Text Box 5"/>
          <p:cNvSpPr txBox="1"/>
          <p:nvPr/>
        </p:nvSpPr>
        <p:spPr>
          <a:xfrm>
            <a:off x="1763713" y="1628775"/>
            <a:ext cx="230346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1919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肾小囊</a:t>
            </a:r>
            <a:endParaRPr lang="zh-CN" altLang="en-US" sz="3200" b="1" dirty="0">
              <a:solidFill>
                <a:srgbClr val="1919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4758" name="Text Box 6"/>
          <p:cNvSpPr txBox="1"/>
          <p:nvPr/>
        </p:nvSpPr>
        <p:spPr>
          <a:xfrm>
            <a:off x="1835150" y="2349500"/>
            <a:ext cx="187325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1919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肾小管</a:t>
            </a:r>
            <a:endParaRPr lang="zh-CN" altLang="en-US" sz="3200" b="1" dirty="0">
              <a:solidFill>
                <a:srgbClr val="1919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4759" name="AutoShape 7"/>
          <p:cNvSpPr/>
          <p:nvPr/>
        </p:nvSpPr>
        <p:spPr>
          <a:xfrm>
            <a:off x="1476375" y="1341438"/>
            <a:ext cx="358775" cy="1439862"/>
          </a:xfrm>
          <a:prstGeom prst="leftBrace">
            <a:avLst>
              <a:gd name="adj1" fmla="val 33388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0" name="AutoShape 8"/>
          <p:cNvSpPr/>
          <p:nvPr/>
        </p:nvSpPr>
        <p:spPr>
          <a:xfrm>
            <a:off x="3132138" y="1196975"/>
            <a:ext cx="287337" cy="792163"/>
          </a:xfrm>
          <a:prstGeom prst="rightBrace">
            <a:avLst>
              <a:gd name="adj1" fmla="val 22935"/>
              <a:gd name="adj2" fmla="val 50000"/>
            </a:avLst>
          </a:prstGeom>
          <a:noFill/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1" name="Text Box 15"/>
          <p:cNvSpPr txBox="1"/>
          <p:nvPr/>
        </p:nvSpPr>
        <p:spPr>
          <a:xfrm>
            <a:off x="900113" y="4437063"/>
            <a:ext cx="285750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．尿的形成：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2" name="Text Box 16"/>
          <p:cNvSpPr txBox="1"/>
          <p:nvPr/>
        </p:nvSpPr>
        <p:spPr>
          <a:xfrm>
            <a:off x="1958975" y="422592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3" name="Text Box 17"/>
          <p:cNvSpPr txBox="1"/>
          <p:nvPr/>
        </p:nvSpPr>
        <p:spPr>
          <a:xfrm>
            <a:off x="755650" y="5229225"/>
            <a:ext cx="58959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⑴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肾小球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的过滤作用→形成原尿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4764" name="Text Box 18"/>
          <p:cNvSpPr txBox="1"/>
          <p:nvPr/>
        </p:nvSpPr>
        <p:spPr>
          <a:xfrm>
            <a:off x="755650" y="5791200"/>
            <a:ext cx="677386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⑵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肾小管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的重吸收作用→形成尿液。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4765" name="Picture 19" descr="pic_78072"/>
          <p:cNvPicPr>
            <a:picLocks noChangeAspect="1"/>
          </p:cNvPicPr>
          <p:nvPr/>
        </p:nvPicPr>
        <p:blipFill>
          <a:blip r:embed="rId2">
            <a:lum contrast="35999"/>
          </a:blip>
          <a:stretch>
            <a:fillRect/>
          </a:stretch>
        </p:blipFill>
        <p:spPr>
          <a:xfrm>
            <a:off x="4356100" y="1052513"/>
            <a:ext cx="4652963" cy="4248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4766" name="Text Box 9"/>
          <p:cNvSpPr txBox="1"/>
          <p:nvPr/>
        </p:nvSpPr>
        <p:spPr>
          <a:xfrm>
            <a:off x="3419475" y="1268413"/>
            <a:ext cx="261143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肾小体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6801" name="Rectangle 3"/>
          <p:cNvSpPr>
            <a:spLocks noGrp="1"/>
          </p:cNvSpPr>
          <p:nvPr>
            <p:ph idx="1"/>
          </p:nvPr>
        </p:nvSpPr>
        <p:spPr>
          <a:xfrm>
            <a:off x="468313" y="1379220"/>
            <a:ext cx="8207375" cy="553402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4</a:t>
            </a:r>
            <a:r>
              <a:rPr lang="zh-CN" altLang="en-US" b="1" dirty="0"/>
              <a:t>、形成尿液的是（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 </a:t>
            </a:r>
            <a:r>
              <a:rPr lang="en-US" altLang="zh-CN" b="1" dirty="0"/>
              <a:t>A</a:t>
            </a:r>
            <a:r>
              <a:rPr lang="zh-CN" altLang="en-US" b="1" dirty="0"/>
              <a:t>．肾小管     </a:t>
            </a:r>
            <a:r>
              <a:rPr lang="en-US" altLang="zh-CN" b="1" dirty="0"/>
              <a:t>B</a:t>
            </a:r>
            <a:r>
              <a:rPr lang="zh-CN" altLang="en-US" b="1" dirty="0"/>
              <a:t>．肾单位  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</a:t>
            </a:r>
            <a:r>
              <a:rPr lang="en-US" altLang="zh-CN" b="1" dirty="0"/>
              <a:t>C</a:t>
            </a:r>
            <a:r>
              <a:rPr lang="zh-CN" altLang="en-US" b="1" dirty="0"/>
              <a:t>．肾小球     </a:t>
            </a:r>
            <a:r>
              <a:rPr lang="en-US" altLang="zh-CN" b="1" dirty="0"/>
              <a:t>D</a:t>
            </a:r>
            <a:r>
              <a:rPr lang="zh-CN" altLang="en-US" b="1" dirty="0"/>
              <a:t>．肾小囊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5</a:t>
            </a:r>
            <a:r>
              <a:rPr lang="zh-CN" altLang="en-US" b="1" dirty="0"/>
              <a:t>、以下属于毛细血管球结构的是（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 </a:t>
            </a:r>
            <a:r>
              <a:rPr lang="en-US" altLang="zh-CN" b="1" dirty="0"/>
              <a:t>A</a:t>
            </a:r>
            <a:r>
              <a:rPr lang="zh-CN" altLang="en-US" b="1" dirty="0"/>
              <a:t>．肾小体     </a:t>
            </a:r>
            <a:r>
              <a:rPr lang="en-US" altLang="zh-CN" b="1" dirty="0"/>
              <a:t>B</a:t>
            </a:r>
            <a:r>
              <a:rPr lang="zh-CN" altLang="en-US" b="1" dirty="0"/>
              <a:t>．肾小管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 </a:t>
            </a:r>
            <a:r>
              <a:rPr lang="en-US" altLang="zh-CN" b="1" dirty="0"/>
              <a:t>C</a:t>
            </a:r>
            <a:r>
              <a:rPr lang="zh-CN" altLang="en-US" b="1" dirty="0"/>
              <a:t>．肾小球      </a:t>
            </a:r>
            <a:r>
              <a:rPr lang="en-US" altLang="zh-CN" b="1" dirty="0"/>
              <a:t>D</a:t>
            </a:r>
            <a:r>
              <a:rPr lang="zh-CN" altLang="en-US" b="1" dirty="0"/>
              <a:t>．肾小囊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b="1" dirty="0"/>
              <a:t>6</a:t>
            </a:r>
            <a:r>
              <a:rPr lang="zh-CN" altLang="en-US" b="1" dirty="0"/>
              <a:t>、肾动脉中的血液流经肾脏后由肾静脉流出，发生的变化是（  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b="1" dirty="0"/>
              <a:t> </a:t>
            </a:r>
            <a:r>
              <a:rPr lang="en-US" altLang="zh-CN" b="1" dirty="0"/>
              <a:t>A</a:t>
            </a:r>
            <a:r>
              <a:rPr lang="zh-CN" altLang="en-US" b="1" dirty="0"/>
              <a:t>．血液中氧气减少   </a:t>
            </a:r>
            <a:r>
              <a:rPr lang="en-US" altLang="zh-CN" b="1" dirty="0"/>
              <a:t>B</a:t>
            </a:r>
            <a:r>
              <a:rPr lang="zh-CN" altLang="en-US" b="1" dirty="0"/>
              <a:t>．血液中废物减少        </a:t>
            </a:r>
            <a:r>
              <a:rPr lang="en-US" altLang="zh-CN" b="1" dirty="0"/>
              <a:t>C</a:t>
            </a:r>
            <a:r>
              <a:rPr lang="zh-CN" altLang="en-US" b="1" dirty="0"/>
              <a:t>．血液中养料减少     </a:t>
            </a:r>
            <a:r>
              <a:rPr lang="en-US" altLang="zh-CN" b="1" dirty="0"/>
              <a:t>D</a:t>
            </a:r>
            <a:r>
              <a:rPr lang="zh-CN" altLang="en-US" b="1" dirty="0"/>
              <a:t>．</a:t>
            </a:r>
            <a:r>
              <a:rPr lang="en-US" altLang="zh-CN" b="1" dirty="0"/>
              <a:t>ABC</a:t>
            </a:r>
            <a:r>
              <a:rPr lang="zh-CN" altLang="en-US" b="1" dirty="0"/>
              <a:t>均是</a:t>
            </a:r>
            <a:endParaRPr lang="zh-CN" altLang="en-US" b="1" dirty="0"/>
          </a:p>
        </p:txBody>
      </p:sp>
      <p:sp>
        <p:nvSpPr>
          <p:cNvPr id="113668" name="Text Box 4"/>
          <p:cNvSpPr txBox="1"/>
          <p:nvPr/>
        </p:nvSpPr>
        <p:spPr>
          <a:xfrm>
            <a:off x="4332923" y="137890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669" name="Text Box 5"/>
          <p:cNvSpPr txBox="1"/>
          <p:nvPr/>
        </p:nvSpPr>
        <p:spPr>
          <a:xfrm>
            <a:off x="7235825" y="28527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670" name="Text Box 6"/>
          <p:cNvSpPr txBox="1"/>
          <p:nvPr/>
        </p:nvSpPr>
        <p:spPr>
          <a:xfrm>
            <a:off x="4500563" y="501332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6805" name="Text Box 7"/>
          <p:cNvSpPr txBox="1"/>
          <p:nvPr/>
        </p:nvSpPr>
        <p:spPr>
          <a:xfrm>
            <a:off x="900113" y="423863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8" grpId="0"/>
      <p:bldP spid="113669" grpId="0"/>
      <p:bldP spid="113670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7826" name="Rectangle 3"/>
          <p:cNvSpPr/>
          <p:nvPr/>
        </p:nvSpPr>
        <p:spPr>
          <a:xfrm>
            <a:off x="900113" y="476250"/>
            <a:ext cx="81391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0"/>
            <a:r>
              <a:rPr lang="en-US" altLang="zh-CN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zh-CN" altLang="en-US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．比较血液、血浆、原尿、尿液各有什么？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3273" name="Group 265"/>
          <p:cNvGraphicFramePr>
            <a:graphicFrameLocks noGrp="1"/>
          </p:cNvGraphicFramePr>
          <p:nvPr/>
        </p:nvGraphicFramePr>
        <p:xfrm>
          <a:off x="1403350" y="1196975"/>
          <a:ext cx="6840538" cy="5184775"/>
        </p:xfrm>
        <a:graphic>
          <a:graphicData uri="http://schemas.openxmlformats.org/drawingml/2006/table">
            <a:tbl>
              <a:tblPr/>
              <a:tblGrid>
                <a:gridCol w="855663"/>
                <a:gridCol w="854075"/>
                <a:gridCol w="855662"/>
                <a:gridCol w="855663"/>
                <a:gridCol w="854075"/>
                <a:gridCol w="855662"/>
                <a:gridCol w="854075"/>
                <a:gridCol w="855663"/>
              </a:tblGrid>
              <a:tr h="13811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成   份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血细胞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蛋白质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葡萄糖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水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无机盐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尿    酸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尿   素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血液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血浆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原尿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0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尿液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×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√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8849" name="Rectangle 3"/>
          <p:cNvSpPr>
            <a:spLocks noGrp="1"/>
          </p:cNvSpPr>
          <p:nvPr>
            <p:ph idx="1"/>
          </p:nvPr>
        </p:nvSpPr>
        <p:spPr>
          <a:xfrm>
            <a:off x="468313" y="1268413"/>
            <a:ext cx="8424862" cy="4525962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b="1" dirty="0"/>
              <a:t>8</a:t>
            </a:r>
            <a:r>
              <a:rPr lang="zh-CN" altLang="en-US" b="1" dirty="0"/>
              <a:t>、血浆成分和原尿成分相比是血浆中有（   ）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  </a:t>
            </a:r>
            <a:r>
              <a:rPr lang="en-US" altLang="zh-CN" b="1" dirty="0"/>
              <a:t>A</a:t>
            </a:r>
            <a:r>
              <a:rPr lang="zh-CN" altLang="en-US" b="1" dirty="0"/>
              <a:t>．大分子的蛋白质     </a:t>
            </a:r>
            <a:r>
              <a:rPr lang="en-US" altLang="zh-CN" b="1" dirty="0"/>
              <a:t>B</a:t>
            </a:r>
            <a:r>
              <a:rPr lang="zh-CN" altLang="en-US" b="1" dirty="0"/>
              <a:t>．水    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  </a:t>
            </a:r>
            <a:r>
              <a:rPr lang="en-US" altLang="zh-CN" b="1" dirty="0"/>
              <a:t>C </a:t>
            </a:r>
            <a:r>
              <a:rPr lang="zh-CN" altLang="en-US" b="1" dirty="0"/>
              <a:t>．无机盐               </a:t>
            </a:r>
            <a:r>
              <a:rPr lang="en-US" altLang="zh-CN" b="1" dirty="0"/>
              <a:t>D</a:t>
            </a:r>
            <a:r>
              <a:rPr lang="zh-CN" altLang="en-US" b="1" dirty="0"/>
              <a:t>．葡萄糖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9</a:t>
            </a:r>
            <a:r>
              <a:rPr lang="zh-CN" altLang="en-US" b="1" dirty="0"/>
              <a:t>、原尿和尿液成分相比，尿液中（   ）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  </a:t>
            </a:r>
            <a:r>
              <a:rPr lang="en-US" altLang="zh-CN" b="1" dirty="0"/>
              <a:t>A</a:t>
            </a:r>
            <a:r>
              <a:rPr lang="zh-CN" altLang="en-US" b="1" dirty="0"/>
              <a:t>．有尿素                       </a:t>
            </a:r>
            <a:r>
              <a:rPr lang="en-US" altLang="zh-CN" b="1" dirty="0"/>
              <a:t>B</a:t>
            </a:r>
            <a:r>
              <a:rPr lang="zh-CN" altLang="en-US" b="1" dirty="0"/>
              <a:t>．有无机盐     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 </a:t>
            </a:r>
            <a:r>
              <a:rPr lang="en-US" altLang="zh-CN" b="1" dirty="0"/>
              <a:t>C</a:t>
            </a:r>
            <a:r>
              <a:rPr lang="zh-CN" altLang="en-US" b="1" dirty="0"/>
              <a:t>．只有量的差别                </a:t>
            </a:r>
            <a:endParaRPr lang="zh-CN" altLang="en-US" b="1" dirty="0"/>
          </a:p>
          <a:p>
            <a:pPr eaLnBrk="1" hangingPunct="1"/>
            <a:r>
              <a:rPr lang="zh-CN" altLang="en-US" b="1" dirty="0"/>
              <a:t> </a:t>
            </a:r>
            <a:r>
              <a:rPr lang="en-US" altLang="zh-CN" b="1" dirty="0"/>
              <a:t>D</a:t>
            </a:r>
            <a:r>
              <a:rPr lang="zh-CN" altLang="en-US" b="1" dirty="0"/>
              <a:t>．尿素浓度高，没有葡萄糖，没有蛋白质</a:t>
            </a:r>
            <a:endParaRPr lang="zh-CN" altLang="en-US" b="1" dirty="0"/>
          </a:p>
        </p:txBody>
      </p:sp>
      <p:sp>
        <p:nvSpPr>
          <p:cNvPr id="78850" name="Text Box 4"/>
          <p:cNvSpPr txBox="1"/>
          <p:nvPr/>
        </p:nvSpPr>
        <p:spPr>
          <a:xfrm>
            <a:off x="900113" y="423863"/>
            <a:ext cx="1712912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693" name="Text Box 5"/>
          <p:cNvSpPr txBox="1"/>
          <p:nvPr/>
        </p:nvSpPr>
        <p:spPr>
          <a:xfrm>
            <a:off x="1311275" y="1692275"/>
            <a:ext cx="477838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4694" name="Text Box 6"/>
          <p:cNvSpPr txBox="1"/>
          <p:nvPr/>
        </p:nvSpPr>
        <p:spPr>
          <a:xfrm>
            <a:off x="7235825" y="35004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3" grpId="0"/>
      <p:bldP spid="11469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9874" name="Rectangle 2"/>
          <p:cNvSpPr/>
          <p:nvPr/>
        </p:nvSpPr>
        <p:spPr>
          <a:xfrm>
            <a:off x="107950" y="333375"/>
            <a:ext cx="4038600" cy="762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indent="0" algn="ctr"/>
            <a:r>
              <a:rPr lang="en-US" altLang="zh-CN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尿液的排出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987" name="Text Box 3"/>
          <p:cNvSpPr txBox="1"/>
          <p:nvPr/>
        </p:nvSpPr>
        <p:spPr>
          <a:xfrm>
            <a:off x="1265238" y="1125538"/>
            <a:ext cx="10668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800" b="1" dirty="0">
                <a:latin typeface="Tahoma" panose="020B0604030504040204" pitchFamily="34" charset="0"/>
                <a:ea typeface="宋体" panose="02010600030101010101" pitchFamily="2" charset="-122"/>
              </a:rPr>
              <a:t>肾脏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88" name="Text Box 4"/>
          <p:cNvSpPr txBox="1"/>
          <p:nvPr/>
        </p:nvSpPr>
        <p:spPr>
          <a:xfrm>
            <a:off x="2332038" y="1125538"/>
            <a:ext cx="1544637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800" b="1" dirty="0">
                <a:latin typeface="Tahoma" panose="020B0604030504040204" pitchFamily="34" charset="0"/>
                <a:ea typeface="宋体" panose="02010600030101010101" pitchFamily="2" charset="-122"/>
              </a:rPr>
              <a:t>输尿管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89" name="Text Box 5"/>
          <p:cNvSpPr txBox="1"/>
          <p:nvPr/>
        </p:nvSpPr>
        <p:spPr>
          <a:xfrm>
            <a:off x="3779838" y="1125538"/>
            <a:ext cx="99060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膀胱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0" name="Text Box 6"/>
          <p:cNvSpPr txBox="1"/>
          <p:nvPr/>
        </p:nvSpPr>
        <p:spPr>
          <a:xfrm>
            <a:off x="4922838" y="1125538"/>
            <a:ext cx="1401762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800" b="1" dirty="0">
                <a:latin typeface="Tahoma" panose="020B0604030504040204" pitchFamily="34" charset="0"/>
                <a:ea typeface="宋体" panose="02010600030101010101" pitchFamily="2" charset="-122"/>
              </a:rPr>
              <a:t>尿道</a:t>
            </a:r>
            <a:endParaRPr lang="zh-CN" altLang="en-US" sz="28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1991" name="Line 7"/>
          <p:cNvSpPr/>
          <p:nvPr/>
        </p:nvSpPr>
        <p:spPr>
          <a:xfrm>
            <a:off x="2078038" y="1412875"/>
            <a:ext cx="304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1992" name="Line 8"/>
          <p:cNvSpPr/>
          <p:nvPr/>
        </p:nvSpPr>
        <p:spPr>
          <a:xfrm>
            <a:off x="3497263" y="1412875"/>
            <a:ext cx="3810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1993" name="Line 9"/>
          <p:cNvSpPr/>
          <p:nvPr/>
        </p:nvSpPr>
        <p:spPr>
          <a:xfrm>
            <a:off x="4572000" y="1412875"/>
            <a:ext cx="457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41994" name="Text Box 10"/>
          <p:cNvSpPr txBox="1">
            <a:spLocks noChangeArrowheads="1"/>
          </p:cNvSpPr>
          <p:nvPr/>
        </p:nvSpPr>
        <p:spPr bwMode="auto">
          <a:xfrm>
            <a:off x="684213" y="1916113"/>
            <a:ext cx="8208963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8.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排尿的意义：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9192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）排出废物。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9192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2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9192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）调节体内水和无机盐的平衡，维持组织细胞的正常功能。</a:t>
            </a: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19192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1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99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994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>
                                            <p:txEl>
                                              <p:charRg st="9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994">
                                            <p:txEl>
                                              <p:charRg st="9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994">
                                            <p:txEl>
                                              <p:charRg st="9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4">
                                            <p:txEl>
                                              <p:charRg st="18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1994">
                                            <p:txEl>
                                              <p:charRg st="18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1994">
                                            <p:txEl>
                                              <p:charRg st="18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41989" grpId="0"/>
      <p:bldP spid="4199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0898" name="Rectangle 2"/>
          <p:cNvSpPr>
            <a:spLocks noGrp="1"/>
          </p:cNvSpPr>
          <p:nvPr>
            <p:ph type="title"/>
          </p:nvPr>
        </p:nvSpPr>
        <p:spPr>
          <a:xfrm>
            <a:off x="304800" y="0"/>
            <a:ext cx="1371600" cy="755650"/>
          </a:xfrm>
        </p:spPr>
        <p:txBody>
          <a:bodyPr wrap="square" lIns="91440" tIns="45720" rIns="91440" bIns="45720" anchor="ctr"/>
          <a:p>
            <a:pPr eaLnBrk="1" hangingPunct="1"/>
            <a:r>
              <a:rPr lang="zh-CN" altLang="en-US" dirty="0">
                <a:solidFill>
                  <a:srgbClr val="FF0000"/>
                </a:solidFill>
              </a:rPr>
              <a:t>练习</a:t>
            </a:r>
            <a:r>
              <a:rPr lang="zh-CN" altLang="en-US" dirty="0">
                <a:solidFill>
                  <a:srgbClr val="FF3300"/>
                </a:solidFill>
              </a:rPr>
              <a:t>：</a:t>
            </a:r>
            <a:endParaRPr lang="zh-CN" altLang="en-US" dirty="0">
              <a:solidFill>
                <a:srgbClr val="FF3300"/>
              </a:solidFill>
            </a:endParaRPr>
          </a:p>
        </p:txBody>
      </p:sp>
      <p:sp>
        <p:nvSpPr>
          <p:cNvPr id="80899" name="Rectangle 3"/>
          <p:cNvSpPr>
            <a:spLocks noGrp="1"/>
          </p:cNvSpPr>
          <p:nvPr>
            <p:ph type="body" sz="half" idx="1"/>
          </p:nvPr>
        </p:nvSpPr>
        <p:spPr>
          <a:xfrm>
            <a:off x="250825" y="692150"/>
            <a:ext cx="8512175" cy="2270125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sz="2800" dirty="0"/>
              <a:t>          </a:t>
            </a:r>
            <a:r>
              <a:rPr lang="zh-CN" altLang="en-US" sz="2800" b="1" dirty="0"/>
              <a:t>下面是某医院提供的几个样本的原尿和尿液的化验数据，请分析并回答有关问题：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200" b="1" dirty="0"/>
              <a:t>（注：表中“</a:t>
            </a:r>
            <a:r>
              <a:rPr lang="en-US" altLang="zh-CN" sz="2200" b="1" dirty="0"/>
              <a:t>-”</a:t>
            </a:r>
            <a:r>
              <a:rPr lang="zh-CN" altLang="en-US" sz="2200" b="1" dirty="0"/>
              <a:t>表示很少或无，“</a:t>
            </a:r>
            <a:r>
              <a:rPr lang="en-US" altLang="zh-CN" sz="2200" b="1" dirty="0"/>
              <a:t>+”</a:t>
            </a:r>
            <a:r>
              <a:rPr lang="zh-CN" altLang="en-US" sz="2200" b="1" dirty="0"/>
              <a:t>表示较多，“</a:t>
            </a:r>
            <a:r>
              <a:rPr lang="en-US" altLang="zh-CN" sz="2200" b="1" dirty="0"/>
              <a:t>++”</a:t>
            </a:r>
            <a:r>
              <a:rPr lang="zh-CN" altLang="en-US" sz="2200" b="1" dirty="0"/>
              <a:t>表示很多）</a:t>
            </a:r>
            <a:endParaRPr lang="zh-CN" altLang="en-US" sz="2200" b="1" dirty="0"/>
          </a:p>
        </p:txBody>
      </p:sp>
      <p:graphicFrame>
        <p:nvGraphicFramePr>
          <p:cNvPr id="45060" name="Group 4"/>
          <p:cNvGraphicFramePr>
            <a:graphicFrameLocks noGrp="1"/>
          </p:cNvGraphicFramePr>
          <p:nvPr/>
        </p:nvGraphicFramePr>
        <p:xfrm>
          <a:off x="250825" y="2205038"/>
          <a:ext cx="8893175" cy="2012950"/>
        </p:xfrm>
        <a:graphic>
          <a:graphicData uri="http://schemas.openxmlformats.org/drawingml/2006/table">
            <a:tbl>
              <a:tblPr/>
              <a:tblGrid>
                <a:gridCol w="1143000"/>
                <a:gridCol w="1060450"/>
                <a:gridCol w="1060450"/>
                <a:gridCol w="1143000"/>
                <a:gridCol w="1222375"/>
                <a:gridCol w="1060450"/>
                <a:gridCol w="1144588"/>
                <a:gridCol w="1058862"/>
              </a:tblGrid>
              <a:tr h="8232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葡萄糖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蛋白质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无机盐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尿素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尿酸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红细胞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白细胞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7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样本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A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11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2.0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0.05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-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-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样本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B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0.1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7.5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0.3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0.04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-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-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3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样本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C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0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++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11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1.5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0.03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++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2222E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++</a:t>
                      </a:r>
                      <a:endParaRPr kumimoji="0" lang="en-US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22222E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0947" name="Text Box 51"/>
          <p:cNvSpPr txBox="1"/>
          <p:nvPr/>
        </p:nvSpPr>
        <p:spPr>
          <a:xfrm>
            <a:off x="395288" y="4202113"/>
            <a:ext cx="8610600" cy="2655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400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）原尿是样本</a:t>
            </a:r>
            <a:r>
              <a:rPr lang="zh-CN" altLang="en-US" sz="2800" b="1" u="sng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，因为其中含有</a:t>
            </a:r>
            <a:r>
              <a:rPr lang="zh-CN" altLang="en-US" sz="2800" b="1" u="sng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        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22222E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）正常的尿液是样本</a:t>
            </a:r>
            <a:r>
              <a:rPr lang="zh-CN" altLang="en-US" sz="2800" b="1" u="sng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，因为其中只含有</a:t>
            </a:r>
            <a:r>
              <a:rPr lang="zh-CN" altLang="en-US" sz="2800" b="1" u="sng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           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solidFill>
                <a:srgbClr val="22222E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）肾小球发炎形成的不正常尿液是样本</a:t>
            </a:r>
            <a:r>
              <a:rPr lang="zh-CN" altLang="en-US" sz="2800" b="1" u="sng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800" b="1" dirty="0">
                <a:solidFill>
                  <a:srgbClr val="22222E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，因为其中含有</a:t>
            </a:r>
            <a:r>
              <a:rPr lang="zh-CN" altLang="en-US" sz="2800" b="1" u="sng" dirty="0">
                <a:latin typeface="Tahoma" panose="020B0604030504040204" pitchFamily="34" charset="0"/>
                <a:ea typeface="宋体" panose="02010600030101010101" pitchFamily="2" charset="-122"/>
              </a:rPr>
              <a:t>                               </a:t>
            </a:r>
            <a:r>
              <a:rPr lang="zh-CN" altLang="en-US" sz="2800" b="1" dirty="0">
                <a:latin typeface="Tahoma" panose="020B0604030504040204" pitchFamily="34" charset="0"/>
                <a:ea typeface="宋体" panose="02010600030101010101" pitchFamily="2" charset="-122"/>
              </a:rPr>
              <a:t>。</a:t>
            </a:r>
            <a:r>
              <a:rPr lang="zh-CN" altLang="en-US" sz="2800" dirty="0">
                <a:latin typeface="Tahoma" panose="020B0604030504040204" pitchFamily="34" charset="0"/>
                <a:ea typeface="宋体" panose="02010600030101010101" pitchFamily="2" charset="-122"/>
              </a:rPr>
              <a:t>           </a:t>
            </a:r>
            <a:endParaRPr lang="zh-CN" altLang="en-US" sz="2800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108" name="Text Box 52"/>
          <p:cNvSpPr txBox="1"/>
          <p:nvPr/>
        </p:nvSpPr>
        <p:spPr>
          <a:xfrm>
            <a:off x="3348038" y="4221163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en-US" altLang="zh-CN" sz="2400" b="1" dirty="0">
                <a:solidFill>
                  <a:srgbClr val="BB240B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B</a:t>
            </a:r>
            <a:endParaRPr lang="en-US" altLang="zh-CN" sz="2400" b="1" dirty="0">
              <a:solidFill>
                <a:srgbClr val="BB240B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109" name="Text Box 53"/>
          <p:cNvSpPr txBox="1"/>
          <p:nvPr/>
        </p:nvSpPr>
        <p:spPr>
          <a:xfrm>
            <a:off x="6732588" y="4195763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400" b="1" dirty="0">
                <a:solidFill>
                  <a:srgbClr val="BB240B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葡萄糖</a:t>
            </a:r>
            <a:endParaRPr lang="zh-CN" altLang="en-US" sz="2400" b="1" dirty="0">
              <a:solidFill>
                <a:srgbClr val="BB240B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110" name="Text Box 54"/>
          <p:cNvSpPr txBox="1"/>
          <p:nvPr/>
        </p:nvSpPr>
        <p:spPr>
          <a:xfrm>
            <a:off x="4546600" y="4843463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en-US" altLang="zh-CN" sz="2400" b="1" dirty="0">
                <a:solidFill>
                  <a:srgbClr val="BB240B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A</a:t>
            </a:r>
            <a:endParaRPr lang="en-US" altLang="zh-CN" sz="2400" b="1" dirty="0">
              <a:solidFill>
                <a:srgbClr val="BB240B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111" name="Text Box 55"/>
          <p:cNvSpPr txBox="1"/>
          <p:nvPr/>
        </p:nvSpPr>
        <p:spPr>
          <a:xfrm>
            <a:off x="827088" y="5300663"/>
            <a:ext cx="3097212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400" b="1" dirty="0">
                <a:solidFill>
                  <a:srgbClr val="BB240B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无机盐、尿素和尿酸</a:t>
            </a:r>
            <a:endParaRPr lang="zh-CN" altLang="en-US" sz="2400" b="1" dirty="0">
              <a:solidFill>
                <a:srgbClr val="BB240B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112" name="Text Box 56"/>
          <p:cNvSpPr txBox="1"/>
          <p:nvPr/>
        </p:nvSpPr>
        <p:spPr>
          <a:xfrm>
            <a:off x="7235825" y="5876925"/>
            <a:ext cx="457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en-US" altLang="zh-CN" sz="2400" b="1" dirty="0">
                <a:solidFill>
                  <a:srgbClr val="BB240B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C</a:t>
            </a:r>
            <a:endParaRPr lang="en-US" altLang="zh-CN" sz="2400" b="1" dirty="0">
              <a:solidFill>
                <a:srgbClr val="BB240B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45113" name="Text Box 57"/>
          <p:cNvSpPr txBox="1"/>
          <p:nvPr/>
        </p:nvSpPr>
        <p:spPr>
          <a:xfrm>
            <a:off x="2339975" y="6400800"/>
            <a:ext cx="2362200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  <a:buSzPct val="90000"/>
            </a:pPr>
            <a:r>
              <a:rPr lang="zh-CN" altLang="en-US" sz="2400" b="1" dirty="0">
                <a:solidFill>
                  <a:srgbClr val="BB240B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蛋白质和血细胞</a:t>
            </a:r>
            <a:endParaRPr lang="zh-CN" altLang="en-US" sz="2400" b="1" dirty="0">
              <a:solidFill>
                <a:srgbClr val="BB240B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5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5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5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08" grpId="0"/>
      <p:bldP spid="45109" grpId="0"/>
      <p:bldP spid="45110" grpId="0"/>
      <p:bldP spid="45111" grpId="0"/>
      <p:bldP spid="45112" grpId="0"/>
      <p:bldP spid="4511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1922" name="Rectangle 2"/>
          <p:cNvSpPr>
            <a:spLocks noGrp="1"/>
          </p:cNvSpPr>
          <p:nvPr>
            <p:ph type="title"/>
          </p:nvPr>
        </p:nvSpPr>
        <p:spPr>
          <a:xfrm>
            <a:off x="971550" y="5373688"/>
            <a:ext cx="6629400" cy="914400"/>
          </a:xfrm>
        </p:spPr>
        <p:txBody>
          <a:bodyPr wrap="square" lIns="91440" tIns="45720" rIns="91440" bIns="45720" anchor="ctr"/>
          <a:p>
            <a:pPr algn="l" eaLnBrk="1" hangingPunct="1"/>
            <a:r>
              <a:rPr lang="en-US" altLang="zh-CN" sz="4000" b="1" dirty="0">
                <a:solidFill>
                  <a:srgbClr val="FF3300"/>
                </a:solidFill>
                <a:ea typeface="楷体_GB2312" panose="02010609030101010101" pitchFamily="49" charset="-122"/>
              </a:rPr>
              <a:t>1</a:t>
            </a:r>
            <a:r>
              <a:rPr lang="zh-CN" altLang="en-US" sz="4000" b="1" dirty="0">
                <a:solidFill>
                  <a:srgbClr val="FF3300"/>
                </a:solidFill>
                <a:ea typeface="楷体_GB2312" panose="02010609030101010101" pitchFamily="49" charset="-122"/>
              </a:rPr>
              <a:t>、眼球的基本结构和功能</a:t>
            </a:r>
            <a:endParaRPr lang="zh-CN" altLang="en-US" sz="4000" b="1" dirty="0">
              <a:solidFill>
                <a:srgbClr val="FF3300"/>
              </a:solidFill>
              <a:ea typeface="楷体_GB2312" panose="02010609030101010101" pitchFamily="49" charset="-122"/>
            </a:endParaRPr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1905000" y="1524000"/>
          <a:ext cx="4924425" cy="3943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2" imgW="4924425" imgH="3943350" progId="Paint.Picture">
                  <p:embed/>
                </p:oleObj>
              </mc:Choice>
              <mc:Fallback>
                <p:oleObj name="" r:id="rId2" imgW="4924425" imgH="3943350" progId="Paint.Picture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905000" y="1524000"/>
                        <a:ext cx="4924425" cy="39433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8" name="Text Box 4"/>
          <p:cNvSpPr txBox="1"/>
          <p:nvPr/>
        </p:nvSpPr>
        <p:spPr>
          <a:xfrm>
            <a:off x="990600" y="35814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角膜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9" name="Text Box 5"/>
          <p:cNvSpPr txBox="1"/>
          <p:nvPr/>
        </p:nvSpPr>
        <p:spPr>
          <a:xfrm>
            <a:off x="1143000" y="312420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瞳孔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0" name="Text Box 6"/>
          <p:cNvSpPr txBox="1"/>
          <p:nvPr/>
        </p:nvSpPr>
        <p:spPr>
          <a:xfrm>
            <a:off x="914400" y="1600200"/>
            <a:ext cx="1295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虹膜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1" name="Text Box 7"/>
          <p:cNvSpPr txBox="1"/>
          <p:nvPr/>
        </p:nvSpPr>
        <p:spPr>
          <a:xfrm>
            <a:off x="685800" y="4648200"/>
            <a:ext cx="1524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晶状体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2" name="Text Box 8"/>
          <p:cNvSpPr txBox="1"/>
          <p:nvPr/>
        </p:nvSpPr>
        <p:spPr>
          <a:xfrm>
            <a:off x="5867400" y="41910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玻璃体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3" name="Text Box 9"/>
          <p:cNvSpPr txBox="1"/>
          <p:nvPr/>
        </p:nvSpPr>
        <p:spPr>
          <a:xfrm>
            <a:off x="5791200" y="2286000"/>
            <a:ext cx="16764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视网膜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4" name="Text Box 10"/>
          <p:cNvSpPr txBox="1"/>
          <p:nvPr/>
        </p:nvSpPr>
        <p:spPr>
          <a:xfrm>
            <a:off x="5867400" y="1295400"/>
            <a:ext cx="16002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巩膜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5" name="Text Box 11"/>
          <p:cNvSpPr txBox="1"/>
          <p:nvPr/>
        </p:nvSpPr>
        <p:spPr>
          <a:xfrm>
            <a:off x="5791200" y="1828800"/>
            <a:ext cx="1447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脉络膜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16" name="Line 12"/>
          <p:cNvSpPr/>
          <p:nvPr/>
        </p:nvSpPr>
        <p:spPr>
          <a:xfrm flipV="1">
            <a:off x="2819400" y="1676400"/>
            <a:ext cx="0" cy="9144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7117" name="Text Box 13"/>
          <p:cNvSpPr txBox="1"/>
          <p:nvPr/>
        </p:nvSpPr>
        <p:spPr>
          <a:xfrm>
            <a:off x="2514600" y="1066800"/>
            <a:ext cx="14033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睫状体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4" name="Text Box 14"/>
          <p:cNvSpPr txBox="1"/>
          <p:nvPr/>
        </p:nvSpPr>
        <p:spPr>
          <a:xfrm>
            <a:off x="179388" y="0"/>
            <a:ext cx="7878445" cy="6400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第六章　人体生命活动的调节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P78-101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35" name="Rectangle 15"/>
          <p:cNvSpPr/>
          <p:nvPr/>
        </p:nvSpPr>
        <p:spPr>
          <a:xfrm>
            <a:off x="539750" y="549275"/>
            <a:ext cx="5256213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一、人体对外界环境的感知</a:t>
            </a:r>
            <a:b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b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7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7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7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  <p:bldP spid="47110" grpId="0"/>
      <p:bldP spid="47111" grpId="0"/>
      <p:bldP spid="47112" grpId="0"/>
      <p:bldP spid="47113" grpId="0"/>
      <p:bldP spid="47114" grpId="0"/>
      <p:bldP spid="47115" grpId="0"/>
      <p:bldP spid="4711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2946" name="Text Box 3"/>
          <p:cNvSpPr txBox="1"/>
          <p:nvPr/>
        </p:nvSpPr>
        <p:spPr>
          <a:xfrm>
            <a:off x="684213" y="452438"/>
            <a:ext cx="28797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眼球的结构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47" name="AutoShape 4"/>
          <p:cNvSpPr/>
          <p:nvPr/>
        </p:nvSpPr>
        <p:spPr>
          <a:xfrm>
            <a:off x="684213" y="2060575"/>
            <a:ext cx="358775" cy="3455988"/>
          </a:xfrm>
          <a:prstGeom prst="leftBrace">
            <a:avLst>
              <a:gd name="adj1" fmla="val 80139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48" name="Text Box 5"/>
          <p:cNvSpPr txBox="1"/>
          <p:nvPr/>
        </p:nvSpPr>
        <p:spPr>
          <a:xfrm>
            <a:off x="900113" y="1844675"/>
            <a:ext cx="1527175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眼球壁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49" name="Text Box 6"/>
          <p:cNvSpPr txBox="1"/>
          <p:nvPr/>
        </p:nvSpPr>
        <p:spPr>
          <a:xfrm>
            <a:off x="1042988" y="5373688"/>
            <a:ext cx="14081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内容物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0" name="AutoShape 7"/>
          <p:cNvSpPr/>
          <p:nvPr/>
        </p:nvSpPr>
        <p:spPr>
          <a:xfrm>
            <a:off x="2124075" y="1916113"/>
            <a:ext cx="288925" cy="2449512"/>
          </a:xfrm>
          <a:prstGeom prst="leftBrace">
            <a:avLst>
              <a:gd name="adj1" fmla="val 7053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1" name="Text Box 8"/>
          <p:cNvSpPr txBox="1"/>
          <p:nvPr/>
        </p:nvSpPr>
        <p:spPr>
          <a:xfrm>
            <a:off x="2339975" y="1643063"/>
            <a:ext cx="1255713" cy="30813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外膜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内膜：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2" name="AutoShape 9"/>
          <p:cNvSpPr/>
          <p:nvPr/>
        </p:nvSpPr>
        <p:spPr>
          <a:xfrm>
            <a:off x="3132138" y="1484313"/>
            <a:ext cx="215900" cy="720725"/>
          </a:xfrm>
          <a:prstGeom prst="leftBrace">
            <a:avLst>
              <a:gd name="adj1" fmla="val 2777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3" name="Text Box 10"/>
          <p:cNvSpPr txBox="1"/>
          <p:nvPr/>
        </p:nvSpPr>
        <p:spPr>
          <a:xfrm>
            <a:off x="3419475" y="1268413"/>
            <a:ext cx="5040313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角膜：有丰富的神经末梢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巩膜：保护眼球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4" name="AutoShape 11"/>
          <p:cNvSpPr/>
          <p:nvPr/>
        </p:nvSpPr>
        <p:spPr>
          <a:xfrm>
            <a:off x="3203575" y="2636838"/>
            <a:ext cx="360363" cy="1008062"/>
          </a:xfrm>
          <a:prstGeom prst="leftBrace">
            <a:avLst>
              <a:gd name="adj1" fmla="val 2327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5" name="Text Box 12"/>
          <p:cNvSpPr txBox="1"/>
          <p:nvPr/>
        </p:nvSpPr>
        <p:spPr>
          <a:xfrm>
            <a:off x="3492500" y="2276475"/>
            <a:ext cx="5327650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虹膜：上有瞳孔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睫状肌：调节晶状体的曲度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脉络膜：营养、暗室的作用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6" name="AutoShape 14"/>
          <p:cNvSpPr/>
          <p:nvPr/>
        </p:nvSpPr>
        <p:spPr>
          <a:xfrm>
            <a:off x="2555875" y="5084763"/>
            <a:ext cx="431800" cy="1181100"/>
          </a:xfrm>
          <a:prstGeom prst="leftBrace">
            <a:avLst>
              <a:gd name="adj1" fmla="val 22756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7" name="Text Box 15"/>
          <p:cNvSpPr txBox="1"/>
          <p:nvPr/>
        </p:nvSpPr>
        <p:spPr>
          <a:xfrm>
            <a:off x="2916238" y="4797425"/>
            <a:ext cx="1439862" cy="15541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房水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晶状体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玻璃体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8" name="Text Box 16"/>
          <p:cNvSpPr txBox="1"/>
          <p:nvPr/>
        </p:nvSpPr>
        <p:spPr>
          <a:xfrm>
            <a:off x="3244850" y="4149725"/>
            <a:ext cx="5899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视网膜：有感光细胞，感受光的剌激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59" name="AutoShape 17"/>
          <p:cNvSpPr/>
          <p:nvPr/>
        </p:nvSpPr>
        <p:spPr>
          <a:xfrm rot="10657765">
            <a:off x="4211638" y="5013325"/>
            <a:ext cx="360362" cy="1154113"/>
          </a:xfrm>
          <a:prstGeom prst="leftBrace">
            <a:avLst>
              <a:gd name="adj1" fmla="val 26644"/>
              <a:gd name="adj2" fmla="val 46144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960" name="Text Box 18"/>
          <p:cNvSpPr txBox="1"/>
          <p:nvPr/>
        </p:nvSpPr>
        <p:spPr>
          <a:xfrm>
            <a:off x="4471988" y="5229225"/>
            <a:ext cx="34480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共同形成折光系统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3970" name="Rectangle 2"/>
          <p:cNvSpPr>
            <a:spLocks noGrp="1"/>
          </p:cNvSpPr>
          <p:nvPr>
            <p:ph idx="1"/>
          </p:nvPr>
        </p:nvSpPr>
        <p:spPr>
          <a:xfrm>
            <a:off x="533400" y="228600"/>
            <a:ext cx="4495800" cy="762000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b="1" dirty="0">
                <a:solidFill>
                  <a:schemeClr val="accent2"/>
                </a:solidFill>
                <a:ea typeface="楷体_GB2312" panose="02010609030101010101" pitchFamily="49" charset="-122"/>
              </a:rPr>
              <a:t>2.</a:t>
            </a:r>
            <a:r>
              <a:rPr lang="zh-CN" altLang="en-US" b="1" dirty="0">
                <a:solidFill>
                  <a:schemeClr val="accent2"/>
                </a:solidFill>
                <a:ea typeface="楷体_GB2312" panose="02010609030101010101" pitchFamily="49" charset="-122"/>
              </a:rPr>
              <a:t>视觉的形成过程：</a:t>
            </a:r>
            <a:endParaRPr lang="zh-CN" altLang="en-US" b="1" dirty="0">
              <a:solidFill>
                <a:schemeClr val="accent2"/>
              </a:solidFill>
              <a:ea typeface="楷体_GB2312" panose="02010609030101010101" pitchFamily="49" charset="-122"/>
            </a:endParaRPr>
          </a:p>
        </p:txBody>
      </p:sp>
      <p:graphicFrame>
        <p:nvGraphicFramePr>
          <p:cNvPr id="83971" name="Object 3"/>
          <p:cNvGraphicFramePr>
            <a:graphicFrameLocks noChangeAspect="1"/>
          </p:cNvGraphicFramePr>
          <p:nvPr/>
        </p:nvGraphicFramePr>
        <p:xfrm>
          <a:off x="762000" y="838200"/>
          <a:ext cx="5124450" cy="160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2" imgW="5124450" imgH="1762125" progId="Paint.Picture">
                  <p:embed/>
                </p:oleObj>
              </mc:Choice>
              <mc:Fallback>
                <p:oleObj name="" r:id="rId2" imgW="5124450" imgH="1762125" progId="Paint.Pictur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62000" y="838200"/>
                        <a:ext cx="5124450" cy="1600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6" name="Text Box 4"/>
          <p:cNvSpPr txBox="1"/>
          <p:nvPr/>
        </p:nvSpPr>
        <p:spPr>
          <a:xfrm>
            <a:off x="457200" y="2667000"/>
            <a:ext cx="609600" cy="3937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物体反射的光线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7" name="Line 5"/>
          <p:cNvSpPr/>
          <p:nvPr/>
        </p:nvSpPr>
        <p:spPr>
          <a:xfrm>
            <a:off x="1219200" y="4572000"/>
            <a:ext cx="1143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4278" name="Text Box 6"/>
          <p:cNvSpPr txBox="1"/>
          <p:nvPr/>
        </p:nvSpPr>
        <p:spPr>
          <a:xfrm>
            <a:off x="2362200" y="3124200"/>
            <a:ext cx="609600" cy="33877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在视网膜成像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79" name="Line 7"/>
          <p:cNvSpPr/>
          <p:nvPr/>
        </p:nvSpPr>
        <p:spPr>
          <a:xfrm>
            <a:off x="2971800" y="4572000"/>
            <a:ext cx="7620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4280" name="Text Box 8"/>
          <p:cNvSpPr txBox="1"/>
          <p:nvPr/>
        </p:nvSpPr>
        <p:spPr>
          <a:xfrm>
            <a:off x="3657600" y="3124200"/>
            <a:ext cx="609600" cy="33877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经视神经传导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1" name="Line 9"/>
          <p:cNvSpPr/>
          <p:nvPr/>
        </p:nvSpPr>
        <p:spPr>
          <a:xfrm>
            <a:off x="4495800" y="4572000"/>
            <a:ext cx="6858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4282" name="Text Box 10"/>
          <p:cNvSpPr txBox="1"/>
          <p:nvPr/>
        </p:nvSpPr>
        <p:spPr>
          <a:xfrm>
            <a:off x="5562600" y="2133600"/>
            <a:ext cx="609600" cy="4486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在大脑的视觉中枢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3" name="Line 11"/>
          <p:cNvSpPr/>
          <p:nvPr/>
        </p:nvSpPr>
        <p:spPr>
          <a:xfrm>
            <a:off x="6248400" y="4572000"/>
            <a:ext cx="762000" cy="0"/>
          </a:xfrm>
          <a:prstGeom prst="line">
            <a:avLst/>
          </a:prstGeom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54284" name="Text Box 12"/>
          <p:cNvSpPr txBox="1"/>
          <p:nvPr/>
        </p:nvSpPr>
        <p:spPr>
          <a:xfrm>
            <a:off x="7088505" y="3493135"/>
            <a:ext cx="731520" cy="214566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形成视觉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5" name="Text Box 13"/>
          <p:cNvSpPr txBox="1"/>
          <p:nvPr/>
        </p:nvSpPr>
        <p:spPr>
          <a:xfrm>
            <a:off x="1295400" y="403860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折射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6" name="Text Box 14"/>
          <p:cNvSpPr txBox="1"/>
          <p:nvPr/>
        </p:nvSpPr>
        <p:spPr>
          <a:xfrm>
            <a:off x="990600" y="4572000"/>
            <a:ext cx="1403350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（主要是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晶状体）</a:t>
            </a:r>
            <a:endParaRPr lang="zh-CN" altLang="en-US" sz="24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4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4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6" grpId="0"/>
      <p:bldP spid="54278" grpId="0"/>
      <p:bldP spid="54280" grpId="0"/>
      <p:bldP spid="54282" grpId="0"/>
      <p:bldP spid="54284" grpId="0"/>
      <p:bldP spid="54285" grpId="0"/>
      <p:bldP spid="54286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4994" name="Rectangle 2"/>
          <p:cNvSpPr>
            <a:spLocks noGrp="1"/>
          </p:cNvSpPr>
          <p:nvPr>
            <p:ph type="title"/>
          </p:nvPr>
        </p:nvSpPr>
        <p:spPr>
          <a:xfrm>
            <a:off x="227013" y="0"/>
            <a:ext cx="8229600" cy="1143000"/>
          </a:xfrm>
        </p:spPr>
        <p:txBody>
          <a:bodyPr wrap="square" lIns="91440" tIns="45720" rIns="91440" bIns="45720" anchor="ctr"/>
          <a:p>
            <a:pPr algn="l" eaLnBrk="1" hangingPunct="1"/>
            <a:r>
              <a:rPr lang="en-US" altLang="zh-CN" sz="3200" b="1" dirty="0">
                <a:solidFill>
                  <a:srgbClr val="FF3300"/>
                </a:solidFill>
              </a:rPr>
              <a:t>3.</a:t>
            </a:r>
            <a:r>
              <a:rPr lang="zh-CN" altLang="en-US" sz="3200" b="1" dirty="0">
                <a:solidFill>
                  <a:srgbClr val="FF3300"/>
                </a:solidFill>
              </a:rPr>
              <a:t>近视的原理</a:t>
            </a:r>
            <a:endParaRPr lang="zh-CN" altLang="en-US" sz="3200" b="1" dirty="0">
              <a:solidFill>
                <a:srgbClr val="FF3300"/>
              </a:solidFill>
            </a:endParaRPr>
          </a:p>
        </p:txBody>
      </p:sp>
      <p:sp>
        <p:nvSpPr>
          <p:cNvPr id="55299" name="Rectangle 3"/>
          <p:cNvSpPr>
            <a:spLocks noGrp="1"/>
          </p:cNvSpPr>
          <p:nvPr>
            <p:ph idx="1"/>
          </p:nvPr>
        </p:nvSpPr>
        <p:spPr>
          <a:xfrm>
            <a:off x="179388" y="908050"/>
            <a:ext cx="8458200" cy="2109788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b="1" dirty="0"/>
              <a:t>1.</a:t>
            </a:r>
            <a:r>
              <a:rPr lang="zh-CN" altLang="en-US" b="1" dirty="0"/>
              <a:t>晶状体过凸（使形成的像拉近，不能落在视网膜上）</a:t>
            </a:r>
            <a:endParaRPr lang="zh-CN" altLang="en-US" b="1" dirty="0"/>
          </a:p>
          <a:p>
            <a:pPr eaLnBrk="1" hangingPunct="1">
              <a:buNone/>
            </a:pPr>
            <a:r>
              <a:rPr lang="en-US" altLang="zh-CN" b="1" dirty="0"/>
              <a:t>2.</a:t>
            </a:r>
            <a:r>
              <a:rPr lang="zh-CN" altLang="en-US" b="1" dirty="0"/>
              <a:t>眼球前后径过长（使像落在视网膜前面）</a:t>
            </a:r>
            <a:endParaRPr lang="zh-CN" altLang="en-US" b="1" dirty="0"/>
          </a:p>
        </p:txBody>
      </p:sp>
      <p:sp>
        <p:nvSpPr>
          <p:cNvPr id="55300" name="Text Box 4"/>
          <p:cNvSpPr txBox="1"/>
          <p:nvPr/>
        </p:nvSpPr>
        <p:spPr>
          <a:xfrm>
            <a:off x="323850" y="3213100"/>
            <a:ext cx="32908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近视的矫正：</a:t>
            </a:r>
            <a:endParaRPr lang="zh-CN" altLang="en-US" sz="3200" b="1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301" name="Text Box 5"/>
          <p:cNvSpPr txBox="1"/>
          <p:nvPr/>
        </p:nvSpPr>
        <p:spPr>
          <a:xfrm>
            <a:off x="2798763" y="3209925"/>
            <a:ext cx="4608512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配戴凹透镜进行矫正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299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299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charRg st="26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299">
                                            <p:txEl>
                                              <p:charRg st="26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299">
                                            <p:txEl>
                                              <p:charRg st="26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5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build="p"/>
      <p:bldP spid="55300" grpId="0"/>
      <p:bldP spid="55301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6017" name="Rectangle 3"/>
          <p:cNvSpPr>
            <a:spLocks noGrp="1"/>
          </p:cNvSpPr>
          <p:nvPr>
            <p:ph idx="1"/>
          </p:nvPr>
        </p:nvSpPr>
        <p:spPr>
          <a:xfrm>
            <a:off x="250825" y="765175"/>
            <a:ext cx="8893175" cy="6092825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sz="2400" b="1" dirty="0"/>
              <a:t>1</a:t>
            </a:r>
            <a:r>
              <a:rPr lang="zh-CN" altLang="en-US" sz="2400" b="1" dirty="0"/>
              <a:t>、眼球内对光有折射作用的主要结构是（     ）</a:t>
            </a:r>
            <a:endParaRPr lang="zh-CN" altLang="en-US" sz="2400" b="1" dirty="0"/>
          </a:p>
          <a:p>
            <a:pPr eaLnBrk="1" hangingPunct="1"/>
            <a:r>
              <a:rPr lang="en-US" altLang="zh-CN" sz="2400" b="1" dirty="0"/>
              <a:t>A</a:t>
            </a:r>
            <a:r>
              <a:rPr lang="zh-CN" altLang="en-US" sz="2400" b="1" dirty="0"/>
              <a:t>．晶状体、视网膜     </a:t>
            </a:r>
            <a:r>
              <a:rPr lang="en-US" altLang="zh-CN" sz="2400" b="1" dirty="0"/>
              <a:t>B</a:t>
            </a:r>
            <a:r>
              <a:rPr lang="zh-CN" altLang="en-US" sz="2400" b="1" dirty="0"/>
              <a:t>．角膜、晶状体  </a:t>
            </a:r>
            <a:endParaRPr lang="zh-CN" altLang="en-US" sz="2400" b="1" dirty="0"/>
          </a:p>
          <a:p>
            <a:pPr eaLnBrk="1" hangingPunct="1"/>
            <a:r>
              <a:rPr lang="zh-CN" altLang="en-US" sz="2400" b="1" dirty="0"/>
              <a:t> </a:t>
            </a:r>
            <a:r>
              <a:rPr lang="en-US" altLang="zh-CN" sz="2400" b="1" dirty="0"/>
              <a:t>C</a:t>
            </a:r>
            <a:r>
              <a:rPr lang="zh-CN" altLang="en-US" sz="2400" b="1" dirty="0"/>
              <a:t>．晶状体、玻璃体    </a:t>
            </a:r>
            <a:r>
              <a:rPr lang="en-US" altLang="zh-CN" sz="2400" b="1" dirty="0"/>
              <a:t>D</a:t>
            </a:r>
            <a:r>
              <a:rPr lang="zh-CN" altLang="en-US" sz="2400" b="1" dirty="0"/>
              <a:t>．瞳孔、晶状体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2</a:t>
            </a:r>
            <a:r>
              <a:rPr lang="zh-CN" altLang="en-US" sz="2400" b="1" dirty="0"/>
              <a:t>、视神经的功能是（     ）</a:t>
            </a:r>
            <a:endParaRPr lang="zh-CN" altLang="en-US" sz="2400" b="1" dirty="0"/>
          </a:p>
          <a:p>
            <a:pPr eaLnBrk="1" hangingPunct="1"/>
            <a:r>
              <a:rPr lang="en-US" altLang="zh-CN" sz="2400" b="1" dirty="0"/>
              <a:t>A</a:t>
            </a:r>
            <a:r>
              <a:rPr lang="zh-CN" altLang="en-US" sz="2400" b="1" dirty="0"/>
              <a:t>．产生视觉      </a:t>
            </a:r>
            <a:r>
              <a:rPr lang="en-US" altLang="zh-CN" sz="2400" b="1" dirty="0"/>
              <a:t>B</a:t>
            </a:r>
            <a:r>
              <a:rPr lang="zh-CN" altLang="en-US" sz="2400" b="1" dirty="0"/>
              <a:t>．传导光刺激引起的神经冲动</a:t>
            </a:r>
            <a:endParaRPr lang="zh-CN" altLang="en-US" sz="2400" b="1" dirty="0"/>
          </a:p>
          <a:p>
            <a:pPr eaLnBrk="1" hangingPunct="1"/>
            <a:r>
              <a:rPr lang="en-US" altLang="zh-CN" sz="2400" b="1" dirty="0"/>
              <a:t>C</a:t>
            </a:r>
            <a:r>
              <a:rPr lang="zh-CN" altLang="en-US" sz="2400" b="1" dirty="0"/>
              <a:t>．使眼球转动      </a:t>
            </a:r>
            <a:r>
              <a:rPr lang="en-US" altLang="zh-CN" sz="2400" b="1" dirty="0"/>
              <a:t>D</a:t>
            </a:r>
            <a:r>
              <a:rPr lang="zh-CN" altLang="en-US" sz="2400" b="1" dirty="0"/>
              <a:t>．传导光刺激引起的神经冲动和产生视觉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800" b="1" dirty="0"/>
              <a:t>3</a:t>
            </a:r>
            <a:r>
              <a:rPr lang="zh-CN" altLang="en-US" sz="2800" b="1" dirty="0"/>
              <a:t>、眼球内有感光细胞的结构是（     ）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A</a:t>
            </a:r>
            <a:r>
              <a:rPr lang="zh-CN" altLang="en-US" sz="2800" b="1" dirty="0"/>
              <a:t>．角膜  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．巩膜  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．脉络膜    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．视网膜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en-US" altLang="zh-CN" sz="2800" b="1" dirty="0"/>
              <a:t>4</a:t>
            </a:r>
            <a:r>
              <a:rPr lang="zh-CN" altLang="en-US" sz="2800" b="1" dirty="0"/>
              <a:t>、某人的眼结构正常，但看物体模糊不清，可能的原因是（     ）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A</a:t>
            </a:r>
            <a:r>
              <a:rPr lang="zh-CN" altLang="en-US" sz="2800" b="1" dirty="0"/>
              <a:t>．视神经传导中断                      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．视网膜脱落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C</a:t>
            </a:r>
            <a:r>
              <a:rPr lang="zh-CN" altLang="en-US" sz="2800" b="1" dirty="0"/>
              <a:t>．大脑皮层的视觉中枢损伤          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．角膜损伤</a:t>
            </a:r>
            <a:endParaRPr lang="zh-CN" altLang="en-US" sz="2800" b="1" dirty="0"/>
          </a:p>
        </p:txBody>
      </p:sp>
      <p:sp>
        <p:nvSpPr>
          <p:cNvPr id="86018" name="Text Box 4"/>
          <p:cNvSpPr txBox="1"/>
          <p:nvPr/>
        </p:nvSpPr>
        <p:spPr>
          <a:xfrm>
            <a:off x="663575" y="84138"/>
            <a:ext cx="14081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6019" name="Text Box 5"/>
          <p:cNvSpPr txBox="1"/>
          <p:nvPr/>
        </p:nvSpPr>
        <p:spPr>
          <a:xfrm>
            <a:off x="6084888" y="9080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8790" name="Text Box 6"/>
          <p:cNvSpPr txBox="1"/>
          <p:nvPr/>
        </p:nvSpPr>
        <p:spPr>
          <a:xfrm>
            <a:off x="5992813" y="6604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8791" name="Text Box 7"/>
          <p:cNvSpPr txBox="1"/>
          <p:nvPr/>
        </p:nvSpPr>
        <p:spPr>
          <a:xfrm>
            <a:off x="3327400" y="20288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8792" name="Text Box 8"/>
          <p:cNvSpPr txBox="1"/>
          <p:nvPr/>
        </p:nvSpPr>
        <p:spPr>
          <a:xfrm>
            <a:off x="5559425" y="33972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6023" name="Text Box 9"/>
          <p:cNvSpPr txBox="1"/>
          <p:nvPr/>
        </p:nvSpPr>
        <p:spPr>
          <a:xfrm>
            <a:off x="1887538" y="48371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1879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187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187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70" decel="100000"/>
                                        <p:tgtEl>
                                          <p:spTgt spid="1187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770" decel="100000"/>
                                        <p:tgtEl>
                                          <p:spTgt spid="11879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4" dur="77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90" grpId="0"/>
      <p:bldP spid="118791" grpId="0"/>
      <p:bldP spid="11879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041" name="Rectangle 3"/>
          <p:cNvSpPr>
            <a:spLocks noGrp="1"/>
          </p:cNvSpPr>
          <p:nvPr>
            <p:ph idx="1"/>
          </p:nvPr>
        </p:nvSpPr>
        <p:spPr>
          <a:xfrm>
            <a:off x="395288" y="333375"/>
            <a:ext cx="8569325" cy="6335713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sz="2800" b="1" dirty="0"/>
              <a:t>5</a:t>
            </a:r>
            <a:r>
              <a:rPr lang="zh-CN" altLang="en-US" sz="2800" b="1" dirty="0"/>
              <a:t>、看物体在视网膜上的成像示意图回答：</a:t>
            </a:r>
            <a:endParaRPr lang="zh-CN" altLang="en-US" sz="2800" b="1" dirty="0"/>
          </a:p>
          <a:p>
            <a:pPr eaLnBrk="1" hangingPunct="1"/>
            <a:endParaRPr lang="zh-CN" altLang="en-US" sz="2800" b="1" dirty="0"/>
          </a:p>
          <a:p>
            <a:pPr eaLnBrk="1" hangingPunct="1"/>
            <a:endParaRPr lang="zh-CN" altLang="en-US" sz="2800" b="1" dirty="0"/>
          </a:p>
          <a:p>
            <a:pPr eaLnBrk="1" hangingPunct="1"/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）物像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反射的光线，经眼球</a:t>
            </a:r>
            <a:r>
              <a:rPr lang="en-US" altLang="zh-CN" sz="2800" b="1" dirty="0"/>
              <a:t>__________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____________ </a:t>
            </a:r>
            <a:r>
              <a:rPr lang="zh-CN" altLang="en-US" sz="2800" b="1" dirty="0"/>
              <a:t>、</a:t>
            </a:r>
            <a:r>
              <a:rPr lang="en-US" altLang="zh-CN" sz="2800" b="1" dirty="0"/>
              <a:t>_____________</a:t>
            </a:r>
            <a:r>
              <a:rPr lang="zh-CN" altLang="en-US" sz="2800" b="1" dirty="0"/>
              <a:t>的折射作用落在</a:t>
            </a:r>
            <a:r>
              <a:rPr lang="en-US" altLang="zh-CN" sz="2800" b="1" dirty="0"/>
              <a:t>____________</a:t>
            </a:r>
            <a:r>
              <a:rPr lang="zh-CN" altLang="en-US" sz="2800" b="1" dirty="0"/>
              <a:t>上形成</a:t>
            </a:r>
            <a:r>
              <a:rPr lang="en-US" altLang="zh-CN" sz="2800" b="1" dirty="0"/>
              <a:t>_____________</a:t>
            </a:r>
            <a:r>
              <a:rPr lang="zh-CN" altLang="en-US" sz="2800" b="1" dirty="0"/>
              <a:t>的物像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。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）视觉形成的部位在</a:t>
            </a:r>
            <a:r>
              <a:rPr lang="en-US" altLang="zh-CN" sz="2800" b="1" dirty="0"/>
              <a:t>____________</a:t>
            </a:r>
            <a:r>
              <a:rPr lang="zh-CN" altLang="en-US" sz="2800" b="1" dirty="0"/>
              <a:t>区域。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）如果长期用眼不当，会造成眼球前后径过长，远处物体反射的光线 会落在视网膜的</a:t>
            </a:r>
            <a:r>
              <a:rPr lang="en-US" altLang="zh-CN" sz="2800" b="1" dirty="0"/>
              <a:t>_____________</a:t>
            </a:r>
            <a:r>
              <a:rPr lang="zh-CN" altLang="en-US" sz="2800" b="1" dirty="0"/>
              <a:t>，所以看不清物体，这就是近视。</a:t>
            </a:r>
            <a:endParaRPr lang="zh-CN" altLang="en-US" sz="2800" b="1" dirty="0"/>
          </a:p>
        </p:txBody>
      </p:sp>
      <p:grpSp>
        <p:nvGrpSpPr>
          <p:cNvPr id="87042" name="Group 4"/>
          <p:cNvGrpSpPr/>
          <p:nvPr/>
        </p:nvGrpSpPr>
        <p:grpSpPr>
          <a:xfrm>
            <a:off x="2700338" y="836613"/>
            <a:ext cx="4248150" cy="1908175"/>
            <a:chOff x="1854" y="7686"/>
            <a:chExt cx="4870" cy="2090"/>
          </a:xfrm>
        </p:grpSpPr>
        <p:pic>
          <p:nvPicPr>
            <p:cNvPr id="87043" name="Picture 5" descr="090"/>
            <p:cNvPicPr>
              <a:picLocks noChangeAspect="1"/>
            </p:cNvPicPr>
            <p:nvPr/>
          </p:nvPicPr>
          <p:blipFill>
            <a:blip r:embed="rId1">
              <a:lum contrast="29999"/>
            </a:blip>
            <a:srcRect l="19884" t="16826" r="20540" b="65453"/>
            <a:stretch>
              <a:fillRect/>
            </a:stretch>
          </p:blipFill>
          <p:spPr>
            <a:xfrm>
              <a:off x="1854" y="7686"/>
              <a:ext cx="4870" cy="209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7044" name="Oval 6"/>
            <p:cNvSpPr/>
            <p:nvPr/>
          </p:nvSpPr>
          <p:spPr>
            <a:xfrm>
              <a:off x="2394" y="8310"/>
              <a:ext cx="180" cy="309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 anchor="t"/>
            <a:p>
              <a:pPr lvl="0" indent="0" algn="just"/>
              <a:r>
                <a:rPr lang="en-US" altLang="zh-CN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7045" name="Oval 7"/>
            <p:cNvSpPr/>
            <p:nvPr/>
          </p:nvSpPr>
          <p:spPr>
            <a:xfrm>
              <a:off x="6354" y="8310"/>
              <a:ext cx="180" cy="312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 anchor="t"/>
            <a:p>
              <a:pPr lvl="0" indent="0" algn="just"/>
              <a:r>
                <a:rPr lang="en-US" altLang="zh-CN" sz="900" dirty="0">
                  <a:latin typeface="Times New Roman" panose="02020603050405020304" pitchFamily="18" charset="0"/>
                  <a:ea typeface="宋体" panose="02010600030101010101" pitchFamily="2" charset="-122"/>
                </a:rPr>
                <a:t>B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19816" name="Text Box 8"/>
          <p:cNvSpPr txBox="1"/>
          <p:nvPr/>
        </p:nvSpPr>
        <p:spPr>
          <a:xfrm>
            <a:off x="5867400" y="2852738"/>
            <a:ext cx="996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角膜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17" name="Text Box 9"/>
          <p:cNvSpPr txBox="1"/>
          <p:nvPr/>
        </p:nvSpPr>
        <p:spPr>
          <a:xfrm>
            <a:off x="1527175" y="3324225"/>
            <a:ext cx="36068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晶状体            玻璃体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18" name="Text Box 10"/>
          <p:cNvSpPr txBox="1"/>
          <p:nvPr/>
        </p:nvSpPr>
        <p:spPr>
          <a:xfrm>
            <a:off x="1095375" y="3684588"/>
            <a:ext cx="13541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视网膜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19" name="Text Box 11"/>
          <p:cNvSpPr txBox="1"/>
          <p:nvPr/>
        </p:nvSpPr>
        <p:spPr>
          <a:xfrm>
            <a:off x="4479925" y="3757613"/>
            <a:ext cx="20685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缩小的倒立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20" name="Text Box 12"/>
          <p:cNvSpPr txBox="1"/>
          <p:nvPr/>
        </p:nvSpPr>
        <p:spPr>
          <a:xfrm>
            <a:off x="4067175" y="4221163"/>
            <a:ext cx="27828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大脑皮层的一定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9821" name="Text Box 13"/>
          <p:cNvSpPr txBox="1"/>
          <p:nvPr/>
        </p:nvSpPr>
        <p:spPr>
          <a:xfrm>
            <a:off x="1331913" y="5537200"/>
            <a:ext cx="996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前方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9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6" grpId="0"/>
      <p:bldP spid="119817" grpId="0"/>
      <p:bldP spid="119818" grpId="0"/>
      <p:bldP spid="119819" grpId="0"/>
      <p:bldP spid="119820" grpId="0"/>
      <p:bldP spid="119821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8065" name="Rectangle 3"/>
          <p:cNvSpPr>
            <a:spLocks noGrp="1"/>
          </p:cNvSpPr>
          <p:nvPr>
            <p:ph idx="1"/>
          </p:nvPr>
        </p:nvSpPr>
        <p:spPr>
          <a:xfrm>
            <a:off x="539750" y="260350"/>
            <a:ext cx="8280400" cy="6408738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sz="2400" b="1" dirty="0"/>
              <a:t>6</a:t>
            </a:r>
            <a:r>
              <a:rPr lang="zh-CN" altLang="en-US" sz="2400" b="1" dirty="0"/>
              <a:t>、造成近视的病理原因是  （     ）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A</a:t>
            </a:r>
            <a:r>
              <a:rPr lang="zh-CN" altLang="en-US" sz="2400" b="1" dirty="0"/>
              <a:t>．眼球的前后径变短，物体在视网膜后成像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B</a:t>
            </a:r>
            <a:r>
              <a:rPr lang="zh-CN" altLang="en-US" sz="2400" b="1" dirty="0"/>
              <a:t>．晶状体变形，发生实质性病变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C</a:t>
            </a:r>
            <a:r>
              <a:rPr lang="zh-CN" altLang="en-US" sz="2400" b="1" dirty="0"/>
              <a:t>．过度用眼，导致眼球的前后径过长，物象落在视网膜前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D</a:t>
            </a:r>
            <a:r>
              <a:rPr lang="zh-CN" altLang="en-US" sz="2400" b="1" dirty="0"/>
              <a:t>．眼球调节结构过度紧张，屈光能力过强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7</a:t>
            </a:r>
            <a:r>
              <a:rPr lang="zh-CN" altLang="en-US" sz="2400" b="1" dirty="0"/>
              <a:t>、预防近视要做到（     ）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A</a:t>
            </a:r>
            <a:r>
              <a:rPr lang="zh-CN" altLang="en-US" sz="2400" b="1" dirty="0"/>
              <a:t>．“三要”和“三不看”　</a:t>
            </a:r>
            <a:r>
              <a:rPr lang="en-US" altLang="zh-CN" sz="2400" b="1" dirty="0"/>
              <a:t>B</a:t>
            </a:r>
            <a:r>
              <a:rPr lang="zh-CN" altLang="en-US" sz="2400" b="1" dirty="0"/>
              <a:t>．“四要”和“三不看”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C</a:t>
            </a:r>
            <a:r>
              <a:rPr lang="zh-CN" altLang="en-US" sz="2400" b="1" dirty="0"/>
              <a:t>．“四要”和“四不看”　</a:t>
            </a:r>
            <a:r>
              <a:rPr lang="en-US" altLang="zh-CN" sz="2400" b="1" dirty="0"/>
              <a:t>D</a:t>
            </a:r>
            <a:r>
              <a:rPr lang="zh-CN" altLang="en-US" sz="2400" b="1" dirty="0"/>
              <a:t>．“三要”和“四不看”</a:t>
            </a:r>
            <a:endParaRPr lang="zh-CN" altLang="en-US" sz="2400" b="1" dirty="0"/>
          </a:p>
          <a:p>
            <a:pPr eaLnBrk="1" hangingPunct="1">
              <a:buNone/>
            </a:pPr>
            <a:r>
              <a:rPr lang="en-US" altLang="zh-CN" sz="2400" b="1" dirty="0"/>
              <a:t>8</a:t>
            </a:r>
            <a:r>
              <a:rPr lang="zh-CN" altLang="en-US" sz="2400" b="1" dirty="0"/>
              <a:t>、有人把人的眼球比喻成一架照相机，那么，照相机的镜头相当于眼球的</a:t>
            </a:r>
            <a:r>
              <a:rPr lang="en-US" altLang="zh-CN" sz="2400" b="1" dirty="0"/>
              <a:t>__________</a:t>
            </a:r>
            <a:r>
              <a:rPr lang="zh-CN" altLang="en-US" sz="2400" b="1" dirty="0"/>
              <a:t>，光圈相当于眼球的</a:t>
            </a:r>
            <a:r>
              <a:rPr lang="en-US" altLang="zh-CN" sz="2400" b="1" dirty="0"/>
              <a:t>__________</a:t>
            </a:r>
            <a:r>
              <a:rPr lang="zh-CN" altLang="en-US" sz="2400" b="1" dirty="0"/>
              <a:t>，装入的底片相当于眼球的</a:t>
            </a:r>
            <a:r>
              <a:rPr lang="en-US" altLang="zh-CN" sz="2400" b="1" dirty="0"/>
              <a:t>____________</a:t>
            </a:r>
            <a:r>
              <a:rPr lang="zh-CN" altLang="en-US" sz="2400" b="1" dirty="0"/>
              <a:t>。</a:t>
            </a:r>
            <a:endParaRPr lang="zh-CN" altLang="en-US" sz="2400" b="1" dirty="0"/>
          </a:p>
        </p:txBody>
      </p:sp>
      <p:sp>
        <p:nvSpPr>
          <p:cNvPr id="120836" name="Text Box 4"/>
          <p:cNvSpPr txBox="1"/>
          <p:nvPr/>
        </p:nvSpPr>
        <p:spPr>
          <a:xfrm>
            <a:off x="4635500" y="1889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37" name="Text Box 5"/>
          <p:cNvSpPr txBox="1"/>
          <p:nvPr/>
        </p:nvSpPr>
        <p:spPr>
          <a:xfrm>
            <a:off x="3590925" y="24209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38" name="Text Box 6"/>
          <p:cNvSpPr txBox="1"/>
          <p:nvPr/>
        </p:nvSpPr>
        <p:spPr>
          <a:xfrm>
            <a:off x="3379788" y="4076700"/>
            <a:ext cx="12557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晶状体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39" name="Text Box 7"/>
          <p:cNvSpPr txBox="1"/>
          <p:nvPr/>
        </p:nvSpPr>
        <p:spPr>
          <a:xfrm>
            <a:off x="1487488" y="4429125"/>
            <a:ext cx="8985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瞳孔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0840" name="Text Box 8"/>
          <p:cNvSpPr txBox="1"/>
          <p:nvPr/>
        </p:nvSpPr>
        <p:spPr>
          <a:xfrm>
            <a:off x="6875463" y="4429125"/>
            <a:ext cx="12557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视网膜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083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208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/>
      <p:bldP spid="120837" grpId="0"/>
      <p:bldP spid="120838" grpId="0"/>
      <p:bldP spid="120839" grpId="0"/>
      <p:bldP spid="120840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89090" name="Rectangle 2"/>
          <p:cNvSpPr/>
          <p:nvPr/>
        </p:nvSpPr>
        <p:spPr>
          <a:xfrm>
            <a:off x="228600" y="0"/>
            <a:ext cx="6172200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5</a:t>
            </a:r>
            <a:r>
              <a:rPr lang="zh-CN" altLang="en-US" sz="40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、耳的结构和功能：</a:t>
            </a:r>
            <a:endParaRPr lang="zh-CN" altLang="en-US" sz="4000" b="1" dirty="0">
              <a:solidFill>
                <a:srgbClr val="FF00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61443" name="Rectangle 3"/>
          <p:cNvSpPr/>
          <p:nvPr/>
        </p:nvSpPr>
        <p:spPr>
          <a:xfrm>
            <a:off x="1143000" y="838200"/>
            <a:ext cx="4648200" cy="5532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耳郭　　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-----------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外耳道　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-----------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鼓膜    　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-----------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鼓室　　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-----------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听小骨　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-----------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半规管、前庭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耳蜗 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-----------</a:t>
            </a: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lnSpc>
                <a:spcPct val="80000"/>
              </a:lnSpc>
              <a:spcBef>
                <a:spcPct val="50000"/>
              </a:spcBef>
            </a:pPr>
            <a:endParaRPr lang="en-US" altLang="zh-CN" sz="36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4" name="Rectangle 4"/>
          <p:cNvSpPr/>
          <p:nvPr/>
        </p:nvSpPr>
        <p:spPr>
          <a:xfrm>
            <a:off x="4724400" y="762000"/>
            <a:ext cx="3048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收集声波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5" name="Text Box 5"/>
          <p:cNvSpPr txBox="1"/>
          <p:nvPr/>
        </p:nvSpPr>
        <p:spPr>
          <a:xfrm>
            <a:off x="4648200" y="1477963"/>
            <a:ext cx="31242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声波通道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6" name="Text Box 6"/>
          <p:cNvSpPr txBox="1"/>
          <p:nvPr/>
        </p:nvSpPr>
        <p:spPr>
          <a:xfrm>
            <a:off x="4876800" y="2163763"/>
            <a:ext cx="29718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振动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7" name="Text Box 7"/>
          <p:cNvSpPr txBox="1"/>
          <p:nvPr/>
        </p:nvSpPr>
        <p:spPr>
          <a:xfrm>
            <a:off x="4648200" y="2925763"/>
            <a:ext cx="2819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与咽鼓管相通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8" name="Text Box 8"/>
          <p:cNvSpPr txBox="1"/>
          <p:nvPr/>
        </p:nvSpPr>
        <p:spPr>
          <a:xfrm>
            <a:off x="4724400" y="3581400"/>
            <a:ext cx="4419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三块，放大、传递声波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49" name="Text Box 9"/>
          <p:cNvSpPr txBox="1"/>
          <p:nvPr/>
        </p:nvSpPr>
        <p:spPr>
          <a:xfrm>
            <a:off x="4716463" y="4076700"/>
            <a:ext cx="3429000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内有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位觉感受器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维持身体的平衡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50" name="Text Box 10"/>
          <p:cNvSpPr txBox="1"/>
          <p:nvPr/>
        </p:nvSpPr>
        <p:spPr>
          <a:xfrm>
            <a:off x="4140200" y="5157788"/>
            <a:ext cx="3581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内有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听觉感受器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1451" name="AutoShape 11"/>
          <p:cNvSpPr/>
          <p:nvPr/>
        </p:nvSpPr>
        <p:spPr>
          <a:xfrm>
            <a:off x="914400" y="4525963"/>
            <a:ext cx="228600" cy="990600"/>
          </a:xfrm>
          <a:prstGeom prst="leftBrace">
            <a:avLst>
              <a:gd name="adj1" fmla="val 36050"/>
              <a:gd name="adj2" fmla="val 50000"/>
            </a:avLst>
          </a:prstGeom>
          <a:noFill/>
          <a:ln w="412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1452" name="Group 12"/>
          <p:cNvGrpSpPr/>
          <p:nvPr/>
        </p:nvGrpSpPr>
        <p:grpSpPr>
          <a:xfrm>
            <a:off x="120650" y="838200"/>
            <a:ext cx="1098550" cy="1295400"/>
            <a:chOff x="76" y="672"/>
            <a:chExt cx="692" cy="816"/>
          </a:xfrm>
        </p:grpSpPr>
        <p:sp>
          <p:nvSpPr>
            <p:cNvPr id="89101" name="AutoShape 13"/>
            <p:cNvSpPr/>
            <p:nvPr/>
          </p:nvSpPr>
          <p:spPr>
            <a:xfrm>
              <a:off x="528" y="672"/>
              <a:ext cx="240" cy="672"/>
            </a:xfrm>
            <a:prstGeom prst="leftBrace">
              <a:avLst>
                <a:gd name="adj1" fmla="val 23294"/>
                <a:gd name="adj2" fmla="val 50000"/>
              </a:avLst>
            </a:prstGeom>
            <a:noFill/>
            <a:ln w="412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9102" name="Text Box 14"/>
            <p:cNvSpPr txBox="1"/>
            <p:nvPr/>
          </p:nvSpPr>
          <p:spPr>
            <a:xfrm>
              <a:off x="76" y="720"/>
              <a:ext cx="462" cy="768"/>
            </a:xfrm>
            <a:prstGeom prst="rect">
              <a:avLst/>
            </a:prstGeom>
            <a:noFill/>
            <a:ln w="41275">
              <a:noFill/>
            </a:ln>
          </p:spPr>
          <p:txBody>
            <a:bodyPr vert="eaVert"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A5002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外耳</a:t>
              </a:r>
              <a:endParaRPr lang="zh-CN" altLang="en-US" sz="3600" b="1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1455" name="Group 15"/>
          <p:cNvGrpSpPr/>
          <p:nvPr/>
        </p:nvGrpSpPr>
        <p:grpSpPr>
          <a:xfrm>
            <a:off x="158750" y="2552700"/>
            <a:ext cx="1060450" cy="1409700"/>
            <a:chOff x="98" y="1608"/>
            <a:chExt cx="622" cy="1104"/>
          </a:xfrm>
        </p:grpSpPr>
        <p:sp>
          <p:nvSpPr>
            <p:cNvPr id="89104" name="AutoShape 16"/>
            <p:cNvSpPr/>
            <p:nvPr/>
          </p:nvSpPr>
          <p:spPr>
            <a:xfrm>
              <a:off x="576" y="1608"/>
              <a:ext cx="144" cy="1104"/>
            </a:xfrm>
            <a:prstGeom prst="leftBrace">
              <a:avLst>
                <a:gd name="adj1" fmla="val 63782"/>
                <a:gd name="adj2" fmla="val 50000"/>
              </a:avLst>
            </a:prstGeom>
            <a:noFill/>
            <a:ln w="412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 lvl="0" indent="0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9105" name="Text Box 17"/>
            <p:cNvSpPr txBox="1"/>
            <p:nvPr/>
          </p:nvSpPr>
          <p:spPr>
            <a:xfrm>
              <a:off x="98" y="1872"/>
              <a:ext cx="430" cy="816"/>
            </a:xfrm>
            <a:prstGeom prst="rect">
              <a:avLst/>
            </a:prstGeom>
            <a:noFill/>
            <a:ln w="41275">
              <a:noFill/>
            </a:ln>
          </p:spPr>
          <p:txBody>
            <a:bodyPr vert="eaVert"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A5002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中耳</a:t>
              </a:r>
              <a:endParaRPr lang="zh-CN" altLang="en-US" sz="3600" b="1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61458" name="Text Box 18"/>
          <p:cNvSpPr txBox="1"/>
          <p:nvPr/>
        </p:nvSpPr>
        <p:spPr>
          <a:xfrm>
            <a:off x="250825" y="4437063"/>
            <a:ext cx="733425" cy="1219200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内耳</a:t>
            </a:r>
            <a:endParaRPr lang="zh-CN" altLang="en-US" sz="3600" b="1" dirty="0">
              <a:solidFill>
                <a:srgbClr val="A50021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1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145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144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1445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144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7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61447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61448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1449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61450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/>
      <p:bldP spid="61444" grpId="0" build="p"/>
      <p:bldP spid="61445" grpId="0" build="p"/>
      <p:bldP spid="61446" grpId="0" build="p"/>
      <p:bldP spid="61447" grpId="0" build="p"/>
      <p:bldP spid="61448" grpId="0" build="p"/>
      <p:bldP spid="61449" grpId="0" build="p"/>
      <p:bldP spid="61450" grpId="0" build="p"/>
      <p:bldP spid="61451" grpId="0" animBg="1"/>
      <p:bldP spid="61458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90114" name="Picture 2" descr="图4—51耳的基本结构和功能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1268413"/>
            <a:ext cx="8424863" cy="5221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0115" name="Line 3"/>
          <p:cNvSpPr/>
          <p:nvPr/>
        </p:nvSpPr>
        <p:spPr>
          <a:xfrm>
            <a:off x="1116013" y="2997200"/>
            <a:ext cx="1081087" cy="73025"/>
          </a:xfrm>
          <a:prstGeom prst="line">
            <a:avLst/>
          </a:prstGeom>
          <a:ln w="2540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16" name="Line 5"/>
          <p:cNvSpPr/>
          <p:nvPr/>
        </p:nvSpPr>
        <p:spPr>
          <a:xfrm>
            <a:off x="1116013" y="3789363"/>
            <a:ext cx="1943100" cy="144462"/>
          </a:xfrm>
          <a:prstGeom prst="line">
            <a:avLst/>
          </a:prstGeom>
          <a:ln w="28575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17" name="AutoShape 7"/>
          <p:cNvSpPr/>
          <p:nvPr/>
        </p:nvSpPr>
        <p:spPr>
          <a:xfrm>
            <a:off x="468313" y="2997200"/>
            <a:ext cx="144462" cy="865188"/>
          </a:xfrm>
          <a:prstGeom prst="leftBrace">
            <a:avLst>
              <a:gd name="adj1" fmla="val 49825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 algn="ctr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18" name="Line 9"/>
          <p:cNvSpPr/>
          <p:nvPr/>
        </p:nvSpPr>
        <p:spPr>
          <a:xfrm>
            <a:off x="4716463" y="3789363"/>
            <a:ext cx="576262" cy="1944687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19" name="Line 11"/>
          <p:cNvSpPr/>
          <p:nvPr/>
        </p:nvSpPr>
        <p:spPr>
          <a:xfrm>
            <a:off x="4859338" y="3429000"/>
            <a:ext cx="649287" cy="18002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0" name="Line 13"/>
          <p:cNvSpPr/>
          <p:nvPr/>
        </p:nvSpPr>
        <p:spPr>
          <a:xfrm>
            <a:off x="5292725" y="3789363"/>
            <a:ext cx="431800" cy="10795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1" name="AutoShape 15"/>
          <p:cNvSpPr/>
          <p:nvPr/>
        </p:nvSpPr>
        <p:spPr>
          <a:xfrm>
            <a:off x="6227763" y="4797425"/>
            <a:ext cx="360362" cy="1223963"/>
          </a:xfrm>
          <a:prstGeom prst="rightBrace">
            <a:avLst>
              <a:gd name="adj1" fmla="val 28256"/>
              <a:gd name="adj2" fmla="val 50000"/>
            </a:avLst>
          </a:prstGeom>
          <a:noFill/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22" name="Line 17"/>
          <p:cNvSpPr/>
          <p:nvPr/>
        </p:nvSpPr>
        <p:spPr>
          <a:xfrm flipV="1">
            <a:off x="5580063" y="2924175"/>
            <a:ext cx="1296987" cy="71438"/>
          </a:xfrm>
          <a:prstGeom prst="line">
            <a:avLst/>
          </a:prstGeom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3" name="Line 19"/>
          <p:cNvSpPr/>
          <p:nvPr/>
        </p:nvSpPr>
        <p:spPr>
          <a:xfrm flipV="1">
            <a:off x="5435600" y="3429000"/>
            <a:ext cx="1584325" cy="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4" name="Line 21"/>
          <p:cNvSpPr/>
          <p:nvPr/>
        </p:nvSpPr>
        <p:spPr>
          <a:xfrm>
            <a:off x="6084888" y="3787775"/>
            <a:ext cx="719137" cy="73025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5" name="AutoShape 23"/>
          <p:cNvSpPr/>
          <p:nvPr/>
        </p:nvSpPr>
        <p:spPr>
          <a:xfrm>
            <a:off x="7524750" y="2636838"/>
            <a:ext cx="215900" cy="1728787"/>
          </a:xfrm>
          <a:prstGeom prst="rightBrace">
            <a:avLst>
              <a:gd name="adj1" fmla="val 66616"/>
              <a:gd name="adj2" fmla="val 50000"/>
            </a:avLst>
          </a:prstGeom>
          <a:noFill/>
          <a:ln w="254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26" name="Text Box 25"/>
          <p:cNvSpPr txBox="1"/>
          <p:nvPr/>
        </p:nvSpPr>
        <p:spPr>
          <a:xfrm>
            <a:off x="0" y="404813"/>
            <a:ext cx="7812088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练习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：说出下图数字所代表耳的结构名称：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0127" name="Line 26"/>
          <p:cNvSpPr/>
          <p:nvPr/>
        </p:nvSpPr>
        <p:spPr>
          <a:xfrm flipV="1">
            <a:off x="5795963" y="4365625"/>
            <a:ext cx="1081087" cy="2159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8" name="Line 28"/>
          <p:cNvSpPr/>
          <p:nvPr/>
        </p:nvSpPr>
        <p:spPr>
          <a:xfrm flipH="1" flipV="1">
            <a:off x="5724525" y="1773238"/>
            <a:ext cx="935038" cy="1439862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0129" name="Text Box 30"/>
          <p:cNvSpPr txBox="1"/>
          <p:nvPr/>
        </p:nvSpPr>
        <p:spPr>
          <a:xfrm>
            <a:off x="950913" y="2781300"/>
            <a:ext cx="3825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0" name="Text Box 31"/>
          <p:cNvSpPr txBox="1"/>
          <p:nvPr/>
        </p:nvSpPr>
        <p:spPr>
          <a:xfrm>
            <a:off x="879475" y="3541713"/>
            <a:ext cx="3825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1" name="Text Box 33"/>
          <p:cNvSpPr txBox="1"/>
          <p:nvPr/>
        </p:nvSpPr>
        <p:spPr>
          <a:xfrm>
            <a:off x="158750" y="3159125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2" name="Text Box 34"/>
          <p:cNvSpPr txBox="1"/>
          <p:nvPr/>
        </p:nvSpPr>
        <p:spPr>
          <a:xfrm>
            <a:off x="5148263" y="5516563"/>
            <a:ext cx="38258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3" name="Text Box 35"/>
          <p:cNvSpPr txBox="1"/>
          <p:nvPr/>
        </p:nvSpPr>
        <p:spPr>
          <a:xfrm>
            <a:off x="5435600" y="5157788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4" name="Text Box 36"/>
          <p:cNvSpPr txBox="1"/>
          <p:nvPr/>
        </p:nvSpPr>
        <p:spPr>
          <a:xfrm>
            <a:off x="5703888" y="4672013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6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5" name="Text Box 37"/>
          <p:cNvSpPr txBox="1"/>
          <p:nvPr/>
        </p:nvSpPr>
        <p:spPr>
          <a:xfrm>
            <a:off x="6711950" y="5103813"/>
            <a:ext cx="3540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7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6" name="Text Box 38"/>
          <p:cNvSpPr txBox="1"/>
          <p:nvPr/>
        </p:nvSpPr>
        <p:spPr>
          <a:xfrm>
            <a:off x="6856413" y="4024313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8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7" name="Text Box 39"/>
          <p:cNvSpPr txBox="1"/>
          <p:nvPr/>
        </p:nvSpPr>
        <p:spPr>
          <a:xfrm>
            <a:off x="6856413" y="3519488"/>
            <a:ext cx="3540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9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8" name="Text Box 40"/>
          <p:cNvSpPr txBox="1"/>
          <p:nvPr/>
        </p:nvSpPr>
        <p:spPr>
          <a:xfrm>
            <a:off x="6856413" y="2582863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10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39" name="Text Box 41"/>
          <p:cNvSpPr txBox="1"/>
          <p:nvPr/>
        </p:nvSpPr>
        <p:spPr>
          <a:xfrm>
            <a:off x="7793038" y="3232150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11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0140" name="Text Box 42"/>
          <p:cNvSpPr txBox="1"/>
          <p:nvPr/>
        </p:nvSpPr>
        <p:spPr>
          <a:xfrm>
            <a:off x="5416550" y="1503363"/>
            <a:ext cx="52387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endParaRPr lang="en-US" altLang="zh-CN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2466" name="Text Box 2"/>
          <p:cNvSpPr txBox="1"/>
          <p:nvPr/>
        </p:nvSpPr>
        <p:spPr>
          <a:xfrm>
            <a:off x="323850" y="620713"/>
            <a:ext cx="8534400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44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、听觉的形成：</a:t>
            </a:r>
            <a:endParaRPr lang="zh-CN" altLang="en-US" sz="44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467" name="Text Box 3"/>
          <p:cNvSpPr txBox="1"/>
          <p:nvPr/>
        </p:nvSpPr>
        <p:spPr>
          <a:xfrm>
            <a:off x="266700" y="2362200"/>
            <a:ext cx="1447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声波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62468" name="Group 4"/>
          <p:cNvGrpSpPr/>
          <p:nvPr/>
        </p:nvGrpSpPr>
        <p:grpSpPr>
          <a:xfrm>
            <a:off x="3276600" y="2362200"/>
            <a:ext cx="2362200" cy="641350"/>
            <a:chOff x="2064" y="1488"/>
            <a:chExt cx="1488" cy="404"/>
          </a:xfrm>
        </p:grpSpPr>
        <p:sp>
          <p:nvSpPr>
            <p:cNvPr id="91141" name="Line 5"/>
            <p:cNvSpPr/>
            <p:nvPr/>
          </p:nvSpPr>
          <p:spPr>
            <a:xfrm>
              <a:off x="2064" y="1680"/>
              <a:ext cx="6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91142" name="Text Box 6"/>
            <p:cNvSpPr txBox="1"/>
            <p:nvPr/>
          </p:nvSpPr>
          <p:spPr>
            <a:xfrm>
              <a:off x="2712" y="1488"/>
              <a:ext cx="8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6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鼓膜</a:t>
              </a:r>
              <a:endPara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471" name="Group 7"/>
          <p:cNvGrpSpPr/>
          <p:nvPr/>
        </p:nvGrpSpPr>
        <p:grpSpPr>
          <a:xfrm>
            <a:off x="5334000" y="2362200"/>
            <a:ext cx="3810000" cy="579438"/>
            <a:chOff x="3360" y="1488"/>
            <a:chExt cx="2400" cy="365"/>
          </a:xfrm>
        </p:grpSpPr>
        <p:sp>
          <p:nvSpPr>
            <p:cNvPr id="91144" name="Line 8"/>
            <p:cNvSpPr/>
            <p:nvPr/>
          </p:nvSpPr>
          <p:spPr>
            <a:xfrm>
              <a:off x="3360" y="1728"/>
              <a:ext cx="81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91145" name="Text Box 9"/>
            <p:cNvSpPr txBox="1"/>
            <p:nvPr/>
          </p:nvSpPr>
          <p:spPr>
            <a:xfrm>
              <a:off x="4176" y="1488"/>
              <a:ext cx="1584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三块听小骨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474" name="Group 10"/>
          <p:cNvGrpSpPr/>
          <p:nvPr/>
        </p:nvGrpSpPr>
        <p:grpSpPr>
          <a:xfrm>
            <a:off x="6400800" y="3028950"/>
            <a:ext cx="2362200" cy="2152650"/>
            <a:chOff x="4032" y="1908"/>
            <a:chExt cx="1488" cy="1356"/>
          </a:xfrm>
        </p:grpSpPr>
        <p:sp>
          <p:nvSpPr>
            <p:cNvPr id="91147" name="Line 11"/>
            <p:cNvSpPr/>
            <p:nvPr/>
          </p:nvSpPr>
          <p:spPr>
            <a:xfrm>
              <a:off x="4704" y="1908"/>
              <a:ext cx="0" cy="69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91148" name="Text Box 12"/>
            <p:cNvSpPr txBox="1"/>
            <p:nvPr/>
          </p:nvSpPr>
          <p:spPr>
            <a:xfrm>
              <a:off x="4032" y="2592"/>
              <a:ext cx="1488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耳蜗</a:t>
              </a: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内的听觉感受器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477" name="Group 13"/>
          <p:cNvGrpSpPr/>
          <p:nvPr/>
        </p:nvGrpSpPr>
        <p:grpSpPr>
          <a:xfrm>
            <a:off x="381000" y="3886200"/>
            <a:ext cx="2743200" cy="1311275"/>
            <a:chOff x="240" y="2448"/>
            <a:chExt cx="1728" cy="826"/>
          </a:xfrm>
        </p:grpSpPr>
        <p:sp>
          <p:nvSpPr>
            <p:cNvPr id="91150" name="Line 14"/>
            <p:cNvSpPr/>
            <p:nvPr/>
          </p:nvSpPr>
          <p:spPr>
            <a:xfrm flipH="1">
              <a:off x="1296" y="2880"/>
              <a:ext cx="6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91151" name="Text Box 15"/>
            <p:cNvSpPr txBox="1"/>
            <p:nvPr/>
          </p:nvSpPr>
          <p:spPr>
            <a:xfrm>
              <a:off x="240" y="2448"/>
              <a:ext cx="1152" cy="82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A5002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大脑中的</a:t>
              </a:r>
              <a:endParaRPr lang="zh-CN" altLang="en-US" sz="3200" b="1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lvl="0" indent="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A50021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听觉中枢</a:t>
              </a:r>
              <a:endParaRPr lang="zh-CN" altLang="en-US" sz="3200" b="1" dirty="0">
                <a:solidFill>
                  <a:srgbClr val="A50021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62480" name="Group 16"/>
          <p:cNvGrpSpPr/>
          <p:nvPr/>
        </p:nvGrpSpPr>
        <p:grpSpPr>
          <a:xfrm>
            <a:off x="3352800" y="4343400"/>
            <a:ext cx="3124200" cy="579438"/>
            <a:chOff x="2112" y="2736"/>
            <a:chExt cx="1968" cy="365"/>
          </a:xfrm>
        </p:grpSpPr>
        <p:sp>
          <p:nvSpPr>
            <p:cNvPr id="91153" name="Text Box 17"/>
            <p:cNvSpPr txBox="1"/>
            <p:nvPr/>
          </p:nvSpPr>
          <p:spPr>
            <a:xfrm>
              <a:off x="2112" y="2736"/>
              <a:ext cx="115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位听神经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1154" name="Line 18"/>
            <p:cNvSpPr/>
            <p:nvPr/>
          </p:nvSpPr>
          <p:spPr>
            <a:xfrm flipH="1">
              <a:off x="3264" y="2928"/>
              <a:ext cx="81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91155" name="AutoShape 19">
            <a:hlinkClick r:id="" action="ppaction://hlinkshowjump?jump=previousslide"/>
          </p:cNvPr>
          <p:cNvSpPr/>
          <p:nvPr/>
        </p:nvSpPr>
        <p:spPr>
          <a:xfrm>
            <a:off x="7770813" y="6629400"/>
            <a:ext cx="685800" cy="228600"/>
          </a:xfrm>
          <a:prstGeom prst="actionButtonBackPreviou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1156" name="AutoShape 20">
            <a:hlinkClick r:id="" action="ppaction://hlinkshowjump?jump=nextslide"/>
          </p:cNvPr>
          <p:cNvSpPr/>
          <p:nvPr/>
        </p:nvSpPr>
        <p:spPr>
          <a:xfrm>
            <a:off x="8456613" y="6629400"/>
            <a:ext cx="687387" cy="228600"/>
          </a:xfrm>
          <a:prstGeom prst="actionButtonForwardNex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62485" name="Group 21"/>
          <p:cNvGrpSpPr/>
          <p:nvPr/>
        </p:nvGrpSpPr>
        <p:grpSpPr>
          <a:xfrm>
            <a:off x="685800" y="5181600"/>
            <a:ext cx="1600200" cy="1219200"/>
            <a:chOff x="432" y="3264"/>
            <a:chExt cx="1008" cy="768"/>
          </a:xfrm>
        </p:grpSpPr>
        <p:sp>
          <p:nvSpPr>
            <p:cNvPr id="91158" name="Text Box 22"/>
            <p:cNvSpPr txBox="1"/>
            <p:nvPr/>
          </p:nvSpPr>
          <p:spPr>
            <a:xfrm>
              <a:off x="432" y="3590"/>
              <a:ext cx="1008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4000" b="1" dirty="0">
                  <a:solidFill>
                    <a:srgbClr val="FF3300"/>
                  </a:solidFill>
                  <a:latin typeface="Times New Roman" panose="02020603050405020304" pitchFamily="18" charset="0"/>
                  <a:ea typeface="华文隶书" pitchFamily="2" charset="-122"/>
                </a:rPr>
                <a:t>听觉</a:t>
              </a:r>
              <a:endParaRPr lang="zh-CN" altLang="en-US" sz="4000" b="1" dirty="0">
                <a:solidFill>
                  <a:srgbClr val="FF3300"/>
                </a:solidFill>
                <a:latin typeface="Times New Roman" panose="02020603050405020304" pitchFamily="18" charset="0"/>
                <a:ea typeface="华文隶书" pitchFamily="2" charset="-122"/>
              </a:endParaRPr>
            </a:p>
          </p:txBody>
        </p:sp>
        <p:sp>
          <p:nvSpPr>
            <p:cNvPr id="91159" name="Line 23"/>
            <p:cNvSpPr/>
            <p:nvPr/>
          </p:nvSpPr>
          <p:spPr>
            <a:xfrm>
              <a:off x="864" y="3264"/>
              <a:ext cx="0" cy="384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grpSp>
        <p:nvGrpSpPr>
          <p:cNvPr id="62488" name="Group 24"/>
          <p:cNvGrpSpPr/>
          <p:nvPr/>
        </p:nvGrpSpPr>
        <p:grpSpPr>
          <a:xfrm>
            <a:off x="1219200" y="2362200"/>
            <a:ext cx="2095500" cy="579438"/>
            <a:chOff x="768" y="1488"/>
            <a:chExt cx="1320" cy="365"/>
          </a:xfrm>
        </p:grpSpPr>
        <p:sp>
          <p:nvSpPr>
            <p:cNvPr id="91161" name="Text Box 25"/>
            <p:cNvSpPr txBox="1"/>
            <p:nvPr/>
          </p:nvSpPr>
          <p:spPr>
            <a:xfrm>
              <a:off x="1176" y="1488"/>
              <a:ext cx="912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lvl="0" indent="0"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外耳道</a:t>
              </a:r>
              <a:endPara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91162" name="Line 26"/>
            <p:cNvSpPr/>
            <p:nvPr/>
          </p:nvSpPr>
          <p:spPr>
            <a:xfrm>
              <a:off x="768" y="1680"/>
              <a:ext cx="43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</p:grpSp>
      <p:sp>
        <p:nvSpPr>
          <p:cNvPr id="62491" name="Text Box 27"/>
          <p:cNvSpPr txBox="1"/>
          <p:nvPr/>
        </p:nvSpPr>
        <p:spPr>
          <a:xfrm>
            <a:off x="5410200" y="2133600"/>
            <a:ext cx="1066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振动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2492" name="Text Box 28"/>
          <p:cNvSpPr txBox="1"/>
          <p:nvPr/>
        </p:nvSpPr>
        <p:spPr>
          <a:xfrm>
            <a:off x="5410200" y="4038600"/>
            <a:ext cx="11430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兴奋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2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2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2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6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2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62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62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/>
      <p:bldP spid="62467" grpId="0"/>
      <p:bldP spid="62491" grpId="0"/>
      <p:bldP spid="6249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1" name="Rectangle 3"/>
          <p:cNvSpPr>
            <a:spLocks noGrp="1"/>
          </p:cNvSpPr>
          <p:nvPr>
            <p:ph idx="1"/>
          </p:nvPr>
        </p:nvSpPr>
        <p:spPr>
          <a:xfrm>
            <a:off x="323850" y="908050"/>
            <a:ext cx="8301038" cy="5473700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en-US" altLang="zh-CN" b="1" dirty="0"/>
              <a:t>1</a:t>
            </a:r>
            <a:r>
              <a:rPr lang="zh-CN" altLang="en-US" b="1" dirty="0"/>
              <a:t>、声波形成到听觉形成需经过（    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　　①听小骨    ②鼓膜    ③耳蜗内的听觉感受器  ④外耳道    ⑤大脑皮层的听觉中枢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　</a:t>
            </a:r>
            <a:r>
              <a:rPr lang="en-US" altLang="zh-CN" b="1" dirty="0"/>
              <a:t>A</a:t>
            </a:r>
            <a:r>
              <a:rPr lang="zh-CN" altLang="en-US" b="1" dirty="0"/>
              <a:t>．声波→①→②→③→④→⑤    　　                 </a:t>
            </a:r>
            <a:r>
              <a:rPr lang="en-US" altLang="zh-CN" b="1" dirty="0"/>
              <a:t>B</a:t>
            </a:r>
            <a:r>
              <a:rPr lang="zh-CN" altLang="en-US" b="1" dirty="0"/>
              <a:t>．声波→④→②→①→③→⑤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　</a:t>
            </a:r>
            <a:r>
              <a:rPr lang="en-US" altLang="zh-CN" b="1" dirty="0"/>
              <a:t>C</a:t>
            </a:r>
            <a:r>
              <a:rPr lang="zh-CN" altLang="en-US" b="1" dirty="0"/>
              <a:t>．声波→④→①→②→③→⑤    　　   </a:t>
            </a:r>
            <a:r>
              <a:rPr lang="en-US" altLang="zh-CN" b="1" dirty="0"/>
              <a:t>D</a:t>
            </a:r>
            <a:r>
              <a:rPr lang="zh-CN" altLang="en-US" b="1" dirty="0"/>
              <a:t>．声波→④→③→①→②→⑤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b="1" dirty="0"/>
              <a:t>2</a:t>
            </a:r>
            <a:r>
              <a:rPr lang="zh-CN" altLang="en-US" b="1" dirty="0"/>
              <a:t>、听觉感受器位于（     ）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　</a:t>
            </a:r>
            <a:r>
              <a:rPr lang="en-US" altLang="zh-CN" b="1" dirty="0"/>
              <a:t>A</a:t>
            </a:r>
            <a:r>
              <a:rPr lang="zh-CN" altLang="en-US" b="1" dirty="0"/>
              <a:t>．半规管      </a:t>
            </a:r>
            <a:r>
              <a:rPr lang="en-US" altLang="zh-CN" b="1" dirty="0"/>
              <a:t>B</a:t>
            </a:r>
            <a:r>
              <a:rPr lang="zh-CN" altLang="en-US" b="1" dirty="0"/>
              <a:t>．前庭    </a:t>
            </a:r>
            <a:endParaRPr lang="zh-CN" altLang="en-US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b="1" dirty="0"/>
              <a:t>    </a:t>
            </a:r>
            <a:r>
              <a:rPr lang="en-US" altLang="zh-CN" b="1" dirty="0"/>
              <a:t>C</a:t>
            </a:r>
            <a:r>
              <a:rPr lang="zh-CN" altLang="en-US" b="1" dirty="0"/>
              <a:t>．耳蜗         </a:t>
            </a:r>
            <a:r>
              <a:rPr lang="en-US" altLang="zh-CN" b="1" dirty="0"/>
              <a:t>D</a:t>
            </a:r>
            <a:r>
              <a:rPr lang="zh-CN" altLang="en-US" b="1" dirty="0"/>
              <a:t>．咽鼓管</a:t>
            </a:r>
            <a:endParaRPr lang="zh-CN" altLang="en-US" b="1" dirty="0"/>
          </a:p>
        </p:txBody>
      </p:sp>
      <p:sp>
        <p:nvSpPr>
          <p:cNvPr id="92162" name="Text Box 15"/>
          <p:cNvSpPr txBox="1"/>
          <p:nvPr/>
        </p:nvSpPr>
        <p:spPr>
          <a:xfrm>
            <a:off x="1023938" y="300038"/>
            <a:ext cx="140811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1872" name="Text Box 16"/>
          <p:cNvSpPr txBox="1"/>
          <p:nvPr/>
        </p:nvSpPr>
        <p:spPr>
          <a:xfrm>
            <a:off x="6443663" y="83661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1873" name="Text Box 17"/>
          <p:cNvSpPr txBox="1"/>
          <p:nvPr/>
        </p:nvSpPr>
        <p:spPr>
          <a:xfrm>
            <a:off x="4335463" y="4283075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1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1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72" grpId="0"/>
      <p:bldP spid="121873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3185" name="Rectangle 3"/>
          <p:cNvSpPr>
            <a:spLocks noGrp="1"/>
          </p:cNvSpPr>
          <p:nvPr>
            <p:ph idx="1"/>
          </p:nvPr>
        </p:nvSpPr>
        <p:spPr>
          <a:xfrm>
            <a:off x="468313" y="836613"/>
            <a:ext cx="8351837" cy="5832475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b="1" dirty="0"/>
              <a:t>3</a:t>
            </a:r>
            <a:r>
              <a:rPr lang="zh-CN" altLang="en-US" b="1" dirty="0"/>
              <a:t>、中耳炎是因为病菌从（     ）</a:t>
            </a:r>
            <a:endParaRPr lang="zh-CN" altLang="en-US" b="1" dirty="0"/>
          </a:p>
          <a:p>
            <a:pPr eaLnBrk="1" hangingPunct="1">
              <a:buNone/>
            </a:pPr>
            <a:r>
              <a:rPr lang="zh-CN" altLang="en-US" b="1" dirty="0"/>
              <a:t>　</a:t>
            </a:r>
            <a:r>
              <a:rPr lang="en-US" altLang="zh-CN" b="1" dirty="0"/>
              <a:t>A</a:t>
            </a:r>
            <a:r>
              <a:rPr lang="zh-CN" altLang="en-US" b="1" dirty="0"/>
              <a:t>．外耳道进入中耳   </a:t>
            </a:r>
            <a:r>
              <a:rPr lang="en-US" altLang="zh-CN" b="1" dirty="0"/>
              <a:t>B</a:t>
            </a:r>
            <a:r>
              <a:rPr lang="zh-CN" altLang="en-US" b="1" dirty="0"/>
              <a:t>．咽喉进入中耳　</a:t>
            </a:r>
            <a:r>
              <a:rPr lang="en-US" altLang="zh-CN" b="1" dirty="0"/>
              <a:t>C</a:t>
            </a:r>
            <a:r>
              <a:rPr lang="zh-CN" altLang="en-US" b="1" dirty="0"/>
              <a:t>．半规管进入中耳   </a:t>
            </a:r>
            <a:r>
              <a:rPr lang="en-US" altLang="zh-CN" b="1" dirty="0"/>
              <a:t>D</a:t>
            </a:r>
            <a:r>
              <a:rPr lang="zh-CN" altLang="en-US" b="1" dirty="0"/>
              <a:t>．耳蜗进入中耳</a:t>
            </a:r>
            <a:endParaRPr lang="zh-CN" altLang="en-US" b="1" dirty="0"/>
          </a:p>
          <a:p>
            <a:pPr eaLnBrk="1" hangingPunct="1">
              <a:buNone/>
            </a:pPr>
            <a:r>
              <a:rPr lang="en-US" altLang="zh-CN" b="1" dirty="0"/>
              <a:t>4</a:t>
            </a:r>
            <a:r>
              <a:rPr lang="zh-CN" altLang="en-US" b="1" dirty="0"/>
              <a:t>、听到巨大声响时，要迅速张口，其目的是（   ）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A</a:t>
            </a:r>
            <a:r>
              <a:rPr lang="zh-CN" altLang="en-US" b="1" dirty="0"/>
              <a:t>．防止声响从口腔进入，听不清楚      </a:t>
            </a:r>
            <a:r>
              <a:rPr lang="en-US" altLang="zh-CN" b="1" dirty="0"/>
              <a:t>B</a:t>
            </a:r>
            <a:r>
              <a:rPr lang="zh-CN" altLang="en-US" b="1" dirty="0"/>
              <a:t>．防止鼓膜内外音响度不同，听不准确</a:t>
            </a:r>
            <a:endParaRPr lang="zh-CN" altLang="en-US" b="1" dirty="0"/>
          </a:p>
          <a:p>
            <a:pPr eaLnBrk="1" hangingPunct="1"/>
            <a:r>
              <a:rPr lang="en-US" altLang="zh-CN" b="1" dirty="0"/>
              <a:t>C</a:t>
            </a:r>
            <a:r>
              <a:rPr lang="zh-CN" altLang="en-US" b="1" dirty="0"/>
              <a:t>．防止鼓膜内外气压不平衡，损伤鼓膜  </a:t>
            </a:r>
            <a:r>
              <a:rPr lang="en-US" altLang="zh-CN" b="1" dirty="0"/>
              <a:t>D</a:t>
            </a:r>
            <a:r>
              <a:rPr lang="zh-CN" altLang="en-US" b="1" dirty="0"/>
              <a:t>．防止脑震荡</a:t>
            </a:r>
            <a:endParaRPr lang="zh-CN" altLang="en-US" b="1" dirty="0"/>
          </a:p>
        </p:txBody>
      </p:sp>
      <p:sp>
        <p:nvSpPr>
          <p:cNvPr id="123908" name="Text Box 4"/>
          <p:cNvSpPr txBox="1"/>
          <p:nvPr/>
        </p:nvSpPr>
        <p:spPr>
          <a:xfrm>
            <a:off x="5343525" y="82708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909" name="Text Box 5"/>
          <p:cNvSpPr txBox="1"/>
          <p:nvPr/>
        </p:nvSpPr>
        <p:spPr>
          <a:xfrm>
            <a:off x="1331913" y="29972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8" grpId="0"/>
      <p:bldP spid="123909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95288" y="2997200"/>
            <a:ext cx="44243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鼻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嗅觉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492" name="Text Box 4"/>
          <p:cNvSpPr txBox="1"/>
          <p:nvPr/>
        </p:nvSpPr>
        <p:spPr>
          <a:xfrm>
            <a:off x="1206500" y="1719263"/>
            <a:ext cx="4424363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000" b="1" dirty="0">
                <a:latin typeface="Tahoma" panose="020B0604030504040204" pitchFamily="34" charset="0"/>
                <a:ea typeface="宋体" panose="02010600030101010101" pitchFamily="2" charset="-122"/>
              </a:rPr>
              <a:t>鼻、舌和皮肤</a:t>
            </a:r>
            <a:endParaRPr lang="zh-CN" altLang="en-US" sz="4000" b="1" dirty="0"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250825" y="3933825"/>
            <a:ext cx="82089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舌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味觉（酸、甜、苦、咸）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179388" y="4941888"/>
            <a:ext cx="91455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皮肤</a:t>
            </a:r>
            <a:r>
              <a:rPr kumimoji="1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触觉（冷、热、痛、触、压等）</a:t>
            </a:r>
            <a:endParaRPr kumimoji="1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4214" name="TextBox 1"/>
          <p:cNvSpPr txBox="1"/>
          <p:nvPr/>
        </p:nvSpPr>
        <p:spPr>
          <a:xfrm>
            <a:off x="1692275" y="515938"/>
            <a:ext cx="4679950" cy="646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7.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人体其他感觉器官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634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" fill="hold"/>
                                        <p:tgtEl>
                                          <p:spTgt spid="6349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1" grpId="0"/>
      <p:bldP spid="63492" grpId="0"/>
      <p:bldP spid="63493" grpId="0"/>
      <p:bldP spid="63494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5538" name="Text Box 2"/>
          <p:cNvSpPr txBox="1"/>
          <p:nvPr/>
        </p:nvSpPr>
        <p:spPr>
          <a:xfrm>
            <a:off x="0" y="2492375"/>
            <a:ext cx="2447925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、神经系统组成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39" name="AutoShape 3"/>
          <p:cNvSpPr/>
          <p:nvPr/>
        </p:nvSpPr>
        <p:spPr>
          <a:xfrm>
            <a:off x="2339975" y="1773238"/>
            <a:ext cx="144463" cy="2160587"/>
          </a:xfrm>
          <a:prstGeom prst="leftBrace">
            <a:avLst>
              <a:gd name="adj1" fmla="val 12442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0" name="Text Box 4"/>
          <p:cNvSpPr txBox="1"/>
          <p:nvPr/>
        </p:nvSpPr>
        <p:spPr>
          <a:xfrm>
            <a:off x="5148263" y="908050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脑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1" name="Text Box 5"/>
          <p:cNvSpPr txBox="1"/>
          <p:nvPr/>
        </p:nvSpPr>
        <p:spPr>
          <a:xfrm>
            <a:off x="5435600" y="2420938"/>
            <a:ext cx="16557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脊髓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2" name="AutoShape 6"/>
          <p:cNvSpPr/>
          <p:nvPr/>
        </p:nvSpPr>
        <p:spPr>
          <a:xfrm>
            <a:off x="6300788" y="692150"/>
            <a:ext cx="215900" cy="1441450"/>
          </a:xfrm>
          <a:prstGeom prst="leftBrace">
            <a:avLst>
              <a:gd name="adj1" fmla="val 55544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3" name="Text Box 7"/>
          <p:cNvSpPr txBox="1"/>
          <p:nvPr/>
        </p:nvSpPr>
        <p:spPr>
          <a:xfrm>
            <a:off x="6372225" y="404813"/>
            <a:ext cx="13684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大脑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4" name="Text Box 8"/>
          <p:cNvSpPr txBox="1"/>
          <p:nvPr/>
        </p:nvSpPr>
        <p:spPr>
          <a:xfrm>
            <a:off x="6372225" y="1773238"/>
            <a:ext cx="1223963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小脑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5" name="AutoShape 9"/>
          <p:cNvSpPr/>
          <p:nvPr/>
        </p:nvSpPr>
        <p:spPr>
          <a:xfrm>
            <a:off x="5364163" y="3787775"/>
            <a:ext cx="144462" cy="1296988"/>
          </a:xfrm>
          <a:prstGeom prst="leftBrace">
            <a:avLst>
              <a:gd name="adj1" fmla="val 74692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5546" name="Text Box 10"/>
          <p:cNvSpPr txBox="1"/>
          <p:nvPr/>
        </p:nvSpPr>
        <p:spPr>
          <a:xfrm>
            <a:off x="5508625" y="3500438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脑神经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7" name="Text Box 11"/>
          <p:cNvSpPr txBox="1"/>
          <p:nvPr/>
        </p:nvSpPr>
        <p:spPr>
          <a:xfrm>
            <a:off x="5580063" y="4508500"/>
            <a:ext cx="15843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脊神经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8" name="Text Box 12"/>
          <p:cNvSpPr txBox="1"/>
          <p:nvPr/>
        </p:nvSpPr>
        <p:spPr>
          <a:xfrm>
            <a:off x="2484438" y="3789363"/>
            <a:ext cx="30956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周围神经系统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49" name="Text Box 13"/>
          <p:cNvSpPr txBox="1"/>
          <p:nvPr/>
        </p:nvSpPr>
        <p:spPr>
          <a:xfrm>
            <a:off x="2411413" y="1628775"/>
            <a:ext cx="30956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中枢神经系统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50" name="Text Box 14"/>
          <p:cNvSpPr txBox="1"/>
          <p:nvPr/>
        </p:nvSpPr>
        <p:spPr>
          <a:xfrm>
            <a:off x="6443663" y="11255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脑干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5551" name="AutoShape 15"/>
          <p:cNvSpPr/>
          <p:nvPr/>
        </p:nvSpPr>
        <p:spPr>
          <a:xfrm>
            <a:off x="5292725" y="1341438"/>
            <a:ext cx="142875" cy="1439862"/>
          </a:xfrm>
          <a:prstGeom prst="leftBrace">
            <a:avLst>
              <a:gd name="adj1" fmla="val 83841"/>
              <a:gd name="adj2" fmla="val 50000"/>
            </a:avLst>
          </a:prstGeom>
          <a:noFill/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5248" name="Text Box 16"/>
          <p:cNvSpPr txBox="1"/>
          <p:nvPr/>
        </p:nvSpPr>
        <p:spPr>
          <a:xfrm>
            <a:off x="447675" y="174625"/>
            <a:ext cx="4052888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二、神经系统的组成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5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5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5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5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5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  <p:bldP spid="65539" grpId="0" animBg="1"/>
      <p:bldP spid="65540" grpId="0"/>
      <p:bldP spid="65541" grpId="0"/>
      <p:bldP spid="65542" grpId="0" animBg="1"/>
      <p:bldP spid="65543" grpId="0"/>
      <p:bldP spid="65544" grpId="0"/>
      <p:bldP spid="65545" grpId="0" animBg="1"/>
      <p:bldP spid="65546" grpId="0"/>
      <p:bldP spid="65547" grpId="0"/>
      <p:bldP spid="65548" grpId="0"/>
      <p:bldP spid="65549" grpId="0"/>
      <p:bldP spid="65550" grpId="0"/>
      <p:bldP spid="65551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graphicFrame>
        <p:nvGraphicFramePr>
          <p:cNvPr id="64514" name="Group 2"/>
          <p:cNvGraphicFramePr>
            <a:graphicFrameLocks noGrp="1"/>
          </p:cNvGraphicFramePr>
          <p:nvPr/>
        </p:nvGraphicFramePr>
        <p:xfrm>
          <a:off x="179388" y="0"/>
          <a:ext cx="8748713" cy="6788150"/>
        </p:xfrm>
        <a:graphic>
          <a:graphicData uri="http://schemas.openxmlformats.org/drawingml/2006/table">
            <a:tbl>
              <a:tblPr/>
              <a:tblGrid>
                <a:gridCol w="1223962"/>
                <a:gridCol w="720725"/>
                <a:gridCol w="863600"/>
                <a:gridCol w="5940425"/>
              </a:tblGrid>
              <a:tr h="78112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神经系统的组成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神经系统各组成部分的功能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968"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中枢神经系统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脑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大脑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968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小脑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968">
                <a:tc vMerge="1">
                  <a:tcPr/>
                </a:tc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脑干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59114">
                <a:tc vMerge="1"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脊髓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205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周围神经系统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脑神经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3803">
                <a:tc vMerge="1"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脊神经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4545" name="Text Box 33"/>
          <p:cNvSpPr txBox="1">
            <a:spLocks noChangeArrowheads="1"/>
          </p:cNvSpPr>
          <p:nvPr/>
        </p:nvSpPr>
        <p:spPr bwMode="auto">
          <a:xfrm>
            <a:off x="3059113" y="692150"/>
            <a:ext cx="58340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具有感觉、运动等多种神经中枢，调节人体多种生理活动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46" name="Text Box 34"/>
          <p:cNvSpPr txBox="1">
            <a:spLocks noChangeArrowheads="1"/>
          </p:cNvSpPr>
          <p:nvPr/>
        </p:nvSpPr>
        <p:spPr bwMode="auto">
          <a:xfrm>
            <a:off x="2916238" y="1844675"/>
            <a:ext cx="6696075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使运动协调、准确，维持身体平衡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47" name="Text Box 35"/>
          <p:cNvSpPr txBox="1">
            <a:spLocks noChangeArrowheads="1"/>
          </p:cNvSpPr>
          <p:nvPr/>
        </p:nvSpPr>
        <p:spPr bwMode="auto">
          <a:xfrm>
            <a:off x="3132138" y="2565400"/>
            <a:ext cx="56165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有专门调节心跳、呼吸、血压等人体基本生命活动的部位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48" name="Text Box 36"/>
          <p:cNvSpPr txBox="1">
            <a:spLocks noChangeArrowheads="1"/>
          </p:cNvSpPr>
          <p:nvPr/>
        </p:nvSpPr>
        <p:spPr bwMode="auto">
          <a:xfrm>
            <a:off x="3132138" y="3573463"/>
            <a:ext cx="576103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能对外界或体内的刺激产生有规律的反应，还能将对这些刺激的反应传导到大脑，是脑与躯干、内脏之间的联络通路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49" name="Text Box 37"/>
          <p:cNvSpPr txBox="1">
            <a:spLocks noChangeArrowheads="1"/>
          </p:cNvSpPr>
          <p:nvPr/>
        </p:nvSpPr>
        <p:spPr bwMode="auto">
          <a:xfrm>
            <a:off x="3563938" y="5516563"/>
            <a:ext cx="44640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传导神经冲动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550" name="Text Box 38"/>
          <p:cNvSpPr txBox="1">
            <a:spLocks noChangeArrowheads="1"/>
          </p:cNvSpPr>
          <p:nvPr/>
        </p:nvSpPr>
        <p:spPr bwMode="auto">
          <a:xfrm>
            <a:off x="3563938" y="6092825"/>
            <a:ext cx="2736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传导神经冲动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4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4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4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4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4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45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4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4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45" grpId="0"/>
      <p:bldP spid="64546" grpId="0"/>
      <p:bldP spid="64547" grpId="0"/>
      <p:bldP spid="64548" grpId="0"/>
      <p:bldP spid="64549" grpId="0"/>
      <p:bldP spid="6455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7281" name="Rectangle 3"/>
          <p:cNvSpPr>
            <a:spLocks noGrp="1"/>
          </p:cNvSpPr>
          <p:nvPr>
            <p:ph idx="1"/>
          </p:nvPr>
        </p:nvSpPr>
        <p:spPr>
          <a:xfrm>
            <a:off x="468313" y="908050"/>
            <a:ext cx="8424862" cy="5689600"/>
          </a:xfrm>
        </p:spPr>
        <p:txBody>
          <a:bodyPr wrap="square" lIns="91440" tIns="45720" rIns="91440" bIns="45720" anchor="t"/>
          <a:p>
            <a:pPr eaLnBrk="1" hangingPunct="1">
              <a:buNone/>
            </a:pPr>
            <a:r>
              <a:rPr lang="en-US" altLang="zh-CN" sz="2800" b="1" dirty="0"/>
              <a:t>1</a:t>
            </a:r>
            <a:r>
              <a:rPr lang="zh-CN" altLang="en-US" sz="2800" b="1" dirty="0"/>
              <a:t>、中枢神经系统包括（    ）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 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．脑和脊髓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．脑和脑神经     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en-US" altLang="zh-CN" sz="2800" b="1" dirty="0"/>
              <a:t>C</a:t>
            </a:r>
            <a:r>
              <a:rPr lang="zh-CN" altLang="en-US" sz="2800" b="1" dirty="0"/>
              <a:t>．脑神经和脊神经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．大脑和小脑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en-US" altLang="zh-CN" sz="2800" b="1" dirty="0"/>
              <a:t>2</a:t>
            </a:r>
            <a:r>
              <a:rPr lang="zh-CN" altLang="en-US" sz="2800" b="1" dirty="0"/>
              <a:t>、人喝酒喝醉了，走路摇晃，站立不稳，这是由于酒精麻痹了脑的哪一部分 （       ）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   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．大脑；     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．小脑；     </a:t>
            </a:r>
            <a:endParaRPr lang="zh-CN" altLang="en-US" sz="2800" b="1" dirty="0"/>
          </a:p>
          <a:p>
            <a:pPr eaLnBrk="1" hangingPunct="1">
              <a:buNone/>
            </a:pPr>
            <a:r>
              <a:rPr lang="zh-CN" altLang="en-US" sz="2800" b="1" dirty="0"/>
              <a:t>    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．脑干；     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．大脑皮层。</a:t>
            </a:r>
            <a:endParaRPr lang="zh-CN" altLang="en-US" sz="2800" b="1" dirty="0"/>
          </a:p>
          <a:p>
            <a:pPr eaLnBrk="1" hangingPunct="1"/>
            <a:endParaRPr lang="en-US" altLang="zh-CN" sz="2800" b="1" dirty="0"/>
          </a:p>
        </p:txBody>
      </p:sp>
      <p:sp>
        <p:nvSpPr>
          <p:cNvPr id="97282" name="Text Box 4"/>
          <p:cNvSpPr txBox="1"/>
          <p:nvPr/>
        </p:nvSpPr>
        <p:spPr>
          <a:xfrm>
            <a:off x="1042988" y="260350"/>
            <a:ext cx="140811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4933" name="Rectangle 5"/>
          <p:cNvSpPr>
            <a:spLocks noChangeArrowheads="1"/>
          </p:cNvSpPr>
          <p:nvPr/>
        </p:nvSpPr>
        <p:spPr bwMode="auto">
          <a:xfrm>
            <a:off x="539750" y="4365625"/>
            <a:ext cx="6811963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3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、调节心跳、呼吸、血压等人体基本生命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活动的部位在（      ）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．大脑；     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B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．小脑；     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C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．脑干；      </a:t>
            </a: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D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．脊髓</a:t>
            </a:r>
            <a:r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4934" name="Text Box 6"/>
          <p:cNvSpPr txBox="1"/>
          <p:nvPr/>
        </p:nvSpPr>
        <p:spPr>
          <a:xfrm>
            <a:off x="4356100" y="9080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4935" name="Text Box 7"/>
          <p:cNvSpPr txBox="1"/>
          <p:nvPr/>
        </p:nvSpPr>
        <p:spPr>
          <a:xfrm>
            <a:off x="5219700" y="29241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4936" name="Text Box 8"/>
          <p:cNvSpPr txBox="1"/>
          <p:nvPr/>
        </p:nvSpPr>
        <p:spPr>
          <a:xfrm>
            <a:off x="3255963" y="49815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4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49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4" grpId="0"/>
      <p:bldP spid="124935" grpId="0"/>
      <p:bldP spid="124936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6562" name="Text Box 2"/>
          <p:cNvSpPr txBox="1"/>
          <p:nvPr/>
        </p:nvSpPr>
        <p:spPr>
          <a:xfrm>
            <a:off x="468313" y="1700213"/>
            <a:ext cx="4335462" cy="17668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en-US" altLang="zh-CN" sz="4400" b="1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FF3300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功能：</a:t>
            </a:r>
            <a:endParaRPr lang="zh-CN" altLang="en-US" sz="4400" b="1" dirty="0">
              <a:solidFill>
                <a:srgbClr val="FF3300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66563" name="Text Box 3"/>
          <p:cNvSpPr txBox="1"/>
          <p:nvPr/>
        </p:nvSpPr>
        <p:spPr>
          <a:xfrm>
            <a:off x="2051050" y="2708275"/>
            <a:ext cx="8280400" cy="1766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接受刺激，产生兴奋并</a:t>
            </a:r>
            <a:endParaRPr lang="zh-CN" altLang="en-US" sz="4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4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传导兴奋</a:t>
            </a:r>
            <a:endParaRPr lang="zh-CN" altLang="en-US" sz="44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8308" name="Text Box 4"/>
          <p:cNvSpPr txBox="1"/>
          <p:nvPr/>
        </p:nvSpPr>
        <p:spPr>
          <a:xfrm>
            <a:off x="900113" y="476250"/>
            <a:ext cx="8064500" cy="192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40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神经元：又叫神经细胞，是构       成神经系统结构和功能的基本单位</a:t>
            </a:r>
            <a:endParaRPr lang="zh-CN" altLang="en-US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endParaRPr lang="en-US" altLang="zh-CN" sz="40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6565" name="Text Box 5"/>
          <p:cNvSpPr txBox="1"/>
          <p:nvPr/>
        </p:nvSpPr>
        <p:spPr>
          <a:xfrm>
            <a:off x="395288" y="1989138"/>
            <a:ext cx="63309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4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结构：</a:t>
            </a:r>
            <a:r>
              <a:rPr lang="zh-CN" altLang="en-US" sz="4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包括细胞体和突起</a:t>
            </a:r>
            <a:endParaRPr lang="zh-CN" altLang="en-US" sz="44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8310" name="AutoShape 6"/>
          <p:cNvSpPr/>
          <p:nvPr/>
        </p:nvSpPr>
        <p:spPr>
          <a:xfrm>
            <a:off x="323850" y="2349500"/>
            <a:ext cx="144463" cy="792163"/>
          </a:xfrm>
          <a:prstGeom prst="leftBrace">
            <a:avLst>
              <a:gd name="adj1" fmla="val 45619"/>
              <a:gd name="adj2" fmla="val 50000"/>
            </a:avLst>
          </a:prstGeom>
          <a:noFill/>
          <a:ln w="222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6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6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/>
      <p:bldP spid="66565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99330" name="Picture 2" descr="pic_783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188" y="188913"/>
            <a:ext cx="7416800" cy="39258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7" name="Rectangle 3"/>
          <p:cNvSpPr/>
          <p:nvPr/>
        </p:nvSpPr>
        <p:spPr>
          <a:xfrm>
            <a:off x="1042988" y="4292600"/>
            <a:ext cx="7272337" cy="2041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神经细胞有许多突起，长的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突起外面套有一层鞘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，组成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神经纤维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。神经纤维末端有神经末梢。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神经纤维集结成束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，外面包有膜，构成一条</a:t>
            </a:r>
            <a:r>
              <a:rPr lang="zh-CN" altLang="en-US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神经。</a:t>
            </a:r>
            <a:endParaRPr lang="zh-CN" altLang="en-US" sz="32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353" name="Rectangle 3"/>
          <p:cNvSpPr>
            <a:spLocks noGrp="1"/>
          </p:cNvSpPr>
          <p:nvPr>
            <p:ph idx="1"/>
          </p:nvPr>
        </p:nvSpPr>
        <p:spPr>
          <a:xfrm>
            <a:off x="395288" y="981075"/>
            <a:ext cx="8280400" cy="5184775"/>
          </a:xfrm>
        </p:spPr>
        <p:txBody>
          <a:bodyPr wrap="square" lIns="91440" tIns="45720" rIns="91440" bIns="45720" anchor="t"/>
          <a:p>
            <a:pPr eaLnBrk="1" hangingPunct="1"/>
            <a:r>
              <a:rPr lang="en-US" altLang="zh-CN" sz="2800" b="1" dirty="0"/>
              <a:t>1</a:t>
            </a:r>
            <a:r>
              <a:rPr lang="zh-CN" altLang="en-US" sz="2800" b="1" dirty="0"/>
              <a:t>、以下属于神经系统结构和功能基本单位的是（   ）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A</a:t>
            </a:r>
            <a:r>
              <a:rPr lang="zh-CN" altLang="en-US" sz="2800" b="1" dirty="0"/>
              <a:t>．神经   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．脑和脊髓      </a:t>
            </a:r>
            <a:endParaRPr lang="zh-CN" altLang="en-US" sz="2800" b="1" dirty="0"/>
          </a:p>
          <a:p>
            <a:pPr eaLnBrk="1" hangingPunct="1"/>
            <a:r>
              <a:rPr lang="zh-CN" altLang="en-US" sz="2800" b="1" dirty="0"/>
              <a:t>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．神经元 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．脑干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2</a:t>
            </a:r>
            <a:r>
              <a:rPr lang="zh-CN" altLang="en-US" sz="2800" b="1" dirty="0"/>
              <a:t>、下面对一条神经的描述正确的是（   ）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A</a:t>
            </a:r>
            <a:r>
              <a:rPr lang="zh-CN" altLang="en-US" sz="2800" b="1" dirty="0"/>
              <a:t>．一条神经纤维就是一条神经         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B</a:t>
            </a:r>
            <a:r>
              <a:rPr lang="zh-CN" altLang="en-US" sz="2800" b="1" dirty="0"/>
              <a:t>．神经元的凸起叫神经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C</a:t>
            </a:r>
            <a:r>
              <a:rPr lang="zh-CN" altLang="en-US" sz="2800" b="1" dirty="0"/>
              <a:t>．神经系统的链状结构叫神经         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D</a:t>
            </a:r>
            <a:r>
              <a:rPr lang="zh-CN" altLang="en-US" sz="2800" b="1" dirty="0"/>
              <a:t>．许多神经纤维集结成束，外面包有膜</a:t>
            </a:r>
            <a:endParaRPr lang="zh-CN" altLang="en-US" sz="2800" b="1" dirty="0"/>
          </a:p>
          <a:p>
            <a:pPr eaLnBrk="1" hangingPunct="1"/>
            <a:r>
              <a:rPr lang="en-US" altLang="zh-CN" sz="2800" b="1" dirty="0"/>
              <a:t>3</a:t>
            </a:r>
            <a:r>
              <a:rPr lang="zh-CN" altLang="en-US" sz="2800" b="1" dirty="0"/>
              <a:t>、神经元的功能是</a:t>
            </a:r>
            <a:endParaRPr lang="zh-CN" altLang="en-US" sz="2800" b="1" dirty="0"/>
          </a:p>
        </p:txBody>
      </p:sp>
      <p:sp>
        <p:nvSpPr>
          <p:cNvPr id="100354" name="Text Box 4"/>
          <p:cNvSpPr txBox="1"/>
          <p:nvPr/>
        </p:nvSpPr>
        <p:spPr>
          <a:xfrm>
            <a:off x="879475" y="122238"/>
            <a:ext cx="1712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0355" name="Line 5"/>
          <p:cNvSpPr/>
          <p:nvPr/>
        </p:nvSpPr>
        <p:spPr>
          <a:xfrm>
            <a:off x="4067175" y="5949950"/>
            <a:ext cx="2808288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25958" name="Text Box 6"/>
          <p:cNvSpPr txBox="1"/>
          <p:nvPr/>
        </p:nvSpPr>
        <p:spPr>
          <a:xfrm>
            <a:off x="1187450" y="14128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5959" name="Text Box 7"/>
          <p:cNvSpPr txBox="1"/>
          <p:nvPr/>
        </p:nvSpPr>
        <p:spPr>
          <a:xfrm>
            <a:off x="6659563" y="2997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5960" name="Text Box 8"/>
          <p:cNvSpPr txBox="1"/>
          <p:nvPr/>
        </p:nvSpPr>
        <p:spPr>
          <a:xfrm>
            <a:off x="3924300" y="5516563"/>
            <a:ext cx="44704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受到剌激，产生并传导兴奋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8" grpId="0"/>
      <p:bldP spid="125959" grpId="0"/>
      <p:bldP spid="125960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1378" name="Text Box 11"/>
          <p:cNvSpPr txBox="1"/>
          <p:nvPr/>
        </p:nvSpPr>
        <p:spPr>
          <a:xfrm>
            <a:off x="468313" y="836613"/>
            <a:ext cx="6624637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神经调节的基本方式：反射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1379" name="Text Box 12"/>
          <p:cNvSpPr txBox="1"/>
          <p:nvPr/>
        </p:nvSpPr>
        <p:spPr>
          <a:xfrm>
            <a:off x="179388" y="3429000"/>
            <a:ext cx="59769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4.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参与反射的神经结构：反射弧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1380" name="AutoShape 13"/>
          <p:cNvSpPr/>
          <p:nvPr/>
        </p:nvSpPr>
        <p:spPr>
          <a:xfrm>
            <a:off x="6013450" y="3068638"/>
            <a:ext cx="287338" cy="1584325"/>
          </a:xfrm>
          <a:prstGeom prst="leftBrace">
            <a:avLst>
              <a:gd name="adj1" fmla="val 45871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lvl="0" indent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1381" name="Text Box 14"/>
          <p:cNvSpPr txBox="1"/>
          <p:nvPr/>
        </p:nvSpPr>
        <p:spPr>
          <a:xfrm>
            <a:off x="6300788" y="2781300"/>
            <a:ext cx="2592387" cy="2227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感受器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传入神经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神经中枢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传出神经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效应器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3263" name="Text Box 15"/>
          <p:cNvSpPr txBox="1"/>
          <p:nvPr/>
        </p:nvSpPr>
        <p:spPr>
          <a:xfrm>
            <a:off x="107950" y="1484313"/>
            <a:ext cx="91440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　　人体通过神经系统，对外界或内部各种刺激</a:t>
            </a:r>
            <a:endParaRPr lang="zh-CN" altLang="en-US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所发生的有规律的反应，就叫反射。</a:t>
            </a:r>
            <a:endParaRPr lang="zh-CN" altLang="en-US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3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63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01" name="Picture 4" descr="1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292725" y="4508500"/>
            <a:ext cx="3622675" cy="2117725"/>
          </a:xfrm>
        </p:spPr>
      </p:pic>
      <p:sp>
        <p:nvSpPr>
          <p:cNvPr id="102402" name="Text Box 5"/>
          <p:cNvSpPr txBox="1"/>
          <p:nvPr/>
        </p:nvSpPr>
        <p:spPr>
          <a:xfrm>
            <a:off x="0" y="836613"/>
            <a:ext cx="7364413" cy="56435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根据右图神经结构模式图，回答下面问题：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(1)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、从该反射弧模式图的结构特点分析，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该反射弧所能完成的反射类型是</a:t>
            </a:r>
            <a:r>
              <a:rPr lang="en-US" altLang="zh-CN" b="1" dirty="0">
                <a:latin typeface="Arial" panose="020B0604020202020204" pitchFamily="34" charset="0"/>
                <a:ea typeface="宋体" panose="02010600030101010101" pitchFamily="2" charset="-122"/>
              </a:rPr>
              <a:t>_________</a:t>
            </a: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这是因为</a:t>
            </a:r>
            <a:r>
              <a:rPr lang="zh-CN" altLang="en-US" sz="2800" b="1" u="sng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(2)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、神经系统结构和功能的基本单位是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_________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神经调节的基本方式是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_________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完成这种活动的结构叫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___________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(3)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、若图中５表示该反射活动的效应器，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则神经冲动的传导途径是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(1)_________ 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→(4)____________ →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(3)_____________ →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(2)_____________ 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→(5)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效应器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03" name="Text Box 6"/>
          <p:cNvSpPr txBox="1"/>
          <p:nvPr/>
        </p:nvSpPr>
        <p:spPr>
          <a:xfrm>
            <a:off x="1095375" y="84138"/>
            <a:ext cx="14081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04" name="Text Box 9"/>
          <p:cNvSpPr txBox="1"/>
          <p:nvPr/>
        </p:nvSpPr>
        <p:spPr>
          <a:xfrm>
            <a:off x="5292725" y="18446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0" name="Text Box 10"/>
          <p:cNvSpPr txBox="1"/>
          <p:nvPr/>
        </p:nvSpPr>
        <p:spPr>
          <a:xfrm>
            <a:off x="5003800" y="1700213"/>
            <a:ext cx="349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非条件（简单）反射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1" name="Text Box 11"/>
          <p:cNvSpPr txBox="1"/>
          <p:nvPr/>
        </p:nvSpPr>
        <p:spPr>
          <a:xfrm>
            <a:off x="1403350" y="2133600"/>
            <a:ext cx="38544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该反射弧的中枢在脊髓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2" name="Text Box 12"/>
          <p:cNvSpPr txBox="1"/>
          <p:nvPr/>
        </p:nvSpPr>
        <p:spPr>
          <a:xfrm>
            <a:off x="231775" y="2892425"/>
            <a:ext cx="13541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神经元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3" name="Text Box 13"/>
          <p:cNvSpPr txBox="1"/>
          <p:nvPr/>
        </p:nvSpPr>
        <p:spPr>
          <a:xfrm>
            <a:off x="5416550" y="2892425"/>
            <a:ext cx="996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反射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4" name="Text Box 14"/>
          <p:cNvSpPr txBox="1"/>
          <p:nvPr/>
        </p:nvSpPr>
        <p:spPr>
          <a:xfrm>
            <a:off x="3708400" y="3429000"/>
            <a:ext cx="13541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反射弧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5" name="Text Box 15"/>
          <p:cNvSpPr txBox="1"/>
          <p:nvPr/>
        </p:nvSpPr>
        <p:spPr>
          <a:xfrm>
            <a:off x="4551363" y="4189413"/>
            <a:ext cx="1354137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感受器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6" name="Text Box 16"/>
          <p:cNvSpPr txBox="1"/>
          <p:nvPr/>
        </p:nvSpPr>
        <p:spPr>
          <a:xfrm>
            <a:off x="900113" y="4652963"/>
            <a:ext cx="171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传入神经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7" name="Text Box 17"/>
          <p:cNvSpPr txBox="1"/>
          <p:nvPr/>
        </p:nvSpPr>
        <p:spPr>
          <a:xfrm>
            <a:off x="755650" y="5084763"/>
            <a:ext cx="171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神经中枢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9" name="Text Box 19"/>
          <p:cNvSpPr txBox="1"/>
          <p:nvPr/>
        </p:nvSpPr>
        <p:spPr>
          <a:xfrm>
            <a:off x="395288" y="5516563"/>
            <a:ext cx="171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传出神经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14" name="Text Box 73"/>
          <p:cNvSpPr txBox="1"/>
          <p:nvPr/>
        </p:nvSpPr>
        <p:spPr>
          <a:xfrm>
            <a:off x="2195513" y="6308725"/>
            <a:ext cx="863600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8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8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8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8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8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0" grpId="0"/>
      <p:bldP spid="128011" grpId="0"/>
      <p:bldP spid="128012" grpId="0"/>
      <p:bldP spid="128013" grpId="0"/>
      <p:bldP spid="128014" grpId="0"/>
      <p:bldP spid="128015" grpId="0"/>
      <p:bldP spid="128016" grpId="0"/>
      <p:bldP spid="128017" grpId="0"/>
      <p:bldP spid="128019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69634" name="Text Box 2"/>
          <p:cNvSpPr txBox="1"/>
          <p:nvPr/>
        </p:nvSpPr>
        <p:spPr>
          <a:xfrm>
            <a:off x="0" y="1125538"/>
            <a:ext cx="9144000" cy="2286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Tahoma" panose="020B0604030504040204" pitchFamily="34" charset="0"/>
                <a:ea typeface="宋体" panose="02010600030101010101" pitchFamily="2" charset="-122"/>
              </a:rPr>
              <a:t>）简单的反射（非条件反射）：人生来就有的简单反射。如：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缩手反射、膝跳反射、排尿反射等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endParaRPr lang="en-US" altLang="zh-CN" sz="3200" b="1" dirty="0">
              <a:solidFill>
                <a:srgbClr val="000000"/>
              </a:solidFill>
              <a:latin typeface="Tahom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79388" y="2852738"/>
            <a:ext cx="83058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（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2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rPr>
              <a:t>）复杂的反射（条件反射）：出生后通过生活经验的积累，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学习而逐渐形成复杂的反射。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9637" name="Text Box 5"/>
          <p:cNvSpPr txBox="1"/>
          <p:nvPr/>
        </p:nvSpPr>
        <p:spPr>
          <a:xfrm>
            <a:off x="395288" y="188913"/>
            <a:ext cx="4876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3600" b="1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反射的类型</a:t>
            </a:r>
            <a:endParaRPr lang="zh-CN" altLang="en-US" sz="3600" b="1" dirty="0">
              <a:solidFill>
                <a:srgbClr val="FF33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35" grpId="0"/>
      <p:bldP spid="69637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5473" name="Rectangle 3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dirty="0"/>
              <a:t>1</a:t>
            </a:r>
            <a:r>
              <a:rPr lang="zh-CN" altLang="en-US" dirty="0"/>
              <a:t>、下面对反射的描述不正确的是（   ）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</a:t>
            </a:r>
            <a:r>
              <a:rPr lang="en-US" altLang="zh-CN" dirty="0"/>
              <a:t>A</a:t>
            </a:r>
            <a:r>
              <a:rPr lang="zh-CN" altLang="en-US" dirty="0"/>
              <a:t>．反射是神经调节的基本方式      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</a:t>
            </a:r>
            <a:r>
              <a:rPr lang="en-US" altLang="zh-CN" dirty="0"/>
              <a:t>B</a:t>
            </a:r>
            <a:r>
              <a:rPr lang="zh-CN" altLang="en-US" dirty="0"/>
              <a:t>．反射是人体对外界刺激的反应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</a:t>
            </a:r>
            <a:r>
              <a:rPr lang="en-US" altLang="zh-CN" dirty="0"/>
              <a:t>C</a:t>
            </a:r>
            <a:r>
              <a:rPr lang="zh-CN" altLang="en-US" dirty="0"/>
              <a:t>．简单反射可不受大脑皮层的控制    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zh-CN" altLang="en-US" dirty="0"/>
              <a:t> </a:t>
            </a:r>
            <a:r>
              <a:rPr lang="en-US" altLang="zh-CN" dirty="0"/>
              <a:t>D</a:t>
            </a:r>
            <a:r>
              <a:rPr lang="zh-CN" altLang="en-US" dirty="0"/>
              <a:t>．望梅止渴是非条件反射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zh-CN" dirty="0"/>
              <a:t>2</a:t>
            </a:r>
            <a:r>
              <a:rPr lang="zh-CN" altLang="en-US" dirty="0"/>
              <a:t>、下列不属于复杂（条件）反射的是（   ）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zh-CN" dirty="0"/>
              <a:t>A  </a:t>
            </a:r>
            <a:r>
              <a:rPr lang="zh-CN" altLang="en-US" dirty="0"/>
              <a:t>望梅止渴                  </a:t>
            </a:r>
            <a:r>
              <a:rPr lang="en-US" altLang="zh-CN" dirty="0"/>
              <a:t>B   </a:t>
            </a:r>
            <a:r>
              <a:rPr lang="zh-CN" altLang="en-US" dirty="0"/>
              <a:t>谈虎色变</a:t>
            </a:r>
            <a:endParaRPr lang="zh-CN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zh-CN" dirty="0"/>
              <a:t>C	</a:t>
            </a:r>
            <a:r>
              <a:rPr lang="zh-CN" altLang="en-US" dirty="0"/>
              <a:t>看到物体剌眼会眨眼   </a:t>
            </a:r>
            <a:r>
              <a:rPr lang="en-US" altLang="zh-CN" dirty="0"/>
              <a:t>D  </a:t>
            </a:r>
            <a:r>
              <a:rPr lang="zh-CN" altLang="en-US" dirty="0"/>
              <a:t>看悲剧流泪</a:t>
            </a:r>
            <a:endParaRPr lang="zh-CN" altLang="en-US" dirty="0"/>
          </a:p>
        </p:txBody>
      </p:sp>
      <p:sp>
        <p:nvSpPr>
          <p:cNvPr id="105474" name="Text Box 4"/>
          <p:cNvSpPr txBox="1"/>
          <p:nvPr/>
        </p:nvSpPr>
        <p:spPr>
          <a:xfrm>
            <a:off x="755650" y="371475"/>
            <a:ext cx="1712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6981" name="Text Box 5"/>
          <p:cNvSpPr txBox="1"/>
          <p:nvPr/>
        </p:nvSpPr>
        <p:spPr>
          <a:xfrm>
            <a:off x="7164388" y="1325563"/>
            <a:ext cx="4778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6982" name="Text Box 6"/>
          <p:cNvSpPr txBox="1"/>
          <p:nvPr/>
        </p:nvSpPr>
        <p:spPr>
          <a:xfrm>
            <a:off x="7812088" y="4076700"/>
            <a:ext cx="477837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2698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1269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12698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69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1" grpId="0"/>
      <p:bldP spid="126982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70658" name="Text Box 2"/>
          <p:cNvSpPr txBox="1"/>
          <p:nvPr/>
        </p:nvSpPr>
        <p:spPr>
          <a:xfrm>
            <a:off x="900113" y="6216650"/>
            <a:ext cx="3240087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内分泌腺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0659" name="Text Box 3"/>
          <p:cNvSpPr txBox="1"/>
          <p:nvPr/>
        </p:nvSpPr>
        <p:spPr>
          <a:xfrm>
            <a:off x="6156325" y="6216650"/>
            <a:ext cx="270033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外分泌腺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0650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788" y="1844675"/>
            <a:ext cx="2625725" cy="43624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501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388" y="1844675"/>
            <a:ext cx="6084887" cy="43926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502" name="Text Box 6"/>
          <p:cNvSpPr txBox="1"/>
          <p:nvPr/>
        </p:nvSpPr>
        <p:spPr>
          <a:xfrm>
            <a:off x="250825" y="115888"/>
            <a:ext cx="8137525" cy="762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44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6. </a:t>
            </a:r>
            <a:r>
              <a:rPr lang="zh-CN" altLang="en-US" sz="4400" b="1" dirty="0">
                <a:solidFill>
                  <a:srgbClr val="FF33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激素调节</a:t>
            </a:r>
            <a:r>
              <a:rPr lang="zh-CN" altLang="en-US" sz="4400" b="1" dirty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endParaRPr lang="zh-CN" altLang="en-US" sz="44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6503" name="Text Box 7"/>
          <p:cNvSpPr txBox="1"/>
          <p:nvPr/>
        </p:nvSpPr>
        <p:spPr>
          <a:xfrm>
            <a:off x="879475" y="62420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6504" name="Text Box 8"/>
          <p:cNvSpPr txBox="1"/>
          <p:nvPr/>
        </p:nvSpPr>
        <p:spPr>
          <a:xfrm>
            <a:off x="755650" y="908050"/>
            <a:ext cx="54848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）人体的内、外分泌腺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8545" name="Rectangle 23"/>
          <p:cNvSpPr>
            <a:spLocks noGrp="1"/>
          </p:cNvSpPr>
          <p:nvPr>
            <p:ph type="title"/>
          </p:nvPr>
        </p:nvSpPr>
        <p:spPr/>
        <p:txBody>
          <a:bodyPr wrap="square" lIns="91440" tIns="45720" rIns="91440" bIns="45720" anchor="ctr"/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隶书" panose="02010509060101010101" pitchFamily="49" charset="-122"/>
              </a:rPr>
              <a:t>练习：</a:t>
            </a:r>
            <a:r>
              <a:rPr lang="zh-CN" altLang="en-US" sz="3600" b="1" dirty="0">
                <a:solidFill>
                  <a:schemeClr val="tx1"/>
                </a:solidFill>
                <a:ea typeface="隶书" panose="02010509060101010101" pitchFamily="49" charset="-122"/>
              </a:rPr>
              <a:t>填写人体内、外分泌腺的区别</a:t>
            </a:r>
            <a:endParaRPr lang="zh-CN" altLang="en-US" sz="3600" b="1" dirty="0">
              <a:solidFill>
                <a:schemeClr val="tx1"/>
              </a:solidFill>
              <a:ea typeface="隶书" panose="02010509060101010101" pitchFamily="49" charset="-122"/>
            </a:endParaRPr>
          </a:p>
        </p:txBody>
      </p:sp>
      <p:graphicFrame>
        <p:nvGraphicFramePr>
          <p:cNvPr id="129057" name="Group 3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27588"/>
        </p:xfrm>
        <a:graphic>
          <a:graphicData uri="http://schemas.openxmlformats.org/drawingml/2006/table">
            <a:tbl>
              <a:tblPr/>
              <a:tblGrid>
                <a:gridCol w="2386013"/>
                <a:gridCol w="2233612"/>
                <a:gridCol w="3609975"/>
              </a:tblGrid>
              <a:tr h="1810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9070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腺体类别</a:t>
                      </a:r>
                      <a:endParaRPr kumimoji="0" lang="zh-CN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9070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9070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导      管</a:t>
                      </a:r>
                      <a:endParaRPr kumimoji="0" lang="zh-CN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9070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9070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分泌物输送方式</a:t>
                      </a:r>
                      <a:endParaRPr kumimoji="0" lang="zh-CN" altLang="en-US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9070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9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9070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内分泌腺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9070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077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90703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外分泌腺</a:t>
                      </a:r>
                      <a:endParaRPr kumimoji="0" lang="zh-CN" altLang="en-US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90703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9058" name="Text Box 34" descr="新闻纸"/>
          <p:cNvSpPr txBox="1"/>
          <p:nvPr/>
        </p:nvSpPr>
        <p:spPr>
          <a:xfrm>
            <a:off x="3059113" y="3860800"/>
            <a:ext cx="1555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3600" b="1" dirty="0">
                <a:solidFill>
                  <a:srgbClr val="090703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无导管</a:t>
            </a:r>
            <a:endParaRPr lang="zh-CN" altLang="en-US" sz="3600" b="1" dirty="0">
              <a:solidFill>
                <a:srgbClr val="090703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9059" name="Text Box 35" descr="新闻纸"/>
          <p:cNvSpPr txBox="1"/>
          <p:nvPr/>
        </p:nvSpPr>
        <p:spPr>
          <a:xfrm>
            <a:off x="3060700" y="5229225"/>
            <a:ext cx="1555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3600" b="1" dirty="0">
                <a:solidFill>
                  <a:srgbClr val="090703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有导管</a:t>
            </a:r>
            <a:endParaRPr lang="zh-CN" altLang="en-US" sz="3600" b="1" dirty="0">
              <a:solidFill>
                <a:srgbClr val="090703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9060" name="Text Box 36" descr="新闻纸"/>
          <p:cNvSpPr txBox="1"/>
          <p:nvPr/>
        </p:nvSpPr>
        <p:spPr>
          <a:xfrm>
            <a:off x="5435600" y="3644900"/>
            <a:ext cx="2927350" cy="11906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3600" b="1" dirty="0">
                <a:solidFill>
                  <a:srgbClr val="090703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直接进入腺体</a:t>
            </a:r>
            <a:endParaRPr lang="zh-CN" altLang="en-US" sz="3600" b="1" dirty="0">
              <a:solidFill>
                <a:srgbClr val="090703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pPr lvl="0" indent="0" algn="ctr"/>
            <a:r>
              <a:rPr lang="zh-CN" altLang="en-US" sz="3600" b="1" dirty="0">
                <a:solidFill>
                  <a:srgbClr val="090703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内的毛细血管</a:t>
            </a:r>
            <a:endParaRPr lang="zh-CN" altLang="en-US" sz="3600" b="1" dirty="0">
              <a:solidFill>
                <a:srgbClr val="090703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129061" name="Text Box 37" descr="新闻纸"/>
          <p:cNvSpPr txBox="1"/>
          <p:nvPr/>
        </p:nvSpPr>
        <p:spPr>
          <a:xfrm>
            <a:off x="5292725" y="5300663"/>
            <a:ext cx="2927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3600" b="1" dirty="0">
                <a:solidFill>
                  <a:srgbClr val="090703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通过导管排出</a:t>
            </a:r>
            <a:endParaRPr lang="zh-CN" altLang="en-US" sz="3600" b="1" dirty="0">
              <a:solidFill>
                <a:srgbClr val="090703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9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9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9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9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9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9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9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9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9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9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9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9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58" grpId="0"/>
      <p:bldP spid="129059" grpId="0"/>
      <p:bldP spid="129060" grpId="0"/>
      <p:bldP spid="129061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72706" name="Picture 2" descr="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463" y="1087438"/>
            <a:ext cx="3941762" cy="5638800"/>
          </a:xfrm>
          <a:prstGeom prst="rect">
            <a:avLst/>
          </a:prstGeom>
          <a:noFill/>
          <a:ln w="38100" cap="rnd" cmpd="sng">
            <a:solidFill>
              <a:srgbClr val="FF00FF"/>
            </a:solidFill>
            <a:prstDash val="sysDot"/>
            <a:miter/>
            <a:headEnd type="none" w="med" len="med"/>
            <a:tailEnd type="none" w="med" len="med"/>
          </a:ln>
        </p:spPr>
      </p:pic>
      <p:sp>
        <p:nvSpPr>
          <p:cNvPr id="72707" name="Line 3"/>
          <p:cNvSpPr/>
          <p:nvPr/>
        </p:nvSpPr>
        <p:spPr>
          <a:xfrm flipV="1">
            <a:off x="2328863" y="2060575"/>
            <a:ext cx="2314575" cy="17463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08" name="Text Box 4"/>
          <p:cNvSpPr txBox="1"/>
          <p:nvPr/>
        </p:nvSpPr>
        <p:spPr>
          <a:xfrm>
            <a:off x="4643438" y="1773238"/>
            <a:ext cx="43561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anose="02010609030101010101" pitchFamily="49" charset="-122"/>
              </a:rPr>
              <a:t>垂体</a:t>
            </a: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：分泌生长激素等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72709" name="Line 5"/>
          <p:cNvSpPr/>
          <p:nvPr/>
        </p:nvSpPr>
        <p:spPr>
          <a:xfrm>
            <a:off x="2481263" y="2840038"/>
            <a:ext cx="1946275" cy="127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10" name="Line 6"/>
          <p:cNvSpPr/>
          <p:nvPr/>
        </p:nvSpPr>
        <p:spPr>
          <a:xfrm flipV="1">
            <a:off x="2557463" y="3357563"/>
            <a:ext cx="1943100" cy="15875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11" name="Line 7"/>
          <p:cNvSpPr/>
          <p:nvPr/>
        </p:nvSpPr>
        <p:spPr>
          <a:xfrm>
            <a:off x="2151063" y="4203700"/>
            <a:ext cx="2349500" cy="17463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12" name="Line 8"/>
          <p:cNvSpPr/>
          <p:nvPr/>
        </p:nvSpPr>
        <p:spPr>
          <a:xfrm flipV="1">
            <a:off x="2339975" y="4581525"/>
            <a:ext cx="2087563" cy="11113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13" name="Line 9"/>
          <p:cNvSpPr/>
          <p:nvPr/>
        </p:nvSpPr>
        <p:spPr>
          <a:xfrm>
            <a:off x="2328863" y="5888038"/>
            <a:ext cx="2743200" cy="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14" name="Line 10"/>
          <p:cNvSpPr/>
          <p:nvPr/>
        </p:nvSpPr>
        <p:spPr>
          <a:xfrm flipV="1">
            <a:off x="1566863" y="5888038"/>
            <a:ext cx="3505200" cy="762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715" name="Text Box 11"/>
          <p:cNvSpPr txBox="1"/>
          <p:nvPr/>
        </p:nvSpPr>
        <p:spPr>
          <a:xfrm>
            <a:off x="4356100" y="2565400"/>
            <a:ext cx="52578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甲状腺：分泌甲状腺激素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72716" name="Text Box 12"/>
          <p:cNvSpPr txBox="1"/>
          <p:nvPr/>
        </p:nvSpPr>
        <p:spPr>
          <a:xfrm>
            <a:off x="4427538" y="3141663"/>
            <a:ext cx="4176712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胸腺：分泌胸腺激素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72717" name="Text Box 13"/>
          <p:cNvSpPr txBox="1"/>
          <p:nvPr/>
        </p:nvSpPr>
        <p:spPr>
          <a:xfrm>
            <a:off x="4427538" y="3860800"/>
            <a:ext cx="5761037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肾上腺：分泌肾上腺素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72718" name="Text Box 14"/>
          <p:cNvSpPr txBox="1"/>
          <p:nvPr/>
        </p:nvSpPr>
        <p:spPr>
          <a:xfrm>
            <a:off x="4500563" y="4437063"/>
            <a:ext cx="4392612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胰岛：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位于胰腺中，分泌胰岛素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2719" name="Text Box 15"/>
          <p:cNvSpPr txBox="1"/>
          <p:nvPr/>
        </p:nvSpPr>
        <p:spPr>
          <a:xfrm>
            <a:off x="5076825" y="5589588"/>
            <a:ext cx="381635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楷体_GB2312" panose="02010609030101010101" pitchFamily="49" charset="-122"/>
              </a:rPr>
              <a:t>性腺：分泌性激素</a:t>
            </a:r>
            <a:endParaRPr lang="zh-CN" altLang="en-US" sz="3200" b="1" dirty="0">
              <a:latin typeface="Times New Roman" panose="02020603050405020304" pitchFamily="18" charset="0"/>
              <a:ea typeface="楷体_GB2312" panose="02010609030101010101" pitchFamily="49" charset="-122"/>
            </a:endParaRPr>
          </a:p>
        </p:txBody>
      </p:sp>
      <p:sp>
        <p:nvSpPr>
          <p:cNvPr id="72721" name="Text Box 17"/>
          <p:cNvSpPr txBox="1"/>
          <p:nvPr/>
        </p:nvSpPr>
        <p:spPr>
          <a:xfrm>
            <a:off x="684213" y="404813"/>
            <a:ext cx="813752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楷体_GB2312" panose="02010609030101010101" pitchFamily="49" charset="-122"/>
              </a:rPr>
              <a:t>）构成内分泌系统的主要内分泌腺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楷体_GB2312" panose="02010609030101010101" pitchFamily="49" charset="-122"/>
            </a:endParaRPr>
          </a:p>
        </p:txBody>
      </p:sp>
      <p:sp>
        <p:nvSpPr>
          <p:cNvPr id="109585" name="Text Box 18"/>
          <p:cNvSpPr txBox="1"/>
          <p:nvPr/>
        </p:nvSpPr>
        <p:spPr>
          <a:xfrm>
            <a:off x="4479925" y="494665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2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2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" dur="500"/>
                                        <p:tgtEl>
                                          <p:spTgt spid="72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2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72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72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72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  <p:bldP spid="72715" grpId="0"/>
      <p:bldP spid="72716" grpId="0"/>
      <p:bldP spid="72717" grpId="0"/>
      <p:bldP spid="72718" grpId="0"/>
      <p:bldP spid="72719" grpId="0"/>
      <p:bldP spid="72721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0594" name="Rectangle 2"/>
          <p:cNvSpPr>
            <a:spLocks noGrp="1"/>
          </p:cNvSpPr>
          <p:nvPr>
            <p:ph type="title"/>
          </p:nvPr>
        </p:nvSpPr>
        <p:spPr>
          <a:xfrm>
            <a:off x="152400" y="0"/>
            <a:ext cx="8458200" cy="609600"/>
          </a:xfrm>
        </p:spPr>
        <p:txBody>
          <a:bodyPr wrap="square" lIns="91440" tIns="45720" rIns="91440" bIns="45720" anchor="ctr"/>
          <a:p>
            <a:pPr eaLnBrk="1" hangingPunct="1"/>
            <a:r>
              <a:rPr lang="zh-CN" altLang="en-US" sz="3600" b="1" dirty="0">
                <a:solidFill>
                  <a:srgbClr val="FF0000"/>
                </a:solidFill>
                <a:ea typeface="隶书" panose="02010509060101010101" pitchFamily="49" charset="-12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ea typeface="隶书" panose="02010509060101010101" pitchFamily="49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ea typeface="隶书" panose="02010509060101010101" pitchFamily="49" charset="-122"/>
              </a:rPr>
              <a:t>）几种激素的作用及缺乏时的病症</a:t>
            </a:r>
            <a:endParaRPr lang="zh-CN" altLang="en-US" sz="3600" b="1" dirty="0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graphicFrame>
        <p:nvGraphicFramePr>
          <p:cNvPr id="73731" name="Group 3"/>
          <p:cNvGraphicFramePr>
            <a:graphicFrameLocks noGrp="1"/>
          </p:cNvGraphicFramePr>
          <p:nvPr>
            <p:ph idx="1"/>
          </p:nvPr>
        </p:nvGraphicFramePr>
        <p:xfrm>
          <a:off x="0" y="741363"/>
          <a:ext cx="8964613" cy="5991225"/>
        </p:xfrm>
        <a:graphic>
          <a:graphicData uri="http://schemas.openxmlformats.org/drawingml/2006/table">
            <a:tbl>
              <a:tblPr/>
              <a:tblGrid>
                <a:gridCol w="1054100"/>
                <a:gridCol w="1206500"/>
                <a:gridCol w="3389313"/>
                <a:gridCol w="3314700"/>
              </a:tblGrid>
              <a:tr h="9448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激素名称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产生部位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作用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分泌异常时的症状</a:t>
                      </a:r>
                      <a:endParaRPr kumimoji="0" lang="zh-CN" altLang="en-US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54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生长激素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70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甲状腺激素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38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隶书" panose="02010509060101010101" pitchFamily="49" charset="-122"/>
                        </a:rPr>
                        <a:t>胰岛素</a:t>
                      </a:r>
                      <a:endParaRPr kumimoji="0" lang="zh-CN" altLang="en-US" sz="3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隶书" panose="02010509060101010101" pitchFamily="49" charset="-122"/>
                      </a:endParaRPr>
                    </a:p>
                  </a:txBody>
                  <a:tcPr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58" name="Text Box 30"/>
          <p:cNvSpPr txBox="1"/>
          <p:nvPr/>
        </p:nvSpPr>
        <p:spPr>
          <a:xfrm>
            <a:off x="1042988" y="1924050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垂体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59" name="Text Box 31"/>
          <p:cNvSpPr txBox="1"/>
          <p:nvPr/>
        </p:nvSpPr>
        <p:spPr>
          <a:xfrm>
            <a:off x="5686425" y="1747838"/>
            <a:ext cx="34575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幼年分泌不足患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侏儒症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0" name="Text Box 32"/>
          <p:cNvSpPr txBox="1"/>
          <p:nvPr/>
        </p:nvSpPr>
        <p:spPr>
          <a:xfrm>
            <a:off x="1289050" y="3417888"/>
            <a:ext cx="762000" cy="17399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甲状腺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1" name="Text Box 33" descr="新闻纸"/>
          <p:cNvSpPr txBox="1"/>
          <p:nvPr/>
        </p:nvSpPr>
        <p:spPr>
          <a:xfrm>
            <a:off x="2195513" y="3284538"/>
            <a:ext cx="3578225" cy="20145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促进生长发育（包括神经系统的发育）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提高神经系统的兴奋性促进新陈代谢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2" name="Text Box 34"/>
          <p:cNvSpPr txBox="1"/>
          <p:nvPr/>
        </p:nvSpPr>
        <p:spPr>
          <a:xfrm>
            <a:off x="5791200" y="2992438"/>
            <a:ext cx="3105150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solidFill>
                  <a:srgbClr val="0907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90703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幼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年分泌不足患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呆小症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分泌过多患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甲亢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63" name="Text Box 35"/>
          <p:cNvSpPr txBox="1"/>
          <p:nvPr/>
        </p:nvSpPr>
        <p:spPr>
          <a:xfrm>
            <a:off x="1066800" y="58118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胰岛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4" name="Text Box 36" descr="新闻纸"/>
          <p:cNvSpPr txBox="1"/>
          <p:nvPr/>
        </p:nvSpPr>
        <p:spPr>
          <a:xfrm>
            <a:off x="2195513" y="5589588"/>
            <a:ext cx="3311525" cy="10668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 algn="ctr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调节糖的吸收、利用和转化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5" name="Text Box 37"/>
          <p:cNvSpPr txBox="1"/>
          <p:nvPr/>
        </p:nvSpPr>
        <p:spPr>
          <a:xfrm>
            <a:off x="5724525" y="5661025"/>
            <a:ext cx="30416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分泌不足患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糖尿病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6" name="Text Box 38" descr="新闻纸"/>
          <p:cNvSpPr txBox="1"/>
          <p:nvPr/>
        </p:nvSpPr>
        <p:spPr>
          <a:xfrm>
            <a:off x="2195513" y="1624013"/>
            <a:ext cx="3598862" cy="12620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调节人体的生长发育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促进蛋白质合成和骨的生长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7" name="Text Box 39"/>
          <p:cNvSpPr txBox="1"/>
          <p:nvPr/>
        </p:nvSpPr>
        <p:spPr>
          <a:xfrm>
            <a:off x="5651500" y="2324100"/>
            <a:ext cx="3248025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幼年分泌过多患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巨人症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768" name="Text Box 40"/>
          <p:cNvSpPr txBox="1"/>
          <p:nvPr/>
        </p:nvSpPr>
        <p:spPr>
          <a:xfrm>
            <a:off x="5724525" y="4287838"/>
            <a:ext cx="3200400" cy="13731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solidFill>
                  <a:srgbClr val="090703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身体缺碘时，患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地方性甲状腺肿（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大脖子病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3769" name="Text Box 41"/>
          <p:cNvSpPr txBox="1"/>
          <p:nvPr/>
        </p:nvSpPr>
        <p:spPr>
          <a:xfrm>
            <a:off x="5724525" y="6165850"/>
            <a:ext cx="30416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分泌过多患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低血糖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73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737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3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3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3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737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3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3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73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7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73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73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58" grpId="0"/>
      <p:bldP spid="73759" grpId="0"/>
      <p:bldP spid="73760" grpId="0"/>
      <p:bldP spid="73761" grpId="0"/>
      <p:bldP spid="73762" grpId="0"/>
      <p:bldP spid="73763" grpId="0"/>
      <p:bldP spid="73764" grpId="0"/>
      <p:bldP spid="73765" grpId="0"/>
      <p:bldP spid="73766" grpId="0"/>
      <p:bldP spid="73767" grpId="0"/>
      <p:bldP spid="73768" grpId="0"/>
      <p:bldP spid="73769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1617" name="Rectangle 3"/>
          <p:cNvSpPr>
            <a:spLocks noGrp="1"/>
          </p:cNvSpPr>
          <p:nvPr>
            <p:ph idx="1"/>
          </p:nvPr>
        </p:nvSpPr>
        <p:spPr>
          <a:xfrm>
            <a:off x="323850" y="836613"/>
            <a:ext cx="8424863" cy="5329237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1</a:t>
            </a:r>
            <a:r>
              <a:rPr lang="zh-CN" altLang="en-US" sz="2800" b="1" dirty="0"/>
              <a:t>、甲状腺激素、生长激素、胰岛素依次分泌的器官是（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）垂体 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）甲状腺 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）肾上腺 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）胰岛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  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C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   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）（</a:t>
            </a:r>
            <a:r>
              <a:rPr lang="en-US" altLang="zh-CN" sz="2800" b="1" dirty="0"/>
              <a:t>4</a:t>
            </a:r>
            <a:r>
              <a:rPr lang="zh-CN" altLang="en-US" sz="2800" b="1" dirty="0"/>
              <a:t>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27</a:t>
            </a:r>
            <a:r>
              <a:rPr lang="zh-CN" altLang="en-US" sz="2800" b="1" dirty="0"/>
              <a:t>、幼年时期，生长激素分泌过多将引起  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．肢端肥大症         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．巨人症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C</a:t>
            </a:r>
            <a:r>
              <a:rPr lang="zh-CN" altLang="en-US" sz="2800" b="1" dirty="0"/>
              <a:t>．呆小症                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．侏儒症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28</a:t>
            </a:r>
            <a:r>
              <a:rPr lang="zh-CN" altLang="en-US" sz="2800" b="1" dirty="0"/>
              <a:t>、 胰岛素分泌不足的人， 尿液里常含有（   ）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b="1" dirty="0"/>
              <a:t>A</a:t>
            </a:r>
            <a:r>
              <a:rPr lang="zh-CN" altLang="en-US" sz="2800" b="1" dirty="0"/>
              <a:t>．红细胞        </a:t>
            </a:r>
            <a:r>
              <a:rPr lang="en-US" altLang="zh-CN" sz="2800" b="1" dirty="0"/>
              <a:t>B</a:t>
            </a:r>
            <a:r>
              <a:rPr lang="zh-CN" altLang="en-US" sz="2800" b="1" dirty="0"/>
              <a:t>．白细胞       </a:t>
            </a:r>
            <a:endParaRPr lang="zh-CN" altLang="en-US" sz="2800" b="1" dirty="0"/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2800" b="1" dirty="0"/>
              <a:t>    </a:t>
            </a:r>
            <a:r>
              <a:rPr lang="en-US" altLang="zh-CN" sz="2800" b="1" dirty="0"/>
              <a:t>C</a:t>
            </a:r>
            <a:r>
              <a:rPr lang="zh-CN" altLang="en-US" sz="2800" b="1" dirty="0"/>
              <a:t>．蛋白质        </a:t>
            </a:r>
            <a:r>
              <a:rPr lang="en-US" altLang="zh-CN" sz="2800" b="1" dirty="0"/>
              <a:t>D</a:t>
            </a:r>
            <a:r>
              <a:rPr lang="zh-CN" altLang="en-US" sz="2800" b="1" dirty="0"/>
              <a:t>．葡萄糖</a:t>
            </a:r>
            <a:endParaRPr lang="zh-CN" altLang="en-US" sz="2800" b="1" dirty="0"/>
          </a:p>
        </p:txBody>
      </p:sp>
      <p:sp>
        <p:nvSpPr>
          <p:cNvPr id="111618" name="Text Box 4"/>
          <p:cNvSpPr txBox="1"/>
          <p:nvPr/>
        </p:nvSpPr>
        <p:spPr>
          <a:xfrm>
            <a:off x="539750" y="0"/>
            <a:ext cx="17129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40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1077" name="Text Box 5"/>
          <p:cNvSpPr txBox="1"/>
          <p:nvPr/>
        </p:nvSpPr>
        <p:spPr>
          <a:xfrm>
            <a:off x="1692275" y="11255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1078" name="Text Box 6"/>
          <p:cNvSpPr txBox="1"/>
          <p:nvPr/>
        </p:nvSpPr>
        <p:spPr>
          <a:xfrm>
            <a:off x="7720013" y="31083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1079" name="Text Box 7"/>
          <p:cNvSpPr txBox="1"/>
          <p:nvPr/>
        </p:nvSpPr>
        <p:spPr>
          <a:xfrm>
            <a:off x="7667625" y="44370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7" grpId="0"/>
      <p:bldP spid="131078" grpId="0"/>
      <p:bldP spid="131079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51202" name="Rectangle 2"/>
          <p:cNvSpPr>
            <a:spLocks noRot="1" noChangeArrowheads="1"/>
          </p:cNvSpPr>
          <p:nvPr/>
        </p:nvSpPr>
        <p:spPr bwMode="auto">
          <a:xfrm>
            <a:off x="179388" y="2076450"/>
            <a:ext cx="8496300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 人体的生命活动主要受到</a:t>
            </a:r>
            <a:r>
              <a:rPr kumimoji="0" lang="zh-CN" altLang="en-US" sz="4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神经系统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的调节，但也受到</a:t>
            </a:r>
            <a:r>
              <a:rPr kumimoji="0" lang="zh-CN" altLang="en-US" sz="40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激素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调节的影响。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112643" name="Text Box 3"/>
          <p:cNvSpPr txBox="1"/>
          <p:nvPr/>
        </p:nvSpPr>
        <p:spPr>
          <a:xfrm>
            <a:off x="755650" y="915988"/>
            <a:ext cx="69262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）激素调节和神经调节的关系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02">
                                            <p:txEl>
                                              <p:charRg st="0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3666" name="Text Box 2"/>
          <p:cNvSpPr txBox="1"/>
          <p:nvPr/>
        </p:nvSpPr>
        <p:spPr>
          <a:xfrm>
            <a:off x="971550" y="1125538"/>
            <a:ext cx="4319588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一、环境污染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类型：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3667" name="Text Box 3"/>
          <p:cNvSpPr txBox="1"/>
          <p:nvPr/>
        </p:nvSpPr>
        <p:spPr>
          <a:xfrm>
            <a:off x="2411413" y="1268413"/>
            <a:ext cx="1841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endParaRPr lang="zh-CN" altLang="zh-CN" sz="3200" b="1" dirty="0">
              <a:solidFill>
                <a:schemeClr val="accent2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68" name="Text Box 4"/>
          <p:cNvSpPr txBox="1"/>
          <p:nvPr/>
        </p:nvSpPr>
        <p:spPr>
          <a:xfrm>
            <a:off x="1828800" y="1981200"/>
            <a:ext cx="6056313" cy="35067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大气污染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土壤污染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固体废弃物污染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水污染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噪声污染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69" name="Text Box 5"/>
          <p:cNvSpPr txBox="1"/>
          <p:nvPr/>
        </p:nvSpPr>
        <p:spPr>
          <a:xfrm>
            <a:off x="4419600" y="1981200"/>
            <a:ext cx="100012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酸雨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3670" name="Text Box 6"/>
          <p:cNvSpPr txBox="1"/>
          <p:nvPr/>
        </p:nvSpPr>
        <p:spPr>
          <a:xfrm>
            <a:off x="900113" y="260350"/>
            <a:ext cx="70659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第七章　人类活动对生物圈的影响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14690" name="Text Box 2"/>
          <p:cNvSpPr txBox="1"/>
          <p:nvPr/>
        </p:nvSpPr>
        <p:spPr>
          <a:xfrm>
            <a:off x="609600" y="11588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酸雨</a:t>
            </a:r>
            <a:endParaRPr lang="zh-CN" altLang="en-US" sz="3600" b="1" dirty="0">
              <a:solidFill>
                <a:srgbClr val="FF33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1" name="Text Box 3"/>
          <p:cNvSpPr txBox="1"/>
          <p:nvPr/>
        </p:nvSpPr>
        <p:spPr>
          <a:xfrm>
            <a:off x="517525" y="730250"/>
            <a:ext cx="316547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、什么叫酸雨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2" name="Text Box 4"/>
          <p:cNvSpPr txBox="1"/>
          <p:nvPr/>
        </p:nvSpPr>
        <p:spPr>
          <a:xfrm>
            <a:off x="4211638" y="685800"/>
            <a:ext cx="32004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pH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＜</a:t>
            </a: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5.6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的雨水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3" name="Text Box 5"/>
          <p:cNvSpPr txBox="1"/>
          <p:nvPr/>
        </p:nvSpPr>
        <p:spPr>
          <a:xfrm>
            <a:off x="568325" y="1219200"/>
            <a:ext cx="316547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、形成的原因</a:t>
            </a:r>
            <a:endParaRPr lang="zh-CN" altLang="en-US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4" name="Text Box 6"/>
          <p:cNvSpPr txBox="1"/>
          <p:nvPr/>
        </p:nvSpPr>
        <p:spPr>
          <a:xfrm>
            <a:off x="974725" y="2992438"/>
            <a:ext cx="7407275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endParaRPr lang="zh-CN" altLang="zh-CN" sz="36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4695" name="Text Box 7"/>
          <p:cNvSpPr txBox="1"/>
          <p:nvPr/>
        </p:nvSpPr>
        <p:spPr>
          <a:xfrm>
            <a:off x="533400" y="1766888"/>
            <a:ext cx="8610600" cy="1619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向大气中排放大量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酸性物质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造成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我国主要是因大量燃烧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含硫量高的煤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而形成的；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>
              <a:spcBef>
                <a:spcPct val="5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        各种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机动车排放的尾气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75784" name="Group 8"/>
          <p:cNvGrpSpPr/>
          <p:nvPr/>
        </p:nvGrpSpPr>
        <p:grpSpPr>
          <a:xfrm>
            <a:off x="539750" y="3360738"/>
            <a:ext cx="8382000" cy="3497262"/>
            <a:chOff x="336" y="2117"/>
            <a:chExt cx="5280" cy="2203"/>
          </a:xfrm>
        </p:grpSpPr>
        <p:pic>
          <p:nvPicPr>
            <p:cNvPr id="114697" name="Picture 9" descr="酸雨">
              <a:hlinkClick r:id="rId2" action="ppaction://hlinksldjump"/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36" y="2117"/>
              <a:ext cx="5280" cy="22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4698" name="Text Box 10"/>
            <p:cNvSpPr txBox="1"/>
            <p:nvPr/>
          </p:nvSpPr>
          <p:spPr>
            <a:xfrm>
              <a:off x="624" y="2448"/>
              <a:ext cx="1140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二氧化硫</a:t>
              </a:r>
              <a:endPara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4699" name="Text Box 11"/>
            <p:cNvSpPr txBox="1"/>
            <p:nvPr/>
          </p:nvSpPr>
          <p:spPr>
            <a:xfrm>
              <a:off x="2640" y="2400"/>
              <a:ext cx="884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水蒸气</a:t>
              </a:r>
              <a:endPara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14700" name="Text Box 12"/>
            <p:cNvSpPr txBox="1"/>
            <p:nvPr/>
          </p:nvSpPr>
          <p:spPr>
            <a:xfrm>
              <a:off x="4320" y="2448"/>
              <a:ext cx="628" cy="365"/>
            </a:xfrm>
            <a:prstGeom prst="rect">
              <a:avLst/>
            </a:prstGeom>
            <a:solidFill>
              <a:schemeClr val="bg1"/>
            </a:solidFill>
            <a:ln w="9525">
              <a:noFill/>
            </a:ln>
          </p:spPr>
          <p:txBody>
            <a:bodyPr wrap="none" anchor="t">
              <a:spAutoFit/>
            </a:bodyPr>
            <a:p>
              <a:pPr lvl="0" indent="0"/>
              <a:r>
                <a:rPr lang="zh-CN" altLang="en-US" sz="32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酸雨</a:t>
              </a:r>
              <a:endPara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7882" name="Group 58"/>
          <p:cNvGraphicFramePr>
            <a:graphicFrameLocks noGrp="1"/>
          </p:cNvGraphicFramePr>
          <p:nvPr/>
        </p:nvGraphicFramePr>
        <p:xfrm>
          <a:off x="0" y="0"/>
          <a:ext cx="9036050" cy="6518275"/>
        </p:xfrm>
        <a:graphic>
          <a:graphicData uri="http://schemas.openxmlformats.org/drawingml/2006/table">
            <a:tbl>
              <a:tblPr/>
              <a:tblGrid>
                <a:gridCol w="1479550"/>
                <a:gridCol w="2546350"/>
                <a:gridCol w="1554163"/>
                <a:gridCol w="3455987"/>
              </a:tblGrid>
              <a:tr h="549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举例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形成原因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危害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预防措施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44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酸雨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温室效应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臭氧层被破坏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汞银镉中毒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000" b="1" i="0" u="none" strike="noStrike" cap="none" normalizeH="0" baseline="0" smtClean="0">
                        <a:ln>
                          <a:noFill/>
                        </a:ln>
                        <a:solidFill>
                          <a:srgbClr val="FF66FF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60" name="Text Box 36"/>
          <p:cNvSpPr txBox="1"/>
          <p:nvPr/>
        </p:nvSpPr>
        <p:spPr>
          <a:xfrm>
            <a:off x="1547813" y="692150"/>
            <a:ext cx="2286000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人为的向大气中排放酸性物质造成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1" name="Text Box 37"/>
          <p:cNvSpPr txBox="1"/>
          <p:nvPr/>
        </p:nvSpPr>
        <p:spPr>
          <a:xfrm>
            <a:off x="1547813" y="2133600"/>
            <a:ext cx="2374900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全球二氧化碳排放量增加致全球气温升高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2" name="Text Box 38"/>
          <p:cNvSpPr txBox="1"/>
          <p:nvPr/>
        </p:nvSpPr>
        <p:spPr>
          <a:xfrm>
            <a:off x="1547813" y="3986213"/>
            <a:ext cx="24479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含氮废气排放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3" name="Text Box 39"/>
          <p:cNvSpPr txBox="1"/>
          <p:nvPr/>
        </p:nvSpPr>
        <p:spPr>
          <a:xfrm>
            <a:off x="1692275" y="5057775"/>
            <a:ext cx="2232025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废旧电池进入土壤中危害生物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4" name="Text Box 40"/>
          <p:cNvSpPr txBox="1"/>
          <p:nvPr/>
        </p:nvSpPr>
        <p:spPr>
          <a:xfrm>
            <a:off x="3995738" y="1196975"/>
            <a:ext cx="1655762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1" action="ppaction://hlinksldjump"/>
              </a:rPr>
              <a:t>空中死神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5" name="Text Box 41"/>
          <p:cNvSpPr txBox="1"/>
          <p:nvPr/>
        </p:nvSpPr>
        <p:spPr>
          <a:xfrm>
            <a:off x="3995738" y="2133600"/>
            <a:ext cx="1730375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冰川融化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台风频繁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作物受损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6" name="Text Box 42"/>
          <p:cNvSpPr txBox="1"/>
          <p:nvPr/>
        </p:nvSpPr>
        <p:spPr>
          <a:xfrm>
            <a:off x="3924300" y="3770313"/>
            <a:ext cx="1738313" cy="954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皮肤癌、白内障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7" name="Text Box 43"/>
          <p:cNvSpPr txBox="1"/>
          <p:nvPr/>
        </p:nvSpPr>
        <p:spPr>
          <a:xfrm>
            <a:off x="4068763" y="5426075"/>
            <a:ext cx="1439862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sldjump"/>
              </a:rPr>
              <a:t>水俣病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8" name="Text Box 44"/>
          <p:cNvSpPr txBox="1"/>
          <p:nvPr/>
        </p:nvSpPr>
        <p:spPr>
          <a:xfrm>
            <a:off x="5580063" y="603250"/>
            <a:ext cx="3492500" cy="1385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通过净化光制减少煤石油等污染物排放作好回收利用工作。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69" name="Text Box 45"/>
          <p:cNvSpPr txBox="1"/>
          <p:nvPr/>
        </p:nvSpPr>
        <p:spPr>
          <a:xfrm>
            <a:off x="5867400" y="2133600"/>
            <a:ext cx="2952750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控制减少温室气体排放量、多植树造林等。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70" name="Text Box 46"/>
          <p:cNvSpPr txBox="1"/>
          <p:nvPr/>
        </p:nvSpPr>
        <p:spPr>
          <a:xfrm>
            <a:off x="5867400" y="3644900"/>
            <a:ext cx="3025775" cy="1373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控制或减少使用氟利昂减少含氮废气的排放。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7871" name="Text Box 47"/>
          <p:cNvSpPr txBox="1"/>
          <p:nvPr/>
        </p:nvSpPr>
        <p:spPr>
          <a:xfrm>
            <a:off x="5651500" y="5068888"/>
            <a:ext cx="3640138" cy="126206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禁止生产和销售危害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大的电池推广无公害</a:t>
            </a:r>
            <a:endParaRPr lang="zh-CN" alt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lvl="0" indent="0"/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环保电池作好回收工作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7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7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7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7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7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7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77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77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7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7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7" dur="500"/>
                                        <p:tgtEl>
                                          <p:spTgt spid="778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77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7" dur="500"/>
                                        <p:tgtEl>
                                          <p:spTgt spid="77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60" grpId="0"/>
      <p:bldP spid="77861" grpId="0"/>
      <p:bldP spid="77862" grpId="0"/>
      <p:bldP spid="77863" grpId="0"/>
      <p:bldP spid="77864" grpId="0"/>
      <p:bldP spid="77865" grpId="0"/>
      <p:bldP spid="77866" grpId="0"/>
      <p:bldP spid="77867" grpId="0"/>
      <p:bldP spid="77868" grpId="0"/>
      <p:bldP spid="77869" grpId="0"/>
      <p:bldP spid="77870" grpId="0"/>
      <p:bldP spid="77871" grpId="0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6737" name="Rectangle 3"/>
          <p:cNvSpPr>
            <a:spLocks noGrp="1"/>
          </p:cNvSpPr>
          <p:nvPr>
            <p:ph idx="1"/>
          </p:nvPr>
        </p:nvSpPr>
        <p:spPr>
          <a:xfrm>
            <a:off x="323850" y="774700"/>
            <a:ext cx="8569325" cy="5462588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dirty="0"/>
              <a:t>1</a:t>
            </a:r>
            <a:r>
              <a:rPr lang="zh-CN" altLang="en-US" sz="2400" dirty="0"/>
              <a:t>、森林遭到严重砍伐后，我们的生存环境可能发生哪些变化（     ）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　</a:t>
            </a:r>
            <a:r>
              <a:rPr lang="en-US" altLang="zh-CN" sz="2400" dirty="0"/>
              <a:t>A. </a:t>
            </a:r>
            <a:r>
              <a:rPr lang="zh-CN" altLang="en-US" sz="2400" dirty="0"/>
              <a:t>水土流失        </a:t>
            </a:r>
            <a:r>
              <a:rPr lang="en-US" altLang="zh-CN" sz="2400" dirty="0"/>
              <a:t>B. </a:t>
            </a:r>
            <a:r>
              <a:rPr lang="zh-CN" altLang="en-US" sz="2400" dirty="0"/>
              <a:t>气候改变   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 </a:t>
            </a:r>
            <a:r>
              <a:rPr lang="en-US" altLang="zh-CN" sz="2400" dirty="0"/>
              <a:t>C. </a:t>
            </a:r>
            <a:r>
              <a:rPr lang="zh-CN" altLang="en-US" sz="2400" dirty="0"/>
              <a:t>生物多样性受损   </a:t>
            </a:r>
            <a:r>
              <a:rPr lang="en-US" altLang="zh-CN" sz="2400" dirty="0"/>
              <a:t>D. </a:t>
            </a:r>
            <a:r>
              <a:rPr lang="zh-CN" altLang="en-US" sz="2400" dirty="0"/>
              <a:t>以上都可能发生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dirty="0"/>
              <a:t>2</a:t>
            </a:r>
            <a:r>
              <a:rPr lang="zh-CN" altLang="en-US" sz="2400" dirty="0"/>
              <a:t>、下列保护森林的措施中，那一项是科学的  （     ）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</a:t>
            </a:r>
            <a:r>
              <a:rPr lang="en-US" altLang="zh-CN" sz="2400" dirty="0"/>
              <a:t>A. </a:t>
            </a:r>
            <a:r>
              <a:rPr lang="zh-CN" altLang="en-US" sz="2400" dirty="0"/>
              <a:t>禁止砍伐    </a:t>
            </a:r>
            <a:r>
              <a:rPr lang="en-US" altLang="zh-CN" sz="2400" dirty="0"/>
              <a:t>B. </a:t>
            </a:r>
            <a:r>
              <a:rPr lang="zh-CN" altLang="en-US" sz="2400" dirty="0"/>
              <a:t>有计划地合理砍伐已经成熟的木材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</a:t>
            </a:r>
            <a:r>
              <a:rPr lang="en-US" altLang="zh-CN" sz="2400" dirty="0"/>
              <a:t>C. </a:t>
            </a:r>
            <a:r>
              <a:rPr lang="zh-CN" altLang="en-US" sz="2400" dirty="0"/>
              <a:t>大面积种植一种树，整齐美观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 </a:t>
            </a:r>
            <a:r>
              <a:rPr lang="en-US" altLang="zh-CN" sz="2400" dirty="0"/>
              <a:t>D. </a:t>
            </a:r>
            <a:r>
              <a:rPr lang="zh-CN" altLang="en-US" sz="2400" dirty="0"/>
              <a:t>喷洒高强度的农药，消灭森林害虫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en-US" altLang="zh-CN" sz="2400" dirty="0"/>
              <a:t>3</a:t>
            </a:r>
            <a:r>
              <a:rPr lang="zh-CN" altLang="en-US" sz="2400" dirty="0"/>
              <a:t>、下列叙述不正确的是（     ）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</a:t>
            </a:r>
            <a:r>
              <a:rPr lang="en-US" altLang="zh-CN" sz="2400" dirty="0"/>
              <a:t>A.</a:t>
            </a:r>
            <a:r>
              <a:rPr lang="zh-CN" altLang="en-US" sz="2400" dirty="0"/>
              <a:t>只要我们国家减少了空气污染，我国就不会有酸雨的危害。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</a:t>
            </a:r>
            <a:r>
              <a:rPr lang="en-US" altLang="zh-CN" sz="2400" dirty="0"/>
              <a:t>B. 1998</a:t>
            </a:r>
            <a:r>
              <a:rPr lang="zh-CN" altLang="en-US" sz="2400" dirty="0"/>
              <a:t>年长江中下游特大洪灾的主要原因是长江上游森林植被的破坏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</a:t>
            </a:r>
            <a:r>
              <a:rPr lang="en-US" altLang="zh-CN" sz="2400" dirty="0"/>
              <a:t>C. </a:t>
            </a:r>
            <a:r>
              <a:rPr lang="zh-CN" altLang="en-US" sz="2400" dirty="0"/>
              <a:t>为了保护环境，应该提倡垃圾分类回收        </a:t>
            </a:r>
            <a:endParaRPr lang="zh-CN" altLang="en-US" sz="2400" dirty="0"/>
          </a:p>
          <a:p>
            <a:pPr eaLnBrk="1" hangingPunct="1">
              <a:lnSpc>
                <a:spcPct val="80000"/>
              </a:lnSpc>
              <a:buNone/>
            </a:pPr>
            <a:r>
              <a:rPr lang="zh-CN" altLang="en-US" sz="2400" dirty="0"/>
              <a:t>   </a:t>
            </a:r>
            <a:r>
              <a:rPr lang="en-US" altLang="zh-CN" sz="2400" dirty="0"/>
              <a:t>D. </a:t>
            </a:r>
            <a:r>
              <a:rPr lang="zh-CN" altLang="en-US" sz="2400" dirty="0"/>
              <a:t>如果土壤和水环境遭到了污染，位于食物链顶端的人类受到的危害最严重。</a:t>
            </a:r>
            <a:endParaRPr lang="zh-CN" altLang="en-US" sz="2400" dirty="0"/>
          </a:p>
        </p:txBody>
      </p:sp>
      <p:sp>
        <p:nvSpPr>
          <p:cNvPr id="116738" name="Text Box 4"/>
          <p:cNvSpPr txBox="1"/>
          <p:nvPr/>
        </p:nvSpPr>
        <p:spPr>
          <a:xfrm>
            <a:off x="468313" y="0"/>
            <a:ext cx="1560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练习：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2101" name="Text Box 5"/>
          <p:cNvSpPr txBox="1"/>
          <p:nvPr/>
        </p:nvSpPr>
        <p:spPr>
          <a:xfrm>
            <a:off x="1027113" y="965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2102" name="Text Box 6"/>
          <p:cNvSpPr txBox="1"/>
          <p:nvPr/>
        </p:nvSpPr>
        <p:spPr>
          <a:xfrm>
            <a:off x="6804025" y="2117725"/>
            <a:ext cx="431800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2103" name="Text Box 7"/>
          <p:cNvSpPr txBox="1"/>
          <p:nvPr/>
        </p:nvSpPr>
        <p:spPr>
          <a:xfrm>
            <a:off x="3924300" y="35575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01" grpId="0"/>
      <p:bldP spid="132102" grpId="0"/>
      <p:bldP spid="132103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7761" name="Rectangle 3"/>
          <p:cNvSpPr>
            <a:spLocks noGrp="1"/>
          </p:cNvSpPr>
          <p:nvPr>
            <p:ph idx="1"/>
          </p:nvPr>
        </p:nvSpPr>
        <p:spPr>
          <a:xfrm>
            <a:off x="539750" y="981075"/>
            <a:ext cx="8353425" cy="5184775"/>
          </a:xfrm>
        </p:spPr>
        <p:txBody>
          <a:bodyPr wrap="square" lIns="91440" tIns="45720" rIns="91440" bIns="45720" anchor="t"/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dirty="0"/>
              <a:t>3</a:t>
            </a:r>
            <a:r>
              <a:rPr lang="zh-CN" altLang="en-US" sz="2800" dirty="0"/>
              <a:t>、下列污染物中，通过食物链危害人体的是（     ）</a:t>
            </a:r>
            <a:endParaRPr lang="zh-CN" altLang="en-US" sz="2800" dirty="0"/>
          </a:p>
          <a:p>
            <a:pPr eaLnBrk="1" hangingPunct="1">
              <a:lnSpc>
                <a:spcPct val="90000"/>
              </a:lnSpc>
            </a:pPr>
            <a:r>
              <a:rPr lang="en-US" altLang="zh-CN" sz="2800" dirty="0"/>
              <a:t>A. </a:t>
            </a:r>
            <a:r>
              <a:rPr lang="zh-CN" altLang="en-US" sz="2800" dirty="0"/>
              <a:t>沙尘暴      </a:t>
            </a:r>
            <a:r>
              <a:rPr lang="en-US" altLang="zh-CN" sz="2800" dirty="0"/>
              <a:t>B. </a:t>
            </a:r>
            <a:r>
              <a:rPr lang="zh-CN" altLang="en-US" sz="2800" dirty="0"/>
              <a:t>二氧化硫      </a:t>
            </a:r>
            <a:endParaRPr lang="zh-CN" altLang="en-US" sz="2800" dirty="0"/>
          </a:p>
          <a:p>
            <a:pPr eaLnBrk="1" hangingPunct="1">
              <a:lnSpc>
                <a:spcPct val="90000"/>
              </a:lnSpc>
            </a:pPr>
            <a:r>
              <a:rPr lang="zh-CN" altLang="en-US" sz="2800" dirty="0"/>
              <a:t> </a:t>
            </a:r>
            <a:r>
              <a:rPr lang="en-US" altLang="zh-CN" sz="2800" dirty="0"/>
              <a:t>C. </a:t>
            </a:r>
            <a:r>
              <a:rPr lang="zh-CN" altLang="en-US" sz="2800" dirty="0"/>
              <a:t>汞、镉等有毒物质       </a:t>
            </a:r>
            <a:r>
              <a:rPr lang="en-US" altLang="zh-CN" sz="2800" dirty="0"/>
              <a:t>D. </a:t>
            </a:r>
            <a:r>
              <a:rPr lang="zh-CN" altLang="en-US" sz="2800" dirty="0"/>
              <a:t>氟利昂</a:t>
            </a:r>
            <a:endParaRPr lang="zh-CN" altLang="en-US" sz="28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dirty="0"/>
              <a:t>4</a:t>
            </a:r>
            <a:r>
              <a:rPr lang="zh-CN" altLang="en-US" sz="2800" dirty="0"/>
              <a:t>、酸雨是由  </a:t>
            </a:r>
            <a:r>
              <a:rPr lang="zh-CN" altLang="en-US" sz="2800" u="sng" dirty="0"/>
              <a:t>                     </a:t>
            </a:r>
            <a:r>
              <a:rPr lang="zh-CN" altLang="en-US" sz="2800" dirty="0"/>
              <a:t> 形成的，对</a:t>
            </a:r>
            <a:r>
              <a:rPr lang="zh-CN" altLang="en-US" sz="2800" u="sng" dirty="0"/>
              <a:t>            </a:t>
            </a:r>
            <a:r>
              <a:rPr lang="zh-CN" altLang="en-US" sz="2800" dirty="0"/>
              <a:t> 、</a:t>
            </a:r>
            <a:r>
              <a:rPr lang="zh-CN" altLang="en-US" sz="2800" u="sng" dirty="0"/>
              <a:t>         </a:t>
            </a:r>
            <a:r>
              <a:rPr lang="zh-CN" altLang="en-US" sz="2800" dirty="0"/>
              <a:t> 有腐蚀作用，能使</a:t>
            </a:r>
            <a:r>
              <a:rPr lang="zh-CN" altLang="en-US" sz="2800" u="sng" dirty="0"/>
              <a:t>         </a:t>
            </a:r>
            <a:r>
              <a:rPr lang="zh-CN" altLang="en-US" sz="2800" dirty="0"/>
              <a:t> 枯萎，伤害人的</a:t>
            </a:r>
            <a:r>
              <a:rPr lang="zh-CN" altLang="en-US" sz="2800" u="sng" dirty="0"/>
              <a:t>     </a:t>
            </a:r>
            <a:r>
              <a:rPr lang="zh-CN" altLang="en-US" sz="2800" dirty="0"/>
              <a:t>和</a:t>
            </a:r>
            <a:r>
              <a:rPr lang="zh-CN" altLang="en-US" sz="2800" u="sng" dirty="0"/>
              <a:t>         </a:t>
            </a:r>
            <a:r>
              <a:rPr lang="zh-CN" altLang="en-US" sz="2800" dirty="0"/>
              <a:t> ，所以酸雨有</a:t>
            </a:r>
            <a:r>
              <a:rPr lang="zh-CN" altLang="en-US" sz="2800" u="sng" dirty="0"/>
              <a:t>                    </a:t>
            </a:r>
            <a:r>
              <a:rPr lang="zh-CN" altLang="en-US" sz="2800" dirty="0"/>
              <a:t> 之称。</a:t>
            </a:r>
            <a:endParaRPr lang="zh-CN" altLang="en-US" sz="28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dirty="0"/>
              <a:t>5</a:t>
            </a:r>
            <a:r>
              <a:rPr lang="zh-CN" altLang="en-US" sz="2800" dirty="0"/>
              <a:t>、测定酸雨用</a:t>
            </a:r>
            <a:r>
              <a:rPr lang="zh-CN" altLang="en-US" sz="2800" u="sng" dirty="0"/>
              <a:t>            </a:t>
            </a:r>
            <a:r>
              <a:rPr lang="zh-CN" altLang="en-US" sz="2800" dirty="0"/>
              <a:t> 。酸雨的</a:t>
            </a:r>
            <a:r>
              <a:rPr lang="en-US" altLang="zh-CN" sz="2800" dirty="0"/>
              <a:t>PH</a:t>
            </a:r>
            <a:r>
              <a:rPr lang="zh-CN" altLang="en-US" sz="2800" dirty="0"/>
              <a:t>值一般小于</a:t>
            </a:r>
            <a:endParaRPr lang="zh-CN" altLang="en-US" sz="28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dirty="0"/>
              <a:t>6</a:t>
            </a:r>
            <a:r>
              <a:rPr lang="zh-CN" altLang="en-US" sz="2800" dirty="0"/>
              <a:t>、要防止汞、和镉污染就要处理好日常生活中常用</a:t>
            </a:r>
            <a:r>
              <a:rPr lang="zh-CN" altLang="en-US" sz="2800" u="sng" dirty="0"/>
              <a:t>             </a:t>
            </a:r>
            <a:r>
              <a:rPr lang="zh-CN" altLang="en-US" sz="2800" dirty="0"/>
              <a:t>。</a:t>
            </a:r>
            <a:endParaRPr lang="zh-CN" altLang="en-US" sz="2800" dirty="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2800" dirty="0"/>
              <a:t>7</a:t>
            </a:r>
            <a:r>
              <a:rPr lang="zh-CN" altLang="en-US" sz="2800" dirty="0"/>
              <a:t>、引起温室效应的气体是</a:t>
            </a:r>
            <a:r>
              <a:rPr lang="zh-CN" altLang="en-US" sz="2800" u="sng" dirty="0"/>
              <a:t>                      </a:t>
            </a:r>
            <a:r>
              <a:rPr lang="zh-CN" altLang="en-US" sz="2800" dirty="0"/>
              <a:t> 。 </a:t>
            </a:r>
            <a:endParaRPr lang="zh-CN" altLang="en-US" sz="2800" dirty="0"/>
          </a:p>
        </p:txBody>
      </p:sp>
      <p:sp>
        <p:nvSpPr>
          <p:cNvPr id="117762" name="Rectangle 4"/>
          <p:cNvSpPr/>
          <p:nvPr/>
        </p:nvSpPr>
        <p:spPr>
          <a:xfrm>
            <a:off x="0" y="0"/>
            <a:ext cx="606425" cy="260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0"/>
            <a:r>
              <a:rPr lang="en-US" altLang="zh-CN" sz="1000" u="sng" dirty="0">
                <a:latin typeface="Arial" panose="020B0604020202020204" pitchFamily="34" charset="0"/>
                <a:ea typeface="Times New Roman" panose="02020603050405020304" pitchFamily="18" charset="0"/>
              </a:rPr>
              <a:t>          </a:t>
            </a:r>
            <a:r>
              <a:rPr lang="en-US" altLang="zh-CN" sz="10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zh-CN" sz="11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7763" name="Rectangle 5"/>
          <p:cNvSpPr/>
          <p:nvPr/>
        </p:nvSpPr>
        <p:spPr>
          <a:xfrm>
            <a:off x="0" y="0"/>
            <a:ext cx="606425" cy="260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0"/>
            <a:r>
              <a:rPr lang="en-US" altLang="zh-CN" sz="1000" u="sng" dirty="0">
                <a:latin typeface="Arial" panose="020B0604020202020204" pitchFamily="34" charset="0"/>
                <a:ea typeface="Times New Roman" panose="02020603050405020304" pitchFamily="18" charset="0"/>
              </a:rPr>
              <a:t>          </a:t>
            </a:r>
            <a:r>
              <a:rPr lang="en-US" altLang="zh-CN" sz="10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zh-CN" sz="11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7764" name="Rectangle 6"/>
          <p:cNvSpPr/>
          <p:nvPr/>
        </p:nvSpPr>
        <p:spPr>
          <a:xfrm>
            <a:off x="0" y="0"/>
            <a:ext cx="606425" cy="260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indent="0"/>
            <a:r>
              <a:rPr lang="en-US" altLang="zh-CN" sz="1000" u="sng" dirty="0">
                <a:latin typeface="Arial" panose="020B0604020202020204" pitchFamily="34" charset="0"/>
                <a:ea typeface="Times New Roman" panose="02020603050405020304" pitchFamily="18" charset="0"/>
              </a:rPr>
              <a:t>          </a:t>
            </a:r>
            <a:r>
              <a:rPr lang="en-US" altLang="zh-CN" sz="10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zh-CN" sz="11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7765" name="Line 7"/>
          <p:cNvSpPr/>
          <p:nvPr/>
        </p:nvSpPr>
        <p:spPr>
          <a:xfrm>
            <a:off x="7885113" y="4005263"/>
            <a:ext cx="790575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33128" name="Text Box 8"/>
          <p:cNvSpPr txBox="1"/>
          <p:nvPr/>
        </p:nvSpPr>
        <p:spPr>
          <a:xfrm>
            <a:off x="7956550" y="9080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29" name="Text Box 9"/>
          <p:cNvSpPr txBox="1"/>
          <p:nvPr/>
        </p:nvSpPr>
        <p:spPr>
          <a:xfrm>
            <a:off x="2460625" y="2349500"/>
            <a:ext cx="261620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二氧化硫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水蒸气</a:t>
            </a:r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0" name="Text Box 10"/>
          <p:cNvSpPr txBox="1"/>
          <p:nvPr/>
        </p:nvSpPr>
        <p:spPr>
          <a:xfrm>
            <a:off x="6827838" y="2320925"/>
            <a:ext cx="172085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建筑物等</a:t>
            </a:r>
            <a:r>
              <a:rPr lang="zh-CN" altLang="en-US" sz="28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2" name="Text Box 12"/>
          <p:cNvSpPr txBox="1"/>
          <p:nvPr/>
        </p:nvSpPr>
        <p:spPr>
          <a:xfrm>
            <a:off x="3802063" y="2676525"/>
            <a:ext cx="996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植物 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3" name="Text Box 13"/>
          <p:cNvSpPr txBox="1"/>
          <p:nvPr/>
        </p:nvSpPr>
        <p:spPr>
          <a:xfrm>
            <a:off x="7283450" y="2809875"/>
            <a:ext cx="996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皮肤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4" name="Text Box 14"/>
          <p:cNvSpPr txBox="1"/>
          <p:nvPr/>
        </p:nvSpPr>
        <p:spPr>
          <a:xfrm>
            <a:off x="1400175" y="3114675"/>
            <a:ext cx="996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黏膜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5" name="Text Box 15"/>
          <p:cNvSpPr txBox="1"/>
          <p:nvPr/>
        </p:nvSpPr>
        <p:spPr>
          <a:xfrm>
            <a:off x="4413250" y="3114675"/>
            <a:ext cx="2365375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“ 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空中死神”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6" name="Text Box 16"/>
          <p:cNvSpPr txBox="1"/>
          <p:nvPr/>
        </p:nvSpPr>
        <p:spPr>
          <a:xfrm>
            <a:off x="2895600" y="3541713"/>
            <a:ext cx="14906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PH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试纸</a:t>
            </a:r>
            <a:r>
              <a:rPr lang="zh-CN" altLang="en-US" sz="2800" b="1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28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7" name="Text Box 17"/>
          <p:cNvSpPr txBox="1"/>
          <p:nvPr/>
        </p:nvSpPr>
        <p:spPr>
          <a:xfrm>
            <a:off x="7996238" y="3541713"/>
            <a:ext cx="6794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5.6</a:t>
            </a:r>
            <a:endParaRPr lang="en-US" altLang="zh-CN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8" name="Text Box 18"/>
          <p:cNvSpPr txBox="1"/>
          <p:nvPr/>
        </p:nvSpPr>
        <p:spPr>
          <a:xfrm>
            <a:off x="1311275" y="4257675"/>
            <a:ext cx="185261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废旧电池 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zh-CN" altLang="en-US" sz="40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39" name="Text Box 19"/>
          <p:cNvSpPr txBox="1"/>
          <p:nvPr/>
        </p:nvSpPr>
        <p:spPr>
          <a:xfrm>
            <a:off x="4716463" y="4921250"/>
            <a:ext cx="2185987" cy="523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/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二 氧化碳 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3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93" decel="100000"/>
                                        <p:tgtEl>
                                          <p:spTgt spid="133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93" decel="100000"/>
                                        <p:tgtEl>
                                          <p:spTgt spid="13312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193" fill="hold"/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93" fill="hold"/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33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93" decel="100000"/>
                                        <p:tgtEl>
                                          <p:spTgt spid="133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93" decel="100000"/>
                                        <p:tgtEl>
                                          <p:spTgt spid="13313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7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3313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8" dur="193" fill="hold"/>
                                        <p:tgtEl>
                                          <p:spTgt spid="133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9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33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0" dur="193" fill="hold"/>
                                        <p:tgtEl>
                                          <p:spTgt spid="133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1" dur="308" accel="100000" fill="hold">
                                          <p:stCondLst>
                                            <p:cond delay="193"/>
                                          </p:stCondLst>
                                        </p:cTn>
                                        <p:tgtEl>
                                          <p:spTgt spid="133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92" decel="100000"/>
                                        <p:tgtEl>
                                          <p:spTgt spid="1331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192" decel="100000"/>
                                        <p:tgtEl>
                                          <p:spTgt spid="13313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8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9" dur="192" fill="hold"/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1" dur="192" fill="hold"/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92" decel="100000"/>
                                        <p:tgtEl>
                                          <p:spTgt spid="1331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92" decel="100000"/>
                                        <p:tgtEl>
                                          <p:spTgt spid="13313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50" dur="192" fill="hold"/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5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2" dur="192" fill="hold"/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92" decel="100000"/>
                                        <p:tgtEl>
                                          <p:spTgt spid="133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192" decel="100000"/>
                                        <p:tgtEl>
                                          <p:spTgt spid="13313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0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1" dur="192" fill="hold"/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2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3" dur="192" fill="hold"/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4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92" decel="100000"/>
                                        <p:tgtEl>
                                          <p:spTgt spid="133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192" decel="100000"/>
                                        <p:tgtEl>
                                          <p:spTgt spid="1331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192" fill="hold"/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192" fill="hold"/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133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33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3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33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8" grpId="0"/>
      <p:bldP spid="133129" grpId="0"/>
      <p:bldP spid="133130" grpId="0"/>
      <p:bldP spid="133132" grpId="0"/>
      <p:bldP spid="133133" grpId="0"/>
      <p:bldP spid="133134" grpId="0"/>
      <p:bldP spid="133135" grpId="0"/>
      <p:bldP spid="133136" grpId="0"/>
      <p:bldP spid="133137" grpId="0"/>
      <p:bldP spid="133138" grpId="0"/>
      <p:bldP spid="133139" grpId="0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16130</Words>
  <Application>WPS 演示</Application>
  <PresentationFormat>全屏显示(4:3)</PresentationFormat>
  <Paragraphs>2179</Paragraphs>
  <Slides>97</Slides>
  <Notes>11</Notes>
  <HiddenSlides>0</HiddenSlides>
  <MMClips>0</MMClips>
  <ScaleCrop>false</ScaleCrop>
  <HeadingPairs>
    <vt:vector size="8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6</vt:i4>
      </vt:variant>
      <vt:variant>
        <vt:lpstr>幻灯片标题</vt:lpstr>
      </vt:variant>
      <vt:variant>
        <vt:i4>97</vt:i4>
      </vt:variant>
    </vt:vector>
  </HeadingPairs>
  <TitlesOfParts>
    <vt:vector size="126" baseType="lpstr">
      <vt:lpstr>Arial</vt:lpstr>
      <vt:lpstr>宋体</vt:lpstr>
      <vt:lpstr>Wingdings</vt:lpstr>
      <vt:lpstr>Times New Roman</vt:lpstr>
      <vt:lpstr>华文细黑</vt:lpstr>
      <vt:lpstr>黑体</vt:lpstr>
      <vt:lpstr>华文仿宋</vt:lpstr>
      <vt:lpstr>微软雅黑</vt:lpstr>
      <vt:lpstr>Calibri</vt:lpstr>
      <vt:lpstr>Verdana</vt:lpstr>
      <vt:lpstr>楷体_GB2312</vt:lpstr>
      <vt:lpstr>隶书</vt:lpstr>
      <vt:lpstr>华文行楷</vt:lpstr>
      <vt:lpstr>华文中宋</vt:lpstr>
      <vt:lpstr>Comic Sans MS</vt:lpstr>
      <vt:lpstr>方正综艺简体</vt:lpstr>
      <vt:lpstr>华文新魏</vt:lpstr>
      <vt:lpstr>Tahoma</vt:lpstr>
      <vt:lpstr>Arial Black</vt:lpstr>
      <vt:lpstr>新宋体</vt:lpstr>
      <vt:lpstr>方正姚体</vt:lpstr>
      <vt:lpstr>华文隶书</vt:lpstr>
      <vt:lpstr>默认设计模板</vt:lpstr>
      <vt:lpstr>Paint.Picture</vt:lpstr>
      <vt:lpstr>Paint.Picture</vt:lpstr>
      <vt:lpstr>Paint.Picture</vt:lpstr>
      <vt:lpstr>Paint.Picture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练习：</vt:lpstr>
      <vt:lpstr>PowerPoint 演示文稿</vt:lpstr>
      <vt:lpstr>练习：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练习：</vt:lpstr>
      <vt:lpstr>1、眼球的基本结构和功能</vt:lpstr>
      <vt:lpstr>PowerPoint 演示文稿</vt:lpstr>
      <vt:lpstr>PowerPoint 演示文稿</vt:lpstr>
      <vt:lpstr>3.近视的原理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练习：填写人体内、外分泌腺的区别</vt:lpstr>
      <vt:lpstr>PowerPoint 演示文稿</vt:lpstr>
      <vt:lpstr>（3）几种激素的作用及缺乏时的病症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Administrator</cp:lastModifiedBy>
  <cp:revision>178</cp:revision>
  <dcterms:created xsi:type="dcterms:W3CDTF">2010-10-24T02:24:00Z</dcterms:created>
  <dcterms:modified xsi:type="dcterms:W3CDTF">2017-05-25T01:20:37Z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2052-10.1.0.6382</vt:lpwstr>
  </property>
</Properties>
</file>