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3" r:id="rId4"/>
    <p:sldId id="257" r:id="rId5"/>
    <p:sldId id="258" r:id="rId6"/>
    <p:sldId id="259" r:id="rId7"/>
    <p:sldId id="269" r:id="rId8"/>
    <p:sldId id="260" r:id="rId9"/>
    <p:sldId id="261" r:id="rId10"/>
    <p:sldId id="262" r:id="rId11"/>
    <p:sldId id="264" r:id="rId12"/>
    <p:sldId id="265" r:id="rId13"/>
    <p:sldId id="266" r:id="rId14"/>
    <p:sldId id="267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6DA45-CC99-4237-AA25-E547D0301697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E071A-F17C-42F0-B2AC-2720993A369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082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6DA45-CC99-4237-AA25-E547D0301697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E071A-F17C-42F0-B2AC-2720993A369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3415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6DA45-CC99-4237-AA25-E547D0301697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E071A-F17C-42F0-B2AC-2720993A369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029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6DA45-CC99-4237-AA25-E547D0301697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E071A-F17C-42F0-B2AC-2720993A369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429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6DA45-CC99-4237-AA25-E547D0301697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E071A-F17C-42F0-B2AC-2720993A369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560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6DA45-CC99-4237-AA25-E547D0301697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E071A-F17C-42F0-B2AC-2720993A369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650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6DA45-CC99-4237-AA25-E547D0301697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E071A-F17C-42F0-B2AC-2720993A369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142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6DA45-CC99-4237-AA25-E547D0301697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E071A-F17C-42F0-B2AC-2720993A369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954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6DA45-CC99-4237-AA25-E547D0301697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E071A-F17C-42F0-B2AC-2720993A369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1711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6DA45-CC99-4237-AA25-E547D0301697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E071A-F17C-42F0-B2AC-2720993A369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899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6DA45-CC99-4237-AA25-E547D0301697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E071A-F17C-42F0-B2AC-2720993A369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982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6DA45-CC99-4237-AA25-E547D0301697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E071A-F17C-42F0-B2AC-2720993A369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103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48856"/>
            <a:ext cx="12192000" cy="3580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失意文人的精神图腾</a:t>
            </a:r>
            <a:endParaRPr lang="en-US" altLang="zh-CN" sz="4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1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古代的文人喜欢在仕途失意、理想受挫的时候，夜读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，借用诗中的精神力量，来激励自己，在黑暗中砥砺前行。</a:t>
            </a:r>
          </a:p>
          <a:p>
            <a:pPr>
              <a:lnSpc>
                <a:spcPts val="41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宋代文人读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，已经达到空前“痴迷”的程度。比如陆游就曾经作诗提到：“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诵彻离骚二千五，不知月落夜深寒。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”同时代的李龙高则说自己：“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平生离骚读千遍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。”</a:t>
            </a: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85060" y="4008474"/>
            <a:ext cx="1210694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《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潜移默化地影响了中国士人，让他们在人生失意，事业受挫的时候，于内心反复强化与生俱来的责任感、使命感，鼓励他们为了理想而奋不顾身。</a:t>
            </a:r>
          </a:p>
          <a:p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因此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，中国古代的文人才会称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为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——“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千古文祖”。同时，这也是两千多年来，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一直受到后世文人称赞的原因。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58939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000" cy="1669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屈原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（约公元前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340—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公元前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278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年），芈姓，屈氏，名平，字原，又自云名正则，字灵均，出生于楚国丹阳秭归（今湖北宜昌），战国时期楚国诗人、政治家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 楚武王熊通之子屈瑕的后代。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4428" y="1807535"/>
            <a:ext cx="119084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姓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是一种族号，而氏是姓的分支。上古先民经历过母权社会，实行群婚制，孩子一生下来，往往跟着母亲，“姓”的本意是女人生的子女，代表了一种血缘关系，是家族基因的延续，同一个母亲所生的子女就是同姓。不知道父亲是谁，所以子女往往跟母亲取姓。我们从不少古姓，如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姒、姚、嬴、姜、姬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等都加了女旁，就可以略知一斑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后来子孙逐渐繁衍，到了伏羲氏族社会时期，从一族中，分化成若干个分支，散落到各地居住，这每一个分支，都需要有一个特殊的称号作为标志，以便和别的分支区别开来，而这一区别的标志，就是氏。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传说商人的祖先是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子姓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，后来从子姓中，分化成为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殷、来、宋、时、中同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等氏。这样一来，殷、来、宋、时、中同等氏，实际上就跟原来的子姓族差不多了。可以说，姓是旧有的族号，而氏是后起的族号。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3450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043144" cy="5903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既是诗歌，又是神话，同时仿佛还带着一点“小说”的雏形。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屈原通过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开创了一种全新的文体，后人称之为“骚体”。</a:t>
            </a:r>
          </a:p>
          <a:p>
            <a:pPr>
              <a:lnSpc>
                <a:spcPts val="3800"/>
              </a:lnSpc>
            </a:pP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、这种风格和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诗经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很不一样，因为后者的内容，主要是在反映现实的生活。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的世界，是一个神话世界。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这个世界里面的主角，既是屈原，又非屈原。</a:t>
            </a:r>
            <a:endParaRPr lang="zh-CN" altLang="en-US" sz="2400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中的主角是一个抽象的“人物”，代表的是某一类人</a:t>
            </a:r>
            <a:r>
              <a:rPr lang="zh-CN" altLang="en-US" sz="24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他可以是“杜甫”、“陆游”、也可以是“辛弃疾”、“文天祥”等等所有爱国的诗人。</a:t>
            </a:r>
          </a:p>
          <a:p>
            <a:pPr>
              <a:lnSpc>
                <a:spcPts val="3800"/>
              </a:lnSpc>
            </a:pP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、后人学习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，不光是在学习他惊人的艺术创作想象力，卓越的情感表达能力，同时更是在学习他的爱国主义精神，以及为真理坚贞不屈的品行。</a:t>
            </a:r>
          </a:p>
          <a:p>
            <a:pPr>
              <a:lnSpc>
                <a:spcPts val="3800"/>
              </a:lnSpc>
            </a:pP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、简而言之，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的第一个伟大之处，是在于它在诗歌艺术形式上的创造性与开拓性。因为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的存在，所以中国后代的诗人便被世人称为“骚人”。</a:t>
            </a:r>
            <a:endParaRPr lang="zh-CN" altLang="en-US" sz="2400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、同时，又因为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与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国风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齐名，所以并称“风骚”。后来我们评价划时代的伟大人物时，通常会说他“独领风骚”。</a:t>
            </a: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3694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8222" y="382772"/>
            <a:ext cx="12053777" cy="528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帝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高阳之苗裔兮，朕皇考曰伯庸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。摄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提贞于孟陬兮，惟庚寅吾以降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。皇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览揆余初度兮，肇锡余以嘉名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。名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余曰正则兮，字余曰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灵均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、“灵均”出身：他是帝高阳的后代，王族的后裔。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楚国贵族。</a:t>
            </a:r>
          </a:p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 屈原是“灵均”的原型；但是屈原在这里介绍“灵均”的出身，并不是为了替自己吹牛，而是为了说明，“灵均”是带着使命来到这个世界上的。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、他不是“凡人”，他是帝高阳的子孙，他是带着神之使命而降生的人。</a:t>
            </a:r>
          </a:p>
          <a:p>
            <a:pPr>
              <a:lnSpc>
                <a:spcPts val="4500"/>
              </a:lnSpc>
            </a:pP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7387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110484" cy="7761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纷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吾既有此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内美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兮，又重之以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修能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。扈江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离与辟芷兮，纫秋兰以为佩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。汩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余若将不及兮，恐年岁之不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吾与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天之子：神灵赋予的使命感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朝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搴阰之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木兰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兮，夕揽洲之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宿莽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。日月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忽其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不淹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兮，春与秋其代序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惟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草木之零落兮，恐美人之迟暮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自传体诗歌既是记录，也是总结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不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抚壮而弃秽兮，何不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改乎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此度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？乘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骐骥以驰骋兮，来吾道夫先路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！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屈原：清醒的观察现实者；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屈原：理想的改变现实者；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屈原：生活的实践者；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鲁迅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孤独者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：在寂寞里奔驰的猛士，不惮前驱，却在孤独里绝望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7595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38223"/>
            <a:ext cx="12192000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长太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息以掩涕兮，哀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民生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之多艰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。余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虽好修姱以鞿羁兮，謇朝谇而夕替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。既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替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（废）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余以蕙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纕兮，又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申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（重复）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以揽茝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。亦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余心之所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善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（珍爱）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兮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，虽九死其犹未悔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韩愈：</a:t>
            </a:r>
            <a:r>
              <a:rPr lang="zh-CN" altLang="en-US" sz="2000" b="1" dirty="0">
                <a:solidFill>
                  <a:srgbClr val="0000FF"/>
                </a:solidFill>
              </a:rPr>
              <a:t>一封朝奏九重天，夕贬潮州路八千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。欲</a:t>
            </a:r>
            <a:r>
              <a:rPr lang="zh-CN" altLang="en-US" sz="2000" b="1" dirty="0">
                <a:solidFill>
                  <a:srgbClr val="0000FF"/>
                </a:solidFill>
              </a:rPr>
              <a:t>为圣明除弊事，肯将衰朽惜残年！</a:t>
            </a:r>
          </a:p>
          <a:p>
            <a:r>
              <a:rPr lang="zh-CN" altLang="en-US" sz="2000" b="1" dirty="0" smtClean="0">
                <a:solidFill>
                  <a:srgbClr val="0000FF"/>
                </a:solidFill>
              </a:rPr>
              <a:t>                  云横</a:t>
            </a:r>
            <a:r>
              <a:rPr lang="zh-CN" altLang="en-US" sz="2000" b="1" dirty="0">
                <a:solidFill>
                  <a:srgbClr val="0000FF"/>
                </a:solidFill>
              </a:rPr>
              <a:t>秦岭家何在？雪拥蓝关马不前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。知</a:t>
            </a:r>
            <a:r>
              <a:rPr lang="zh-CN" altLang="en-US" sz="2000" b="1" dirty="0">
                <a:solidFill>
                  <a:srgbClr val="0000FF"/>
                </a:solidFill>
              </a:rPr>
              <a:t>汝远来应有意，好收吾骨瘴江边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。</a:t>
            </a:r>
            <a:endParaRPr lang="en-US" altLang="zh-CN" sz="2000" b="1" dirty="0" smtClean="0">
              <a:solidFill>
                <a:srgbClr val="0000FF"/>
              </a:solidFill>
            </a:endParaRPr>
          </a:p>
          <a:p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、一个想有一番作为的人，一定是非常了解自己的人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;</a:t>
            </a:r>
          </a:p>
          <a:p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、一个想有一番作为的人，一定是中有所坚持心有底线的人；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、生命过程中有的东西是无法妥协的，它甚至会成为你的宿命；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怨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灵修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之浩荡兮，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终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不察夫民心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。众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女嫉余之蛾眉兮，谣诼谓余以善淫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。固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时俗之工巧兮，偭规矩而改错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绳墨以追曲兮，竞周容以为度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、灵修是谁？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、“终”字背后的复杂感情；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、诋毁一个人最有效的办法就是人格污蔑；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、世风颓唐，可见实现使命之难：堂吉诃德与风车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1711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000" cy="5221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让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骑士精神可笑的不是骑士精神，而是这个世界。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风车对堂吉诃德毫不在意，一切只存在于堂吉诃德的想象之中。堂吉诃德的激情、悲乐，所有他在意的东西，所有他认为如此重要的东西，全都系于一个对他毫不在意的客观实体，一切都是他自寻的。</a:t>
            </a: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然而生活中，谁又比堂吉诃德强多少呢？我们所在意的荣誉、自尊、情感、颜面，我们呼天抢地，甚至满身伤痕所要奋力维护的东西，只不过是自己想象出来的东西罢了。实际上没几个人在意你所在意的东西，烦恼都是自寻的，怪自己眼界狭隘，把自己看的太重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endParaRPr lang="en-US" altLang="zh-CN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唐吉诃德的人格甚至唐吉诃德这本书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英勇，伟大，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可笑，疯狂，严肃和滑稽，悲剧性和喜剧性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961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57513"/>
            <a:ext cx="12192000" cy="708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忳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郁邑余侘傺兮，吾独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穷困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乎此时也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宁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溘死以流亡兮，余不忍为此态也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鸷鸟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之不群兮，自前世而固然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>
              <a:lnSpc>
                <a:spcPts val="336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何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方圜之能周兮，夫孰异道而相安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？屈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心而抑志兮，忍尤而攘诟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。伏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清白以死直兮，固前圣之所厚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360"/>
              </a:lnSpc>
            </a:pP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、一个人的失意与困顿；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（全面展现一个压抑者的心理挣扎、苦痛）</a:t>
            </a:r>
            <a:endParaRPr lang="en-US" altLang="zh-CN" sz="20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360"/>
              </a:lnSpc>
            </a:pP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司马迁：屈平疾王听之不聪也，谗谄之蔽明也，邪曲之害公也，方正之不容也，故忧愁幽思而作</a:t>
            </a:r>
            <a:r>
              <a:rPr lang="en-US" altLang="zh-CN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离骚</a:t>
            </a: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  <a:endParaRPr lang="en-US" altLang="zh-CN" sz="20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360"/>
              </a:lnSpc>
            </a:pP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、天注定：陶渊明</a:t>
            </a: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归园田居</a:t>
            </a: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少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无适俗韵，性本爱丘山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。误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落尘网中，一去三十年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。不被环境改变，还能维持天性，是一种自觉、是一种节操。</a:t>
            </a:r>
            <a:endParaRPr lang="en-US" altLang="zh-CN" sz="20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360"/>
              </a:lnSpc>
            </a:pP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、方枘圆凿：屈原告诉我们一个道理</a:t>
            </a: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人与人最本质的分歧是价值观的分歧；（道不同不相与谋）</a:t>
            </a:r>
            <a:endParaRPr lang="en-US" altLang="zh-CN" sz="20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000"/>
              </a:lnSpc>
            </a:pP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屈、抑、忍、攘：为什么一定要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“忍”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呢？</a:t>
            </a:r>
            <a:r>
              <a:rPr lang="en-US" altLang="zh-CN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生于忧患，死于安乐</a:t>
            </a:r>
            <a:r>
              <a:rPr lang="en-US" altLang="zh-CN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 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孟子</a:t>
            </a:r>
          </a:p>
          <a:p>
            <a:pPr>
              <a:lnSpc>
                <a:spcPts val="3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舜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发于畎亩之中，傅说举于版筑之间，胶鬲举于鱼盐之中，管夷吾举于士，孙叔敖举于海，百里奚举于市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    故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天将降大任于是人也，必先苦其心志，劳其筋骨，饿其体肤，空乏其身，行拂乱其所为，所以动心忍性，曾益其所不能。</a:t>
            </a:r>
            <a:r>
              <a:rPr lang="en-US" altLang="zh-CN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(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是人 一作：斯人</a:t>
            </a:r>
            <a:r>
              <a:rPr lang="en-US" altLang="zh-CN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人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恒过，然后能改；困于心，衡于虑，而后作；征于色，发于声，而后喻。入则无法家拂士，出则无敌国外患者，国恒亡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。然后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知生于忧患而死于安乐也。</a:t>
            </a:r>
            <a:endParaRPr lang="zh-CN" altLang="en-US" sz="20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2750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192000" cy="6824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悔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相道之不察兮，延伫乎吾将反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。回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朕车以复路兮，及行迷之未远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。步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余马于兰皋兮，驰椒丘且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焉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止息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。进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不入以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离尤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兮，退将复修吾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初服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制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芰荷以为衣兮，集芙蓉以为裳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不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吾知其亦已兮，苟余情其信芳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。高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余冠之岌岌兮，长余佩之陆离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2400"/>
              </a:lnSpc>
            </a:pPr>
            <a:endParaRPr lang="en-US" altLang="zh-CN" sz="20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2400"/>
              </a:lnSpc>
            </a:pPr>
            <a:r>
              <a:rPr lang="en-US" altLang="zh-CN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、屈原在“悔”什么呢？</a:t>
            </a:r>
            <a:r>
              <a:rPr lang="en-US" altLang="zh-CN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费解的地方。</a:t>
            </a:r>
            <a:endParaRPr lang="en-US" altLang="zh-CN" sz="20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2400"/>
              </a:lnSpc>
            </a:pPr>
            <a:r>
              <a:rPr lang="en-US" altLang="zh-CN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回朕车以复路兮，及行迷之未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远</a:t>
            </a:r>
            <a:r>
              <a:rPr lang="en-US" altLang="zh-CN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非常类似于陶渊明的情绪表达</a:t>
            </a:r>
            <a:r>
              <a:rPr lang="en-US" altLang="zh-CN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那有结论吗？</a:t>
            </a:r>
            <a:endParaRPr lang="en-US" altLang="zh-CN" sz="20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2400"/>
              </a:lnSpc>
            </a:pPr>
            <a:r>
              <a:rPr lang="en-US" altLang="zh-CN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兰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皋、</a:t>
            </a:r>
            <a:r>
              <a:rPr lang="zh-CN" altLang="en-US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椒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丘</a:t>
            </a: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这两个意象的选择，可以提供一种理解的方向；</a:t>
            </a:r>
            <a:endParaRPr lang="en-US" altLang="zh-CN" sz="20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2400"/>
              </a:lnSpc>
            </a:pPr>
            <a:r>
              <a:rPr lang="en-US" altLang="zh-CN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、被现实的铁锤猛击之后，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进</a:t>
            </a:r>
            <a:r>
              <a:rPr lang="en-US" altLang="zh-CN" sz="2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or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退？</a:t>
            </a:r>
            <a:endParaRPr lang="en-US" altLang="zh-CN" sz="20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2400"/>
              </a:lnSpc>
            </a:pP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、是不是可以这么理解：</a:t>
            </a:r>
            <a:r>
              <a:rPr lang="zh-CN" altLang="en-US" sz="2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生活中有些东西是无法争取的，因为不取决于自身；但有些东西是可以保持的，因为他人无法接入？</a:t>
            </a:r>
            <a:endParaRPr lang="en-US" altLang="zh-CN" sz="20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2400"/>
              </a:lnSpc>
            </a:pP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、做一个时代的独行者：王小波</a:t>
            </a: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一只特立独行的猪</a:t>
            </a: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，既自由，又个性；</a:t>
            </a:r>
            <a:endParaRPr lang="en-US" altLang="zh-CN" sz="20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2400"/>
              </a:lnSpc>
            </a:pPr>
            <a:r>
              <a:rPr lang="en-US" altLang="zh-CN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7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、时代是庸俗丑陋的，那就不媚俗于</a:t>
            </a:r>
            <a:r>
              <a:rPr lang="zh-CN" altLang="en-US" sz="2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时代；思想饱满 通俗而不</a:t>
            </a:r>
            <a:r>
              <a:rPr lang="zh-CN" altLang="en-US" sz="2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媚俗；</a:t>
            </a:r>
            <a:endParaRPr lang="en-US" altLang="zh-CN" sz="20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斯宾格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勒</a:t>
            </a:r>
            <a:r>
              <a:rPr lang="en-US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西方的没落</a:t>
            </a:r>
            <a:r>
              <a:rPr lang="en-US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》: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金钱是一种思想方式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.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在全球化蔓延的消费时代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金钱成为社会发展的杠杆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同时也成为主宰一切的神奇力量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.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对于这样一个一切都商品化了的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时代；</a:t>
            </a:r>
            <a:endParaRPr lang="en-US" altLang="zh-CN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米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兰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昆德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拉直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呼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为</a:t>
            </a:r>
            <a:r>
              <a:rPr lang="en-US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缩减</a:t>
            </a:r>
            <a:r>
              <a:rPr lang="en-US" altLang="zh-CN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”,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即一切精神价值都缩减成了实用价值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永恒的怀念和追求缩减成了当下的官能</a:t>
            </a:r>
            <a:r>
              <a:rPr lang="zh-CN" altLang="en-US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享受；</a:t>
            </a:r>
            <a:endParaRPr lang="zh-CN" altLang="en-US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496782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036056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芳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与泽其杂糅兮，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唯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昭质其犹未亏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。忽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反顾以游目兮，将往观乎四荒。佩缤纷其繁饰兮，芳菲菲其弥章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民生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各有所乐兮，余独好修以为常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。虽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体解吾犹未变兮，岂余心之可惩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、孤独者的坚守；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、坚守者的誓言；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、初心不变；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936862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9695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3582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4729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83487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</TotalTime>
  <Words>2351</Words>
  <Application>Microsoft Office PowerPoint</Application>
  <PresentationFormat>宽屏</PresentationFormat>
  <Paragraphs>75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9" baseType="lpstr">
      <vt:lpstr>等线</vt:lpstr>
      <vt:lpstr>等线 Light</vt:lpstr>
      <vt:lpstr>华文楷体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ThinkPad</dc:creator>
  <cp:lastModifiedBy>Think</cp:lastModifiedBy>
  <cp:revision>25</cp:revision>
  <dcterms:created xsi:type="dcterms:W3CDTF">2022-04-18T11:07:12Z</dcterms:created>
  <dcterms:modified xsi:type="dcterms:W3CDTF">2022-04-20T11:29:21Z</dcterms:modified>
</cp:coreProperties>
</file>