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7" r:id="rId2"/>
    <p:sldId id="298" r:id="rId3"/>
    <p:sldId id="261" r:id="rId4"/>
    <p:sldId id="299" r:id="rId5"/>
    <p:sldId id="302" r:id="rId6"/>
    <p:sldId id="308" r:id="rId7"/>
    <p:sldId id="300" r:id="rId8"/>
    <p:sldId id="303" r:id="rId9"/>
    <p:sldId id="304" r:id="rId10"/>
    <p:sldId id="307" r:id="rId11"/>
    <p:sldId id="305" r:id="rId12"/>
    <p:sldId id="306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  <p:sldId id="317" r:id="rId22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CE5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552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9E41D43-EEC4-4224-AF13-C644AA7E652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398254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BD82D-1448-4C76-A5EA-2743573553D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4065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9AD5C-523E-46C6-9880-8BD918436B7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58778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9490F-B5C0-4060-B2B0-C11F7A4B1717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89952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9A98F-FABF-43DF-B9CC-E40FE44EC7E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9236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41613-FAC2-40FB-8218-A97C184A2FB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48247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667E2-6AB5-4BE3-BB8A-590D36CA8038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8063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AB235-2DEE-404F-83CD-A2BA4206694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0546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D02C8-78DB-4A00-9BBA-F871D2CAC6AD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87651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267F7-1759-423B-A993-6F0CF4A4D4EF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4190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90B29-46AE-4D85-83C8-A79CA5EDBBA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07709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2082E-6B51-48A8-A3E2-AB5E7BCD6527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10933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5B487-A8B9-4211-A142-6FD334CFB597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2945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87785" y="1865690"/>
            <a:ext cx="4024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第二节   反应热的计算</a:t>
            </a:r>
          </a:p>
        </p:txBody>
      </p:sp>
      <p:pic>
        <p:nvPicPr>
          <p:cNvPr id="1026" name="Picture 2" descr="https://timgsa.baidu.com/timg?image&amp;quality=80&amp;size=b9999_10000&amp;sec=1567765739959&amp;di=744b29a3bc7b5bf6c5bfe766925b8836&amp;imgtype=0&amp;src=http%3A%2F%2Fimage.naic.org.cn%2Fuploadfile%2F2017%2F1007%2F15073673215035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746" y="2561489"/>
            <a:ext cx="6861820" cy="356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3431704" y="6093296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登白云山</a:t>
            </a:r>
            <a:r>
              <a:rPr lang="en-US" altLang="zh-CN" sz="2800" dirty="0"/>
              <a:t>——</a:t>
            </a:r>
            <a:r>
              <a:rPr lang="zh-CN" altLang="en-US" sz="2800" dirty="0"/>
              <a:t>索道？驾车？徒步？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888077" y="1029970"/>
            <a:ext cx="4624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第一章   化学反应的热效应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15680" y="290708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选择性必修第一册  </a:t>
            </a:r>
            <a:r>
              <a:rPr lang="en-US" altLang="zh-CN" sz="2800" dirty="0"/>
              <a:t>《</a:t>
            </a:r>
            <a:r>
              <a:rPr lang="zh-CN" altLang="en-US" sz="2800" dirty="0"/>
              <a:t>化学反应原理</a:t>
            </a:r>
            <a:r>
              <a:rPr lang="en-US" altLang="zh-CN" sz="2800" dirty="0"/>
              <a:t>》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圆角矩形 9"/>
          <p:cNvSpPr/>
          <p:nvPr/>
        </p:nvSpPr>
        <p:spPr>
          <a:xfrm>
            <a:off x="1672320" y="4494510"/>
            <a:ext cx="7150367" cy="136418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矩形 3"/>
              <p:cNvSpPr/>
              <p:nvPr/>
            </p:nvSpPr>
            <p:spPr>
              <a:xfrm>
                <a:off x="1627680" y="4580673"/>
                <a:ext cx="8909345" cy="1015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2400" b="1" dirty="0">
                    <a:latin typeface="宋体" panose="02010600030101010101" pitchFamily="2" charset="-122"/>
                  </a:rPr>
                  <a:t>①</a:t>
                </a:r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C(s) +1/2O</a:t>
                </a:r>
                <a:r>
                  <a:rPr kumimoji="1" lang="en-US" altLang="zh-CN" sz="2400" b="1" baseline="-25000" dirty="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(g) = CO(g)</a:t>
                </a:r>
                <a:r>
                  <a:rPr kumimoji="1" lang="zh-CN" altLang="en-US" sz="2400" b="1" dirty="0">
                    <a:latin typeface="Times New Roman" panose="02020603050405020304" pitchFamily="18" charset="0"/>
                  </a:rPr>
                  <a:t>；      </a:t>
                </a:r>
                <a:r>
                  <a:rPr kumimoji="1" lang="zh-CN" altLang="en-US" sz="2400" b="1" dirty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∆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</m:ctrlPr>
                      </m:sSubPr>
                      <m:e>
                        <m: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𝑯</m:t>
                        </m:r>
                      </m:e>
                      <m:sub>
                        <m: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𝟏</m:t>
                        </m:r>
                      </m:sub>
                    </m:sSub>
                  </m:oMath>
                </a14:m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= </a:t>
                </a:r>
                <a:r>
                  <a:rPr kumimoji="1" lang="zh-CN" altLang="en-US" sz="2400" b="1" dirty="0">
                    <a:latin typeface="Times New Roman" panose="02020603050405020304" pitchFamily="18" charset="0"/>
                  </a:rPr>
                  <a:t>－</a:t>
                </a:r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110.5 kJ/</a:t>
                </a:r>
                <a:r>
                  <a:rPr kumimoji="1" lang="en-US" altLang="zh-CN" sz="2400" b="1" dirty="0" err="1">
                    <a:latin typeface="Times New Roman" panose="02020603050405020304" pitchFamily="18" charset="0"/>
                  </a:rPr>
                  <a:t>mol</a:t>
                </a:r>
                <a:endParaRPr kumimoji="1" lang="en-US" altLang="zh-CN" sz="2400" b="1" dirty="0">
                  <a:latin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②CO(g) + 1/2O</a:t>
                </a:r>
                <a:r>
                  <a:rPr kumimoji="1" lang="en-US" altLang="zh-CN" sz="2400" b="1" baseline="-25000" dirty="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(g) = CO</a:t>
                </a:r>
                <a:r>
                  <a:rPr kumimoji="1" lang="en-US" altLang="zh-CN" sz="2400" b="1" baseline="-25000" dirty="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(g)</a:t>
                </a:r>
                <a:r>
                  <a:rPr kumimoji="1" lang="zh-CN" altLang="en-US" sz="2400" b="1" dirty="0">
                    <a:latin typeface="Times New Roman" panose="02020603050405020304" pitchFamily="18" charset="0"/>
                  </a:rPr>
                  <a:t>；</a:t>
                </a:r>
                <a:r>
                  <a:rPr kumimoji="1" lang="zh-CN" altLang="en-US" sz="2400" b="1" dirty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∆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</m:ctrlPr>
                      </m:sSubPr>
                      <m:e>
                        <m: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𝑯</m:t>
                        </m:r>
                      </m:e>
                      <m:sub>
                        <m: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𝟐</m:t>
                        </m:r>
                      </m:sub>
                    </m:sSub>
                  </m:oMath>
                </a14:m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= </a:t>
                </a:r>
                <a:r>
                  <a:rPr kumimoji="1" lang="zh-CN" altLang="en-US" sz="2400" b="1" dirty="0">
                    <a:latin typeface="Times New Roman" panose="02020603050405020304" pitchFamily="18" charset="0"/>
                  </a:rPr>
                  <a:t>－</a:t>
                </a:r>
                <a:r>
                  <a:rPr kumimoji="1" lang="en-US" altLang="zh-CN" sz="2400" b="1" dirty="0">
                    <a:latin typeface="Times New Roman" panose="02020603050405020304" pitchFamily="18" charset="0"/>
                  </a:rPr>
                  <a:t>283.0 kJ/</a:t>
                </a:r>
                <a:r>
                  <a:rPr kumimoji="1" lang="en-US" altLang="zh-CN" sz="2400" b="1" dirty="0" err="1">
                    <a:latin typeface="Times New Roman" panose="02020603050405020304" pitchFamily="18" charset="0"/>
                  </a:rPr>
                  <a:t>mol</a:t>
                </a:r>
                <a:endParaRPr kumimoji="1" lang="en-US" altLang="zh-CN" sz="2400" b="1" dirty="0">
                  <a:latin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79" y="4580672"/>
                <a:ext cx="8909345" cy="1015663"/>
              </a:xfrm>
              <a:prstGeom prst="rect">
                <a:avLst/>
              </a:prstGeom>
              <a:blipFill rotWithShape="0">
                <a:blip r:embed="rId2"/>
                <a:stretch>
                  <a:fillRect l="-1026" t="-6587" b="-1317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1641058" y="6041359"/>
                <a:ext cx="7119238" cy="461665"/>
              </a:xfrm>
              <a:prstGeom prst="rect">
                <a:avLst/>
              </a:prstGeom>
              <a:solidFill>
                <a:srgbClr val="1CCE53"/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>
                    <a:latin typeface="仿宋_GB2312" pitchFamily="49" charset="-122"/>
                    <a:ea typeface="仿宋_GB2312" pitchFamily="49" charset="-122"/>
                  </a:rPr>
                  <a:t>③C(s)+O</a:t>
                </a:r>
                <a:r>
                  <a:rPr lang="en-US" altLang="zh-CN" sz="2400" b="1" baseline="-25000" dirty="0">
                    <a:latin typeface="仿宋_GB2312" pitchFamily="49" charset="-122"/>
                    <a:ea typeface="仿宋_GB2312" pitchFamily="49" charset="-122"/>
                  </a:rPr>
                  <a:t>2</a:t>
                </a:r>
                <a:r>
                  <a:rPr lang="en-US" altLang="zh-CN" sz="2400" b="1" dirty="0">
                    <a:latin typeface="仿宋_GB2312" pitchFamily="49" charset="-122"/>
                    <a:ea typeface="仿宋_GB2312" pitchFamily="49" charset="-122"/>
                  </a:rPr>
                  <a:t>(g)==CO</a:t>
                </a:r>
                <a:r>
                  <a:rPr lang="en-US" altLang="zh-CN" sz="2400" b="1" baseline="-25000" dirty="0">
                    <a:latin typeface="仿宋_GB2312" pitchFamily="49" charset="-122"/>
                    <a:ea typeface="仿宋_GB2312" pitchFamily="49" charset="-122"/>
                  </a:rPr>
                  <a:t>2</a:t>
                </a:r>
                <a:r>
                  <a:rPr lang="en-US" altLang="zh-CN" sz="2400" b="1" dirty="0">
                    <a:latin typeface="仿宋_GB2312" pitchFamily="49" charset="-122"/>
                    <a:ea typeface="仿宋_GB2312" pitchFamily="49" charset="-122"/>
                  </a:rPr>
                  <a:t>(g)   </a:t>
                </a:r>
                <a:r>
                  <a:rPr lang="el-GR" altLang="zh-CN" sz="2400" b="1" dirty="0">
                    <a:latin typeface="仿宋_GB2312" pitchFamily="49" charset="-122"/>
                    <a:ea typeface="仿宋_GB2312" pitchFamily="49" charset="-122"/>
                  </a:rPr>
                  <a:t>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</m:ctrlPr>
                      </m:sSubPr>
                      <m:e>
                        <m: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𝑯</m:t>
                        </m:r>
                      </m:e>
                      <m:sub>
                        <m: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zh-CN" sz="2400" b="1" dirty="0">
                    <a:latin typeface="仿宋_GB2312" pitchFamily="49" charset="-122"/>
                    <a:ea typeface="仿宋_GB2312" pitchFamily="49" charset="-122"/>
                  </a:rPr>
                  <a:t>=-393.5kJ/</a:t>
                </a:r>
                <a:r>
                  <a:rPr lang="en-US" altLang="zh-CN" sz="2400" b="1" dirty="0" err="1">
                    <a:latin typeface="仿宋_GB2312" pitchFamily="49" charset="-122"/>
                    <a:ea typeface="仿宋_GB2312" pitchFamily="49" charset="-122"/>
                  </a:rPr>
                  <a:t>mol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58" y="6041358"/>
                <a:ext cx="7119238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284" t="-14474" b="-25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25689"/>
            <a:ext cx="3168352" cy="268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3863752" y="400931"/>
            <a:ext cx="1872208" cy="16312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/>
              <a:t>白云山</a:t>
            </a:r>
            <a:endParaRPr lang="en-US" altLang="zh-CN" sz="2000" dirty="0"/>
          </a:p>
          <a:p>
            <a:r>
              <a:rPr lang="zh-CN" altLang="en-US" sz="2000" dirty="0"/>
              <a:t>方式一：索道</a:t>
            </a:r>
            <a:endParaRPr lang="en-US" altLang="zh-CN" sz="2000" dirty="0"/>
          </a:p>
          <a:p>
            <a:r>
              <a:rPr lang="zh-CN" altLang="en-US" sz="2000" dirty="0"/>
              <a:t>方式二：驾车</a:t>
            </a:r>
            <a:endParaRPr lang="en-US" altLang="zh-CN" sz="2000" dirty="0"/>
          </a:p>
          <a:p>
            <a:r>
              <a:rPr lang="zh-CN" altLang="en-US" sz="2000" dirty="0"/>
              <a:t>方式三：徒步</a:t>
            </a:r>
            <a:endParaRPr lang="en-US" altLang="zh-CN" sz="2000" dirty="0"/>
          </a:p>
          <a:p>
            <a:r>
              <a:rPr lang="zh-CN" altLang="en-US" sz="2000" dirty="0"/>
              <a:t>其他：组合</a:t>
            </a:r>
          </a:p>
        </p:txBody>
      </p:sp>
      <p:sp>
        <p:nvSpPr>
          <p:cNvPr id="8" name="矩形 7"/>
          <p:cNvSpPr/>
          <p:nvPr/>
        </p:nvSpPr>
        <p:spPr>
          <a:xfrm>
            <a:off x="6113027" y="459058"/>
            <a:ext cx="5095542" cy="120032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A</a:t>
            </a:r>
            <a:r>
              <a:rPr lang="zh-CN" altLang="en-US" sz="2400" b="1" dirty="0"/>
              <a:t>相当于反应体系的</a:t>
            </a:r>
            <a:r>
              <a:rPr lang="zh-CN" altLang="en-US" sz="2400" b="1" dirty="0">
                <a:solidFill>
                  <a:srgbClr val="FF0000"/>
                </a:solidFill>
              </a:rPr>
              <a:t>始态</a:t>
            </a:r>
            <a:r>
              <a:rPr lang="zh-CN" altLang="en-US" sz="2400" b="1" dirty="0" smtClean="0"/>
              <a:t>，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B</a:t>
            </a:r>
            <a:r>
              <a:rPr lang="zh-CN" altLang="en-US" sz="2400" b="1" dirty="0"/>
              <a:t>相当于反应体系的</a:t>
            </a:r>
            <a:r>
              <a:rPr lang="zh-CN" altLang="en-US" sz="2400" b="1" dirty="0">
                <a:solidFill>
                  <a:srgbClr val="FF0000"/>
                </a:solidFill>
              </a:rPr>
              <a:t>终态</a:t>
            </a:r>
            <a:r>
              <a:rPr lang="en-US" altLang="zh-CN" sz="2400" b="1" dirty="0" smtClean="0"/>
              <a:t>.</a:t>
            </a:r>
          </a:p>
          <a:p>
            <a:r>
              <a:rPr lang="zh-CN" altLang="en-US" sz="2400" b="1" dirty="0" smtClean="0"/>
              <a:t>山</a:t>
            </a:r>
            <a:r>
              <a:rPr lang="zh-CN" altLang="en-US" sz="2400" b="1" dirty="0"/>
              <a:t>的高度相当于化学反应的</a:t>
            </a:r>
            <a:r>
              <a:rPr lang="zh-CN" altLang="en-US" sz="2400" b="1" dirty="0">
                <a:solidFill>
                  <a:srgbClr val="FF0000"/>
                </a:solidFill>
              </a:rPr>
              <a:t>反应热</a:t>
            </a:r>
            <a:r>
              <a:rPr lang="zh-CN" altLang="en-US" sz="2400" b="1" dirty="0"/>
              <a:t>。</a:t>
            </a:r>
            <a:endParaRPr lang="en-US" altLang="zh-CN" sz="2400" b="1" dirty="0"/>
          </a:p>
        </p:txBody>
      </p:sp>
      <p:sp>
        <p:nvSpPr>
          <p:cNvPr id="9" name="矩形 8"/>
          <p:cNvSpPr/>
          <p:nvPr/>
        </p:nvSpPr>
        <p:spPr>
          <a:xfrm>
            <a:off x="718890" y="2830797"/>
            <a:ext cx="10034140" cy="120032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400" b="1" dirty="0"/>
              <a:t>1    </a:t>
            </a:r>
            <a:r>
              <a:rPr lang="zh-CN" altLang="en-US" sz="2400" b="1" dirty="0"/>
              <a:t>山的高度与你上山的途径有关吗？</a:t>
            </a:r>
            <a:endParaRPr lang="en-US" altLang="zh-CN" sz="2400" b="1" dirty="0"/>
          </a:p>
          <a:p>
            <a:pPr marL="457200" indent="-457200">
              <a:buAutoNum type="arabicPlain" startAt="2"/>
            </a:pPr>
            <a:r>
              <a:rPr lang="en-US" altLang="zh-CN" sz="2400" b="1" dirty="0"/>
              <a:t>1mol</a:t>
            </a:r>
            <a:r>
              <a:rPr lang="zh-CN" altLang="en-US" sz="2400" b="1" dirty="0"/>
              <a:t>氢气和</a:t>
            </a:r>
            <a:r>
              <a:rPr lang="en-US" altLang="zh-CN" sz="2400" b="1" dirty="0"/>
              <a:t>1mol</a:t>
            </a:r>
            <a:r>
              <a:rPr lang="zh-CN" altLang="en-US" sz="2400" b="1" dirty="0"/>
              <a:t>氯气，点燃或光照，反应热相同吗？</a:t>
            </a:r>
            <a:endParaRPr lang="en-US" altLang="zh-CN" sz="2400" b="1" dirty="0"/>
          </a:p>
          <a:p>
            <a:pPr marL="457200" indent="-457200">
              <a:buAutoNum type="arabicPlain" startAt="2"/>
            </a:pPr>
            <a:r>
              <a:rPr lang="en-US" altLang="zh-CN" sz="2400" b="1" dirty="0"/>
              <a:t>1mol C(s)</a:t>
            </a:r>
            <a:r>
              <a:rPr lang="zh-CN" altLang="en-US" sz="2400" b="1" dirty="0"/>
              <a:t>和</a:t>
            </a:r>
            <a:r>
              <a:rPr lang="en-US" altLang="zh-CN" sz="2400" b="1" dirty="0"/>
              <a:t>O</a:t>
            </a:r>
            <a:r>
              <a:rPr lang="en-US" altLang="zh-CN" sz="2400" b="1" baseline="-25000" dirty="0"/>
              <a:t>2</a:t>
            </a:r>
            <a:r>
              <a:rPr lang="zh-CN" altLang="en-US" sz="2400" b="1" dirty="0"/>
              <a:t>反应，得到</a:t>
            </a:r>
            <a:r>
              <a:rPr lang="en-US" altLang="zh-CN" sz="2400" b="1" dirty="0"/>
              <a:t>1mol CO</a:t>
            </a:r>
            <a:r>
              <a:rPr lang="en-US" altLang="zh-CN" sz="2400" b="1" baseline="-25000" dirty="0"/>
              <a:t>2</a:t>
            </a:r>
            <a:r>
              <a:rPr lang="zh-CN" altLang="en-US" sz="2400" b="1" dirty="0"/>
              <a:t>，两种途径，反应热是否相同？</a:t>
            </a:r>
            <a:endParaRPr lang="en-US" altLang="zh-CN" sz="2400" b="1" dirty="0"/>
          </a:p>
        </p:txBody>
      </p:sp>
    </p:spTree>
    <p:extLst>
      <p:ext uri="{BB962C8B-B14F-4D97-AF65-F5344CB8AC3E}">
        <p14:creationId xmlns:p14="http://schemas.microsoft.com/office/powerpoint/2010/main" val="2980946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695400" y="674375"/>
            <a:ext cx="11089232" cy="155734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概念：不管化学反应是一步完成或是几步完成，其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反应热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是相同的</a:t>
            </a:r>
            <a:r>
              <a:rPr lang="zh-C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None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zh-C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或者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说，化学反应的反应热只与体系的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始态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终态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有关</a:t>
            </a:r>
            <a:r>
              <a:rPr lang="zh-C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None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zh-C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而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与反应的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途径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无关。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183" name="Picture 15" descr="1-2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22" y="2771293"/>
            <a:ext cx="5688013" cy="127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2949160" y="4582701"/>
            <a:ext cx="36734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</a:rPr>
              <a:t>Δ</a:t>
            </a:r>
            <a:r>
              <a:rPr lang="en-US" altLang="zh-CN" sz="2800" b="1" i="1" dirty="0">
                <a:solidFill>
                  <a:srgbClr val="FF0000"/>
                </a:solidFill>
              </a:rPr>
              <a:t>H</a:t>
            </a:r>
            <a:r>
              <a:rPr lang="en-US" altLang="zh-CN" sz="2800" b="1" baseline="-25000" dirty="0">
                <a:solidFill>
                  <a:srgbClr val="FF0000"/>
                </a:solidFill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</a:rPr>
              <a:t>＋</a:t>
            </a:r>
            <a:r>
              <a:rPr lang="en-US" altLang="zh-CN" sz="2800" b="1" dirty="0">
                <a:solidFill>
                  <a:srgbClr val="FF0000"/>
                </a:solidFill>
              </a:rPr>
              <a:t>Δ</a:t>
            </a:r>
            <a:r>
              <a:rPr lang="en-US" altLang="zh-CN" sz="2800" b="1" i="1" dirty="0">
                <a:solidFill>
                  <a:srgbClr val="FF0000"/>
                </a:solidFill>
              </a:rPr>
              <a:t>H</a:t>
            </a:r>
            <a:r>
              <a:rPr lang="en-US" altLang="zh-CN" sz="2800" b="1" baseline="-25000" dirty="0">
                <a:solidFill>
                  <a:srgbClr val="FF0000"/>
                </a:solidFill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</a:rPr>
              <a:t>＋</a:t>
            </a:r>
            <a:r>
              <a:rPr lang="en-US" altLang="zh-CN" sz="2800" b="1" dirty="0">
                <a:solidFill>
                  <a:srgbClr val="FF0000"/>
                </a:solidFill>
              </a:rPr>
              <a:t>Δ</a:t>
            </a:r>
            <a:r>
              <a:rPr lang="en-US" altLang="zh-CN" sz="2800" b="1" i="1" dirty="0">
                <a:solidFill>
                  <a:srgbClr val="FF0000"/>
                </a:solidFill>
              </a:rPr>
              <a:t>H</a:t>
            </a:r>
            <a:r>
              <a:rPr lang="en-US" altLang="zh-CN" sz="2800" b="1" baseline="-250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1190" y="0"/>
            <a:ext cx="184686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</a:t>
            </a:r>
            <a:r>
              <a:rPr lang="zh-CN" altLang="en-US" sz="2800" dirty="0"/>
              <a:t>盖斯定律</a:t>
            </a:r>
          </a:p>
        </p:txBody>
      </p:sp>
      <p:sp>
        <p:nvSpPr>
          <p:cNvPr id="3" name="矩形 2"/>
          <p:cNvSpPr/>
          <p:nvPr/>
        </p:nvSpPr>
        <p:spPr>
          <a:xfrm>
            <a:off x="964321" y="4589676"/>
            <a:ext cx="19848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00"/>
                </a:solidFill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</a:rPr>
              <a:t>、</a:t>
            </a:r>
            <a:r>
              <a:rPr lang="en-US" altLang="zh-CN" sz="2800" b="1" dirty="0">
                <a:solidFill>
                  <a:srgbClr val="000000"/>
                </a:solidFill>
              </a:rPr>
              <a:t>Δ</a:t>
            </a:r>
            <a:r>
              <a:rPr lang="en-US" altLang="zh-CN" sz="2800" b="1" i="1" dirty="0">
                <a:solidFill>
                  <a:srgbClr val="000000"/>
                </a:solidFill>
              </a:rPr>
              <a:t>H</a:t>
            </a:r>
            <a:r>
              <a:rPr lang="zh-CN" altLang="en-US" sz="2800" b="1" dirty="0">
                <a:solidFill>
                  <a:srgbClr val="000000"/>
                </a:solidFill>
              </a:rPr>
              <a:t>＝？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矩形 14"/>
              <p:cNvSpPr/>
              <p:nvPr/>
            </p:nvSpPr>
            <p:spPr>
              <a:xfrm>
                <a:off x="1000169" y="5472870"/>
                <a:ext cx="5911443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2800" b="1" dirty="0">
                    <a:solidFill>
                      <a:srgbClr val="000000"/>
                    </a:solidFill>
                  </a:rPr>
                  <a:t>2</a:t>
                </a:r>
                <a:r>
                  <a:rPr lang="zh-CN" altLang="en-US" sz="2800" b="1" dirty="0">
                    <a:solidFill>
                      <a:srgbClr val="000000"/>
                    </a:solidFill>
                  </a:rPr>
                  <a:t>、知道</a:t>
                </a:r>
                <a:r>
                  <a:rPr lang="en-US" altLang="zh-CN" sz="2800" b="1" dirty="0">
                    <a:solidFill>
                      <a:srgbClr val="000000"/>
                    </a:solidFill>
                  </a:rPr>
                  <a:t>Δ</a:t>
                </a:r>
                <a:r>
                  <a:rPr lang="en-US" altLang="zh-CN" sz="2800" b="1" i="1" dirty="0">
                    <a:solidFill>
                      <a:srgbClr val="000000"/>
                    </a:solidFill>
                  </a:rPr>
                  <a:t>H</a:t>
                </a:r>
                <a:r>
                  <a:rPr lang="zh-CN" altLang="en-US" sz="2800" b="1" dirty="0">
                    <a:solidFill>
                      <a:srgbClr val="000000"/>
                    </a:solidFill>
                  </a:rPr>
                  <a:t>，</a:t>
                </a:r>
                <a14:m>
                  <m:oMath xmlns:m="http://schemas.openxmlformats.org/officeDocument/2006/math">
                    <m:r>
                      <a:rPr lang="zh-CN" altLang="en-US" sz="28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zh-CN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𝑯</m:t>
                        </m:r>
                      </m:e>
                      <m:sub>
                        <m:r>
                          <a:rPr lang="en-US" altLang="zh-CN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zh-CN" altLang="en-US" sz="28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、</m:t>
                    </m:r>
                    <m:r>
                      <a:rPr lang="zh-CN" altLang="en-US" sz="28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zh-CN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𝑯</m:t>
                        </m:r>
                      </m:e>
                      <m:sub>
                        <m:r>
                          <a:rPr lang="en-US" altLang="zh-CN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8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、</m:t>
                    </m:r>
                  </m:oMath>
                </a14:m>
                <a:r>
                  <a:rPr lang="zh-CN" altLang="en-US" sz="2800" b="1" dirty="0">
                    <a:solidFill>
                      <a:srgbClr val="000000"/>
                    </a:solidFill>
                  </a:rPr>
                  <a:t>求</a:t>
                </a:r>
                <a14:m>
                  <m:oMath xmlns:m="http://schemas.openxmlformats.org/officeDocument/2006/math">
                    <m:r>
                      <a:rPr lang="zh-CN" altLang="en-US" sz="28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zh-CN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𝑯</m:t>
                        </m:r>
                      </m:e>
                      <m:sub>
                        <m:r>
                          <a:rPr lang="en-US" altLang="zh-CN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zh-CN" altLang="en-US" sz="28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？</m:t>
                    </m:r>
                  </m:oMath>
                </a14:m>
                <a:endParaRPr lang="zh-CN" altLang="en-US" sz="2800" b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15" name="矩形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0169" y="5472870"/>
                <a:ext cx="5911443" cy="523220"/>
              </a:xfrm>
              <a:prstGeom prst="rect">
                <a:avLst/>
              </a:prstGeom>
              <a:blipFill rotWithShape="0">
                <a:blip r:embed="rId3"/>
                <a:stretch>
                  <a:fillRect l="-2062" t="-16279" b="-313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/>
          <a:srcRect r="55512" b="1301"/>
          <a:stretch/>
        </p:blipFill>
        <p:spPr>
          <a:xfrm>
            <a:off x="8590855" y="2382879"/>
            <a:ext cx="1893268" cy="31502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8194796" y="5667091"/>
            <a:ext cx="29247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err="1"/>
              <a:t>Germain</a:t>
            </a:r>
            <a:r>
              <a:rPr lang="en-US" altLang="zh-CN" dirty="0"/>
              <a:t> Henri </a:t>
            </a:r>
            <a:r>
              <a:rPr lang="en-US" altLang="zh-CN" dirty="0" smtClean="0"/>
              <a:t>Hess</a:t>
            </a:r>
          </a:p>
          <a:p>
            <a:r>
              <a:rPr lang="en-US" altLang="zh-CN" dirty="0" smtClean="0"/>
              <a:t>[GER1802.8.7-1850.11.30]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1858055" y="-11083"/>
            <a:ext cx="18918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/>
              <a:t>Hess's law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4" grpId="0"/>
      <p:bldP spid="3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998993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盖斯定律的应用</a:t>
            </a:r>
          </a:p>
        </p:txBody>
      </p:sp>
      <p:pic>
        <p:nvPicPr>
          <p:cNvPr id="5" name="图片 4"/>
          <p:cNvPicPr/>
          <p:nvPr/>
        </p:nvPicPr>
        <p:blipFill>
          <a:blip r:embed="rId2"/>
          <a:stretch>
            <a:fillRect/>
          </a:stretch>
        </p:blipFill>
        <p:spPr>
          <a:xfrm>
            <a:off x="1703512" y="836712"/>
            <a:ext cx="7488832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6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9676" y="24241"/>
            <a:ext cx="2998993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盖斯定律的应用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1631504" y="547461"/>
                <a:ext cx="7848872" cy="18741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zh-CN" altLang="en-US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1</a:t>
                </a:r>
              </a:p>
              <a:p>
                <a:pPr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①H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O(g)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</m:ctrlPr>
                      </m:sSubPr>
                      <m:e>
                        <m: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∆</m:t>
                        </m:r>
                        <m: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𝑯</m:t>
                        </m:r>
                      </m:e>
                      <m:sub>
                        <m: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= -241.8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;</a:t>
                </a:r>
                <a:endParaRPr lang="zh-CN" altLang="zh-CN" sz="24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②C(s)+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CO(g)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</m:ctrlPr>
                      </m:sSubPr>
                      <m:e>
                        <m: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∆</m:t>
                        </m:r>
                        <m: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𝑯</m:t>
                        </m:r>
                      </m:e>
                      <m:sub>
                        <m:r>
                          <a:rPr kumimoji="1" lang="en-US" altLang="zh-CN" sz="2400" b="1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= -110.5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>
                  <a:spcAft>
                    <a:spcPts val="0"/>
                  </a:spcAft>
                </a:pP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写出焦炭与水蒸气反应的热化学方程式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:</a:t>
                </a:r>
                <a:r>
                  <a:rPr lang="zh-CN" altLang="zh-CN" sz="2400" u="sng" dirty="0">
                    <a:solidFill>
                      <a:srgbClr val="000000"/>
                    </a:solidFill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　　　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24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547460"/>
                <a:ext cx="7848872" cy="1874103"/>
              </a:xfrm>
              <a:prstGeom prst="rect">
                <a:avLst/>
              </a:prstGeom>
              <a:blipFill rotWithShape="0">
                <a:blip r:embed="rId2"/>
                <a:stretch>
                  <a:fillRect l="-1243" t="-2606" b="-65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4580991" y="5309862"/>
                <a:ext cx="7611009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C(s)+H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O(g)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CO(g)+H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>
                    <a:solidFill>
                      <a:srgbClr val="FF0000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+131.3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baseline="300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0991" y="5309862"/>
                <a:ext cx="7611009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201" t="-14474" b="-25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/>
        </p:nvSpPr>
        <p:spPr>
          <a:xfrm>
            <a:off x="4828016" y="3500910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运算法则：③</a:t>
            </a:r>
            <a:r>
              <a:rPr lang="en-US" altLang="zh-CN" sz="2400" dirty="0">
                <a:solidFill>
                  <a:srgbClr val="FF0000"/>
                </a:solidFill>
              </a:rPr>
              <a:t>=</a:t>
            </a:r>
            <a:r>
              <a:rPr lang="zh-CN" altLang="en-US" sz="2400" dirty="0">
                <a:solidFill>
                  <a:srgbClr val="FF0000"/>
                </a:solidFill>
              </a:rPr>
              <a:t>②</a:t>
            </a:r>
            <a:r>
              <a:rPr lang="en-US" altLang="zh-CN" sz="2400" dirty="0">
                <a:solidFill>
                  <a:srgbClr val="FF0000"/>
                </a:solidFill>
              </a:rPr>
              <a:t>-</a:t>
            </a:r>
            <a:r>
              <a:rPr lang="en-US" altLang="zh-CN" sz="2400" dirty="0">
                <a:solidFill>
                  <a:srgbClr val="FF0000"/>
                </a:solidFill>
                <a:latin typeface="宋体" panose="02010600030101010101" pitchFamily="2" charset="-122"/>
              </a:rPr>
              <a:t>①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859517" y="2745278"/>
            <a:ext cx="42370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③ C(s)+H</a:t>
            </a:r>
            <a:r>
              <a:rPr lang="en-US" altLang="zh-CN" sz="2400" baseline="-250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O(g)</a:t>
            </a:r>
            <a:r>
              <a:rPr lang="en-US" altLang="zh-CN" sz="2400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4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CO(g)+H</a:t>
            </a:r>
            <a:r>
              <a:rPr lang="en-US" altLang="zh-CN" sz="2400" baseline="-250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</a:t>
            </a:r>
            <a:endParaRPr lang="zh-CN" altLang="en-US" sz="2400" dirty="0"/>
          </a:p>
        </p:txBody>
      </p:sp>
      <p:sp>
        <p:nvSpPr>
          <p:cNvPr id="3" name="文本框 2"/>
          <p:cNvSpPr txBox="1"/>
          <p:nvPr/>
        </p:nvSpPr>
        <p:spPr>
          <a:xfrm>
            <a:off x="244281" y="2745278"/>
            <a:ext cx="2808312" cy="4616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1</a:t>
            </a:r>
            <a:r>
              <a:rPr lang="zh-CN" altLang="en-US" sz="2400" dirty="0"/>
              <a:t>写出正确的方程式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44281" y="3558386"/>
            <a:ext cx="2808312" cy="4616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2</a:t>
            </a:r>
            <a:r>
              <a:rPr lang="zh-CN" altLang="en-US" sz="2400" dirty="0"/>
              <a:t>确定运算法则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44281" y="4371494"/>
            <a:ext cx="3481080" cy="4616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/>
              <a:t>用运算法则计算反应热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/>
              <p:cNvSpPr txBox="1"/>
              <p:nvPr/>
            </p:nvSpPr>
            <p:spPr>
              <a:xfrm>
                <a:off x="4859517" y="4239532"/>
                <a:ext cx="51125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+131.3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baseline="300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9517" y="4239532"/>
                <a:ext cx="5112568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238" t="-14474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文本框 10"/>
          <p:cNvSpPr txBox="1"/>
          <p:nvPr/>
        </p:nvSpPr>
        <p:spPr>
          <a:xfrm>
            <a:off x="244281" y="5295547"/>
            <a:ext cx="3881610" cy="4616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/>
              <a:t>写出完整的热化学方程式</a:t>
            </a:r>
          </a:p>
        </p:txBody>
      </p:sp>
    </p:spTree>
    <p:extLst>
      <p:ext uri="{BB962C8B-B14F-4D97-AF65-F5344CB8AC3E}">
        <p14:creationId xmlns:p14="http://schemas.microsoft.com/office/powerpoint/2010/main" val="280458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" grpId="0"/>
      <p:bldP spid="3" grpId="0" animBg="1"/>
      <p:bldP spid="8" grpId="0" animBg="1"/>
      <p:bldP spid="9" grpId="0" animBg="1"/>
      <p:bldP spid="10" grpId="0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124745"/>
            <a:ext cx="1063915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利用已知热化学方程式的焓变求未知反应焓变的方法</a:t>
            </a:r>
            <a:r>
              <a:rPr lang="en-US" altLang="zh-CN" sz="2800" dirty="0"/>
              <a:t>:</a:t>
            </a:r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）确定待求反应的热化学方程式</a:t>
            </a:r>
            <a:r>
              <a:rPr lang="en-US" altLang="zh-CN" sz="2800" dirty="0"/>
              <a:t>;</a:t>
            </a:r>
          </a:p>
          <a:p>
            <a:endParaRPr lang="en-US" altLang="zh-CN" sz="2800" dirty="0"/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2</a:t>
            </a:r>
            <a:r>
              <a:rPr lang="zh-CN" altLang="en-US" sz="2800" dirty="0"/>
              <a:t>）找出待求热化学方程式中各物质出现在已知方程式中的位置</a:t>
            </a:r>
            <a:r>
              <a:rPr lang="en-US" altLang="zh-CN" sz="2800" dirty="0"/>
              <a:t>(</a:t>
            </a:r>
            <a:r>
              <a:rPr lang="zh-CN" altLang="en-US" sz="2800" dirty="0"/>
              <a:t>是</a:t>
            </a:r>
            <a:r>
              <a:rPr lang="zh-CN" altLang="en-US" sz="2800" dirty="0">
                <a:solidFill>
                  <a:srgbClr val="FF0000"/>
                </a:solidFill>
              </a:rPr>
              <a:t>同</a:t>
            </a:r>
            <a:r>
              <a:rPr lang="zh-CN" altLang="en-US" sz="2800" dirty="0"/>
              <a:t>侧还是</a:t>
            </a:r>
            <a:r>
              <a:rPr lang="zh-CN" altLang="en-US" sz="2800" dirty="0">
                <a:solidFill>
                  <a:srgbClr val="FF0000"/>
                </a:solidFill>
              </a:rPr>
              <a:t>异</a:t>
            </a:r>
            <a:r>
              <a:rPr lang="zh-CN" altLang="en-US" sz="2800" dirty="0"/>
              <a:t>侧</a:t>
            </a:r>
            <a:r>
              <a:rPr lang="en-US" altLang="zh-CN" sz="2800" dirty="0"/>
              <a:t>)</a:t>
            </a:r>
            <a:r>
              <a:rPr lang="zh-CN" altLang="en-US" sz="2800" dirty="0"/>
              <a:t>。</a:t>
            </a:r>
            <a:r>
              <a:rPr lang="zh-CN" altLang="en-US" sz="2800" dirty="0">
                <a:solidFill>
                  <a:srgbClr val="FF0000"/>
                </a:solidFill>
              </a:rPr>
              <a:t>（找只出现一次的物质）</a:t>
            </a:r>
          </a:p>
          <a:p>
            <a:endParaRPr lang="en-US" altLang="zh-CN" sz="2800" dirty="0"/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3</a:t>
            </a:r>
            <a:r>
              <a:rPr lang="zh-CN" altLang="en-US" sz="2800" dirty="0"/>
              <a:t>）利用</a:t>
            </a:r>
            <a:r>
              <a:rPr lang="zh-CN" altLang="en-US" sz="2800" dirty="0">
                <a:solidFill>
                  <a:srgbClr val="FF0000"/>
                </a:solidFill>
              </a:rPr>
              <a:t>同侧相加</a:t>
            </a:r>
            <a:r>
              <a:rPr lang="zh-CN" altLang="en-US" sz="2800" dirty="0"/>
              <a:t>、</a:t>
            </a:r>
            <a:r>
              <a:rPr lang="zh-CN" altLang="en-US" sz="2800" dirty="0">
                <a:solidFill>
                  <a:srgbClr val="FF0000"/>
                </a:solidFill>
              </a:rPr>
              <a:t>异侧相减</a:t>
            </a:r>
            <a:r>
              <a:rPr lang="zh-CN" altLang="en-US" sz="2800" dirty="0"/>
              <a:t>进行处理。</a:t>
            </a:r>
          </a:p>
          <a:p>
            <a:endParaRPr lang="en-US" altLang="zh-CN" sz="2800" dirty="0"/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4</a:t>
            </a:r>
            <a:r>
              <a:rPr lang="zh-CN" altLang="en-US" sz="2800" dirty="0"/>
              <a:t>）根据未知热化学方程式中各物质的化学计量数通过</a:t>
            </a:r>
            <a:r>
              <a:rPr lang="zh-CN" altLang="en-US" sz="2800" dirty="0">
                <a:solidFill>
                  <a:srgbClr val="FF0000"/>
                </a:solidFill>
              </a:rPr>
              <a:t>乘除来调整</a:t>
            </a:r>
            <a:r>
              <a:rPr lang="zh-CN" altLang="en-US" sz="2800" dirty="0"/>
              <a:t>已知反应的</a:t>
            </a:r>
            <a:r>
              <a:rPr lang="zh-CN" altLang="en-US" sz="2800" dirty="0">
                <a:solidFill>
                  <a:srgbClr val="FF0000"/>
                </a:solidFill>
              </a:rPr>
              <a:t>化学计量数</a:t>
            </a:r>
            <a:r>
              <a:rPr lang="en-US" altLang="zh-CN" sz="2800" dirty="0"/>
              <a:t>,</a:t>
            </a:r>
            <a:r>
              <a:rPr lang="zh-CN" altLang="en-US" sz="2800" dirty="0"/>
              <a:t>并消去中间产物。</a:t>
            </a:r>
          </a:p>
          <a:p>
            <a:endParaRPr lang="en-US" altLang="zh-CN" sz="2800" dirty="0"/>
          </a:p>
          <a:p>
            <a:r>
              <a:rPr lang="zh-CN" altLang="en-US" sz="2800" dirty="0"/>
              <a:t>（</a:t>
            </a:r>
            <a:r>
              <a:rPr lang="en-US" altLang="zh-CN" sz="2800" dirty="0"/>
              <a:t>5</a:t>
            </a:r>
            <a:r>
              <a:rPr lang="zh-CN" altLang="en-US" sz="2800" dirty="0"/>
              <a:t>）实施</a:t>
            </a:r>
            <a:r>
              <a:rPr lang="zh-CN" altLang="en-US" sz="2800" dirty="0">
                <a:solidFill>
                  <a:srgbClr val="FF0000"/>
                </a:solidFill>
              </a:rPr>
              <a:t>叠加</a:t>
            </a:r>
            <a:r>
              <a:rPr lang="zh-CN" altLang="en-US" sz="2800" dirty="0"/>
              <a:t>并确定反应热的变化。</a:t>
            </a:r>
          </a:p>
        </p:txBody>
      </p:sp>
      <p:sp>
        <p:nvSpPr>
          <p:cNvPr id="5" name="矩形 4"/>
          <p:cNvSpPr/>
          <p:nvPr/>
        </p:nvSpPr>
        <p:spPr>
          <a:xfrm>
            <a:off x="5418437" y="404664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解题思路</a:t>
            </a:r>
          </a:p>
        </p:txBody>
      </p:sp>
    </p:spTree>
    <p:extLst>
      <p:ext uri="{BB962C8B-B14F-4D97-AF65-F5344CB8AC3E}">
        <p14:creationId xmlns:p14="http://schemas.microsoft.com/office/powerpoint/2010/main" val="193380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4504" y="-45709"/>
            <a:ext cx="2998993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盖斯定律的应用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695400" y="531439"/>
                <a:ext cx="10706744" cy="2246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zh-CN" altLang="en-US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2【</a:t>
                </a:r>
                <a:r>
                  <a:rPr lang="zh-CN" altLang="en-US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课本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P17</a:t>
                </a:r>
                <a:r>
                  <a:rPr lang="zh-CN" altLang="en-US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第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zh-CN" altLang="en-US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题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】.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肼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(N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是火箭发动机的一种燃料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反应时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N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为氧化剂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生成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N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和水蒸气。已知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:</a:t>
                </a:r>
                <a:endParaRPr lang="zh-CN" altLang="zh-CN" sz="28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①N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(g)+2O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2NO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14:m>
                  <m:oMath xmlns:m="http://schemas.openxmlformats.org/officeDocument/2006/math">
                    <m:r>
                      <a:rPr lang="en-US" altLang="zh-CN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=+66.4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zh-CN" sz="28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②N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(l)+O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N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(g)+2H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O(g)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14:m>
                  <m:oMath xmlns:m="http://schemas.openxmlformats.org/officeDocument/2006/math">
                    <m:r>
                      <a:rPr lang="en-US" altLang="zh-CN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=-534.0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endParaRPr lang="zh-CN" altLang="zh-CN" sz="28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zh-CN" altLang="en-US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请写出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N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(l)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与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NO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反应的热化学方程式</a:t>
                </a:r>
                <a:r>
                  <a:rPr lang="zh-CN" altLang="en-US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。</a:t>
                </a:r>
                <a:endParaRPr lang="zh-CN" altLang="zh-CN" sz="28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400" y="531439"/>
                <a:ext cx="10706744" cy="2246769"/>
              </a:xfrm>
              <a:prstGeom prst="rect">
                <a:avLst/>
              </a:prstGeom>
              <a:blipFill rotWithShape="0">
                <a:blip r:embed="rId2"/>
                <a:stretch>
                  <a:fillRect l="-1139" t="-2710" b="-650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2996197" y="6079149"/>
                <a:ext cx="8315301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2N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(l)+ 2NO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3N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(g)+4H</a:t>
                </a:r>
                <a:r>
                  <a:rPr lang="en-US" altLang="zh-CN" sz="2400" baseline="-250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O(g)</a:t>
                </a:r>
                <a:r>
                  <a:rPr lang="zh-CN" altLang="zh-CN" sz="2400" dirty="0">
                    <a:solidFill>
                      <a:srgbClr val="FF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14:m>
                  <m:oMath xmlns:m="http://schemas.openxmlformats.org/officeDocument/2006/math">
                    <m:r>
                      <a:rPr lang="zh-CN" alt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∆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𝐻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</a:rPr>
                  <a:t>-1134.4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kJ</m:t>
                        </m:r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zh-CN" sz="2400" dirty="0">
                  <a:solidFill>
                    <a:srgbClr val="FF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6197" y="6079149"/>
                <a:ext cx="8315301" cy="646331"/>
              </a:xfrm>
              <a:prstGeom prst="rect">
                <a:avLst/>
              </a:prstGeom>
              <a:blipFill rotWithShape="0">
                <a:blip r:embed="rId3"/>
                <a:stretch>
                  <a:fillRect l="-1173" b="-113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4523282" y="4772972"/>
                <a:ext cx="52611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∆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𝐻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=2∆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</a:rPr>
                  <a:t>=-1134.4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kJ</m:t>
                        </m:r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3282" y="4772972"/>
                <a:ext cx="5261132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232" t="-9211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/>
        </p:nvSpPr>
        <p:spPr>
          <a:xfrm>
            <a:off x="332743" y="2956001"/>
            <a:ext cx="2808312" cy="4616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1</a:t>
            </a:r>
            <a:r>
              <a:rPr lang="zh-CN" altLang="en-US" sz="2400" dirty="0"/>
              <a:t>写出正确的方程式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63781" y="3776780"/>
            <a:ext cx="2808312" cy="4616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2</a:t>
            </a:r>
            <a:r>
              <a:rPr lang="zh-CN" altLang="en-US" sz="2400" dirty="0"/>
              <a:t>确定运算法则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60743" y="4802925"/>
            <a:ext cx="3481080" cy="4616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3</a:t>
            </a:r>
            <a:r>
              <a:rPr lang="zh-CN" altLang="en-US" sz="2400" dirty="0"/>
              <a:t>用运算法则计算反应热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32743" y="5633372"/>
            <a:ext cx="3881610" cy="46166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4</a:t>
            </a:r>
            <a:r>
              <a:rPr lang="zh-CN" altLang="en-US" sz="2400" dirty="0"/>
              <a:t>写出完整的热化学方程式</a:t>
            </a:r>
          </a:p>
        </p:txBody>
      </p:sp>
      <p:sp>
        <p:nvSpPr>
          <p:cNvPr id="11" name="矩形 10"/>
          <p:cNvSpPr/>
          <p:nvPr/>
        </p:nvSpPr>
        <p:spPr>
          <a:xfrm>
            <a:off x="4439816" y="2954328"/>
            <a:ext cx="48838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2N</a:t>
            </a:r>
            <a:r>
              <a:rPr lang="en-US" altLang="zh-CN" sz="2400" baseline="-250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en-US" altLang="zh-CN" sz="24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(l)+2NO</a:t>
            </a:r>
            <a:r>
              <a:rPr lang="en-US" altLang="zh-CN" sz="2400" baseline="-250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</a:t>
            </a:r>
            <a:r>
              <a:rPr lang="en-US" altLang="zh-CN" sz="2400" dirty="0">
                <a:solidFill>
                  <a:srgbClr val="FF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4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3N</a:t>
            </a:r>
            <a:r>
              <a:rPr lang="en-US" altLang="zh-CN" sz="2400" baseline="-250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(g)+4H</a:t>
            </a:r>
            <a:r>
              <a:rPr lang="en-US" altLang="zh-CN" sz="2400" baseline="-250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O(g)</a:t>
            </a:r>
            <a:endParaRPr lang="zh-CN" altLang="zh-CN" sz="2400" dirty="0">
              <a:solidFill>
                <a:srgbClr val="FF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439816" y="3833299"/>
            <a:ext cx="2714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运算法则：</a:t>
            </a:r>
            <a:r>
              <a:rPr lang="en-US" altLang="zh-CN" sz="2400" dirty="0">
                <a:solidFill>
                  <a:srgbClr val="FF0000"/>
                </a:solidFill>
              </a:rPr>
              <a:t>2</a:t>
            </a:r>
            <a:r>
              <a:rPr lang="zh-CN" altLang="en-US" sz="2400" dirty="0">
                <a:solidFill>
                  <a:srgbClr val="FF0000"/>
                </a:solidFill>
              </a:rPr>
              <a:t>②</a:t>
            </a:r>
            <a:r>
              <a:rPr lang="en-US" altLang="zh-CN" sz="2400" dirty="0">
                <a:solidFill>
                  <a:srgbClr val="FF0000"/>
                </a:solidFill>
              </a:rPr>
              <a:t>-</a:t>
            </a:r>
            <a:r>
              <a:rPr lang="en-US" altLang="zh-CN" sz="2400" dirty="0">
                <a:solidFill>
                  <a:srgbClr val="FF0000"/>
                </a:solidFill>
                <a:latin typeface="宋体" panose="02010600030101010101" pitchFamily="2" charset="-122"/>
              </a:rPr>
              <a:t>①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045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 animBg="1"/>
      <p:bldP spid="8" grpId="0" animBg="1"/>
      <p:bldP spid="9" grpId="0" animBg="1"/>
      <p:bldP spid="10" grpId="0" animBg="1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409" y="0"/>
            <a:ext cx="2998993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盖斯定律的应用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/>
              <p:cNvSpPr txBox="1"/>
              <p:nvPr/>
            </p:nvSpPr>
            <p:spPr>
              <a:xfrm>
                <a:off x="623392" y="3335611"/>
                <a:ext cx="9882906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rgbClr val="FF0000"/>
                    </a:solidFill>
                  </a:rPr>
                  <a:t>运算法则：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宋体" panose="02010600030101010101" pitchFamily="2" charset="-122"/>
                  </a:rPr>
                  <a:t>①</a:t>
                </a:r>
                <a:r>
                  <a:rPr lang="en-US" altLang="zh-CN" sz="2400" dirty="0">
                    <a:solidFill>
                      <a:srgbClr val="FF0000"/>
                    </a:solidFill>
                  </a:rPr>
                  <a:t>-</a:t>
                </a:r>
                <a:r>
                  <a:rPr lang="zh-CN" altLang="en-US" sz="2400" dirty="0">
                    <a:solidFill>
                      <a:srgbClr val="FF0000"/>
                    </a:solidFill>
                  </a:rPr>
                  <a:t>②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宋体" panose="02010600030101010101" pitchFamily="2" charset="-122"/>
                  </a:rPr>
                  <a:t>；    </a:t>
                </a:r>
                <a:endParaRPr lang="en-US" altLang="zh-CN" sz="2400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zh-CN" alt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∆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𝐻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400" dirty="0" smtClean="0">
                    <a:solidFill>
                      <a:srgbClr val="FF0000"/>
                    </a:solidFill>
                  </a:rPr>
                  <a:t>=-</a:t>
                </a:r>
                <a:r>
                  <a:rPr lang="en-US" altLang="zh-CN" sz="2400" dirty="0">
                    <a:solidFill>
                      <a:srgbClr val="FF0000"/>
                    </a:solidFill>
                  </a:rPr>
                  <a:t>726.6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kJ</m:t>
                        </m:r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</a:rPr>
                  <a:t>-(-563.6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kJ</m:t>
                        </m:r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en-US" altLang="zh-CN" sz="2400" dirty="0" smtClean="0">
                    <a:solidFill>
                      <a:srgbClr val="FF0000"/>
                    </a:solidFill>
                  </a:rPr>
                  <a:t>)=-</a:t>
                </a:r>
                <a:r>
                  <a:rPr lang="en-US" altLang="zh-CN" sz="2400" dirty="0">
                    <a:solidFill>
                      <a:srgbClr val="FF0000"/>
                    </a:solidFill>
                  </a:rPr>
                  <a:t>163.0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kJ</m:t>
                        </m:r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zh-CN" alt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3335611"/>
                <a:ext cx="9882906" cy="1200329"/>
              </a:xfrm>
              <a:prstGeom prst="rect">
                <a:avLst/>
              </a:prstGeom>
              <a:blipFill rotWithShape="0">
                <a:blip r:embed="rId2"/>
                <a:stretch>
                  <a:fillRect l="-925" b="-558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623392" y="763518"/>
                <a:ext cx="9882906" cy="22975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en-US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：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:CH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OH(l)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的燃烧热为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726.6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HCHO(g)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的燃烧热为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563.6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kJ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endParaRPr lang="en-US" altLang="zh-CN" sz="2800" dirty="0">
                  <a:solidFill>
                    <a:srgbClr val="000000"/>
                  </a:solidFill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求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反应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OH(l)+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HCHO(g)+H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O(l)</a:t>
                </a:r>
                <a:r>
                  <a:rPr lang="zh-CN" altLang="zh-CN" sz="2800" dirty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的反应热为</a:t>
                </a: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800" i="1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endParaRPr lang="zh-CN" altLang="en-US" sz="2800" i="1" dirty="0"/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763518"/>
                <a:ext cx="9882906" cy="2297552"/>
              </a:xfrm>
              <a:prstGeom prst="rect">
                <a:avLst/>
              </a:prstGeom>
              <a:blipFill rotWithShape="0">
                <a:blip r:embed="rId3"/>
                <a:stretch>
                  <a:fillRect l="-12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195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114" y="-25758"/>
            <a:ext cx="2998993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盖斯定律的应用</a:t>
            </a:r>
            <a:r>
              <a:rPr lang="en-US" altLang="zh-CN" sz="2800" dirty="0"/>
              <a:t>-</a:t>
            </a:r>
            <a:r>
              <a:rPr lang="zh-CN" altLang="en-US" sz="2800" dirty="0"/>
              <a:t>运算法则训练</a:t>
            </a:r>
          </a:p>
        </p:txBody>
      </p:sp>
      <p:sp>
        <p:nvSpPr>
          <p:cNvPr id="5" name="矩形 4"/>
          <p:cNvSpPr/>
          <p:nvPr/>
        </p:nvSpPr>
        <p:spPr>
          <a:xfrm>
            <a:off x="1554671" y="974148"/>
            <a:ext cx="88569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练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1.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焙烧产生的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可用于制硫酸。已知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25 ℃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101 </a:t>
            </a:r>
            <a:r>
              <a:rPr lang="en-US" altLang="zh-CN" sz="24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kPa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时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: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①2SO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(g)+O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(g)= 2SO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ΔH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=-197 kJ·mol</a:t>
            </a:r>
            <a:r>
              <a:rPr lang="en-US" altLang="zh-CN" sz="24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-1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;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②H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O(g)= 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O(l)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ΔH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=-44 kJ·mol</a:t>
            </a:r>
            <a:r>
              <a:rPr lang="en-US" altLang="zh-CN" sz="24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-1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;</a:t>
            </a:r>
            <a:endParaRPr lang="zh-CN" altLang="zh-CN" sz="2400" dirty="0">
              <a:solidFill>
                <a:srgbClr val="000000"/>
              </a:solidFill>
              <a:latin typeface="Cambria Math" panose="02040503050406030204" pitchFamily="18" charset="0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③2SO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(g)+O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(g)+2H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O(g)= 2H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(l)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ΔH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=-545 kJ·mol</a:t>
            </a:r>
            <a:r>
              <a:rPr lang="en-US" altLang="zh-CN" sz="24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-1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则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与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O(l)</a:t>
            </a:r>
            <a:r>
              <a:rPr lang="zh-CN" altLang="zh-CN" sz="24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反应的热化学方程式是</a:t>
            </a:r>
            <a:endParaRPr lang="zh-CN" altLang="en-US" sz="2400" dirty="0">
              <a:latin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6"/>
              <p:cNvSpPr txBox="1"/>
              <p:nvPr/>
            </p:nvSpPr>
            <p:spPr>
              <a:xfrm>
                <a:off x="1531277" y="4365104"/>
                <a:ext cx="8334406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solidFill>
                      <a:srgbClr val="FF0000"/>
                    </a:solidFill>
                  </a:rPr>
                  <a:t>运算法则：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③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宋体" panose="02010600030101010101" pitchFamily="2" charset="-122"/>
                  </a:rPr>
                  <a:t>①</a:t>
                </a:r>
                <a:r>
                  <a:rPr lang="en-US" altLang="zh-CN" sz="2400" dirty="0">
                    <a:solidFill>
                      <a:srgbClr val="FF0000"/>
                    </a:solidFill>
                  </a:rPr>
                  <a:t>-</a:t>
                </a:r>
                <a:r>
                  <a:rPr lang="zh-CN" altLang="en-US" sz="2400" dirty="0">
                    <a:solidFill>
                      <a:srgbClr val="FF0000"/>
                    </a:solidFill>
                  </a:rPr>
                  <a:t>②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宋体" panose="02010600030101010101" pitchFamily="2" charset="-122"/>
                  </a:rPr>
                  <a:t>；    </a:t>
                </a:r>
                <a14:m>
                  <m:oMath xmlns:m="http://schemas.openxmlformats.org/officeDocument/2006/math">
                    <m:r>
                      <a:rPr lang="zh-CN" altLang="en-US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∆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𝐻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zh-CN" alt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1277" y="4365104"/>
                <a:ext cx="8334406" cy="613886"/>
              </a:xfrm>
              <a:prstGeom prst="rect">
                <a:avLst/>
              </a:prstGeom>
              <a:blipFill rotWithShape="0">
                <a:blip r:embed="rId2"/>
                <a:stretch>
                  <a:fillRect l="-1097" b="-89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485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-32922"/>
            <a:ext cx="2998993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盖斯定律的应用</a:t>
            </a:r>
            <a:r>
              <a:rPr lang="en-US" altLang="zh-CN" sz="2800" dirty="0"/>
              <a:t>-</a:t>
            </a:r>
            <a:r>
              <a:rPr lang="zh-CN" altLang="en-US" sz="2800" dirty="0"/>
              <a:t>运算法则训练</a:t>
            </a:r>
          </a:p>
        </p:txBody>
      </p:sp>
      <p:sp>
        <p:nvSpPr>
          <p:cNvPr id="6" name="矩形 5"/>
          <p:cNvSpPr/>
          <p:nvPr/>
        </p:nvSpPr>
        <p:spPr>
          <a:xfrm>
            <a:off x="335360" y="1136628"/>
            <a:ext cx="113772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练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2.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用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催化还原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NO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x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可以消除氮氧化物的污染。已知</a:t>
            </a:r>
            <a:endParaRPr lang="en-US" altLang="zh-CN" sz="2800" dirty="0">
              <a:solidFill>
                <a:srgbClr val="0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①CH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(g)+4NO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(g)= 4NO(g)+CO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(g)+2H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O(g)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Δ</a:t>
            </a:r>
            <a:r>
              <a:rPr lang="en-US" altLang="zh-CN" sz="28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=-574 kJ·mol</a:t>
            </a:r>
            <a:r>
              <a:rPr lang="en-US" altLang="zh-CN" sz="28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-1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②CH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(g)+4NO(g)= 2N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(g)+CO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(g)+2H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O(g)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 smtClean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   </a:t>
            </a:r>
            <a:r>
              <a:rPr lang="en-US" altLang="zh-CN" sz="2800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Δ</a:t>
            </a:r>
            <a:r>
              <a:rPr lang="en-US" altLang="zh-CN" sz="2800" i="1" dirty="0" smtClean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=-1 160 kJ·mol</a:t>
            </a:r>
            <a:r>
              <a:rPr lang="en-US" altLang="zh-CN" sz="28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-1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。</a:t>
            </a:r>
            <a:endParaRPr lang="en-US" altLang="zh-CN" sz="2800" dirty="0">
              <a:solidFill>
                <a:srgbClr val="00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  <a:p>
            <a:r>
              <a:rPr lang="zh-CN" altLang="en-US" sz="28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标况下，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4.48L CH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8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恰好将一定量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NO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还原成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baseline="-25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O(g)</a:t>
            </a:r>
            <a:r>
              <a:rPr lang="zh-CN" altLang="en-US" sz="2800" dirty="0">
                <a:solidFill>
                  <a:srgbClr val="000000"/>
                </a:solidFill>
                <a:latin typeface="Cambria Math" panose="02040503050406030204" pitchFamily="18" charset="0"/>
                <a:cs typeface="Times New Roman" panose="02020603050405020304" pitchFamily="18" charset="0"/>
              </a:rPr>
              <a:t>，问整个过程中放出的热量是？</a:t>
            </a:r>
            <a:endParaRPr lang="zh-CN" altLang="en-US" sz="2800" dirty="0">
              <a:latin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551384" y="3717032"/>
                <a:ext cx="70381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FF0000"/>
                    </a:solidFill>
                  </a:rPr>
                  <a:t>运算法则：</a:t>
                </a:r>
                <a:r>
                  <a:rPr lang="en-US" altLang="zh-CN" sz="2800" dirty="0">
                    <a:solidFill>
                      <a:srgbClr val="FF0000"/>
                    </a:solidFill>
                    <a:latin typeface="宋体" panose="02010600030101010101" pitchFamily="2" charset="-122"/>
                  </a:rPr>
                  <a:t>①</a:t>
                </a:r>
                <a:r>
                  <a:rPr lang="en-US" altLang="zh-CN" sz="2800" dirty="0">
                    <a:solidFill>
                      <a:srgbClr val="FF0000"/>
                    </a:solidFill>
                  </a:rPr>
                  <a:t>+</a:t>
                </a:r>
                <a:r>
                  <a:rPr lang="zh-CN" altLang="en-US" sz="2800" dirty="0">
                    <a:solidFill>
                      <a:srgbClr val="FF0000"/>
                    </a:solidFill>
                  </a:rPr>
                  <a:t>②</a:t>
                </a:r>
                <a:r>
                  <a:rPr lang="zh-CN" altLang="en-US" sz="2800" dirty="0">
                    <a:solidFill>
                      <a:srgbClr val="FF0000"/>
                    </a:solidFill>
                    <a:latin typeface="宋体" panose="02010600030101010101" pitchFamily="2" charset="-122"/>
                  </a:rPr>
                  <a:t>；    </a:t>
                </a:r>
                <a14:m>
                  <m:oMath xmlns:m="http://schemas.openxmlformats.org/officeDocument/2006/math">
                    <m:r>
                      <a:rPr lang="zh-CN" alt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∆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𝐻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=∆</m:t>
                    </m:r>
                    <m:sSub>
                      <m:sSub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+∆</m:t>
                    </m:r>
                    <m:sSub>
                      <m:sSub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zh-CN" altLang="en-US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384" y="3717032"/>
                <a:ext cx="7038144" cy="523220"/>
              </a:xfrm>
              <a:prstGeom prst="rect">
                <a:avLst/>
              </a:prstGeom>
              <a:blipFill rotWithShape="0">
                <a:blip r:embed="rId2"/>
                <a:stretch>
                  <a:fillRect l="-1732" t="-16279" b="-313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54035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998993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盖斯定律的应用</a:t>
            </a:r>
            <a:r>
              <a:rPr lang="en-US" altLang="zh-CN" sz="2800" dirty="0"/>
              <a:t>-</a:t>
            </a:r>
            <a:r>
              <a:rPr lang="zh-CN" altLang="en-US" sz="2800" dirty="0"/>
              <a:t>运算法则训练</a:t>
            </a:r>
          </a:p>
        </p:txBody>
      </p:sp>
      <p:sp>
        <p:nvSpPr>
          <p:cNvPr id="2" name="矩形 1"/>
          <p:cNvSpPr/>
          <p:nvPr/>
        </p:nvSpPr>
        <p:spPr>
          <a:xfrm>
            <a:off x="479377" y="974149"/>
            <a:ext cx="1007969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练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3.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已知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:HCN(</a:t>
            </a: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aq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与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NaOH(</a:t>
            </a: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aq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反应的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Δ</a:t>
            </a:r>
            <a:r>
              <a:rPr lang="en-US" altLang="zh-CN" sz="28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=-12.1 kJ·mol</a:t>
            </a:r>
            <a:r>
              <a:rPr lang="en-US" altLang="zh-CN" sz="28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-1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HCl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aq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与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NaOH(</a:t>
            </a:r>
            <a:r>
              <a:rPr lang="en-US" altLang="zh-CN" sz="2800" dirty="0" err="1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aq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反应的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Δ</a:t>
            </a:r>
            <a:r>
              <a:rPr lang="en-US" altLang="zh-CN" sz="28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=-55.6 kJ·mol</a:t>
            </a:r>
            <a:r>
              <a:rPr lang="en-US" altLang="zh-CN" sz="2800" baseline="300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-1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则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HCN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在水中电离的</a:t>
            </a:r>
            <a:r>
              <a:rPr lang="en-US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Δ</a:t>
            </a:r>
            <a:r>
              <a:rPr lang="en-US" altLang="zh-CN" sz="2800" i="1" dirty="0">
                <a:solidFill>
                  <a:srgbClr val="00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</a:t>
            </a:r>
            <a:r>
              <a:rPr lang="zh-CN" altLang="zh-CN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等于</a:t>
            </a:r>
            <a:r>
              <a:rPr lang="zh-CN" altLang="en-US" sz="2800" dirty="0">
                <a:solidFill>
                  <a:srgbClr val="000000"/>
                </a:solidFill>
                <a:latin typeface="Cambria Math" panose="02040503050406030204" pitchFamily="18" charset="0"/>
                <a:ea typeface="方正书宋_GBK"/>
                <a:cs typeface="Times New Roman" panose="02020603050405020304" pitchFamily="18" charset="0"/>
              </a:rPr>
              <a:t>？</a:t>
            </a:r>
            <a:endParaRPr lang="zh-CN" altLang="en-US" sz="2800" dirty="0">
              <a:latin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839416" y="2985284"/>
                <a:ext cx="8445605" cy="240065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编序号</a:t>
                </a:r>
                <a:endParaRPr lang="en-US" altLang="zh-CN" sz="2800" dirty="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①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HCN(</a:t>
                </a:r>
                <a:r>
                  <a:rPr lang="en-US" altLang="zh-CN" sz="2400" dirty="0" err="1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aq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MS PGothic" panose="020B0600070205080204" pitchFamily="34" charset="-128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p>
                    <m:d>
                      <m:d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aq</m:t>
                        </m:r>
                      </m:e>
                    </m:d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CN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aq</m:t>
                    </m:r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=?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②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p>
                    <m:d>
                      <m:d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aq</m:t>
                        </m:r>
                      </m:e>
                    </m:d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OH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p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aq</m:t>
                    </m:r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O</m:t>
                    </m:r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l</m:t>
                    </m:r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=-55. 6kJ·mol</a:t>
                </a:r>
                <a:r>
                  <a:rPr lang="en-US" altLang="zh-CN" sz="2400" baseline="300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endParaRPr lang="en-US" altLang="zh-CN" sz="2400" dirty="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dirty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③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HCN(</a:t>
                </a:r>
                <a:r>
                  <a:rPr lang="en-US" altLang="zh-CN" sz="2400" dirty="0" err="1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aq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400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altLang="zh-CN" sz="2400" dirty="0" err="1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aq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CN</m:t>
                        </m:r>
                      </m:e>
                      <m:sup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p>
                    <m:d>
                      <m:d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aq</m:t>
                        </m:r>
                      </m:e>
                    </m:d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O</m:t>
                    </m:r>
                    <m:d>
                      <m:d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l</m:t>
                        </m:r>
                      </m:e>
                    </m:d>
                    <m:r>
                      <a:rPr lang="en-US" altLang="zh-CN" sz="24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;</m:t>
                    </m:r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 dirty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=-12.1 kJ·mol</a:t>
                </a:r>
                <a:r>
                  <a:rPr lang="en-US" altLang="zh-CN" sz="2400" baseline="300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endParaRPr lang="en-US" altLang="zh-CN" sz="2400" dirty="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416" y="2985284"/>
                <a:ext cx="8445605" cy="2400657"/>
              </a:xfrm>
              <a:prstGeom prst="rect">
                <a:avLst/>
              </a:prstGeom>
              <a:blipFill rotWithShape="0">
                <a:blip r:embed="rId2"/>
                <a:stretch>
                  <a:fillRect l="-1516" b="-203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矩形 5"/>
          <p:cNvSpPr/>
          <p:nvPr/>
        </p:nvSpPr>
        <p:spPr>
          <a:xfrm>
            <a:off x="983432" y="5589240"/>
            <a:ext cx="279756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找法则</a:t>
            </a:r>
            <a:r>
              <a:rPr lang="en-US" altLang="zh-CN" sz="28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①=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</a:rPr>
              <a:t>③</a:t>
            </a:r>
            <a:r>
              <a:rPr lang="en-US" altLang="zh-CN" sz="28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-</a:t>
            </a:r>
            <a:r>
              <a:rPr lang="zh-CN" altLang="en-US" sz="2800" dirty="0">
                <a:solidFill>
                  <a:srgbClr val="FF0000"/>
                </a:solidFill>
                <a:latin typeface="Cambria Math" panose="02040503050406030204" pitchFamily="18" charset="0"/>
              </a:rPr>
              <a:t>②</a:t>
            </a:r>
            <a:endParaRPr lang="en-US" altLang="zh-CN" sz="2800" dirty="0">
              <a:solidFill>
                <a:srgbClr val="FF0000"/>
              </a:solidFill>
              <a:latin typeface="Cambria Math" panose="020405030504060302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36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84" y="30208"/>
            <a:ext cx="2998993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2</a:t>
            </a:r>
            <a:r>
              <a:rPr lang="zh-CN" altLang="en-US" sz="2800" dirty="0"/>
              <a:t>盖斯定律的应用</a:t>
            </a:r>
            <a:r>
              <a:rPr lang="en-US" altLang="zh-CN" sz="2800" dirty="0"/>
              <a:t>-</a:t>
            </a:r>
            <a:r>
              <a:rPr lang="zh-CN" altLang="en-US" sz="2800" dirty="0"/>
              <a:t>运算法则训练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1703512" y="997194"/>
                <a:ext cx="7128792" cy="38729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练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4.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①H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(g)+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(g)= 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O(l)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=-285.8 kJ·mol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endParaRPr lang="zh-CN" altLang="zh-CN" sz="2400" dirty="0">
                  <a:solidFill>
                    <a:srgbClr val="000000"/>
                  </a:solidFill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②H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(g)= 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(l)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=-0.92 kJ·mol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endParaRPr lang="zh-CN" altLang="zh-CN" sz="2400" dirty="0">
                  <a:solidFill>
                    <a:srgbClr val="000000"/>
                  </a:solidFill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③O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(g)= 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(l)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=-6.84 kJ·mol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endParaRPr lang="zh-CN" altLang="zh-CN" sz="2400" dirty="0">
                  <a:solidFill>
                    <a:srgbClr val="000000"/>
                  </a:solidFill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④H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O(l)= 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O(g)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Δ</a:t>
                </a:r>
                <a:r>
                  <a:rPr lang="en-US" altLang="zh-CN" sz="2400" i="1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=+44.0 kJ·mol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endParaRPr lang="zh-CN" altLang="zh-CN" sz="2400" dirty="0">
                  <a:solidFill>
                    <a:srgbClr val="000000"/>
                  </a:solidFill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则反应</a:t>
                </a:r>
                <a:r>
                  <a:rPr lang="zh-CN" altLang="en-US" sz="2400" dirty="0">
                    <a:solidFill>
                      <a:srgbClr val="000000"/>
                    </a:solidFill>
                    <a:latin typeface="Cambria Math" panose="02040503050406030204" pitchFamily="18" charset="0"/>
                    <a:cs typeface="Times New Roman" panose="02020603050405020304" pitchFamily="18" charset="0"/>
                  </a:rPr>
                  <a:t>⑤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(l)+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(l)= 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O(g)</a:t>
                </a:r>
                <a:r>
                  <a:rPr lang="zh-CN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的反应热</a:t>
                </a: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sub>
                    </m:sSub>
                    <m:r>
                      <a:rPr lang="en-US" altLang="zh-CN" sz="2400" dirty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=?</m:t>
                    </m:r>
                  </m:oMath>
                </a14:m>
                <a:endParaRPr lang="zh-CN" altLang="en-US" sz="240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997193"/>
                <a:ext cx="7128792" cy="3872983"/>
              </a:xfrm>
              <a:prstGeom prst="rect">
                <a:avLst/>
              </a:prstGeom>
              <a:blipFill rotWithShape="0">
                <a:blip r:embed="rId2"/>
                <a:stretch>
                  <a:fillRect l="-12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2195998" y="5013176"/>
                <a:ext cx="4631653" cy="10048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8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找法则</a:t>
                </a:r>
                <a:r>
                  <a:rPr lang="zh-CN" altLang="en-US" sz="2800" dirty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⑤</a:t>
                </a:r>
                <a:r>
                  <a:rPr lang="en-US" altLang="zh-CN" sz="28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=①</a:t>
                </a:r>
                <a14:m>
                  <m:oMath xmlns:m="http://schemas.openxmlformats.org/officeDocument/2006/math">
                    <m:r>
                      <a:rPr lang="en-US" altLang="zh-CN" sz="28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zh-CN" altLang="en-US" sz="2800" dirty="0">
                    <a:solidFill>
                      <a:srgbClr val="FF0000"/>
                    </a:solidFill>
                    <a:latin typeface="Cambria Math" panose="02040503050406030204" pitchFamily="18" charset="0"/>
                  </a:rPr>
                  <a:t>②</a:t>
                </a:r>
                <a14:m>
                  <m:oMath xmlns:m="http://schemas.openxmlformats.org/officeDocument/2006/math">
                    <m:r>
                      <a:rPr lang="en-US" altLang="zh-CN" sz="2800" i="1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③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zh-CN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④</m:t>
                    </m:r>
                  </m:oMath>
                </a14:m>
                <a:endParaRPr lang="en-US" altLang="zh-CN" sz="2800" dirty="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997" y="5013176"/>
                <a:ext cx="4631653" cy="1004890"/>
              </a:xfrm>
              <a:prstGeom prst="rect">
                <a:avLst/>
              </a:prstGeom>
              <a:blipFill rotWithShape="0">
                <a:blip r:embed="rId3"/>
                <a:stretch>
                  <a:fillRect l="-263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52609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47728" y="4581128"/>
            <a:ext cx="5112568" cy="446122"/>
          </a:xfrm>
        </p:spPr>
        <p:txBody>
          <a:bodyPr>
            <a:normAutofit fontScale="90000"/>
          </a:bodyPr>
          <a:lstStyle/>
          <a:p>
            <a:r>
              <a:rPr lang="zh-CN" altLang="en-US" sz="2800" dirty="0"/>
              <a:t>第二课时  反应热的</a:t>
            </a:r>
            <a:r>
              <a:rPr lang="zh-CN" altLang="en-US" sz="2800" dirty="0" smtClean="0"/>
              <a:t>计算和综合分析</a:t>
            </a:r>
            <a:endParaRPr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4151784" y="3453581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第二节   反应热的计算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935760" y="2449410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第一章   化学反应的热效应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747628" y="1537887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选择性必修第一册  </a:t>
            </a:r>
            <a:r>
              <a:rPr lang="en-US" altLang="zh-CN" sz="2800" dirty="0"/>
              <a:t>《</a:t>
            </a:r>
            <a:r>
              <a:rPr lang="zh-CN" altLang="en-US" sz="2800" dirty="0"/>
              <a:t>化学反应原理</a:t>
            </a:r>
            <a:r>
              <a:rPr lang="en-US" altLang="zh-CN" sz="2800" dirty="0"/>
              <a:t>》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95790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28768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反应热的大小比较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407368" y="692696"/>
                <a:ext cx="9865096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800" dirty="0" smtClean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1【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五三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P11T1】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latin typeface="NEU-BZ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:H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S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cs typeface="Times New Roman" panose="02020603050405020304" pitchFamily="18" charset="0"/>
                  </a:rPr>
                  <a:t>与不足量的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cs typeface="Times New Roman" panose="02020603050405020304" pitchFamily="18" charset="0"/>
                  </a:rPr>
                  <a:t>反应时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cs typeface="Times New Roman" panose="02020603050405020304" pitchFamily="18" charset="0"/>
                  </a:rPr>
                  <a:t>生成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S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cs typeface="Times New Roman" panose="02020603050405020304" pitchFamily="18" charset="0"/>
                  </a:rPr>
                  <a:t>和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O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cs typeface="Times New Roman" panose="02020603050405020304" pitchFamily="18" charset="0"/>
                  </a:rPr>
                  <a:t>。根据以下三个热化学方程式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: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S(g)+3O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2SO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(g)+2H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O(l)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cs typeface="宋体" panose="02010600030101010101" pitchFamily="2" charset="-122"/>
                  </a:rPr>
                  <a:t>①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S(g)+O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(g)=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2S(s)+2H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O(l)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  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cs typeface="宋体" panose="02010600030101010101" pitchFamily="2" charset="-122"/>
                  </a:rPr>
                  <a:t>②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S(g)+O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(g)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cs typeface="Times New Roman" panose="02020603050405020304" pitchFamily="18" charset="0"/>
                  </a:rPr>
                  <a:t>=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2S(s)+2H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O(g)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  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　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cs typeface="宋体" panose="02010600030101010101" pitchFamily="2" charset="-122"/>
                  </a:rPr>
                  <a:t>③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cs typeface="Times New Roman" panose="02020603050405020304" pitchFamily="18" charset="0"/>
                  </a:rPr>
                  <a:t>三者大小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cs typeface="Times New Roman" panose="02020603050405020304" pitchFamily="18" charset="0"/>
                  </a:rPr>
                  <a:t>关系是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cs typeface="Times New Roman" panose="02020603050405020304" pitchFamily="18" charset="0"/>
                  </a:rPr>
                  <a:t>_______________________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368" y="692696"/>
                <a:ext cx="9865096" cy="3970318"/>
              </a:xfrm>
              <a:prstGeom prst="rect">
                <a:avLst/>
              </a:prstGeom>
              <a:blipFill rotWithShape="0">
                <a:blip r:embed="rId2"/>
                <a:stretch>
                  <a:fillRect l="-1298" r="-124" b="-92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6528048" y="3933056"/>
                <a:ext cx="283494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800" kern="0" dirty="0" smtClean="0">
                    <a:solidFill>
                      <a:srgbClr val="FF0000"/>
                    </a:solidFill>
                    <a:latin typeface="NEU-BZ-S92"/>
                    <a:cs typeface="Times New Roman" panose="02020603050405020304" pitchFamily="18" charset="0"/>
                  </a:rPr>
                  <a:t>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zh-CN" sz="2800" kern="0" dirty="0">
                    <a:solidFill>
                      <a:srgbClr val="FF0000"/>
                    </a:solidFill>
                    <a:latin typeface="NEU-BZ-S92"/>
                    <a:cs typeface="Times New Roman" panose="02020603050405020304" pitchFamily="18" charset="0"/>
                  </a:rPr>
                  <a:t>&gt;Δ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zh-CN" sz="2800" kern="0" dirty="0">
                    <a:solidFill>
                      <a:srgbClr val="FF0000"/>
                    </a:solidFill>
                    <a:latin typeface="NEU-BZ-S92"/>
                    <a:cs typeface="Times New Roman" panose="02020603050405020304" pitchFamily="18" charset="0"/>
                  </a:rPr>
                  <a:t>&gt;Δ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8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zh-CN" altLang="en-US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8048" y="3933056"/>
                <a:ext cx="2834943" cy="523220"/>
              </a:xfrm>
              <a:prstGeom prst="rect">
                <a:avLst/>
              </a:prstGeom>
              <a:blipFill rotWithShape="0">
                <a:blip r:embed="rId3"/>
                <a:stretch>
                  <a:fillRect l="-4516" t="-15116" b="-2790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471813" y="4835403"/>
                <a:ext cx="10441160" cy="1938992"/>
              </a:xfrm>
              <a:prstGeom prst="rect">
                <a:avLst/>
              </a:prstGeom>
              <a:noFill/>
              <a:ln>
                <a:solidFill>
                  <a:srgbClr val="1CCE53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方法：在纸上写出分析过程，使用盖斯定律，通过已知反应的焓变，判断原反应焓变的大小关系。</a:t>
                </a:r>
                <a:endParaRPr lang="en-US" altLang="zh-CN" sz="2400" dirty="0" smtClean="0"/>
              </a:p>
              <a:p>
                <a:r>
                  <a:rPr lang="zh-CN" altLang="en-US" sz="2400" dirty="0" smtClean="0"/>
                  <a:t>具体：②</a:t>
                </a:r>
                <a:r>
                  <a:rPr lang="en-US" altLang="zh-CN" sz="2400" dirty="0" smtClean="0"/>
                  <a:t>-</a:t>
                </a:r>
                <a:r>
                  <a:rPr lang="zh-CN" altLang="en-US" sz="2400" dirty="0" smtClean="0"/>
                  <a:t>③可以得到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O</m:t>
                    </m:r>
                    <m:d>
                      <m:d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=2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US" altLang="zh-CN" sz="2400" dirty="0" smtClean="0"/>
                  <a:t>(l) </a:t>
                </a:r>
                <a14:m>
                  <m:oMath xmlns:m="http://schemas.openxmlformats.org/officeDocument/2006/math"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𝐻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zh-CN" altLang="en-US" sz="2400" dirty="0" smtClean="0"/>
                  <a:t>，则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zh-CN" sz="2400" dirty="0" smtClean="0"/>
                  <a:t>;</a:t>
                </a:r>
              </a:p>
              <a:p>
                <a:r>
                  <a:rPr lang="zh-CN" altLang="en-US" sz="2400" dirty="0" smtClean="0"/>
                  <a:t>①</a:t>
                </a:r>
                <a:r>
                  <a:rPr lang="en-US" altLang="zh-CN" sz="2400" dirty="0" smtClean="0"/>
                  <a:t>-</a:t>
                </a:r>
                <a:r>
                  <a:rPr lang="zh-CN" altLang="en-US" sz="2400" dirty="0" smtClean="0"/>
                  <a:t>②</a:t>
                </a:r>
                <a:r>
                  <a:rPr lang="zh-CN" altLang="en-US" sz="2400" dirty="0"/>
                  <a:t>可以</a:t>
                </a:r>
                <a:r>
                  <a:rPr lang="zh-CN" altLang="en-US" sz="2400" dirty="0" smtClean="0"/>
                  <a:t>得到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S</m:t>
                        </m:r>
                        <m:d>
                          <m:d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s</m:t>
                            </m:r>
                          </m:e>
                        </m:d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+2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SO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g</m:t>
                    </m:r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zh-CN" altLang="en-US" sz="2400" dirty="0" smtClean="0"/>
                  <a:t> 这是一个放热反应，</a:t>
                </a:r>
                <a:r>
                  <a:rPr lang="en-US" altLang="zh-CN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𝐻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zh-CN" altLang="en-US" sz="2400" dirty="0" smtClean="0"/>
                  <a:t>，则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400" i="1">
                        <a:latin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813" y="4835403"/>
                <a:ext cx="10441160" cy="1938992"/>
              </a:xfrm>
              <a:prstGeom prst="rect">
                <a:avLst/>
              </a:prstGeom>
              <a:blipFill rotWithShape="0">
                <a:blip r:embed="rId4"/>
                <a:stretch>
                  <a:fillRect l="-816" t="-2188"/>
                </a:stretch>
              </a:blipFill>
              <a:ln>
                <a:solidFill>
                  <a:srgbClr val="1CCE53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5078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28768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反应热的综合计算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931265" y="980728"/>
            <a:ext cx="7541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2【</a:t>
            </a:r>
            <a:r>
              <a:rPr lang="zh-CN" altLang="en-US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五三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P11T4】(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2021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福建福州检测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已知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丙烷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(C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8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的燃烧热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Δ</a:t>
            </a:r>
            <a:r>
              <a:rPr lang="en-US" altLang="zh-CN" sz="28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=-2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215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kJ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mol</a:t>
            </a:r>
            <a:r>
              <a:rPr lang="en-US" altLang="zh-CN" sz="2800" baseline="30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-1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若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一定量的丙烷完全燃烧后生成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1.8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g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水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则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放出的</a:t>
            </a:r>
            <a:r>
              <a:rPr lang="zh-CN" altLang="zh-CN" sz="28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热量</a:t>
            </a:r>
            <a:r>
              <a:rPr lang="zh-CN" altLang="en-US" sz="28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为</a:t>
            </a:r>
            <a:r>
              <a:rPr lang="en-US" altLang="zh-CN" sz="28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_________kJ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079776" y="2780928"/>
            <a:ext cx="543739" cy="637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55</a:t>
            </a:r>
            <a:endParaRPr lang="zh-CN" altLang="zh-CN" sz="2800" dirty="0">
              <a:solidFill>
                <a:srgbClr val="FF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6"/>
              <p:cNvSpPr txBox="1"/>
              <p:nvPr/>
            </p:nvSpPr>
            <p:spPr>
              <a:xfrm>
                <a:off x="980747" y="4115892"/>
                <a:ext cx="10441160" cy="1532407"/>
              </a:xfrm>
              <a:prstGeom prst="rect">
                <a:avLst/>
              </a:prstGeom>
              <a:noFill/>
              <a:ln>
                <a:solidFill>
                  <a:srgbClr val="1CCE53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方法：丙烷的燃烧热的热化学方程式中，每发生</a:t>
                </a:r>
                <a:r>
                  <a:rPr lang="en-US" altLang="zh-CN" sz="2400" dirty="0" smtClean="0"/>
                  <a:t>1mol</a:t>
                </a:r>
                <a:r>
                  <a:rPr lang="zh-CN" altLang="en-US" sz="2400" dirty="0" smtClean="0"/>
                  <a:t>反应，生成</a:t>
                </a:r>
                <a:r>
                  <a:rPr lang="en-US" altLang="zh-CN" sz="2400" dirty="0" smtClean="0"/>
                  <a:t>4mol</a:t>
                </a:r>
                <a:r>
                  <a:rPr lang="zh-CN" altLang="en-US" sz="2400" dirty="0" smtClean="0"/>
                  <a:t>水，放出</a:t>
                </a:r>
                <a:r>
                  <a:rPr lang="en-US" altLang="zh-CN" sz="2400" dirty="0" smtClean="0"/>
                  <a:t>2215kJ</a:t>
                </a:r>
                <a:r>
                  <a:rPr lang="zh-CN" altLang="en-US" sz="2400" dirty="0" smtClean="0"/>
                  <a:t>的热量，计算此时</a:t>
                </a:r>
                <a:r>
                  <a:rPr lang="en-US" altLang="zh-CN" sz="2400" dirty="0" smtClean="0"/>
                  <a:t>1.8g</a:t>
                </a:r>
                <a:r>
                  <a:rPr lang="zh-CN" altLang="en-US" sz="2400" dirty="0" smtClean="0"/>
                  <a:t>水的物质的量为</a:t>
                </a:r>
                <a:r>
                  <a:rPr lang="en-US" altLang="zh-CN" sz="2400" dirty="0" smtClean="0"/>
                  <a:t>0.1mol</a:t>
                </a:r>
                <a:r>
                  <a:rPr lang="zh-CN" altLang="en-US" sz="2400" dirty="0" smtClean="0"/>
                  <a:t>，则放出的热量为：</a:t>
                </a:r>
                <a:endParaRPr lang="en-US" altLang="zh-CN" sz="24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zh-CN" sz="240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altLang="zh-CN" sz="2400" i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altLang="zh-CN" sz="2400" i="0" smtClean="0"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kJ</m:t>
                          </m:r>
                        </m:num>
                        <m:den>
                          <m: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</m:den>
                      </m:f>
                      <m:r>
                        <a:rPr lang="en-US" altLang="zh-CN" sz="240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0.1</m:t>
                      </m:r>
                      <m:r>
                        <m:rPr>
                          <m:sty m:val="p"/>
                        </m:rP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mol</m:t>
                      </m:r>
                      <m:r>
                        <a:rPr lang="en-US" altLang="zh-CN" sz="2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=55.375</m:t>
                      </m:r>
                      <m:r>
                        <m:rPr>
                          <m:sty m:val="p"/>
                        </m:rPr>
                        <a:rPr lang="en-US" altLang="zh-CN" sz="2400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kJ</m:t>
                      </m:r>
                    </m:oMath>
                  </m:oMathPara>
                </a14:m>
                <a:endParaRPr lang="en-US" altLang="zh-CN" sz="2400" dirty="0" smtClean="0"/>
              </a:p>
            </p:txBody>
          </p:sp>
        </mc:Choice>
        <mc:Fallback xmlns=""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0747" y="4115892"/>
                <a:ext cx="10441160" cy="1532407"/>
              </a:xfrm>
              <a:prstGeom prst="rect">
                <a:avLst/>
              </a:prstGeom>
              <a:blipFill rotWithShape="0">
                <a:blip r:embed="rId2"/>
                <a:stretch>
                  <a:fillRect l="-875" t="-3937"/>
                </a:stretch>
              </a:blipFill>
              <a:ln>
                <a:solidFill>
                  <a:srgbClr val="1CCE53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94374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28768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反应热的综合计算</a:t>
            </a:r>
            <a:endParaRPr lang="zh-CN" altLang="en-US" sz="2800" dirty="0"/>
          </a:p>
        </p:txBody>
      </p:sp>
      <p:sp>
        <p:nvSpPr>
          <p:cNvPr id="2" name="矩形 1"/>
          <p:cNvSpPr/>
          <p:nvPr/>
        </p:nvSpPr>
        <p:spPr>
          <a:xfrm>
            <a:off x="223661" y="586660"/>
            <a:ext cx="110172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3【</a:t>
            </a:r>
            <a:r>
              <a:rPr lang="zh-CN" altLang="en-US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五三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P11T5】</a:t>
            </a:r>
            <a:r>
              <a:rPr lang="zh-CN" altLang="zh-CN" sz="28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已知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:2H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(g)+O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=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2H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O(l)</a:t>
            </a:r>
            <a:r>
              <a:rPr lang="zh-CN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Δ</a:t>
            </a:r>
            <a:r>
              <a:rPr lang="en-US" altLang="zh-CN" sz="28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=-571.6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kJ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mol</a:t>
            </a:r>
            <a:r>
              <a:rPr lang="en-US" altLang="zh-CN" sz="2800" baseline="30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-1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CH</a:t>
            </a:r>
            <a:r>
              <a:rPr lang="en-US" altLang="zh-CN" sz="2800" baseline="-250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4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)+2O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=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(g)+2H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O(l)</a:t>
            </a:r>
            <a:r>
              <a:rPr lang="zh-CN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　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Δ</a:t>
            </a:r>
            <a:r>
              <a:rPr lang="en-US" altLang="zh-CN" sz="28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=-890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kJ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mol</a:t>
            </a:r>
            <a:r>
              <a:rPr lang="en-US" altLang="zh-CN" sz="2800" baseline="30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-1</a:t>
            </a:r>
            <a:r>
              <a:rPr lang="zh-CN" altLang="zh-CN" sz="28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</a:t>
            </a:r>
            <a:endParaRPr lang="en-US" altLang="zh-CN" sz="2800" dirty="0" smtClean="0">
              <a:solidFill>
                <a:srgbClr val="000000"/>
              </a:solidFill>
              <a:latin typeface="NEU-BZ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现有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与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CH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4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的混合气体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112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L(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标准状况下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使其完全燃烧生成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CO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和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O(l),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若实验测得反应放热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3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845.8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kJ,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则原混合气体中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与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CH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4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的物质的量之比</a:t>
            </a:r>
            <a:r>
              <a:rPr lang="zh-CN" altLang="zh-CN" sz="28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是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_______</a:t>
            </a:r>
            <a:endParaRPr lang="zh-CN" altLang="zh-CN" sz="2800" dirty="0">
              <a:solidFill>
                <a:srgbClr val="000000"/>
              </a:solidFill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31972" y="3835645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NEU-BZ-S92"/>
                <a:cs typeface="Times New Roman" panose="02020603050405020304" pitchFamily="18" charset="0"/>
              </a:rPr>
              <a:t>1</a:t>
            </a:r>
            <a:r>
              <a:rPr lang="zh-CN" altLang="zh-CN" sz="2800" dirty="0">
                <a:solidFill>
                  <a:srgbClr val="FF0000"/>
                </a:solidFill>
                <a:latin typeface="NEU-BZ"/>
                <a:cs typeface="宋体" panose="02010600030101010101" pitchFamily="2" charset="-122"/>
              </a:rPr>
              <a:t>∶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/>
              <p:cNvSpPr txBox="1"/>
              <p:nvPr/>
            </p:nvSpPr>
            <p:spPr>
              <a:xfrm>
                <a:off x="259201" y="4620418"/>
                <a:ext cx="10441160" cy="1742465"/>
              </a:xfrm>
              <a:prstGeom prst="rect">
                <a:avLst/>
              </a:prstGeom>
              <a:noFill/>
              <a:ln>
                <a:solidFill>
                  <a:srgbClr val="1CCE53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方法：</a:t>
                </a:r>
                <a:r>
                  <a:rPr lang="en-US" altLang="zh-CN" sz="2400" dirty="0" smtClean="0"/>
                  <a:t>112L</a:t>
                </a:r>
                <a:r>
                  <a:rPr lang="zh-CN" altLang="en-US" sz="2400" dirty="0" smtClean="0"/>
                  <a:t>混合气体，标况下为</a:t>
                </a:r>
                <a:r>
                  <a:rPr lang="en-US" altLang="zh-CN" sz="2400" dirty="0" smtClean="0"/>
                  <a:t>5mol</a:t>
                </a:r>
                <a:r>
                  <a:rPr lang="zh-CN" altLang="en-US" sz="2400" dirty="0" smtClean="0"/>
                  <a:t>，为氢气和甲烷的混合气体，采用十字交叉法：计算平均每</a:t>
                </a:r>
                <a:r>
                  <a:rPr lang="en-US" altLang="zh-CN" sz="2400" dirty="0" smtClean="0"/>
                  <a:t>1mol</a:t>
                </a:r>
                <a:r>
                  <a:rPr lang="zh-CN" altLang="en-US" sz="2400" dirty="0" smtClean="0"/>
                  <a:t>气体完全燃烧放热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400" i="0" smtClean="0">
                            <a:latin typeface="Cambria Math" panose="02040503050406030204" pitchFamily="18" charset="0"/>
                          </a:rPr>
                          <m:t>8</m:t>
                        </m:r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a:rPr lang="en-US" altLang="zh-CN" sz="2400" i="0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altLang="zh-CN" sz="2400" i="0" smtClean="0">
                            <a:latin typeface="Cambria Math" panose="02040503050406030204" pitchFamily="18" charset="0"/>
                          </a:rPr>
                          <m:t>8</m:t>
                        </m:r>
                        <m:r>
                          <m:rPr>
                            <m:sty m:val="p"/>
                          </m:rPr>
                          <a:rPr lang="en-US" altLang="zh-CN" sz="2400" i="0">
                            <a:latin typeface="Cambria Math" panose="02040503050406030204" pitchFamily="18" charset="0"/>
                          </a:rPr>
                          <m:t>k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J</m:t>
                        </m:r>
                      </m:num>
                      <m:den>
                        <m: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mol</m:t>
                        </m:r>
                      </m:den>
                    </m:f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=769.16</m:t>
                    </m:r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kJ</m:t>
                    </m:r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altLang="zh-CN" sz="2400" b="0" i="0" smtClean="0">
                        <a:latin typeface="Cambria Math" panose="02040503050406030204" pitchFamily="18" charset="0"/>
                      </a:rPr>
                      <m:t>mol</m:t>
                    </m:r>
                    <m:r>
                      <a:rPr lang="zh-CN" altLang="en-US" sz="2400" i="0">
                        <a:latin typeface="Cambria Math" panose="02040503050406030204" pitchFamily="18" charset="0"/>
                      </a:rPr>
                      <m:t>。</m:t>
                    </m:r>
                  </m:oMath>
                </a14:m>
                <a:endParaRPr lang="en-US" altLang="zh-CN" sz="2400" dirty="0" smtClean="0"/>
              </a:p>
              <a:p>
                <a:r>
                  <a:rPr lang="zh-CN" altLang="en-US" sz="2400" dirty="0" smtClean="0"/>
                  <a:t>打十字：</a:t>
                </a:r>
                <a:endParaRPr lang="en-US" altLang="zh-CN" sz="2400" dirty="0" smtClean="0"/>
              </a:p>
              <a:p>
                <a:endParaRPr lang="en-US" altLang="zh-CN" sz="2400" dirty="0" smtClean="0"/>
              </a:p>
            </p:txBody>
          </p:sp>
        </mc:Choice>
        <mc:Fallback xmlns=""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201" y="4620418"/>
                <a:ext cx="10441160" cy="1742465"/>
              </a:xfrm>
              <a:prstGeom prst="rect">
                <a:avLst/>
              </a:prstGeom>
              <a:blipFill rotWithShape="0">
                <a:blip r:embed="rId2"/>
                <a:stretch>
                  <a:fillRect l="-875" t="-3472"/>
                </a:stretch>
              </a:blipFill>
              <a:ln>
                <a:solidFill>
                  <a:srgbClr val="1CCE53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/>
          <p:cNvSpPr txBox="1"/>
          <p:nvPr/>
        </p:nvSpPr>
        <p:spPr>
          <a:xfrm>
            <a:off x="4122474" y="6028312"/>
            <a:ext cx="12421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483.36</a:t>
            </a:r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2923497" y="576998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769.16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1983706" y="5954652"/>
            <a:ext cx="828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890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1987393" y="5546422"/>
            <a:ext cx="828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285.8</a:t>
            </a:r>
            <a:endParaRPr lang="zh-CN" altLang="en-US" dirty="0"/>
          </a:p>
        </p:txBody>
      </p:sp>
      <p:cxnSp>
        <p:nvCxnSpPr>
          <p:cNvPr id="12" name="直接连接符 11"/>
          <p:cNvCxnSpPr/>
          <p:nvPr/>
        </p:nvCxnSpPr>
        <p:spPr>
          <a:xfrm>
            <a:off x="2667782" y="5737076"/>
            <a:ext cx="28803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100926" y="549165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120.84</a:t>
            </a:r>
            <a:endParaRPr lang="zh-CN" altLang="en-US" dirty="0"/>
          </a:p>
        </p:txBody>
      </p:sp>
      <p:cxnSp>
        <p:nvCxnSpPr>
          <p:cNvPr id="15" name="直接连接符 14"/>
          <p:cNvCxnSpPr/>
          <p:nvPr/>
        </p:nvCxnSpPr>
        <p:spPr>
          <a:xfrm flipV="1">
            <a:off x="2683940" y="6028312"/>
            <a:ext cx="255715" cy="1846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3803751" y="5662617"/>
            <a:ext cx="255715" cy="1846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3751589" y="6046342"/>
            <a:ext cx="28803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文本框 18"/>
              <p:cNvSpPr txBox="1"/>
              <p:nvPr/>
            </p:nvSpPr>
            <p:spPr>
              <a:xfrm>
                <a:off x="5148371" y="5546422"/>
                <a:ext cx="727454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9" name="文本框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371" y="5546422"/>
                <a:ext cx="727454" cy="613886"/>
              </a:xfrm>
              <a:prstGeom prst="rect">
                <a:avLst/>
              </a:prstGeom>
              <a:blipFill rotWithShape="0">
                <a:blip r:embed="rId3"/>
                <a:stretch>
                  <a:fillRect l="-13445" b="-89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6564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7" grpId="0"/>
      <p:bldP spid="8" grpId="0"/>
      <p:bldP spid="9" grpId="0"/>
      <p:bldP spid="10" grpId="0"/>
      <p:bldP spid="13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28768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反应热的综合计算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126119" y="591629"/>
            <a:ext cx="808426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4【</a:t>
            </a:r>
            <a:r>
              <a:rPr lang="zh-CN" altLang="en-US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五三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P13T5】.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部分化学键的键能如下表所示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: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6625622"/>
              </p:ext>
            </p:extLst>
          </p:nvPr>
        </p:nvGraphicFramePr>
        <p:xfrm>
          <a:off x="870141" y="1294921"/>
          <a:ext cx="10009112" cy="160909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664296"/>
                <a:gridCol w="1584176"/>
                <a:gridCol w="1728192"/>
                <a:gridCol w="1224136"/>
                <a:gridCol w="1512168"/>
                <a:gridCol w="1296144"/>
              </a:tblGrid>
              <a:tr h="7848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</a:rPr>
                        <a:t>化学键</a:t>
                      </a:r>
                      <a:endParaRPr lang="zh-CN" sz="28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C-H</a:t>
                      </a:r>
                      <a:endParaRPr lang="zh-CN" sz="28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C=O</a:t>
                      </a:r>
                      <a:endParaRPr lang="zh-CN" sz="28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N-H</a:t>
                      </a:r>
                      <a:endParaRPr lang="zh-CN" sz="28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C-N</a:t>
                      </a:r>
                      <a:endParaRPr lang="zh-CN" sz="28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H-O</a:t>
                      </a:r>
                      <a:endParaRPr lang="zh-CN" sz="28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8242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</a:rPr>
                        <a:t>键能</a:t>
                      </a:r>
                      <a:r>
                        <a:rPr lang="en-US" sz="2800" kern="100" dirty="0">
                          <a:effectLst/>
                        </a:rPr>
                        <a:t>(kJ·mol</a:t>
                      </a:r>
                      <a:r>
                        <a:rPr lang="en-US" sz="2800" kern="100" baseline="30000" dirty="0">
                          <a:effectLst/>
                        </a:rPr>
                        <a:t>-1</a:t>
                      </a:r>
                      <a:r>
                        <a:rPr lang="en-US" sz="2800" kern="100" dirty="0">
                          <a:effectLst/>
                        </a:rPr>
                        <a:t>)</a:t>
                      </a:r>
                      <a:endParaRPr lang="zh-CN" sz="28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a</a:t>
                      </a:r>
                      <a:endParaRPr lang="zh-CN" sz="28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b</a:t>
                      </a:r>
                      <a:endParaRPr lang="zh-CN" sz="28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c</a:t>
                      </a:r>
                      <a:endParaRPr lang="zh-CN" sz="28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d</a:t>
                      </a:r>
                      <a:endParaRPr lang="zh-CN" sz="2800" kern="1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e</a:t>
                      </a:r>
                      <a:endParaRPr lang="zh-CN" sz="2800" kern="1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26119" y="3186619"/>
            <a:ext cx="4314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kern="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甲醛的结构式</a:t>
            </a:r>
            <a:r>
              <a:rPr lang="zh-CN" altLang="zh-CN" sz="2800" kern="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为</a:t>
            </a:r>
            <a:r>
              <a:rPr lang="en-US" altLang="zh-CN" sz="2800" kern="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       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endParaRPr lang="zh-CN" altLang="en-US" sz="2800" dirty="0"/>
          </a:p>
        </p:txBody>
      </p:sp>
      <p:sp>
        <p:nvSpPr>
          <p:cNvPr id="9" name="矩形 8"/>
          <p:cNvSpPr/>
          <p:nvPr/>
        </p:nvSpPr>
        <p:spPr>
          <a:xfrm>
            <a:off x="210453" y="4084604"/>
            <a:ext cx="107723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甲醛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制备乌洛托品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(C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6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12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N</a:t>
            </a:r>
            <a:r>
              <a:rPr lang="en-US" altLang="zh-CN" sz="28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4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的反应如图所示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8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该反应的</a:t>
            </a:r>
            <a:r>
              <a:rPr lang="en-US" altLang="zh-CN" sz="28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Δ</a:t>
            </a:r>
            <a:r>
              <a:rPr lang="en-US" altLang="zh-CN" sz="2800" i="1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zh-CN" altLang="zh-CN" sz="28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为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______________________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1624" y="3030682"/>
            <a:ext cx="1152128" cy="1122171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4871864" y="5122139"/>
            <a:ext cx="6460874" cy="1444449"/>
            <a:chOff x="767408" y="4820160"/>
            <a:chExt cx="6460874" cy="1444449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7408" y="4820160"/>
              <a:ext cx="6192688" cy="1444449"/>
            </a:xfrm>
            <a:prstGeom prst="rect">
              <a:avLst/>
            </a:prstGeom>
          </p:spPr>
        </p:pic>
        <p:sp>
          <p:nvSpPr>
            <p:cNvPr id="12" name="文本框 11"/>
            <p:cNvSpPr txBox="1"/>
            <p:nvPr/>
          </p:nvSpPr>
          <p:spPr>
            <a:xfrm>
              <a:off x="6691909" y="5198033"/>
              <a:ext cx="536373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/>
                <a:t>(g)</a:t>
              </a:r>
              <a:endParaRPr lang="zh-CN" altLang="en-US" sz="2400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矩形 13"/>
              <p:cNvSpPr/>
              <p:nvPr/>
            </p:nvSpPr>
            <p:spPr>
              <a:xfrm>
                <a:off x="3773705" y="30777"/>
                <a:ext cx="4201984" cy="46166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 smtClean="0"/>
                  <a:t>Δ</a:t>
                </a:r>
                <a:r>
                  <a:rPr lang="en-US" altLang="zh-CN" sz="2400" i="1" dirty="0" smtClean="0"/>
                  <a:t>H</a:t>
                </a:r>
                <a:r>
                  <a:rPr lang="en-US" altLang="zh-CN" sz="2400" dirty="0"/>
                  <a:t>=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</a:rPr>
                          <m:t>反应物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r>
                  <a:rPr lang="en-US" altLang="zh-CN" sz="2400" dirty="0"/>
                  <a:t>-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𝐸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</a:rPr>
                          <m:t>生成物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nary>
                  </m:oMath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14" name="矩形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3705" y="30777"/>
                <a:ext cx="4201984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2177" t="-127632" r="-435" b="-19736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文本框 14"/>
          <p:cNvSpPr txBox="1"/>
          <p:nvPr/>
        </p:nvSpPr>
        <p:spPr>
          <a:xfrm>
            <a:off x="554926" y="4699976"/>
            <a:ext cx="3885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6(b+2c-2d-2e</a:t>
            </a:r>
            <a:r>
              <a:rPr lang="zh-CN" altLang="en-US" sz="2800" dirty="0" smtClean="0">
                <a:solidFill>
                  <a:srgbClr val="FF0000"/>
                </a:solidFill>
              </a:rPr>
              <a:t>）</a:t>
            </a:r>
            <a:r>
              <a:rPr lang="en-US" altLang="zh-CN" sz="2800" dirty="0" smtClean="0">
                <a:solidFill>
                  <a:srgbClr val="FF0000"/>
                </a:solidFill>
              </a:rPr>
              <a:t>kJ/</a:t>
            </a:r>
            <a:r>
              <a:rPr lang="en-US" altLang="zh-CN" sz="2800" dirty="0" err="1" smtClean="0">
                <a:solidFill>
                  <a:srgbClr val="FF0000"/>
                </a:solidFill>
              </a:rPr>
              <a:t>mol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15249" y="6193580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乌洛托品 分子含 </a:t>
            </a:r>
            <a:r>
              <a:rPr lang="en-US" altLang="zh-CN" dirty="0" smtClean="0"/>
              <a:t>12</a:t>
            </a:r>
            <a:r>
              <a:rPr lang="zh-CN" altLang="en-US" dirty="0" smtClean="0"/>
              <a:t>条</a:t>
            </a:r>
            <a:r>
              <a:rPr lang="en-US" altLang="zh-CN" dirty="0" smtClean="0"/>
              <a:t>C-N</a:t>
            </a:r>
            <a:r>
              <a:rPr lang="zh-CN" altLang="en-US" dirty="0" smtClean="0"/>
              <a:t>和</a:t>
            </a:r>
            <a:r>
              <a:rPr lang="en-US" altLang="zh-CN" dirty="0" smtClean="0"/>
              <a:t>12</a:t>
            </a:r>
            <a:r>
              <a:rPr lang="zh-CN" altLang="en-US" dirty="0" smtClean="0"/>
              <a:t>条</a:t>
            </a:r>
            <a:r>
              <a:rPr lang="en-US" altLang="zh-CN" dirty="0" smtClean="0"/>
              <a:t>C-H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68673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64772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热化学中的图像问题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119336" y="671691"/>
            <a:ext cx="6264696" cy="5545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5【</a:t>
            </a:r>
            <a:r>
              <a:rPr lang="zh-CN" altLang="en-US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五三</a:t>
            </a:r>
            <a:r>
              <a:rPr lang="en-US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P14T5】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氢气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可将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还原为甲烷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反应为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(g)+4H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4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(g)+2H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O(g)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。科研人员结合实验与计算机模拟结果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研究了在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Pt/SiO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催化剂表面上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CO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与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的反应历程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前三步历程如图所示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其中吸附在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Pt/SiO</a:t>
            </a:r>
            <a:r>
              <a:rPr lang="en-US" altLang="zh-CN" sz="2400" baseline="-250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催化剂表面用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“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”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标注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,</a:t>
            </a:r>
            <a:r>
              <a:rPr lang="en-US" altLang="zh-CN" sz="2400" dirty="0" err="1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Ts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表示过渡态。物质吸附在催化剂表面形成过渡态的过程会</a:t>
            </a:r>
            <a:r>
              <a:rPr lang="zh-CN" altLang="zh-CN"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　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填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“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放出热量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”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或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“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吸收热量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”</a:t>
            </a:r>
            <a:r>
              <a:rPr lang="en-US" altLang="zh-CN" sz="2400" dirty="0">
                <a:solidFill>
                  <a:srgbClr val="000000"/>
                </a:solidFill>
                <a:latin typeface="NEU-BZ-S92"/>
                <a:cs typeface="Times New Roman" panose="02020603050405020304" pitchFamily="18" charset="0"/>
              </a:rPr>
              <a:t>);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反应历程中最小能垒步骤的化学方程式</a:t>
            </a:r>
            <a:r>
              <a:rPr lang="zh-CN" altLang="zh-CN" sz="2400" dirty="0" smtClean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为</a:t>
            </a:r>
            <a:r>
              <a:rPr lang="zh-CN" altLang="zh-CN" sz="24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NEU-BZ-S92"/>
                <a:cs typeface="Times New Roman" panose="02020603050405020304" pitchFamily="18" charset="0"/>
              </a:rPr>
              <a:t>　　　　　　　　　　　</a:t>
            </a:r>
            <a:r>
              <a:rPr lang="zh-CN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。</a:t>
            </a:r>
            <a:r>
              <a:rPr lang="en-US" altLang="zh-CN" sz="2400" dirty="0">
                <a:solidFill>
                  <a:srgbClr val="000000"/>
                </a:solidFill>
                <a:latin typeface="NEU-BZ"/>
                <a:cs typeface="Times New Roman" panose="02020603050405020304" pitchFamily="18" charset="0"/>
              </a:rPr>
              <a:t> 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4032" y="836712"/>
            <a:ext cx="5774864" cy="4176464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495600" y="5661248"/>
            <a:ext cx="55194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0" dirty="0">
                <a:solidFill>
                  <a:srgbClr val="FF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400" kern="0" dirty="0">
                <a:solidFill>
                  <a:srgbClr val="FF0000"/>
                </a:solidFill>
                <a:latin typeface="NEU-BZ-S92"/>
                <a:cs typeface="Times New Roman" panose="02020603050405020304" pitchFamily="18" charset="0"/>
              </a:rPr>
              <a:t>OH+</a:t>
            </a:r>
            <a:r>
              <a:rPr lang="en-US" altLang="zh-CN" sz="2400" kern="0" dirty="0">
                <a:solidFill>
                  <a:srgbClr val="FF0000"/>
                </a:solidFill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400" kern="0" dirty="0">
                <a:solidFill>
                  <a:srgbClr val="FF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400" kern="0" dirty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= </a:t>
            </a:r>
            <a:r>
              <a:rPr lang="en-US" altLang="zh-CN" sz="2400" kern="0" dirty="0" smtClean="0">
                <a:solidFill>
                  <a:srgbClr val="FF0000"/>
                </a:solidFill>
                <a:latin typeface="NEU-BZ-S92"/>
                <a:cs typeface="Times New Roman" panose="02020603050405020304" pitchFamily="18" charset="0"/>
              </a:rPr>
              <a:t>H</a:t>
            </a:r>
            <a:r>
              <a:rPr lang="en-US" altLang="zh-CN" sz="2400" kern="0" baseline="-25000" dirty="0" smtClean="0">
                <a:solidFill>
                  <a:srgbClr val="FF0000"/>
                </a:solidFill>
                <a:latin typeface="NEU-BZ-S92"/>
                <a:cs typeface="Times New Roman" panose="02020603050405020304" pitchFamily="18" charset="0"/>
              </a:rPr>
              <a:t>2</a:t>
            </a:r>
            <a:r>
              <a:rPr lang="en-US" altLang="zh-CN" sz="2400" kern="0" dirty="0" smtClean="0">
                <a:solidFill>
                  <a:srgbClr val="FF0000"/>
                </a:solidFill>
                <a:latin typeface="NEU-BZ-S92"/>
                <a:cs typeface="Times New Roman" panose="02020603050405020304" pitchFamily="18" charset="0"/>
              </a:rPr>
              <a:t>O(g)</a:t>
            </a:r>
            <a:r>
              <a:rPr lang="zh-CN" altLang="en-US" sz="2400" kern="0" dirty="0" smtClean="0">
                <a:solidFill>
                  <a:srgbClr val="FF0000"/>
                </a:solidFill>
                <a:latin typeface="NEU-BZ-S92"/>
                <a:cs typeface="Times New Roman" panose="02020603050405020304" pitchFamily="18" charset="0"/>
              </a:rPr>
              <a:t>或者原版照写图中的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867980" y="4551511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kern="0" dirty="0">
                <a:solidFill>
                  <a:srgbClr val="FF0000"/>
                </a:solidFill>
                <a:latin typeface="NEU-BZ"/>
                <a:cs typeface="Times New Roman" panose="02020603050405020304" pitchFamily="18" charset="0"/>
              </a:rPr>
              <a:t>吸收热量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4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71973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热化学中的图像问题</a:t>
            </a:r>
            <a:endParaRPr lang="zh-CN" altLang="en-US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227348" y="540055"/>
                <a:ext cx="6084676" cy="5632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font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kern="1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宋体" panose="02010600030101010101" pitchFamily="2" charset="-122"/>
                  </a:rPr>
                  <a:t>例</a:t>
                </a:r>
                <a:r>
                  <a:rPr lang="en-US" altLang="zh-CN" sz="2400" kern="1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宋体" panose="02010600030101010101" pitchFamily="2" charset="-122"/>
                  </a:rPr>
                  <a:t>6【2022</a:t>
                </a:r>
                <a:r>
                  <a:rPr lang="zh-CN" altLang="en-US" sz="2400" kern="1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宋体" panose="02010600030101010101" pitchFamily="2" charset="-122"/>
                  </a:rPr>
                  <a:t>广东</a:t>
                </a:r>
                <a:r>
                  <a:rPr lang="zh-CN" altLang="en-US" sz="2400" kern="1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宋体" panose="02010600030101010101" pitchFamily="2" charset="-122"/>
                  </a:rPr>
                  <a:t>高考</a:t>
                </a:r>
                <a:r>
                  <a:rPr lang="en-US" altLang="zh-CN" sz="2400" kern="1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cs typeface="宋体" panose="02010600030101010101" pitchFamily="2" charset="-122"/>
                  </a:rPr>
                  <a:t>19】</a:t>
                </a:r>
                <a:r>
                  <a:rPr lang="zh-CN" altLang="zh-CN" sz="2400" kern="100" dirty="0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铬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及其化合物在催化、金属防腐等方面具有重要应用。</a:t>
                </a:r>
                <a:endParaRPr lang="zh-CN" altLang="zh-CN" sz="2400" kern="100" dirty="0">
                  <a:effectLst/>
                  <a:latin typeface="Times New Roman" panose="02020603050405020304" pitchFamily="18" charset="0"/>
                  <a:cs typeface="宋体" panose="02010600030101010101" pitchFamily="2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（</a:t>
                </a: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1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）催化剂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Cr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zh-CN" altLang="zh-CN" sz="24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O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3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可由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NH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4</m:t>
                        </m:r>
                      </m:sub>
                    </m:sSub>
                    <m:sSub>
                      <m:sSubPr>
                        <m:ctrlPr>
                          <a:rPr lang="zh-CN" altLang="zh-CN" sz="24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)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zh-CN" altLang="zh-CN" sz="24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Cr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zh-CN" altLang="zh-CN" sz="24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O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7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加热分解制备，反应同时生成无污染气体。</a:t>
                </a:r>
                <a:endParaRPr lang="zh-CN" altLang="zh-CN" sz="2400" kern="100" dirty="0">
                  <a:effectLst/>
                  <a:latin typeface="Times New Roman" panose="02020603050405020304" pitchFamily="18" charset="0"/>
                  <a:cs typeface="宋体" panose="02010600030101010101" pitchFamily="2" charset="-122"/>
                </a:endParaRPr>
              </a:p>
              <a:p>
                <a:pPr font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latin typeface="宋体" panose="02010600030101010101" pitchFamily="2" charset="-122"/>
                    <a:cs typeface="宋体" panose="02010600030101010101" pitchFamily="2" charset="-122"/>
                  </a:rPr>
                  <a:t>①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完成化学方程式：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NH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4</m:t>
                        </m:r>
                      </m:sub>
                    </m:sSub>
                    <m:sSub>
                      <m:sSubPr>
                        <m:ctrlPr>
                          <a:rPr lang="zh-CN" altLang="zh-CN" sz="24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)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zh-CN" altLang="zh-CN" sz="24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Cr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zh-CN" altLang="zh-CN" sz="24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O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7</m:t>
                        </m:r>
                      </m:sub>
                    </m:sSub>
                    <m:r>
                      <a:rPr lang="en-US" altLang="zh-CN" sz="2400" i="1" kern="10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cs typeface="宋体" panose="02010600030101010101" pitchFamily="2" charset="-122"/>
                      </a:rPr>
                      <m:t>=</m:t>
                    </m:r>
                    <m:sSub>
                      <m:sSubPr>
                        <m:ctrlPr>
                          <a:rPr lang="zh-CN" altLang="zh-CN" sz="24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Cr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zh-CN" altLang="zh-CN" sz="2400" i="1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宋体" panose="02010600030101010101" pitchFamily="2" charset="-12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O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+</a:t>
                </a: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_________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+</a:t>
                </a: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________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。</a:t>
                </a:r>
                <a:endParaRPr lang="zh-CN" altLang="zh-CN" sz="2400" kern="100" dirty="0">
                  <a:effectLst/>
                  <a:latin typeface="Times New Roman" panose="02020603050405020304" pitchFamily="18" charset="0"/>
                  <a:cs typeface="宋体" panose="02010600030101010101" pitchFamily="2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latin typeface="宋体" panose="02010600030101010101" pitchFamily="2" charset="-122"/>
                    <a:cs typeface="宋体" panose="02010600030101010101" pitchFamily="2" charset="-122"/>
                  </a:rPr>
                  <a:t>②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Cr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O</m:t>
                        </m:r>
                      </m:e>
                      <m:sub>
                        <m:r>
                          <a:rPr lang="en-US" altLang="zh-CN" sz="2400" kern="1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cs typeface="宋体" panose="02010600030101010101" pitchFamily="2" charset="-122"/>
                          </a:rPr>
                          <m:t>3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cs typeface="宋体" panose="02010600030101010101" pitchFamily="2" charset="-122"/>
                  </a:rPr>
                  <a:t>催化丙烷脱氢过程中，部分反应历程如图，</a:t>
                </a: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cs typeface="宋体" panose="02010600030101010101" pitchFamily="2" charset="-122"/>
                  </a:rPr>
                  <a:t>X(g)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cs typeface="宋体" panose="02010600030101010101" pitchFamily="2" charset="-122"/>
                  </a:rPr>
                  <a:t>→</a:t>
                </a: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cs typeface="宋体" panose="02010600030101010101" pitchFamily="2" charset="-122"/>
                  </a:rPr>
                  <a:t>Y(g)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cs typeface="宋体" panose="02010600030101010101" pitchFamily="2" charset="-122"/>
                  </a:rPr>
                  <a:t>过程的焓变为</a:t>
                </a:r>
                <a:r>
                  <a:rPr lang="en-US" altLang="zh-CN" sz="2400" kern="100" dirty="0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cs typeface="宋体" panose="02010600030101010101" pitchFamily="2" charset="-122"/>
                  </a:rPr>
                  <a:t>_______________________________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kern="100" dirty="0" smtClean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(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cs typeface="宋体" panose="02010600030101010101" pitchFamily="2" charset="-122"/>
                  </a:rPr>
                  <a:t>列式表示</a:t>
                </a: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cs typeface="宋体" panose="02010600030101010101" pitchFamily="2" charset="-122"/>
                  </a:rPr>
                  <a:t>。</a:t>
                </a:r>
                <a:endParaRPr lang="zh-CN" altLang="en-US" sz="2400" dirty="0"/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48" y="540055"/>
                <a:ext cx="6084676" cy="5632311"/>
              </a:xfrm>
              <a:prstGeom prst="rect">
                <a:avLst/>
              </a:prstGeom>
              <a:blipFill rotWithShape="0">
                <a:blip r:embed="rId2"/>
                <a:stretch>
                  <a:fillRect l="-1503" b="-4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4152" y="1988119"/>
            <a:ext cx="3960440" cy="3445583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1703512" y="3356992"/>
            <a:ext cx="6639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altLang="zh-CN" sz="2400" kern="100" baseline="-25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altLang="zh-CN" sz="24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↑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004205" y="3356992"/>
            <a:ext cx="8867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4H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271464" y="4970144"/>
            <a:ext cx="2727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)+Δ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+(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altLang="zh-CN" sz="2400" i="1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US" altLang="zh-CN" sz="240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pic>
        <p:nvPicPr>
          <p:cNvPr id="8" name="Picture 15" descr="1-2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56" y="5606199"/>
            <a:ext cx="5039941" cy="113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702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719736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3</a:t>
            </a:r>
            <a:r>
              <a:rPr lang="zh-CN" altLang="en-US" sz="2800" dirty="0" smtClean="0"/>
              <a:t>热化学中的图像问题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215616" y="764704"/>
                <a:ext cx="11569015" cy="35409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400" dirty="0" smtClean="0"/>
                  <a:t>例</a:t>
                </a:r>
                <a:r>
                  <a:rPr lang="en-US" altLang="zh-CN" sz="2400" dirty="0" smtClean="0"/>
                  <a:t>7【2021</a:t>
                </a:r>
                <a:r>
                  <a:rPr lang="zh-CN" altLang="en-US" sz="2400" dirty="0" smtClean="0"/>
                  <a:t>全国</a:t>
                </a:r>
                <a:r>
                  <a:rPr lang="en-US" altLang="zh-CN" sz="2400" dirty="0" smtClean="0"/>
                  <a:t>II</a:t>
                </a:r>
                <a:r>
                  <a:rPr lang="zh-CN" altLang="en-US" sz="2400" dirty="0" smtClean="0"/>
                  <a:t>卷</a:t>
                </a:r>
                <a:r>
                  <a:rPr lang="en-US" altLang="zh-CN" sz="2400" dirty="0" smtClean="0"/>
                  <a:t>28】</a:t>
                </a:r>
                <a:r>
                  <a:rPr lang="zh-CN" altLang="zh-CN" sz="2400" dirty="0" smtClean="0"/>
                  <a:t> 二氧化碳</a:t>
                </a:r>
                <a:r>
                  <a:rPr lang="zh-CN" altLang="zh-CN" sz="2400" dirty="0"/>
                  <a:t>催化加氢制甲醇，有利于减少温室气体二氧化碳。回答下列问题：</a:t>
                </a:r>
              </a:p>
              <a:p>
                <a:r>
                  <a:rPr lang="zh-CN" altLang="zh-CN" sz="2400" dirty="0"/>
                  <a:t>（</a:t>
                </a:r>
                <a:r>
                  <a:rPr lang="en-US" altLang="zh-CN" sz="2400" dirty="0"/>
                  <a:t>1</a:t>
                </a:r>
                <a:r>
                  <a:rPr lang="zh-CN" altLang="zh-CN" sz="2400" dirty="0"/>
                  <a:t>）二氧化碳加氢制甲醇的总反应可表示为：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CO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>
                        <a:latin typeface="Cambria Math" panose="02040503050406030204" pitchFamily="18" charset="0"/>
                      </a:rPr>
                      <m:t>+3</m:t>
                    </m:r>
                    <m:sSub>
                      <m:sSub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CH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OH</m:t>
                    </m:r>
                    <m:d>
                      <m:d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en-US" altLang="zh-CN" sz="2400" dirty="0"/>
                  <a:t>(g)</a:t>
                </a:r>
                <a:endParaRPr lang="zh-CN" altLang="zh-CN" sz="2400" dirty="0"/>
              </a:p>
              <a:p>
                <a:r>
                  <a:rPr lang="zh-CN" altLang="zh-CN" sz="2400" dirty="0"/>
                  <a:t>该反应一般认为通过如下步骤来实现：</a:t>
                </a:r>
              </a:p>
              <a:p>
                <a:r>
                  <a:rPr lang="en-US" altLang="zh-CN" sz="2400" dirty="0"/>
                  <a:t>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CO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CO</m:t>
                    </m:r>
                    <m:d>
                      <m:d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O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g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zh-CN" sz="2400" dirty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∆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+41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kJ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endParaRPr lang="zh-CN" altLang="zh-CN" sz="2400" dirty="0"/>
              </a:p>
              <a:p>
                <a:r>
                  <a:rPr lang="en-US" altLang="zh-CN" sz="2400" dirty="0"/>
                  <a:t>②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CO</m:t>
                    </m:r>
                    <m:d>
                      <m:d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US" altLang="zh-CN" sz="240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C</m:t>
                    </m:r>
                    <m:sSub>
                      <m:sSub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OH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g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zh-CN" sz="2400" dirty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∆</m:t>
                        </m:r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90</m:t>
                    </m:r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kJ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endParaRPr lang="zh-CN" altLang="zh-CN" sz="2400" dirty="0"/>
              </a:p>
              <a:p>
                <a:r>
                  <a:rPr lang="zh-CN" altLang="zh-CN" sz="2400" dirty="0"/>
                  <a:t>总反应的</a:t>
                </a:r>
                <a14:m>
                  <m:oMath xmlns:m="http://schemas.openxmlformats.org/officeDocument/2006/math">
                    <m:r>
                      <a:rPr lang="en-US" altLang="zh-CN" sz="2400">
                        <a:latin typeface="Cambria Math" panose="02040503050406030204" pitchFamily="18" charset="0"/>
                      </a:rPr>
                      <m:t>∆</m:t>
                    </m:r>
                    <m:r>
                      <a:rPr lang="en-US" altLang="zh-CN" sz="2400" i="1">
                        <a:latin typeface="Cambria Math" panose="02040503050406030204" pitchFamily="18" charset="0"/>
                      </a:rPr>
                      <m:t>𝐻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zh-CN" sz="2400" dirty="0"/>
                  <a:t>________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400">
                        <a:latin typeface="Cambria Math" panose="02040503050406030204" pitchFamily="18" charset="0"/>
                      </a:rPr>
                      <m:t>kJ</m:t>
                    </m:r>
                    <m:r>
                      <a:rPr lang="en-US" altLang="zh-CN" sz="2400">
                        <a:latin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zh-CN" altLang="zh-CN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latin typeface="Cambria Math" panose="02040503050406030204" pitchFamily="18" charset="0"/>
                          </a:rPr>
                          <m:t>mol</m:t>
                        </m:r>
                      </m:e>
                      <m:sup>
                        <m:r>
                          <a:rPr lang="en-US" altLang="zh-CN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zh-CN" altLang="zh-CN" sz="2400" dirty="0"/>
                  <a:t>；</a:t>
                </a:r>
              </a:p>
              <a:p>
                <a:r>
                  <a:rPr lang="zh-CN" altLang="zh-CN" sz="2400" dirty="0"/>
                  <a:t>若反应</a:t>
                </a:r>
                <a:r>
                  <a:rPr lang="en-US" altLang="zh-CN" sz="2400" dirty="0"/>
                  <a:t>①</a:t>
                </a:r>
                <a:r>
                  <a:rPr lang="zh-CN" altLang="zh-CN" sz="2400" dirty="0"/>
                  <a:t>为慢反应，下列示意图中能体现上述反应能量变化的是</a:t>
                </a:r>
                <a:r>
                  <a:rPr lang="zh-CN" altLang="zh-CN" sz="2400" u="sng" dirty="0"/>
                  <a:t> </a:t>
                </a:r>
                <a:r>
                  <a:rPr lang="en-US" altLang="zh-CN" sz="2400" u="sng" dirty="0"/>
                  <a:t>	</a:t>
                </a:r>
                <a:r>
                  <a:rPr lang="zh-CN" altLang="zh-CN" sz="2400" dirty="0"/>
                  <a:t>。</a:t>
                </a:r>
                <a:r>
                  <a:rPr lang="en-US" altLang="zh-CN" sz="2400" dirty="0"/>
                  <a:t>(</a:t>
                </a:r>
                <a:r>
                  <a:rPr lang="zh-CN" altLang="zh-CN" sz="2400" dirty="0"/>
                  <a:t>填标号</a:t>
                </a:r>
                <a:r>
                  <a:rPr lang="en-US" altLang="zh-CN" sz="2400" dirty="0" smtClean="0"/>
                  <a:t>),</a:t>
                </a:r>
              </a:p>
              <a:p>
                <a:r>
                  <a:rPr lang="zh-CN" altLang="zh-CN" sz="2400" dirty="0" smtClean="0"/>
                  <a:t>判断</a:t>
                </a:r>
                <a:r>
                  <a:rPr lang="zh-CN" altLang="zh-CN" sz="2400" dirty="0"/>
                  <a:t>理由是</a:t>
                </a:r>
                <a:r>
                  <a:rPr lang="zh-CN" altLang="zh-CN" sz="2400" u="sng" dirty="0"/>
                  <a:t> </a:t>
                </a:r>
                <a:r>
                  <a:rPr lang="en-US" altLang="zh-CN" sz="2400" u="sng" dirty="0"/>
                  <a:t>			</a:t>
                </a:r>
                <a:r>
                  <a:rPr lang="en-US" altLang="zh-CN" sz="2400" u="sng" dirty="0" smtClean="0"/>
                  <a:t>                                                                           </a:t>
                </a:r>
                <a:r>
                  <a:rPr lang="zh-CN" altLang="zh-CN" sz="2400" dirty="0" smtClean="0"/>
                  <a:t>。</a:t>
                </a:r>
                <a:endParaRPr lang="zh-CN" altLang="zh-CN" sz="2400" dirty="0"/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616" y="764704"/>
                <a:ext cx="11569015" cy="3540969"/>
              </a:xfrm>
              <a:prstGeom prst="rect">
                <a:avLst/>
              </a:prstGeom>
              <a:blipFill rotWithShape="0">
                <a:blip r:embed="rId2"/>
                <a:stretch>
                  <a:fillRect l="-790" t="-1893" r="-1686" b="-241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16" y="4273322"/>
            <a:ext cx="9949223" cy="2346302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2639616" y="2956903"/>
            <a:ext cx="5950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-49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68139" y="6510181"/>
            <a:ext cx="81883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A                                                 B                                 C                           D </a:t>
            </a:r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8976320" y="3299792"/>
            <a:ext cx="407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120166" y="3716160"/>
            <a:ext cx="76842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kern="1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反应①为吸热反应，焓变大于</a:t>
            </a:r>
            <a:r>
              <a:rPr lang="en-US" altLang="zh-CN" sz="2400" kern="1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400" kern="1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，反应②为放热反应，焓变小于</a:t>
            </a:r>
            <a:r>
              <a:rPr lang="en-US" altLang="zh-CN" sz="2400" kern="1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0 </a:t>
            </a:r>
            <a:r>
              <a:rPr lang="zh-CN" altLang="en-US" sz="2400" kern="1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，反应①为慢反应，决速步骤，活化能高。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29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143672" y="332656"/>
            <a:ext cx="5256584" cy="1325563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小结（我学到了什么）</a:t>
            </a:r>
            <a:endParaRPr lang="zh-CN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0119113"/>
              </p:ext>
            </p:extLst>
          </p:nvPr>
        </p:nvGraphicFramePr>
        <p:xfrm>
          <a:off x="2423592" y="2060848"/>
          <a:ext cx="8128000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2"/>
                <a:gridCol w="7119888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序号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关键词或者句子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盖斯定律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运算法则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3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反应机理图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4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图像中如何看焓变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5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图像中判断反应快慢和反应类型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737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1688</TotalTime>
  <Words>1293</Words>
  <Application>Microsoft Office PowerPoint</Application>
  <PresentationFormat>宽屏</PresentationFormat>
  <Paragraphs>197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MS PGothic</vt:lpstr>
      <vt:lpstr>NEU-BZ</vt:lpstr>
      <vt:lpstr>NEU-BZ-S92</vt:lpstr>
      <vt:lpstr>方正书宋_GBK</vt:lpstr>
      <vt:lpstr>仿宋_GB2312</vt:lpstr>
      <vt:lpstr>黑体</vt:lpstr>
      <vt:lpstr>宋体</vt:lpstr>
      <vt:lpstr>Arial</vt:lpstr>
      <vt:lpstr>Calibri</vt:lpstr>
      <vt:lpstr>Calibri Light</vt:lpstr>
      <vt:lpstr>Cambria Math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第二课时  反应热的计算和综合分析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小结（我学到了什么）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http://www.kingedu.net</cp:lastModifiedBy>
  <cp:revision>73</cp:revision>
  <dcterms:created xsi:type="dcterms:W3CDTF">2012-09-07T06:51:12Z</dcterms:created>
  <dcterms:modified xsi:type="dcterms:W3CDTF">2022-09-09T04:14:00Z</dcterms:modified>
</cp:coreProperties>
</file>