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heme/theme2.xml" ContentType="application/vnd.openxmlformats-officedocument.theme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325" r:id="rId4"/>
    <p:sldId id="327" r:id="rId5"/>
    <p:sldId id="336" r:id="rId6"/>
    <p:sldId id="264" r:id="rId7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0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99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7B7E82"/>
    <a:srgbClr val="D7D8D9"/>
    <a:srgbClr val="DA0E2C"/>
    <a:srgbClr val="FFFFFF"/>
    <a:srgbClr val="ED1636"/>
    <a:srgbClr val="EA0029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78" autoAdjust="0"/>
    <p:restoredTop sz="96274" autoAdjust="0"/>
  </p:normalViewPr>
  <p:slideViewPr>
    <p:cSldViewPr snapToGrid="0" showGuides="1">
      <p:cViewPr varScale="1">
        <p:scale>
          <a:sx n="67" d="100"/>
          <a:sy n="67" d="100"/>
        </p:scale>
        <p:origin x="912" y="48"/>
      </p:cViewPr>
      <p:guideLst>
        <p:guide orient="horz" pos="504"/>
        <p:guide pos="3840"/>
        <p:guide orient="horz" pos="399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一本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  <p:sp>
        <p:nvSpPr>
          <p:cNvPr id="7" name="矩形: 圆角 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9EB0206-80B2-4D07-8A0B-F06F8C2CC139}"/>
              </a:ext>
            </a:extLst>
          </p:cNvPr>
          <p:cNvSpPr/>
          <p:nvPr userDrawn="1"/>
        </p:nvSpPr>
        <p:spPr>
          <a:xfrm>
            <a:off x="9936361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上一页</a:t>
            </a:r>
          </a:p>
        </p:txBody>
      </p:sp>
      <p:sp>
        <p:nvSpPr>
          <p:cNvPr id="9" name="矩形: 圆角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313F75A-4BF1-40B6-925F-F41923049B96}"/>
              </a:ext>
            </a:extLst>
          </p:cNvPr>
          <p:cNvSpPr/>
          <p:nvPr userDrawn="1"/>
        </p:nvSpPr>
        <p:spPr>
          <a:xfrm>
            <a:off x="11225258" y="6371606"/>
            <a:ext cx="907477" cy="330200"/>
          </a:xfrm>
          <a:prstGeom prst="roundRect">
            <a:avLst/>
          </a:prstGeom>
          <a:solidFill>
            <a:srgbClr val="DA0E2C"/>
          </a:solidFill>
          <a:ln>
            <a:solidFill>
              <a:srgbClr val="DA0E2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+mj-ea"/>
                <a:ea typeface="+mj-ea"/>
                <a:cs typeface="Times New Roman" panose="02020603050405020304" pitchFamily="18" charset="0"/>
              </a:rPr>
              <a:t>下一页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5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0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2024/7/23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1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2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YTSlide_4_1_1.5_1.9_1.5_1.5__0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网格"/>
          <p:cNvPicPr>
            <a:picLocks noChangeAspect="1"/>
          </p:cNvPicPr>
          <p:nvPr/>
        </p:nvPicPr>
        <p:blipFill>
          <a:blip r:embed="rId4"/>
          <a:srcRect t="37222" b="36963"/>
          <a:stretch>
            <a:fillRect/>
          </a:stretch>
        </p:blipFill>
        <p:spPr>
          <a:xfrm>
            <a:off x="0" y="2113915"/>
            <a:ext cx="12191365" cy="2847340"/>
          </a:xfrm>
          <a:prstGeom prst="rect">
            <a:avLst/>
          </a:prstGeom>
        </p:spPr>
      </p:pic>
      <p:sp>
        <p:nvSpPr>
          <p:cNvPr id="9" name="对角圆角矩形 8"/>
          <p:cNvSpPr/>
          <p:nvPr/>
        </p:nvSpPr>
        <p:spPr>
          <a:xfrm>
            <a:off x="1594485" y="2219325"/>
            <a:ext cx="9002395" cy="2593340"/>
          </a:xfrm>
          <a:prstGeom prst="round2DiagRect">
            <a:avLst/>
          </a:prstGeom>
          <a:solidFill>
            <a:schemeClr val="bg1"/>
          </a:solidFill>
          <a:ln>
            <a:solidFill>
              <a:srgbClr val="EA0029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47808" y="5080635"/>
            <a:ext cx="4096385" cy="60960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初中</a:t>
            </a:r>
            <a:r>
              <a:rPr lang="zh-CN" altLang="en-US" sz="3600" spc="200" dirty="0">
                <a:latin typeface="思源黑体 CN Bold" panose="020B0800000000000000" charset="-122"/>
                <a:ea typeface="思源黑体 CN Bold" panose="020B0800000000000000" charset="-122"/>
              </a:rPr>
              <a:t>物理</a:t>
            </a:r>
            <a:endParaRPr lang="zh-CN" sz="3600" spc="200" dirty="0">
              <a:latin typeface="思源黑体 CN Bold" panose="020B0800000000000000" charset="-122"/>
              <a:ea typeface="思源黑体 CN Bold" panose="020B08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85870" y="5618480"/>
            <a:ext cx="4620260" cy="501650"/>
          </a:xfrm>
          <a:prstGeom prst="rect">
            <a:avLst/>
          </a:prstGeom>
        </p:spPr>
        <p:txBody>
          <a:bodyPr anchor="ctr" anchorCtr="0">
            <a:noAutofit/>
            <a:extLst>
              <a:ext uri="{4A0BC546-FE56-4ADE-93B0-CB8AF2F6F144}">
                <wpsdc:textFrameExt xmlns="" xmlns:wpsdc="http://www.wps.cn/officeDocument/2022/drawingmlCustomData" xmlns:p14="http://schemas.microsoft.com/office/powerpoint/2010/main" xmlns:mc="http://schemas.openxmlformats.org/markup-compatibility/2006" type="sub-title"/>
              </a:ext>
            </a:extLst>
          </a:bodyPr>
          <a:lstStyle/>
          <a:p>
            <a:pPr algn="ctr"/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八年级上册（</a:t>
            </a:r>
            <a:r>
              <a:rPr lang="en-US" altLang="zh-CN" sz="2400" spc="200" dirty="0">
                <a:latin typeface="Arial" panose="020B0604020202020204" pitchFamily="34" charset="0"/>
                <a:ea typeface="微软雅黑" panose="020B0503020204020204" charset="-122"/>
              </a:rPr>
              <a:t>RJ</a:t>
            </a:r>
            <a:r>
              <a:rPr lang="zh-CN" altLang="en-US" sz="2400" spc="200" dirty="0">
                <a:latin typeface="Arial" panose="020B0604020202020204" pitchFamily="34" charset="0"/>
                <a:ea typeface="微软雅黑" panose="020B0503020204020204" charset="-122"/>
              </a:rPr>
              <a:t>版）</a:t>
            </a:r>
          </a:p>
        </p:txBody>
      </p:sp>
      <p:pic>
        <p:nvPicPr>
          <p:cNvPr id="13" name="图片 12" descr="同步训练1"/>
          <p:cNvPicPr>
            <a:picLocks noChangeAspect="1"/>
          </p:cNvPicPr>
          <p:nvPr/>
        </p:nvPicPr>
        <p:blipFill>
          <a:blip r:embed="rId5"/>
          <a:srcRect l="7201" t="41931" r="16569" b="41523"/>
          <a:stretch>
            <a:fillRect/>
          </a:stretch>
        </p:blipFill>
        <p:spPr>
          <a:xfrm>
            <a:off x="2239645" y="2332355"/>
            <a:ext cx="7393305" cy="2270125"/>
          </a:xfrm>
          <a:prstGeom prst="rect">
            <a:avLst/>
          </a:prstGeom>
        </p:spPr>
      </p:pic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>
        <p:fade/>
      </p:transition>
    </mc:Choice>
    <mc:Fallback xmlns="" xmlns:wpsdc="http://www.wps.cn/officeDocument/2022/drawingmlCustomData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5175" cy="1500505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403" y="318770"/>
            <a:ext cx="956119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0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第三章　物态变化</a:t>
            </a:r>
          </a:p>
        </p:txBody>
      </p:sp>
      <p:sp>
        <p:nvSpPr>
          <p:cNvPr id="7" name="Rectangle 5"/>
          <p:cNvSpPr/>
          <p:nvPr/>
        </p:nvSpPr>
        <p:spPr>
          <a:xfrm>
            <a:off x="1112678" y="2333098"/>
            <a:ext cx="9966643" cy="24523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ctr">
            <a:noAutofit/>
          </a:bodyPr>
          <a:lstStyle/>
          <a:p>
            <a:pPr algn="ctr" eaLnBrk="1" latinLnBrk="0" hangingPunct="0"/>
            <a:r>
              <a:rPr lang="zh-CN" altLang="en-US" sz="3600" b="1" dirty="0">
                <a:latin typeface="+mj-ea"/>
                <a:ea typeface="+mj-ea"/>
                <a:cs typeface="+mj-ea"/>
                <a:sym typeface="+mn-ea"/>
              </a:rPr>
              <a:t>第4节　升华和凝华</a:t>
            </a:r>
          </a:p>
        </p:txBody>
      </p:sp>
      <p:sp>
        <p:nvSpPr>
          <p:cNvPr id="64" name="矩形 6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4" name="yt_shape_11524"/>
          <p:cNvSpPr txBox="1"/>
          <p:nvPr/>
        </p:nvSpPr>
        <p:spPr>
          <a:xfrm>
            <a:off x="540120" y="1398379"/>
            <a:ext cx="11111999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真空镀膜是指在真空环境下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5_a1566"/>
              </a:rPr>
              <a:t>将金属或金属化合物通过加热由固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态直接变成气态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并沉积到材料表面形成固态薄膜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。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关于真空镀膜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ec4b4"/>
              </a:rPr>
              <a:t>下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列分析正确的是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B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graphicFrame>
        <p:nvGraphicFramePr>
          <p:cNvPr id="11525" name="yt_table_11525" title="H_218.4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156254"/>
              </p:ext>
            </p:extLst>
          </p:nvPr>
        </p:nvGraphicFramePr>
        <p:xfrm>
          <a:off x="540066" y="3069354"/>
          <a:ext cx="11111864" cy="2773680"/>
        </p:xfrm>
        <a:graphic>
          <a:graphicData uri="http://schemas.openxmlformats.org/drawingml/2006/table">
            <a:tbl>
              <a:tblPr/>
              <a:tblGrid>
                <a:gridCol w="11111864">
                  <a:extLst>
                    <a:ext uri="{9D8B030D-6E8A-4147-A177-3AD203B41FA5}">
                      <a16:colId xmlns:a16="http://schemas.microsoft.com/office/drawing/2014/main" val="102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固态金属或金属化合物通过加热变成气态是汽化现象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气态金属或金属化合物沉积到材料表面形成固态薄膜是凝华现象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固态金属或金属化合物变成气态的过程中要放出热量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  <a:sym typeface="_⨹_29_1d3d4"/>
                        </a:rPr>
                        <a:t>气态金属或金属化合物沉积到材料表面形成固态薄膜的过程中要吸</a:t>
                      </a:r>
                      <a:b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</a:b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收热量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6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3F9885EC-2388-8C4D-AF11-D80084E776EC}"/>
              </a:ext>
            </a:extLst>
          </p:cNvPr>
          <p:cNvSpPr txBox="1"/>
          <p:nvPr/>
        </p:nvSpPr>
        <p:spPr>
          <a:xfrm>
            <a:off x="3650509" y="2461045"/>
            <a:ext cx="416624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B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5CAE30BB-2F2E-46FE-99D5-961CAC2718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93" y="776285"/>
            <a:ext cx="10658475" cy="476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3" name="yt_shape_11533"/>
          <p:cNvSpPr txBox="1"/>
          <p:nvPr/>
        </p:nvSpPr>
        <p:spPr>
          <a:xfrm>
            <a:off x="540120" y="1341234"/>
            <a:ext cx="11463812" cy="162018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固态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液态和气态是物质常见的三种状态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某物质通过放热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da13d"/>
              </a:rPr>
              <a:t>吸</a:t>
            </a:r>
            <a:b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热在甲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乙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、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丙三种物态之间转化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如图所示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，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8_a5ea7"/>
              </a:rPr>
              <a:t>下列说法正确的是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 dirty="0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D</a:t>
            </a:r>
            <a:r>
              <a:rPr lang="zh-CN" altLang="zh-CN" sz="2800" b="0" i="0" u="none" dirty="0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 dirty="0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1534" name="yt_image_11534" title="H_143">
            <a:extLst>
              <a:ext uri="">
                <a16:creationId xmlns="" xmlns:a16="http://schemas.microsoft.com/office/drawing/2014/main" xmlns:p14="http://schemas.microsoft.com/office/powerpoint/2010/main" xmlns:mc="http://schemas.openxmlformats.org/markup-compatibility/2006" xmlns:a14="http://schemas.microsoft.com/office/drawing/2010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38319" y="3394948"/>
            <a:ext cx="2513827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536" name="yt_table_11536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518145"/>
              </p:ext>
            </p:extLst>
          </p:nvPr>
        </p:nvGraphicFramePr>
        <p:xfrm>
          <a:off x="540120" y="3228656"/>
          <a:ext cx="6099175" cy="2218944"/>
        </p:xfrm>
        <a:graphic>
          <a:graphicData uri="http://schemas.openxmlformats.org/drawingml/2006/table">
            <a:tbl>
              <a:tblPr/>
              <a:tblGrid>
                <a:gridCol w="6099175">
                  <a:extLst>
                    <a:ext uri="{9D8B030D-6E8A-4147-A177-3AD203B41FA5}">
                      <a16:colId xmlns:a16="http://schemas.microsoft.com/office/drawing/2014/main" val="102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甲为固态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由甲到乙是升华过程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乙为液态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由乙到丙是凝固过程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丙为液态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由乙到丙是液化过程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丙为固态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由丙到甲是熔化过程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4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39FECBD6-22A9-449F-A3D1-4FC1AD6B2ACD}"/>
              </a:ext>
            </a:extLst>
          </p:cNvPr>
          <p:cNvSpPr txBox="1"/>
          <p:nvPr/>
        </p:nvSpPr>
        <p:spPr>
          <a:xfrm>
            <a:off x="1161309" y="2403900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D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C5E2CA3E-1F48-4EA3-B49C-EAE9483CBC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680"/>
          <a:stretch/>
        </p:blipFill>
        <p:spPr>
          <a:xfrm>
            <a:off x="314181" y="763143"/>
            <a:ext cx="10668000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YT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6" name="yt_shape_11556"/>
          <p:cNvSpPr txBox="1"/>
          <p:nvPr/>
        </p:nvSpPr>
        <p:spPr>
          <a:xfrm>
            <a:off x="540119" y="1398376"/>
            <a:ext cx="11492915" cy="10600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 eaLnBrk="1" latinLnBrk="0" hangingPunct="0">
              <a:lnSpc>
                <a:spcPct val="129999"/>
              </a:lnSpc>
            </a:pP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黑体" pitchFamily="28"/>
              </a:rPr>
              <a:t>变式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　在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探究烛蜡的熔化特点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和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“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观察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‘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碘锤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’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中的物态变化</a:t>
            </a:r>
            <a:r>
              <a:rPr lang="en-US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”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  <a:sym typeface="_⨹_1_f9260"/>
              </a:rPr>
              <a:t>两</a:t>
            </a:r>
            <a:b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</a:b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个实验中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如图所示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），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Times New Roman" pitchFamily="28"/>
                <a:ea typeface="宋体" pitchFamily="28"/>
              </a:rPr>
              <a:t>采用水浴法加热的主要目的是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（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en-US" altLang="zh-CN" sz="2800" b="1" i="0" u="none">
                <a:solidFill>
                  <a:srgbClr val="FF0000">
                    <a:alpha val="0"/>
                  </a:srgbClr>
                </a:solidFill>
                <a:effectLst/>
                <a:latin typeface="Times New Roman" pitchFamily="28"/>
                <a:ea typeface="宋体" pitchFamily="28"/>
              </a:rPr>
              <a:t>C</a:t>
            </a:r>
            <a:r>
              <a:rPr lang="zh-CN" altLang="zh-CN" sz="2800" b="0" i="0" u="none">
                <a:solidFill>
                  <a:srgbClr val="555369"/>
                </a:solidFill>
                <a:effectLst/>
                <a:latin typeface="Times New Roman" pitchFamily="28"/>
                <a:ea typeface="宋体" pitchFamily="28"/>
              </a:rPr>
              <a:t>　</a:t>
            </a:r>
            <a:r>
              <a:rPr lang="zh-CN" altLang="zh-CN" sz="2800" b="0" i="0" u="none">
                <a:solidFill>
                  <a:srgbClr val="000000"/>
                </a:solidFill>
                <a:effectLst/>
                <a:latin typeface="宋体" pitchFamily="28"/>
                <a:ea typeface="宋体" pitchFamily="28"/>
              </a:rPr>
              <a:t>）</a:t>
            </a:r>
          </a:p>
        </p:txBody>
      </p:sp>
      <p:pic>
        <p:nvPicPr>
          <p:cNvPr id="11557" name="yt_image_11557" title="H_204.82">
            <a:extLst>
              <a:ext uri="">
                <a16:creationId xmlns="" xmlns:a16="http://schemas.microsoft.com/office/drawing/2014/main" xmlns:p14="http://schemas.microsoft.com/office/powerpoint/2010/main" xmlns:mc="http://schemas.openxmlformats.org/markup-compatibility/2006" xmlns:a14="http://schemas.microsoft.com/office/drawing/2010/main" id="{5351258F-BC95-41E6-9372-C2FE361B0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9328" y="2664626"/>
            <a:ext cx="3035863" cy="260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21A84D27-6308-7EE5-D6B1-B55FC2935B9F}"/>
              </a:ext>
            </a:extLst>
          </p:cNvPr>
          <p:cNvSpPr txBox="1"/>
          <p:nvPr/>
        </p:nvSpPr>
        <p:spPr>
          <a:xfrm>
            <a:off x="9695707" y="1906306"/>
            <a:ext cx="437261" cy="588658"/>
          </a:xfrm>
          <a:prstGeom prst="rect">
            <a:avLst/>
          </a:prstGeom>
          <a:noFill/>
        </p:spPr>
        <p:txBody>
          <a:bodyPr vert="horz" wrap="none" rtlCol="0">
            <a:noAutofit/>
          </a:bodyPr>
          <a:lstStyle/>
          <a:p>
            <a:pPr>
              <a:lnSpc>
                <a:spcPct val="129999"/>
              </a:lnSpc>
            </a:pPr>
            <a:r>
              <a:rPr kumimoji="0" lang="en-US" altLang="zh-CN" sz="2800" b="1" i="0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28"/>
                <a:ea typeface="宋体" pitchFamily="28"/>
                <a:cs typeface="+mn-cs"/>
              </a:rPr>
              <a:t>C</a:t>
            </a:r>
            <a:endParaRPr lang="zh-CN" altLang="en-US">
              <a:solidFill>
                <a:srgbClr val="FF0000"/>
              </a:solidFill>
            </a:endParaRPr>
          </a:p>
        </p:txBody>
      </p:sp>
      <p:graphicFrame>
        <p:nvGraphicFramePr>
          <p:cNvPr id="11559" name="yt_table_11559" title="H_174.72">
            <a:extLst>
              <a:ext uri="{FF2B5EF4-FFF2-40B4-BE49-F238E27FC236}">
                <a16:creationId xmlns:a16="http://schemas.microsoft.com/office/drawing/2014/main" id="{85F9CD91-DE56-4981-AD6D-3D4292DC4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10779"/>
              </p:ext>
            </p:extLst>
          </p:nvPr>
        </p:nvGraphicFramePr>
        <p:xfrm>
          <a:off x="540119" y="2664626"/>
          <a:ext cx="7165975" cy="2218944"/>
        </p:xfrm>
        <a:graphic>
          <a:graphicData uri="http://schemas.openxmlformats.org/drawingml/2006/table">
            <a:tbl>
              <a:tblPr/>
              <a:tblGrid>
                <a:gridCol w="7165975">
                  <a:extLst>
                    <a:ext uri="{9D8B030D-6E8A-4147-A177-3AD203B41FA5}">
                      <a16:colId xmlns:a16="http://schemas.microsoft.com/office/drawing/2014/main" val="102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A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都是为了受热均匀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B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都是为了控制温度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03492" indent="-503492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C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前者为了受热均匀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后者为了控制温度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23174" indent="-523174" algn="l" eaLnBrk="1" fontAlgn="ctr" latinLnBrk="0" hangingPunct="0">
                        <a:lnSpc>
                          <a:spcPct val="129999"/>
                        </a:lnSpc>
                      </a:pP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D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.</a:t>
                      </a:r>
                      <a:r>
                        <a:rPr lang="en-US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 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前者为了控制温度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宋体" pitchFamily="28"/>
                          <a:ea typeface="宋体" pitchFamily="28"/>
                        </a:rPr>
                        <a:t>，</a:t>
                      </a:r>
                      <a:r>
                        <a:rPr lang="zh-CN" altLang="zh-CN" sz="2800" b="0" i="0" u="none" dirty="0">
                          <a:solidFill>
                            <a:srgbClr val="000000"/>
                          </a:solidFill>
                          <a:effectLst/>
                          <a:latin typeface="Times New Roman" pitchFamily="28"/>
                          <a:ea typeface="宋体" pitchFamily="28"/>
                        </a:rPr>
                        <a:t>后者为了受热均匀</a:t>
                      </a:r>
                    </a:p>
                  </a:txBody>
                  <a:tcPr marL="0" marR="0" marT="0" marB="0" anchor="ctr">
                    <a:lnL w="9522" cmpd="sng">
                      <a:noFill/>
                    </a:lnL>
                    <a:lnR w="9522" cmpd="sng">
                      <a:noFill/>
                    </a:lnR>
                    <a:lnT w="9522" cmpd="sng">
                      <a:noFill/>
                    </a:lnT>
                    <a:lnB w="9522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18"/>
                  </a:ext>
                </a:extLst>
              </a:tr>
            </a:tbl>
          </a:graphicData>
        </a:graphic>
      </p:graphicFrame>
      <p:pic>
        <p:nvPicPr>
          <p:cNvPr id="14" name="图片 13">
            <a:extLst>
              <a:ext uri="{FF2B5EF4-FFF2-40B4-BE49-F238E27FC236}">
                <a16:creationId xmlns:a16="http://schemas.microsoft.com/office/drawing/2014/main" id="{6727045D-96B3-45A4-B39C-A0BDF45784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877" b="9157"/>
          <a:stretch/>
        </p:blipFill>
        <p:spPr>
          <a:xfrm>
            <a:off x="428346" y="743239"/>
            <a:ext cx="10582275" cy="4933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0160" y="6763385"/>
            <a:ext cx="12226290" cy="110490"/>
          </a:xfrm>
          <a:prstGeom prst="rect">
            <a:avLst/>
          </a:prstGeom>
          <a:solidFill>
            <a:srgbClr val="DA0E2C"/>
          </a:solidFill>
          <a:ln>
            <a:solidFill>
              <a:srgbClr val="DA0E2C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97"/>
          <p:cNvSpPr txBox="1"/>
          <p:nvPr>
            <p:custDataLst>
              <p:tags r:id="rId2"/>
            </p:custDataLst>
          </p:nvPr>
        </p:nvSpPr>
        <p:spPr>
          <a:xfrm>
            <a:off x="2571193" y="2245308"/>
            <a:ext cx="7063655" cy="1661795"/>
          </a:xfrm>
          <a:prstGeom prst="rect">
            <a:avLst/>
          </a:prstGeom>
          <a:noFill/>
        </p:spPr>
        <p:txBody>
          <a:bodyPr vert="horz" wrap="square" lIns="102973" tIns="0" rIns="10297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lt"/>
              </a:rPr>
              <a:t>谢谢观看</a:t>
            </a:r>
          </a:p>
        </p:txBody>
      </p:sp>
      <p:pic>
        <p:nvPicPr>
          <p:cNvPr id="2" name="图片 1" descr="一本logo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5320" y="100110"/>
            <a:ext cx="994410" cy="535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lhYjY2Y2VmYWEyZTg5NTI5ZjVjM2JhN2YxYjEzZD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175</Words>
  <Application>Microsoft Office PowerPoint</Application>
  <PresentationFormat>宽屏</PresentationFormat>
  <Paragraphs>23</Paragraphs>
  <Slides>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21" baseType="lpstr">
      <vt:lpstr>_⨹_1_da13d</vt:lpstr>
      <vt:lpstr>_⨹_1_ec4b4</vt:lpstr>
      <vt:lpstr>_⨹_1_f9260</vt:lpstr>
      <vt:lpstr>_⨹_15_a1566</vt:lpstr>
      <vt:lpstr>_⨹_29_1d3d4</vt:lpstr>
      <vt:lpstr>_⨹_8_a5ea7</vt:lpstr>
      <vt:lpstr>黑体</vt:lpstr>
      <vt:lpstr>思源黑体 CN Bold</vt:lpstr>
      <vt:lpstr>宋体</vt:lpstr>
      <vt:lpstr>微软雅黑</vt:lpstr>
      <vt:lpstr>Arial</vt:lpstr>
      <vt:lpstr>Calibri</vt:lpstr>
      <vt:lpstr>Times New Roman</vt:lpstr>
      <vt:lpstr>Wingdings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书链出品</dc:title>
  <dc:creator>书链出品</dc:creator>
  <cp:keywords/>
  <dc:description/>
  <cp:lastModifiedBy>lenovo</cp:lastModifiedBy>
  <cp:revision>14</cp:revision>
  <dcterms:created xsi:type="dcterms:W3CDTF">2024-07-12T09:55:34Z</dcterms:created>
  <dcterms:modified xsi:type="dcterms:W3CDTF">2024-07-23T01:50:23Z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2052-12.1.0.17147</vt:lpwstr>
  </property>
  <property fmtid="{D5CDD505-2E9C-101B-9397-08002B2CF9AE}" pid="3" name="ICV">
    <vt:lpwstr>8FE14B3F9C784C43909E609B7BC884ED_13</vt:lpwstr>
  </property>
</Properties>
</file>