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NULL" TargetMode="Externa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11.png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oleObject" Target="../embeddings/oleObject3.bin"/><Relationship Id="rId1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015490"/>
            <a:ext cx="4819015" cy="48291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670" y="1818640"/>
            <a:ext cx="6962775" cy="5222240"/>
          </a:xfrm>
          <a:prstGeom prst="rect">
            <a:avLst/>
          </a:prstGeom>
        </p:spPr>
      </p:pic>
      <p:sp>
        <p:nvSpPr>
          <p:cNvPr id="4098" name="Rectangle 25"/>
          <p:cNvSpPr>
            <a:spLocks noChangeArrowheads="1"/>
          </p:cNvSpPr>
          <p:nvPr/>
        </p:nvSpPr>
        <p:spPr bwMode="auto">
          <a:xfrm>
            <a:off x="2412683" y="76229"/>
            <a:ext cx="7366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章　细胞的基本结构</a:t>
            </a:r>
            <a:endParaRPr lang="zh-CN" altLang="en-US" sz="4000" b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节　细胞膜的结构和功能</a:t>
            </a:r>
            <a:endParaRPr lang="zh-CN" altLang="en-US" sz="40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2" name="文本框 2051"/>
          <p:cNvSpPr txBox="1"/>
          <p:nvPr/>
        </p:nvSpPr>
        <p:spPr>
          <a:xfrm>
            <a:off x="234950" y="133668"/>
            <a:ext cx="7848600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是谁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隔开了原始海洋的动荡</a:t>
            </a:r>
            <a:r>
              <a:rPr lang="en-US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endParaRPr lang="en-US" altLang="zh-CN" sz="4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是谁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为我日夜守边防</a:t>
            </a:r>
            <a:r>
              <a:rPr lang="en-US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endParaRPr lang="en-US" altLang="zh-CN" sz="4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是谁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为我传信报安康。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没有你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一个小小的细胞</a:t>
            </a:r>
            <a:endParaRPr lang="zh-CN" altLang="en-US" sz="44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会是何等模样</a:t>
            </a:r>
            <a:r>
              <a:rPr lang="en-US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endParaRPr lang="en-US" altLang="zh-CN" sz="4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882890" y="0"/>
            <a:ext cx="4309110" cy="32473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7605" y="3247390"/>
            <a:ext cx="4684395" cy="35134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4950" y="4465955"/>
            <a:ext cx="58610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 b="1">
                <a:solidFill>
                  <a:srgbClr val="FF0000"/>
                </a:solidFill>
              </a:rPr>
              <a:t>台盼蓝染色法</a:t>
            </a:r>
            <a:endParaRPr lang="zh-CN" altLang="zh-CN" sz="3200" b="1">
              <a:solidFill>
                <a:srgbClr val="FF0000"/>
              </a:solidFill>
            </a:endParaRPr>
          </a:p>
          <a:p>
            <a:r>
              <a:rPr lang="zh-CN" altLang="zh-CN" sz="3200" b="1">
                <a:solidFill>
                  <a:srgbClr val="FF0000"/>
                </a:solidFill>
              </a:rPr>
              <a:t>死细胞会染成蓝色</a:t>
            </a:r>
            <a:endParaRPr lang="zh-CN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34315" y="224155"/>
            <a:ext cx="10175875" cy="5908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细胞膜的功能</a:t>
            </a:r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en-US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、将细胞与外界环境分隔开。</a:t>
            </a:r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CN" altLang="en-US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、控制物质进出。</a:t>
            </a:r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CN" altLang="en-US" sz="5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、进行细胞间的信息交流。</a:t>
            </a:r>
            <a:endParaRPr lang="zh-CN" altLang="en-US" sz="5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685" y="761365"/>
            <a:ext cx="11644630" cy="5334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矩形 70657"/>
          <p:cNvSpPr/>
          <p:nvPr/>
        </p:nvSpPr>
        <p:spPr>
          <a:xfrm>
            <a:off x="2063750" y="2492375"/>
            <a:ext cx="1871663" cy="9366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spc="72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endParaRPr lang="zh-CN" altLang="en-US" sz="3600" spc="72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59" name="文本框 70658"/>
          <p:cNvSpPr txBox="1"/>
          <p:nvPr/>
        </p:nvSpPr>
        <p:spPr>
          <a:xfrm>
            <a:off x="3000375" y="3590925"/>
            <a:ext cx="70564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细胞膜的组成成分是什么呢？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0660" name="文本框 70659"/>
          <p:cNvSpPr txBox="1"/>
          <p:nvPr/>
        </p:nvSpPr>
        <p:spPr>
          <a:xfrm>
            <a:off x="1752600" y="304800"/>
            <a:ext cx="6553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对生物膜结构的探索历程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矩形 71681"/>
          <p:cNvSpPr/>
          <p:nvPr/>
        </p:nvSpPr>
        <p:spPr>
          <a:xfrm>
            <a:off x="2063750" y="333375"/>
            <a:ext cx="331152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3200">
                <a:ln w="19050" cap="flat" cmpd="sng">
                  <a:solidFill>
                    <a:srgbClr val="99CCFF"/>
                  </a:solidFill>
                  <a:prstDash val="solid"/>
                  <a:miter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资料1.欧文顿的实验</a:t>
            </a:r>
            <a:endParaRPr lang="zh-CN" altLang="en-US" sz="3200">
              <a:ln w="19050" cap="flat" cmpd="sng">
                <a:solidFill>
                  <a:srgbClr val="99CCFF"/>
                </a:solidFill>
                <a:prstDash val="solid"/>
                <a:miter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683" name="文本框 71682"/>
          <p:cNvSpPr txBox="1"/>
          <p:nvPr/>
        </p:nvSpPr>
        <p:spPr>
          <a:xfrm>
            <a:off x="2133600" y="836613"/>
            <a:ext cx="8283575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世纪末（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1895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实验：欧文顿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(E.Overton)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500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多种化学物质对植物细胞的通透性进行上万次实验，发现细胞膜对不同物质的通透性是不一样的：可以溶于脂质的物质比不能溶于脂质的物质更容易通过细胞膜。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684" name="矩形 71683"/>
          <p:cNvSpPr/>
          <p:nvPr/>
        </p:nvSpPr>
        <p:spPr>
          <a:xfrm>
            <a:off x="2667000" y="5486400"/>
            <a:ext cx="72009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提出假说：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1685" name="组合 71684"/>
          <p:cNvGrpSpPr/>
          <p:nvPr/>
        </p:nvGrpSpPr>
        <p:grpSpPr>
          <a:xfrm>
            <a:off x="1968500" y="2636838"/>
            <a:ext cx="8699500" cy="3111500"/>
            <a:chOff x="0" y="1026"/>
            <a:chExt cx="5480" cy="1960"/>
          </a:xfrm>
        </p:grpSpPr>
        <p:sp>
          <p:nvSpPr>
            <p:cNvPr id="71686" name="文本框 71685"/>
            <p:cNvSpPr txBox="1"/>
            <p:nvPr/>
          </p:nvSpPr>
          <p:spPr>
            <a:xfrm>
              <a:off x="1692" y="1203"/>
              <a:ext cx="371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dirty="0">
                  <a:solidFill>
                    <a:srgbClr val="CC3300"/>
                  </a:solidFill>
                  <a:latin typeface="Garamond" panose="02020404030301010803" pitchFamily="18" charset="0"/>
                </a:rPr>
                <a:t>●</a:t>
              </a:r>
              <a:endParaRPr lang="en-US" altLang="zh-CN" sz="3200" dirty="0">
                <a:solidFill>
                  <a:srgbClr val="CC3300"/>
                </a:solidFill>
                <a:latin typeface="Garamond" panose="02020404030301010803" pitchFamily="18" charset="0"/>
              </a:endParaRPr>
            </a:p>
          </p:txBody>
        </p:sp>
        <p:sp>
          <p:nvSpPr>
            <p:cNvPr id="71687" name="直接连接符 71686"/>
            <p:cNvSpPr/>
            <p:nvPr/>
          </p:nvSpPr>
          <p:spPr>
            <a:xfrm>
              <a:off x="1939" y="1456"/>
              <a:ext cx="495" cy="695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688" name="直接连接符 71687"/>
            <p:cNvSpPr/>
            <p:nvPr/>
          </p:nvSpPr>
          <p:spPr>
            <a:xfrm flipV="1">
              <a:off x="2434" y="1740"/>
              <a:ext cx="330" cy="411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lg" len="lg"/>
            </a:ln>
          </p:spPr>
        </p:sp>
        <p:sp>
          <p:nvSpPr>
            <p:cNvPr id="71689" name="文本框 71688"/>
            <p:cNvSpPr txBox="1"/>
            <p:nvPr/>
          </p:nvSpPr>
          <p:spPr>
            <a:xfrm>
              <a:off x="3312" y="1117"/>
              <a:ext cx="4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dirty="0">
                  <a:solidFill>
                    <a:srgbClr val="6600FF"/>
                  </a:solidFill>
                  <a:latin typeface="Garamond" panose="02020404030301010803" pitchFamily="18" charset="0"/>
                </a:rPr>
                <a:t>●</a:t>
              </a:r>
              <a:endParaRPr lang="en-US" altLang="zh-CN" sz="3200" dirty="0">
                <a:solidFill>
                  <a:srgbClr val="6600FF"/>
                </a:solidFill>
                <a:latin typeface="Garamond" panose="02020404030301010803" pitchFamily="18" charset="0"/>
              </a:endParaRPr>
            </a:p>
          </p:txBody>
        </p:sp>
        <p:sp>
          <p:nvSpPr>
            <p:cNvPr id="71690" name="直接连接符 71689"/>
            <p:cNvSpPr/>
            <p:nvPr/>
          </p:nvSpPr>
          <p:spPr>
            <a:xfrm>
              <a:off x="3506" y="1456"/>
              <a:ext cx="0" cy="1043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lg" len="lg"/>
            </a:ln>
          </p:spPr>
        </p:sp>
        <p:sp>
          <p:nvSpPr>
            <p:cNvPr id="71691" name="文本框 71690"/>
            <p:cNvSpPr txBox="1"/>
            <p:nvPr/>
          </p:nvSpPr>
          <p:spPr>
            <a:xfrm>
              <a:off x="0" y="1570"/>
              <a:ext cx="193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</a:rPr>
                <a:t>不溶于脂质的物质</a:t>
              </a:r>
              <a:endParaRPr lang="zh-CN" altLang="en-US" sz="2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1692" name="文本框 71691"/>
            <p:cNvSpPr txBox="1"/>
            <p:nvPr/>
          </p:nvSpPr>
          <p:spPr>
            <a:xfrm>
              <a:off x="3584" y="1026"/>
              <a:ext cx="189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</a:rPr>
                <a:t>溶于脂质的物质</a:t>
              </a:r>
              <a:endParaRPr lang="zh-CN" altLang="en-US" sz="2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1693" name="任意多边形 71692"/>
            <p:cNvSpPr/>
            <p:nvPr/>
          </p:nvSpPr>
          <p:spPr>
            <a:xfrm rot="739983">
              <a:off x="1519" y="2069"/>
              <a:ext cx="3049" cy="917"/>
            </a:xfrm>
            <a:custGeom>
              <a:avLst/>
              <a:gdLst/>
              <a:ahLst/>
              <a:cxnLst/>
              <a:pathLst>
                <a:path w="2857" h="960">
                  <a:moveTo>
                    <a:pt x="0" y="960"/>
                  </a:moveTo>
                  <a:cubicBezTo>
                    <a:pt x="283" y="578"/>
                    <a:pt x="567" y="196"/>
                    <a:pt x="1043" y="98"/>
                  </a:cubicBezTo>
                  <a:cubicBezTo>
                    <a:pt x="1519" y="0"/>
                    <a:pt x="2188" y="185"/>
                    <a:pt x="2857" y="370"/>
                  </a:cubicBezTo>
                </a:path>
              </a:pathLst>
            </a:custGeom>
            <a:noFill/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694" name="文本框 71693"/>
            <p:cNvSpPr txBox="1"/>
            <p:nvPr/>
          </p:nvSpPr>
          <p:spPr>
            <a:xfrm>
              <a:off x="772" y="2341"/>
              <a:ext cx="82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effectLst>
                    <a:outerShdw blurRad="38100" dist="38100" dir="2700000">
                      <a:srgbClr val="C0C0C0"/>
                    </a:outerShdw>
                  </a:effectLst>
                  <a:latin typeface="Garamond" panose="02020404030301010803" pitchFamily="18" charset="0"/>
                </a:rPr>
                <a:t>细胞膜</a:t>
              </a:r>
              <a:endPara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Garamond" panose="02020404030301010803" pitchFamily="18" charset="0"/>
              </a:endParaRPr>
            </a:p>
          </p:txBody>
        </p:sp>
      </p:grpSp>
      <p:sp>
        <p:nvSpPr>
          <p:cNvPr id="71695" name="文本框 71694"/>
          <p:cNvSpPr txBox="1"/>
          <p:nvPr/>
        </p:nvSpPr>
        <p:spPr>
          <a:xfrm>
            <a:off x="4724400" y="5486400"/>
            <a:ext cx="4191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膜是由脂质组成的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716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5778" name="图片 75777"/>
          <p:cNvPicPr>
            <a:picLocks noChangeAspect="1"/>
          </p:cNvPicPr>
          <p:nvPr/>
        </p:nvPicPr>
        <p:blipFill>
          <a:blip r:embed="rId1"/>
          <a:srcRect l="22191"/>
          <a:stretch>
            <a:fillRect/>
          </a:stretch>
        </p:blipFill>
        <p:spPr>
          <a:xfrm>
            <a:off x="6781800" y="1295400"/>
            <a:ext cx="3473450" cy="464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79" name="标题 75778"/>
          <p:cNvSpPr>
            <a:spLocks noGrp="1"/>
          </p:cNvSpPr>
          <p:nvPr>
            <p:ph type="title"/>
          </p:nvPr>
        </p:nvSpPr>
        <p:spPr>
          <a:xfrm>
            <a:off x="1752600" y="381000"/>
            <a:ext cx="4191000" cy="428625"/>
          </a:xfrm>
        </p:spPr>
        <p:txBody>
          <a:bodyPr anchor="ctr">
            <a:normAutofit fontScale="90000"/>
          </a:bodyPr>
          <a:p>
            <a:pPr algn="l"/>
            <a:r>
              <a:rPr lang="zh-CN" altLang="en-US" sz="4000" b="1" dirty="0">
                <a:solidFill>
                  <a:srgbClr val="0000FF"/>
                </a:solidFill>
              </a:rPr>
              <a:t>磷脂分子的结构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grpSp>
        <p:nvGrpSpPr>
          <p:cNvPr id="75780" name="组合 75779"/>
          <p:cNvGrpSpPr/>
          <p:nvPr/>
        </p:nvGrpSpPr>
        <p:grpSpPr>
          <a:xfrm>
            <a:off x="2743200" y="2743200"/>
            <a:ext cx="3384550" cy="584201"/>
            <a:chOff x="340" y="1888"/>
            <a:chExt cx="2132" cy="368"/>
          </a:xfrm>
        </p:grpSpPr>
        <p:sp>
          <p:nvSpPr>
            <p:cNvPr id="75781" name="直接连接符 75780"/>
            <p:cNvSpPr/>
            <p:nvPr/>
          </p:nvSpPr>
          <p:spPr>
            <a:xfrm>
              <a:off x="1429" y="2069"/>
              <a:ext cx="1043" cy="0"/>
            </a:xfrm>
            <a:prstGeom prst="line">
              <a:avLst/>
            </a:prstGeom>
            <a:ln w="38100" cap="flat" cmpd="sng">
              <a:solidFill>
                <a:srgbClr val="FF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5782" name="文本框 75781"/>
            <p:cNvSpPr txBox="1"/>
            <p:nvPr/>
          </p:nvSpPr>
          <p:spPr>
            <a:xfrm>
              <a:off x="340" y="1888"/>
              <a:ext cx="1246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3200" b="1" dirty="0">
                  <a:solidFill>
                    <a:schemeClr val="tx2"/>
                  </a:solidFill>
                  <a:latin typeface="Arial" panose="020B0604020202020204" pitchFamily="34" charset="0"/>
                </a:rPr>
                <a:t>疏水尾部</a:t>
              </a:r>
              <a:endPara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5783" name="组合 75782"/>
          <p:cNvGrpSpPr/>
          <p:nvPr/>
        </p:nvGrpSpPr>
        <p:grpSpPr>
          <a:xfrm>
            <a:off x="2782888" y="2117725"/>
            <a:ext cx="3384550" cy="584201"/>
            <a:chOff x="340" y="1207"/>
            <a:chExt cx="2132" cy="368"/>
          </a:xfrm>
        </p:grpSpPr>
        <p:sp>
          <p:nvSpPr>
            <p:cNvPr id="75784" name="直接连接符 75783"/>
            <p:cNvSpPr/>
            <p:nvPr/>
          </p:nvSpPr>
          <p:spPr>
            <a:xfrm>
              <a:off x="1429" y="1389"/>
              <a:ext cx="1043" cy="0"/>
            </a:xfrm>
            <a:prstGeom prst="line">
              <a:avLst/>
            </a:prstGeom>
            <a:ln w="38100" cap="flat" cmpd="sng">
              <a:solidFill>
                <a:srgbClr val="FF66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5785" name="文本框 75784"/>
            <p:cNvSpPr txBox="1"/>
            <p:nvPr/>
          </p:nvSpPr>
          <p:spPr>
            <a:xfrm>
              <a:off x="340" y="1207"/>
              <a:ext cx="121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3200" b="1" dirty="0">
                  <a:solidFill>
                    <a:schemeClr val="tx2"/>
                  </a:solidFill>
                  <a:latin typeface="Arial" panose="020B0604020202020204" pitchFamily="34" charset="0"/>
                </a:rPr>
                <a:t>亲水头部</a:t>
              </a:r>
              <a:endParaRPr lang="zh-CN" altLang="en-US" sz="3200" b="1">
                <a:solidFill>
                  <a:schemeClr val="tx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5787" name="文本框 75786"/>
          <p:cNvSpPr txBox="1"/>
          <p:nvPr/>
        </p:nvSpPr>
        <p:spPr>
          <a:xfrm>
            <a:off x="2362200" y="2743200"/>
            <a:ext cx="10810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sz="32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75830" name="组合 75829"/>
          <p:cNvGrpSpPr/>
          <p:nvPr/>
        </p:nvGrpSpPr>
        <p:grpSpPr>
          <a:xfrm>
            <a:off x="6096000" y="2008188"/>
            <a:ext cx="865188" cy="2563812"/>
            <a:chOff x="1700" y="1253"/>
            <a:chExt cx="545" cy="1615"/>
          </a:xfrm>
        </p:grpSpPr>
        <p:sp>
          <p:nvSpPr>
            <p:cNvPr id="75831" name="直接连接符 75830"/>
            <p:cNvSpPr/>
            <p:nvPr/>
          </p:nvSpPr>
          <p:spPr>
            <a:xfrm>
              <a:off x="1837" y="1688"/>
              <a:ext cx="0" cy="1180"/>
            </a:xfrm>
            <a:prstGeom prst="line">
              <a:avLst/>
            </a:prstGeom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5832" name="直接连接符 75831"/>
            <p:cNvSpPr/>
            <p:nvPr/>
          </p:nvSpPr>
          <p:spPr>
            <a:xfrm>
              <a:off x="1991" y="1661"/>
              <a:ext cx="45" cy="635"/>
            </a:xfrm>
            <a:prstGeom prst="line">
              <a:avLst/>
            </a:prstGeom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5833" name="直接连接符 75832"/>
            <p:cNvSpPr/>
            <p:nvPr/>
          </p:nvSpPr>
          <p:spPr>
            <a:xfrm>
              <a:off x="2036" y="2296"/>
              <a:ext cx="209" cy="544"/>
            </a:xfrm>
            <a:prstGeom prst="line">
              <a:avLst/>
            </a:prstGeom>
            <a:ln w="349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5834" name="椭圆 75833"/>
            <p:cNvSpPr/>
            <p:nvPr/>
          </p:nvSpPr>
          <p:spPr>
            <a:xfrm>
              <a:off x="1700" y="1253"/>
              <a:ext cx="453" cy="454"/>
            </a:xfrm>
            <a:prstGeom prst="ellipse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5835" name="文本框 75834"/>
          <p:cNvSpPr txBox="1"/>
          <p:nvPr/>
        </p:nvSpPr>
        <p:spPr>
          <a:xfrm>
            <a:off x="1524000" y="5303838"/>
            <a:ext cx="64008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磷脂是一种由甘油，脂肪酸和磷酸所组成的分子，“头”部是亲水的，“尾”部是疏水的。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6802" name="图片 768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1200" y="2133600"/>
            <a:ext cx="71628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6803" name="文本框 76802"/>
          <p:cNvSpPr txBox="1"/>
          <p:nvPr/>
        </p:nvSpPr>
        <p:spPr>
          <a:xfrm>
            <a:off x="1752600" y="457200"/>
            <a:ext cx="86106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66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绘图活动</a:t>
            </a:r>
            <a:r>
              <a:rPr lang="zh-CN" altLang="en-US" sz="3200" dirty="0">
                <a:solidFill>
                  <a:srgbClr val="0066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：</a:t>
            </a:r>
            <a:r>
              <a:rPr lang="zh-CN" altLang="en-US" sz="3200" b="1" dirty="0">
                <a:solidFill>
                  <a:srgbClr val="0066FF"/>
                </a:solidFill>
                <a:latin typeface="楷体_GB2312" pitchFamily="49" charset="-122"/>
                <a:ea typeface="楷体_GB2312" pitchFamily="49" charset="-122"/>
              </a:rPr>
              <a:t>将磷脂分子在空气</a:t>
            </a:r>
            <a:r>
              <a:rPr lang="en-US" altLang="zh-CN" sz="3200" b="1">
                <a:solidFill>
                  <a:srgbClr val="0066FF"/>
                </a:solidFill>
                <a:latin typeface="Arial" panose="020B0604020202020204" pitchFamily="34" charset="0"/>
                <a:ea typeface="楷体_GB2312" pitchFamily="49" charset="-122"/>
              </a:rPr>
              <a:t>—</a:t>
            </a:r>
            <a:r>
              <a:rPr lang="zh-CN" altLang="en-US" sz="3200" b="1" dirty="0">
                <a:solidFill>
                  <a:srgbClr val="0066FF"/>
                </a:solidFill>
                <a:latin typeface="楷体_GB2312" pitchFamily="49" charset="-122"/>
                <a:ea typeface="楷体_GB2312" pitchFamily="49" charset="-122"/>
              </a:rPr>
              <a:t>水界面上铺展成单分子层，磷脂分子的头尾将如何排布？</a:t>
            </a:r>
            <a:endParaRPr lang="zh-CN" altLang="en-US" sz="3200" b="1" dirty="0">
              <a:solidFill>
                <a:srgbClr val="0066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200" b="1">
              <a:solidFill>
                <a:srgbClr val="0066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6804" name="矩形 76803"/>
          <p:cNvSpPr/>
          <p:nvPr/>
        </p:nvSpPr>
        <p:spPr>
          <a:xfrm>
            <a:off x="5791200" y="4191000"/>
            <a:ext cx="3200400" cy="19050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6805" name="文本框 76804"/>
          <p:cNvSpPr txBox="1"/>
          <p:nvPr/>
        </p:nvSpPr>
        <p:spPr>
          <a:xfrm>
            <a:off x="7848600" y="4495800"/>
            <a:ext cx="1152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空气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76806" name="直接连接符 76805"/>
          <p:cNvSpPr/>
          <p:nvPr/>
        </p:nvSpPr>
        <p:spPr>
          <a:xfrm>
            <a:off x="5491163" y="4953000"/>
            <a:ext cx="3149600" cy="0"/>
          </a:xfrm>
          <a:prstGeom prst="line">
            <a:avLst/>
          </a:prstGeom>
          <a:ln w="19050" cap="flat" cmpd="sng">
            <a:solidFill>
              <a:srgbClr val="CC33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6807" name="文本框 76806"/>
          <p:cNvSpPr txBox="1"/>
          <p:nvPr/>
        </p:nvSpPr>
        <p:spPr>
          <a:xfrm>
            <a:off x="7848600" y="4999038"/>
            <a:ext cx="1152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水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pic>
        <p:nvPicPr>
          <p:cNvPr id="76808" name="图片 76807" descr="磷脂双分子层结构的推测2"/>
          <p:cNvPicPr>
            <a:picLocks noChangeAspect="1"/>
          </p:cNvPicPr>
          <p:nvPr/>
        </p:nvPicPr>
        <p:blipFill>
          <a:blip r:embed="rId2">
            <a:lum bright="12000"/>
          </a:blip>
          <a:srcRect l="32538" t="18536" r="45857" b="73009"/>
          <a:stretch>
            <a:fillRect/>
          </a:stretch>
        </p:blipFill>
        <p:spPr>
          <a:xfrm>
            <a:off x="6019800" y="4419600"/>
            <a:ext cx="1798638" cy="86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文本框 66561"/>
          <p:cNvSpPr txBox="1"/>
          <p:nvPr/>
        </p:nvSpPr>
        <p:spPr>
          <a:xfrm>
            <a:off x="1981200" y="914400"/>
            <a:ext cx="83820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1925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年荷兰科学家</a:t>
            </a:r>
            <a:r>
              <a:rPr lang="en-US" altLang="zh-CN" sz="2800" b="1" err="1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Gorter</a:t>
            </a:r>
            <a:r>
              <a:rPr lang="zh-CN" altLang="en-US" sz="2800" b="1" err="1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en-US" altLang="zh-CN" sz="2800" b="1" err="1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Grendel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从细胞膜中提取脂质，铺成单层分子，   发现面积是细胞膜的</a:t>
            </a:r>
            <a:r>
              <a:rPr lang="en-US" altLang="zh-CN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倍</a:t>
            </a:r>
            <a:endParaRPr lang="zh-CN" altLang="en-US" sz="2800" b="1"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结论：</a:t>
            </a:r>
            <a:endParaRPr lang="zh-CN" altLang="en-US" sz="28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6563" name="文本框 66562"/>
          <p:cNvSpPr txBox="1"/>
          <p:nvPr/>
        </p:nvSpPr>
        <p:spPr>
          <a:xfrm>
            <a:off x="5410200" y="2233613"/>
            <a:ext cx="467423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细胞膜中的磷脂是双层的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66564" name="图片 66563" descr="templipid.jpg (154269 bytes)"/>
          <p:cNvPicPr>
            <a:picLocks noChangeAspect="1"/>
          </p:cNvPicPr>
          <p:nvPr/>
        </p:nvPicPr>
        <p:blipFill>
          <a:blip r:embed="rId1" r:link="rId2">
            <a:lum bright="-6000" contrast="30000"/>
          </a:blip>
          <a:srcRect l="13889" t="13467" r="5556" b="49893"/>
          <a:stretch>
            <a:fillRect/>
          </a:stretch>
        </p:blipFill>
        <p:spPr>
          <a:xfrm>
            <a:off x="1524000" y="2743200"/>
            <a:ext cx="6248400" cy="34861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6565" name="组合 66564"/>
          <p:cNvGrpSpPr/>
          <p:nvPr/>
        </p:nvGrpSpPr>
        <p:grpSpPr>
          <a:xfrm>
            <a:off x="6248400" y="3276600"/>
            <a:ext cx="2606675" cy="2819400"/>
            <a:chOff x="3744" y="2064"/>
            <a:chExt cx="1642" cy="1776"/>
          </a:xfrm>
        </p:grpSpPr>
        <p:sp>
          <p:nvSpPr>
            <p:cNvPr id="66566" name="直接连接符 66565"/>
            <p:cNvSpPr/>
            <p:nvPr/>
          </p:nvSpPr>
          <p:spPr>
            <a:xfrm flipV="1">
              <a:off x="3744" y="2400"/>
              <a:ext cx="110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6567" name="文本框 66566"/>
            <p:cNvSpPr txBox="1"/>
            <p:nvPr/>
          </p:nvSpPr>
          <p:spPr>
            <a:xfrm>
              <a:off x="4844" y="2064"/>
              <a:ext cx="542" cy="177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Times New Roman" panose="02020603050405020304" pitchFamily="18" charset="0"/>
                  <a:ea typeface="楷体_GB2312" pitchFamily="49" charset="-122"/>
                </a:rPr>
                <a:t>磷脂分子</a:t>
              </a:r>
              <a:endParaRPr lang="zh-CN" altLang="en-US" sz="44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16231" y="197137"/>
            <a:ext cx="11529484" cy="954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735">
                <a:solidFill>
                  <a:srgbClr val="FF0000"/>
                </a:solidFill>
              </a:rPr>
              <a:t>细胞膜各成分的比例及功能</a:t>
            </a:r>
            <a:r>
              <a:rPr lang="en-US" altLang="zh-CN" sz="3735">
                <a:solidFill>
                  <a:srgbClr val="FF0000"/>
                </a:solidFill>
              </a:rPr>
              <a:t>:</a:t>
            </a:r>
            <a:endParaRPr lang="en-US" altLang="zh-CN" sz="3735">
              <a:solidFill>
                <a:srgbClr val="FF0000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16231" y="1560206"/>
            <a:ext cx="10208684" cy="133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84484" name="Rectangle 4"/>
          <p:cNvSpPr>
            <a:spLocks noChangeArrowheads="1"/>
          </p:cNvSpPr>
          <p:nvPr/>
        </p:nvSpPr>
        <p:spPr bwMode="auto">
          <a:xfrm>
            <a:off x="5402370" y="1560206"/>
            <a:ext cx="1104900" cy="5678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169333" y="84667"/>
            <a:ext cx="11853333" cy="1123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《</a:t>
            </a:r>
            <a:r>
              <a:rPr lang="zh-CN" altLang="en-US" sz="135" smtClean="0">
                <a:solidFill>
                  <a:srgbClr val="FFFFFF"/>
                </a:solidFill>
                <a:latin typeface="仿宋" panose="02010609060101010101" pitchFamily="49" charset="-122"/>
              </a:rPr>
              <a:t>细胞膜的结构和功能</a:t>
            </a:r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》</a:t>
            </a:r>
            <a:r>
              <a:rPr lang="zh-CN" altLang="en-US" sz="135" smtClean="0">
                <a:solidFill>
                  <a:srgbClr val="FFFFFF"/>
                </a:solidFill>
                <a:latin typeface="仿宋" panose="02010609060101010101" pitchFamily="49" charset="-122"/>
              </a:rPr>
              <a:t>细胞的基本结构</a:t>
            </a:r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ppt</a:t>
            </a:r>
            <a:endParaRPr lang="zh-CN" altLang="en-US" sz="135">
              <a:solidFill>
                <a:srgbClr val="FFFFFF"/>
              </a:solidFill>
              <a:latin typeface="仿宋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9333" y="6671733"/>
            <a:ext cx="11853333" cy="1123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《</a:t>
            </a:r>
            <a:r>
              <a:rPr lang="zh-CN" altLang="en-US" sz="135" smtClean="0">
                <a:solidFill>
                  <a:srgbClr val="FFFFFF"/>
                </a:solidFill>
                <a:latin typeface="仿宋" panose="02010609060101010101" pitchFamily="49" charset="-122"/>
              </a:rPr>
              <a:t>细胞膜的结构和功能</a:t>
            </a:r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》</a:t>
            </a:r>
            <a:r>
              <a:rPr lang="zh-CN" altLang="en-US" sz="135" smtClean="0">
                <a:solidFill>
                  <a:srgbClr val="FFFFFF"/>
                </a:solidFill>
                <a:latin typeface="仿宋" panose="02010609060101010101" pitchFamily="49" charset="-122"/>
              </a:rPr>
              <a:t>细胞的基本结构</a:t>
            </a:r>
            <a:r>
              <a:rPr lang="en-US" altLang="zh-CN" sz="135" smtClean="0">
                <a:solidFill>
                  <a:srgbClr val="FFFFFF"/>
                </a:solidFill>
                <a:latin typeface="仿宋" panose="02010609060101010101" pitchFamily="49" charset="-122"/>
              </a:rPr>
              <a:t>ppt</a:t>
            </a:r>
            <a:endParaRPr lang="zh-CN" altLang="en-US" sz="135">
              <a:solidFill>
                <a:srgbClr val="FFFFFF"/>
              </a:solidFill>
              <a:latin typeface="仿宋" panose="02010609060101010101" pitchFamily="49" charset="-122"/>
            </a:endParaRP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56566" y="3530211"/>
            <a:ext cx="921861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/>
              <a:t>(2)</a:t>
            </a:r>
            <a:r>
              <a:rPr lang="zh-CN" altLang="en-US"/>
              <a:t>蛋白质</a:t>
            </a:r>
            <a:r>
              <a:rPr lang="en-US" altLang="zh-CN"/>
              <a:t>(</a:t>
            </a:r>
            <a:r>
              <a:rPr lang="zh-CN" altLang="en-US"/>
              <a:t>约占</a:t>
            </a:r>
            <a:r>
              <a:rPr lang="en-US" altLang="zh-CN"/>
              <a:t>40%):</a:t>
            </a:r>
            <a:r>
              <a:rPr lang="zh-CN" altLang="en-US"/>
              <a:t>与细胞膜的功能密切相关</a:t>
            </a:r>
            <a:r>
              <a:rPr lang="en-US" altLang="zh-CN"/>
              <a:t>,</a:t>
            </a:r>
            <a:r>
              <a:rPr lang="zh-CN" altLang="en-US"/>
              <a:t>蛋白</a:t>
            </a:r>
            <a:endParaRPr lang="zh-CN" altLang="en-US"/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质的</a:t>
            </a:r>
            <a:r>
              <a:rPr lang="en-US" altLang="zh-CN"/>
              <a:t>___________</a:t>
            </a:r>
            <a:r>
              <a:rPr lang="zh-CN" altLang="en-US"/>
              <a:t>越多</a:t>
            </a:r>
            <a:r>
              <a:rPr lang="en-US" altLang="zh-CN"/>
              <a:t>,</a:t>
            </a:r>
            <a:r>
              <a:rPr lang="zh-CN" altLang="en-US"/>
              <a:t>细胞膜的功能越复杂。</a:t>
            </a:r>
            <a:endParaRPr lang="zh-CN" altLang="en-US"/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(3)</a:t>
            </a:r>
            <a:r>
              <a:rPr lang="zh-CN" altLang="en-US"/>
              <a:t>糖类</a:t>
            </a:r>
            <a:r>
              <a:rPr lang="en-US" altLang="zh-CN"/>
              <a:t>(2%</a:t>
            </a:r>
            <a:r>
              <a:rPr lang="zh-CN" altLang="en-US"/>
              <a:t>～</a:t>
            </a:r>
            <a:r>
              <a:rPr lang="en-US" altLang="zh-CN"/>
              <a:t>10%):</a:t>
            </a:r>
            <a:r>
              <a:rPr lang="zh-CN" altLang="en-US"/>
              <a:t>与</a:t>
            </a:r>
            <a:r>
              <a:rPr lang="en-US" altLang="zh-CN"/>
              <a:t>_____________</a:t>
            </a:r>
            <a:r>
              <a:rPr lang="zh-CN" altLang="en-US"/>
              <a:t>结合。</a:t>
            </a:r>
            <a:endParaRPr lang="zh-CN" altLang="en-US"/>
          </a:p>
        </p:txBody>
      </p:sp>
      <p:sp>
        <p:nvSpPr>
          <p:cNvPr id="1689603" name="Text Box 3"/>
          <p:cNvSpPr txBox="1">
            <a:spLocks noChangeArrowheads="1"/>
          </p:cNvSpPr>
          <p:nvPr/>
        </p:nvSpPr>
        <p:spPr bwMode="auto">
          <a:xfrm>
            <a:off x="900748" y="4014254"/>
            <a:ext cx="293687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种类和数量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689604" name="Text Box 4"/>
          <p:cNvSpPr txBox="1">
            <a:spLocks noChangeArrowheads="1"/>
          </p:cNvSpPr>
          <p:nvPr/>
        </p:nvSpPr>
        <p:spPr bwMode="auto">
          <a:xfrm>
            <a:off x="3332480" y="4637348"/>
            <a:ext cx="34671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脂质或蛋白质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89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89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4484" grpId="0" bldLvl="0" animBg="1"/>
      <p:bldP spid="1689603" grpId="0" bldLvl="0" animBg="1"/>
      <p:bldP spid="1689604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矩形 79873"/>
          <p:cNvSpPr/>
          <p:nvPr/>
        </p:nvSpPr>
        <p:spPr>
          <a:xfrm>
            <a:off x="2438400" y="381000"/>
            <a:ext cx="59753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3200">
                <a:ln w="19050" cap="flat" cmpd="sng">
                  <a:solidFill>
                    <a:srgbClr val="99CCFF"/>
                  </a:solidFill>
                  <a:prstDash val="solid"/>
                  <a:miter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资料.罗伯特森的实验和模型</a:t>
            </a:r>
            <a:endParaRPr lang="zh-CN" altLang="en-US" sz="3200">
              <a:ln w="19050" cap="flat" cmpd="sng">
                <a:solidFill>
                  <a:srgbClr val="99CCFF"/>
                </a:solidFill>
                <a:prstDash val="solid"/>
                <a:miter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9875" name="对象 79874"/>
          <p:cNvGraphicFramePr/>
          <p:nvPr/>
        </p:nvGraphicFramePr>
        <p:xfrm>
          <a:off x="3143250" y="1844675"/>
          <a:ext cx="6192838" cy="381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0" imgH="1524000" progId="Paint.Picture">
                  <p:embed/>
                </p:oleObj>
              </mc:Choice>
              <mc:Fallback>
                <p:oleObj name="" r:id="rId1" imgW="1524000" imgH="15240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lum bright="12000" contrast="12000"/>
                      </a:blip>
                      <a:stretch>
                        <a:fillRect/>
                      </a:stretch>
                    </p:blipFill>
                    <p:spPr>
                      <a:xfrm>
                        <a:off x="3143250" y="1844675"/>
                        <a:ext cx="6192838" cy="3816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9877" name="组合 79876"/>
          <p:cNvGrpSpPr/>
          <p:nvPr/>
        </p:nvGrpSpPr>
        <p:grpSpPr>
          <a:xfrm>
            <a:off x="1524000" y="3429000"/>
            <a:ext cx="5181600" cy="3429000"/>
            <a:chOff x="884" y="1797"/>
            <a:chExt cx="3901" cy="2404"/>
          </a:xfrm>
        </p:grpSpPr>
        <p:graphicFrame>
          <p:nvGraphicFramePr>
            <p:cNvPr id="79878" name="对象 79877"/>
            <p:cNvGraphicFramePr/>
            <p:nvPr/>
          </p:nvGraphicFramePr>
          <p:xfrm>
            <a:off x="884" y="1797"/>
            <a:ext cx="3901" cy="24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876425" imgH="1743075" progId="Paint.Picture">
                    <p:embed/>
                  </p:oleObj>
                </mc:Choice>
                <mc:Fallback>
                  <p:oleObj name="" r:id="rId3" imgW="1876425" imgH="1743075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>
                          <a:lum bright="12000" contrast="12000"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84" y="1797"/>
                          <a:ext cx="3901" cy="24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9879" name="直接连接符 79878"/>
            <p:cNvSpPr/>
            <p:nvPr/>
          </p:nvSpPr>
          <p:spPr>
            <a:xfrm flipH="1" flipV="1">
              <a:off x="2880" y="2840"/>
              <a:ext cx="318" cy="363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triangle" w="med" len="med"/>
            </a:ln>
          </p:spPr>
        </p:sp>
        <p:sp>
          <p:nvSpPr>
            <p:cNvPr id="79880" name="直接连接符 79879"/>
            <p:cNvSpPr/>
            <p:nvPr/>
          </p:nvSpPr>
          <p:spPr>
            <a:xfrm>
              <a:off x="2670" y="2520"/>
              <a:ext cx="182" cy="272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miter/>
              <a:headEnd type="none" w="med" len="med"/>
              <a:tailEnd type="triangle" w="med" len="med"/>
            </a:ln>
          </p:spPr>
        </p:sp>
      </p:grpSp>
      <p:sp>
        <p:nvSpPr>
          <p:cNvPr id="79881" name="矩形 79880"/>
          <p:cNvSpPr/>
          <p:nvPr/>
        </p:nvSpPr>
        <p:spPr>
          <a:xfrm>
            <a:off x="2209800" y="1447800"/>
            <a:ext cx="67818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i="1" u="sng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小资料</a:t>
            </a:r>
            <a:r>
              <a:rPr lang="en-US" altLang="zh-CN" sz="2400" b="1" i="1" u="sng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(</a:t>
            </a:r>
            <a:r>
              <a:rPr lang="zh-CN" altLang="en-US" sz="2400" b="1" i="1" u="sng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关于电镜成像</a:t>
            </a:r>
            <a:r>
              <a:rPr lang="en-US" altLang="zh-CN" sz="2400" b="1" i="1" u="sng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)</a:t>
            </a:r>
            <a:endParaRPr lang="en-US" altLang="zh-CN" sz="2400" b="1" i="1" u="sng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en-US" altLang="zh-CN" sz="2800" b="1" dirty="0">
                <a:latin typeface="Arial" panose="020B0604020202020204" pitchFamily="34" charset="0"/>
                <a:ea typeface="楷体_GB2312" pitchFamily="49" charset="-122"/>
              </a:rPr>
              <a:t>      </a:t>
            </a: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电子束照射大分子物质散射度高，黑暗；照射小分子物质，散射度低，光亮。</a:t>
            </a:r>
            <a:endParaRPr lang="zh-CN" altLang="en-US" sz="2800" b="1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9882" name="文本框 79881"/>
          <p:cNvSpPr txBox="1"/>
          <p:nvPr/>
        </p:nvSpPr>
        <p:spPr>
          <a:xfrm>
            <a:off x="6465888" y="4572000"/>
            <a:ext cx="4202112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电镜下观察细胞膜有“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暗</a:t>
            </a: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亮</a:t>
            </a: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暗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”结构图像</a:t>
            </a:r>
            <a:endParaRPr lang="zh-CN" altLang="en-US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0898" name="组合 80897"/>
          <p:cNvGrpSpPr/>
          <p:nvPr/>
        </p:nvGrpSpPr>
        <p:grpSpPr>
          <a:xfrm>
            <a:off x="2743200" y="990600"/>
            <a:ext cx="5943600" cy="2209800"/>
            <a:chOff x="748" y="935"/>
            <a:chExt cx="3946" cy="1664"/>
          </a:xfrm>
        </p:grpSpPr>
        <p:sp>
          <p:nvSpPr>
            <p:cNvPr id="80899" name="任意多边形 80898"/>
            <p:cNvSpPr/>
            <p:nvPr/>
          </p:nvSpPr>
          <p:spPr>
            <a:xfrm rot="-16439680">
              <a:off x="1937" y="2149"/>
              <a:ext cx="258" cy="641"/>
            </a:xfrm>
            <a:custGeom>
              <a:avLst/>
              <a:gdLst/>
              <a:ahLst/>
              <a:cxnLst/>
              <a:pathLst>
                <a:path w="384" h="959">
                  <a:moveTo>
                    <a:pt x="120" y="0"/>
                  </a:moveTo>
                  <a:cubicBezTo>
                    <a:pt x="96" y="36"/>
                    <a:pt x="84" y="72"/>
                    <a:pt x="60" y="108"/>
                  </a:cubicBezTo>
                  <a:cubicBezTo>
                    <a:pt x="24" y="289"/>
                    <a:pt x="12" y="476"/>
                    <a:pt x="0" y="660"/>
                  </a:cubicBezTo>
                  <a:cubicBezTo>
                    <a:pt x="8" y="768"/>
                    <a:pt x="1" y="859"/>
                    <a:pt x="60" y="948"/>
                  </a:cubicBezTo>
                  <a:cubicBezTo>
                    <a:pt x="116" y="943"/>
                    <a:pt x="184" y="959"/>
                    <a:pt x="228" y="924"/>
                  </a:cubicBezTo>
                  <a:cubicBezTo>
                    <a:pt x="257" y="901"/>
                    <a:pt x="250" y="881"/>
                    <a:pt x="264" y="852"/>
                  </a:cubicBezTo>
                  <a:cubicBezTo>
                    <a:pt x="282" y="816"/>
                    <a:pt x="308" y="781"/>
                    <a:pt x="324" y="744"/>
                  </a:cubicBezTo>
                  <a:cubicBezTo>
                    <a:pt x="358" y="667"/>
                    <a:pt x="340" y="685"/>
                    <a:pt x="360" y="612"/>
                  </a:cubicBezTo>
                  <a:cubicBezTo>
                    <a:pt x="367" y="588"/>
                    <a:pt x="384" y="540"/>
                    <a:pt x="384" y="540"/>
                  </a:cubicBezTo>
                  <a:cubicBezTo>
                    <a:pt x="380" y="492"/>
                    <a:pt x="380" y="444"/>
                    <a:pt x="372" y="396"/>
                  </a:cubicBezTo>
                  <a:cubicBezTo>
                    <a:pt x="361" y="331"/>
                    <a:pt x="331" y="256"/>
                    <a:pt x="312" y="192"/>
                  </a:cubicBezTo>
                  <a:cubicBezTo>
                    <a:pt x="292" y="125"/>
                    <a:pt x="294" y="96"/>
                    <a:pt x="240" y="60"/>
                  </a:cubicBezTo>
                  <a:cubicBezTo>
                    <a:pt x="232" y="48"/>
                    <a:pt x="228" y="32"/>
                    <a:pt x="216" y="24"/>
                  </a:cubicBezTo>
                  <a:cubicBezTo>
                    <a:pt x="203" y="15"/>
                    <a:pt x="139" y="0"/>
                    <a:pt x="120" y="0"/>
                  </a:cubicBezTo>
                  <a:close/>
                </a:path>
              </a:pathLst>
            </a:custGeom>
            <a:solidFill>
              <a:srgbClr val="FF00FF"/>
            </a:solidFill>
            <a:ln w="952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0900" name="任意多边形 80899"/>
            <p:cNvSpPr/>
            <p:nvPr/>
          </p:nvSpPr>
          <p:spPr>
            <a:xfrm>
              <a:off x="2689" y="2349"/>
              <a:ext cx="471" cy="200"/>
            </a:xfrm>
            <a:custGeom>
              <a:avLst/>
              <a:gdLst/>
              <a:ahLst/>
              <a:cxnLst/>
              <a:pathLst>
                <a:path w="540" h="302">
                  <a:moveTo>
                    <a:pt x="24" y="48"/>
                  </a:moveTo>
                  <a:cubicBezTo>
                    <a:pt x="60" y="44"/>
                    <a:pt x="96" y="43"/>
                    <a:pt x="132" y="36"/>
                  </a:cubicBezTo>
                  <a:cubicBezTo>
                    <a:pt x="157" y="31"/>
                    <a:pt x="180" y="20"/>
                    <a:pt x="204" y="12"/>
                  </a:cubicBezTo>
                  <a:cubicBezTo>
                    <a:pt x="216" y="8"/>
                    <a:pt x="240" y="0"/>
                    <a:pt x="240" y="0"/>
                  </a:cubicBezTo>
                  <a:cubicBezTo>
                    <a:pt x="306" y="8"/>
                    <a:pt x="358" y="17"/>
                    <a:pt x="420" y="36"/>
                  </a:cubicBezTo>
                  <a:cubicBezTo>
                    <a:pt x="444" y="43"/>
                    <a:pt x="468" y="52"/>
                    <a:pt x="492" y="60"/>
                  </a:cubicBezTo>
                  <a:cubicBezTo>
                    <a:pt x="504" y="64"/>
                    <a:pt x="528" y="72"/>
                    <a:pt x="528" y="72"/>
                  </a:cubicBezTo>
                  <a:cubicBezTo>
                    <a:pt x="532" y="84"/>
                    <a:pt x="540" y="95"/>
                    <a:pt x="540" y="108"/>
                  </a:cubicBezTo>
                  <a:cubicBezTo>
                    <a:pt x="540" y="261"/>
                    <a:pt x="402" y="253"/>
                    <a:pt x="288" y="264"/>
                  </a:cubicBezTo>
                  <a:cubicBezTo>
                    <a:pt x="174" y="302"/>
                    <a:pt x="241" y="290"/>
                    <a:pt x="84" y="276"/>
                  </a:cubicBezTo>
                  <a:cubicBezTo>
                    <a:pt x="51" y="254"/>
                    <a:pt x="41" y="254"/>
                    <a:pt x="24" y="216"/>
                  </a:cubicBezTo>
                  <a:cubicBezTo>
                    <a:pt x="14" y="193"/>
                    <a:pt x="0" y="144"/>
                    <a:pt x="0" y="144"/>
                  </a:cubicBezTo>
                  <a:cubicBezTo>
                    <a:pt x="7" y="116"/>
                    <a:pt x="24" y="78"/>
                    <a:pt x="24" y="48"/>
                  </a:cubicBezTo>
                  <a:close/>
                </a:path>
              </a:pathLst>
            </a:custGeom>
            <a:solidFill>
              <a:srgbClr val="006600"/>
            </a:solidFill>
            <a:ln w="9525" cap="flat" cmpd="sng">
              <a:solidFill>
                <a:srgbClr val="0066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0901" name="任意多边形 80900"/>
            <p:cNvSpPr/>
            <p:nvPr/>
          </p:nvSpPr>
          <p:spPr>
            <a:xfrm>
              <a:off x="1066" y="2341"/>
              <a:ext cx="499" cy="214"/>
            </a:xfrm>
            <a:custGeom>
              <a:avLst/>
              <a:gdLst/>
              <a:ahLst/>
              <a:cxnLst/>
              <a:pathLst>
                <a:path w="572" h="322">
                  <a:moveTo>
                    <a:pt x="99" y="292"/>
                  </a:moveTo>
                  <a:cubicBezTo>
                    <a:pt x="87" y="289"/>
                    <a:pt x="72" y="291"/>
                    <a:pt x="63" y="283"/>
                  </a:cubicBezTo>
                  <a:cubicBezTo>
                    <a:pt x="36" y="259"/>
                    <a:pt x="12" y="211"/>
                    <a:pt x="0" y="175"/>
                  </a:cubicBezTo>
                  <a:cubicBezTo>
                    <a:pt x="6" y="145"/>
                    <a:pt x="5" y="113"/>
                    <a:pt x="18" y="85"/>
                  </a:cubicBezTo>
                  <a:cubicBezTo>
                    <a:pt x="22" y="76"/>
                    <a:pt x="36" y="79"/>
                    <a:pt x="45" y="76"/>
                  </a:cubicBezTo>
                  <a:cubicBezTo>
                    <a:pt x="91" y="63"/>
                    <a:pt x="132" y="48"/>
                    <a:pt x="180" y="40"/>
                  </a:cubicBezTo>
                  <a:cubicBezTo>
                    <a:pt x="259" y="8"/>
                    <a:pt x="275" y="11"/>
                    <a:pt x="378" y="4"/>
                  </a:cubicBezTo>
                  <a:cubicBezTo>
                    <a:pt x="414" y="8"/>
                    <a:pt x="457" y="0"/>
                    <a:pt x="486" y="22"/>
                  </a:cubicBezTo>
                  <a:cubicBezTo>
                    <a:pt x="506" y="38"/>
                    <a:pt x="540" y="76"/>
                    <a:pt x="540" y="76"/>
                  </a:cubicBezTo>
                  <a:cubicBezTo>
                    <a:pt x="548" y="99"/>
                    <a:pt x="572" y="140"/>
                    <a:pt x="549" y="166"/>
                  </a:cubicBezTo>
                  <a:cubicBezTo>
                    <a:pt x="504" y="217"/>
                    <a:pt x="429" y="217"/>
                    <a:pt x="369" y="229"/>
                  </a:cubicBezTo>
                  <a:cubicBezTo>
                    <a:pt x="322" y="238"/>
                    <a:pt x="271" y="250"/>
                    <a:pt x="225" y="265"/>
                  </a:cubicBezTo>
                  <a:cubicBezTo>
                    <a:pt x="169" y="307"/>
                    <a:pt x="158" y="322"/>
                    <a:pt x="99" y="292"/>
                  </a:cubicBez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0902" name="组合 80901"/>
            <p:cNvGrpSpPr/>
            <p:nvPr/>
          </p:nvGrpSpPr>
          <p:grpSpPr>
            <a:xfrm>
              <a:off x="748" y="1165"/>
              <a:ext cx="3946" cy="1184"/>
              <a:chOff x="624" y="1296"/>
              <a:chExt cx="3795" cy="1236"/>
            </a:xfrm>
          </p:grpSpPr>
          <p:grpSp>
            <p:nvGrpSpPr>
              <p:cNvPr id="80903" name="组合 80902"/>
              <p:cNvGrpSpPr/>
              <p:nvPr/>
            </p:nvGrpSpPr>
            <p:grpSpPr>
              <a:xfrm>
                <a:off x="2160" y="1296"/>
                <a:ext cx="771" cy="516"/>
                <a:chOff x="2160" y="1296"/>
                <a:chExt cx="771" cy="516"/>
              </a:xfrm>
            </p:grpSpPr>
            <p:grpSp>
              <p:nvGrpSpPr>
                <p:cNvPr id="80904" name="组合 80903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05" name="椭圆 8090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06" name="任意多边形 8090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07" name="任意多边形 8090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08" name="组合 80907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09" name="椭圆 80908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0" name="任意多边形 80909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1" name="任意多边形 80910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12" name="组合 80911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13" name="椭圆 80912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4" name="任意多边形 80913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5" name="任意多边形 80914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16" name="组合 80915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17" name="椭圆 80916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8" name="任意多边形 80917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19" name="任意多边形 80918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20" name="组合 80919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21" name="椭圆 80920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22" name="任意多边形 80921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23" name="任意多边形 80922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24" name="组合 80923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25" name="椭圆 8092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26" name="任意多边形 8092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27" name="任意多边形 8092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0928" name="组合 80927"/>
              <p:cNvGrpSpPr/>
              <p:nvPr/>
            </p:nvGrpSpPr>
            <p:grpSpPr>
              <a:xfrm>
                <a:off x="2928" y="1296"/>
                <a:ext cx="771" cy="516"/>
                <a:chOff x="2160" y="1296"/>
                <a:chExt cx="771" cy="516"/>
              </a:xfrm>
            </p:grpSpPr>
            <p:grpSp>
              <p:nvGrpSpPr>
                <p:cNvPr id="80929" name="组合 80928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30" name="椭圆 8092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31" name="任意多边形 8093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32" name="任意多边形 8093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33" name="组合 80932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34" name="椭圆 80933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35" name="任意多边形 80934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36" name="任意多边形 80935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37" name="组合 80936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38" name="椭圆 80937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39" name="任意多边形 80938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40" name="任意多边形 80939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41" name="组合 80940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42" name="椭圆 80941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43" name="任意多边形 80942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44" name="任意多边形 80943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45" name="组合 80944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46" name="椭圆 80945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47" name="任意多边形 80946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48" name="任意多边形 80947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49" name="组合 80948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50" name="椭圆 8094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51" name="任意多边形 8095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52" name="任意多边形 8095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0953" name="组合 80952"/>
              <p:cNvGrpSpPr/>
              <p:nvPr/>
            </p:nvGrpSpPr>
            <p:grpSpPr>
              <a:xfrm>
                <a:off x="1440" y="1296"/>
                <a:ext cx="771" cy="516"/>
                <a:chOff x="2160" y="1296"/>
                <a:chExt cx="771" cy="516"/>
              </a:xfrm>
            </p:grpSpPr>
            <p:grpSp>
              <p:nvGrpSpPr>
                <p:cNvPr id="80954" name="组合 80953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55" name="椭圆 8095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56" name="任意多边形 8095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57" name="任意多边形 8095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58" name="组合 80957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59" name="椭圆 80958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0" name="任意多边形 80959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1" name="任意多边形 80960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62" name="组合 80961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63" name="椭圆 80962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4" name="任意多边形 80963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5" name="任意多边形 80964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66" name="组合 80965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67" name="椭圆 80966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8" name="任意多边形 80967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69" name="任意多边形 80968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70" name="组合 80969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71" name="椭圆 80970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72" name="任意多边形 80971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73" name="任意多边形 80972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74" name="组合 80973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75" name="椭圆 8097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76" name="任意多边形 8097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77" name="任意多边形 8097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0978" name="组合 80977"/>
              <p:cNvGrpSpPr/>
              <p:nvPr/>
            </p:nvGrpSpPr>
            <p:grpSpPr>
              <a:xfrm>
                <a:off x="720" y="1296"/>
                <a:ext cx="771" cy="516"/>
                <a:chOff x="2160" y="1296"/>
                <a:chExt cx="771" cy="516"/>
              </a:xfrm>
            </p:grpSpPr>
            <p:grpSp>
              <p:nvGrpSpPr>
                <p:cNvPr id="80979" name="组合 80978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80" name="椭圆 8097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81" name="任意多边形 8098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82" name="任意多边形 8098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83" name="组合 80982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84" name="椭圆 80983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85" name="任意多边形 80984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86" name="任意多边形 80985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87" name="组合 80986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88" name="椭圆 80987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89" name="任意多边形 80988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90" name="任意多边形 80989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91" name="组合 80990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92" name="椭圆 80991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93" name="任意多边形 80992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94" name="任意多边形 80993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95" name="组合 80994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0996" name="椭圆 80995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97" name="任意多边形 80996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0998" name="任意多边形 80997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0999" name="组合 80998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00" name="椭圆 8099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01" name="任意多边形 8100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02" name="任意多边形 8100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003" name="组合 81002"/>
              <p:cNvGrpSpPr/>
              <p:nvPr/>
            </p:nvGrpSpPr>
            <p:grpSpPr>
              <a:xfrm>
                <a:off x="3648" y="1296"/>
                <a:ext cx="771" cy="516"/>
                <a:chOff x="2160" y="1296"/>
                <a:chExt cx="771" cy="516"/>
              </a:xfrm>
            </p:grpSpPr>
            <p:grpSp>
              <p:nvGrpSpPr>
                <p:cNvPr id="81004" name="组合 81003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05" name="椭圆 8100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06" name="任意多边形 8100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07" name="任意多边形 8100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08" name="组合 81007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09" name="椭圆 81008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0" name="任意多边形 81009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1" name="任意多边形 81010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12" name="组合 81011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13" name="椭圆 81012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4" name="任意多边形 81013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5" name="任意多边形 81014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16" name="组合 81015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17" name="椭圆 81016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8" name="任意多边形 81017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19" name="任意多边形 81018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20" name="组合 81019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21" name="椭圆 81020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22" name="任意多边形 81021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23" name="任意多边形 81022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24" name="组合 81023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25" name="椭圆 8102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26" name="任意多边形 8102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27" name="任意多边形 8102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028" name="组合 81027"/>
              <p:cNvGrpSpPr/>
              <p:nvPr/>
            </p:nvGrpSpPr>
            <p:grpSpPr>
              <a:xfrm rot="-10745621">
                <a:off x="624" y="2016"/>
                <a:ext cx="771" cy="516"/>
                <a:chOff x="2160" y="1296"/>
                <a:chExt cx="771" cy="516"/>
              </a:xfrm>
            </p:grpSpPr>
            <p:grpSp>
              <p:nvGrpSpPr>
                <p:cNvPr id="81029" name="组合 81028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30" name="椭圆 8102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31" name="任意多边形 8103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32" name="任意多边形 8103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33" name="组合 81032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34" name="椭圆 81033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35" name="任意多边形 81034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36" name="任意多边形 81035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37" name="组合 81036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38" name="椭圆 81037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39" name="任意多边形 81038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40" name="任意多边形 81039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41" name="组合 81040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42" name="椭圆 81041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43" name="任意多边形 81042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44" name="任意多边形 81043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45" name="组合 81044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46" name="椭圆 81045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47" name="任意多边形 81046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48" name="任意多边形 81047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49" name="组合 81048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50" name="椭圆 8104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51" name="任意多边形 8105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52" name="任意多边形 8105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053" name="组合 81052"/>
              <p:cNvGrpSpPr/>
              <p:nvPr/>
            </p:nvGrpSpPr>
            <p:grpSpPr>
              <a:xfrm rot="-10745621">
                <a:off x="1344" y="2016"/>
                <a:ext cx="771" cy="516"/>
                <a:chOff x="2160" y="1296"/>
                <a:chExt cx="771" cy="516"/>
              </a:xfrm>
            </p:grpSpPr>
            <p:grpSp>
              <p:nvGrpSpPr>
                <p:cNvPr id="81054" name="组合 81053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55" name="椭圆 8105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56" name="任意多边形 8105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57" name="任意多边形 8105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58" name="组合 81057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59" name="椭圆 81058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0" name="任意多边形 81059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1" name="任意多边形 81060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62" name="组合 81061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63" name="椭圆 81062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4" name="任意多边形 81063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5" name="任意多边形 81064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66" name="组合 81065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67" name="椭圆 81066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8" name="任意多边形 81067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69" name="任意多边形 81068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70" name="组合 81069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71" name="椭圆 81070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72" name="任意多边形 81071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73" name="任意多边形 81072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74" name="组合 81073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75" name="椭圆 8107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76" name="任意多边形 8107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77" name="任意多边形 8107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078" name="组合 81077"/>
              <p:cNvGrpSpPr/>
              <p:nvPr/>
            </p:nvGrpSpPr>
            <p:grpSpPr>
              <a:xfrm rot="-10745621">
                <a:off x="2064" y="2016"/>
                <a:ext cx="771" cy="516"/>
                <a:chOff x="2160" y="1296"/>
                <a:chExt cx="771" cy="516"/>
              </a:xfrm>
            </p:grpSpPr>
            <p:grpSp>
              <p:nvGrpSpPr>
                <p:cNvPr id="81079" name="组合 81078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80" name="椭圆 8107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81" name="任意多边形 8108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82" name="任意多边形 8108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83" name="组合 81082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84" name="椭圆 81083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85" name="任意多边形 81084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86" name="任意多边形 81085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87" name="组合 81086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88" name="椭圆 81087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89" name="任意多边形 81088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90" name="任意多边形 81089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91" name="组合 81090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92" name="椭圆 81091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93" name="任意多边形 81092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94" name="任意多边形 81093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95" name="组合 81094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096" name="椭圆 81095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97" name="任意多边形 81096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098" name="任意多边形 81097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099" name="组合 81098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00" name="椭圆 8109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01" name="任意多边形 8110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02" name="任意多边形 8110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103" name="组合 81102"/>
              <p:cNvGrpSpPr/>
              <p:nvPr/>
            </p:nvGrpSpPr>
            <p:grpSpPr>
              <a:xfrm rot="-10745621">
                <a:off x="2832" y="2016"/>
                <a:ext cx="771" cy="516"/>
                <a:chOff x="2160" y="1296"/>
                <a:chExt cx="771" cy="516"/>
              </a:xfrm>
            </p:grpSpPr>
            <p:grpSp>
              <p:nvGrpSpPr>
                <p:cNvPr id="81104" name="组合 81103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05" name="椭圆 8110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06" name="任意多边形 8110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07" name="任意多边形 8110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08" name="组合 81107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09" name="椭圆 81108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0" name="任意多边形 81109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1" name="任意多边形 81110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12" name="组合 81111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13" name="椭圆 81112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4" name="任意多边形 81113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5" name="任意多边形 81114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16" name="组合 81115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17" name="椭圆 81116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8" name="任意多边形 81117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19" name="任意多边形 81118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20" name="组合 81119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21" name="椭圆 81120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22" name="任意多边形 81121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23" name="任意多边形 81122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24" name="组合 81123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25" name="椭圆 81124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26" name="任意多边形 81125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27" name="任意多边形 81126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1128" name="组合 81127"/>
              <p:cNvGrpSpPr/>
              <p:nvPr/>
            </p:nvGrpSpPr>
            <p:grpSpPr>
              <a:xfrm rot="-10745621">
                <a:off x="3552" y="2016"/>
                <a:ext cx="771" cy="516"/>
                <a:chOff x="2160" y="1296"/>
                <a:chExt cx="771" cy="516"/>
              </a:xfrm>
            </p:grpSpPr>
            <p:grpSp>
              <p:nvGrpSpPr>
                <p:cNvPr id="81129" name="组合 81128"/>
                <p:cNvGrpSpPr/>
                <p:nvPr/>
              </p:nvGrpSpPr>
              <p:grpSpPr>
                <a:xfrm>
                  <a:off x="2784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30" name="椭圆 8112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31" name="任意多边形 8113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32" name="任意多边形 8113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33" name="组合 81132"/>
                <p:cNvGrpSpPr/>
                <p:nvPr/>
              </p:nvGrpSpPr>
              <p:grpSpPr>
                <a:xfrm>
                  <a:off x="264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34" name="椭圆 81133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35" name="任意多边形 81134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36" name="任意多边形 81135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37" name="组合 81136"/>
                <p:cNvGrpSpPr/>
                <p:nvPr/>
              </p:nvGrpSpPr>
              <p:grpSpPr>
                <a:xfrm>
                  <a:off x="249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38" name="椭圆 81137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39" name="任意多边形 81138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40" name="任意多边形 81139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41" name="组合 81140"/>
                <p:cNvGrpSpPr/>
                <p:nvPr/>
              </p:nvGrpSpPr>
              <p:grpSpPr>
                <a:xfrm>
                  <a:off x="240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42" name="椭圆 81141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43" name="任意多边形 81142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44" name="任意多边形 81143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45" name="组合 81144"/>
                <p:cNvGrpSpPr/>
                <p:nvPr/>
              </p:nvGrpSpPr>
              <p:grpSpPr>
                <a:xfrm>
                  <a:off x="2256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46" name="椭圆 81145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47" name="任意多边形 81146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48" name="任意多边形 81147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81149" name="组合 81148"/>
                <p:cNvGrpSpPr/>
                <p:nvPr/>
              </p:nvGrpSpPr>
              <p:grpSpPr>
                <a:xfrm>
                  <a:off x="2160" y="1296"/>
                  <a:ext cx="147" cy="516"/>
                  <a:chOff x="2784" y="1488"/>
                  <a:chExt cx="147" cy="516"/>
                </a:xfrm>
              </p:grpSpPr>
              <p:sp>
                <p:nvSpPr>
                  <p:cNvPr id="81150" name="椭圆 81149"/>
                  <p:cNvSpPr/>
                  <p:nvPr/>
                </p:nvSpPr>
                <p:spPr>
                  <a:xfrm>
                    <a:off x="2832" y="1488"/>
                    <a:ext cx="96" cy="144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51" name="任意多边形 81150"/>
                  <p:cNvSpPr/>
                  <p:nvPr/>
                </p:nvSpPr>
                <p:spPr>
                  <a:xfrm>
                    <a:off x="2880" y="1632"/>
                    <a:ext cx="51" cy="372"/>
                  </a:xfrm>
                  <a:custGeom>
                    <a:avLst/>
                    <a:gdLst/>
                    <a:ahLst/>
                    <a:cxnLst/>
                    <a:pathLst>
                      <a:path w="51" h="372">
                        <a:moveTo>
                          <a:pt x="27" y="0"/>
                        </a:moveTo>
                        <a:cubicBezTo>
                          <a:pt x="0" y="80"/>
                          <a:pt x="1" y="126"/>
                          <a:pt x="15" y="216"/>
                        </a:cubicBezTo>
                        <a:cubicBezTo>
                          <a:pt x="23" y="267"/>
                          <a:pt x="51" y="319"/>
                          <a:pt x="51" y="37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81152" name="任意多边形 81151"/>
                  <p:cNvSpPr/>
                  <p:nvPr/>
                </p:nvSpPr>
                <p:spPr>
                  <a:xfrm>
                    <a:off x="2784" y="1632"/>
                    <a:ext cx="72" cy="360"/>
                  </a:xfrm>
                  <a:custGeom>
                    <a:avLst/>
                    <a:gdLst/>
                    <a:ahLst/>
                    <a:cxnLst/>
                    <a:pathLst>
                      <a:path w="72" h="360">
                        <a:moveTo>
                          <a:pt x="72" y="0"/>
                        </a:moveTo>
                        <a:cubicBezTo>
                          <a:pt x="56" y="48"/>
                          <a:pt x="52" y="96"/>
                          <a:pt x="36" y="144"/>
                        </a:cubicBezTo>
                        <a:cubicBezTo>
                          <a:pt x="32" y="192"/>
                          <a:pt x="32" y="240"/>
                          <a:pt x="24" y="288"/>
                        </a:cubicBezTo>
                        <a:cubicBezTo>
                          <a:pt x="20" y="313"/>
                          <a:pt x="0" y="360"/>
                          <a:pt x="0" y="36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81153" name="椭圆 81152"/>
            <p:cNvSpPr/>
            <p:nvPr/>
          </p:nvSpPr>
          <p:spPr>
            <a:xfrm>
              <a:off x="1075" y="935"/>
              <a:ext cx="480" cy="229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154" name="椭圆 81153"/>
            <p:cNvSpPr/>
            <p:nvPr/>
          </p:nvSpPr>
          <p:spPr>
            <a:xfrm>
              <a:off x="1903" y="1012"/>
              <a:ext cx="628" cy="159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folHlink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155" name="任意多边形 81154"/>
            <p:cNvSpPr/>
            <p:nvPr/>
          </p:nvSpPr>
          <p:spPr>
            <a:xfrm>
              <a:off x="2835" y="935"/>
              <a:ext cx="586" cy="223"/>
            </a:xfrm>
            <a:custGeom>
              <a:avLst/>
              <a:gdLst/>
              <a:ahLst/>
              <a:cxnLst/>
              <a:pathLst>
                <a:path w="369" h="603">
                  <a:moveTo>
                    <a:pt x="0" y="369"/>
                  </a:moveTo>
                  <a:cubicBezTo>
                    <a:pt x="9" y="278"/>
                    <a:pt x="13" y="158"/>
                    <a:pt x="81" y="90"/>
                  </a:cubicBezTo>
                  <a:cubicBezTo>
                    <a:pt x="102" y="27"/>
                    <a:pt x="138" y="20"/>
                    <a:pt x="198" y="0"/>
                  </a:cubicBezTo>
                  <a:cubicBezTo>
                    <a:pt x="267" y="8"/>
                    <a:pt x="291" y="4"/>
                    <a:pt x="333" y="54"/>
                  </a:cubicBezTo>
                  <a:cubicBezTo>
                    <a:pt x="352" y="77"/>
                    <a:pt x="369" y="135"/>
                    <a:pt x="369" y="135"/>
                  </a:cubicBezTo>
                  <a:cubicBezTo>
                    <a:pt x="360" y="191"/>
                    <a:pt x="342" y="243"/>
                    <a:pt x="324" y="297"/>
                  </a:cubicBezTo>
                  <a:cubicBezTo>
                    <a:pt x="321" y="307"/>
                    <a:pt x="310" y="314"/>
                    <a:pt x="306" y="324"/>
                  </a:cubicBezTo>
                  <a:cubicBezTo>
                    <a:pt x="298" y="341"/>
                    <a:pt x="288" y="378"/>
                    <a:pt x="288" y="378"/>
                  </a:cubicBezTo>
                  <a:cubicBezTo>
                    <a:pt x="274" y="502"/>
                    <a:pt x="262" y="561"/>
                    <a:pt x="135" y="603"/>
                  </a:cubicBezTo>
                  <a:cubicBezTo>
                    <a:pt x="93" y="575"/>
                    <a:pt x="96" y="549"/>
                    <a:pt x="81" y="504"/>
                  </a:cubicBezTo>
                  <a:cubicBezTo>
                    <a:pt x="78" y="494"/>
                    <a:pt x="68" y="487"/>
                    <a:pt x="63" y="477"/>
                  </a:cubicBezTo>
                  <a:cubicBezTo>
                    <a:pt x="44" y="440"/>
                    <a:pt x="24" y="404"/>
                    <a:pt x="0" y="369"/>
                  </a:cubicBezTo>
                  <a:close/>
                </a:path>
              </a:pathLst>
            </a:custGeom>
            <a:solidFill>
              <a:srgbClr val="FF00FF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156" name="任意多边形 81155"/>
            <p:cNvSpPr/>
            <p:nvPr/>
          </p:nvSpPr>
          <p:spPr>
            <a:xfrm>
              <a:off x="3574" y="976"/>
              <a:ext cx="498" cy="214"/>
            </a:xfrm>
            <a:custGeom>
              <a:avLst/>
              <a:gdLst/>
              <a:ahLst/>
              <a:cxnLst/>
              <a:pathLst>
                <a:path w="572" h="322">
                  <a:moveTo>
                    <a:pt x="99" y="292"/>
                  </a:moveTo>
                  <a:cubicBezTo>
                    <a:pt x="87" y="289"/>
                    <a:pt x="72" y="291"/>
                    <a:pt x="63" y="283"/>
                  </a:cubicBezTo>
                  <a:cubicBezTo>
                    <a:pt x="36" y="259"/>
                    <a:pt x="12" y="211"/>
                    <a:pt x="0" y="175"/>
                  </a:cubicBezTo>
                  <a:cubicBezTo>
                    <a:pt x="6" y="145"/>
                    <a:pt x="5" y="113"/>
                    <a:pt x="18" y="85"/>
                  </a:cubicBezTo>
                  <a:cubicBezTo>
                    <a:pt x="22" y="76"/>
                    <a:pt x="36" y="79"/>
                    <a:pt x="45" y="76"/>
                  </a:cubicBezTo>
                  <a:cubicBezTo>
                    <a:pt x="91" y="63"/>
                    <a:pt x="132" y="48"/>
                    <a:pt x="180" y="40"/>
                  </a:cubicBezTo>
                  <a:cubicBezTo>
                    <a:pt x="259" y="8"/>
                    <a:pt x="275" y="11"/>
                    <a:pt x="378" y="4"/>
                  </a:cubicBezTo>
                  <a:cubicBezTo>
                    <a:pt x="414" y="8"/>
                    <a:pt x="457" y="0"/>
                    <a:pt x="486" y="22"/>
                  </a:cubicBezTo>
                  <a:cubicBezTo>
                    <a:pt x="506" y="38"/>
                    <a:pt x="540" y="76"/>
                    <a:pt x="540" y="76"/>
                  </a:cubicBezTo>
                  <a:cubicBezTo>
                    <a:pt x="548" y="99"/>
                    <a:pt x="572" y="140"/>
                    <a:pt x="549" y="166"/>
                  </a:cubicBezTo>
                  <a:cubicBezTo>
                    <a:pt x="504" y="217"/>
                    <a:pt x="429" y="217"/>
                    <a:pt x="369" y="229"/>
                  </a:cubicBezTo>
                  <a:cubicBezTo>
                    <a:pt x="322" y="238"/>
                    <a:pt x="271" y="250"/>
                    <a:pt x="225" y="265"/>
                  </a:cubicBezTo>
                  <a:cubicBezTo>
                    <a:pt x="169" y="307"/>
                    <a:pt x="158" y="322"/>
                    <a:pt x="99" y="292"/>
                  </a:cubicBez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157" name="椭圆 81156"/>
            <p:cNvSpPr/>
            <p:nvPr/>
          </p:nvSpPr>
          <p:spPr>
            <a:xfrm>
              <a:off x="3430" y="2349"/>
              <a:ext cx="628" cy="159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folHlink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1158" name="矩形 81157"/>
          <p:cNvSpPr/>
          <p:nvPr/>
        </p:nvSpPr>
        <p:spPr>
          <a:xfrm>
            <a:off x="1828800" y="381000"/>
            <a:ext cx="8759190" cy="58356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蛋白质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脂质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蛋白质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三层的统一结构模式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图</a:t>
            </a:r>
            <a:endParaRPr lang="zh-CN" altLang="en-US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81161" name="组合 81160"/>
          <p:cNvGrpSpPr/>
          <p:nvPr/>
        </p:nvGrpSpPr>
        <p:grpSpPr>
          <a:xfrm>
            <a:off x="1524000" y="3657600"/>
            <a:ext cx="8474075" cy="2312988"/>
            <a:chOff x="0" y="2304"/>
            <a:chExt cx="5338" cy="1457"/>
          </a:xfrm>
        </p:grpSpPr>
        <p:sp>
          <p:nvSpPr>
            <p:cNvPr id="81159" name="矩形 81158"/>
            <p:cNvSpPr>
              <a:spLocks noTextEdit="1"/>
            </p:cNvSpPr>
            <p:nvPr/>
          </p:nvSpPr>
          <p:spPr>
            <a:xfrm>
              <a:off x="0" y="2304"/>
              <a:ext cx="1270" cy="498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73014"/>
                </a:avLst>
              </a:prstTxWarp>
              <a:normAutofit/>
              <a:scene3d>
                <a:camera prst="legacyPerspectiveFront">
                  <a:rot lat="20520000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</a:sp3d>
            </a:bodyPr>
            <a:p>
              <a:pPr algn="ctr"/>
              <a:r>
                <a:rPr lang="zh-CN" altLang="en-US" sz="3600"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问题</a:t>
              </a:r>
              <a:endPara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1160" name="文本框 81159"/>
            <p:cNvSpPr txBox="1"/>
            <p:nvPr/>
          </p:nvSpPr>
          <p:spPr>
            <a:xfrm>
              <a:off x="576" y="2928"/>
              <a:ext cx="4762" cy="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静态</a:t>
              </a:r>
              <a:r>
                <a:rPr lang="zh-CN" altLang="en-US" sz="4000" b="1">
                  <a:solidFill>
                    <a:schemeClr val="accent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“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hlinkClick r:id="" action="ppaction://noaction"/>
                </a:rPr>
                <a:t>蛋白质</a:t>
              </a:r>
              <a:r>
                <a:rPr lang="en-US" altLang="zh-CN" sz="4000" b="1">
                  <a:solidFill>
                    <a:schemeClr val="accent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hlinkClick r:id="rId1" action="ppaction://hlinksldjump"/>
                </a:rPr>
                <a:t>脂质</a:t>
              </a:r>
              <a:r>
                <a:rPr lang="en-US" altLang="zh-CN" sz="4000" b="1">
                  <a:solidFill>
                    <a:schemeClr val="accent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-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hlinkClick r:id="" action="ppaction://noaction"/>
                </a:rPr>
                <a:t>蛋白质</a:t>
              </a:r>
              <a:r>
                <a:rPr lang="zh-CN" altLang="en-US" sz="4000" b="1">
                  <a:solidFill>
                    <a:schemeClr val="accent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”</a:t>
              </a:r>
              <a:r>
                <a:rPr lang="zh-CN" altLang="en-US" sz="40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三层结构是否能体现膜的功能</a:t>
              </a:r>
              <a:r>
                <a:rPr lang="en-US" altLang="zh-CN" sz="4000" b="1">
                  <a:latin typeface="Times New Roman" panose="02020603050405020304" pitchFamily="18" charset="0"/>
                  <a:ea typeface="黑体" panose="02010609060101010101" pitchFamily="49" charset="-122"/>
                </a:rPr>
                <a:t>?</a:t>
              </a:r>
              <a:endPara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aphicFrame>
        <p:nvGraphicFramePr>
          <p:cNvPr id="92163" name="Object 2"/>
          <p:cNvGraphicFramePr/>
          <p:nvPr/>
        </p:nvGraphicFramePr>
        <p:xfrm>
          <a:off x="8682038" y="964565"/>
          <a:ext cx="3384550" cy="345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647950" imgH="2952750" progId="Paint.Picture">
                  <p:embed/>
                </p:oleObj>
              </mc:Choice>
              <mc:Fallback>
                <p:oleObj name="" r:id="rId2" imgW="2647950" imgH="295275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rcRect l="27010" t="6230" r="1491" b="8612"/>
                      <a:stretch>
                        <a:fillRect/>
                      </a:stretch>
                    </p:blipFill>
                    <p:spPr>
                      <a:xfrm>
                        <a:off x="8682038" y="964565"/>
                        <a:ext cx="3384550" cy="3455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Text Box 4"/>
          <p:cNvSpPr txBox="1"/>
          <p:nvPr/>
        </p:nvSpPr>
        <p:spPr>
          <a:xfrm>
            <a:off x="1847850" y="260350"/>
            <a:ext cx="577786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资料：生物膜的冰冻蚀刻</a:t>
            </a:r>
            <a:endParaRPr lang="zh-CN" altLang="en-US" sz="4000" b="1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3187" name="Text Box 6"/>
          <p:cNvSpPr txBox="1"/>
          <p:nvPr/>
        </p:nvSpPr>
        <p:spPr>
          <a:xfrm>
            <a:off x="1774825" y="981075"/>
            <a:ext cx="8642350" cy="1814830"/>
          </a:xfrm>
          <a:prstGeom prst="rect">
            <a:avLst/>
          </a:prstGeom>
          <a:solidFill>
            <a:srgbClr val="FFFFFF"/>
          </a:solidFill>
          <a:ln w="38100" cap="flat" cmpd="dbl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tx1">
                <a:alpha val="50000"/>
              </a:schemeClr>
            </a:outerShdw>
          </a:effectLst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将细胞膜置于</a:t>
            </a:r>
            <a:r>
              <a:rPr lang="en-US" altLang="zh-CN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-100˚C</a:t>
            </a:r>
            <a:r>
              <a:rPr lang="zh-CN" altLang="en-US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的干冰或</a:t>
            </a:r>
            <a:r>
              <a:rPr lang="en-US" altLang="zh-CN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-196˚C</a:t>
            </a:r>
            <a:r>
              <a:rPr lang="zh-CN" altLang="en-US" sz="2800" b="1" dirty="0">
                <a:solidFill>
                  <a:srgbClr val="000066"/>
                </a:solidFill>
                <a:latin typeface="宋体" panose="02010600030101010101" pitchFamily="2" charset="-122"/>
              </a:rPr>
              <a:t>的液氮中，进行冰冻。用冷刀骤然将标本断开，升温后，冰在真空条件下迅即升华，暴露出断面结构，称为蚀刻，在电镜观察。</a:t>
            </a:r>
            <a:endParaRPr lang="zh-CN" altLang="en-US" sz="2800" b="1" dirty="0">
              <a:solidFill>
                <a:srgbClr val="000066"/>
              </a:solidFill>
              <a:latin typeface="宋体" panose="02010600030101010101" pitchFamily="2" charset="-122"/>
            </a:endParaRPr>
          </a:p>
        </p:txBody>
      </p:sp>
      <p:sp>
        <p:nvSpPr>
          <p:cNvPr id="308242" name="Rectangle 18"/>
          <p:cNvSpPr/>
          <p:nvPr/>
        </p:nvSpPr>
        <p:spPr>
          <a:xfrm>
            <a:off x="1911350" y="5516563"/>
            <a:ext cx="87630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0"/>
              </a:spcBef>
            </a:pPr>
            <a:r>
              <a:rPr lang="zh-CN" altLang="en-US" sz="2800" b="1" dirty="0">
                <a:solidFill>
                  <a:srgbClr val="09080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生物膜中的蛋白质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镶在、嵌入、贯穿</a:t>
            </a:r>
            <a:r>
              <a:rPr lang="zh-CN" altLang="en-US" sz="2800" b="1" dirty="0">
                <a:solidFill>
                  <a:srgbClr val="09080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于磷脂双分子层。</a:t>
            </a:r>
            <a:endParaRPr lang="zh-CN" altLang="en-US" sz="2800" b="1" dirty="0">
              <a:solidFill>
                <a:srgbClr val="09080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8678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2781300"/>
            <a:ext cx="4229100" cy="2705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5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463" y="2781300"/>
            <a:ext cx="3743325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3" name="Text Box 7"/>
          <p:cNvSpPr txBox="1"/>
          <p:nvPr/>
        </p:nvSpPr>
        <p:spPr>
          <a:xfrm>
            <a:off x="1919288" y="6092825"/>
            <a:ext cx="5616575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蛋白质在膜中的分布是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不对称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bldLvl="0" animBg="1"/>
      <p:bldP spid="308242" grpId="0"/>
      <p:bldP spid="1946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3970" name="组合 83969"/>
          <p:cNvGrpSpPr/>
          <p:nvPr/>
        </p:nvGrpSpPr>
        <p:grpSpPr>
          <a:xfrm>
            <a:off x="2895600" y="1676400"/>
            <a:ext cx="1219200" cy="783256"/>
            <a:chOff x="816" y="1488"/>
            <a:chExt cx="624" cy="413"/>
          </a:xfrm>
        </p:grpSpPr>
        <p:sp>
          <p:nvSpPr>
            <p:cNvPr id="83971" name="文本框 83970"/>
            <p:cNvSpPr txBox="1"/>
            <p:nvPr/>
          </p:nvSpPr>
          <p:spPr>
            <a:xfrm>
              <a:off x="864" y="1488"/>
              <a:ext cx="576" cy="4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诱导</a:t>
              </a:r>
              <a:endParaRPr lang="zh-CN" altLang="en-US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融合</a:t>
              </a:r>
              <a:endParaRPr lang="zh-CN" altLang="en-US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3972" name="直接连接符 83971"/>
            <p:cNvSpPr/>
            <p:nvPr/>
          </p:nvSpPr>
          <p:spPr>
            <a:xfrm>
              <a:off x="816" y="1728"/>
              <a:ext cx="62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83973" name="组合 83972"/>
          <p:cNvGrpSpPr/>
          <p:nvPr/>
        </p:nvGrpSpPr>
        <p:grpSpPr>
          <a:xfrm>
            <a:off x="5257800" y="1219200"/>
            <a:ext cx="2438400" cy="1447800"/>
            <a:chOff x="2400" y="1104"/>
            <a:chExt cx="1536" cy="912"/>
          </a:xfrm>
        </p:grpSpPr>
        <p:grpSp>
          <p:nvGrpSpPr>
            <p:cNvPr id="83974" name="组合 83973"/>
            <p:cNvGrpSpPr/>
            <p:nvPr/>
          </p:nvGrpSpPr>
          <p:grpSpPr>
            <a:xfrm>
              <a:off x="3024" y="1104"/>
              <a:ext cx="912" cy="912"/>
              <a:chOff x="2832" y="1344"/>
              <a:chExt cx="912" cy="912"/>
            </a:xfrm>
          </p:grpSpPr>
          <p:sp>
            <p:nvSpPr>
              <p:cNvPr id="83975" name="椭圆 83974"/>
              <p:cNvSpPr/>
              <p:nvPr/>
            </p:nvSpPr>
            <p:spPr>
              <a:xfrm>
                <a:off x="2880" y="1392"/>
                <a:ext cx="861" cy="851"/>
              </a:xfrm>
              <a:prstGeom prst="ellipse">
                <a:avLst/>
              </a:prstGeom>
              <a:solidFill>
                <a:srgbClr val="FFCC66"/>
              </a:solidFill>
              <a:ln w="9525" cap="flat" cmpd="sng">
                <a:solidFill>
                  <a:srgbClr val="FFCC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76" name="椭圆 83975"/>
              <p:cNvSpPr/>
              <p:nvPr/>
            </p:nvSpPr>
            <p:spPr>
              <a:xfrm>
                <a:off x="3024" y="1440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77" name="椭圆 83976"/>
              <p:cNvSpPr/>
              <p:nvPr/>
            </p:nvSpPr>
            <p:spPr>
              <a:xfrm>
                <a:off x="3120" y="1392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978" name="椭圆 83977"/>
              <p:cNvSpPr/>
              <p:nvPr/>
            </p:nvSpPr>
            <p:spPr>
              <a:xfrm>
                <a:off x="3312" y="1344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79" name="椭圆 83978"/>
              <p:cNvSpPr/>
              <p:nvPr/>
            </p:nvSpPr>
            <p:spPr>
              <a:xfrm>
                <a:off x="3456" y="1392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0" name="椭圆 83979"/>
              <p:cNvSpPr/>
              <p:nvPr/>
            </p:nvSpPr>
            <p:spPr>
              <a:xfrm>
                <a:off x="3570" y="1466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1" name="椭圆 83980"/>
              <p:cNvSpPr/>
              <p:nvPr/>
            </p:nvSpPr>
            <p:spPr>
              <a:xfrm>
                <a:off x="2914" y="1547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2" name="椭圆 83981"/>
              <p:cNvSpPr/>
              <p:nvPr/>
            </p:nvSpPr>
            <p:spPr>
              <a:xfrm>
                <a:off x="2873" y="1628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3" name="椭圆 83982"/>
              <p:cNvSpPr/>
              <p:nvPr/>
            </p:nvSpPr>
            <p:spPr>
              <a:xfrm>
                <a:off x="3078" y="1547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4" name="椭圆 83983"/>
              <p:cNvSpPr/>
              <p:nvPr/>
            </p:nvSpPr>
            <p:spPr>
              <a:xfrm>
                <a:off x="3312" y="1488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5" name="椭圆 83984"/>
              <p:cNvSpPr/>
              <p:nvPr/>
            </p:nvSpPr>
            <p:spPr>
              <a:xfrm>
                <a:off x="3242" y="1587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6" name="椭圆 83985"/>
              <p:cNvSpPr/>
              <p:nvPr/>
            </p:nvSpPr>
            <p:spPr>
              <a:xfrm>
                <a:off x="2996" y="1628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7" name="椭圆 83986"/>
              <p:cNvSpPr/>
              <p:nvPr/>
            </p:nvSpPr>
            <p:spPr>
              <a:xfrm>
                <a:off x="3098" y="1678"/>
                <a:ext cx="62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8" name="椭圆 83987"/>
              <p:cNvSpPr/>
              <p:nvPr/>
            </p:nvSpPr>
            <p:spPr>
              <a:xfrm>
                <a:off x="3375" y="1587"/>
                <a:ext cx="62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89" name="椭圆 83988"/>
              <p:cNvSpPr/>
              <p:nvPr/>
            </p:nvSpPr>
            <p:spPr>
              <a:xfrm>
                <a:off x="3498" y="1526"/>
                <a:ext cx="62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0" name="椭圆 83989"/>
              <p:cNvSpPr/>
              <p:nvPr/>
            </p:nvSpPr>
            <p:spPr>
              <a:xfrm>
                <a:off x="3488" y="1628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1" name="椭圆 83990"/>
              <p:cNvSpPr/>
              <p:nvPr/>
            </p:nvSpPr>
            <p:spPr>
              <a:xfrm>
                <a:off x="3570" y="1709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2" name="椭圆 83991"/>
              <p:cNvSpPr/>
              <p:nvPr/>
            </p:nvSpPr>
            <p:spPr>
              <a:xfrm>
                <a:off x="3652" y="1547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3" name="椭圆 83992"/>
              <p:cNvSpPr/>
              <p:nvPr/>
            </p:nvSpPr>
            <p:spPr>
              <a:xfrm>
                <a:off x="3324" y="1668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4" name="椭圆 83993"/>
              <p:cNvSpPr/>
              <p:nvPr/>
            </p:nvSpPr>
            <p:spPr>
              <a:xfrm>
                <a:off x="3683" y="1678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5" name="椭圆 83994"/>
              <p:cNvSpPr/>
              <p:nvPr/>
            </p:nvSpPr>
            <p:spPr>
              <a:xfrm>
                <a:off x="3201" y="1749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6" name="椭圆 83995"/>
              <p:cNvSpPr/>
              <p:nvPr/>
            </p:nvSpPr>
            <p:spPr>
              <a:xfrm>
                <a:off x="2832" y="1749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7" name="椭圆 83996"/>
              <p:cNvSpPr/>
              <p:nvPr/>
            </p:nvSpPr>
            <p:spPr>
              <a:xfrm>
                <a:off x="2832" y="1871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8" name="椭圆 83997"/>
              <p:cNvSpPr/>
              <p:nvPr/>
            </p:nvSpPr>
            <p:spPr>
              <a:xfrm>
                <a:off x="2914" y="1993"/>
                <a:ext cx="61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9" name="椭圆 83998"/>
              <p:cNvSpPr/>
              <p:nvPr/>
            </p:nvSpPr>
            <p:spPr>
              <a:xfrm>
                <a:off x="3129" y="2043"/>
                <a:ext cx="62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0" name="椭圆 83999"/>
              <p:cNvSpPr/>
              <p:nvPr/>
            </p:nvSpPr>
            <p:spPr>
              <a:xfrm>
                <a:off x="3324" y="2195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1" name="椭圆 84000"/>
              <p:cNvSpPr/>
              <p:nvPr/>
            </p:nvSpPr>
            <p:spPr>
              <a:xfrm>
                <a:off x="2996" y="2114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2" name="椭圆 84001"/>
              <p:cNvSpPr/>
              <p:nvPr/>
            </p:nvSpPr>
            <p:spPr>
              <a:xfrm>
                <a:off x="3119" y="1871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3" name="椭圆 84002"/>
              <p:cNvSpPr/>
              <p:nvPr/>
            </p:nvSpPr>
            <p:spPr>
              <a:xfrm>
                <a:off x="3078" y="1790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4" name="椭圆 84003"/>
              <p:cNvSpPr/>
              <p:nvPr/>
            </p:nvSpPr>
            <p:spPr>
              <a:xfrm>
                <a:off x="3201" y="1952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5" name="椭圆 84004"/>
              <p:cNvSpPr/>
              <p:nvPr/>
            </p:nvSpPr>
            <p:spPr>
              <a:xfrm>
                <a:off x="3242" y="1830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6" name="椭圆 84005"/>
              <p:cNvSpPr/>
              <p:nvPr/>
            </p:nvSpPr>
            <p:spPr>
              <a:xfrm>
                <a:off x="2955" y="1790"/>
                <a:ext cx="61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7" name="椭圆 84006"/>
              <p:cNvSpPr/>
              <p:nvPr/>
            </p:nvSpPr>
            <p:spPr>
              <a:xfrm>
                <a:off x="3365" y="1790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8" name="椭圆 84007"/>
              <p:cNvSpPr/>
              <p:nvPr/>
            </p:nvSpPr>
            <p:spPr>
              <a:xfrm>
                <a:off x="3344" y="1922"/>
                <a:ext cx="62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09" name="椭圆 84008"/>
              <p:cNvSpPr/>
              <p:nvPr/>
            </p:nvSpPr>
            <p:spPr>
              <a:xfrm>
                <a:off x="3467" y="1739"/>
                <a:ext cx="62" cy="61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0" name="椭圆 84009"/>
              <p:cNvSpPr/>
              <p:nvPr/>
            </p:nvSpPr>
            <p:spPr>
              <a:xfrm>
                <a:off x="3456" y="2160"/>
                <a:ext cx="61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1" name="椭圆 84010"/>
              <p:cNvSpPr/>
              <p:nvPr/>
            </p:nvSpPr>
            <p:spPr>
              <a:xfrm>
                <a:off x="3570" y="1830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2" name="椭圆 84011"/>
              <p:cNvSpPr/>
              <p:nvPr/>
            </p:nvSpPr>
            <p:spPr>
              <a:xfrm>
                <a:off x="3683" y="1830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3" name="椭圆 84012"/>
              <p:cNvSpPr/>
              <p:nvPr/>
            </p:nvSpPr>
            <p:spPr>
              <a:xfrm>
                <a:off x="3467" y="1922"/>
                <a:ext cx="62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4" name="椭圆 84013"/>
              <p:cNvSpPr/>
              <p:nvPr/>
            </p:nvSpPr>
            <p:spPr>
              <a:xfrm>
                <a:off x="3488" y="2033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5" name="椭圆 84014"/>
              <p:cNvSpPr/>
              <p:nvPr/>
            </p:nvSpPr>
            <p:spPr>
              <a:xfrm>
                <a:off x="3037" y="1952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6" name="椭圆 84015"/>
              <p:cNvSpPr/>
              <p:nvPr/>
            </p:nvSpPr>
            <p:spPr>
              <a:xfrm>
                <a:off x="3160" y="2195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7" name="椭圆 84016"/>
              <p:cNvSpPr/>
              <p:nvPr/>
            </p:nvSpPr>
            <p:spPr>
              <a:xfrm>
                <a:off x="3652" y="1952"/>
                <a:ext cx="61" cy="61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8" name="椭圆 84017"/>
              <p:cNvSpPr/>
              <p:nvPr/>
            </p:nvSpPr>
            <p:spPr>
              <a:xfrm>
                <a:off x="3242" y="2074"/>
                <a:ext cx="61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19" name="椭圆 84018"/>
              <p:cNvSpPr/>
              <p:nvPr/>
            </p:nvSpPr>
            <p:spPr>
              <a:xfrm>
                <a:off x="3365" y="2074"/>
                <a:ext cx="61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0" name="椭圆 84019"/>
              <p:cNvSpPr/>
              <p:nvPr/>
            </p:nvSpPr>
            <p:spPr>
              <a:xfrm>
                <a:off x="3600" y="2064"/>
                <a:ext cx="61" cy="60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1" name="椭圆 84020"/>
              <p:cNvSpPr/>
              <p:nvPr/>
            </p:nvSpPr>
            <p:spPr>
              <a:xfrm>
                <a:off x="3168" y="1488"/>
                <a:ext cx="61" cy="60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4022" name="直接连接符 84021"/>
            <p:cNvSpPr/>
            <p:nvPr/>
          </p:nvSpPr>
          <p:spPr>
            <a:xfrm>
              <a:off x="2400" y="1632"/>
              <a:ext cx="52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84023" name="组合 84022"/>
          <p:cNvGrpSpPr/>
          <p:nvPr/>
        </p:nvGrpSpPr>
        <p:grpSpPr>
          <a:xfrm>
            <a:off x="4267200" y="1219200"/>
            <a:ext cx="1095375" cy="1701800"/>
            <a:chOff x="1488" y="1200"/>
            <a:chExt cx="690" cy="1072"/>
          </a:xfrm>
        </p:grpSpPr>
        <p:grpSp>
          <p:nvGrpSpPr>
            <p:cNvPr id="84024" name="组合 84023"/>
            <p:cNvGrpSpPr/>
            <p:nvPr/>
          </p:nvGrpSpPr>
          <p:grpSpPr>
            <a:xfrm>
              <a:off x="1488" y="1680"/>
              <a:ext cx="690" cy="592"/>
              <a:chOff x="2064" y="2928"/>
              <a:chExt cx="690" cy="592"/>
            </a:xfrm>
          </p:grpSpPr>
          <p:sp>
            <p:nvSpPr>
              <p:cNvPr id="84025" name="椭圆 84024"/>
              <p:cNvSpPr/>
              <p:nvPr/>
            </p:nvSpPr>
            <p:spPr>
              <a:xfrm>
                <a:off x="2112" y="2928"/>
                <a:ext cx="624" cy="576"/>
              </a:xfrm>
              <a:prstGeom prst="ellipse">
                <a:avLst/>
              </a:prstGeom>
              <a:solidFill>
                <a:srgbClr val="FFCC66"/>
              </a:solidFill>
              <a:ln w="9525" cap="flat" cmpd="sng">
                <a:solidFill>
                  <a:srgbClr val="FFCC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6" name="椭圆 84025"/>
              <p:cNvSpPr/>
              <p:nvPr/>
            </p:nvSpPr>
            <p:spPr>
              <a:xfrm>
                <a:off x="2064" y="316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7" name="椭圆 84026"/>
              <p:cNvSpPr/>
              <p:nvPr/>
            </p:nvSpPr>
            <p:spPr>
              <a:xfrm>
                <a:off x="2256" y="312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8" name="椭圆 84027"/>
              <p:cNvSpPr/>
              <p:nvPr/>
            </p:nvSpPr>
            <p:spPr>
              <a:xfrm>
                <a:off x="2592" y="312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29" name="椭圆 84028"/>
              <p:cNvSpPr/>
              <p:nvPr/>
            </p:nvSpPr>
            <p:spPr>
              <a:xfrm>
                <a:off x="2400" y="3312"/>
                <a:ext cx="65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0" name="椭圆 84029"/>
              <p:cNvSpPr/>
              <p:nvPr/>
            </p:nvSpPr>
            <p:spPr>
              <a:xfrm>
                <a:off x="2400" y="316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1" name="椭圆 84030"/>
              <p:cNvSpPr/>
              <p:nvPr/>
            </p:nvSpPr>
            <p:spPr>
              <a:xfrm>
                <a:off x="2352" y="345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2" name="椭圆 84031"/>
              <p:cNvSpPr/>
              <p:nvPr/>
            </p:nvSpPr>
            <p:spPr>
              <a:xfrm>
                <a:off x="2496" y="321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3" name="椭圆 84032"/>
              <p:cNvSpPr/>
              <p:nvPr/>
            </p:nvSpPr>
            <p:spPr>
              <a:xfrm>
                <a:off x="2276" y="328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4" name="椭圆 84033"/>
              <p:cNvSpPr/>
              <p:nvPr/>
            </p:nvSpPr>
            <p:spPr>
              <a:xfrm>
                <a:off x="2688" y="321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5" name="椭圆 84034"/>
              <p:cNvSpPr/>
              <p:nvPr/>
            </p:nvSpPr>
            <p:spPr>
              <a:xfrm>
                <a:off x="2544" y="331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6" name="椭圆 84035"/>
              <p:cNvSpPr/>
              <p:nvPr/>
            </p:nvSpPr>
            <p:spPr>
              <a:xfrm>
                <a:off x="2496" y="3024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7" name="椭圆 84036"/>
              <p:cNvSpPr/>
              <p:nvPr/>
            </p:nvSpPr>
            <p:spPr>
              <a:xfrm>
                <a:off x="2375" y="3056"/>
                <a:ext cx="65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8" name="椭圆 84037"/>
              <p:cNvSpPr/>
              <p:nvPr/>
            </p:nvSpPr>
            <p:spPr>
              <a:xfrm>
                <a:off x="2688" y="307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39" name="椭圆 84038"/>
              <p:cNvSpPr/>
              <p:nvPr/>
            </p:nvSpPr>
            <p:spPr>
              <a:xfrm>
                <a:off x="2592" y="297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0" name="椭圆 84039"/>
              <p:cNvSpPr/>
              <p:nvPr/>
            </p:nvSpPr>
            <p:spPr>
              <a:xfrm>
                <a:off x="2640" y="336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1" name="椭圆 84040"/>
              <p:cNvSpPr/>
              <p:nvPr/>
            </p:nvSpPr>
            <p:spPr>
              <a:xfrm>
                <a:off x="2496" y="345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2" name="椭圆 84041"/>
              <p:cNvSpPr/>
              <p:nvPr/>
            </p:nvSpPr>
            <p:spPr>
              <a:xfrm>
                <a:off x="2208" y="3408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3" name="椭圆 84042"/>
              <p:cNvSpPr/>
              <p:nvPr/>
            </p:nvSpPr>
            <p:spPr>
              <a:xfrm>
                <a:off x="2208" y="340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4" name="椭圆 84043"/>
              <p:cNvSpPr/>
              <p:nvPr/>
            </p:nvSpPr>
            <p:spPr>
              <a:xfrm>
                <a:off x="2112" y="3264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5" name="椭圆 84044"/>
              <p:cNvSpPr/>
              <p:nvPr/>
            </p:nvSpPr>
            <p:spPr>
              <a:xfrm>
                <a:off x="2112" y="307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6" name="椭圆 84045"/>
              <p:cNvSpPr/>
              <p:nvPr/>
            </p:nvSpPr>
            <p:spPr>
              <a:xfrm>
                <a:off x="2208" y="297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7" name="椭圆 84046"/>
              <p:cNvSpPr/>
              <p:nvPr/>
            </p:nvSpPr>
            <p:spPr>
              <a:xfrm>
                <a:off x="2352" y="292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048" name="椭圆 84047"/>
              <p:cNvSpPr/>
              <p:nvPr/>
            </p:nvSpPr>
            <p:spPr>
              <a:xfrm>
                <a:off x="2496" y="292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4049" name="椭圆 84048"/>
            <p:cNvSpPr/>
            <p:nvPr/>
          </p:nvSpPr>
          <p:spPr>
            <a:xfrm>
              <a:off x="1536" y="1200"/>
              <a:ext cx="624" cy="576"/>
            </a:xfrm>
            <a:prstGeom prst="ellipse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0" name="椭圆 84049"/>
            <p:cNvSpPr/>
            <p:nvPr/>
          </p:nvSpPr>
          <p:spPr>
            <a:xfrm>
              <a:off x="1488" y="1440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1" name="椭圆 84050"/>
            <p:cNvSpPr/>
            <p:nvPr/>
          </p:nvSpPr>
          <p:spPr>
            <a:xfrm>
              <a:off x="1680" y="1392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2" name="椭圆 84051"/>
            <p:cNvSpPr/>
            <p:nvPr/>
          </p:nvSpPr>
          <p:spPr>
            <a:xfrm>
              <a:off x="2016" y="1392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3" name="椭圆 84052"/>
            <p:cNvSpPr/>
            <p:nvPr/>
          </p:nvSpPr>
          <p:spPr>
            <a:xfrm>
              <a:off x="1824" y="1584"/>
              <a:ext cx="65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4" name="椭圆 84053"/>
            <p:cNvSpPr/>
            <p:nvPr/>
          </p:nvSpPr>
          <p:spPr>
            <a:xfrm>
              <a:off x="1824" y="1440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5" name="椭圆 84054"/>
            <p:cNvSpPr/>
            <p:nvPr/>
          </p:nvSpPr>
          <p:spPr>
            <a:xfrm>
              <a:off x="1920" y="1488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6" name="椭圆 84055"/>
            <p:cNvSpPr/>
            <p:nvPr/>
          </p:nvSpPr>
          <p:spPr>
            <a:xfrm>
              <a:off x="1700" y="1552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7" name="椭圆 84056"/>
            <p:cNvSpPr/>
            <p:nvPr/>
          </p:nvSpPr>
          <p:spPr>
            <a:xfrm>
              <a:off x="2112" y="1488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8" name="椭圆 84057"/>
            <p:cNvSpPr/>
            <p:nvPr/>
          </p:nvSpPr>
          <p:spPr>
            <a:xfrm>
              <a:off x="1968" y="1584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59" name="椭圆 84058"/>
            <p:cNvSpPr/>
            <p:nvPr/>
          </p:nvSpPr>
          <p:spPr>
            <a:xfrm>
              <a:off x="1920" y="1296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0" name="椭圆 84059"/>
            <p:cNvSpPr/>
            <p:nvPr/>
          </p:nvSpPr>
          <p:spPr>
            <a:xfrm>
              <a:off x="1799" y="1328"/>
              <a:ext cx="65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1" name="椭圆 84060"/>
            <p:cNvSpPr/>
            <p:nvPr/>
          </p:nvSpPr>
          <p:spPr>
            <a:xfrm>
              <a:off x="2112" y="1344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2" name="椭圆 84061"/>
            <p:cNvSpPr/>
            <p:nvPr/>
          </p:nvSpPr>
          <p:spPr>
            <a:xfrm>
              <a:off x="2016" y="1248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3" name="椭圆 84062"/>
            <p:cNvSpPr/>
            <p:nvPr/>
          </p:nvSpPr>
          <p:spPr>
            <a:xfrm>
              <a:off x="2064" y="1632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4" name="椭圆 84063"/>
            <p:cNvSpPr/>
            <p:nvPr/>
          </p:nvSpPr>
          <p:spPr>
            <a:xfrm>
              <a:off x="1920" y="1680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5" name="椭圆 84064"/>
            <p:cNvSpPr/>
            <p:nvPr/>
          </p:nvSpPr>
          <p:spPr>
            <a:xfrm>
              <a:off x="1584" y="1632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6" name="椭圆 84065"/>
            <p:cNvSpPr/>
            <p:nvPr/>
          </p:nvSpPr>
          <p:spPr>
            <a:xfrm>
              <a:off x="1536" y="1536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7" name="椭圆 84066"/>
            <p:cNvSpPr/>
            <p:nvPr/>
          </p:nvSpPr>
          <p:spPr>
            <a:xfrm>
              <a:off x="1536" y="1344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8" name="椭圆 84067"/>
            <p:cNvSpPr/>
            <p:nvPr/>
          </p:nvSpPr>
          <p:spPr>
            <a:xfrm>
              <a:off x="1632" y="1248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69" name="椭圆 84068"/>
            <p:cNvSpPr/>
            <p:nvPr/>
          </p:nvSpPr>
          <p:spPr>
            <a:xfrm>
              <a:off x="1776" y="1200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0" name="椭圆 84069"/>
            <p:cNvSpPr/>
            <p:nvPr/>
          </p:nvSpPr>
          <p:spPr>
            <a:xfrm>
              <a:off x="1920" y="1200"/>
              <a:ext cx="66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1" name="椭圆 84070"/>
            <p:cNvSpPr/>
            <p:nvPr/>
          </p:nvSpPr>
          <p:spPr>
            <a:xfrm>
              <a:off x="1776" y="1680"/>
              <a:ext cx="65" cy="6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4072" name="组合 84071"/>
          <p:cNvGrpSpPr/>
          <p:nvPr/>
        </p:nvGrpSpPr>
        <p:grpSpPr>
          <a:xfrm>
            <a:off x="8839200" y="1066800"/>
            <a:ext cx="1447800" cy="1447800"/>
            <a:chOff x="4608" y="1392"/>
            <a:chExt cx="912" cy="912"/>
          </a:xfrm>
        </p:grpSpPr>
        <p:sp>
          <p:nvSpPr>
            <p:cNvPr id="84073" name="椭圆 84072"/>
            <p:cNvSpPr/>
            <p:nvPr/>
          </p:nvSpPr>
          <p:spPr>
            <a:xfrm>
              <a:off x="4656" y="1440"/>
              <a:ext cx="861" cy="851"/>
            </a:xfrm>
            <a:prstGeom prst="ellipse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4" name="椭圆 84073"/>
            <p:cNvSpPr/>
            <p:nvPr/>
          </p:nvSpPr>
          <p:spPr>
            <a:xfrm>
              <a:off x="4854" y="1433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5" name="椭圆 84074"/>
            <p:cNvSpPr/>
            <p:nvPr/>
          </p:nvSpPr>
          <p:spPr>
            <a:xfrm>
              <a:off x="4977" y="1392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6" name="椭圆 84075"/>
            <p:cNvSpPr/>
            <p:nvPr/>
          </p:nvSpPr>
          <p:spPr>
            <a:xfrm>
              <a:off x="5141" y="1392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7" name="椭圆 84076"/>
            <p:cNvSpPr/>
            <p:nvPr/>
          </p:nvSpPr>
          <p:spPr>
            <a:xfrm>
              <a:off x="5264" y="1433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8" name="椭圆 84077"/>
            <p:cNvSpPr/>
            <p:nvPr/>
          </p:nvSpPr>
          <p:spPr>
            <a:xfrm>
              <a:off x="5346" y="1514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79" name="椭圆 84078"/>
            <p:cNvSpPr/>
            <p:nvPr/>
          </p:nvSpPr>
          <p:spPr>
            <a:xfrm>
              <a:off x="4772" y="1514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0" name="椭圆 84079"/>
            <p:cNvSpPr/>
            <p:nvPr/>
          </p:nvSpPr>
          <p:spPr>
            <a:xfrm>
              <a:off x="4690" y="1595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1" name="椭圆 84080"/>
            <p:cNvSpPr/>
            <p:nvPr/>
          </p:nvSpPr>
          <p:spPr>
            <a:xfrm>
              <a:off x="4649" y="1676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2" name="椭圆 84081"/>
            <p:cNvSpPr/>
            <p:nvPr/>
          </p:nvSpPr>
          <p:spPr>
            <a:xfrm>
              <a:off x="4854" y="1595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3" name="椭圆 84082"/>
            <p:cNvSpPr/>
            <p:nvPr/>
          </p:nvSpPr>
          <p:spPr>
            <a:xfrm>
              <a:off x="5018" y="1514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4" name="椭圆 84083"/>
            <p:cNvSpPr/>
            <p:nvPr/>
          </p:nvSpPr>
          <p:spPr>
            <a:xfrm>
              <a:off x="5141" y="1514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5" name="椭圆 84084"/>
            <p:cNvSpPr/>
            <p:nvPr/>
          </p:nvSpPr>
          <p:spPr>
            <a:xfrm>
              <a:off x="5018" y="1635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6" name="椭圆 84085"/>
            <p:cNvSpPr/>
            <p:nvPr/>
          </p:nvSpPr>
          <p:spPr>
            <a:xfrm>
              <a:off x="4772" y="1676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7" name="椭圆 84086"/>
            <p:cNvSpPr/>
            <p:nvPr/>
          </p:nvSpPr>
          <p:spPr>
            <a:xfrm>
              <a:off x="4874" y="1726"/>
              <a:ext cx="62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8" name="椭圆 84087"/>
            <p:cNvSpPr/>
            <p:nvPr/>
          </p:nvSpPr>
          <p:spPr>
            <a:xfrm>
              <a:off x="5151" y="1635"/>
              <a:ext cx="62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89" name="椭圆 84088"/>
            <p:cNvSpPr/>
            <p:nvPr/>
          </p:nvSpPr>
          <p:spPr>
            <a:xfrm>
              <a:off x="5274" y="1574"/>
              <a:ext cx="62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0" name="椭圆 84089"/>
            <p:cNvSpPr/>
            <p:nvPr/>
          </p:nvSpPr>
          <p:spPr>
            <a:xfrm>
              <a:off x="5264" y="1676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1" name="椭圆 84090"/>
            <p:cNvSpPr/>
            <p:nvPr/>
          </p:nvSpPr>
          <p:spPr>
            <a:xfrm>
              <a:off x="5346" y="1757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2" name="椭圆 84091"/>
            <p:cNvSpPr/>
            <p:nvPr/>
          </p:nvSpPr>
          <p:spPr>
            <a:xfrm>
              <a:off x="5428" y="1595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3" name="椭圆 84092"/>
            <p:cNvSpPr/>
            <p:nvPr/>
          </p:nvSpPr>
          <p:spPr>
            <a:xfrm>
              <a:off x="5100" y="1716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4" name="椭圆 84093"/>
            <p:cNvSpPr/>
            <p:nvPr/>
          </p:nvSpPr>
          <p:spPr>
            <a:xfrm>
              <a:off x="5459" y="1726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5" name="椭圆 84094"/>
            <p:cNvSpPr/>
            <p:nvPr/>
          </p:nvSpPr>
          <p:spPr>
            <a:xfrm>
              <a:off x="4977" y="1797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6" name="椭圆 84095"/>
            <p:cNvSpPr/>
            <p:nvPr/>
          </p:nvSpPr>
          <p:spPr>
            <a:xfrm>
              <a:off x="4608" y="1797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7" name="椭圆 84096"/>
            <p:cNvSpPr/>
            <p:nvPr/>
          </p:nvSpPr>
          <p:spPr>
            <a:xfrm>
              <a:off x="4608" y="1919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8" name="椭圆 84097"/>
            <p:cNvSpPr/>
            <p:nvPr/>
          </p:nvSpPr>
          <p:spPr>
            <a:xfrm>
              <a:off x="4690" y="2041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099" name="椭圆 84098"/>
            <p:cNvSpPr/>
            <p:nvPr/>
          </p:nvSpPr>
          <p:spPr>
            <a:xfrm>
              <a:off x="4905" y="2091"/>
              <a:ext cx="62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0" name="椭圆 84099"/>
            <p:cNvSpPr/>
            <p:nvPr/>
          </p:nvSpPr>
          <p:spPr>
            <a:xfrm>
              <a:off x="5100" y="2243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1" name="椭圆 84100"/>
            <p:cNvSpPr/>
            <p:nvPr/>
          </p:nvSpPr>
          <p:spPr>
            <a:xfrm>
              <a:off x="4772" y="2162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2" name="椭圆 84101"/>
            <p:cNvSpPr/>
            <p:nvPr/>
          </p:nvSpPr>
          <p:spPr>
            <a:xfrm>
              <a:off x="4895" y="1919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3" name="椭圆 84102"/>
            <p:cNvSpPr/>
            <p:nvPr/>
          </p:nvSpPr>
          <p:spPr>
            <a:xfrm>
              <a:off x="4854" y="1838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4" name="椭圆 84103"/>
            <p:cNvSpPr/>
            <p:nvPr/>
          </p:nvSpPr>
          <p:spPr>
            <a:xfrm>
              <a:off x="4977" y="2000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5" name="椭圆 84104"/>
            <p:cNvSpPr/>
            <p:nvPr/>
          </p:nvSpPr>
          <p:spPr>
            <a:xfrm>
              <a:off x="5018" y="1878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6" name="椭圆 84105"/>
            <p:cNvSpPr/>
            <p:nvPr/>
          </p:nvSpPr>
          <p:spPr>
            <a:xfrm>
              <a:off x="4731" y="1838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7" name="椭圆 84106"/>
            <p:cNvSpPr/>
            <p:nvPr/>
          </p:nvSpPr>
          <p:spPr>
            <a:xfrm>
              <a:off x="5141" y="1838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8" name="椭圆 84107"/>
            <p:cNvSpPr/>
            <p:nvPr/>
          </p:nvSpPr>
          <p:spPr>
            <a:xfrm>
              <a:off x="5120" y="1970"/>
              <a:ext cx="62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09" name="椭圆 84108"/>
            <p:cNvSpPr/>
            <p:nvPr/>
          </p:nvSpPr>
          <p:spPr>
            <a:xfrm>
              <a:off x="5243" y="1787"/>
              <a:ext cx="62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0" name="椭圆 84109"/>
            <p:cNvSpPr/>
            <p:nvPr/>
          </p:nvSpPr>
          <p:spPr>
            <a:xfrm>
              <a:off x="5232" y="2208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1" name="椭圆 84110"/>
            <p:cNvSpPr/>
            <p:nvPr/>
          </p:nvSpPr>
          <p:spPr>
            <a:xfrm>
              <a:off x="5346" y="1878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2" name="椭圆 84111"/>
            <p:cNvSpPr/>
            <p:nvPr/>
          </p:nvSpPr>
          <p:spPr>
            <a:xfrm>
              <a:off x="5459" y="1878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3" name="椭圆 84112"/>
            <p:cNvSpPr/>
            <p:nvPr/>
          </p:nvSpPr>
          <p:spPr>
            <a:xfrm>
              <a:off x="5243" y="1970"/>
              <a:ext cx="62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4" name="椭圆 84113"/>
            <p:cNvSpPr/>
            <p:nvPr/>
          </p:nvSpPr>
          <p:spPr>
            <a:xfrm>
              <a:off x="5264" y="2081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5" name="椭圆 84114"/>
            <p:cNvSpPr/>
            <p:nvPr/>
          </p:nvSpPr>
          <p:spPr>
            <a:xfrm>
              <a:off x="4813" y="2000"/>
              <a:ext cx="61" cy="61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6" name="椭圆 84115"/>
            <p:cNvSpPr/>
            <p:nvPr/>
          </p:nvSpPr>
          <p:spPr>
            <a:xfrm>
              <a:off x="4936" y="2243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7" name="椭圆 84116"/>
            <p:cNvSpPr/>
            <p:nvPr/>
          </p:nvSpPr>
          <p:spPr>
            <a:xfrm>
              <a:off x="5428" y="2000"/>
              <a:ext cx="61" cy="61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8" name="椭圆 84117"/>
            <p:cNvSpPr/>
            <p:nvPr/>
          </p:nvSpPr>
          <p:spPr>
            <a:xfrm>
              <a:off x="5018" y="2122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19" name="椭圆 84118"/>
            <p:cNvSpPr/>
            <p:nvPr/>
          </p:nvSpPr>
          <p:spPr>
            <a:xfrm>
              <a:off x="5141" y="2122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20" name="椭圆 84119"/>
            <p:cNvSpPr/>
            <p:nvPr/>
          </p:nvSpPr>
          <p:spPr>
            <a:xfrm>
              <a:off x="5376" y="2112"/>
              <a:ext cx="61" cy="60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4121" name="椭圆 84120"/>
            <p:cNvSpPr/>
            <p:nvPr/>
          </p:nvSpPr>
          <p:spPr>
            <a:xfrm>
              <a:off x="4895" y="1514"/>
              <a:ext cx="61" cy="60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4122" name="组合 84121"/>
          <p:cNvGrpSpPr/>
          <p:nvPr/>
        </p:nvGrpSpPr>
        <p:grpSpPr>
          <a:xfrm>
            <a:off x="2286000" y="0"/>
            <a:ext cx="1600200" cy="1600200"/>
            <a:chOff x="240" y="192"/>
            <a:chExt cx="1008" cy="1008"/>
          </a:xfrm>
        </p:grpSpPr>
        <p:grpSp>
          <p:nvGrpSpPr>
            <p:cNvPr id="84123" name="组合 84122"/>
            <p:cNvGrpSpPr/>
            <p:nvPr/>
          </p:nvGrpSpPr>
          <p:grpSpPr>
            <a:xfrm>
              <a:off x="384" y="576"/>
              <a:ext cx="672" cy="624"/>
              <a:chOff x="192" y="624"/>
              <a:chExt cx="690" cy="592"/>
            </a:xfrm>
          </p:grpSpPr>
          <p:sp>
            <p:nvSpPr>
              <p:cNvPr id="84124" name="椭圆 84123"/>
              <p:cNvSpPr/>
              <p:nvPr/>
            </p:nvSpPr>
            <p:spPr>
              <a:xfrm>
                <a:off x="240" y="624"/>
                <a:ext cx="624" cy="576"/>
              </a:xfrm>
              <a:prstGeom prst="ellipse">
                <a:avLst/>
              </a:prstGeom>
              <a:solidFill>
                <a:srgbClr val="FFCC66"/>
              </a:solidFill>
              <a:ln w="9525" cap="flat" cmpd="sng">
                <a:solidFill>
                  <a:srgbClr val="FFCC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25" name="椭圆 84124"/>
              <p:cNvSpPr/>
              <p:nvPr/>
            </p:nvSpPr>
            <p:spPr>
              <a:xfrm>
                <a:off x="192" y="86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26" name="椭圆 84125"/>
              <p:cNvSpPr/>
              <p:nvPr/>
            </p:nvSpPr>
            <p:spPr>
              <a:xfrm>
                <a:off x="384" y="816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27" name="椭圆 84126"/>
              <p:cNvSpPr/>
              <p:nvPr/>
            </p:nvSpPr>
            <p:spPr>
              <a:xfrm>
                <a:off x="720" y="816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28" name="椭圆 84127"/>
              <p:cNvSpPr/>
              <p:nvPr/>
            </p:nvSpPr>
            <p:spPr>
              <a:xfrm>
                <a:off x="528" y="1008"/>
                <a:ext cx="65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29" name="椭圆 84128"/>
              <p:cNvSpPr/>
              <p:nvPr/>
            </p:nvSpPr>
            <p:spPr>
              <a:xfrm>
                <a:off x="528" y="86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0" name="椭圆 84129"/>
              <p:cNvSpPr/>
              <p:nvPr/>
            </p:nvSpPr>
            <p:spPr>
              <a:xfrm>
                <a:off x="480" y="115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1" name="椭圆 84130"/>
              <p:cNvSpPr/>
              <p:nvPr/>
            </p:nvSpPr>
            <p:spPr>
              <a:xfrm>
                <a:off x="624" y="91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2" name="椭圆 84131"/>
              <p:cNvSpPr/>
              <p:nvPr/>
            </p:nvSpPr>
            <p:spPr>
              <a:xfrm>
                <a:off x="404" y="976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3" name="椭圆 84132"/>
              <p:cNvSpPr/>
              <p:nvPr/>
            </p:nvSpPr>
            <p:spPr>
              <a:xfrm>
                <a:off x="816" y="91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4" name="椭圆 84133"/>
              <p:cNvSpPr/>
              <p:nvPr/>
            </p:nvSpPr>
            <p:spPr>
              <a:xfrm>
                <a:off x="672" y="1008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5" name="椭圆 84134"/>
              <p:cNvSpPr/>
              <p:nvPr/>
            </p:nvSpPr>
            <p:spPr>
              <a:xfrm>
                <a:off x="624" y="720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6" name="椭圆 84135"/>
              <p:cNvSpPr/>
              <p:nvPr/>
            </p:nvSpPr>
            <p:spPr>
              <a:xfrm>
                <a:off x="503" y="752"/>
                <a:ext cx="65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7" name="椭圆 84136"/>
              <p:cNvSpPr/>
              <p:nvPr/>
            </p:nvSpPr>
            <p:spPr>
              <a:xfrm>
                <a:off x="816" y="768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8" name="椭圆 84137"/>
              <p:cNvSpPr/>
              <p:nvPr/>
            </p:nvSpPr>
            <p:spPr>
              <a:xfrm>
                <a:off x="720" y="67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39" name="椭圆 84138"/>
              <p:cNvSpPr/>
              <p:nvPr/>
            </p:nvSpPr>
            <p:spPr>
              <a:xfrm>
                <a:off x="768" y="1056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0" name="椭圆 84139"/>
              <p:cNvSpPr/>
              <p:nvPr/>
            </p:nvSpPr>
            <p:spPr>
              <a:xfrm>
                <a:off x="624" y="115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1" name="椭圆 84140"/>
              <p:cNvSpPr/>
              <p:nvPr/>
            </p:nvSpPr>
            <p:spPr>
              <a:xfrm>
                <a:off x="336" y="110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2" name="椭圆 84141"/>
              <p:cNvSpPr/>
              <p:nvPr/>
            </p:nvSpPr>
            <p:spPr>
              <a:xfrm>
                <a:off x="336" y="110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3" name="椭圆 84142"/>
              <p:cNvSpPr/>
              <p:nvPr/>
            </p:nvSpPr>
            <p:spPr>
              <a:xfrm>
                <a:off x="240" y="960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4" name="椭圆 84143"/>
              <p:cNvSpPr/>
              <p:nvPr/>
            </p:nvSpPr>
            <p:spPr>
              <a:xfrm>
                <a:off x="240" y="768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5" name="椭圆 84144"/>
              <p:cNvSpPr/>
              <p:nvPr/>
            </p:nvSpPr>
            <p:spPr>
              <a:xfrm>
                <a:off x="336" y="672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6" name="椭圆 84145"/>
              <p:cNvSpPr/>
              <p:nvPr/>
            </p:nvSpPr>
            <p:spPr>
              <a:xfrm>
                <a:off x="480" y="62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47" name="椭圆 84146"/>
              <p:cNvSpPr/>
              <p:nvPr/>
            </p:nvSpPr>
            <p:spPr>
              <a:xfrm>
                <a:off x="624" y="624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4148" name="文本框 84147"/>
            <p:cNvSpPr txBox="1"/>
            <p:nvPr/>
          </p:nvSpPr>
          <p:spPr>
            <a:xfrm>
              <a:off x="240" y="192"/>
              <a:ext cx="1008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pitchFamily="18" charset="0"/>
                </a:rPr>
                <a:t>.</a:t>
              </a:r>
              <a:r>
                <a:rPr lang="zh-CN" altLang="en-US" sz="3200" dirty="0">
                  <a:latin typeface="Times New Roman" panose="02020603050405020304" pitchFamily="18" charset="0"/>
                  <a:ea typeface="华文行楷" panose="02010800040101010101" pitchFamily="2" charset="-122"/>
                </a:rPr>
                <a:t>人细胞</a:t>
              </a:r>
              <a:endParaRPr lang="zh-CN" altLang="en-US" sz="3200"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84149" name="组合 84148"/>
          <p:cNvGrpSpPr/>
          <p:nvPr/>
        </p:nvGrpSpPr>
        <p:grpSpPr>
          <a:xfrm>
            <a:off x="2133600" y="2895600"/>
            <a:ext cx="1447800" cy="1651001"/>
            <a:chOff x="288" y="2448"/>
            <a:chExt cx="912" cy="1040"/>
          </a:xfrm>
        </p:grpSpPr>
        <p:grpSp>
          <p:nvGrpSpPr>
            <p:cNvPr id="84150" name="组合 84149"/>
            <p:cNvGrpSpPr/>
            <p:nvPr/>
          </p:nvGrpSpPr>
          <p:grpSpPr>
            <a:xfrm>
              <a:off x="336" y="2448"/>
              <a:ext cx="672" cy="624"/>
              <a:chOff x="2064" y="2928"/>
              <a:chExt cx="690" cy="592"/>
            </a:xfrm>
          </p:grpSpPr>
          <p:sp>
            <p:nvSpPr>
              <p:cNvPr id="84151" name="椭圆 84150"/>
              <p:cNvSpPr/>
              <p:nvPr/>
            </p:nvSpPr>
            <p:spPr>
              <a:xfrm>
                <a:off x="2112" y="2928"/>
                <a:ext cx="624" cy="576"/>
              </a:xfrm>
              <a:prstGeom prst="ellipse">
                <a:avLst/>
              </a:prstGeom>
              <a:solidFill>
                <a:srgbClr val="FFCC66"/>
              </a:solidFill>
              <a:ln w="9525" cap="flat" cmpd="sng">
                <a:solidFill>
                  <a:srgbClr val="FFCC66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2" name="椭圆 84151"/>
              <p:cNvSpPr/>
              <p:nvPr/>
            </p:nvSpPr>
            <p:spPr>
              <a:xfrm>
                <a:off x="2064" y="316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3" name="椭圆 84152"/>
              <p:cNvSpPr/>
              <p:nvPr/>
            </p:nvSpPr>
            <p:spPr>
              <a:xfrm>
                <a:off x="2256" y="312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4" name="椭圆 84153"/>
              <p:cNvSpPr/>
              <p:nvPr/>
            </p:nvSpPr>
            <p:spPr>
              <a:xfrm>
                <a:off x="2592" y="312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5" name="椭圆 84154"/>
              <p:cNvSpPr/>
              <p:nvPr/>
            </p:nvSpPr>
            <p:spPr>
              <a:xfrm>
                <a:off x="2400" y="3312"/>
                <a:ext cx="65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6" name="椭圆 84155"/>
              <p:cNvSpPr/>
              <p:nvPr/>
            </p:nvSpPr>
            <p:spPr>
              <a:xfrm>
                <a:off x="2400" y="316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7" name="椭圆 84156"/>
              <p:cNvSpPr/>
              <p:nvPr/>
            </p:nvSpPr>
            <p:spPr>
              <a:xfrm>
                <a:off x="2352" y="345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8" name="椭圆 84157"/>
              <p:cNvSpPr/>
              <p:nvPr/>
            </p:nvSpPr>
            <p:spPr>
              <a:xfrm>
                <a:off x="2496" y="321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59" name="椭圆 84158"/>
              <p:cNvSpPr/>
              <p:nvPr/>
            </p:nvSpPr>
            <p:spPr>
              <a:xfrm>
                <a:off x="2276" y="328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0" name="椭圆 84159"/>
              <p:cNvSpPr/>
              <p:nvPr/>
            </p:nvSpPr>
            <p:spPr>
              <a:xfrm>
                <a:off x="2688" y="321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1" name="椭圆 84160"/>
              <p:cNvSpPr/>
              <p:nvPr/>
            </p:nvSpPr>
            <p:spPr>
              <a:xfrm>
                <a:off x="2544" y="331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2" name="椭圆 84161"/>
              <p:cNvSpPr/>
              <p:nvPr/>
            </p:nvSpPr>
            <p:spPr>
              <a:xfrm>
                <a:off x="2496" y="3024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3" name="椭圆 84162"/>
              <p:cNvSpPr/>
              <p:nvPr/>
            </p:nvSpPr>
            <p:spPr>
              <a:xfrm>
                <a:off x="2375" y="3056"/>
                <a:ext cx="65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4" name="椭圆 84163"/>
              <p:cNvSpPr/>
              <p:nvPr/>
            </p:nvSpPr>
            <p:spPr>
              <a:xfrm>
                <a:off x="2688" y="307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5" name="椭圆 84164"/>
              <p:cNvSpPr/>
              <p:nvPr/>
            </p:nvSpPr>
            <p:spPr>
              <a:xfrm>
                <a:off x="2592" y="297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6" name="椭圆 84165"/>
              <p:cNvSpPr/>
              <p:nvPr/>
            </p:nvSpPr>
            <p:spPr>
              <a:xfrm>
                <a:off x="2640" y="3360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7" name="椭圆 84166"/>
              <p:cNvSpPr/>
              <p:nvPr/>
            </p:nvSpPr>
            <p:spPr>
              <a:xfrm>
                <a:off x="2496" y="345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8" name="椭圆 84167"/>
              <p:cNvSpPr/>
              <p:nvPr/>
            </p:nvSpPr>
            <p:spPr>
              <a:xfrm>
                <a:off x="2208" y="3408"/>
                <a:ext cx="66" cy="64"/>
              </a:xfrm>
              <a:prstGeom prst="ellipse">
                <a:avLst/>
              </a:prstGeom>
              <a:solidFill>
                <a:srgbClr val="FF3300"/>
              </a:solidFill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69" name="椭圆 84168"/>
              <p:cNvSpPr/>
              <p:nvPr/>
            </p:nvSpPr>
            <p:spPr>
              <a:xfrm>
                <a:off x="2208" y="340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70" name="椭圆 84169"/>
              <p:cNvSpPr/>
              <p:nvPr/>
            </p:nvSpPr>
            <p:spPr>
              <a:xfrm>
                <a:off x="2112" y="3264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71" name="椭圆 84170"/>
              <p:cNvSpPr/>
              <p:nvPr/>
            </p:nvSpPr>
            <p:spPr>
              <a:xfrm>
                <a:off x="2112" y="3072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72" name="椭圆 84171"/>
              <p:cNvSpPr/>
              <p:nvPr/>
            </p:nvSpPr>
            <p:spPr>
              <a:xfrm>
                <a:off x="2208" y="2976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73" name="椭圆 84172"/>
              <p:cNvSpPr/>
              <p:nvPr/>
            </p:nvSpPr>
            <p:spPr>
              <a:xfrm>
                <a:off x="2352" y="292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4174" name="椭圆 84173"/>
              <p:cNvSpPr/>
              <p:nvPr/>
            </p:nvSpPr>
            <p:spPr>
              <a:xfrm>
                <a:off x="2496" y="2928"/>
                <a:ext cx="66" cy="64"/>
              </a:xfrm>
              <a:prstGeom prst="ellipse">
                <a:avLst/>
              </a:prstGeom>
              <a:solidFill>
                <a:srgbClr val="00FF00"/>
              </a:solidFill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4175" name="文本框 84174"/>
            <p:cNvSpPr txBox="1"/>
            <p:nvPr/>
          </p:nvSpPr>
          <p:spPr>
            <a:xfrm>
              <a:off x="288" y="3120"/>
              <a:ext cx="91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latin typeface="Times New Roman" panose="02020603050405020304" pitchFamily="18" charset="0"/>
                  <a:ea typeface="华文行楷" panose="02010800040101010101" pitchFamily="2" charset="-122"/>
                </a:rPr>
                <a:t>鼠细胞</a:t>
              </a:r>
              <a:endParaRPr lang="zh-CN" altLang="en-US" sz="3200"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84176" name="组合 84175"/>
          <p:cNvGrpSpPr/>
          <p:nvPr/>
        </p:nvGrpSpPr>
        <p:grpSpPr>
          <a:xfrm>
            <a:off x="1524000" y="1143000"/>
            <a:ext cx="1143000" cy="2438400"/>
            <a:chOff x="0" y="864"/>
            <a:chExt cx="720" cy="1536"/>
          </a:xfrm>
        </p:grpSpPr>
        <p:grpSp>
          <p:nvGrpSpPr>
            <p:cNvPr id="84177" name="组合 84176"/>
            <p:cNvGrpSpPr/>
            <p:nvPr/>
          </p:nvGrpSpPr>
          <p:grpSpPr>
            <a:xfrm>
              <a:off x="0" y="864"/>
              <a:ext cx="720" cy="886"/>
              <a:chOff x="0" y="960"/>
              <a:chExt cx="720" cy="886"/>
            </a:xfrm>
          </p:grpSpPr>
          <p:sp>
            <p:nvSpPr>
              <p:cNvPr id="84178" name="文本框 84177"/>
              <p:cNvSpPr txBox="1"/>
              <p:nvPr/>
            </p:nvSpPr>
            <p:spPr>
              <a:xfrm>
                <a:off x="0" y="1440"/>
                <a:ext cx="720" cy="40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荧光标记   蛋白质</a:t>
                </a:r>
                <a:endParaRPr lang="zh-CN" altLang="en-US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84179" name="直接连接符 84178"/>
              <p:cNvSpPr/>
              <p:nvPr/>
            </p:nvSpPr>
            <p:spPr>
              <a:xfrm flipH="1">
                <a:off x="192" y="960"/>
                <a:ext cx="432" cy="43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84180" name="直接连接符 84179"/>
            <p:cNvSpPr/>
            <p:nvPr/>
          </p:nvSpPr>
          <p:spPr>
            <a:xfrm flipH="1" flipV="1">
              <a:off x="240" y="1680"/>
              <a:ext cx="288" cy="72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84181" name="文本框 84180"/>
          <p:cNvSpPr txBox="1"/>
          <p:nvPr/>
        </p:nvSpPr>
        <p:spPr>
          <a:xfrm>
            <a:off x="5410200" y="3048000"/>
            <a:ext cx="434340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1970</a:t>
            </a:r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年，</a:t>
            </a:r>
            <a:r>
              <a:rPr lang="en-US" altLang="zh-CN" sz="3200" err="1">
                <a:latin typeface="Times New Roman" panose="02020603050405020304" pitchFamily="18" charset="0"/>
                <a:ea typeface="华文行楷" panose="02010800040101010101" pitchFamily="2" charset="-122"/>
              </a:rPr>
              <a:t>Frye</a:t>
            </a:r>
            <a:r>
              <a:rPr lang="zh-CN" altLang="en-US" sz="3200" err="1">
                <a:latin typeface="Times New Roman" panose="02020603050405020304" pitchFamily="18" charset="0"/>
                <a:ea typeface="华文行楷" panose="02010800040101010101" pitchFamily="2" charset="-122"/>
              </a:rPr>
              <a:t>和</a:t>
            </a:r>
            <a:r>
              <a:rPr lang="en-US" altLang="zh-CN" sz="3200" err="1">
                <a:latin typeface="Times New Roman" panose="02020603050405020304" pitchFamily="18" charset="0"/>
                <a:ea typeface="华文行楷" panose="02010800040101010101" pitchFamily="2" charset="-122"/>
              </a:rPr>
              <a:t>Edidin</a:t>
            </a:r>
            <a:endParaRPr lang="en-US" altLang="zh-CN" sz="3200"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人</a:t>
            </a:r>
            <a:r>
              <a:rPr lang="en-US" altLang="zh-CN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-</a:t>
            </a:r>
            <a:r>
              <a:rPr lang="zh-CN" altLang="en-US" sz="3200" dirty="0">
                <a:latin typeface="Times New Roman" panose="02020603050405020304" pitchFamily="18" charset="0"/>
                <a:ea typeface="华文行楷" panose="02010800040101010101" pitchFamily="2" charset="-122"/>
              </a:rPr>
              <a:t>鼠细胞融合实验</a:t>
            </a:r>
            <a:endParaRPr lang="zh-CN" altLang="en-US" sz="3200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84183" name="文本框 84182"/>
          <p:cNvSpPr txBox="1"/>
          <p:nvPr/>
        </p:nvSpPr>
        <p:spPr>
          <a:xfrm>
            <a:off x="5943600" y="4953000"/>
            <a:ext cx="38862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组成细胞膜的蛋白质和磷脂分子具有一定的流动性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84184" name="组合 84183"/>
          <p:cNvGrpSpPr/>
          <p:nvPr/>
        </p:nvGrpSpPr>
        <p:grpSpPr>
          <a:xfrm>
            <a:off x="7772400" y="1524000"/>
            <a:ext cx="1143000" cy="1069975"/>
            <a:chOff x="3936" y="1056"/>
            <a:chExt cx="720" cy="674"/>
          </a:xfrm>
        </p:grpSpPr>
        <p:grpSp>
          <p:nvGrpSpPr>
            <p:cNvPr id="84185" name="组合 84184"/>
            <p:cNvGrpSpPr/>
            <p:nvPr/>
          </p:nvGrpSpPr>
          <p:grpSpPr>
            <a:xfrm>
              <a:off x="3936" y="1056"/>
              <a:ext cx="720" cy="336"/>
              <a:chOff x="3792" y="1392"/>
              <a:chExt cx="720" cy="336"/>
            </a:xfrm>
          </p:grpSpPr>
          <p:sp>
            <p:nvSpPr>
              <p:cNvPr id="84186" name="直接连接符 84185"/>
              <p:cNvSpPr/>
              <p:nvPr/>
            </p:nvSpPr>
            <p:spPr>
              <a:xfrm>
                <a:off x="3888" y="1728"/>
                <a:ext cx="576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84187" name="文本框 84186"/>
              <p:cNvSpPr txBox="1"/>
              <p:nvPr/>
            </p:nvSpPr>
            <p:spPr>
              <a:xfrm>
                <a:off x="3792" y="1392"/>
                <a:ext cx="720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40</a:t>
                </a:r>
                <a:r>
                  <a:rPr lang="zh-CN" altLang="en-US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分钟后</a:t>
                </a:r>
                <a:endParaRPr lang="zh-CN" altLang="en-US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84188" name="文本框 84187"/>
            <p:cNvSpPr txBox="1"/>
            <p:nvPr/>
          </p:nvSpPr>
          <p:spPr>
            <a:xfrm>
              <a:off x="4032" y="1440"/>
              <a:ext cx="52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37</a:t>
              </a:r>
              <a:r>
                <a:rPr lang="en-US" altLang="zh-CN" sz="2400" baseline="30000">
                  <a:latin typeface="Times New Roman" panose="02020603050405020304" pitchFamily="18" charset="0"/>
                </a:rPr>
                <a:t>0</a:t>
              </a:r>
              <a:r>
                <a:rPr lang="en-US" altLang="zh-CN" sz="2400">
                  <a:latin typeface="Times New Roman" panose="02020603050405020304" pitchFamily="18" charset="0"/>
                </a:rPr>
                <a:t>C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4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4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4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18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1" name="文本框 78850"/>
          <p:cNvSpPr txBox="1"/>
          <p:nvPr/>
        </p:nvSpPr>
        <p:spPr>
          <a:xfrm>
            <a:off x="1524000" y="0"/>
            <a:ext cx="856932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0"/>
              </a:spcBef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1972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年，桑格和尼克森在新的观察和实验证据的基础上，提出了生物膜的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流动镶嵌模型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8855" name="组合 78854"/>
          <p:cNvGrpSpPr/>
          <p:nvPr/>
        </p:nvGrpSpPr>
        <p:grpSpPr>
          <a:xfrm>
            <a:off x="1703388" y="1052513"/>
            <a:ext cx="8713787" cy="5805487"/>
            <a:chOff x="249" y="618"/>
            <a:chExt cx="4899" cy="3266"/>
          </a:xfrm>
        </p:grpSpPr>
        <p:pic>
          <p:nvPicPr>
            <p:cNvPr id="78853" name="Picture 3" descr="细胞膜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49" y="618"/>
              <a:ext cx="4899" cy="32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8854" name="Text Box 4"/>
            <p:cNvSpPr txBox="1"/>
            <p:nvPr/>
          </p:nvSpPr>
          <p:spPr>
            <a:xfrm>
              <a:off x="1831" y="3474"/>
              <a:ext cx="1543" cy="25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 algn="ctr"/>
              <a:endParaRPr lang="zh-CN" altLang="zh-CN" sz="2400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2" name="文本框 104451"/>
          <p:cNvSpPr txBox="1"/>
          <p:nvPr/>
        </p:nvSpPr>
        <p:spPr>
          <a:xfrm>
            <a:off x="1919288" y="260350"/>
            <a:ext cx="5903912" cy="768350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生物膜的流动镶嵌模型</a:t>
            </a:r>
            <a:endParaRPr lang="zh-CN" altLang="en-US" sz="44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4453" name="矩形 104452"/>
          <p:cNvSpPr/>
          <p:nvPr/>
        </p:nvSpPr>
        <p:spPr>
          <a:xfrm>
            <a:off x="1992313" y="1052513"/>
            <a:ext cx="7991475" cy="468153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基本支架</a:t>
            </a:r>
            <a:r>
              <a:rPr lang="en-US" altLang="zh-CN" b="1">
                <a:effectLst>
                  <a:outerShdw blurRad="38100" dist="38100" dir="2700000">
                    <a:srgbClr val="FFFFFF"/>
                  </a:outerShdw>
                </a:effectLst>
              </a:rPr>
              <a:t>:</a:t>
            </a:r>
            <a:endParaRPr lang="en-US" altLang="zh-CN" b="1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b="1" dirty="0">
                <a:effectLst>
                  <a:outerShdw blurRad="38100" dist="38100" dir="2700000">
                    <a:srgbClr val="FFFFFF"/>
                  </a:outerShdw>
                </a:effectLst>
              </a:rPr>
              <a:t>   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磷脂双分子层</a:t>
            </a:r>
            <a:r>
              <a:rPr lang="en-US" altLang="zh-CN" b="1" dirty="0">
                <a:effectLst>
                  <a:outerShdw blurRad="38100" dist="38100" dir="2700000">
                    <a:srgbClr val="FFFFFF"/>
                  </a:outerShdw>
                </a:effectLst>
              </a:rPr>
              <a:t>.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（其中磷脂分子 的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亲水性头部朝向两侧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疏水性的尾部朝向内侧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）</a:t>
            </a:r>
            <a:endParaRPr lang="zh-CN" altLang="en-US" b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蛋白质分子的位置</a:t>
            </a:r>
            <a:r>
              <a:rPr lang="en-US" altLang="zh-CN" b="1">
                <a:effectLst>
                  <a:outerShdw blurRad="38100" dist="38100" dir="2700000">
                    <a:srgbClr val="FFFFFF"/>
                  </a:outerShdw>
                </a:effectLst>
              </a:rPr>
              <a:t>:</a:t>
            </a:r>
            <a:endParaRPr lang="en-US" altLang="zh-CN" b="1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  <a:buNone/>
            </a:pPr>
            <a:r>
              <a:rPr lang="en-US" altLang="zh-CN" b="1" dirty="0">
                <a:effectLst>
                  <a:outerShdw blurRad="38100" dist="38100" dir="2700000">
                    <a:srgbClr val="FFFFFF"/>
                  </a:outerShdw>
                </a:effectLst>
              </a:rPr>
              <a:t>   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蛋白质分子有的镶在磷脂双分子层表面</a:t>
            </a:r>
            <a:r>
              <a:rPr lang="en-US" altLang="zh-CN" b="1" dirty="0">
                <a:effectLst>
                  <a:outerShdw blurRad="38100" dist="38100" dir="2700000">
                    <a:srgbClr val="FFFFFF"/>
                  </a:outerShdw>
                </a:effectLst>
              </a:rPr>
              <a:t>,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有的部分或全部嵌入磷脂双分子层中，有的贯穿于整个磷脂双分子层。</a:t>
            </a:r>
            <a:endParaRPr lang="zh-CN" altLang="en-US" b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 （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体现了膜结构内外的不对称性</a:t>
            </a:r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</a:rPr>
              <a:t>） </a:t>
            </a:r>
            <a:endParaRPr lang="zh-CN" altLang="en-US" b="1" dirty="0"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445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charRg st="6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453">
                                            <p:txEl>
                                              <p:charRg st="6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charRg st="4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4453">
                                            <p:txEl>
                                              <p:charRg st="47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charRg st="57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4453">
                                            <p:txEl>
                                              <p:charRg st="57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>
                                            <p:txEl>
                                              <p:charRg st="11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4453">
                                            <p:txEl>
                                              <p:charRg st="110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4770,&quot;width&quot;:633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1164</Words>
  <Application>WPS 演示</Application>
  <PresentationFormat>宽屏</PresentationFormat>
  <Paragraphs>130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16</vt:i4>
      </vt:variant>
    </vt:vector>
  </HeadingPairs>
  <TitlesOfParts>
    <vt:vector size="36" baseType="lpstr">
      <vt:lpstr>Arial</vt:lpstr>
      <vt:lpstr>宋体</vt:lpstr>
      <vt:lpstr>Wingdings</vt:lpstr>
      <vt:lpstr>Arial Unicode MS</vt:lpstr>
      <vt:lpstr>Calibri</vt:lpstr>
      <vt:lpstr>微软雅黑</vt:lpstr>
      <vt:lpstr>楷体</vt:lpstr>
      <vt:lpstr>黑体</vt:lpstr>
      <vt:lpstr>Times New Roman</vt:lpstr>
      <vt:lpstr>楷体_GB2312</vt:lpstr>
      <vt:lpstr>新宋体</vt:lpstr>
      <vt:lpstr>Garamond</vt:lpstr>
      <vt:lpstr>华文琥珀</vt:lpstr>
      <vt:lpstr>仿宋</vt:lpstr>
      <vt:lpstr>隶书</vt:lpstr>
      <vt:lpstr>华文行楷</vt:lpstr>
      <vt:lpstr>Office 主题</vt:lpstr>
      <vt:lpstr>Paint.Picture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磷脂分子的结构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00夕</cp:lastModifiedBy>
  <cp:revision>6</cp:revision>
  <dcterms:created xsi:type="dcterms:W3CDTF">2020-10-12T06:31:00Z</dcterms:created>
  <dcterms:modified xsi:type="dcterms:W3CDTF">2020-10-12T07:10:06Z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