
<file path=[Content_Types].xml><?xml version="1.0" encoding="utf-8"?>
<Types xmlns="http://schemas.openxmlformats.org/package/2006/content-types">
  <Default Extension="png" ContentType="image/png"/>
  <Default Extension="bin" ContentType="application/vnd.ms-office.activeX"/>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activeX/activeX1.xml" ContentType="application/vnd.ms-office.activeX+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5"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50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8.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a:defRPr/>
            </a:pPr>
            <a:endParaRPr lang="en-US" altLang="zh-CN" smtClean="0">
              <a:solidFill>
                <a:srgbClr val="000000"/>
              </a:solidFill>
            </a:endParaRPr>
          </a:p>
        </p:txBody>
      </p:sp>
      <p:sp>
        <p:nvSpPr>
          <p:cNvPr id="5" name="页脚占位符 4"/>
          <p:cNvSpPr>
            <a:spLocks noGrp="1"/>
          </p:cNvSpPr>
          <p:nvPr>
            <p:ph type="ftr" sz="quarter" idx="11"/>
          </p:nvPr>
        </p:nvSpPr>
        <p:spPr/>
        <p:txBody>
          <a:bodyPr/>
          <a:lstStyle/>
          <a:p>
            <a:pPr>
              <a:defRPr/>
            </a:pPr>
            <a:endParaRPr lang="en-US" altLang="zh-CN" smtClean="0">
              <a:solidFill>
                <a:srgbClr val="000000"/>
              </a:solidFill>
            </a:endParaRPr>
          </a:p>
        </p:txBody>
      </p:sp>
      <p:sp>
        <p:nvSpPr>
          <p:cNvPr id="6" name="灯片编号占位符 5"/>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a:defRPr/>
            </a:pPr>
            <a:endParaRPr lang="en-US" altLang="zh-CN" smtClean="0">
              <a:solidFill>
                <a:srgbClr val="000000"/>
              </a:solidFill>
            </a:endParaRPr>
          </a:p>
        </p:txBody>
      </p:sp>
      <p:sp>
        <p:nvSpPr>
          <p:cNvPr id="5" name="页脚占位符 4"/>
          <p:cNvSpPr>
            <a:spLocks noGrp="1"/>
          </p:cNvSpPr>
          <p:nvPr>
            <p:ph type="ftr" sz="quarter" idx="11"/>
          </p:nvPr>
        </p:nvSpPr>
        <p:spPr/>
        <p:txBody>
          <a:bodyPr/>
          <a:lstStyle/>
          <a:p>
            <a:pPr>
              <a:defRPr/>
            </a:pPr>
            <a:endParaRPr lang="en-US" altLang="zh-CN" smtClean="0">
              <a:solidFill>
                <a:srgbClr val="000000"/>
              </a:solidFill>
            </a:endParaRPr>
          </a:p>
        </p:txBody>
      </p:sp>
      <p:sp>
        <p:nvSpPr>
          <p:cNvPr id="6" name="灯片编号占位符 5"/>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a:defRPr/>
            </a:pPr>
            <a:endParaRPr lang="en-US" altLang="zh-CN" smtClean="0">
              <a:solidFill>
                <a:srgbClr val="000000"/>
              </a:solidFill>
            </a:endParaRPr>
          </a:p>
        </p:txBody>
      </p:sp>
      <p:sp>
        <p:nvSpPr>
          <p:cNvPr id="5" name="页脚占位符 4"/>
          <p:cNvSpPr>
            <a:spLocks noGrp="1"/>
          </p:cNvSpPr>
          <p:nvPr>
            <p:ph type="ftr" sz="quarter" idx="11"/>
          </p:nvPr>
        </p:nvSpPr>
        <p:spPr/>
        <p:txBody>
          <a:bodyPr/>
          <a:lstStyle/>
          <a:p>
            <a:pPr>
              <a:defRPr/>
            </a:pPr>
            <a:endParaRPr lang="en-US" altLang="zh-CN" smtClean="0">
              <a:solidFill>
                <a:srgbClr val="000000"/>
              </a:solidFill>
            </a:endParaRPr>
          </a:p>
        </p:txBody>
      </p:sp>
      <p:sp>
        <p:nvSpPr>
          <p:cNvPr id="6" name="灯片编号占位符 5"/>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a:defRPr/>
            </a:pPr>
            <a:endParaRPr lang="en-US" altLang="zh-CN" smtClean="0">
              <a:solidFill>
                <a:srgbClr val="000000"/>
              </a:solidFill>
            </a:endParaRPr>
          </a:p>
        </p:txBody>
      </p:sp>
      <p:sp>
        <p:nvSpPr>
          <p:cNvPr id="6" name="页脚占位符 5"/>
          <p:cNvSpPr>
            <a:spLocks noGrp="1"/>
          </p:cNvSpPr>
          <p:nvPr>
            <p:ph type="ftr" sz="quarter" idx="11"/>
          </p:nvPr>
        </p:nvSpPr>
        <p:spPr/>
        <p:txBody>
          <a:bodyPr/>
          <a:lstStyle/>
          <a:p>
            <a:pPr>
              <a:defRPr/>
            </a:pPr>
            <a:endParaRPr lang="en-US" altLang="zh-CN" smtClean="0">
              <a:solidFill>
                <a:srgbClr val="000000"/>
              </a:solidFill>
            </a:endParaRPr>
          </a:p>
        </p:txBody>
      </p:sp>
      <p:sp>
        <p:nvSpPr>
          <p:cNvPr id="7" name="灯片编号占位符 6"/>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a:defRPr/>
            </a:pPr>
            <a:endParaRPr lang="en-US" altLang="zh-CN" smtClean="0">
              <a:solidFill>
                <a:srgbClr val="000000"/>
              </a:solidFill>
            </a:endParaRPr>
          </a:p>
        </p:txBody>
      </p:sp>
      <p:sp>
        <p:nvSpPr>
          <p:cNvPr id="8" name="页脚占位符 7"/>
          <p:cNvSpPr>
            <a:spLocks noGrp="1"/>
          </p:cNvSpPr>
          <p:nvPr>
            <p:ph type="ftr" sz="quarter" idx="11"/>
          </p:nvPr>
        </p:nvSpPr>
        <p:spPr/>
        <p:txBody>
          <a:bodyPr/>
          <a:lstStyle/>
          <a:p>
            <a:pPr>
              <a:defRPr/>
            </a:pPr>
            <a:endParaRPr lang="en-US" altLang="zh-CN" smtClean="0">
              <a:solidFill>
                <a:srgbClr val="000000"/>
              </a:solidFill>
            </a:endParaRPr>
          </a:p>
        </p:txBody>
      </p:sp>
      <p:sp>
        <p:nvSpPr>
          <p:cNvPr id="9" name="灯片编号占位符 8"/>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a:defRPr/>
            </a:pPr>
            <a:endParaRPr lang="en-US" altLang="zh-CN" smtClean="0">
              <a:solidFill>
                <a:srgbClr val="000000"/>
              </a:solidFill>
            </a:endParaRPr>
          </a:p>
        </p:txBody>
      </p:sp>
      <p:sp>
        <p:nvSpPr>
          <p:cNvPr id="4" name="页脚占位符 3"/>
          <p:cNvSpPr>
            <a:spLocks noGrp="1"/>
          </p:cNvSpPr>
          <p:nvPr>
            <p:ph type="ftr" sz="quarter" idx="11"/>
          </p:nvPr>
        </p:nvSpPr>
        <p:spPr/>
        <p:txBody>
          <a:bodyPr/>
          <a:lstStyle/>
          <a:p>
            <a:pPr>
              <a:defRPr/>
            </a:pPr>
            <a:endParaRPr lang="en-US" altLang="zh-CN" smtClean="0">
              <a:solidFill>
                <a:srgbClr val="000000"/>
              </a:solidFill>
            </a:endParaRPr>
          </a:p>
        </p:txBody>
      </p:sp>
      <p:sp>
        <p:nvSpPr>
          <p:cNvPr id="5" name="灯片编号占位符 4"/>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a:defRPr/>
            </a:pPr>
            <a:endParaRPr lang="en-US" altLang="zh-CN" smtClean="0">
              <a:solidFill>
                <a:srgbClr val="000000"/>
              </a:solidFill>
            </a:endParaRPr>
          </a:p>
        </p:txBody>
      </p:sp>
      <p:sp>
        <p:nvSpPr>
          <p:cNvPr id="3" name="页脚占位符 2"/>
          <p:cNvSpPr>
            <a:spLocks noGrp="1"/>
          </p:cNvSpPr>
          <p:nvPr>
            <p:ph type="ftr" sz="quarter" idx="11"/>
          </p:nvPr>
        </p:nvSpPr>
        <p:spPr/>
        <p:txBody>
          <a:bodyPr/>
          <a:lstStyle/>
          <a:p>
            <a:pPr>
              <a:defRPr/>
            </a:pPr>
            <a:endParaRPr lang="en-US" altLang="zh-CN" smtClean="0">
              <a:solidFill>
                <a:srgbClr val="000000"/>
              </a:solidFill>
            </a:endParaRPr>
          </a:p>
        </p:txBody>
      </p:sp>
      <p:sp>
        <p:nvSpPr>
          <p:cNvPr id="4" name="灯片编号占位符 3"/>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a:defRPr/>
            </a:pPr>
            <a:endParaRPr lang="en-US" altLang="zh-CN" smtClean="0">
              <a:solidFill>
                <a:srgbClr val="000000"/>
              </a:solidFill>
            </a:endParaRPr>
          </a:p>
        </p:txBody>
      </p:sp>
      <p:sp>
        <p:nvSpPr>
          <p:cNvPr id="6" name="页脚占位符 5"/>
          <p:cNvSpPr>
            <a:spLocks noGrp="1"/>
          </p:cNvSpPr>
          <p:nvPr>
            <p:ph type="ftr" sz="quarter" idx="11"/>
          </p:nvPr>
        </p:nvSpPr>
        <p:spPr/>
        <p:txBody>
          <a:bodyPr/>
          <a:lstStyle/>
          <a:p>
            <a:pPr>
              <a:defRPr/>
            </a:pPr>
            <a:endParaRPr lang="en-US" altLang="zh-CN" smtClean="0">
              <a:solidFill>
                <a:srgbClr val="000000"/>
              </a:solidFill>
            </a:endParaRPr>
          </a:p>
        </p:txBody>
      </p:sp>
      <p:sp>
        <p:nvSpPr>
          <p:cNvPr id="7" name="灯片编号占位符 6"/>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a:defRPr/>
            </a:pPr>
            <a:endParaRPr lang="en-US" altLang="zh-CN" smtClean="0">
              <a:solidFill>
                <a:srgbClr val="000000"/>
              </a:solidFill>
            </a:endParaRPr>
          </a:p>
        </p:txBody>
      </p:sp>
      <p:sp>
        <p:nvSpPr>
          <p:cNvPr id="6" name="页脚占位符 5"/>
          <p:cNvSpPr>
            <a:spLocks noGrp="1"/>
          </p:cNvSpPr>
          <p:nvPr>
            <p:ph type="ftr" sz="quarter" idx="11"/>
          </p:nvPr>
        </p:nvSpPr>
        <p:spPr/>
        <p:txBody>
          <a:bodyPr/>
          <a:lstStyle/>
          <a:p>
            <a:pPr>
              <a:defRPr/>
            </a:pPr>
            <a:endParaRPr lang="en-US" altLang="zh-CN" smtClean="0">
              <a:solidFill>
                <a:srgbClr val="000000"/>
              </a:solidFill>
            </a:endParaRPr>
          </a:p>
        </p:txBody>
      </p:sp>
      <p:sp>
        <p:nvSpPr>
          <p:cNvPr id="7" name="灯片编号占位符 6"/>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a:defRPr/>
            </a:pPr>
            <a:endParaRPr lang="en-US" altLang="zh-CN" smtClean="0">
              <a:solidFill>
                <a:srgbClr val="000000"/>
              </a:solidFill>
            </a:endParaRPr>
          </a:p>
        </p:txBody>
      </p:sp>
      <p:sp>
        <p:nvSpPr>
          <p:cNvPr id="5" name="页脚占位符 4"/>
          <p:cNvSpPr>
            <a:spLocks noGrp="1"/>
          </p:cNvSpPr>
          <p:nvPr>
            <p:ph type="ftr" sz="quarter" idx="11"/>
          </p:nvPr>
        </p:nvSpPr>
        <p:spPr/>
        <p:txBody>
          <a:bodyPr/>
          <a:lstStyle/>
          <a:p>
            <a:pPr>
              <a:defRPr/>
            </a:pPr>
            <a:endParaRPr lang="en-US" altLang="zh-CN" smtClean="0">
              <a:solidFill>
                <a:srgbClr val="000000"/>
              </a:solidFill>
            </a:endParaRPr>
          </a:p>
        </p:txBody>
      </p:sp>
      <p:sp>
        <p:nvSpPr>
          <p:cNvPr id="6" name="灯片编号占位符 5"/>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a:defRPr/>
            </a:pPr>
            <a:endParaRPr lang="en-US" altLang="zh-CN" smtClean="0">
              <a:solidFill>
                <a:srgbClr val="000000"/>
              </a:solidFill>
            </a:endParaRPr>
          </a:p>
        </p:txBody>
      </p:sp>
      <p:sp>
        <p:nvSpPr>
          <p:cNvPr id="5" name="页脚占位符 4"/>
          <p:cNvSpPr>
            <a:spLocks noGrp="1"/>
          </p:cNvSpPr>
          <p:nvPr>
            <p:ph type="ftr" sz="quarter" idx="11"/>
          </p:nvPr>
        </p:nvSpPr>
        <p:spPr/>
        <p:txBody>
          <a:bodyPr/>
          <a:lstStyle/>
          <a:p>
            <a:pPr>
              <a:defRPr/>
            </a:pPr>
            <a:endParaRPr lang="en-US" altLang="zh-CN" smtClean="0">
              <a:solidFill>
                <a:srgbClr val="000000"/>
              </a:solidFill>
            </a:endParaRPr>
          </a:p>
        </p:txBody>
      </p:sp>
      <p:sp>
        <p:nvSpPr>
          <p:cNvPr id="6" name="灯片编号占位符 5"/>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标题和四项内容">
    <p:spTree>
      <p:nvGrpSpPr>
        <p:cNvPr id="1" name=""/>
        <p:cNvGrpSpPr/>
        <p:nvPr/>
      </p:nvGrpSpPr>
      <p:grpSpPr>
        <a:xfrm>
          <a:off x="0" y="0"/>
          <a:ext cx="0" cy="0"/>
          <a:chOff x="0" y="0"/>
          <a:chExt cx="0" cy="0"/>
        </a:xfrm>
      </p:grpSpPr>
      <p:sp>
        <p:nvSpPr>
          <p:cNvPr id="2" name="标题 1"/>
          <p:cNvSpPr>
            <a:spLocks noGrp="1"/>
          </p:cNvSpPr>
          <p:nvPr>
            <p:ph type="title" sz="quarter"/>
          </p:nvPr>
        </p:nvSpPr>
        <p:spPr>
          <a:xfrm>
            <a:off x="457200" y="274638"/>
            <a:ext cx="8229600" cy="1143000"/>
          </a:xfrm>
        </p:spPr>
        <p:txBody>
          <a:bodyPr/>
          <a:lstStyle/>
          <a:p>
            <a:r>
              <a:rPr lang="zh-CN" altLang="en-US" smtClean="0"/>
              <a:t>单击此处编辑母版标题样式</a:t>
            </a:r>
            <a:endParaRPr lang="zh-CN" altLang="en-US"/>
          </a:p>
        </p:txBody>
      </p:sp>
      <p:sp>
        <p:nvSpPr>
          <p:cNvPr id="3" name="内容占位符 2"/>
          <p:cNvSpPr>
            <a:spLocks noGrp="1"/>
          </p:cNvSpPr>
          <p:nvPr>
            <p:ph sz="quarter" idx="1"/>
          </p:nvPr>
        </p:nvSpPr>
        <p:spPr>
          <a:xfrm>
            <a:off x="457200" y="1600200"/>
            <a:ext cx="4038600" cy="21859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648200" y="1600200"/>
            <a:ext cx="4038600" cy="21859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457200" y="3938588"/>
            <a:ext cx="4038600" cy="218757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内容占位符 5"/>
          <p:cNvSpPr>
            <a:spLocks noGrp="1"/>
          </p:cNvSpPr>
          <p:nvPr>
            <p:ph sz="quarter" idx="4"/>
          </p:nvPr>
        </p:nvSpPr>
        <p:spPr>
          <a:xfrm>
            <a:off x="4648200" y="3938588"/>
            <a:ext cx="4038600" cy="218757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a:defRPr/>
            </a:pPr>
            <a:endParaRPr lang="en-US" altLang="zh-CN" smtClean="0">
              <a:solidFill>
                <a:srgbClr val="000000"/>
              </a:solidFill>
            </a:endParaRPr>
          </a:p>
        </p:txBody>
      </p:sp>
      <p:sp>
        <p:nvSpPr>
          <p:cNvPr id="8" name="页脚占位符 7"/>
          <p:cNvSpPr>
            <a:spLocks noGrp="1"/>
          </p:cNvSpPr>
          <p:nvPr>
            <p:ph type="ftr" sz="quarter" idx="11"/>
          </p:nvPr>
        </p:nvSpPr>
        <p:spPr/>
        <p:txBody>
          <a:bodyPr/>
          <a:lstStyle/>
          <a:p>
            <a:pPr>
              <a:defRPr/>
            </a:pPr>
            <a:endParaRPr lang="en-US" altLang="zh-CN" smtClean="0">
              <a:solidFill>
                <a:srgbClr val="000000"/>
              </a:solidFill>
            </a:endParaRPr>
          </a:p>
        </p:txBody>
      </p:sp>
      <p:sp>
        <p:nvSpPr>
          <p:cNvPr id="9" name="灯片编号占位符 8"/>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a:defRPr/>
            </a:pPr>
            <a:endParaRPr lang="en-US" altLang="zh-CN" smtClean="0">
              <a:solidFill>
                <a:srgbClr val="000000"/>
              </a:solidFill>
            </a:endParaRPr>
          </a:p>
        </p:txBody>
      </p:sp>
      <p:sp>
        <p:nvSpPr>
          <p:cNvPr id="6" name="页脚占位符 5"/>
          <p:cNvSpPr>
            <a:spLocks noGrp="1"/>
          </p:cNvSpPr>
          <p:nvPr>
            <p:ph type="ftr" sz="quarter" idx="11"/>
          </p:nvPr>
        </p:nvSpPr>
        <p:spPr/>
        <p:txBody>
          <a:bodyPr/>
          <a:lstStyle/>
          <a:p>
            <a:pPr>
              <a:defRPr/>
            </a:pPr>
            <a:endParaRPr lang="en-US" altLang="zh-CN" smtClean="0">
              <a:solidFill>
                <a:srgbClr val="000000"/>
              </a:solidFill>
            </a:endParaRPr>
          </a:p>
        </p:txBody>
      </p:sp>
      <p:sp>
        <p:nvSpPr>
          <p:cNvPr id="7" name="灯片编号占位符 6"/>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pPr>
              <a:defRPr/>
            </a:pPr>
            <a:endParaRPr lang="en-US" altLang="zh-CN" smtClean="0">
              <a:solidFill>
                <a:srgbClr val="000000"/>
              </a:solidFill>
            </a:endParaRPr>
          </a:p>
        </p:txBody>
      </p:sp>
      <p:sp>
        <p:nvSpPr>
          <p:cNvPr id="4" name="页脚占位符 3"/>
          <p:cNvSpPr>
            <a:spLocks noGrp="1"/>
          </p:cNvSpPr>
          <p:nvPr>
            <p:ph type="ftr" sz="quarter" idx="11"/>
          </p:nvPr>
        </p:nvSpPr>
        <p:spPr/>
        <p:txBody>
          <a:bodyPr/>
          <a:lstStyle/>
          <a:p>
            <a:pPr>
              <a:defRPr/>
            </a:pPr>
            <a:endParaRPr lang="en-US" altLang="zh-CN" smtClean="0">
              <a:solidFill>
                <a:srgbClr val="000000"/>
              </a:solidFill>
            </a:endParaRPr>
          </a:p>
        </p:txBody>
      </p:sp>
      <p:sp>
        <p:nvSpPr>
          <p:cNvPr id="5" name="灯片编号占位符 4"/>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a:defRPr/>
            </a:pPr>
            <a:endParaRPr lang="en-US" altLang="zh-CN" smtClean="0">
              <a:solidFill>
                <a:srgbClr val="000000"/>
              </a:solidFill>
            </a:endParaRPr>
          </a:p>
        </p:txBody>
      </p:sp>
      <p:sp>
        <p:nvSpPr>
          <p:cNvPr id="5" name="页脚占位符 4"/>
          <p:cNvSpPr>
            <a:spLocks noGrp="1"/>
          </p:cNvSpPr>
          <p:nvPr>
            <p:ph type="ftr" sz="quarter" idx="11"/>
          </p:nvPr>
        </p:nvSpPr>
        <p:spPr/>
        <p:txBody>
          <a:bodyPr/>
          <a:lstStyle/>
          <a:p>
            <a:pPr>
              <a:defRPr/>
            </a:pPr>
            <a:endParaRPr lang="en-US" altLang="zh-CN" smtClean="0">
              <a:solidFill>
                <a:srgbClr val="000000"/>
              </a:solidFill>
            </a:endParaRPr>
          </a:p>
        </p:txBody>
      </p:sp>
      <p:sp>
        <p:nvSpPr>
          <p:cNvPr id="6" name="灯片编号占位符 5"/>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a:defRPr/>
            </a:pPr>
            <a:endParaRPr lang="en-US" altLang="zh-CN" smtClean="0">
              <a:solidFill>
                <a:srgbClr val="000000"/>
              </a:solidFill>
            </a:endParaRPr>
          </a:p>
        </p:txBody>
      </p:sp>
      <p:sp>
        <p:nvSpPr>
          <p:cNvPr id="5" name="页脚占位符 4"/>
          <p:cNvSpPr>
            <a:spLocks noGrp="1"/>
          </p:cNvSpPr>
          <p:nvPr>
            <p:ph type="ftr" sz="quarter" idx="11"/>
          </p:nvPr>
        </p:nvSpPr>
        <p:spPr/>
        <p:txBody>
          <a:bodyPr/>
          <a:lstStyle/>
          <a:p>
            <a:pPr>
              <a:defRPr/>
            </a:pPr>
            <a:endParaRPr lang="en-US" altLang="zh-CN" smtClean="0">
              <a:solidFill>
                <a:srgbClr val="000000"/>
              </a:solidFill>
            </a:endParaRPr>
          </a:p>
        </p:txBody>
      </p:sp>
      <p:sp>
        <p:nvSpPr>
          <p:cNvPr id="6" name="灯片编号占位符 5"/>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a:defRPr/>
            </a:pPr>
            <a:endParaRPr lang="en-US" altLang="zh-CN" smtClean="0">
              <a:solidFill>
                <a:srgbClr val="000000"/>
              </a:solidFill>
            </a:endParaRPr>
          </a:p>
        </p:txBody>
      </p:sp>
      <p:sp>
        <p:nvSpPr>
          <p:cNvPr id="5" name="页脚占位符 4"/>
          <p:cNvSpPr>
            <a:spLocks noGrp="1"/>
          </p:cNvSpPr>
          <p:nvPr>
            <p:ph type="ftr" sz="quarter" idx="11"/>
          </p:nvPr>
        </p:nvSpPr>
        <p:spPr/>
        <p:txBody>
          <a:bodyPr/>
          <a:lstStyle/>
          <a:p>
            <a:pPr>
              <a:defRPr/>
            </a:pPr>
            <a:endParaRPr lang="en-US" altLang="zh-CN" smtClean="0">
              <a:solidFill>
                <a:srgbClr val="000000"/>
              </a:solidFill>
            </a:endParaRPr>
          </a:p>
        </p:txBody>
      </p:sp>
      <p:sp>
        <p:nvSpPr>
          <p:cNvPr id="6" name="灯片编号占位符 5"/>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a:defRPr/>
            </a:pPr>
            <a:endParaRPr lang="en-US" altLang="zh-CN" smtClean="0">
              <a:solidFill>
                <a:srgbClr val="000000"/>
              </a:solidFill>
            </a:endParaRPr>
          </a:p>
        </p:txBody>
      </p:sp>
      <p:sp>
        <p:nvSpPr>
          <p:cNvPr id="6" name="页脚占位符 5"/>
          <p:cNvSpPr>
            <a:spLocks noGrp="1"/>
          </p:cNvSpPr>
          <p:nvPr>
            <p:ph type="ftr" sz="quarter" idx="11"/>
          </p:nvPr>
        </p:nvSpPr>
        <p:spPr/>
        <p:txBody>
          <a:bodyPr/>
          <a:lstStyle/>
          <a:p>
            <a:pPr>
              <a:defRPr/>
            </a:pPr>
            <a:endParaRPr lang="en-US" altLang="zh-CN" smtClean="0">
              <a:solidFill>
                <a:srgbClr val="000000"/>
              </a:solidFill>
            </a:endParaRPr>
          </a:p>
        </p:txBody>
      </p:sp>
      <p:sp>
        <p:nvSpPr>
          <p:cNvPr id="7" name="灯片编号占位符 6"/>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a:defRPr/>
            </a:pPr>
            <a:endParaRPr lang="en-US" altLang="zh-CN" smtClean="0">
              <a:solidFill>
                <a:srgbClr val="000000"/>
              </a:solidFill>
            </a:endParaRPr>
          </a:p>
        </p:txBody>
      </p:sp>
      <p:sp>
        <p:nvSpPr>
          <p:cNvPr id="8" name="页脚占位符 7"/>
          <p:cNvSpPr>
            <a:spLocks noGrp="1"/>
          </p:cNvSpPr>
          <p:nvPr>
            <p:ph type="ftr" sz="quarter" idx="11"/>
          </p:nvPr>
        </p:nvSpPr>
        <p:spPr/>
        <p:txBody>
          <a:bodyPr/>
          <a:lstStyle/>
          <a:p>
            <a:pPr>
              <a:defRPr/>
            </a:pPr>
            <a:endParaRPr lang="en-US" altLang="zh-CN" smtClean="0">
              <a:solidFill>
                <a:srgbClr val="000000"/>
              </a:solidFill>
            </a:endParaRPr>
          </a:p>
        </p:txBody>
      </p:sp>
      <p:sp>
        <p:nvSpPr>
          <p:cNvPr id="9" name="灯片编号占位符 8"/>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a:defRPr/>
            </a:pPr>
            <a:endParaRPr lang="en-US" altLang="zh-CN" smtClean="0">
              <a:solidFill>
                <a:srgbClr val="000000"/>
              </a:solidFill>
            </a:endParaRPr>
          </a:p>
        </p:txBody>
      </p:sp>
      <p:sp>
        <p:nvSpPr>
          <p:cNvPr id="4" name="页脚占位符 3"/>
          <p:cNvSpPr>
            <a:spLocks noGrp="1"/>
          </p:cNvSpPr>
          <p:nvPr>
            <p:ph type="ftr" sz="quarter" idx="11"/>
          </p:nvPr>
        </p:nvSpPr>
        <p:spPr/>
        <p:txBody>
          <a:bodyPr/>
          <a:lstStyle/>
          <a:p>
            <a:pPr>
              <a:defRPr/>
            </a:pPr>
            <a:endParaRPr lang="en-US" altLang="zh-CN" smtClean="0">
              <a:solidFill>
                <a:srgbClr val="000000"/>
              </a:solidFill>
            </a:endParaRPr>
          </a:p>
        </p:txBody>
      </p:sp>
      <p:sp>
        <p:nvSpPr>
          <p:cNvPr id="5" name="灯片编号占位符 4"/>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a:defRPr/>
            </a:pPr>
            <a:endParaRPr lang="en-US" altLang="zh-CN" smtClean="0">
              <a:solidFill>
                <a:srgbClr val="000000"/>
              </a:solidFill>
            </a:endParaRPr>
          </a:p>
        </p:txBody>
      </p:sp>
      <p:sp>
        <p:nvSpPr>
          <p:cNvPr id="3" name="页脚占位符 2"/>
          <p:cNvSpPr>
            <a:spLocks noGrp="1"/>
          </p:cNvSpPr>
          <p:nvPr>
            <p:ph type="ftr" sz="quarter" idx="11"/>
          </p:nvPr>
        </p:nvSpPr>
        <p:spPr/>
        <p:txBody>
          <a:bodyPr/>
          <a:lstStyle/>
          <a:p>
            <a:pPr>
              <a:defRPr/>
            </a:pPr>
            <a:endParaRPr lang="en-US" altLang="zh-CN" smtClean="0">
              <a:solidFill>
                <a:srgbClr val="000000"/>
              </a:solidFill>
            </a:endParaRPr>
          </a:p>
        </p:txBody>
      </p:sp>
      <p:sp>
        <p:nvSpPr>
          <p:cNvPr id="4" name="灯片编号占位符 3"/>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a:defRPr/>
            </a:pPr>
            <a:endParaRPr lang="en-US" altLang="zh-CN" smtClean="0">
              <a:solidFill>
                <a:srgbClr val="000000"/>
              </a:solidFill>
            </a:endParaRPr>
          </a:p>
        </p:txBody>
      </p:sp>
      <p:sp>
        <p:nvSpPr>
          <p:cNvPr id="6" name="页脚占位符 5"/>
          <p:cNvSpPr>
            <a:spLocks noGrp="1"/>
          </p:cNvSpPr>
          <p:nvPr>
            <p:ph type="ftr" sz="quarter" idx="11"/>
          </p:nvPr>
        </p:nvSpPr>
        <p:spPr/>
        <p:txBody>
          <a:bodyPr/>
          <a:lstStyle/>
          <a:p>
            <a:pPr>
              <a:defRPr/>
            </a:pPr>
            <a:endParaRPr lang="en-US" altLang="zh-CN" smtClean="0">
              <a:solidFill>
                <a:srgbClr val="000000"/>
              </a:solidFill>
            </a:endParaRPr>
          </a:p>
        </p:txBody>
      </p:sp>
      <p:sp>
        <p:nvSpPr>
          <p:cNvPr id="7" name="灯片编号占位符 6"/>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a:defRPr/>
            </a:pPr>
            <a:endParaRPr lang="en-US" altLang="zh-CN" smtClean="0">
              <a:solidFill>
                <a:srgbClr val="000000"/>
              </a:solidFill>
            </a:endParaRPr>
          </a:p>
        </p:txBody>
      </p:sp>
      <p:sp>
        <p:nvSpPr>
          <p:cNvPr id="6" name="页脚占位符 5"/>
          <p:cNvSpPr>
            <a:spLocks noGrp="1"/>
          </p:cNvSpPr>
          <p:nvPr>
            <p:ph type="ftr" sz="quarter" idx="11"/>
          </p:nvPr>
        </p:nvSpPr>
        <p:spPr/>
        <p:txBody>
          <a:bodyPr/>
          <a:lstStyle/>
          <a:p>
            <a:pPr>
              <a:defRPr/>
            </a:pPr>
            <a:endParaRPr lang="en-US" altLang="zh-CN" smtClean="0">
              <a:solidFill>
                <a:srgbClr val="000000"/>
              </a:solidFill>
            </a:endParaRPr>
          </a:p>
        </p:txBody>
      </p:sp>
      <p:sp>
        <p:nvSpPr>
          <p:cNvPr id="7" name="灯片编号占位符 6"/>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a:defRPr/>
            </a:pPr>
            <a:endParaRPr lang="en-US" altLang="zh-CN" smtClean="0">
              <a:solidFill>
                <a:srgbClr val="000000"/>
              </a:solidFill>
            </a:endParaRPr>
          </a:p>
        </p:txBody>
      </p:sp>
      <p:sp>
        <p:nvSpPr>
          <p:cNvPr id="5" name="页脚占位符 4"/>
          <p:cNvSpPr>
            <a:spLocks noGrp="1"/>
          </p:cNvSpPr>
          <p:nvPr>
            <p:ph type="ftr" sz="quarter" idx="11"/>
          </p:nvPr>
        </p:nvSpPr>
        <p:spPr/>
        <p:txBody>
          <a:bodyPr/>
          <a:lstStyle/>
          <a:p>
            <a:pPr>
              <a:defRPr/>
            </a:pPr>
            <a:endParaRPr lang="en-US" altLang="zh-CN" smtClean="0">
              <a:solidFill>
                <a:srgbClr val="000000"/>
              </a:solidFill>
            </a:endParaRPr>
          </a:p>
        </p:txBody>
      </p:sp>
      <p:sp>
        <p:nvSpPr>
          <p:cNvPr id="6" name="灯片编号占位符 5"/>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a:defRPr/>
            </a:pPr>
            <a:endParaRPr lang="en-US" altLang="zh-CN" smtClean="0">
              <a:solidFill>
                <a:srgbClr val="000000"/>
              </a:solidFill>
            </a:endParaRPr>
          </a:p>
        </p:txBody>
      </p:sp>
      <p:sp>
        <p:nvSpPr>
          <p:cNvPr id="5" name="页脚占位符 4"/>
          <p:cNvSpPr>
            <a:spLocks noGrp="1"/>
          </p:cNvSpPr>
          <p:nvPr>
            <p:ph type="ftr" sz="quarter" idx="11"/>
          </p:nvPr>
        </p:nvSpPr>
        <p:spPr/>
        <p:txBody>
          <a:bodyPr/>
          <a:lstStyle/>
          <a:p>
            <a:pPr>
              <a:defRPr/>
            </a:pPr>
            <a:endParaRPr lang="en-US" altLang="zh-CN" smtClean="0">
              <a:solidFill>
                <a:srgbClr val="000000"/>
              </a:solidFill>
            </a:endParaRPr>
          </a:p>
        </p:txBody>
      </p:sp>
      <p:sp>
        <p:nvSpPr>
          <p:cNvPr id="6" name="灯片编号占位符 5"/>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fourObj" preserve="1">
  <p:cSld name="标题和四项内容">
    <p:spTree>
      <p:nvGrpSpPr>
        <p:cNvPr id="1" name=""/>
        <p:cNvGrpSpPr/>
        <p:nvPr/>
      </p:nvGrpSpPr>
      <p:grpSpPr>
        <a:xfrm>
          <a:off x="0" y="0"/>
          <a:ext cx="0" cy="0"/>
          <a:chOff x="0" y="0"/>
          <a:chExt cx="0" cy="0"/>
        </a:xfrm>
      </p:grpSpPr>
      <p:sp>
        <p:nvSpPr>
          <p:cNvPr id="2" name="标题 1"/>
          <p:cNvSpPr>
            <a:spLocks noGrp="1"/>
          </p:cNvSpPr>
          <p:nvPr>
            <p:ph type="title" sz="quarter"/>
          </p:nvPr>
        </p:nvSpPr>
        <p:spPr>
          <a:xfrm>
            <a:off x="457200" y="274638"/>
            <a:ext cx="8229600" cy="1143000"/>
          </a:xfrm>
        </p:spPr>
        <p:txBody>
          <a:bodyPr/>
          <a:lstStyle/>
          <a:p>
            <a:r>
              <a:rPr lang="zh-CN" altLang="en-US" smtClean="0"/>
              <a:t>单击此处编辑母版标题样式</a:t>
            </a:r>
            <a:endParaRPr lang="zh-CN" altLang="en-US"/>
          </a:p>
        </p:txBody>
      </p:sp>
      <p:sp>
        <p:nvSpPr>
          <p:cNvPr id="3" name="内容占位符 2"/>
          <p:cNvSpPr>
            <a:spLocks noGrp="1"/>
          </p:cNvSpPr>
          <p:nvPr>
            <p:ph sz="quarter" idx="1"/>
          </p:nvPr>
        </p:nvSpPr>
        <p:spPr>
          <a:xfrm>
            <a:off x="457200" y="1600200"/>
            <a:ext cx="4038600" cy="21859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648200" y="1600200"/>
            <a:ext cx="4038600" cy="21859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457200" y="3938588"/>
            <a:ext cx="4038600" cy="218757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内容占位符 5"/>
          <p:cNvSpPr>
            <a:spLocks noGrp="1"/>
          </p:cNvSpPr>
          <p:nvPr>
            <p:ph sz="quarter" idx="4"/>
          </p:nvPr>
        </p:nvSpPr>
        <p:spPr>
          <a:xfrm>
            <a:off x="4648200" y="3938588"/>
            <a:ext cx="4038600" cy="218757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a:defRPr/>
            </a:pPr>
            <a:endParaRPr lang="en-US" altLang="zh-CN" smtClean="0">
              <a:solidFill>
                <a:srgbClr val="000000"/>
              </a:solidFill>
            </a:endParaRPr>
          </a:p>
        </p:txBody>
      </p:sp>
      <p:sp>
        <p:nvSpPr>
          <p:cNvPr id="8" name="页脚占位符 7"/>
          <p:cNvSpPr>
            <a:spLocks noGrp="1"/>
          </p:cNvSpPr>
          <p:nvPr>
            <p:ph type="ftr" sz="quarter" idx="11"/>
          </p:nvPr>
        </p:nvSpPr>
        <p:spPr/>
        <p:txBody>
          <a:bodyPr/>
          <a:lstStyle/>
          <a:p>
            <a:pPr>
              <a:defRPr/>
            </a:pPr>
            <a:endParaRPr lang="en-US" altLang="zh-CN" smtClean="0">
              <a:solidFill>
                <a:srgbClr val="000000"/>
              </a:solidFill>
            </a:endParaRPr>
          </a:p>
        </p:txBody>
      </p:sp>
      <p:sp>
        <p:nvSpPr>
          <p:cNvPr id="9" name="灯片编号占位符 8"/>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a:defRPr/>
            </a:pPr>
            <a:endParaRPr lang="en-US" altLang="zh-CN" smtClean="0">
              <a:solidFill>
                <a:srgbClr val="000000"/>
              </a:solidFill>
            </a:endParaRPr>
          </a:p>
        </p:txBody>
      </p:sp>
      <p:sp>
        <p:nvSpPr>
          <p:cNvPr id="6" name="页脚占位符 5"/>
          <p:cNvSpPr>
            <a:spLocks noGrp="1"/>
          </p:cNvSpPr>
          <p:nvPr>
            <p:ph type="ftr" sz="quarter" idx="11"/>
          </p:nvPr>
        </p:nvSpPr>
        <p:spPr/>
        <p:txBody>
          <a:bodyPr/>
          <a:lstStyle/>
          <a:p>
            <a:pPr>
              <a:defRPr/>
            </a:pPr>
            <a:endParaRPr lang="en-US" altLang="zh-CN" smtClean="0">
              <a:solidFill>
                <a:srgbClr val="000000"/>
              </a:solidFill>
            </a:endParaRPr>
          </a:p>
        </p:txBody>
      </p:sp>
      <p:sp>
        <p:nvSpPr>
          <p:cNvPr id="7" name="灯片编号占位符 6"/>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pPr>
              <a:defRPr/>
            </a:pPr>
            <a:endParaRPr lang="en-US" altLang="zh-CN" smtClean="0">
              <a:solidFill>
                <a:srgbClr val="000000"/>
              </a:solidFill>
            </a:endParaRPr>
          </a:p>
        </p:txBody>
      </p:sp>
      <p:sp>
        <p:nvSpPr>
          <p:cNvPr id="4" name="页脚占位符 3"/>
          <p:cNvSpPr>
            <a:spLocks noGrp="1"/>
          </p:cNvSpPr>
          <p:nvPr>
            <p:ph type="ftr" sz="quarter" idx="11"/>
          </p:nvPr>
        </p:nvSpPr>
        <p:spPr/>
        <p:txBody>
          <a:bodyPr/>
          <a:lstStyle/>
          <a:p>
            <a:pPr>
              <a:defRPr/>
            </a:pPr>
            <a:endParaRPr lang="en-US" altLang="zh-CN" smtClean="0">
              <a:solidFill>
                <a:srgbClr val="000000"/>
              </a:solidFill>
            </a:endParaRPr>
          </a:p>
        </p:txBody>
      </p:sp>
      <p:sp>
        <p:nvSpPr>
          <p:cNvPr id="5" name="灯片编号占位符 4"/>
          <p:cNvSpPr>
            <a:spLocks noGrp="1"/>
          </p:cNvSpPr>
          <p:nvPr>
            <p:ph type="sldNum" sz="quarter" idx="12"/>
          </p:nvPr>
        </p:nvSpPr>
        <p:spPr/>
        <p:txBody>
          <a:bodyPr/>
          <a:lstStyle/>
          <a:p>
            <a:fld id="{9A0DB2DC-4C9A-4742-B13C-FB6460FD3503}" type="slidenum">
              <a:rPr lang="en-US" altLang="zh-CN" dirty="0">
                <a:solidFill>
                  <a:srgbClr val="000000"/>
                </a:solidFill>
              </a:rPr>
              <a:pPr/>
              <a:t>‹#›</a:t>
            </a:fld>
            <a:endParaRPr lang="en-US" altLang="zh-CN" dirty="0">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CC"/>
        </a:solidFill>
        <a:effectLst/>
      </p:bgPr>
    </p:bg>
    <p:spTree>
      <p:nvGrpSpPr>
        <p:cNvPr id="1" name=""/>
        <p:cNvGrpSpPr/>
        <p:nvPr/>
      </p:nvGrpSpPr>
      <p:grpSpPr>
        <a:xfrm>
          <a:off x="0" y="0"/>
          <a:ext cx="0" cy="0"/>
          <a:chOff x="0" y="0"/>
          <a:chExt cx="0" cy="0"/>
        </a:xfrm>
      </p:grpSpPr>
      <p:sp>
        <p:nvSpPr>
          <p:cNvPr id="2050" name="Rectangle 2"/>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dirty="0"/>
              <a:t>单击此处编辑母版标题样式</a:t>
            </a:r>
          </a:p>
        </p:txBody>
      </p:sp>
      <p:sp>
        <p:nvSpPr>
          <p:cNvPr id="2051" name="Rectangle 3"/>
          <p:cNvSpPr>
            <a:spLocks noGrp="1"/>
          </p:cNvSpPr>
          <p:nvPr>
            <p:ph type="body" idx="1"/>
          </p:nvPr>
        </p:nvSpPr>
        <p:spPr>
          <a:xfrm>
            <a:off x="457200" y="1600200"/>
            <a:ext cx="8229600" cy="4525963"/>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a:defRPr sz="1400"/>
            </a:lvl1pPr>
          </a:lstStyle>
          <a:p>
            <a:pPr fontAlgn="base">
              <a:spcBef>
                <a:spcPct val="0"/>
              </a:spcBef>
              <a:spcAft>
                <a:spcPct val="0"/>
              </a:spcAft>
              <a:defRPr/>
            </a:pPr>
            <a:endParaRPr lang="en-US" altLang="zh-CN"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a:defRPr sz="1400"/>
            </a:lvl1pPr>
          </a:lstStyle>
          <a:p>
            <a:pPr fontAlgn="base">
              <a:spcBef>
                <a:spcPct val="0"/>
              </a:spcBef>
              <a:spcAft>
                <a:spcPct val="0"/>
              </a:spcAft>
              <a:defRPr/>
            </a:pPr>
            <a:endParaRPr lang="en-US" altLang="zh-CN"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lvl1pPr algn="r">
              <a:defRPr sz="1400"/>
            </a:lvl1pPr>
          </a:lstStyle>
          <a:p>
            <a:pPr fontAlgn="base">
              <a:spcBef>
                <a:spcPct val="0"/>
              </a:spcBef>
              <a:spcAft>
                <a:spcPct val="0"/>
              </a:spcAft>
            </a:pPr>
            <a:fld id="{9A0DB2DC-4C9A-4742-B13C-FB6460FD3503}" type="slidenum">
              <a:rPr lang="en-US" altLang="zh-CN" dirty="0">
                <a:solidFill>
                  <a:srgbClr val="000000"/>
                </a:solidFill>
              </a:rPr>
              <a:pPr fontAlgn="base">
                <a:spcBef>
                  <a:spcPct val="0"/>
                </a:spcBef>
                <a:spcAft>
                  <a:spcPct val="0"/>
                </a:spcAft>
              </a:pPr>
              <a:t>‹#›</a:t>
            </a:fld>
            <a:endParaRPr lang="en-US" altLang="zh-CN" dirty="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sldNum="0"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FFCC"/>
        </a:solidFill>
        <a:effectLst/>
      </p:bgPr>
    </p:bg>
    <p:spTree>
      <p:nvGrpSpPr>
        <p:cNvPr id="1" name=""/>
        <p:cNvGrpSpPr/>
        <p:nvPr/>
      </p:nvGrpSpPr>
      <p:grpSpPr>
        <a:xfrm>
          <a:off x="0" y="0"/>
          <a:ext cx="0" cy="0"/>
          <a:chOff x="0" y="0"/>
          <a:chExt cx="0" cy="0"/>
        </a:xfrm>
      </p:grpSpPr>
      <p:sp>
        <p:nvSpPr>
          <p:cNvPr id="2050" name="Rectangle 2"/>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dirty="0"/>
              <a:t>单击此处编辑母版标题样式</a:t>
            </a:r>
          </a:p>
        </p:txBody>
      </p:sp>
      <p:sp>
        <p:nvSpPr>
          <p:cNvPr id="2051" name="Rectangle 3"/>
          <p:cNvSpPr>
            <a:spLocks noGrp="1"/>
          </p:cNvSpPr>
          <p:nvPr>
            <p:ph type="body" idx="1"/>
          </p:nvPr>
        </p:nvSpPr>
        <p:spPr>
          <a:xfrm>
            <a:off x="457200" y="1600200"/>
            <a:ext cx="8229600" cy="4525963"/>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a:defRPr sz="1400"/>
            </a:lvl1pPr>
          </a:lstStyle>
          <a:p>
            <a:pPr fontAlgn="base">
              <a:spcBef>
                <a:spcPct val="0"/>
              </a:spcBef>
              <a:spcAft>
                <a:spcPct val="0"/>
              </a:spcAft>
              <a:defRPr/>
            </a:pPr>
            <a:endParaRPr lang="en-US" altLang="zh-CN"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a:defRPr sz="1400"/>
            </a:lvl1pPr>
          </a:lstStyle>
          <a:p>
            <a:pPr fontAlgn="base">
              <a:spcBef>
                <a:spcPct val="0"/>
              </a:spcBef>
              <a:spcAft>
                <a:spcPct val="0"/>
              </a:spcAft>
              <a:defRPr/>
            </a:pPr>
            <a:endParaRPr lang="en-US" altLang="zh-CN"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lvl1pPr algn="r">
              <a:defRPr sz="1400"/>
            </a:lvl1pPr>
          </a:lstStyle>
          <a:p>
            <a:pPr fontAlgn="base">
              <a:spcBef>
                <a:spcPct val="0"/>
              </a:spcBef>
              <a:spcAft>
                <a:spcPct val="0"/>
              </a:spcAft>
            </a:pPr>
            <a:fld id="{9A0DB2DC-4C9A-4742-B13C-FB6460FD3503}" type="slidenum">
              <a:rPr lang="en-US" altLang="zh-CN" dirty="0">
                <a:solidFill>
                  <a:srgbClr val="000000"/>
                </a:solidFill>
              </a:rPr>
              <a:pPr fontAlgn="base">
                <a:spcBef>
                  <a:spcPct val="0"/>
                </a:spcBef>
                <a:spcAft>
                  <a:spcPct val="0"/>
                </a:spcAft>
              </a:pPr>
              <a:t>‹#›</a:t>
            </a:fld>
            <a:endParaRPr lang="en-US" altLang="zh-CN" dirty="0">
              <a:solidFill>
                <a:srgbClr val="000000"/>
              </a:solidFill>
            </a:endParaRPr>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Lst>
  <p:hf sldNum="0"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6.jpeg"/><Relationship Id="rId2" Type="http://schemas.openxmlformats.org/officeDocument/2006/relationships/image" Target="../media/image2.jpeg"/><Relationship Id="rId1" Type="http://schemas.openxmlformats.org/officeDocument/2006/relationships/slideLayout" Target="../slideLayouts/slideLayout26.xml"/><Relationship Id="rId6" Type="http://schemas.openxmlformats.org/officeDocument/2006/relationships/image" Target="../media/image5.jpeg"/><Relationship Id="rId5" Type="http://schemas.openxmlformats.org/officeDocument/2006/relationships/hyperlink" Target="http://www.bjyucai.com/resource/tpzl/&#33521;&#35821;/&#29289;&#21697;/" TargetMode="Externa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control" Target="../activeX/activeX1.xml"/><Relationship Id="rId1" Type="http://schemas.openxmlformats.org/officeDocument/2006/relationships/vmlDrawing" Target="../drawings/vmlDrawing1.vml"/><Relationship Id="rId5" Type="http://schemas.openxmlformats.org/officeDocument/2006/relationships/image" Target="../media/image10.png"/><Relationship Id="rId4" Type="http://schemas.openxmlformats.org/officeDocument/2006/relationships/image" Target="../media/image9.wmf"/></Relationships>
</file>

<file path=ppt/slides/_rels/slide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15.jpeg"/><Relationship Id="rId1" Type="http://schemas.openxmlformats.org/officeDocument/2006/relationships/slideLayout" Target="../slideLayouts/slideLayout28.xml"/><Relationship Id="rId6" Type="http://schemas.openxmlformats.org/officeDocument/2006/relationships/image" Target="../media/image19.wmf"/><Relationship Id="rId5" Type="http://schemas.openxmlformats.org/officeDocument/2006/relationships/image" Target="../media/image18.wmf"/><Relationship Id="rId4" Type="http://schemas.openxmlformats.org/officeDocument/2006/relationships/image" Target="../media/image17.wmf"/></Relationships>
</file>

<file path=ppt/slides/_rels/slide14.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image" Target="../media/image22.wmf"/><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6.xml"/><Relationship Id="rId5" Type="http://schemas.openxmlformats.org/officeDocument/2006/relationships/image" Target="../media/image27.jpeg"/><Relationship Id="rId4" Type="http://schemas.openxmlformats.org/officeDocument/2006/relationships/image" Target="../media/image26.jpeg"/></Relationships>
</file>

<file path=ppt/slides/_rels/slide17.xml.rels><?xml version="1.0" encoding="UTF-8" standalone="yes"?>
<Relationships xmlns="http://schemas.openxmlformats.org/package/2006/relationships"><Relationship Id="rId3" Type="http://schemas.openxmlformats.org/officeDocument/2006/relationships/image" Target="NULL" TargetMode="External"/><Relationship Id="rId2" Type="http://schemas.openxmlformats.org/officeDocument/2006/relationships/image" Target="../media/image28.jpeg"/><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31.jpeg"/><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WordArt 4"/>
          <p:cNvSpPr>
            <a:spLocks noTextEdit="1"/>
          </p:cNvSpPr>
          <p:nvPr/>
        </p:nvSpPr>
        <p:spPr>
          <a:xfrm>
            <a:off x="1692275" y="765175"/>
            <a:ext cx="5543550" cy="1377950"/>
          </a:xfrm>
          <a:prstGeom prst="rect">
            <a:avLst/>
          </a:prstGeom>
        </p:spPr>
        <p:txBody>
          <a:bodyPr wrap="none" fromWordArt="1">
            <a:prstTxWarp prst="textDeflate">
              <a:avLst>
                <a:gd name="adj" fmla="val 26227"/>
              </a:avLst>
            </a:prstTxWarp>
            <a:normAutofit/>
          </a:bodyPr>
          <a:lstStyle/>
          <a:p>
            <a:pPr algn="ctr" fontAlgn="base">
              <a:spcBef>
                <a:spcPct val="0"/>
              </a:spcBef>
              <a:spcAft>
                <a:spcPct val="0"/>
              </a:spcAft>
            </a:pPr>
            <a:r>
              <a:rPr lang="zh-CN" altLang="en-US" sz="3600">
                <a:ln w="9525" cap="flat" cmpd="sng">
                  <a:solidFill>
                    <a:srgbClr val="0000FF"/>
                  </a:solidFill>
                  <a:prstDash val="solid"/>
                  <a:headEnd type="none" w="med" len="med"/>
                  <a:tailEnd type="none" w="med" len="med"/>
                </a:ln>
                <a:solidFill>
                  <a:srgbClr val="FF0000"/>
                </a:solidFill>
                <a:latin typeface="宋体" panose="02010600030101010101" pitchFamily="2" charset="-122"/>
              </a:rPr>
              <a:t>运动的快慢</a:t>
            </a:r>
          </a:p>
        </p:txBody>
      </p:sp>
      <p:pic>
        <p:nvPicPr>
          <p:cNvPr id="4100" name="Picture 9" descr="image042"/>
          <p:cNvPicPr>
            <a:picLocks noChangeAspect="1"/>
          </p:cNvPicPr>
          <p:nvPr/>
        </p:nvPicPr>
        <p:blipFill>
          <a:blip r:embed="rId2"/>
          <a:stretch>
            <a:fillRect/>
          </a:stretch>
        </p:blipFill>
        <p:spPr>
          <a:xfrm>
            <a:off x="1619250" y="2259013"/>
            <a:ext cx="5832475" cy="3402012"/>
          </a:xfrm>
          <a:prstGeom prst="rect">
            <a:avLst/>
          </a:prstGeom>
          <a:noFill/>
          <a:ln w="9525">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p:cNvSpPr>
          <p:nvPr>
            <p:ph type="title"/>
          </p:nvPr>
        </p:nvSpPr>
        <p:spPr>
          <a:xfrm>
            <a:off x="714375" y="352425"/>
            <a:ext cx="7934325" cy="700088"/>
          </a:xfrm>
          <a:ln/>
        </p:spPr>
        <p:txBody>
          <a:bodyPr vert="horz" wrap="square" lIns="91440" tIns="45720" rIns="91440" bIns="45720" anchor="ctr"/>
          <a:lstStyle/>
          <a:p>
            <a:pPr eaLnBrk="1" hangingPunct="1"/>
            <a:r>
              <a:rPr lang="zh-CN" altLang="en-US" sz="5100" b="1" dirty="0"/>
              <a:t>教学目标</a:t>
            </a:r>
          </a:p>
        </p:txBody>
      </p:sp>
      <p:sp>
        <p:nvSpPr>
          <p:cNvPr id="5123" name="Rectangle 3"/>
          <p:cNvSpPr>
            <a:spLocks noGrp="1"/>
          </p:cNvSpPr>
          <p:nvPr>
            <p:ph idx="1"/>
          </p:nvPr>
        </p:nvSpPr>
        <p:spPr>
          <a:xfrm>
            <a:off x="539750" y="1412875"/>
            <a:ext cx="8134350" cy="3887788"/>
          </a:xfrm>
          <a:ln/>
        </p:spPr>
        <p:txBody>
          <a:bodyPr vert="horz" wrap="square" lIns="91440" tIns="45720" rIns="91440" bIns="45720" anchor="t"/>
          <a:lstStyle/>
          <a:p>
            <a:pPr eaLnBrk="1" hangingPunct="1"/>
            <a:r>
              <a:rPr lang="zh-CN" altLang="en-US" sz="3600" b="1" dirty="0"/>
              <a:t>能用速度描述物体的运动</a:t>
            </a:r>
          </a:p>
          <a:p>
            <a:pPr eaLnBrk="1" hangingPunct="1"/>
            <a:r>
              <a:rPr lang="zh-CN" altLang="en-US" sz="3600" b="1" dirty="0"/>
              <a:t>能用速度公式进行简单的计算</a:t>
            </a:r>
          </a:p>
          <a:p>
            <a:pPr eaLnBrk="1" hangingPunct="1"/>
            <a:r>
              <a:rPr lang="zh-CN" altLang="en-US" sz="3600" b="1" dirty="0"/>
              <a:t>知道匀速直线运动的概念</a:t>
            </a:r>
          </a:p>
          <a:p>
            <a:pPr eaLnBrk="1" hangingPunct="1"/>
            <a:r>
              <a:rPr lang="zh-CN" altLang="en-US" sz="3600" b="1" dirty="0"/>
              <a:t>了解平均速度的概念</a:t>
            </a:r>
          </a:p>
          <a:p>
            <a:pPr eaLnBrk="1" hangingPunct="1"/>
            <a:r>
              <a:rPr lang="zh-CN" altLang="en-US" sz="3600" b="1" dirty="0"/>
              <a:t>比较物体运动快慢的方法，认识速度概念在实际中的意义 </a:t>
            </a:r>
          </a:p>
        </p:txBody>
      </p:sp>
      <p:pic>
        <p:nvPicPr>
          <p:cNvPr id="5124" name="Picture 4" descr="WW_036"/>
          <p:cNvPicPr>
            <a:picLocks noChangeAspect="1"/>
          </p:cNvPicPr>
          <p:nvPr/>
        </p:nvPicPr>
        <p:blipFill>
          <a:blip/>
          <a:stretch>
            <a:fillRect/>
          </a:stretch>
        </p:blipFill>
        <p:spPr>
          <a:xfrm>
            <a:off x="323850" y="333375"/>
            <a:ext cx="1216025" cy="1008063"/>
          </a:xfrm>
          <a:prstGeom prst="rect">
            <a:avLst/>
          </a:prstGeom>
          <a:noFill/>
          <a:ln w="9525">
            <a:noFill/>
          </a:ln>
        </p:spPr>
      </p:pic>
      <p:pic>
        <p:nvPicPr>
          <p:cNvPr id="5125" name="Picture 5" descr="RT_002"/>
          <p:cNvPicPr>
            <a:picLocks noChangeAspect="1"/>
          </p:cNvPicPr>
          <p:nvPr/>
        </p:nvPicPr>
        <p:blipFill>
          <a:blip/>
          <a:stretch>
            <a:fillRect/>
          </a:stretch>
        </p:blipFill>
        <p:spPr>
          <a:xfrm flipH="1">
            <a:off x="179388" y="5229225"/>
            <a:ext cx="1081087" cy="901700"/>
          </a:xfrm>
          <a:prstGeom prst="rect">
            <a:avLst/>
          </a:prstGeom>
          <a:noFill/>
          <a:ln w="9525">
            <a:noFill/>
          </a:ln>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蓝背景"/>
          <p:cNvPicPr>
            <a:picLocks noChangeAspect="1"/>
          </p:cNvPicPr>
          <p:nvPr/>
        </p:nvPicPr>
        <p:blipFill>
          <a:blip r:embed="rId2"/>
          <a:stretch>
            <a:fillRect/>
          </a:stretch>
        </p:blipFill>
        <p:spPr>
          <a:xfrm>
            <a:off x="-76200" y="-76200"/>
            <a:ext cx="9296400" cy="7086600"/>
          </a:xfrm>
          <a:prstGeom prst="rect">
            <a:avLst/>
          </a:prstGeom>
          <a:noFill/>
          <a:ln w="9525">
            <a:noFill/>
          </a:ln>
        </p:spPr>
      </p:pic>
      <p:sp>
        <p:nvSpPr>
          <p:cNvPr id="32771" name="Rectangle 3"/>
          <p:cNvSpPr>
            <a:spLocks noGrp="1" noChangeArrowheads="1"/>
          </p:cNvSpPr>
          <p:nvPr>
            <p:ph type="title" sz="quarter"/>
          </p:nvPr>
        </p:nvSpPr>
        <p:spPr>
          <a:xfrm>
            <a:off x="762000" y="76200"/>
            <a:ext cx="6324600" cy="685800"/>
          </a:xfrm>
          <a:effectLst>
            <a:outerShdw dist="35921" dir="18900000" algn="ctr" rotWithShape="0">
              <a:srgbClr val="FFFF00"/>
            </a:outerShdw>
          </a:effectLst>
        </p:spPr>
        <p:txBody>
          <a:bodyPr vert="horz"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0" cap="none" spc="0" normalizeH="0" baseline="0" noProof="0" smtClean="0">
                <a:ln>
                  <a:noFill/>
                </a:ln>
                <a:solidFill>
                  <a:schemeClr val="tx2"/>
                </a:solidFill>
                <a:effectLst/>
                <a:uLnTx/>
                <a:uFillTx/>
                <a:latin typeface="+mj-lt"/>
                <a:ea typeface="+mj-ea"/>
                <a:cs typeface="+mj-cs"/>
              </a:rPr>
              <a:t>观察与比较</a:t>
            </a:r>
          </a:p>
        </p:txBody>
      </p:sp>
      <p:pic>
        <p:nvPicPr>
          <p:cNvPr id="32772" name="Picture 4" descr="公共汽车"/>
          <p:cNvPicPr>
            <a:picLocks noGrp="1" noChangeAspect="1"/>
          </p:cNvPicPr>
          <p:nvPr>
            <p:ph sz="quarter" idx="1"/>
          </p:nvPr>
        </p:nvPicPr>
        <p:blipFill>
          <a:blip r:embed="rId3"/>
          <a:srcRect/>
          <a:stretch>
            <a:fillRect/>
          </a:stretch>
        </p:blipFill>
        <p:spPr>
          <a:xfrm>
            <a:off x="4897438" y="838200"/>
            <a:ext cx="4090987" cy="2679700"/>
          </a:xfrm>
          <a:ln/>
        </p:spPr>
      </p:pic>
      <p:pic>
        <p:nvPicPr>
          <p:cNvPr id="32773" name="Picture 5" descr="pic_118466"/>
          <p:cNvPicPr>
            <a:picLocks noGrp="1" noChangeAspect="1"/>
          </p:cNvPicPr>
          <p:nvPr>
            <p:ph sz="quarter" idx="3"/>
          </p:nvPr>
        </p:nvPicPr>
        <p:blipFill>
          <a:blip r:embed="rId4"/>
          <a:srcRect/>
          <a:stretch>
            <a:fillRect/>
          </a:stretch>
        </p:blipFill>
        <p:spPr>
          <a:xfrm>
            <a:off x="284163" y="3733800"/>
            <a:ext cx="4287837" cy="2895600"/>
          </a:xfrm>
          <a:ln/>
        </p:spPr>
      </p:pic>
      <p:sp>
        <p:nvSpPr>
          <p:cNvPr id="6150" name="AutoShape 6" descr="公共汽车">
            <a:hlinkClick r:id="rId5"/>
          </p:cNvPr>
          <p:cNvSpPr>
            <a:spLocks noChangeAspect="1"/>
          </p:cNvSpPr>
          <p:nvPr/>
        </p:nvSpPr>
        <p:spPr>
          <a:xfrm>
            <a:off x="4419600" y="3276600"/>
            <a:ext cx="304800" cy="304800"/>
          </a:xfrm>
          <a:prstGeom prst="rect">
            <a:avLst/>
          </a:prstGeom>
          <a:noFill/>
          <a:ln w="9525">
            <a:noFill/>
          </a:ln>
        </p:spPr>
        <p:txBody>
          <a:bodyPr/>
          <a:lstStyle/>
          <a:p>
            <a:pPr fontAlgn="base">
              <a:spcBef>
                <a:spcPct val="0"/>
              </a:spcBef>
              <a:spcAft>
                <a:spcPct val="0"/>
              </a:spcAft>
            </a:pPr>
            <a:endParaRPr lang="zh-CN" altLang="en-US" dirty="0">
              <a:solidFill>
                <a:srgbClr val="000000"/>
              </a:solidFill>
            </a:endParaRPr>
          </a:p>
        </p:txBody>
      </p:sp>
      <p:sp>
        <p:nvSpPr>
          <p:cNvPr id="6151" name="AutoShape 7" descr="公共汽车">
            <a:hlinkClick r:id="rId5"/>
          </p:cNvPr>
          <p:cNvSpPr>
            <a:spLocks noChangeAspect="1"/>
          </p:cNvSpPr>
          <p:nvPr/>
        </p:nvSpPr>
        <p:spPr>
          <a:xfrm>
            <a:off x="4419600" y="3276600"/>
            <a:ext cx="304800" cy="304800"/>
          </a:xfrm>
          <a:prstGeom prst="rect">
            <a:avLst/>
          </a:prstGeom>
          <a:noFill/>
          <a:ln w="9525">
            <a:noFill/>
          </a:ln>
        </p:spPr>
        <p:txBody>
          <a:bodyPr/>
          <a:lstStyle/>
          <a:p>
            <a:pPr fontAlgn="base">
              <a:spcBef>
                <a:spcPct val="0"/>
              </a:spcBef>
              <a:spcAft>
                <a:spcPct val="0"/>
              </a:spcAft>
            </a:pPr>
            <a:endParaRPr lang="zh-CN" altLang="en-US" dirty="0">
              <a:solidFill>
                <a:srgbClr val="000000"/>
              </a:solidFill>
            </a:endParaRPr>
          </a:p>
        </p:txBody>
      </p:sp>
      <p:sp>
        <p:nvSpPr>
          <p:cNvPr id="6152" name="AutoShape 8" descr="公共汽车">
            <a:hlinkClick r:id="rId5"/>
          </p:cNvPr>
          <p:cNvSpPr>
            <a:spLocks noChangeAspect="1"/>
          </p:cNvSpPr>
          <p:nvPr/>
        </p:nvSpPr>
        <p:spPr>
          <a:xfrm>
            <a:off x="4419600" y="3276600"/>
            <a:ext cx="304800" cy="304800"/>
          </a:xfrm>
          <a:prstGeom prst="rect">
            <a:avLst/>
          </a:prstGeom>
          <a:noFill/>
          <a:ln w="9525">
            <a:noFill/>
          </a:ln>
        </p:spPr>
        <p:txBody>
          <a:bodyPr/>
          <a:lstStyle/>
          <a:p>
            <a:pPr fontAlgn="base">
              <a:spcBef>
                <a:spcPct val="0"/>
              </a:spcBef>
              <a:spcAft>
                <a:spcPct val="0"/>
              </a:spcAft>
            </a:pPr>
            <a:endParaRPr lang="zh-CN" altLang="en-US" dirty="0">
              <a:solidFill>
                <a:srgbClr val="000000"/>
              </a:solidFill>
            </a:endParaRPr>
          </a:p>
        </p:txBody>
      </p:sp>
      <p:pic>
        <p:nvPicPr>
          <p:cNvPr id="32777" name="Picture 9" descr="17_19_5078"/>
          <p:cNvPicPr>
            <a:picLocks noGrp="1" noChangeAspect="1"/>
          </p:cNvPicPr>
          <p:nvPr>
            <p:ph sz="quarter" idx="4"/>
          </p:nvPr>
        </p:nvPicPr>
        <p:blipFill>
          <a:blip r:embed="rId6"/>
          <a:srcRect/>
          <a:stretch>
            <a:fillRect/>
          </a:stretch>
        </p:blipFill>
        <p:spPr>
          <a:xfrm>
            <a:off x="4876800" y="3733800"/>
            <a:ext cx="4114800" cy="2898775"/>
          </a:xfrm>
          <a:ln/>
        </p:spPr>
      </p:pic>
      <p:pic>
        <p:nvPicPr>
          <p:cNvPr id="32778" name="Picture 10" descr="12_04_1453"/>
          <p:cNvPicPr>
            <a:picLocks noGrp="1" noChangeAspect="1"/>
          </p:cNvPicPr>
          <p:nvPr>
            <p:ph sz="quarter" idx="2"/>
          </p:nvPr>
        </p:nvPicPr>
        <p:blipFill>
          <a:blip r:embed="rId7"/>
          <a:srcRect/>
          <a:stretch>
            <a:fillRect/>
          </a:stretch>
        </p:blipFill>
        <p:spPr>
          <a:xfrm>
            <a:off x="303213" y="838200"/>
            <a:ext cx="4268787" cy="2690813"/>
          </a:xfrm>
          <a:ln/>
        </p:spPr>
      </p:pic>
    </p:spTree>
  </p:cSld>
  <p:clrMapOvr>
    <a:masterClrMapping/>
  </p:clrMapOvr>
  <p:transition spd="med">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2778"/>
                                        </p:tgtEl>
                                        <p:attrNameLst>
                                          <p:attrName>style.visibility</p:attrName>
                                        </p:attrNameLst>
                                      </p:cBhvr>
                                      <p:to>
                                        <p:strVal val="visible"/>
                                      </p:to>
                                    </p:set>
                                    <p:anim calcmode="lin" valueType="num">
                                      <p:cBhvr additive="base">
                                        <p:cTn id="7" dur="500" fill="hold"/>
                                        <p:tgtEl>
                                          <p:spTgt spid="32778"/>
                                        </p:tgtEl>
                                        <p:attrNameLst>
                                          <p:attrName>ppt_x</p:attrName>
                                        </p:attrNameLst>
                                      </p:cBhvr>
                                      <p:tavLst>
                                        <p:tav tm="0">
                                          <p:val>
                                            <p:strVal val="1+#ppt_w/2"/>
                                          </p:val>
                                        </p:tav>
                                        <p:tav tm="100000">
                                          <p:val>
                                            <p:strVal val="#ppt_x"/>
                                          </p:val>
                                        </p:tav>
                                      </p:tavLst>
                                    </p:anim>
                                    <p:anim calcmode="lin" valueType="num">
                                      <p:cBhvr additive="base">
                                        <p:cTn id="8" dur="500" fill="hold"/>
                                        <p:tgtEl>
                                          <p:spTgt spid="3277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32772"/>
                                        </p:tgtEl>
                                        <p:attrNameLst>
                                          <p:attrName>style.visibility</p:attrName>
                                        </p:attrNameLst>
                                      </p:cBhvr>
                                      <p:to>
                                        <p:strVal val="visible"/>
                                      </p:to>
                                    </p:set>
                                    <p:anim calcmode="lin" valueType="num">
                                      <p:cBhvr additive="base">
                                        <p:cTn id="13" dur="500" fill="hold"/>
                                        <p:tgtEl>
                                          <p:spTgt spid="32772"/>
                                        </p:tgtEl>
                                        <p:attrNameLst>
                                          <p:attrName>ppt_x</p:attrName>
                                        </p:attrNameLst>
                                      </p:cBhvr>
                                      <p:tavLst>
                                        <p:tav tm="0">
                                          <p:val>
                                            <p:strVal val="#ppt_x"/>
                                          </p:val>
                                        </p:tav>
                                        <p:tav tm="100000">
                                          <p:val>
                                            <p:strVal val="#ppt_x"/>
                                          </p:val>
                                        </p:tav>
                                      </p:tavLst>
                                    </p:anim>
                                    <p:anim calcmode="lin" valueType="num">
                                      <p:cBhvr additive="base">
                                        <p:cTn id="14" dur="500" fill="hold"/>
                                        <p:tgtEl>
                                          <p:spTgt spid="32772"/>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2773"/>
                                        </p:tgtEl>
                                        <p:attrNameLst>
                                          <p:attrName>style.visibility</p:attrName>
                                        </p:attrNameLst>
                                      </p:cBhvr>
                                      <p:to>
                                        <p:strVal val="visible"/>
                                      </p:to>
                                    </p:set>
                                    <p:anim calcmode="lin" valueType="num">
                                      <p:cBhvr additive="base">
                                        <p:cTn id="19" dur="500" fill="hold"/>
                                        <p:tgtEl>
                                          <p:spTgt spid="32773"/>
                                        </p:tgtEl>
                                        <p:attrNameLst>
                                          <p:attrName>ppt_x</p:attrName>
                                        </p:attrNameLst>
                                      </p:cBhvr>
                                      <p:tavLst>
                                        <p:tav tm="0">
                                          <p:val>
                                            <p:strVal val="0-#ppt_w/2"/>
                                          </p:val>
                                        </p:tav>
                                        <p:tav tm="100000">
                                          <p:val>
                                            <p:strVal val="#ppt_x"/>
                                          </p:val>
                                        </p:tav>
                                      </p:tavLst>
                                    </p:anim>
                                    <p:anim calcmode="lin" valueType="num">
                                      <p:cBhvr additive="base">
                                        <p:cTn id="20" dur="500" fill="hold"/>
                                        <p:tgtEl>
                                          <p:spTgt spid="3277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2777"/>
                                        </p:tgtEl>
                                        <p:attrNameLst>
                                          <p:attrName>style.visibility</p:attrName>
                                        </p:attrNameLst>
                                      </p:cBhvr>
                                      <p:to>
                                        <p:strVal val="visible"/>
                                      </p:to>
                                    </p:set>
                                    <p:anim calcmode="lin" valueType="num">
                                      <p:cBhvr additive="base">
                                        <p:cTn id="25" dur="500" fill="hold"/>
                                        <p:tgtEl>
                                          <p:spTgt spid="32777"/>
                                        </p:tgtEl>
                                        <p:attrNameLst>
                                          <p:attrName>ppt_x</p:attrName>
                                        </p:attrNameLst>
                                      </p:cBhvr>
                                      <p:tavLst>
                                        <p:tav tm="0">
                                          <p:val>
                                            <p:strVal val="#ppt_x"/>
                                          </p:val>
                                        </p:tav>
                                        <p:tav tm="100000">
                                          <p:val>
                                            <p:strVal val="#ppt_x"/>
                                          </p:val>
                                        </p:tav>
                                      </p:tavLst>
                                    </p:anim>
                                    <p:anim calcmode="lin" valueType="num">
                                      <p:cBhvr additive="base">
                                        <p:cTn id="26" dur="500" fill="hold"/>
                                        <p:tgtEl>
                                          <p:spTgt spid="327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20091031035512660"/>
          <p:cNvPicPr>
            <a:picLocks noChangeAspect="1"/>
          </p:cNvPicPr>
          <p:nvPr/>
        </p:nvPicPr>
        <p:blipFill>
          <a:blip r:embed="rId2"/>
          <a:stretch>
            <a:fillRect/>
          </a:stretch>
        </p:blipFill>
        <p:spPr>
          <a:xfrm>
            <a:off x="0" y="0"/>
            <a:ext cx="9144000" cy="6858000"/>
          </a:xfrm>
          <a:prstGeom prst="rect">
            <a:avLst/>
          </a:prstGeom>
          <a:noFill/>
          <a:ln w="9525">
            <a:noFill/>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2" descr="BS00554_"/>
          <p:cNvPicPr>
            <a:picLocks noChangeAspect="1"/>
          </p:cNvPicPr>
          <p:nvPr/>
        </p:nvPicPr>
        <p:blipFill>
          <a:blip r:embed="rId4"/>
          <a:stretch>
            <a:fillRect/>
          </a:stretch>
        </p:blipFill>
        <p:spPr>
          <a:xfrm flipH="1">
            <a:off x="7740650" y="5013325"/>
            <a:ext cx="1219200" cy="1063625"/>
          </a:xfrm>
          <a:prstGeom prst="rect">
            <a:avLst/>
          </a:prstGeom>
          <a:noFill/>
          <a:ln w="9525">
            <a:noFill/>
          </a:ln>
        </p:spPr>
      </p:pic>
      <p:sp>
        <p:nvSpPr>
          <p:cNvPr id="1028" name="Text Box 3"/>
          <p:cNvSpPr txBox="1"/>
          <p:nvPr/>
        </p:nvSpPr>
        <p:spPr>
          <a:xfrm>
            <a:off x="323850" y="404813"/>
            <a:ext cx="7777163" cy="762000"/>
          </a:xfrm>
          <a:prstGeom prst="rect">
            <a:avLst/>
          </a:prstGeom>
          <a:noFill/>
          <a:ln w="50800">
            <a:noFill/>
          </a:ln>
        </p:spPr>
        <p:txBody>
          <a:bodyPr>
            <a:spAutoFit/>
          </a:bodyPr>
          <a:lstStyle/>
          <a:p>
            <a:pPr fontAlgn="base">
              <a:spcBef>
                <a:spcPct val="50000"/>
              </a:spcBef>
              <a:spcAft>
                <a:spcPct val="0"/>
              </a:spcAft>
            </a:pPr>
            <a:r>
              <a:rPr lang="zh-CN" altLang="en-US" sz="4400" b="1" dirty="0">
                <a:solidFill>
                  <a:srgbClr val="000000"/>
                </a:solidFill>
                <a:latin typeface="Comic Sans MS" panose="030F0702030302020204" pitchFamily="66" charset="0"/>
              </a:rPr>
              <a:t>比较物体运动快慢的方法</a:t>
            </a:r>
            <a:r>
              <a:rPr lang="en-US" altLang="zh-CN" sz="4400" b="1" dirty="0">
                <a:solidFill>
                  <a:srgbClr val="000000"/>
                </a:solidFill>
                <a:latin typeface="Comic Sans MS" panose="030F0702030302020204" pitchFamily="66" charset="0"/>
              </a:rPr>
              <a:t>:</a:t>
            </a:r>
          </a:p>
        </p:txBody>
      </p:sp>
      <p:sp>
        <p:nvSpPr>
          <p:cNvPr id="10245" name="Text Box 5"/>
          <p:cNvSpPr txBox="1"/>
          <p:nvPr/>
        </p:nvSpPr>
        <p:spPr>
          <a:xfrm>
            <a:off x="1979613" y="4797425"/>
            <a:ext cx="6121400" cy="641350"/>
          </a:xfrm>
          <a:prstGeom prst="rect">
            <a:avLst/>
          </a:prstGeom>
          <a:noFill/>
          <a:ln w="50800">
            <a:noFill/>
          </a:ln>
        </p:spPr>
        <p:txBody>
          <a:bodyPr>
            <a:spAutoFit/>
          </a:bodyPr>
          <a:lstStyle/>
          <a:p>
            <a:pPr fontAlgn="base">
              <a:spcBef>
                <a:spcPct val="50000"/>
              </a:spcBef>
              <a:spcAft>
                <a:spcPct val="0"/>
              </a:spcAft>
            </a:pPr>
            <a:r>
              <a:rPr lang="en-US" altLang="zh-CN" sz="3600" b="1" dirty="0">
                <a:solidFill>
                  <a:srgbClr val="000000"/>
                </a:solidFill>
                <a:latin typeface="Comic Sans MS" panose="030F0702030302020204" pitchFamily="66" charset="0"/>
              </a:rPr>
              <a:t>1.</a:t>
            </a:r>
            <a:r>
              <a:rPr lang="zh-CN" altLang="en-US" sz="3600" b="1" dirty="0">
                <a:solidFill>
                  <a:srgbClr val="000000"/>
                </a:solidFill>
                <a:latin typeface="Comic Sans MS" panose="030F0702030302020204" pitchFamily="66" charset="0"/>
              </a:rPr>
              <a:t>相同时间比路程</a:t>
            </a:r>
          </a:p>
        </p:txBody>
      </p:sp>
      <p:sp>
        <p:nvSpPr>
          <p:cNvPr id="10246" name="Text Box 6"/>
          <p:cNvSpPr txBox="1"/>
          <p:nvPr/>
        </p:nvSpPr>
        <p:spPr>
          <a:xfrm>
            <a:off x="1981200" y="5445125"/>
            <a:ext cx="4103688" cy="641350"/>
          </a:xfrm>
          <a:prstGeom prst="rect">
            <a:avLst/>
          </a:prstGeom>
          <a:noFill/>
          <a:ln w="50800">
            <a:noFill/>
          </a:ln>
        </p:spPr>
        <p:txBody>
          <a:bodyPr>
            <a:spAutoFit/>
          </a:bodyPr>
          <a:lstStyle/>
          <a:p>
            <a:pPr fontAlgn="base">
              <a:spcBef>
                <a:spcPct val="50000"/>
              </a:spcBef>
              <a:spcAft>
                <a:spcPct val="0"/>
              </a:spcAft>
            </a:pPr>
            <a:r>
              <a:rPr lang="en-US" altLang="zh-CN" sz="3600" b="1" dirty="0">
                <a:solidFill>
                  <a:srgbClr val="000000"/>
                </a:solidFill>
                <a:latin typeface="Comic Sans MS" panose="030F0702030302020204" pitchFamily="66" charset="0"/>
              </a:rPr>
              <a:t>2.</a:t>
            </a:r>
            <a:r>
              <a:rPr lang="zh-CN" altLang="en-US" sz="3600" b="1" dirty="0">
                <a:solidFill>
                  <a:srgbClr val="000000"/>
                </a:solidFill>
                <a:latin typeface="Comic Sans MS" panose="030F0702030302020204" pitchFamily="66" charset="0"/>
              </a:rPr>
              <a:t>相同路程比时间</a:t>
            </a:r>
          </a:p>
        </p:txBody>
      </p:sp>
    </p:spTree>
    <p:controls>
      <mc:AlternateContent xmlns:mc="http://schemas.openxmlformats.org/markup-compatibility/2006">
        <mc:Choice xmlns:v="urn:schemas-microsoft-com:vml" Requires="v">
          <p:control spid="1028" name="ShockwaveFlash1" r:id="rId2" imgW="5759450" imgH="3455987"/>
        </mc:Choice>
        <mc:Fallback>
          <p:control name="ShockwaveFlash1" r:id="rId2" imgW="5759450" imgH="3455987">
            <p:pic>
              <p:nvPicPr>
                <p:cNvPr id="0" name="ShockwaveFlash1"/>
                <p:cNvPicPr>
                  <a:picLocks noChangeArrowheads="1" noChangeShapeType="1"/>
                </p:cNvPicPr>
                <p:nvPr/>
              </p:nvPicPr>
              <p:blipFill>
                <a:blip r:embed="rId5">
                  <a:extLst>
                    <a:ext uri="{28A0092B-C50C-407E-A947-70E740481C1C}">
                      <a14:useLocalDpi xmlns:a14="http://schemas.microsoft.com/office/drawing/2010/main" val="0"/>
                    </a:ext>
                  </a:extLst>
                </a:blip>
                <a:srcRect/>
                <a:stretch>
                  <a:fillRect/>
                </a:stretch>
              </p:blipFill>
              <p:spPr bwMode="auto">
                <a:xfrm>
                  <a:off x="1763713" y="1268413"/>
                  <a:ext cx="5759450" cy="3455987"/>
                </a:xfrm>
                <a:prstGeom prst="rect">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Lst>
              </p:spPr>
            </p:pic>
          </p:control>
        </mc:Fallback>
      </mc:AlternateContent>
    </p:controls>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10245"/>
                                        </p:tgtEl>
                                        <p:attrNameLst>
                                          <p:attrName>style.visibility</p:attrName>
                                        </p:attrNameLst>
                                      </p:cBhvr>
                                      <p:to>
                                        <p:strVal val="visible"/>
                                      </p:to>
                                    </p:set>
                                    <p:animEffect transition="in" filter="strips(downRight)">
                                      <p:cBhvr>
                                        <p:cTn id="7" dur="2000"/>
                                        <p:tgtEl>
                                          <p:spTgt spid="10245"/>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10246"/>
                                        </p:tgtEl>
                                        <p:attrNameLst>
                                          <p:attrName>style.visibility</p:attrName>
                                        </p:attrNameLst>
                                      </p:cBhvr>
                                      <p:to>
                                        <p:strVal val="visible"/>
                                      </p:to>
                                    </p:set>
                                    <p:animEffect transition="in" filter="strips(downRight)">
                                      <p:cBhvr>
                                        <p:cTn id="12" dur="2000"/>
                                        <p:tgtEl>
                                          <p:spTgt spid="102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5" grpId="0"/>
      <p:bldP spid="1024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p:nvPr/>
        </p:nvSpPr>
        <p:spPr>
          <a:xfrm>
            <a:off x="323850" y="2205038"/>
            <a:ext cx="8496300" cy="1358900"/>
          </a:xfrm>
          <a:prstGeom prst="rect">
            <a:avLst/>
          </a:prstGeom>
          <a:noFill/>
          <a:ln w="9525">
            <a:noFill/>
          </a:ln>
        </p:spPr>
        <p:txBody>
          <a:bodyPr>
            <a:spAutoFit/>
          </a:bodyPr>
          <a:lstStyle/>
          <a:p>
            <a:pPr fontAlgn="base">
              <a:lnSpc>
                <a:spcPct val="130000"/>
              </a:lnSpc>
              <a:spcBef>
                <a:spcPct val="50000"/>
              </a:spcBef>
              <a:spcAft>
                <a:spcPct val="0"/>
              </a:spcAft>
              <a:buFont typeface="Wingdings" panose="05000000000000000000" pitchFamily="2" charset="2"/>
              <a:buNone/>
            </a:pPr>
            <a:r>
              <a:rPr lang="en-US" altLang="zh-CN" sz="3200" b="1" dirty="0">
                <a:solidFill>
                  <a:srgbClr val="000000"/>
                </a:solidFill>
                <a:latin typeface="Times New Roman" panose="02020603050405020304" pitchFamily="18" charset="0"/>
                <a:ea typeface="楷体_GB2312" pitchFamily="49" charset="-122"/>
              </a:rPr>
              <a:t>     </a:t>
            </a:r>
            <a:r>
              <a:rPr lang="zh-CN" altLang="en-US" sz="3200" b="1" dirty="0">
                <a:solidFill>
                  <a:srgbClr val="000000"/>
                </a:solidFill>
                <a:latin typeface="Times New Roman" panose="02020603050405020304" pitchFamily="18" charset="0"/>
                <a:ea typeface="楷体_GB2312" pitchFamily="49" charset="-122"/>
              </a:rPr>
              <a:t>例</a:t>
            </a:r>
            <a:r>
              <a:rPr lang="en-US" altLang="zh-CN" sz="3200" b="1" dirty="0">
                <a:solidFill>
                  <a:srgbClr val="000000"/>
                </a:solidFill>
                <a:latin typeface="Times New Roman" panose="02020603050405020304" pitchFamily="18" charset="0"/>
                <a:ea typeface="楷体_GB2312" pitchFamily="49" charset="-122"/>
              </a:rPr>
              <a:t>:</a:t>
            </a:r>
            <a:r>
              <a:rPr lang="zh-CN" altLang="en-US" sz="3200" b="1" dirty="0">
                <a:solidFill>
                  <a:srgbClr val="000000"/>
                </a:solidFill>
                <a:latin typeface="Times New Roman" panose="02020603050405020304" pitchFamily="18" charset="0"/>
                <a:ea typeface="楷体_GB2312" pitchFamily="49" charset="-122"/>
              </a:rPr>
              <a:t>运动员用</a:t>
            </a:r>
            <a:r>
              <a:rPr lang="en-US" altLang="zh-CN" sz="3200" b="1" dirty="0">
                <a:solidFill>
                  <a:srgbClr val="FC1806"/>
                </a:solidFill>
                <a:latin typeface="Times New Roman" panose="02020603050405020304" pitchFamily="18" charset="0"/>
                <a:ea typeface="楷体_GB2312" pitchFamily="49" charset="-122"/>
              </a:rPr>
              <a:t>10s</a:t>
            </a:r>
            <a:r>
              <a:rPr lang="zh-CN" altLang="en-US" sz="3200" b="1" dirty="0">
                <a:solidFill>
                  <a:srgbClr val="000000"/>
                </a:solidFill>
                <a:latin typeface="Times New Roman" panose="02020603050405020304" pitchFamily="18" charset="0"/>
                <a:ea typeface="楷体_GB2312" pitchFamily="49" charset="-122"/>
              </a:rPr>
              <a:t>跑了</a:t>
            </a:r>
            <a:r>
              <a:rPr lang="en-US" altLang="zh-CN" sz="3200" b="1" dirty="0">
                <a:solidFill>
                  <a:srgbClr val="FC1806"/>
                </a:solidFill>
                <a:latin typeface="Times New Roman" panose="02020603050405020304" pitchFamily="18" charset="0"/>
                <a:ea typeface="楷体_GB2312" pitchFamily="49" charset="-122"/>
              </a:rPr>
              <a:t>100m</a:t>
            </a:r>
            <a:r>
              <a:rPr lang="zh-CN" altLang="en-US" sz="3200" b="1" dirty="0">
                <a:solidFill>
                  <a:srgbClr val="000000"/>
                </a:solidFill>
                <a:latin typeface="Times New Roman" panose="02020603050405020304" pitchFamily="18" charset="0"/>
                <a:ea typeface="楷体_GB2312" pitchFamily="49" charset="-122"/>
              </a:rPr>
              <a:t>，汽车在</a:t>
            </a:r>
            <a:r>
              <a:rPr lang="en-US" altLang="zh-CN" sz="3200" b="1" dirty="0">
                <a:solidFill>
                  <a:srgbClr val="FC1806"/>
                </a:solidFill>
                <a:latin typeface="Times New Roman" panose="02020603050405020304" pitchFamily="18" charset="0"/>
                <a:ea typeface="楷体_GB2312" pitchFamily="49" charset="-122"/>
              </a:rPr>
              <a:t>2h</a:t>
            </a:r>
            <a:r>
              <a:rPr lang="zh-CN" altLang="en-US" sz="3200" b="1" dirty="0">
                <a:solidFill>
                  <a:srgbClr val="000000"/>
                </a:solidFill>
                <a:latin typeface="Times New Roman" panose="02020603050405020304" pitchFamily="18" charset="0"/>
                <a:ea typeface="楷体_GB2312" pitchFamily="49" charset="-122"/>
              </a:rPr>
              <a:t>内行驶了</a:t>
            </a:r>
            <a:r>
              <a:rPr lang="en-US" altLang="zh-CN" sz="3200" b="1" dirty="0">
                <a:solidFill>
                  <a:srgbClr val="FC1806"/>
                </a:solidFill>
                <a:latin typeface="Times New Roman" panose="02020603050405020304" pitchFamily="18" charset="0"/>
                <a:ea typeface="楷体_GB2312" pitchFamily="49" charset="-122"/>
              </a:rPr>
              <a:t>72km</a:t>
            </a:r>
            <a:r>
              <a:rPr lang="zh-CN" altLang="en-US" sz="3200" b="1" dirty="0">
                <a:solidFill>
                  <a:srgbClr val="000000"/>
                </a:solidFill>
                <a:latin typeface="Times New Roman" panose="02020603050405020304" pitchFamily="18" charset="0"/>
                <a:ea typeface="楷体_GB2312" pitchFamily="49" charset="-122"/>
              </a:rPr>
              <a:t>，那运动员和汽车哪个快呢？</a:t>
            </a:r>
          </a:p>
        </p:txBody>
      </p:sp>
      <p:sp>
        <p:nvSpPr>
          <p:cNvPr id="11267" name="Text Box 3"/>
          <p:cNvSpPr txBox="1"/>
          <p:nvPr/>
        </p:nvSpPr>
        <p:spPr>
          <a:xfrm>
            <a:off x="323850" y="3573463"/>
            <a:ext cx="8569325" cy="1992312"/>
          </a:xfrm>
          <a:prstGeom prst="rect">
            <a:avLst/>
          </a:prstGeom>
          <a:noFill/>
          <a:ln w="9525">
            <a:noFill/>
          </a:ln>
        </p:spPr>
        <p:txBody>
          <a:bodyPr>
            <a:spAutoFit/>
          </a:bodyPr>
          <a:lstStyle/>
          <a:p>
            <a:pPr fontAlgn="base">
              <a:lnSpc>
                <a:spcPct val="130000"/>
              </a:lnSpc>
              <a:spcBef>
                <a:spcPct val="50000"/>
              </a:spcBef>
              <a:spcAft>
                <a:spcPct val="0"/>
              </a:spcAft>
              <a:buFont typeface="Wingdings" panose="05000000000000000000" pitchFamily="2" charset="2"/>
              <a:buChar char="v"/>
            </a:pPr>
            <a:r>
              <a:rPr lang="en-US" altLang="zh-CN" sz="3200" b="1" u="sng" dirty="0">
                <a:solidFill>
                  <a:srgbClr val="FC1806"/>
                </a:solidFill>
                <a:latin typeface="Times New Roman" panose="02020603050405020304" pitchFamily="18" charset="0"/>
                <a:ea typeface="楷体_GB2312" pitchFamily="49" charset="-122"/>
              </a:rPr>
              <a:t>    </a:t>
            </a:r>
            <a:r>
              <a:rPr lang="zh-CN" altLang="en-US" sz="3200" b="1" u="sng" dirty="0">
                <a:solidFill>
                  <a:srgbClr val="FC1806"/>
                </a:solidFill>
                <a:latin typeface="Times New Roman" panose="02020603050405020304" pitchFamily="18" charset="0"/>
                <a:ea typeface="楷体_GB2312" pitchFamily="49" charset="-122"/>
              </a:rPr>
              <a:t>总结：</a:t>
            </a:r>
            <a:r>
              <a:rPr lang="zh-CN" altLang="en-US" sz="3200" b="1" dirty="0">
                <a:solidFill>
                  <a:srgbClr val="FC1806"/>
                </a:solidFill>
                <a:latin typeface="Times New Roman" panose="02020603050405020304" pitchFamily="18" charset="0"/>
                <a:ea typeface="楷体_GB2312" pitchFamily="49" charset="-122"/>
              </a:rPr>
              <a:t>                                                   </a:t>
            </a:r>
            <a:r>
              <a:rPr lang="zh-CN" altLang="en-US" sz="3200" b="1" dirty="0">
                <a:solidFill>
                  <a:srgbClr val="000000"/>
                </a:solidFill>
                <a:latin typeface="Times New Roman" panose="02020603050405020304" pitchFamily="18" charset="0"/>
                <a:ea typeface="楷体_GB2312" pitchFamily="49" charset="-122"/>
              </a:rPr>
              <a:t>           当所走的路程，所用的时间都不一样时，用单位时间内的路程来比较（统一标准）。</a:t>
            </a:r>
          </a:p>
        </p:txBody>
      </p:sp>
      <p:sp>
        <p:nvSpPr>
          <p:cNvPr id="8196" name="Text Box 6"/>
          <p:cNvSpPr>
            <a:spLocks noGrp="1"/>
          </p:cNvSpPr>
          <p:nvPr>
            <p:ph idx="1"/>
          </p:nvPr>
        </p:nvSpPr>
        <p:spPr>
          <a:xfrm>
            <a:off x="236538" y="708025"/>
            <a:ext cx="8064500" cy="1798638"/>
          </a:xfrm>
          <a:ln/>
        </p:spPr>
        <p:txBody>
          <a:bodyPr vert="horz" wrap="square" lIns="91440" tIns="45720" rIns="91440" bIns="45720" anchor="t"/>
          <a:lstStyle/>
          <a:p>
            <a:pPr eaLnBrk="1" hangingPunct="1">
              <a:buNone/>
            </a:pPr>
            <a:r>
              <a:rPr lang="zh-CN" altLang="en-US" b="1" dirty="0"/>
              <a:t>若路程不相同，时间也不相同时，那如何去比较呢</a:t>
            </a:r>
          </a:p>
        </p:txBody>
      </p:sp>
      <p:pic>
        <p:nvPicPr>
          <p:cNvPr id="8197" name="Picture 7" descr="q2"/>
          <p:cNvPicPr>
            <a:picLocks noChangeAspect="1"/>
          </p:cNvPicPr>
          <p:nvPr/>
        </p:nvPicPr>
        <p:blipFill>
          <a:blip r:embed="rId2"/>
          <a:stretch>
            <a:fillRect/>
          </a:stretch>
        </p:blipFill>
        <p:spPr>
          <a:xfrm rot="1459940">
            <a:off x="2124075" y="1341438"/>
            <a:ext cx="611188" cy="609600"/>
          </a:xfrm>
          <a:prstGeom prst="rect">
            <a:avLst/>
          </a:prstGeom>
          <a:noFill/>
          <a:ln w="9525">
            <a:noFill/>
          </a:ln>
        </p:spPr>
      </p:pic>
    </p:spTree>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strips(downRight)">
                                      <p:cBhvr>
                                        <p:cTn id="7" dur="500"/>
                                        <p:tgtEl>
                                          <p:spTgt spid="1126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1267"/>
                                        </p:tgtEl>
                                        <p:attrNameLst>
                                          <p:attrName>style.visibility</p:attrName>
                                        </p:attrNameLst>
                                      </p:cBhvr>
                                      <p:to>
                                        <p:strVal val="visible"/>
                                      </p:to>
                                    </p:set>
                                    <p:animEffect transition="in" filter="dissolve">
                                      <p:cBhvr>
                                        <p:cTn id="12"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6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p:cNvSpPr>
          <p:nvPr>
            <p:ph type="body" sz="half" idx="1"/>
          </p:nvPr>
        </p:nvSpPr>
        <p:spPr>
          <a:xfrm>
            <a:off x="755650" y="333375"/>
            <a:ext cx="7777163" cy="1439863"/>
          </a:xfrm>
          <a:ln/>
        </p:spPr>
        <p:txBody>
          <a:bodyPr vert="horz" wrap="square" lIns="91440" tIns="45720" rIns="91440" bIns="45720" anchor="t"/>
          <a:lstStyle/>
          <a:p>
            <a:pPr eaLnBrk="1" hangingPunct="1">
              <a:lnSpc>
                <a:spcPct val="160000"/>
              </a:lnSpc>
              <a:buClrTx/>
              <a:buSzTx/>
              <a:buFontTx/>
            </a:pPr>
            <a:r>
              <a:rPr lang="zh-CN" altLang="en-US" sz="2800" dirty="0"/>
              <a:t>以下有四个物体沿平直道路行驶</a:t>
            </a:r>
            <a:r>
              <a:rPr lang="zh-CN" altLang="en-US" sz="2000" dirty="0"/>
              <a:t> </a:t>
            </a:r>
            <a:r>
              <a:rPr lang="zh-CN" altLang="en-US" sz="2800" dirty="0"/>
              <a:t>，请同学们比较一下它们运动的快慢。 </a:t>
            </a:r>
          </a:p>
        </p:txBody>
      </p:sp>
      <p:graphicFrame>
        <p:nvGraphicFramePr>
          <p:cNvPr id="9219" name="内容占位符 9218"/>
          <p:cNvGraphicFramePr>
            <a:graphicFrameLocks noGrp="1"/>
          </p:cNvGraphicFramePr>
          <p:nvPr>
            <p:ph sz="half" idx="2"/>
          </p:nvPr>
        </p:nvGraphicFramePr>
        <p:xfrm>
          <a:off x="900113" y="2133600"/>
          <a:ext cx="7921625" cy="3305937"/>
        </p:xfrm>
        <a:graphic>
          <a:graphicData uri="http://schemas.openxmlformats.org/drawingml/2006/table">
            <a:tbl>
              <a:tblPr/>
              <a:tblGrid>
                <a:gridCol w="2197100"/>
                <a:gridCol w="1908175"/>
                <a:gridCol w="1908175"/>
                <a:gridCol w="1908175"/>
              </a:tblGrid>
              <a:tr h="504825">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endParaRPr lang="zh-CN" altLang="zh-CN" sz="2400" b="1" dirty="0">
                        <a:latin typeface="Arial" panose="020B0604020202020204" pitchFamily="34" charset="0"/>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zh-CN" altLang="en-US" sz="2400" b="1" dirty="0">
                          <a:latin typeface="Arial" panose="020B0604020202020204" pitchFamily="34" charset="0"/>
                        </a:rPr>
                        <a:t>初始位置</a:t>
                      </a:r>
                      <a:r>
                        <a:rPr lang="en-US" altLang="zh-CN" sz="2400" b="1" dirty="0">
                          <a:latin typeface="Arial" panose="020B0604020202020204" pitchFamily="34" charset="0"/>
                        </a:rPr>
                        <a:t>(m)</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zh-CN" altLang="en-US" sz="2400" b="1" dirty="0">
                          <a:latin typeface="Arial" panose="020B0604020202020204" pitchFamily="34" charset="0"/>
                        </a:rPr>
                        <a:t>经过时间</a:t>
                      </a:r>
                      <a:r>
                        <a:rPr lang="en-US" altLang="zh-CN" sz="2400" b="1" dirty="0">
                          <a:latin typeface="Arial" panose="020B0604020202020204" pitchFamily="34" charset="0"/>
                        </a:rPr>
                        <a:t>(s)</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zh-CN" altLang="en-US" sz="2400" b="1" dirty="0">
                          <a:latin typeface="Arial" panose="020B0604020202020204" pitchFamily="34" charset="0"/>
                        </a:rPr>
                        <a:t>末了位置</a:t>
                      </a:r>
                      <a:r>
                        <a:rPr lang="en-US" altLang="zh-CN" sz="2400" b="1" dirty="0">
                          <a:latin typeface="Arial" panose="020B0604020202020204" pitchFamily="34" charset="0"/>
                        </a:rPr>
                        <a:t>(m)</a:t>
                      </a: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9535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en-US" altLang="zh-CN" sz="2400" b="1" dirty="0">
                          <a:latin typeface="Arial" panose="020B0604020202020204" pitchFamily="34" charset="0"/>
                        </a:rPr>
                        <a:t>A.</a:t>
                      </a:r>
                      <a:r>
                        <a:rPr lang="zh-CN" altLang="en-US" sz="2400" b="1" dirty="0">
                          <a:latin typeface="Arial" panose="020B0604020202020204" pitchFamily="34" charset="0"/>
                        </a:rPr>
                        <a:t>自行车</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1" hangingPunct="1">
                        <a:spcBef>
                          <a:spcPct val="20000"/>
                        </a:spcBef>
                        <a:buNone/>
                      </a:pPr>
                      <a:r>
                        <a:rPr lang="en-US" altLang="zh-CN" sz="2400" b="1" dirty="0">
                          <a:latin typeface="Arial" panose="020B0604020202020204" pitchFamily="34" charset="0"/>
                        </a:rPr>
                        <a:t>0</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1" hangingPunct="1">
                        <a:spcBef>
                          <a:spcPct val="20000"/>
                        </a:spcBef>
                        <a:buNone/>
                      </a:pPr>
                      <a:r>
                        <a:rPr lang="en-US" altLang="zh-CN" sz="2400" b="1" dirty="0">
                          <a:latin typeface="Arial" panose="020B0604020202020204" pitchFamily="34" charset="0"/>
                        </a:rPr>
                        <a:t>20</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1" hangingPunct="1">
                        <a:spcBef>
                          <a:spcPct val="20000"/>
                        </a:spcBef>
                        <a:buNone/>
                      </a:pPr>
                      <a:r>
                        <a:rPr lang="en-US" altLang="zh-CN" sz="2400" b="1" dirty="0">
                          <a:latin typeface="Arial" panose="020B0604020202020204" pitchFamily="34" charset="0"/>
                        </a:rPr>
                        <a:t>100</a:t>
                      </a:r>
                    </a:p>
                    <a:p>
                      <a:pPr lvl="0" algn="ctr" eaLnBrk="1" hangingPunct="1">
                        <a:spcBef>
                          <a:spcPct val="20000"/>
                        </a:spcBef>
                        <a:buNone/>
                      </a:pPr>
                      <a:endParaRPr lang="en-US" altLang="zh-CN" sz="2400" b="1" dirty="0">
                        <a:latin typeface="Arial" panose="020B0604020202020204" pitchFamily="34" charset="0"/>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96938">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en-US" altLang="zh-CN" sz="2400" b="1" dirty="0">
                          <a:latin typeface="Arial" panose="020B0604020202020204" pitchFamily="34" charset="0"/>
                        </a:rPr>
                        <a:t>B.</a:t>
                      </a:r>
                      <a:r>
                        <a:rPr lang="zh-CN" altLang="en-US" sz="2400" b="1" dirty="0">
                          <a:latin typeface="Arial" panose="020B0604020202020204" pitchFamily="34" charset="0"/>
                        </a:rPr>
                        <a:t>公共汽车</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1" hangingPunct="1">
                        <a:spcBef>
                          <a:spcPct val="20000"/>
                        </a:spcBef>
                        <a:buNone/>
                      </a:pPr>
                      <a:r>
                        <a:rPr lang="en-US" altLang="zh-CN" sz="2400" b="1" dirty="0">
                          <a:latin typeface="Arial" panose="020B0604020202020204" pitchFamily="34" charset="0"/>
                        </a:rPr>
                        <a:t>0</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1" hangingPunct="1">
                        <a:spcBef>
                          <a:spcPct val="20000"/>
                        </a:spcBef>
                        <a:buNone/>
                      </a:pPr>
                      <a:r>
                        <a:rPr lang="en-US" altLang="zh-CN" sz="2400" b="1" dirty="0">
                          <a:latin typeface="Arial" panose="020B0604020202020204" pitchFamily="34" charset="0"/>
                        </a:rPr>
                        <a:t>10</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1" hangingPunct="1">
                        <a:spcBef>
                          <a:spcPct val="20000"/>
                        </a:spcBef>
                        <a:buNone/>
                      </a:pPr>
                      <a:r>
                        <a:rPr lang="en-US" altLang="zh-CN" sz="2400" b="1" dirty="0">
                          <a:latin typeface="Arial" panose="020B0604020202020204" pitchFamily="34" charset="0"/>
                        </a:rPr>
                        <a:t>100</a:t>
                      </a:r>
                    </a:p>
                    <a:p>
                      <a:pPr lvl="0" algn="ctr" eaLnBrk="1" hangingPunct="1">
                        <a:spcBef>
                          <a:spcPct val="20000"/>
                        </a:spcBef>
                        <a:buNone/>
                      </a:pPr>
                      <a:endParaRPr lang="en-US" altLang="zh-CN" sz="2400" b="1" dirty="0">
                        <a:latin typeface="Arial" panose="020B0604020202020204" pitchFamily="34" charset="0"/>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03237">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en-US" altLang="zh-CN" sz="2400" b="1" dirty="0">
                          <a:latin typeface="Arial" panose="020B0604020202020204" pitchFamily="34" charset="0"/>
                        </a:rPr>
                        <a:t>C.</a:t>
                      </a:r>
                      <a:r>
                        <a:rPr lang="zh-CN" altLang="en-US" sz="2400" b="1" dirty="0">
                          <a:latin typeface="Arial" panose="020B0604020202020204" pitchFamily="34" charset="0"/>
                        </a:rPr>
                        <a:t>火车</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1" hangingPunct="1">
                        <a:spcBef>
                          <a:spcPct val="20000"/>
                        </a:spcBef>
                        <a:buNone/>
                      </a:pPr>
                      <a:r>
                        <a:rPr lang="en-US" altLang="zh-CN" sz="2400" b="1" dirty="0">
                          <a:latin typeface="Arial" panose="020B0604020202020204" pitchFamily="34" charset="0"/>
                        </a:rPr>
                        <a:t>500</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1" hangingPunct="1">
                        <a:spcBef>
                          <a:spcPct val="20000"/>
                        </a:spcBef>
                        <a:buNone/>
                      </a:pPr>
                      <a:r>
                        <a:rPr lang="en-US" altLang="zh-CN" sz="2400" b="1" dirty="0">
                          <a:latin typeface="Arial" panose="020B0604020202020204" pitchFamily="34" charset="0"/>
                        </a:rPr>
                        <a:t>30</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1" hangingPunct="1">
                        <a:spcBef>
                          <a:spcPct val="20000"/>
                        </a:spcBef>
                        <a:buNone/>
                      </a:pPr>
                      <a:r>
                        <a:rPr lang="en-US" altLang="zh-CN" sz="2400" b="1" dirty="0">
                          <a:latin typeface="Arial" panose="020B0604020202020204" pitchFamily="34" charset="0"/>
                        </a:rPr>
                        <a:t>1250</a:t>
                      </a: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04825">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en-US" altLang="zh-CN" sz="2400" b="1" dirty="0">
                          <a:latin typeface="Arial" panose="020B0604020202020204" pitchFamily="34" charset="0"/>
                        </a:rPr>
                        <a:t>D.</a:t>
                      </a:r>
                      <a:r>
                        <a:rPr lang="zh-CN" altLang="en-US" sz="2400" b="1" dirty="0">
                          <a:latin typeface="Arial" panose="020B0604020202020204" pitchFamily="34" charset="0"/>
                        </a:rPr>
                        <a:t>飞机</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1" hangingPunct="1">
                        <a:spcBef>
                          <a:spcPct val="20000"/>
                        </a:spcBef>
                        <a:buNone/>
                      </a:pPr>
                      <a:r>
                        <a:rPr lang="en-US" altLang="zh-CN" sz="2400" b="1" dirty="0">
                          <a:latin typeface="Arial" panose="020B0604020202020204" pitchFamily="34" charset="0"/>
                        </a:rPr>
                        <a:t>500</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1" hangingPunct="1">
                        <a:spcBef>
                          <a:spcPct val="20000"/>
                        </a:spcBef>
                        <a:buNone/>
                      </a:pPr>
                      <a:r>
                        <a:rPr lang="en-US" altLang="zh-CN" sz="2400" b="1" dirty="0">
                          <a:latin typeface="Arial" panose="020B0604020202020204" pitchFamily="34" charset="0"/>
                        </a:rPr>
                        <a:t>10</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1" hangingPunct="1">
                        <a:spcBef>
                          <a:spcPct val="20000"/>
                        </a:spcBef>
                        <a:buNone/>
                      </a:pPr>
                      <a:r>
                        <a:rPr lang="en-US" altLang="zh-CN" sz="2400" b="1" dirty="0">
                          <a:latin typeface="Arial" panose="020B0604020202020204" pitchFamily="34" charset="0"/>
                        </a:rPr>
                        <a:t>2500</a:t>
                      </a: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12324" name="Text Box 36"/>
          <p:cNvSpPr txBox="1"/>
          <p:nvPr/>
        </p:nvSpPr>
        <p:spPr>
          <a:xfrm>
            <a:off x="755650" y="5949950"/>
            <a:ext cx="8137525" cy="579438"/>
          </a:xfrm>
          <a:prstGeom prst="rect">
            <a:avLst/>
          </a:prstGeom>
          <a:noFill/>
          <a:ln w="9525">
            <a:noFill/>
          </a:ln>
        </p:spPr>
        <p:txBody>
          <a:bodyPr>
            <a:spAutoFit/>
          </a:bodyPr>
          <a:lstStyle/>
          <a:p>
            <a:pPr fontAlgn="base">
              <a:spcBef>
                <a:spcPct val="50000"/>
              </a:spcBef>
              <a:spcAft>
                <a:spcPct val="0"/>
              </a:spcAft>
            </a:pPr>
            <a:r>
              <a:rPr lang="zh-CN" altLang="en-US" sz="3200" b="1" dirty="0">
                <a:solidFill>
                  <a:srgbClr val="000000"/>
                </a:solidFill>
              </a:rPr>
              <a:t>如何比较</a:t>
            </a:r>
            <a:r>
              <a:rPr lang="en-US" altLang="zh-CN" sz="3200" b="1" dirty="0">
                <a:solidFill>
                  <a:srgbClr val="000000"/>
                </a:solidFill>
              </a:rPr>
              <a:t>A</a:t>
            </a:r>
            <a:r>
              <a:rPr lang="zh-CN" altLang="en-US" sz="3200" b="1" dirty="0">
                <a:solidFill>
                  <a:srgbClr val="000000"/>
                </a:solidFill>
              </a:rPr>
              <a:t>和</a:t>
            </a:r>
            <a:r>
              <a:rPr lang="en-US" altLang="zh-CN" sz="3200" b="1" dirty="0">
                <a:solidFill>
                  <a:srgbClr val="000000"/>
                </a:solidFill>
              </a:rPr>
              <a:t>B</a:t>
            </a:r>
            <a:r>
              <a:rPr lang="zh-CN" altLang="en-US" sz="3200" b="1" dirty="0">
                <a:solidFill>
                  <a:srgbClr val="000000"/>
                </a:solidFill>
              </a:rPr>
              <a:t>、</a:t>
            </a:r>
            <a:r>
              <a:rPr lang="en-US" altLang="zh-CN" sz="3200" b="1" dirty="0">
                <a:solidFill>
                  <a:srgbClr val="000000"/>
                </a:solidFill>
              </a:rPr>
              <a:t>B</a:t>
            </a:r>
            <a:r>
              <a:rPr lang="zh-CN" altLang="en-US" sz="3200" b="1" dirty="0">
                <a:solidFill>
                  <a:srgbClr val="000000"/>
                </a:solidFill>
              </a:rPr>
              <a:t>和</a:t>
            </a:r>
            <a:r>
              <a:rPr lang="en-US" altLang="zh-CN" sz="3200" b="1" dirty="0">
                <a:solidFill>
                  <a:srgbClr val="000000"/>
                </a:solidFill>
              </a:rPr>
              <a:t>D</a:t>
            </a:r>
            <a:r>
              <a:rPr lang="zh-CN" altLang="en-US" sz="3200" b="1" dirty="0">
                <a:solidFill>
                  <a:srgbClr val="000000"/>
                </a:solidFill>
              </a:rPr>
              <a:t>、</a:t>
            </a:r>
            <a:r>
              <a:rPr lang="en-US" altLang="zh-CN" sz="3200" b="1" dirty="0">
                <a:solidFill>
                  <a:srgbClr val="000000"/>
                </a:solidFill>
              </a:rPr>
              <a:t>B</a:t>
            </a:r>
            <a:r>
              <a:rPr lang="zh-CN" altLang="en-US" sz="3200" b="1" dirty="0">
                <a:solidFill>
                  <a:srgbClr val="000000"/>
                </a:solidFill>
              </a:rPr>
              <a:t>和</a:t>
            </a:r>
            <a:r>
              <a:rPr lang="en-US" altLang="zh-CN" sz="3200" b="1" dirty="0">
                <a:solidFill>
                  <a:srgbClr val="000000"/>
                </a:solidFill>
              </a:rPr>
              <a:t>C</a:t>
            </a:r>
            <a:r>
              <a:rPr lang="zh-CN" altLang="en-US" sz="3200" b="1" dirty="0">
                <a:solidFill>
                  <a:srgbClr val="000000"/>
                </a:solidFill>
              </a:rPr>
              <a:t>的运动快慢？</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slide(fromBottom)">
                                      <p:cBhvr>
                                        <p:cTn id="7" dur="500"/>
                                        <p:tgtEl>
                                          <p:spTgt spid="1229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219"/>
                                        </p:tgtEl>
                                        <p:attrNameLst>
                                          <p:attrName>style.visibility</p:attrName>
                                        </p:attrNameLst>
                                      </p:cBhvr>
                                      <p:to>
                                        <p:strVal val="visible"/>
                                      </p:to>
                                    </p:set>
                                    <p:anim calcmode="lin" valueType="num">
                                      <p:cBhvr additive="base">
                                        <p:cTn id="12" dur="500" fill="hold"/>
                                        <p:tgtEl>
                                          <p:spTgt spid="9219"/>
                                        </p:tgtEl>
                                        <p:attrNameLst>
                                          <p:attrName>ppt_x</p:attrName>
                                        </p:attrNameLst>
                                      </p:cBhvr>
                                      <p:tavLst>
                                        <p:tav tm="0">
                                          <p:val>
                                            <p:strVal val="#ppt_x"/>
                                          </p:val>
                                        </p:tav>
                                        <p:tav tm="100000">
                                          <p:val>
                                            <p:strVal val="#ppt_x"/>
                                          </p:val>
                                        </p:tav>
                                      </p:tavLst>
                                    </p:anim>
                                    <p:anim calcmode="lin" valueType="num">
                                      <p:cBhvr additive="base">
                                        <p:cTn id="13" dur="500" fill="hold"/>
                                        <p:tgtEl>
                                          <p:spTgt spid="921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12324"/>
                                        </p:tgtEl>
                                        <p:attrNameLst>
                                          <p:attrName>style.visibility</p:attrName>
                                        </p:attrNameLst>
                                      </p:cBhvr>
                                      <p:to>
                                        <p:strVal val="visible"/>
                                      </p:to>
                                    </p:set>
                                    <p:animEffect transition="in" filter="box(in)">
                                      <p:cBhvr>
                                        <p:cTn id="18" dur="500"/>
                                        <p:tgtEl>
                                          <p:spTgt spid="123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P spid="123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p:cNvSpPr>
          <p:nvPr>
            <p:ph type="title"/>
          </p:nvPr>
        </p:nvSpPr>
        <p:spPr>
          <a:xfrm>
            <a:off x="34925" y="333375"/>
            <a:ext cx="1800225" cy="915988"/>
          </a:xfrm>
          <a:ln/>
        </p:spPr>
        <p:txBody>
          <a:bodyPr vert="horz" wrap="square" lIns="91440" tIns="45720" rIns="91440" bIns="45720" anchor="ctr"/>
          <a:lstStyle/>
          <a:p>
            <a:pPr eaLnBrk="1" hangingPunct="1"/>
            <a:r>
              <a:rPr lang="zh-CN" altLang="en-US" b="1" dirty="0">
                <a:ea typeface="黑体" panose="02010609060101010101" pitchFamily="2" charset="-122"/>
              </a:rPr>
              <a:t>速度</a:t>
            </a:r>
          </a:p>
        </p:txBody>
      </p:sp>
      <p:sp>
        <p:nvSpPr>
          <p:cNvPr id="13315" name="Text Box 3"/>
          <p:cNvSpPr txBox="1"/>
          <p:nvPr/>
        </p:nvSpPr>
        <p:spPr>
          <a:xfrm>
            <a:off x="323850" y="1096963"/>
            <a:ext cx="7920038" cy="647700"/>
          </a:xfrm>
          <a:prstGeom prst="rect">
            <a:avLst/>
          </a:prstGeom>
          <a:noFill/>
          <a:ln w="9525">
            <a:noFill/>
          </a:ln>
        </p:spPr>
        <p:txBody>
          <a:bodyPr>
            <a:spAutoFit/>
          </a:bodyPr>
          <a:lstStyle/>
          <a:p>
            <a:pPr fontAlgn="base">
              <a:lnSpc>
                <a:spcPct val="130000"/>
              </a:lnSpc>
              <a:spcBef>
                <a:spcPct val="50000"/>
              </a:spcBef>
              <a:spcAft>
                <a:spcPct val="0"/>
              </a:spcAft>
              <a:buFont typeface="Wingdings" panose="05000000000000000000" pitchFamily="2" charset="2"/>
              <a:buChar char="v"/>
            </a:pPr>
            <a:r>
              <a:rPr lang="en-US" altLang="zh-CN" sz="2800" b="1" dirty="0">
                <a:solidFill>
                  <a:srgbClr val="FC1806"/>
                </a:solidFill>
                <a:latin typeface="Times New Roman" panose="02020603050405020304" pitchFamily="18" charset="0"/>
                <a:ea typeface="楷体_GB2312" pitchFamily="49" charset="-122"/>
              </a:rPr>
              <a:t> </a:t>
            </a:r>
            <a:r>
              <a:rPr lang="zh-CN" altLang="en-US" sz="2800" b="1" dirty="0">
                <a:solidFill>
                  <a:srgbClr val="FC1806"/>
                </a:solidFill>
                <a:latin typeface="Times New Roman" panose="02020603050405020304" pitchFamily="18" charset="0"/>
                <a:ea typeface="楷体_GB2312" pitchFamily="49" charset="-122"/>
              </a:rPr>
              <a:t>表示的物理意义：</a:t>
            </a:r>
            <a:r>
              <a:rPr lang="zh-CN" altLang="en-US" sz="2800" b="1" dirty="0">
                <a:solidFill>
                  <a:srgbClr val="000000"/>
                </a:solidFill>
                <a:latin typeface="楷体_GB2312" pitchFamily="49" charset="-122"/>
                <a:ea typeface="楷体_GB2312" pitchFamily="49" charset="-122"/>
              </a:rPr>
              <a:t>表示运动的快慢的物理量</a:t>
            </a:r>
            <a:endParaRPr lang="zh-CN" altLang="en-US" sz="2400" dirty="0">
              <a:solidFill>
                <a:srgbClr val="000000"/>
              </a:solidFill>
              <a:latin typeface="Times New Roman" panose="02020603050405020304" pitchFamily="18" charset="0"/>
            </a:endParaRPr>
          </a:p>
        </p:txBody>
      </p:sp>
      <p:sp>
        <p:nvSpPr>
          <p:cNvPr id="13316" name="Text Box 4"/>
          <p:cNvSpPr txBox="1"/>
          <p:nvPr/>
        </p:nvSpPr>
        <p:spPr>
          <a:xfrm>
            <a:off x="323850" y="2363788"/>
            <a:ext cx="3816350" cy="647700"/>
          </a:xfrm>
          <a:prstGeom prst="rect">
            <a:avLst/>
          </a:prstGeom>
          <a:noFill/>
          <a:ln w="9525">
            <a:noFill/>
          </a:ln>
        </p:spPr>
        <p:txBody>
          <a:bodyPr>
            <a:spAutoFit/>
          </a:bodyPr>
          <a:lstStyle/>
          <a:p>
            <a:pPr fontAlgn="base">
              <a:lnSpc>
                <a:spcPct val="130000"/>
              </a:lnSpc>
              <a:spcBef>
                <a:spcPct val="50000"/>
              </a:spcBef>
              <a:spcAft>
                <a:spcPct val="0"/>
              </a:spcAft>
              <a:buFont typeface="Wingdings" panose="05000000000000000000" pitchFamily="2" charset="2"/>
              <a:buChar char="v"/>
            </a:pPr>
            <a:r>
              <a:rPr lang="zh-CN" altLang="en-US" sz="2800" b="1" dirty="0">
                <a:solidFill>
                  <a:srgbClr val="FC1806"/>
                </a:solidFill>
                <a:latin typeface="楷体_GB2312" pitchFamily="49" charset="-122"/>
                <a:ea typeface="楷体_GB2312" pitchFamily="49" charset="-122"/>
              </a:rPr>
              <a:t>公式：</a:t>
            </a:r>
            <a:r>
              <a:rPr lang="zh-CN" altLang="en-US" sz="2400" b="1" dirty="0">
                <a:solidFill>
                  <a:srgbClr val="FC1806"/>
                </a:solidFill>
                <a:latin typeface="黑体" panose="02010609060101010101" pitchFamily="2" charset="-122"/>
                <a:ea typeface="黑体" panose="02010609060101010101" pitchFamily="2" charset="-122"/>
              </a:rPr>
              <a:t>速度</a:t>
            </a:r>
            <a:r>
              <a:rPr lang="en-US" altLang="zh-CN" sz="2400" b="1" dirty="0">
                <a:solidFill>
                  <a:srgbClr val="FC1806"/>
                </a:solidFill>
                <a:latin typeface="黑体" panose="02010609060101010101" pitchFamily="2" charset="-122"/>
                <a:ea typeface="黑体" panose="02010609060101010101" pitchFamily="2" charset="-122"/>
              </a:rPr>
              <a:t>= </a:t>
            </a:r>
            <a:r>
              <a:rPr lang="en-US" altLang="zh-CN" sz="2400" b="1" dirty="0">
                <a:solidFill>
                  <a:srgbClr val="FC1806"/>
                </a:solidFill>
                <a:latin typeface="Times New Roman" panose="02020603050405020304" pitchFamily="18" charset="0"/>
                <a:ea typeface="黑体" panose="02010609060101010101" pitchFamily="2" charset="-122"/>
              </a:rPr>
              <a:t>———</a:t>
            </a:r>
            <a:r>
              <a:rPr lang="en-US" altLang="zh-CN" sz="2400" b="1" dirty="0">
                <a:solidFill>
                  <a:srgbClr val="FC1806"/>
                </a:solidFill>
                <a:latin typeface="Times New Roman" panose="02020603050405020304" pitchFamily="18" charset="0"/>
              </a:rPr>
              <a:t>  </a:t>
            </a:r>
            <a:r>
              <a:rPr lang="en-US" altLang="zh-CN" sz="2800" b="1" dirty="0">
                <a:solidFill>
                  <a:srgbClr val="000000"/>
                </a:solidFill>
                <a:latin typeface="楷体_GB2312" pitchFamily="49" charset="-122"/>
                <a:ea typeface="楷体_GB2312" pitchFamily="49" charset="-122"/>
              </a:rPr>
              <a:t>                 </a:t>
            </a:r>
          </a:p>
        </p:txBody>
      </p:sp>
      <p:sp>
        <p:nvSpPr>
          <p:cNvPr id="13317" name="Text Box 5"/>
          <p:cNvSpPr txBox="1"/>
          <p:nvPr/>
        </p:nvSpPr>
        <p:spPr>
          <a:xfrm>
            <a:off x="395288" y="4149725"/>
            <a:ext cx="7993062" cy="647700"/>
          </a:xfrm>
          <a:prstGeom prst="rect">
            <a:avLst/>
          </a:prstGeom>
          <a:noFill/>
          <a:ln w="9525">
            <a:noFill/>
          </a:ln>
        </p:spPr>
        <p:txBody>
          <a:bodyPr>
            <a:spAutoFit/>
          </a:bodyPr>
          <a:lstStyle/>
          <a:p>
            <a:pPr fontAlgn="base">
              <a:lnSpc>
                <a:spcPct val="130000"/>
              </a:lnSpc>
              <a:spcBef>
                <a:spcPct val="50000"/>
              </a:spcBef>
              <a:spcAft>
                <a:spcPct val="0"/>
              </a:spcAft>
              <a:buFont typeface="Wingdings" panose="05000000000000000000" pitchFamily="2" charset="2"/>
              <a:buChar char="v"/>
            </a:pPr>
            <a:r>
              <a:rPr lang="en-US" altLang="zh-CN" sz="2800" b="1" dirty="0">
                <a:solidFill>
                  <a:srgbClr val="FC1806"/>
                </a:solidFill>
                <a:latin typeface="Times New Roman" panose="02020603050405020304" pitchFamily="18" charset="0"/>
                <a:ea typeface="楷体_GB2312" pitchFamily="49" charset="-122"/>
              </a:rPr>
              <a:t>    </a:t>
            </a:r>
            <a:r>
              <a:rPr lang="zh-CN" altLang="en-US" sz="2800" b="1" dirty="0">
                <a:solidFill>
                  <a:srgbClr val="FC1806"/>
                </a:solidFill>
                <a:latin typeface="Times New Roman" panose="02020603050405020304" pitchFamily="18" charset="0"/>
                <a:ea typeface="楷体_GB2312" pitchFamily="49" charset="-122"/>
              </a:rPr>
              <a:t>单位：</a:t>
            </a:r>
            <a:r>
              <a:rPr lang="zh-CN" altLang="en-US" sz="2800" b="1" dirty="0">
                <a:solidFill>
                  <a:srgbClr val="000000"/>
                </a:solidFill>
                <a:latin typeface="Times New Roman" panose="02020603050405020304" pitchFamily="18" charset="0"/>
                <a:ea typeface="楷体_GB2312" pitchFamily="49" charset="-122"/>
              </a:rPr>
              <a:t>在国际单位制中为米</a:t>
            </a:r>
            <a:r>
              <a:rPr lang="en-US" altLang="zh-CN" sz="2800" b="1" dirty="0">
                <a:solidFill>
                  <a:srgbClr val="000000"/>
                </a:solidFill>
                <a:latin typeface="Times New Roman" panose="02020603050405020304" pitchFamily="18" charset="0"/>
                <a:ea typeface="楷体_GB2312" pitchFamily="49" charset="-122"/>
              </a:rPr>
              <a:t>/</a:t>
            </a:r>
            <a:r>
              <a:rPr lang="zh-CN" altLang="en-US" sz="2800" b="1" dirty="0">
                <a:solidFill>
                  <a:srgbClr val="000000"/>
                </a:solidFill>
                <a:latin typeface="Times New Roman" panose="02020603050405020304" pitchFamily="18" charset="0"/>
                <a:ea typeface="楷体_GB2312" pitchFamily="49" charset="-122"/>
              </a:rPr>
              <a:t>秒（</a:t>
            </a:r>
            <a:r>
              <a:rPr lang="en-US" altLang="zh-CN" sz="2800" b="1" dirty="0">
                <a:solidFill>
                  <a:srgbClr val="000000"/>
                </a:solidFill>
                <a:latin typeface="Times New Roman" panose="02020603050405020304" pitchFamily="18" charset="0"/>
                <a:ea typeface="楷体_GB2312" pitchFamily="49" charset="-122"/>
              </a:rPr>
              <a:t>m/s</a:t>
            </a:r>
            <a:r>
              <a:rPr lang="zh-CN" altLang="en-US" sz="2800" b="1" dirty="0">
                <a:solidFill>
                  <a:srgbClr val="000000"/>
                </a:solidFill>
                <a:latin typeface="Times New Roman" panose="02020603050405020304" pitchFamily="18" charset="0"/>
                <a:ea typeface="楷体_GB2312" pitchFamily="49" charset="-122"/>
              </a:rPr>
              <a:t>或</a:t>
            </a:r>
            <a:r>
              <a:rPr lang="en-US" altLang="zh-CN" sz="2800" b="1" dirty="0">
                <a:solidFill>
                  <a:srgbClr val="000000"/>
                </a:solidFill>
                <a:latin typeface="Times New Roman" panose="02020603050405020304" pitchFamily="18" charset="0"/>
                <a:ea typeface="楷体_GB2312" pitchFamily="49" charset="-122"/>
              </a:rPr>
              <a:t>m</a:t>
            </a:r>
            <a:r>
              <a:rPr lang="en-US" altLang="zh-CN" b="1" dirty="0">
                <a:solidFill>
                  <a:srgbClr val="000000"/>
                </a:solidFill>
              </a:rPr>
              <a:t>·</a:t>
            </a:r>
            <a:r>
              <a:rPr lang="en-US" altLang="zh-CN" sz="2800" b="1" dirty="0">
                <a:solidFill>
                  <a:srgbClr val="000000"/>
                </a:solidFill>
                <a:latin typeface="Times New Roman" panose="02020603050405020304" pitchFamily="18" charset="0"/>
                <a:ea typeface="楷体_GB2312" pitchFamily="49" charset="-122"/>
              </a:rPr>
              <a:t>s</a:t>
            </a:r>
            <a:r>
              <a:rPr lang="en-US" altLang="zh-CN" sz="2800" b="1" baseline="30000" dirty="0">
                <a:solidFill>
                  <a:srgbClr val="000000"/>
                </a:solidFill>
                <a:latin typeface="Times New Roman" panose="02020603050405020304" pitchFamily="18" charset="0"/>
                <a:ea typeface="楷体_GB2312" pitchFamily="49" charset="-122"/>
              </a:rPr>
              <a:t>-1</a:t>
            </a:r>
            <a:r>
              <a:rPr lang="zh-CN" altLang="en-US" sz="2800" b="1" dirty="0">
                <a:solidFill>
                  <a:srgbClr val="000000"/>
                </a:solidFill>
                <a:latin typeface="Times New Roman" panose="02020603050405020304" pitchFamily="18" charset="0"/>
                <a:ea typeface="楷体_GB2312" pitchFamily="49" charset="-122"/>
              </a:rPr>
              <a:t>）</a:t>
            </a:r>
          </a:p>
        </p:txBody>
      </p:sp>
      <p:pic>
        <p:nvPicPr>
          <p:cNvPr id="10246" name="Picture 6" descr="MP00640_">
            <a:hlinkClick r:id="" action="ppaction://noaction"/>
          </p:cNvPr>
          <p:cNvPicPr>
            <a:picLocks noChangeAspect="1"/>
          </p:cNvPicPr>
          <p:nvPr/>
        </p:nvPicPr>
        <p:blipFill>
          <a:blip r:embed="rId2"/>
          <a:stretch>
            <a:fillRect/>
          </a:stretch>
        </p:blipFill>
        <p:spPr>
          <a:xfrm>
            <a:off x="7812088" y="5516563"/>
            <a:ext cx="1116012" cy="1111250"/>
          </a:xfrm>
          <a:prstGeom prst="rect">
            <a:avLst/>
          </a:prstGeom>
          <a:noFill/>
          <a:ln w="9525">
            <a:noFill/>
          </a:ln>
        </p:spPr>
      </p:pic>
      <p:sp>
        <p:nvSpPr>
          <p:cNvPr id="13319" name="Text Box 7"/>
          <p:cNvSpPr txBox="1"/>
          <p:nvPr/>
        </p:nvSpPr>
        <p:spPr>
          <a:xfrm>
            <a:off x="2771775" y="2349500"/>
            <a:ext cx="892175" cy="457200"/>
          </a:xfrm>
          <a:prstGeom prst="rect">
            <a:avLst/>
          </a:prstGeom>
          <a:noFill/>
          <a:ln w="9525">
            <a:noFill/>
          </a:ln>
        </p:spPr>
        <p:txBody>
          <a:bodyPr>
            <a:spAutoFit/>
          </a:bodyPr>
          <a:lstStyle/>
          <a:p>
            <a:pPr fontAlgn="base">
              <a:spcBef>
                <a:spcPct val="50000"/>
              </a:spcBef>
              <a:spcAft>
                <a:spcPct val="0"/>
              </a:spcAft>
            </a:pPr>
            <a:r>
              <a:rPr lang="zh-CN" altLang="en-US" sz="2400" b="1" dirty="0">
                <a:solidFill>
                  <a:srgbClr val="FC1806"/>
                </a:solidFill>
                <a:latin typeface="Times New Roman" panose="02020603050405020304" pitchFamily="18" charset="0"/>
                <a:ea typeface="黑体" panose="02010609060101010101" pitchFamily="2" charset="-122"/>
              </a:rPr>
              <a:t>路程</a:t>
            </a:r>
          </a:p>
        </p:txBody>
      </p:sp>
      <p:sp>
        <p:nvSpPr>
          <p:cNvPr id="13320" name="Text Box 8"/>
          <p:cNvSpPr txBox="1"/>
          <p:nvPr/>
        </p:nvSpPr>
        <p:spPr>
          <a:xfrm>
            <a:off x="2771775" y="2781300"/>
            <a:ext cx="811213" cy="457200"/>
          </a:xfrm>
          <a:prstGeom prst="rect">
            <a:avLst/>
          </a:prstGeom>
          <a:noFill/>
          <a:ln w="9525">
            <a:noFill/>
          </a:ln>
        </p:spPr>
        <p:txBody>
          <a:bodyPr>
            <a:spAutoFit/>
          </a:bodyPr>
          <a:lstStyle/>
          <a:p>
            <a:pPr fontAlgn="base">
              <a:spcBef>
                <a:spcPct val="50000"/>
              </a:spcBef>
              <a:spcAft>
                <a:spcPct val="0"/>
              </a:spcAft>
            </a:pPr>
            <a:r>
              <a:rPr lang="zh-CN" altLang="en-US" sz="2400" b="1" dirty="0">
                <a:solidFill>
                  <a:srgbClr val="FC1806"/>
                </a:solidFill>
                <a:latin typeface="Times New Roman" panose="02020603050405020304" pitchFamily="18" charset="0"/>
                <a:ea typeface="黑体" panose="02010609060101010101" pitchFamily="2" charset="-122"/>
              </a:rPr>
              <a:t>时间</a:t>
            </a:r>
          </a:p>
        </p:txBody>
      </p:sp>
      <p:pic>
        <p:nvPicPr>
          <p:cNvPr id="13321" name="Picture 9"/>
          <p:cNvPicPr>
            <a:picLocks noGrp="1" noChangeAspect="1"/>
          </p:cNvPicPr>
          <p:nvPr>
            <p:ph idx="1"/>
          </p:nvPr>
        </p:nvPicPr>
        <p:blipFill>
          <a:blip r:embed="rId3"/>
          <a:srcRect/>
          <a:stretch>
            <a:fillRect/>
          </a:stretch>
        </p:blipFill>
        <p:spPr>
          <a:xfrm>
            <a:off x="1533525" y="3068638"/>
            <a:ext cx="1925638" cy="1246187"/>
          </a:xfrm>
          <a:ln/>
        </p:spPr>
      </p:pic>
      <p:sp>
        <p:nvSpPr>
          <p:cNvPr id="13322" name="Text Box 10"/>
          <p:cNvSpPr txBox="1"/>
          <p:nvPr/>
        </p:nvSpPr>
        <p:spPr>
          <a:xfrm>
            <a:off x="1403350" y="506413"/>
            <a:ext cx="2663825" cy="762000"/>
          </a:xfrm>
          <a:prstGeom prst="rect">
            <a:avLst/>
          </a:prstGeom>
          <a:noFill/>
          <a:ln w="50800">
            <a:noFill/>
          </a:ln>
        </p:spPr>
        <p:txBody>
          <a:bodyPr>
            <a:spAutoFit/>
          </a:bodyPr>
          <a:lstStyle/>
          <a:p>
            <a:pPr fontAlgn="base">
              <a:spcBef>
                <a:spcPct val="50000"/>
              </a:spcBef>
              <a:spcAft>
                <a:spcPct val="0"/>
              </a:spcAft>
            </a:pPr>
            <a:r>
              <a:rPr lang="en-US" altLang="zh-CN" sz="4400" b="1" i="1" dirty="0">
                <a:solidFill>
                  <a:srgbClr val="000000"/>
                </a:solidFill>
                <a:latin typeface="华文新魏" panose="02010800040101010101" pitchFamily="2" charset="-122"/>
                <a:ea typeface="华文新魏" panose="02010800040101010101" pitchFamily="2" charset="-122"/>
              </a:rPr>
              <a:t>(</a:t>
            </a:r>
            <a:r>
              <a:rPr lang="zh-CN" altLang="en-US" sz="4400" b="1" dirty="0">
                <a:solidFill>
                  <a:srgbClr val="000000"/>
                </a:solidFill>
                <a:latin typeface="华文新魏" panose="02010800040101010101" pitchFamily="2" charset="-122"/>
                <a:ea typeface="华文新魏" panose="02010800040101010101" pitchFamily="2" charset="-122"/>
              </a:rPr>
              <a:t>符号</a:t>
            </a:r>
            <a:r>
              <a:rPr lang="en-US" altLang="zh-CN" sz="4400" dirty="0">
                <a:solidFill>
                  <a:srgbClr val="000000"/>
                </a:solidFill>
                <a:latin typeface="华文新魏" panose="02010800040101010101" pitchFamily="2" charset="-122"/>
                <a:ea typeface="华文新魏" panose="02010800040101010101" pitchFamily="2" charset="-122"/>
              </a:rPr>
              <a:t>:</a:t>
            </a:r>
            <a:r>
              <a:rPr lang="en-US" altLang="zh-CN" sz="4400" i="1" dirty="0">
                <a:solidFill>
                  <a:srgbClr val="000000"/>
                </a:solidFill>
                <a:latin typeface="华文新魏" panose="02010800040101010101" pitchFamily="2" charset="-122"/>
                <a:ea typeface="华文新魏" panose="02010800040101010101" pitchFamily="2" charset="-122"/>
              </a:rPr>
              <a:t> </a:t>
            </a:r>
            <a:r>
              <a:rPr lang="en-US" altLang="zh-CN" sz="4400" i="1" dirty="0">
                <a:solidFill>
                  <a:srgbClr val="000000"/>
                </a:solidFill>
                <a:latin typeface="Times New Roman" panose="02020603050405020304" pitchFamily="18" charset="0"/>
                <a:ea typeface="华文新魏" panose="02010800040101010101" pitchFamily="2" charset="-122"/>
              </a:rPr>
              <a:t>v</a:t>
            </a:r>
            <a:r>
              <a:rPr lang="en-US" altLang="zh-CN" sz="4400" i="1" dirty="0">
                <a:solidFill>
                  <a:srgbClr val="000000"/>
                </a:solidFill>
                <a:latin typeface="华文新魏" panose="02010800040101010101" pitchFamily="2" charset="-122"/>
                <a:ea typeface="华文新魏" panose="02010800040101010101" pitchFamily="2" charset="-122"/>
              </a:rPr>
              <a:t>)</a:t>
            </a:r>
            <a:endParaRPr lang="en-US" altLang="zh-CN" sz="4400" dirty="0">
              <a:solidFill>
                <a:srgbClr val="000000"/>
              </a:solidFill>
              <a:latin typeface="Batang" pitchFamily="18" charset="-127"/>
              <a:ea typeface="Batang" pitchFamily="18" charset="-127"/>
            </a:endParaRPr>
          </a:p>
        </p:txBody>
      </p:sp>
      <p:sp>
        <p:nvSpPr>
          <p:cNvPr id="13323" name="Text Box 11"/>
          <p:cNvSpPr txBox="1"/>
          <p:nvPr/>
        </p:nvSpPr>
        <p:spPr>
          <a:xfrm>
            <a:off x="307975" y="1685925"/>
            <a:ext cx="7920038" cy="647700"/>
          </a:xfrm>
          <a:prstGeom prst="rect">
            <a:avLst/>
          </a:prstGeom>
          <a:noFill/>
          <a:ln w="9525">
            <a:noFill/>
          </a:ln>
        </p:spPr>
        <p:txBody>
          <a:bodyPr>
            <a:spAutoFit/>
          </a:bodyPr>
          <a:lstStyle/>
          <a:p>
            <a:pPr fontAlgn="base">
              <a:lnSpc>
                <a:spcPct val="130000"/>
              </a:lnSpc>
              <a:spcBef>
                <a:spcPct val="50000"/>
              </a:spcBef>
              <a:spcAft>
                <a:spcPct val="0"/>
              </a:spcAft>
              <a:buFont typeface="Wingdings" panose="05000000000000000000" pitchFamily="2" charset="2"/>
              <a:buChar char="v"/>
            </a:pPr>
            <a:r>
              <a:rPr lang="en-US" altLang="zh-CN" sz="2800" b="1" dirty="0">
                <a:solidFill>
                  <a:srgbClr val="FC1806"/>
                </a:solidFill>
                <a:latin typeface="Times New Roman" panose="02020603050405020304" pitchFamily="18" charset="0"/>
                <a:ea typeface="楷体_GB2312" pitchFamily="49" charset="-122"/>
              </a:rPr>
              <a:t> </a:t>
            </a:r>
            <a:r>
              <a:rPr lang="zh-CN" altLang="en-US" sz="2800" b="1" dirty="0">
                <a:solidFill>
                  <a:srgbClr val="FC1806"/>
                </a:solidFill>
                <a:latin typeface="Times New Roman" panose="02020603050405020304" pitchFamily="18" charset="0"/>
                <a:ea typeface="楷体_GB2312" pitchFamily="49" charset="-122"/>
              </a:rPr>
              <a:t>定义：物体在单位时间内通过的路程</a:t>
            </a:r>
            <a:endParaRPr lang="zh-CN" altLang="en-US" sz="2400" dirty="0">
              <a:solidFill>
                <a:srgbClr val="000000"/>
              </a:solidFill>
              <a:latin typeface="Times New Roman" panose="02020603050405020304" pitchFamily="18" charset="0"/>
            </a:endParaRPr>
          </a:p>
        </p:txBody>
      </p:sp>
      <p:sp>
        <p:nvSpPr>
          <p:cNvPr id="13324" name="Text Box 12"/>
          <p:cNvSpPr txBox="1"/>
          <p:nvPr/>
        </p:nvSpPr>
        <p:spPr>
          <a:xfrm>
            <a:off x="4211638" y="2420938"/>
            <a:ext cx="2881312" cy="457200"/>
          </a:xfrm>
          <a:prstGeom prst="rect">
            <a:avLst/>
          </a:prstGeom>
          <a:noFill/>
          <a:ln w="50800">
            <a:noFill/>
          </a:ln>
        </p:spPr>
        <p:txBody>
          <a:bodyPr>
            <a:spAutoFit/>
          </a:bodyPr>
          <a:lstStyle/>
          <a:p>
            <a:pPr fontAlgn="base">
              <a:spcBef>
                <a:spcPct val="50000"/>
              </a:spcBef>
              <a:spcAft>
                <a:spcPct val="0"/>
              </a:spcAft>
            </a:pPr>
            <a:r>
              <a:rPr lang="en-US" altLang="zh-CN" sz="2400" dirty="0">
                <a:solidFill>
                  <a:srgbClr val="000000"/>
                </a:solidFill>
                <a:latin typeface="Comic Sans MS" panose="030F0702030302020204" pitchFamily="66" charset="0"/>
              </a:rPr>
              <a:t>s----</a:t>
            </a:r>
            <a:r>
              <a:rPr lang="zh-CN" altLang="en-US" sz="2400" dirty="0">
                <a:solidFill>
                  <a:srgbClr val="000000"/>
                </a:solidFill>
                <a:latin typeface="Comic Sans MS" panose="030F0702030302020204" pitchFamily="66" charset="0"/>
              </a:rPr>
              <a:t>路程</a:t>
            </a:r>
            <a:r>
              <a:rPr lang="en-US" altLang="zh-CN" sz="2400" dirty="0">
                <a:solidFill>
                  <a:srgbClr val="000000"/>
                </a:solidFill>
                <a:latin typeface="Comic Sans MS" panose="030F0702030302020204" pitchFamily="66" charset="0"/>
              </a:rPr>
              <a:t>-----</a:t>
            </a:r>
            <a:r>
              <a:rPr lang="zh-CN" altLang="en-US" sz="2400" dirty="0">
                <a:solidFill>
                  <a:srgbClr val="000000"/>
                </a:solidFill>
                <a:latin typeface="Comic Sans MS" panose="030F0702030302020204" pitchFamily="66" charset="0"/>
              </a:rPr>
              <a:t>米</a:t>
            </a:r>
            <a:r>
              <a:rPr lang="en-US" altLang="zh-CN" sz="2400" dirty="0">
                <a:solidFill>
                  <a:srgbClr val="000000"/>
                </a:solidFill>
                <a:latin typeface="Comic Sans MS" panose="030F0702030302020204" pitchFamily="66" charset="0"/>
              </a:rPr>
              <a:t>(m)</a:t>
            </a:r>
          </a:p>
        </p:txBody>
      </p:sp>
      <p:sp>
        <p:nvSpPr>
          <p:cNvPr id="13325" name="Text Box 13"/>
          <p:cNvSpPr txBox="1"/>
          <p:nvPr/>
        </p:nvSpPr>
        <p:spPr>
          <a:xfrm>
            <a:off x="4198938" y="2809875"/>
            <a:ext cx="2881312" cy="457200"/>
          </a:xfrm>
          <a:prstGeom prst="rect">
            <a:avLst/>
          </a:prstGeom>
          <a:noFill/>
          <a:ln w="50800">
            <a:noFill/>
          </a:ln>
        </p:spPr>
        <p:txBody>
          <a:bodyPr>
            <a:spAutoFit/>
          </a:bodyPr>
          <a:lstStyle/>
          <a:p>
            <a:pPr fontAlgn="base">
              <a:spcBef>
                <a:spcPct val="50000"/>
              </a:spcBef>
              <a:spcAft>
                <a:spcPct val="0"/>
              </a:spcAft>
            </a:pPr>
            <a:r>
              <a:rPr lang="en-US" altLang="zh-CN" sz="2400" b="1" dirty="0">
                <a:solidFill>
                  <a:srgbClr val="000000"/>
                </a:solidFill>
                <a:latin typeface="宋体" panose="02010600030101010101" pitchFamily="2" charset="-122"/>
              </a:rPr>
              <a:t>t</a:t>
            </a:r>
            <a:r>
              <a:rPr lang="en-US" altLang="zh-CN" sz="2400" dirty="0">
                <a:solidFill>
                  <a:srgbClr val="000000"/>
                </a:solidFill>
                <a:latin typeface="Comic Sans MS" panose="030F0702030302020204" pitchFamily="66" charset="0"/>
              </a:rPr>
              <a:t>----</a:t>
            </a:r>
            <a:r>
              <a:rPr lang="zh-CN" altLang="en-US" sz="2400" dirty="0">
                <a:solidFill>
                  <a:srgbClr val="000000"/>
                </a:solidFill>
                <a:latin typeface="Comic Sans MS" panose="030F0702030302020204" pitchFamily="66" charset="0"/>
              </a:rPr>
              <a:t>时间</a:t>
            </a:r>
            <a:r>
              <a:rPr lang="en-US" altLang="zh-CN" sz="2400" dirty="0">
                <a:solidFill>
                  <a:srgbClr val="000000"/>
                </a:solidFill>
                <a:latin typeface="Comic Sans MS" panose="030F0702030302020204" pitchFamily="66" charset="0"/>
              </a:rPr>
              <a:t>-----</a:t>
            </a:r>
            <a:r>
              <a:rPr lang="zh-CN" altLang="en-US" sz="2400" dirty="0">
                <a:solidFill>
                  <a:srgbClr val="000000"/>
                </a:solidFill>
                <a:latin typeface="Comic Sans MS" panose="030F0702030302020204" pitchFamily="66" charset="0"/>
              </a:rPr>
              <a:t>秒</a:t>
            </a:r>
            <a:r>
              <a:rPr lang="en-US" altLang="zh-CN" sz="2400" dirty="0">
                <a:solidFill>
                  <a:srgbClr val="000000"/>
                </a:solidFill>
                <a:latin typeface="Comic Sans MS" panose="030F0702030302020204" pitchFamily="66" charset="0"/>
              </a:rPr>
              <a:t>(s)</a:t>
            </a:r>
          </a:p>
        </p:txBody>
      </p:sp>
      <p:sp>
        <p:nvSpPr>
          <p:cNvPr id="13326" name="Text Box 14"/>
          <p:cNvSpPr txBox="1"/>
          <p:nvPr/>
        </p:nvSpPr>
        <p:spPr>
          <a:xfrm>
            <a:off x="4225925" y="3170238"/>
            <a:ext cx="4032250" cy="457200"/>
          </a:xfrm>
          <a:prstGeom prst="rect">
            <a:avLst/>
          </a:prstGeom>
          <a:noFill/>
          <a:ln w="50800">
            <a:noFill/>
          </a:ln>
        </p:spPr>
        <p:txBody>
          <a:bodyPr>
            <a:spAutoFit/>
          </a:bodyPr>
          <a:lstStyle/>
          <a:p>
            <a:pPr fontAlgn="base">
              <a:spcBef>
                <a:spcPct val="50000"/>
              </a:spcBef>
              <a:spcAft>
                <a:spcPct val="0"/>
              </a:spcAft>
            </a:pPr>
            <a:r>
              <a:rPr lang="en-US" altLang="zh-CN" sz="2400" b="1" i="1" dirty="0">
                <a:solidFill>
                  <a:srgbClr val="000000"/>
                </a:solidFill>
                <a:latin typeface="Times New Roman" panose="02020603050405020304" pitchFamily="18" charset="0"/>
                <a:ea typeface="华文新魏" panose="02010800040101010101" pitchFamily="2" charset="-122"/>
              </a:rPr>
              <a:t>v</a:t>
            </a:r>
            <a:r>
              <a:rPr lang="en-US" altLang="zh-CN" sz="2400" dirty="0">
                <a:solidFill>
                  <a:srgbClr val="000000"/>
                </a:solidFill>
                <a:latin typeface="Comic Sans MS" panose="030F0702030302020204" pitchFamily="66" charset="0"/>
              </a:rPr>
              <a:t>----</a:t>
            </a:r>
            <a:r>
              <a:rPr lang="zh-CN" altLang="en-US" sz="2400" dirty="0">
                <a:solidFill>
                  <a:srgbClr val="000000"/>
                </a:solidFill>
                <a:latin typeface="Comic Sans MS" panose="030F0702030302020204" pitchFamily="66" charset="0"/>
              </a:rPr>
              <a:t>速度</a:t>
            </a:r>
            <a:r>
              <a:rPr lang="en-US" altLang="zh-CN" sz="2400" dirty="0">
                <a:solidFill>
                  <a:srgbClr val="000000"/>
                </a:solidFill>
                <a:latin typeface="Comic Sans MS" panose="030F0702030302020204" pitchFamily="66" charset="0"/>
              </a:rPr>
              <a:t>-----</a:t>
            </a:r>
            <a:r>
              <a:rPr lang="zh-CN" altLang="en-US" sz="2400" dirty="0">
                <a:solidFill>
                  <a:srgbClr val="000000"/>
                </a:solidFill>
                <a:latin typeface="Comic Sans MS" panose="030F0702030302020204" pitchFamily="66" charset="0"/>
              </a:rPr>
              <a:t>米每秒</a:t>
            </a:r>
            <a:r>
              <a:rPr lang="en-US" altLang="zh-CN" sz="2400" dirty="0">
                <a:solidFill>
                  <a:srgbClr val="000000"/>
                </a:solidFill>
                <a:latin typeface="Comic Sans MS" panose="030F0702030302020204" pitchFamily="66" charset="0"/>
              </a:rPr>
              <a:t>(m/s)</a:t>
            </a:r>
          </a:p>
        </p:txBody>
      </p:sp>
      <p:sp>
        <p:nvSpPr>
          <p:cNvPr id="13327" name="Rectangle 15"/>
          <p:cNvSpPr/>
          <p:nvPr/>
        </p:nvSpPr>
        <p:spPr>
          <a:xfrm>
            <a:off x="1362075" y="4711700"/>
            <a:ext cx="7531100" cy="647700"/>
          </a:xfrm>
          <a:prstGeom prst="rect">
            <a:avLst/>
          </a:prstGeom>
          <a:noFill/>
          <a:ln w="50800">
            <a:noFill/>
          </a:ln>
        </p:spPr>
        <p:txBody>
          <a:bodyPr lIns="0" rIns="0">
            <a:spAutoFit/>
          </a:bodyPr>
          <a:lstStyle/>
          <a:p>
            <a:pPr lvl="2" fontAlgn="base">
              <a:lnSpc>
                <a:spcPct val="130000"/>
              </a:lnSpc>
              <a:spcBef>
                <a:spcPct val="50000"/>
              </a:spcBef>
              <a:spcAft>
                <a:spcPct val="0"/>
              </a:spcAft>
              <a:buFont typeface="Wingdings" panose="05000000000000000000" pitchFamily="2" charset="2"/>
              <a:buNone/>
            </a:pPr>
            <a:r>
              <a:rPr lang="zh-CN" altLang="en-US" sz="2800" b="1" dirty="0">
                <a:solidFill>
                  <a:srgbClr val="000000"/>
                </a:solidFill>
                <a:latin typeface="Comic Sans MS" panose="030F0702030302020204" pitchFamily="66" charset="0"/>
              </a:rPr>
              <a:t>常用单位：千米每小时（</a:t>
            </a:r>
            <a:r>
              <a:rPr lang="zh-CN" altLang="en-US" dirty="0">
                <a:solidFill>
                  <a:srgbClr val="000000"/>
                </a:solidFill>
                <a:latin typeface="Comic Sans MS" panose="030F0702030302020204" pitchFamily="66" charset="0"/>
              </a:rPr>
              <a:t> </a:t>
            </a:r>
            <a:r>
              <a:rPr lang="en-US" altLang="zh-CN" sz="2800" b="1" dirty="0">
                <a:solidFill>
                  <a:srgbClr val="000000"/>
                </a:solidFill>
                <a:latin typeface="Comic Sans MS" panose="030F0702030302020204" pitchFamily="66" charset="0"/>
              </a:rPr>
              <a:t>km/h</a:t>
            </a:r>
            <a:r>
              <a:rPr lang="zh-CN" altLang="en-US" sz="2800" b="1" dirty="0">
                <a:solidFill>
                  <a:srgbClr val="000000"/>
                </a:solidFill>
                <a:latin typeface="Comic Sans MS" panose="030F0702030302020204" pitchFamily="66" charset="0"/>
              </a:rPr>
              <a:t>或</a:t>
            </a:r>
            <a:r>
              <a:rPr lang="en-US" altLang="zh-CN" sz="2800" b="1" dirty="0">
                <a:solidFill>
                  <a:srgbClr val="000000"/>
                </a:solidFill>
                <a:latin typeface="Comic Sans MS" panose="030F0702030302020204" pitchFamily="66" charset="0"/>
              </a:rPr>
              <a:t>km</a:t>
            </a:r>
            <a:r>
              <a:rPr lang="en-US" altLang="zh-CN" b="1" dirty="0">
                <a:solidFill>
                  <a:srgbClr val="000000"/>
                </a:solidFill>
              </a:rPr>
              <a:t>·</a:t>
            </a:r>
            <a:r>
              <a:rPr lang="en-US" altLang="zh-CN" sz="2800" b="1" dirty="0">
                <a:solidFill>
                  <a:srgbClr val="000000"/>
                </a:solidFill>
                <a:latin typeface="Comic Sans MS" panose="030F0702030302020204" pitchFamily="66" charset="0"/>
              </a:rPr>
              <a:t>h</a:t>
            </a:r>
            <a:r>
              <a:rPr lang="en-US" altLang="zh-CN" b="1" baseline="74000" dirty="0">
                <a:solidFill>
                  <a:srgbClr val="000000"/>
                </a:solidFill>
                <a:latin typeface="Comic Sans MS" panose="030F0702030302020204" pitchFamily="66" charset="0"/>
              </a:rPr>
              <a:t>-1</a:t>
            </a:r>
            <a:r>
              <a:rPr lang="zh-CN" altLang="en-US" b="1" dirty="0">
                <a:solidFill>
                  <a:srgbClr val="000000"/>
                </a:solidFill>
                <a:latin typeface="Comic Sans MS" panose="030F0702030302020204" pitchFamily="66" charset="0"/>
              </a:rPr>
              <a:t>）</a:t>
            </a:r>
          </a:p>
        </p:txBody>
      </p:sp>
      <p:sp>
        <p:nvSpPr>
          <p:cNvPr id="13329" name="Text Box 17"/>
          <p:cNvSpPr txBox="1"/>
          <p:nvPr/>
        </p:nvSpPr>
        <p:spPr>
          <a:xfrm>
            <a:off x="1763713" y="5876925"/>
            <a:ext cx="6121400" cy="457200"/>
          </a:xfrm>
          <a:prstGeom prst="rect">
            <a:avLst/>
          </a:prstGeom>
          <a:noFill/>
          <a:ln w="9525">
            <a:noFill/>
          </a:ln>
        </p:spPr>
        <p:txBody>
          <a:bodyPr>
            <a:spAutoFit/>
          </a:bodyPr>
          <a:lstStyle/>
          <a:p>
            <a:pPr fontAlgn="base">
              <a:spcBef>
                <a:spcPct val="50000"/>
              </a:spcBef>
              <a:spcAft>
                <a:spcPct val="0"/>
              </a:spcAft>
            </a:pPr>
            <a:r>
              <a:rPr lang="zh-CN" altLang="en-US" sz="2400" b="1" dirty="0">
                <a:solidFill>
                  <a:srgbClr val="000000"/>
                </a:solidFill>
              </a:rPr>
              <a:t>换算关系：</a:t>
            </a:r>
            <a:r>
              <a:rPr lang="en-US" altLang="zh-CN" sz="2400" b="1" dirty="0">
                <a:solidFill>
                  <a:srgbClr val="000000"/>
                </a:solidFill>
              </a:rPr>
              <a:t>1 m/s =</a:t>
            </a:r>
            <a:r>
              <a:rPr lang="en-US" altLang="zh-CN" sz="2400" b="1" dirty="0">
                <a:solidFill>
                  <a:srgbClr val="FF0066"/>
                </a:solidFill>
              </a:rPr>
              <a:t>3.6</a:t>
            </a:r>
            <a:r>
              <a:rPr lang="en-US" altLang="zh-CN" sz="2400" b="1" dirty="0">
                <a:solidFill>
                  <a:srgbClr val="000000"/>
                </a:solidFill>
              </a:rPr>
              <a:t> km/h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322"/>
                                        </p:tgtEl>
                                        <p:attrNameLst>
                                          <p:attrName>style.visibility</p:attrName>
                                        </p:attrNameLst>
                                      </p:cBhvr>
                                      <p:to>
                                        <p:strVal val="visible"/>
                                      </p:to>
                                    </p:set>
                                    <p:animEffect transition="in" filter="blinds(horizontal)">
                                      <p:cBhvr>
                                        <p:cTn id="7" dur="500"/>
                                        <p:tgtEl>
                                          <p:spTgt spid="1332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3315"/>
                                        </p:tgtEl>
                                        <p:attrNameLst>
                                          <p:attrName>style.visibility</p:attrName>
                                        </p:attrNameLst>
                                      </p:cBhvr>
                                      <p:to>
                                        <p:strVal val="visible"/>
                                      </p:to>
                                    </p:set>
                                    <p:animEffect transition="in" filter="dissolve">
                                      <p:cBhvr>
                                        <p:cTn id="12" dur="500"/>
                                        <p:tgtEl>
                                          <p:spTgt spid="1331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3323"/>
                                        </p:tgtEl>
                                        <p:attrNameLst>
                                          <p:attrName>style.visibility</p:attrName>
                                        </p:attrNameLst>
                                      </p:cBhvr>
                                      <p:to>
                                        <p:strVal val="visible"/>
                                      </p:to>
                                    </p:set>
                                    <p:animEffect transition="in" filter="dissolve">
                                      <p:cBhvr>
                                        <p:cTn id="17" dur="500"/>
                                        <p:tgtEl>
                                          <p:spTgt spid="13323"/>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3316"/>
                                        </p:tgtEl>
                                        <p:attrNameLst>
                                          <p:attrName>style.visibility</p:attrName>
                                        </p:attrNameLst>
                                      </p:cBhvr>
                                      <p:to>
                                        <p:strVal val="visible"/>
                                      </p:to>
                                    </p:set>
                                    <p:animEffect transition="in" filter="dissolve">
                                      <p:cBhvr>
                                        <p:cTn id="22" dur="500"/>
                                        <p:tgtEl>
                                          <p:spTgt spid="13316"/>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6" fill="hold" grpId="0" nodeType="clickEffect">
                                  <p:stCondLst>
                                    <p:cond delay="0"/>
                                  </p:stCondLst>
                                  <p:childTnLst>
                                    <p:set>
                                      <p:cBhvr>
                                        <p:cTn id="26" dur="1" fill="hold">
                                          <p:stCondLst>
                                            <p:cond delay="0"/>
                                          </p:stCondLst>
                                        </p:cTn>
                                        <p:tgtEl>
                                          <p:spTgt spid="13319"/>
                                        </p:tgtEl>
                                        <p:attrNameLst>
                                          <p:attrName>style.visibility</p:attrName>
                                        </p:attrNameLst>
                                      </p:cBhvr>
                                      <p:to>
                                        <p:strVal val="visible"/>
                                      </p:to>
                                    </p:set>
                                    <p:animEffect transition="in" filter="strips(downRight)">
                                      <p:cBhvr>
                                        <p:cTn id="27" dur="500"/>
                                        <p:tgtEl>
                                          <p:spTgt spid="13319"/>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6" fill="hold" grpId="0" nodeType="clickEffect">
                                  <p:stCondLst>
                                    <p:cond delay="0"/>
                                  </p:stCondLst>
                                  <p:childTnLst>
                                    <p:set>
                                      <p:cBhvr>
                                        <p:cTn id="31" dur="1" fill="hold">
                                          <p:stCondLst>
                                            <p:cond delay="0"/>
                                          </p:stCondLst>
                                        </p:cTn>
                                        <p:tgtEl>
                                          <p:spTgt spid="13320"/>
                                        </p:tgtEl>
                                        <p:attrNameLst>
                                          <p:attrName>style.visibility</p:attrName>
                                        </p:attrNameLst>
                                      </p:cBhvr>
                                      <p:to>
                                        <p:strVal val="visible"/>
                                      </p:to>
                                    </p:set>
                                    <p:animEffect transition="in" filter="strips(downRight)">
                                      <p:cBhvr>
                                        <p:cTn id="32" dur="500"/>
                                        <p:tgtEl>
                                          <p:spTgt spid="13320"/>
                                        </p:tgtEl>
                                      </p:cBhvr>
                                    </p:animEffect>
                                  </p:childTnLst>
                                </p:cTn>
                              </p:par>
                            </p:childTnLst>
                          </p:cTn>
                        </p:par>
                      </p:childTnLst>
                    </p:cTn>
                  </p:par>
                  <p:par>
                    <p:cTn id="33" fill="hold">
                      <p:stCondLst>
                        <p:cond delay="indefinite"/>
                      </p:stCondLst>
                      <p:childTnLst>
                        <p:par>
                          <p:cTn id="34" fill="hold">
                            <p:stCondLst>
                              <p:cond delay="0"/>
                            </p:stCondLst>
                            <p:childTnLst>
                              <p:par>
                                <p:cTn id="35" presetID="18" presetClass="entr" presetSubtype="6" fill="hold" grpId="0" nodeType="clickEffect">
                                  <p:stCondLst>
                                    <p:cond delay="0"/>
                                  </p:stCondLst>
                                  <p:childTnLst>
                                    <p:set>
                                      <p:cBhvr>
                                        <p:cTn id="36" dur="1" fill="hold">
                                          <p:stCondLst>
                                            <p:cond delay="0"/>
                                          </p:stCondLst>
                                        </p:cTn>
                                        <p:tgtEl>
                                          <p:spTgt spid="13324"/>
                                        </p:tgtEl>
                                        <p:attrNameLst>
                                          <p:attrName>style.visibility</p:attrName>
                                        </p:attrNameLst>
                                      </p:cBhvr>
                                      <p:to>
                                        <p:strVal val="visible"/>
                                      </p:to>
                                    </p:set>
                                    <p:animEffect transition="in" filter="strips(downRight)">
                                      <p:cBhvr>
                                        <p:cTn id="37" dur="500"/>
                                        <p:tgtEl>
                                          <p:spTgt spid="13324"/>
                                        </p:tgtEl>
                                      </p:cBhvr>
                                    </p:animEffect>
                                  </p:childTnLst>
                                </p:cTn>
                              </p:par>
                            </p:childTnLst>
                          </p:cTn>
                        </p:par>
                      </p:childTnLst>
                    </p:cTn>
                  </p:par>
                  <p:par>
                    <p:cTn id="38" fill="hold">
                      <p:stCondLst>
                        <p:cond delay="indefinite"/>
                      </p:stCondLst>
                      <p:childTnLst>
                        <p:par>
                          <p:cTn id="39" fill="hold">
                            <p:stCondLst>
                              <p:cond delay="0"/>
                            </p:stCondLst>
                            <p:childTnLst>
                              <p:par>
                                <p:cTn id="40" presetID="18" presetClass="entr" presetSubtype="6" fill="hold" grpId="0" nodeType="clickEffect">
                                  <p:stCondLst>
                                    <p:cond delay="0"/>
                                  </p:stCondLst>
                                  <p:childTnLst>
                                    <p:set>
                                      <p:cBhvr>
                                        <p:cTn id="41" dur="1" fill="hold">
                                          <p:stCondLst>
                                            <p:cond delay="0"/>
                                          </p:stCondLst>
                                        </p:cTn>
                                        <p:tgtEl>
                                          <p:spTgt spid="13325"/>
                                        </p:tgtEl>
                                        <p:attrNameLst>
                                          <p:attrName>style.visibility</p:attrName>
                                        </p:attrNameLst>
                                      </p:cBhvr>
                                      <p:to>
                                        <p:strVal val="visible"/>
                                      </p:to>
                                    </p:set>
                                    <p:animEffect transition="in" filter="strips(downRight)">
                                      <p:cBhvr>
                                        <p:cTn id="42" dur="500"/>
                                        <p:tgtEl>
                                          <p:spTgt spid="13325"/>
                                        </p:tgtEl>
                                      </p:cBhvr>
                                    </p:animEffect>
                                  </p:childTnLst>
                                </p:cTn>
                              </p:par>
                            </p:childTnLst>
                          </p:cTn>
                        </p:par>
                      </p:childTnLst>
                    </p:cTn>
                  </p:par>
                  <p:par>
                    <p:cTn id="43" fill="hold">
                      <p:stCondLst>
                        <p:cond delay="indefinite"/>
                      </p:stCondLst>
                      <p:childTnLst>
                        <p:par>
                          <p:cTn id="44" fill="hold">
                            <p:stCondLst>
                              <p:cond delay="0"/>
                            </p:stCondLst>
                            <p:childTnLst>
                              <p:par>
                                <p:cTn id="45" presetID="18" presetClass="entr" presetSubtype="6" fill="hold" grpId="0" nodeType="clickEffect">
                                  <p:stCondLst>
                                    <p:cond delay="0"/>
                                  </p:stCondLst>
                                  <p:childTnLst>
                                    <p:set>
                                      <p:cBhvr>
                                        <p:cTn id="46" dur="1" fill="hold">
                                          <p:stCondLst>
                                            <p:cond delay="0"/>
                                          </p:stCondLst>
                                        </p:cTn>
                                        <p:tgtEl>
                                          <p:spTgt spid="13326"/>
                                        </p:tgtEl>
                                        <p:attrNameLst>
                                          <p:attrName>style.visibility</p:attrName>
                                        </p:attrNameLst>
                                      </p:cBhvr>
                                      <p:to>
                                        <p:strVal val="visible"/>
                                      </p:to>
                                    </p:set>
                                    <p:animEffect transition="in" filter="strips(downRight)">
                                      <p:cBhvr>
                                        <p:cTn id="47" dur="500"/>
                                        <p:tgtEl>
                                          <p:spTgt spid="13326"/>
                                        </p:tgtEl>
                                      </p:cBhvr>
                                    </p:animEffect>
                                  </p:childTnLst>
                                </p:cTn>
                              </p:par>
                            </p:childTnLst>
                          </p:cTn>
                        </p:par>
                      </p:childTnLst>
                    </p:cTn>
                  </p:par>
                  <p:par>
                    <p:cTn id="48" fill="hold">
                      <p:stCondLst>
                        <p:cond delay="indefinite"/>
                      </p:stCondLst>
                      <p:childTnLst>
                        <p:par>
                          <p:cTn id="49" fill="hold">
                            <p:stCondLst>
                              <p:cond delay="0"/>
                            </p:stCondLst>
                            <p:childTnLst>
                              <p:par>
                                <p:cTn id="50" presetID="18" presetClass="entr" presetSubtype="6" fill="hold" nodeType="clickEffect">
                                  <p:stCondLst>
                                    <p:cond delay="0"/>
                                  </p:stCondLst>
                                  <p:childTnLst>
                                    <p:set>
                                      <p:cBhvr>
                                        <p:cTn id="51" dur="1" fill="hold">
                                          <p:stCondLst>
                                            <p:cond delay="0"/>
                                          </p:stCondLst>
                                        </p:cTn>
                                        <p:tgtEl>
                                          <p:spTgt spid="13321"/>
                                        </p:tgtEl>
                                        <p:attrNameLst>
                                          <p:attrName>style.visibility</p:attrName>
                                        </p:attrNameLst>
                                      </p:cBhvr>
                                      <p:to>
                                        <p:strVal val="visible"/>
                                      </p:to>
                                    </p:set>
                                    <p:animEffect transition="in" filter="strips(downRight)">
                                      <p:cBhvr>
                                        <p:cTn id="52" dur="500"/>
                                        <p:tgtEl>
                                          <p:spTgt spid="13321"/>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13317"/>
                                        </p:tgtEl>
                                        <p:attrNameLst>
                                          <p:attrName>style.visibility</p:attrName>
                                        </p:attrNameLst>
                                      </p:cBhvr>
                                      <p:to>
                                        <p:strVal val="visible"/>
                                      </p:to>
                                    </p:set>
                                    <p:animEffect transition="in" filter="dissolve">
                                      <p:cBhvr>
                                        <p:cTn id="57" dur="500"/>
                                        <p:tgtEl>
                                          <p:spTgt spid="13317"/>
                                        </p:tgtEl>
                                      </p:cBhvr>
                                    </p:animEffect>
                                  </p:childTnLst>
                                </p:cTn>
                              </p:par>
                            </p:childTnLst>
                          </p:cTn>
                        </p:par>
                      </p:childTnLst>
                    </p:cTn>
                  </p:par>
                  <p:par>
                    <p:cTn id="58" fill="hold">
                      <p:stCondLst>
                        <p:cond delay="indefinite"/>
                      </p:stCondLst>
                      <p:childTnLst>
                        <p:par>
                          <p:cTn id="59" fill="hold">
                            <p:stCondLst>
                              <p:cond delay="0"/>
                            </p:stCondLst>
                            <p:childTnLst>
                              <p:par>
                                <p:cTn id="60" presetID="18" presetClass="entr" presetSubtype="6" fill="hold" grpId="0" nodeType="clickEffect">
                                  <p:stCondLst>
                                    <p:cond delay="0"/>
                                  </p:stCondLst>
                                  <p:childTnLst>
                                    <p:set>
                                      <p:cBhvr>
                                        <p:cTn id="61" dur="1" fill="hold">
                                          <p:stCondLst>
                                            <p:cond delay="0"/>
                                          </p:stCondLst>
                                        </p:cTn>
                                        <p:tgtEl>
                                          <p:spTgt spid="13327"/>
                                        </p:tgtEl>
                                        <p:attrNameLst>
                                          <p:attrName>style.visibility</p:attrName>
                                        </p:attrNameLst>
                                      </p:cBhvr>
                                      <p:to>
                                        <p:strVal val="visible"/>
                                      </p:to>
                                    </p:set>
                                    <p:animEffect transition="in" filter="strips(downRight)">
                                      <p:cBhvr>
                                        <p:cTn id="62" dur="500"/>
                                        <p:tgtEl>
                                          <p:spTgt spid="13327"/>
                                        </p:tgtEl>
                                      </p:cBhvr>
                                    </p:animEffect>
                                  </p:childTnLst>
                                </p:cTn>
                              </p:par>
                            </p:childTnLst>
                          </p:cTn>
                        </p:par>
                      </p:childTnLst>
                    </p:cTn>
                  </p:par>
                  <p:par>
                    <p:cTn id="63" fill="hold">
                      <p:stCondLst>
                        <p:cond delay="indefinite"/>
                      </p:stCondLst>
                      <p:childTnLst>
                        <p:par>
                          <p:cTn id="64" fill="hold">
                            <p:stCondLst>
                              <p:cond delay="0"/>
                            </p:stCondLst>
                            <p:childTnLst>
                              <p:par>
                                <p:cTn id="65" presetID="8" presetClass="entr" presetSubtype="16" fill="hold" grpId="0" nodeType="clickEffect">
                                  <p:stCondLst>
                                    <p:cond delay="0"/>
                                  </p:stCondLst>
                                  <p:childTnLst>
                                    <p:set>
                                      <p:cBhvr>
                                        <p:cTn id="66" dur="1" fill="hold">
                                          <p:stCondLst>
                                            <p:cond delay="0"/>
                                          </p:stCondLst>
                                        </p:cTn>
                                        <p:tgtEl>
                                          <p:spTgt spid="13329"/>
                                        </p:tgtEl>
                                        <p:attrNameLst>
                                          <p:attrName>style.visibility</p:attrName>
                                        </p:attrNameLst>
                                      </p:cBhvr>
                                      <p:to>
                                        <p:strVal val="visible"/>
                                      </p:to>
                                    </p:set>
                                    <p:animEffect transition="in" filter="diamond(in)">
                                      <p:cBhvr>
                                        <p:cTn id="67" dur="2000"/>
                                        <p:tgtEl>
                                          <p:spTgt spid="133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13316" grpId="0"/>
      <p:bldP spid="13317" grpId="0"/>
      <p:bldP spid="13319" grpId="0"/>
      <p:bldP spid="13320" grpId="0"/>
      <p:bldP spid="13322" grpId="0"/>
      <p:bldP spid="13323" grpId="0"/>
      <p:bldP spid="13324" grpId="0"/>
      <p:bldP spid="13325" grpId="0"/>
      <p:bldP spid="13326" grpId="0"/>
      <p:bldP spid="13327" grpId="0"/>
      <p:bldP spid="133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p:nvPr/>
        </p:nvSpPr>
        <p:spPr>
          <a:xfrm>
            <a:off x="84138" y="346075"/>
            <a:ext cx="4992687" cy="519113"/>
          </a:xfrm>
          <a:prstGeom prst="rect">
            <a:avLst/>
          </a:prstGeom>
          <a:noFill/>
          <a:ln w="9525">
            <a:noFill/>
          </a:ln>
        </p:spPr>
        <p:txBody>
          <a:bodyPr>
            <a:spAutoFit/>
          </a:bodyPr>
          <a:lstStyle/>
          <a:p>
            <a:pPr fontAlgn="base">
              <a:spcBef>
                <a:spcPct val="50000"/>
              </a:spcBef>
              <a:spcAft>
                <a:spcPct val="0"/>
              </a:spcAft>
            </a:pPr>
            <a:r>
              <a:rPr lang="zh-CN" altLang="en-US" sz="2800" b="1" dirty="0">
                <a:solidFill>
                  <a:srgbClr val="000000"/>
                </a:solidFill>
                <a:latin typeface="Times New Roman" panose="02020603050405020304" pitchFamily="18" charset="0"/>
                <a:ea typeface="隶书" panose="02010509060101010101" pitchFamily="49" charset="-122"/>
              </a:rPr>
              <a:t>汽车的速度是</a:t>
            </a:r>
            <a:r>
              <a:rPr lang="zh-CN" altLang="en-US" sz="2800" b="1" dirty="0">
                <a:solidFill>
                  <a:srgbClr val="000000"/>
                </a:solidFill>
                <a:latin typeface="Times New Roman" panose="02020603050405020304" pitchFamily="18" charset="0"/>
                <a:ea typeface="方正舒体" panose="02010601030101010101" pitchFamily="2" charset="-122"/>
              </a:rPr>
              <a:t>“</a:t>
            </a:r>
            <a:r>
              <a:rPr lang="en-US" altLang="zh-CN" sz="2800" b="1" dirty="0">
                <a:solidFill>
                  <a:srgbClr val="FF00FF"/>
                </a:solidFill>
                <a:latin typeface="Times New Roman" panose="02020603050405020304" pitchFamily="18" charset="0"/>
                <a:ea typeface="方正舒体" panose="02010601030101010101" pitchFamily="2" charset="-122"/>
              </a:rPr>
              <a:t>10m/s</a:t>
            </a:r>
            <a:r>
              <a:rPr lang="en-US" altLang="zh-CN" sz="2800" b="1" dirty="0">
                <a:solidFill>
                  <a:srgbClr val="000000"/>
                </a:solidFill>
                <a:latin typeface="Times New Roman" panose="02020603050405020304" pitchFamily="18" charset="0"/>
                <a:ea typeface="方正舒体" panose="02010601030101010101" pitchFamily="2" charset="-122"/>
              </a:rPr>
              <a:t>”</a:t>
            </a:r>
            <a:r>
              <a:rPr lang="zh-CN" altLang="en-US" sz="2800" dirty="0">
                <a:solidFill>
                  <a:srgbClr val="000000"/>
                </a:solidFill>
                <a:latin typeface="Times New Roman" panose="02020603050405020304" pitchFamily="18" charset="0"/>
              </a:rPr>
              <a:t>，</a:t>
            </a:r>
            <a:r>
              <a:rPr lang="zh-CN" altLang="en-US" sz="2800" b="1" dirty="0">
                <a:solidFill>
                  <a:srgbClr val="000000"/>
                </a:solidFill>
                <a:latin typeface="隶书" panose="02010509060101010101" pitchFamily="49" charset="-122"/>
                <a:ea typeface="隶书" panose="02010509060101010101" pitchFamily="49" charset="-122"/>
              </a:rPr>
              <a:t>读作</a:t>
            </a:r>
            <a:r>
              <a:rPr lang="en-US" altLang="zh-CN" sz="2800" b="1" dirty="0">
                <a:solidFill>
                  <a:srgbClr val="000000"/>
                </a:solidFill>
                <a:latin typeface="隶书" panose="02010509060101010101" pitchFamily="49" charset="-122"/>
                <a:ea typeface="隶书" panose="02010509060101010101" pitchFamily="49" charset="-122"/>
              </a:rPr>
              <a:t>:</a:t>
            </a:r>
          </a:p>
        </p:txBody>
      </p:sp>
      <p:sp>
        <p:nvSpPr>
          <p:cNvPr id="14339" name="Text Box 3"/>
          <p:cNvSpPr txBox="1"/>
          <p:nvPr/>
        </p:nvSpPr>
        <p:spPr>
          <a:xfrm>
            <a:off x="3783013" y="317500"/>
            <a:ext cx="4114800" cy="519113"/>
          </a:xfrm>
          <a:prstGeom prst="rect">
            <a:avLst/>
          </a:prstGeom>
          <a:noFill/>
          <a:ln w="9525">
            <a:noFill/>
          </a:ln>
        </p:spPr>
        <p:txBody>
          <a:bodyPr>
            <a:spAutoFit/>
          </a:bodyPr>
          <a:lstStyle/>
          <a:p>
            <a:pPr fontAlgn="base">
              <a:spcBef>
                <a:spcPct val="50000"/>
              </a:spcBef>
              <a:spcAft>
                <a:spcPct val="0"/>
              </a:spcAft>
            </a:pPr>
            <a:r>
              <a:rPr lang="en-US" altLang="zh-CN" sz="2800" b="1" dirty="0">
                <a:solidFill>
                  <a:srgbClr val="99CC00"/>
                </a:solidFill>
                <a:latin typeface="隶书" panose="02010509060101010101" pitchFamily="49" charset="-122"/>
                <a:ea typeface="隶书" panose="02010509060101010101" pitchFamily="49" charset="-122"/>
              </a:rPr>
              <a:t>     </a:t>
            </a:r>
            <a:r>
              <a:rPr lang="en-US" altLang="zh-CN" sz="2800" b="1" dirty="0">
                <a:solidFill>
                  <a:srgbClr val="0000FF"/>
                </a:solidFill>
                <a:latin typeface="隶书" panose="02010509060101010101" pitchFamily="49" charset="-122"/>
                <a:ea typeface="隶书" panose="02010509060101010101" pitchFamily="49" charset="-122"/>
              </a:rPr>
              <a:t>10</a:t>
            </a:r>
            <a:r>
              <a:rPr lang="zh-CN" altLang="en-US" sz="2800" b="1" dirty="0">
                <a:solidFill>
                  <a:srgbClr val="0000FF"/>
                </a:solidFill>
                <a:latin typeface="隶书" panose="02010509060101010101" pitchFamily="49" charset="-122"/>
                <a:ea typeface="隶书" panose="02010509060101010101" pitchFamily="49" charset="-122"/>
              </a:rPr>
              <a:t>米每秒</a:t>
            </a:r>
            <a:r>
              <a:rPr lang="zh-CN" altLang="en-US" sz="2800" b="1" dirty="0">
                <a:solidFill>
                  <a:srgbClr val="000000"/>
                </a:solidFill>
                <a:latin typeface="Times New Roman" panose="02020603050405020304" pitchFamily="18" charset="0"/>
                <a:ea typeface="方正舒体" panose="02010601030101010101" pitchFamily="2" charset="-122"/>
              </a:rPr>
              <a:t>，</a:t>
            </a:r>
          </a:p>
        </p:txBody>
      </p:sp>
      <p:sp>
        <p:nvSpPr>
          <p:cNvPr id="11268" name="Text Box 4"/>
          <p:cNvSpPr txBox="1"/>
          <p:nvPr/>
        </p:nvSpPr>
        <p:spPr>
          <a:xfrm>
            <a:off x="360363" y="893763"/>
            <a:ext cx="3348037" cy="519112"/>
          </a:xfrm>
          <a:prstGeom prst="rect">
            <a:avLst/>
          </a:prstGeom>
          <a:noFill/>
          <a:ln w="9525">
            <a:noFill/>
          </a:ln>
        </p:spPr>
        <p:txBody>
          <a:bodyPr>
            <a:spAutoFit/>
          </a:bodyPr>
          <a:lstStyle/>
          <a:p>
            <a:pPr fontAlgn="base">
              <a:spcBef>
                <a:spcPct val="50000"/>
              </a:spcBef>
              <a:spcAft>
                <a:spcPct val="0"/>
              </a:spcAft>
            </a:pPr>
            <a:r>
              <a:rPr lang="zh-CN" altLang="en-US" sz="2800" b="1" dirty="0">
                <a:solidFill>
                  <a:srgbClr val="000000"/>
                </a:solidFill>
                <a:latin typeface="Times New Roman" panose="02020603050405020304" pitchFamily="18" charset="0"/>
                <a:ea typeface="华文行楷" panose="02010800040101010101" pitchFamily="2" charset="-122"/>
              </a:rPr>
              <a:t>它的物理意义：</a:t>
            </a:r>
          </a:p>
        </p:txBody>
      </p:sp>
      <p:sp>
        <p:nvSpPr>
          <p:cNvPr id="14341" name="Rectangle 5"/>
          <p:cNvSpPr/>
          <p:nvPr/>
        </p:nvSpPr>
        <p:spPr>
          <a:xfrm>
            <a:off x="2700338" y="850900"/>
            <a:ext cx="6624637" cy="519113"/>
          </a:xfrm>
          <a:prstGeom prst="rect">
            <a:avLst/>
          </a:prstGeom>
          <a:noFill/>
          <a:ln w="9525">
            <a:noFill/>
          </a:ln>
        </p:spPr>
        <p:txBody>
          <a:bodyPr>
            <a:spAutoFit/>
          </a:bodyPr>
          <a:lstStyle/>
          <a:p>
            <a:pPr fontAlgn="base">
              <a:spcBef>
                <a:spcPct val="50000"/>
              </a:spcBef>
              <a:spcAft>
                <a:spcPct val="0"/>
              </a:spcAft>
            </a:pPr>
            <a:r>
              <a:rPr lang="zh-CN" altLang="en-US" sz="2800" b="1" dirty="0">
                <a:solidFill>
                  <a:srgbClr val="000000"/>
                </a:solidFill>
                <a:latin typeface="Times New Roman" panose="02020603050405020304" pitchFamily="18" charset="0"/>
                <a:ea typeface="华文新魏" panose="02010800040101010101" pitchFamily="2" charset="-122"/>
              </a:rPr>
              <a:t>汽车</a:t>
            </a:r>
            <a:r>
              <a:rPr lang="zh-CN" altLang="en-US" sz="2800" b="1" dirty="0">
                <a:solidFill>
                  <a:srgbClr val="0000FF"/>
                </a:solidFill>
                <a:latin typeface="Times New Roman" panose="02020603050405020304" pitchFamily="18" charset="0"/>
                <a:ea typeface="华文新魏" panose="02010800040101010101" pitchFamily="2" charset="-122"/>
              </a:rPr>
              <a:t>在</a:t>
            </a:r>
            <a:r>
              <a:rPr lang="en-US" altLang="zh-CN" sz="2800" b="1" dirty="0">
                <a:solidFill>
                  <a:srgbClr val="0000FF"/>
                </a:solidFill>
                <a:latin typeface="Times New Roman" panose="02020603050405020304" pitchFamily="18" charset="0"/>
                <a:ea typeface="华文新魏" panose="02010800040101010101" pitchFamily="2" charset="-122"/>
              </a:rPr>
              <a:t>1</a:t>
            </a:r>
            <a:r>
              <a:rPr lang="zh-CN" altLang="en-US" sz="2800" b="1" dirty="0">
                <a:solidFill>
                  <a:srgbClr val="0000FF"/>
                </a:solidFill>
                <a:latin typeface="Times New Roman" panose="02020603050405020304" pitchFamily="18" charset="0"/>
                <a:ea typeface="华文新魏" panose="02010800040101010101" pitchFamily="2" charset="-122"/>
              </a:rPr>
              <a:t>秒内通过的路程是</a:t>
            </a:r>
            <a:r>
              <a:rPr lang="en-US" altLang="zh-CN" sz="2800" b="1" dirty="0">
                <a:solidFill>
                  <a:srgbClr val="0000FF"/>
                </a:solidFill>
                <a:latin typeface="Times New Roman" panose="02020603050405020304" pitchFamily="18" charset="0"/>
                <a:ea typeface="华文新魏" panose="02010800040101010101" pitchFamily="2" charset="-122"/>
              </a:rPr>
              <a:t>10</a:t>
            </a:r>
            <a:r>
              <a:rPr lang="zh-CN" altLang="en-US" sz="2800" b="1" dirty="0">
                <a:solidFill>
                  <a:srgbClr val="000000"/>
                </a:solidFill>
                <a:latin typeface="Times New Roman" panose="02020603050405020304" pitchFamily="18" charset="0"/>
                <a:ea typeface="华文新魏" panose="02010800040101010101" pitchFamily="2" charset="-122"/>
              </a:rPr>
              <a:t>米</a:t>
            </a:r>
            <a:r>
              <a:rPr lang="zh-CN" altLang="en-US" sz="2800" dirty="0">
                <a:solidFill>
                  <a:srgbClr val="000000"/>
                </a:solidFill>
                <a:latin typeface="Times New Roman" panose="02020603050405020304" pitchFamily="18" charset="0"/>
              </a:rPr>
              <a:t>。</a:t>
            </a:r>
          </a:p>
        </p:txBody>
      </p:sp>
      <p:sp>
        <p:nvSpPr>
          <p:cNvPr id="11270" name="Text Box 6"/>
          <p:cNvSpPr txBox="1"/>
          <p:nvPr/>
        </p:nvSpPr>
        <p:spPr>
          <a:xfrm>
            <a:off x="-4762" y="1447800"/>
            <a:ext cx="7745412" cy="519113"/>
          </a:xfrm>
          <a:prstGeom prst="rect">
            <a:avLst/>
          </a:prstGeom>
          <a:noFill/>
          <a:ln w="9525">
            <a:noFill/>
          </a:ln>
        </p:spPr>
        <p:txBody>
          <a:bodyPr>
            <a:spAutoFit/>
          </a:bodyPr>
          <a:lstStyle/>
          <a:p>
            <a:pPr fontAlgn="base">
              <a:spcBef>
                <a:spcPct val="50000"/>
              </a:spcBef>
              <a:spcAft>
                <a:spcPct val="0"/>
              </a:spcAft>
            </a:pPr>
            <a:r>
              <a:rPr lang="zh-CN" altLang="en-US" sz="2800" b="1" dirty="0">
                <a:solidFill>
                  <a:srgbClr val="000000"/>
                </a:solidFill>
                <a:latin typeface="Times New Roman" panose="02020603050405020304" pitchFamily="18" charset="0"/>
                <a:ea typeface="隶书" panose="02010509060101010101" pitchFamily="49" charset="-122"/>
              </a:rPr>
              <a:t>飞机的速度是</a:t>
            </a:r>
            <a:r>
              <a:rPr lang="zh-CN" altLang="en-US" sz="2800" b="1" dirty="0">
                <a:solidFill>
                  <a:srgbClr val="000000"/>
                </a:solidFill>
                <a:latin typeface="Times New Roman" panose="02020603050405020304" pitchFamily="18" charset="0"/>
                <a:ea typeface="方正舒体" panose="02010601030101010101" pitchFamily="2" charset="-122"/>
              </a:rPr>
              <a:t>“</a:t>
            </a:r>
            <a:r>
              <a:rPr lang="en-US" altLang="zh-CN" sz="2800" b="1" dirty="0">
                <a:solidFill>
                  <a:srgbClr val="FF00FF"/>
                </a:solidFill>
                <a:latin typeface="Times New Roman" panose="02020603050405020304" pitchFamily="18" charset="0"/>
                <a:ea typeface="方正舒体" panose="02010601030101010101" pitchFamily="2" charset="-122"/>
              </a:rPr>
              <a:t>500m/s</a:t>
            </a:r>
            <a:r>
              <a:rPr lang="en-US" altLang="zh-CN" sz="2800" b="1" dirty="0">
                <a:solidFill>
                  <a:srgbClr val="000000"/>
                </a:solidFill>
                <a:latin typeface="Times New Roman" panose="02020603050405020304" pitchFamily="18" charset="0"/>
                <a:ea typeface="方正舒体" panose="02010601030101010101" pitchFamily="2" charset="-122"/>
              </a:rPr>
              <a:t>”</a:t>
            </a:r>
            <a:r>
              <a:rPr lang="zh-CN" altLang="en-US" sz="2800" b="1" dirty="0">
                <a:solidFill>
                  <a:srgbClr val="000000"/>
                </a:solidFill>
                <a:latin typeface="Times New Roman" panose="02020603050405020304" pitchFamily="18" charset="0"/>
                <a:ea typeface="方正舒体" panose="02010601030101010101" pitchFamily="2" charset="-122"/>
              </a:rPr>
              <a:t>，</a:t>
            </a:r>
            <a:r>
              <a:rPr lang="zh-CN" altLang="en-US" sz="2800" b="1" dirty="0">
                <a:solidFill>
                  <a:srgbClr val="000000"/>
                </a:solidFill>
                <a:latin typeface="隶书" panose="02010509060101010101" pitchFamily="49" charset="-122"/>
                <a:ea typeface="隶书" panose="02010509060101010101" pitchFamily="49" charset="-122"/>
              </a:rPr>
              <a:t>读作</a:t>
            </a:r>
            <a:r>
              <a:rPr lang="en-US" altLang="zh-CN" sz="2800" b="1" dirty="0">
                <a:solidFill>
                  <a:srgbClr val="000000"/>
                </a:solidFill>
                <a:latin typeface="隶书" panose="02010509060101010101" pitchFamily="49" charset="-122"/>
                <a:ea typeface="隶书" panose="02010509060101010101" pitchFamily="49" charset="-122"/>
              </a:rPr>
              <a:t>:</a:t>
            </a:r>
            <a:endParaRPr lang="en-US" altLang="zh-CN" sz="2800" b="1" dirty="0">
              <a:solidFill>
                <a:srgbClr val="000000"/>
              </a:solidFill>
              <a:latin typeface="Times New Roman" panose="02020603050405020304" pitchFamily="18" charset="0"/>
              <a:ea typeface="方正舒体" panose="02010601030101010101" pitchFamily="2" charset="-122"/>
            </a:endParaRPr>
          </a:p>
        </p:txBody>
      </p:sp>
      <p:sp>
        <p:nvSpPr>
          <p:cNvPr id="14343" name="Text Box 7"/>
          <p:cNvSpPr txBox="1"/>
          <p:nvPr/>
        </p:nvSpPr>
        <p:spPr>
          <a:xfrm>
            <a:off x="3581400" y="1450975"/>
            <a:ext cx="3887788" cy="519113"/>
          </a:xfrm>
          <a:prstGeom prst="rect">
            <a:avLst/>
          </a:prstGeom>
          <a:noFill/>
          <a:ln w="9525">
            <a:noFill/>
          </a:ln>
        </p:spPr>
        <p:txBody>
          <a:bodyPr>
            <a:spAutoFit/>
          </a:bodyPr>
          <a:lstStyle/>
          <a:p>
            <a:pPr fontAlgn="base">
              <a:spcBef>
                <a:spcPct val="50000"/>
              </a:spcBef>
              <a:spcAft>
                <a:spcPct val="0"/>
              </a:spcAft>
            </a:pPr>
            <a:r>
              <a:rPr lang="en-US" altLang="zh-CN" sz="2800" b="1" dirty="0">
                <a:solidFill>
                  <a:srgbClr val="000000"/>
                </a:solidFill>
                <a:latin typeface="隶书" panose="02010509060101010101" pitchFamily="49" charset="-122"/>
                <a:ea typeface="隶书" panose="02010509060101010101" pitchFamily="49" charset="-122"/>
              </a:rPr>
              <a:t>       </a:t>
            </a:r>
            <a:r>
              <a:rPr lang="en-US" altLang="zh-CN" sz="2800" b="1" dirty="0">
                <a:solidFill>
                  <a:srgbClr val="0000FF"/>
                </a:solidFill>
                <a:latin typeface="隶书" panose="02010509060101010101" pitchFamily="49" charset="-122"/>
                <a:ea typeface="隶书" panose="02010509060101010101" pitchFamily="49" charset="-122"/>
              </a:rPr>
              <a:t>500</a:t>
            </a:r>
            <a:r>
              <a:rPr lang="zh-CN" altLang="en-US" sz="2800" b="1" dirty="0">
                <a:solidFill>
                  <a:srgbClr val="0000FF"/>
                </a:solidFill>
                <a:latin typeface="隶书" panose="02010509060101010101" pitchFamily="49" charset="-122"/>
                <a:ea typeface="隶书" panose="02010509060101010101" pitchFamily="49" charset="-122"/>
              </a:rPr>
              <a:t>米每秒，</a:t>
            </a:r>
          </a:p>
        </p:txBody>
      </p:sp>
      <p:sp>
        <p:nvSpPr>
          <p:cNvPr id="11272" name="Text Box 8"/>
          <p:cNvSpPr txBox="1"/>
          <p:nvPr/>
        </p:nvSpPr>
        <p:spPr>
          <a:xfrm>
            <a:off x="373063" y="1981200"/>
            <a:ext cx="4343400" cy="519113"/>
          </a:xfrm>
          <a:prstGeom prst="rect">
            <a:avLst/>
          </a:prstGeom>
          <a:noFill/>
          <a:ln w="9525">
            <a:noFill/>
          </a:ln>
        </p:spPr>
        <p:txBody>
          <a:bodyPr>
            <a:spAutoFit/>
          </a:bodyPr>
          <a:lstStyle/>
          <a:p>
            <a:pPr fontAlgn="base">
              <a:spcBef>
                <a:spcPct val="50000"/>
              </a:spcBef>
              <a:spcAft>
                <a:spcPct val="0"/>
              </a:spcAft>
            </a:pPr>
            <a:r>
              <a:rPr lang="zh-CN" altLang="en-US" sz="2800" b="1" dirty="0">
                <a:solidFill>
                  <a:srgbClr val="000000"/>
                </a:solidFill>
                <a:latin typeface="Times New Roman" panose="02020603050405020304" pitchFamily="18" charset="0"/>
                <a:ea typeface="隶书" panose="02010509060101010101" pitchFamily="49" charset="-122"/>
              </a:rPr>
              <a:t>它的物理意义是：</a:t>
            </a:r>
          </a:p>
        </p:txBody>
      </p:sp>
      <p:sp>
        <p:nvSpPr>
          <p:cNvPr id="14345" name="Text Box 9"/>
          <p:cNvSpPr txBox="1"/>
          <p:nvPr/>
        </p:nvSpPr>
        <p:spPr>
          <a:xfrm>
            <a:off x="3092450" y="1987550"/>
            <a:ext cx="5872163" cy="519113"/>
          </a:xfrm>
          <a:prstGeom prst="rect">
            <a:avLst/>
          </a:prstGeom>
          <a:noFill/>
          <a:ln w="9525">
            <a:noFill/>
          </a:ln>
        </p:spPr>
        <p:txBody>
          <a:bodyPr>
            <a:spAutoFit/>
          </a:bodyPr>
          <a:lstStyle/>
          <a:p>
            <a:pPr fontAlgn="base">
              <a:spcBef>
                <a:spcPct val="50000"/>
              </a:spcBef>
              <a:spcAft>
                <a:spcPct val="0"/>
              </a:spcAft>
            </a:pPr>
            <a:r>
              <a:rPr lang="zh-CN" altLang="en-US" sz="2800" b="1" dirty="0">
                <a:solidFill>
                  <a:srgbClr val="000000"/>
                </a:solidFill>
                <a:latin typeface="Times New Roman" panose="02020603050405020304" pitchFamily="18" charset="0"/>
                <a:ea typeface="华文行楷" panose="02010800040101010101" pitchFamily="2" charset="-122"/>
              </a:rPr>
              <a:t>飞机在</a:t>
            </a:r>
            <a:r>
              <a:rPr lang="en-US" altLang="zh-CN" sz="2800" b="1" dirty="0">
                <a:solidFill>
                  <a:srgbClr val="0000FF"/>
                </a:solidFill>
                <a:latin typeface="Times New Roman" panose="02020603050405020304" pitchFamily="18" charset="0"/>
                <a:ea typeface="华文行楷" panose="02010800040101010101" pitchFamily="2" charset="-122"/>
              </a:rPr>
              <a:t>1</a:t>
            </a:r>
            <a:r>
              <a:rPr lang="zh-CN" altLang="en-US" sz="2800" b="1" dirty="0">
                <a:solidFill>
                  <a:srgbClr val="0000FF"/>
                </a:solidFill>
                <a:latin typeface="Times New Roman" panose="02020603050405020304" pitchFamily="18" charset="0"/>
                <a:ea typeface="华文行楷" panose="02010800040101010101" pitchFamily="2" charset="-122"/>
              </a:rPr>
              <a:t>秒内通过的路程是</a:t>
            </a:r>
            <a:r>
              <a:rPr lang="en-US" altLang="zh-CN" sz="2800" b="1" dirty="0">
                <a:solidFill>
                  <a:srgbClr val="0000FF"/>
                </a:solidFill>
                <a:latin typeface="Times New Roman" panose="02020603050405020304" pitchFamily="18" charset="0"/>
                <a:ea typeface="华文行楷" panose="02010800040101010101" pitchFamily="2" charset="-122"/>
              </a:rPr>
              <a:t>500</a:t>
            </a:r>
            <a:r>
              <a:rPr lang="zh-CN" altLang="en-US" sz="2800" b="1" dirty="0">
                <a:solidFill>
                  <a:srgbClr val="000000"/>
                </a:solidFill>
                <a:latin typeface="Times New Roman" panose="02020603050405020304" pitchFamily="18" charset="0"/>
                <a:ea typeface="华文行楷" panose="02010800040101010101" pitchFamily="2" charset="-122"/>
              </a:rPr>
              <a:t>米。</a:t>
            </a:r>
          </a:p>
        </p:txBody>
      </p:sp>
      <p:sp>
        <p:nvSpPr>
          <p:cNvPr id="11274" name="Text Box 10"/>
          <p:cNvSpPr txBox="1"/>
          <p:nvPr/>
        </p:nvSpPr>
        <p:spPr>
          <a:xfrm>
            <a:off x="-11112" y="2420938"/>
            <a:ext cx="6019800" cy="641350"/>
          </a:xfrm>
          <a:prstGeom prst="rect">
            <a:avLst/>
          </a:prstGeom>
          <a:noFill/>
          <a:ln w="9525">
            <a:noFill/>
          </a:ln>
        </p:spPr>
        <p:txBody>
          <a:bodyPr>
            <a:spAutoFit/>
          </a:bodyPr>
          <a:lstStyle/>
          <a:p>
            <a:pPr fontAlgn="base">
              <a:spcBef>
                <a:spcPct val="50000"/>
              </a:spcBef>
              <a:spcAft>
                <a:spcPct val="0"/>
              </a:spcAft>
            </a:pPr>
            <a:r>
              <a:rPr lang="zh-CN" altLang="en-US" sz="3600" b="1" dirty="0">
                <a:solidFill>
                  <a:srgbClr val="000000"/>
                </a:solidFill>
                <a:latin typeface="Times New Roman" panose="02020603050405020304" pitchFamily="18" charset="0"/>
                <a:ea typeface="方正舒体" panose="02010601030101010101" pitchFamily="2" charset="-122"/>
              </a:rPr>
              <a:t>将下列单位换算：</a:t>
            </a:r>
          </a:p>
        </p:txBody>
      </p:sp>
      <p:sp>
        <p:nvSpPr>
          <p:cNvPr id="11275" name="Text Box 17"/>
          <p:cNvSpPr txBox="1"/>
          <p:nvPr/>
        </p:nvSpPr>
        <p:spPr>
          <a:xfrm>
            <a:off x="5168900" y="4143375"/>
            <a:ext cx="1600200" cy="457200"/>
          </a:xfrm>
          <a:prstGeom prst="rect">
            <a:avLst/>
          </a:prstGeom>
          <a:noFill/>
          <a:ln w="9525">
            <a:noFill/>
          </a:ln>
        </p:spPr>
        <p:txBody>
          <a:bodyPr>
            <a:spAutoFit/>
          </a:bodyPr>
          <a:lstStyle/>
          <a:p>
            <a:pPr fontAlgn="base">
              <a:spcBef>
                <a:spcPct val="50000"/>
              </a:spcBef>
              <a:spcAft>
                <a:spcPct val="0"/>
              </a:spcAft>
            </a:pPr>
            <a:r>
              <a:rPr lang="en-US" altLang="zh-CN" sz="2400" dirty="0">
                <a:solidFill>
                  <a:srgbClr val="000000"/>
                </a:solidFill>
                <a:latin typeface="Times New Roman" panose="02020603050405020304" pitchFamily="18" charset="0"/>
              </a:rPr>
              <a:t> </a:t>
            </a:r>
          </a:p>
        </p:txBody>
      </p:sp>
      <p:grpSp>
        <p:nvGrpSpPr>
          <p:cNvPr id="2" name="Group 27"/>
          <p:cNvGrpSpPr/>
          <p:nvPr/>
        </p:nvGrpSpPr>
        <p:grpSpPr>
          <a:xfrm>
            <a:off x="539750" y="3357563"/>
            <a:ext cx="6624638" cy="1354137"/>
            <a:chOff x="1066" y="3086"/>
            <a:chExt cx="4173" cy="853"/>
          </a:xfrm>
        </p:grpSpPr>
        <p:sp>
          <p:nvSpPr>
            <p:cNvPr id="11279" name="Text Box 28"/>
            <p:cNvSpPr txBox="1"/>
            <p:nvPr/>
          </p:nvSpPr>
          <p:spPr>
            <a:xfrm>
              <a:off x="1066" y="3113"/>
              <a:ext cx="4173" cy="826"/>
            </a:xfrm>
            <a:prstGeom prst="rect">
              <a:avLst/>
            </a:prstGeom>
            <a:noFill/>
            <a:ln w="9525">
              <a:noFill/>
            </a:ln>
          </p:spPr>
          <p:txBody>
            <a:bodyPr>
              <a:spAutoFit/>
            </a:bodyPr>
            <a:lstStyle/>
            <a:p>
              <a:pPr algn="ctr" fontAlgn="base">
                <a:spcBef>
                  <a:spcPct val="50000"/>
                </a:spcBef>
                <a:spcAft>
                  <a:spcPct val="0"/>
                </a:spcAft>
              </a:pPr>
              <a:r>
                <a:rPr lang="en-US" altLang="zh-CN" sz="3200" dirty="0">
                  <a:solidFill>
                    <a:srgbClr val="000000"/>
                  </a:solidFill>
                  <a:latin typeface="Comic Sans MS" panose="030F0702030302020204" pitchFamily="66" charset="0"/>
                </a:rPr>
                <a:t>18km/h=</a:t>
              </a:r>
              <a:r>
                <a:rPr lang="en-US" altLang="zh-CN" sz="3200" u="sng" dirty="0">
                  <a:solidFill>
                    <a:srgbClr val="000000"/>
                  </a:solidFill>
                  <a:latin typeface="Comic Sans MS" panose="030F0702030302020204" pitchFamily="66" charset="0"/>
                </a:rPr>
                <a:t>           </a:t>
              </a:r>
              <a:r>
                <a:rPr lang="en-US" altLang="zh-CN" sz="3200" dirty="0">
                  <a:solidFill>
                    <a:srgbClr val="000000"/>
                  </a:solidFill>
                  <a:latin typeface="Comic Sans MS" panose="030F0702030302020204" pitchFamily="66" charset="0"/>
                </a:rPr>
                <a:t>m/s</a:t>
              </a:r>
            </a:p>
            <a:p>
              <a:pPr algn="ctr" fontAlgn="base">
                <a:spcBef>
                  <a:spcPct val="50000"/>
                </a:spcBef>
                <a:spcAft>
                  <a:spcPct val="0"/>
                </a:spcAft>
              </a:pPr>
              <a:r>
                <a:rPr lang="en-US" altLang="zh-CN" sz="3200" dirty="0">
                  <a:solidFill>
                    <a:srgbClr val="000000"/>
                  </a:solidFill>
                  <a:latin typeface="Comic Sans MS" panose="030F0702030302020204" pitchFamily="66" charset="0"/>
                </a:rPr>
                <a:t>15m/s=</a:t>
              </a:r>
              <a:r>
                <a:rPr lang="en-US" altLang="zh-CN" sz="3200" u="sng" dirty="0">
                  <a:solidFill>
                    <a:srgbClr val="000000"/>
                  </a:solidFill>
                  <a:latin typeface="Comic Sans MS" panose="030F0702030302020204" pitchFamily="66" charset="0"/>
                </a:rPr>
                <a:t>           </a:t>
              </a:r>
              <a:r>
                <a:rPr lang="en-US" altLang="zh-CN" sz="3200" dirty="0">
                  <a:solidFill>
                    <a:srgbClr val="000000"/>
                  </a:solidFill>
                  <a:latin typeface="Comic Sans MS" panose="030F0702030302020204" pitchFamily="66" charset="0"/>
                </a:rPr>
                <a:t>km/h </a:t>
              </a:r>
            </a:p>
          </p:txBody>
        </p:sp>
        <p:sp>
          <p:nvSpPr>
            <p:cNvPr id="11280" name="Text Box 29"/>
            <p:cNvSpPr txBox="1"/>
            <p:nvPr/>
          </p:nvSpPr>
          <p:spPr>
            <a:xfrm>
              <a:off x="1129" y="3086"/>
              <a:ext cx="908" cy="365"/>
            </a:xfrm>
            <a:prstGeom prst="rect">
              <a:avLst/>
            </a:prstGeom>
            <a:noFill/>
            <a:ln w="9525">
              <a:noFill/>
            </a:ln>
          </p:spPr>
          <p:txBody>
            <a:bodyPr>
              <a:spAutoFit/>
            </a:bodyPr>
            <a:lstStyle/>
            <a:p>
              <a:pPr algn="ctr" fontAlgn="base">
                <a:spcBef>
                  <a:spcPct val="50000"/>
                </a:spcBef>
                <a:spcAft>
                  <a:spcPct val="0"/>
                </a:spcAft>
              </a:pPr>
              <a:r>
                <a:rPr lang="zh-CN" altLang="en-US" sz="3200" b="1" dirty="0">
                  <a:solidFill>
                    <a:srgbClr val="000000"/>
                  </a:solidFill>
                  <a:latin typeface="Comic Sans MS" panose="030F0702030302020204" pitchFamily="66" charset="0"/>
                </a:rPr>
                <a:t>练习</a:t>
              </a:r>
              <a:r>
                <a:rPr lang="en-US" altLang="zh-CN" sz="3200" b="1" dirty="0">
                  <a:solidFill>
                    <a:srgbClr val="000000"/>
                  </a:solidFill>
                  <a:latin typeface="Comic Sans MS" panose="030F0702030302020204" pitchFamily="66" charset="0"/>
                </a:rPr>
                <a:t>:</a:t>
              </a:r>
            </a:p>
          </p:txBody>
        </p:sp>
      </p:grpSp>
      <p:sp>
        <p:nvSpPr>
          <p:cNvPr id="14366" name="Text Box 30"/>
          <p:cNvSpPr txBox="1"/>
          <p:nvPr/>
        </p:nvSpPr>
        <p:spPr>
          <a:xfrm>
            <a:off x="3635375" y="3284538"/>
            <a:ext cx="1441450" cy="579437"/>
          </a:xfrm>
          <a:prstGeom prst="rect">
            <a:avLst/>
          </a:prstGeom>
          <a:noFill/>
          <a:ln w="9525">
            <a:noFill/>
          </a:ln>
        </p:spPr>
        <p:txBody>
          <a:bodyPr>
            <a:spAutoFit/>
          </a:bodyPr>
          <a:lstStyle/>
          <a:p>
            <a:pPr algn="ctr" fontAlgn="base">
              <a:spcBef>
                <a:spcPct val="50000"/>
              </a:spcBef>
              <a:spcAft>
                <a:spcPct val="0"/>
              </a:spcAft>
            </a:pPr>
            <a:r>
              <a:rPr lang="en-US" altLang="zh-CN" sz="3200" b="1" dirty="0">
                <a:solidFill>
                  <a:srgbClr val="000000"/>
                </a:solidFill>
                <a:latin typeface="Comic Sans MS" panose="030F0702030302020204" pitchFamily="66" charset="0"/>
              </a:rPr>
              <a:t>5</a:t>
            </a:r>
          </a:p>
        </p:txBody>
      </p:sp>
      <p:sp>
        <p:nvSpPr>
          <p:cNvPr id="14367" name="Text Box 31"/>
          <p:cNvSpPr txBox="1"/>
          <p:nvPr/>
        </p:nvSpPr>
        <p:spPr>
          <a:xfrm>
            <a:off x="3492500" y="4005263"/>
            <a:ext cx="1441450" cy="579437"/>
          </a:xfrm>
          <a:prstGeom prst="rect">
            <a:avLst/>
          </a:prstGeom>
          <a:noFill/>
          <a:ln w="9525">
            <a:noFill/>
          </a:ln>
        </p:spPr>
        <p:txBody>
          <a:bodyPr>
            <a:spAutoFit/>
          </a:bodyPr>
          <a:lstStyle/>
          <a:p>
            <a:pPr algn="ctr" fontAlgn="base">
              <a:spcBef>
                <a:spcPct val="50000"/>
              </a:spcBef>
              <a:spcAft>
                <a:spcPct val="0"/>
              </a:spcAft>
            </a:pPr>
            <a:r>
              <a:rPr lang="en-US" altLang="zh-CN" sz="3200" b="1" dirty="0">
                <a:solidFill>
                  <a:srgbClr val="000000"/>
                </a:solidFill>
                <a:latin typeface="Comic Sans MS" panose="030F0702030302020204" pitchFamily="66" charset="0"/>
              </a:rPr>
              <a:t>54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blinds(horizontal)">
                                      <p:cBhvr>
                                        <p:cTn id="7" dur="500"/>
                                        <p:tgtEl>
                                          <p:spTgt spid="14339"/>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4341"/>
                                        </p:tgtEl>
                                        <p:attrNameLst>
                                          <p:attrName>style.visibility</p:attrName>
                                        </p:attrNameLst>
                                      </p:cBhvr>
                                      <p:to>
                                        <p:strVal val="visible"/>
                                      </p:to>
                                    </p:set>
                                    <p:animEffect transition="in" filter="randombar(horizontal)">
                                      <p:cBhvr>
                                        <p:cTn id="12" dur="500"/>
                                        <p:tgtEl>
                                          <p:spTgt spid="1434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14343"/>
                                        </p:tgtEl>
                                        <p:attrNameLst>
                                          <p:attrName>style.visibility</p:attrName>
                                        </p:attrNameLst>
                                      </p:cBhvr>
                                      <p:to>
                                        <p:strVal val="visible"/>
                                      </p:to>
                                    </p:set>
                                    <p:animEffect transition="in" filter="barn(outVertical)">
                                      <p:cBhvr>
                                        <p:cTn id="17" dur="500"/>
                                        <p:tgtEl>
                                          <p:spTgt spid="1434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5" fill="hold" grpId="0" nodeType="clickEffect">
                                  <p:stCondLst>
                                    <p:cond delay="0"/>
                                  </p:stCondLst>
                                  <p:childTnLst>
                                    <p:set>
                                      <p:cBhvr>
                                        <p:cTn id="21" dur="1" fill="hold">
                                          <p:stCondLst>
                                            <p:cond delay="0"/>
                                          </p:stCondLst>
                                        </p:cTn>
                                        <p:tgtEl>
                                          <p:spTgt spid="14345"/>
                                        </p:tgtEl>
                                        <p:attrNameLst>
                                          <p:attrName>style.visibility</p:attrName>
                                        </p:attrNameLst>
                                      </p:cBhvr>
                                      <p:to>
                                        <p:strVal val="visible"/>
                                      </p:to>
                                    </p:set>
                                    <p:animEffect transition="in" filter="randombar(vertical)">
                                      <p:cBhvr>
                                        <p:cTn id="22" dur="500"/>
                                        <p:tgtEl>
                                          <p:spTgt spid="14345"/>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6"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strips(downRight)">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6" fill="hold" grpId="0" nodeType="clickEffect">
                                  <p:stCondLst>
                                    <p:cond delay="0"/>
                                  </p:stCondLst>
                                  <p:childTnLst>
                                    <p:set>
                                      <p:cBhvr>
                                        <p:cTn id="31" dur="1" fill="hold">
                                          <p:stCondLst>
                                            <p:cond delay="0"/>
                                          </p:stCondLst>
                                        </p:cTn>
                                        <p:tgtEl>
                                          <p:spTgt spid="14366"/>
                                        </p:tgtEl>
                                        <p:attrNameLst>
                                          <p:attrName>style.visibility</p:attrName>
                                        </p:attrNameLst>
                                      </p:cBhvr>
                                      <p:to>
                                        <p:strVal val="visible"/>
                                      </p:to>
                                    </p:set>
                                    <p:animEffect transition="in" filter="strips(downRight)">
                                      <p:cBhvr>
                                        <p:cTn id="32" dur="500"/>
                                        <p:tgtEl>
                                          <p:spTgt spid="14366"/>
                                        </p:tgtEl>
                                      </p:cBhvr>
                                    </p:animEffect>
                                  </p:childTnLst>
                                </p:cTn>
                              </p:par>
                            </p:childTnLst>
                          </p:cTn>
                        </p:par>
                      </p:childTnLst>
                    </p:cTn>
                  </p:par>
                  <p:par>
                    <p:cTn id="33" fill="hold">
                      <p:stCondLst>
                        <p:cond delay="indefinite"/>
                      </p:stCondLst>
                      <p:childTnLst>
                        <p:par>
                          <p:cTn id="34" fill="hold">
                            <p:stCondLst>
                              <p:cond delay="0"/>
                            </p:stCondLst>
                            <p:childTnLst>
                              <p:par>
                                <p:cTn id="35" presetID="18" presetClass="entr" presetSubtype="6" fill="hold" grpId="0" nodeType="clickEffect">
                                  <p:stCondLst>
                                    <p:cond delay="0"/>
                                  </p:stCondLst>
                                  <p:childTnLst>
                                    <p:set>
                                      <p:cBhvr>
                                        <p:cTn id="36" dur="1" fill="hold">
                                          <p:stCondLst>
                                            <p:cond delay="0"/>
                                          </p:stCondLst>
                                        </p:cTn>
                                        <p:tgtEl>
                                          <p:spTgt spid="14367"/>
                                        </p:tgtEl>
                                        <p:attrNameLst>
                                          <p:attrName>style.visibility</p:attrName>
                                        </p:attrNameLst>
                                      </p:cBhvr>
                                      <p:to>
                                        <p:strVal val="visible"/>
                                      </p:to>
                                    </p:set>
                                    <p:animEffect transition="in" filter="strips(downRight)">
                                      <p:cBhvr>
                                        <p:cTn id="37" dur="500"/>
                                        <p:tgtEl>
                                          <p:spTgt spid="143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P spid="14341" grpId="0"/>
      <p:bldP spid="14343" grpId="0"/>
      <p:bldP spid="14345" grpId="0"/>
      <p:bldP spid="14366" grpId="0"/>
      <p:bldP spid="1436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p:nvPr>
        </p:nvSpPr>
        <p:spPr>
          <a:xfrm>
            <a:off x="187325" y="258763"/>
            <a:ext cx="5175250" cy="579437"/>
          </a:xfrm>
          <a:ln/>
        </p:spPr>
        <p:txBody>
          <a:bodyPr vert="horz" wrap="square" lIns="91440" tIns="45720" rIns="91440" bIns="45720" anchor="ctr"/>
          <a:lstStyle/>
          <a:p>
            <a:pPr eaLnBrk="1" hangingPunct="1"/>
            <a:r>
              <a:rPr lang="zh-CN" altLang="en-US" sz="3200" b="1" dirty="0">
                <a:ea typeface="黑体" panose="02010609060101010101" pitchFamily="2" charset="-122"/>
              </a:rPr>
              <a:t>想想议议，回答下面问题：</a:t>
            </a:r>
          </a:p>
        </p:txBody>
      </p:sp>
      <p:sp>
        <p:nvSpPr>
          <p:cNvPr id="12291" name="Rectangle 3"/>
          <p:cNvSpPr>
            <a:spLocks noGrp="1"/>
          </p:cNvSpPr>
          <p:nvPr>
            <p:ph idx="1"/>
          </p:nvPr>
        </p:nvSpPr>
        <p:spPr>
          <a:xfrm>
            <a:off x="971550" y="4106863"/>
            <a:ext cx="7921625" cy="1843087"/>
          </a:xfrm>
          <a:ln/>
        </p:spPr>
        <p:txBody>
          <a:bodyPr vert="horz" wrap="square" lIns="0" tIns="0" rIns="0" bIns="0" anchor="t"/>
          <a:lstStyle/>
          <a:p>
            <a:pPr eaLnBrk="1" hangingPunct="1">
              <a:lnSpc>
                <a:spcPct val="80000"/>
              </a:lnSpc>
              <a:buNone/>
            </a:pPr>
            <a:endParaRPr lang="en-US" altLang="zh-CN" sz="1800" b="1" dirty="0">
              <a:latin typeface="黑体" panose="02010609060101010101" pitchFamily="2" charset="-122"/>
              <a:ea typeface="黑体" panose="02010609060101010101" pitchFamily="2" charset="-122"/>
            </a:endParaRPr>
          </a:p>
          <a:p>
            <a:pPr eaLnBrk="1" hangingPunct="1">
              <a:lnSpc>
                <a:spcPct val="80000"/>
              </a:lnSpc>
              <a:buNone/>
            </a:pPr>
            <a:r>
              <a:rPr lang="en-US" altLang="zh-CN" sz="2400" b="1" dirty="0">
                <a:latin typeface="黑体" panose="02010609060101010101" pitchFamily="2" charset="-122"/>
                <a:ea typeface="黑体" panose="02010609060101010101" pitchFamily="2" charset="-122"/>
              </a:rPr>
              <a:t>1</a:t>
            </a:r>
            <a:r>
              <a:rPr lang="zh-CN" altLang="en-US" sz="2400" b="1" dirty="0">
                <a:latin typeface="黑体" panose="02010609060101010101" pitchFamily="2" charset="-122"/>
                <a:ea typeface="黑体" panose="02010609060101010101" pitchFamily="2" charset="-122"/>
              </a:rPr>
              <a:t>、哪个球运动的时间比较长？</a:t>
            </a:r>
          </a:p>
          <a:p>
            <a:pPr eaLnBrk="1" hangingPunct="1">
              <a:lnSpc>
                <a:spcPct val="80000"/>
              </a:lnSpc>
              <a:buNone/>
            </a:pPr>
            <a:r>
              <a:rPr lang="en-US" altLang="zh-CN" sz="2400" b="1" dirty="0">
                <a:latin typeface="黑体" panose="02010609060101010101" pitchFamily="2" charset="-122"/>
                <a:ea typeface="黑体" panose="02010609060101010101" pitchFamily="2" charset="-122"/>
              </a:rPr>
              <a:t>2</a:t>
            </a:r>
            <a:r>
              <a:rPr lang="zh-CN" altLang="en-US" sz="2400" b="1" dirty="0">
                <a:latin typeface="黑体" panose="02010609060101010101" pitchFamily="2" charset="-122"/>
                <a:ea typeface="黑体" panose="02010609060101010101" pitchFamily="2" charset="-122"/>
              </a:rPr>
              <a:t>、哪个小球运动的速度（即运动快慢）基本保持不变？</a:t>
            </a:r>
          </a:p>
          <a:p>
            <a:pPr eaLnBrk="1" hangingPunct="1">
              <a:lnSpc>
                <a:spcPct val="80000"/>
              </a:lnSpc>
              <a:buNone/>
            </a:pPr>
            <a:r>
              <a:rPr lang="en-US" altLang="zh-CN" sz="2400" b="1" dirty="0">
                <a:latin typeface="黑体" panose="02010609060101010101" pitchFamily="2" charset="-122"/>
                <a:ea typeface="黑体" panose="02010609060101010101" pitchFamily="2" charset="-122"/>
              </a:rPr>
              <a:t>3</a:t>
            </a:r>
            <a:r>
              <a:rPr lang="zh-CN" altLang="en-US" sz="2400" b="1" dirty="0">
                <a:latin typeface="黑体" panose="02010609060101010101" pitchFamily="2" charset="-122"/>
                <a:ea typeface="黑体" panose="02010609060101010101" pitchFamily="2" charset="-122"/>
              </a:rPr>
              <a:t>、哪个小球的运动越来越快？</a:t>
            </a:r>
          </a:p>
          <a:p>
            <a:pPr eaLnBrk="1" hangingPunct="1">
              <a:lnSpc>
                <a:spcPct val="80000"/>
              </a:lnSpc>
              <a:buNone/>
            </a:pPr>
            <a:r>
              <a:rPr lang="zh-CN" altLang="en-US" sz="2400" b="1" dirty="0">
                <a:latin typeface="黑体" panose="02010609060101010101" pitchFamily="2" charset="-122"/>
                <a:ea typeface="黑体" panose="02010609060101010101" pitchFamily="2" charset="-122"/>
              </a:rPr>
              <a:t>     （友情提示：两种比较快慢的方法）</a:t>
            </a:r>
          </a:p>
        </p:txBody>
      </p:sp>
      <p:pic>
        <p:nvPicPr>
          <p:cNvPr id="12292" name="Picture 4"/>
          <p:cNvPicPr>
            <a:picLocks noChangeAspect="1"/>
          </p:cNvPicPr>
          <p:nvPr/>
        </p:nvPicPr>
        <p:blipFill>
          <a:blip r:embed="rId2"/>
          <a:srcRect r="99" b="240"/>
          <a:stretch>
            <a:fillRect/>
          </a:stretch>
        </p:blipFill>
        <p:spPr>
          <a:xfrm>
            <a:off x="611188" y="1052513"/>
            <a:ext cx="7315200" cy="2589212"/>
          </a:xfrm>
          <a:prstGeom prst="rect">
            <a:avLst/>
          </a:prstGeom>
          <a:noFill/>
          <a:ln w="9525">
            <a:noFill/>
          </a:ln>
        </p:spPr>
      </p:pic>
      <p:sp>
        <p:nvSpPr>
          <p:cNvPr id="12293" name="Rectangle 5"/>
          <p:cNvSpPr/>
          <p:nvPr/>
        </p:nvSpPr>
        <p:spPr>
          <a:xfrm>
            <a:off x="847725" y="3789363"/>
            <a:ext cx="5168900" cy="396875"/>
          </a:xfrm>
          <a:prstGeom prst="rect">
            <a:avLst/>
          </a:prstGeom>
          <a:noFill/>
          <a:ln w="9525">
            <a:noFill/>
          </a:ln>
        </p:spPr>
        <p:txBody>
          <a:bodyPr wrap="none">
            <a:spAutoFit/>
          </a:bodyPr>
          <a:lstStyle/>
          <a:p>
            <a:pPr fontAlgn="base">
              <a:spcBef>
                <a:spcPct val="0"/>
              </a:spcBef>
              <a:spcAft>
                <a:spcPct val="0"/>
              </a:spcAft>
            </a:pPr>
            <a:r>
              <a:rPr lang="zh-CN" altLang="en-US" sz="2000" b="1" dirty="0">
                <a:solidFill>
                  <a:srgbClr val="FC1806"/>
                </a:solidFill>
                <a:latin typeface="黑体" panose="02010609060101010101" pitchFamily="2" charset="-122"/>
                <a:ea typeface="黑体" panose="02010609060101010101" pitchFamily="2" charset="-122"/>
              </a:rPr>
              <a:t>注意</a:t>
            </a:r>
            <a:r>
              <a:rPr lang="en-US" altLang="zh-CN" sz="2000" b="1" dirty="0">
                <a:solidFill>
                  <a:srgbClr val="FC1806"/>
                </a:solidFill>
                <a:latin typeface="黑体" panose="02010609060101010101" pitchFamily="2" charset="-122"/>
                <a:ea typeface="黑体" panose="02010609060101010101" pitchFamily="2" charset="-122"/>
              </a:rPr>
              <a:t>:</a:t>
            </a:r>
            <a:r>
              <a:rPr lang="zh-CN" altLang="en-US" sz="2000" b="1" dirty="0">
                <a:solidFill>
                  <a:srgbClr val="FC1806"/>
                </a:solidFill>
                <a:latin typeface="黑体" panose="02010609060101010101" pitchFamily="2" charset="-122"/>
                <a:ea typeface="黑体" panose="02010609060101010101" pitchFamily="2" charset="-122"/>
              </a:rPr>
              <a:t>同一照片中两个球之间的时间间隔相同</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p:cNvSpPr>
          <p:nvPr>
            <p:ph type="title"/>
          </p:nvPr>
        </p:nvSpPr>
        <p:spPr>
          <a:xfrm>
            <a:off x="-252412" y="152400"/>
            <a:ext cx="4102100" cy="828675"/>
          </a:xfrm>
          <a:ln/>
        </p:spPr>
        <p:txBody>
          <a:bodyPr vert="horz" wrap="square" lIns="0" tIns="0" rIns="0" bIns="0" anchor="ctr"/>
          <a:lstStyle/>
          <a:p>
            <a:pPr eaLnBrk="1" hangingPunct="1"/>
            <a:r>
              <a:rPr lang="zh-CN" altLang="en-US" sz="3600" b="1" dirty="0">
                <a:solidFill>
                  <a:schemeClr val="folHlink"/>
                </a:solidFill>
                <a:ea typeface="黑体" panose="02010609060101010101" pitchFamily="2" charset="-122"/>
              </a:rPr>
              <a:t>匀速直线运动：</a:t>
            </a:r>
          </a:p>
        </p:txBody>
      </p:sp>
      <p:sp>
        <p:nvSpPr>
          <p:cNvPr id="20483" name="Rectangle 3"/>
          <p:cNvSpPr>
            <a:spLocks noGrp="1"/>
          </p:cNvSpPr>
          <p:nvPr>
            <p:ph idx="1"/>
          </p:nvPr>
        </p:nvSpPr>
        <p:spPr>
          <a:xfrm>
            <a:off x="250825" y="909638"/>
            <a:ext cx="7993063" cy="1223962"/>
          </a:xfrm>
          <a:ln/>
        </p:spPr>
        <p:txBody>
          <a:bodyPr vert="horz" wrap="square" lIns="91440" tIns="45720" rIns="91440" bIns="45720" anchor="t"/>
          <a:lstStyle/>
          <a:p>
            <a:pPr eaLnBrk="1" hangingPunct="1"/>
            <a:r>
              <a:rPr lang="zh-CN" altLang="en-US" sz="2800" b="1" dirty="0"/>
              <a:t>物体沿着直线做快慢不变的运动运动叫做</a:t>
            </a:r>
            <a:r>
              <a:rPr lang="zh-CN" altLang="en-US" sz="2800" b="1" dirty="0">
                <a:solidFill>
                  <a:srgbClr val="FC1806"/>
                </a:solidFill>
                <a:ea typeface="黑体" panose="02010609060101010101" pitchFamily="2" charset="-122"/>
              </a:rPr>
              <a:t>匀速直线运动</a:t>
            </a:r>
            <a:r>
              <a:rPr lang="zh-CN" altLang="en-US" dirty="0"/>
              <a:t>。</a:t>
            </a:r>
          </a:p>
        </p:txBody>
      </p:sp>
      <p:sp>
        <p:nvSpPr>
          <p:cNvPr id="20484" name="Rectangle 4"/>
          <p:cNvSpPr/>
          <p:nvPr/>
        </p:nvSpPr>
        <p:spPr>
          <a:xfrm>
            <a:off x="250825" y="1787525"/>
            <a:ext cx="8424863" cy="2227263"/>
          </a:xfrm>
          <a:prstGeom prst="rect">
            <a:avLst/>
          </a:prstGeom>
          <a:noFill/>
          <a:ln w="50800">
            <a:noFill/>
          </a:ln>
        </p:spPr>
        <p:txBody>
          <a:bodyPr>
            <a:spAutoFit/>
          </a:bodyPr>
          <a:lstStyle/>
          <a:p>
            <a:pPr fontAlgn="base">
              <a:spcBef>
                <a:spcPct val="20000"/>
              </a:spcBef>
              <a:spcAft>
                <a:spcPct val="0"/>
              </a:spcAft>
              <a:buFontTx/>
              <a:buChar char="•"/>
            </a:pPr>
            <a:r>
              <a:rPr lang="zh-CN" altLang="en-US" sz="2800" b="1" dirty="0">
                <a:solidFill>
                  <a:srgbClr val="000000"/>
                </a:solidFill>
                <a:latin typeface="Comic Sans MS" panose="030F0702030302020204" pitchFamily="66" charset="0"/>
              </a:rPr>
              <a:t>其重要特征是快慢不变和运动路线是直线即方向不变；运动的快慢不变即在任何相等的时间内通过的路程都相等。两者缺一不可。简而言之，匀速直线运动是运动状态不变化的运动，是最简单也是最理想的一种机械运动</a:t>
            </a:r>
            <a:r>
              <a:rPr lang="zh-CN" altLang="en-US" sz="2800" dirty="0">
                <a:solidFill>
                  <a:srgbClr val="000000"/>
                </a:solidFill>
                <a:latin typeface="Comic Sans MS" panose="030F0702030302020204" pitchFamily="66" charset="0"/>
              </a:rPr>
              <a:t>。</a:t>
            </a:r>
          </a:p>
        </p:txBody>
      </p:sp>
      <p:sp>
        <p:nvSpPr>
          <p:cNvPr id="20485" name="Rectangle 5"/>
          <p:cNvSpPr/>
          <p:nvPr/>
        </p:nvSpPr>
        <p:spPr>
          <a:xfrm>
            <a:off x="179388" y="3752850"/>
            <a:ext cx="2376487" cy="828675"/>
          </a:xfrm>
          <a:prstGeom prst="rect">
            <a:avLst/>
          </a:prstGeom>
          <a:noFill/>
          <a:ln w="9525">
            <a:noFill/>
          </a:ln>
        </p:spPr>
        <p:txBody>
          <a:bodyPr lIns="0" tIns="0" rIns="0" bIns="0" anchor="b"/>
          <a:lstStyle/>
          <a:p>
            <a:pPr algn="ctr" fontAlgn="base">
              <a:spcBef>
                <a:spcPct val="0"/>
              </a:spcBef>
              <a:spcAft>
                <a:spcPct val="0"/>
              </a:spcAft>
            </a:pPr>
            <a:r>
              <a:rPr lang="zh-CN" altLang="en-US" sz="3600" b="1" dirty="0">
                <a:solidFill>
                  <a:srgbClr val="99CC00"/>
                </a:solidFill>
                <a:ea typeface="黑体" panose="02010609060101010101" pitchFamily="2" charset="-122"/>
              </a:rPr>
              <a:t>平均速度：</a:t>
            </a:r>
          </a:p>
        </p:txBody>
      </p:sp>
      <p:grpSp>
        <p:nvGrpSpPr>
          <p:cNvPr id="2" name="Group 6"/>
          <p:cNvGrpSpPr/>
          <p:nvPr/>
        </p:nvGrpSpPr>
        <p:grpSpPr>
          <a:xfrm>
            <a:off x="2124075" y="3933825"/>
            <a:ext cx="6840538" cy="1303338"/>
            <a:chOff x="1338" y="2478"/>
            <a:chExt cx="4309" cy="821"/>
          </a:xfrm>
        </p:grpSpPr>
        <p:sp>
          <p:nvSpPr>
            <p:cNvPr id="13320" name="Text Box 7"/>
            <p:cNvSpPr txBox="1"/>
            <p:nvPr/>
          </p:nvSpPr>
          <p:spPr>
            <a:xfrm>
              <a:off x="1338" y="2568"/>
              <a:ext cx="4309" cy="731"/>
            </a:xfrm>
            <a:prstGeom prst="rect">
              <a:avLst/>
            </a:prstGeom>
            <a:noFill/>
            <a:ln w="50800">
              <a:noFill/>
            </a:ln>
          </p:spPr>
          <p:txBody>
            <a:bodyPr>
              <a:spAutoFit/>
            </a:bodyPr>
            <a:lstStyle/>
            <a:p>
              <a:pPr fontAlgn="base">
                <a:spcBef>
                  <a:spcPct val="50000"/>
                </a:spcBef>
                <a:spcAft>
                  <a:spcPct val="0"/>
                </a:spcAft>
              </a:pPr>
              <a:r>
                <a:rPr lang="zh-CN" altLang="en-US" sz="2800" b="1" dirty="0">
                  <a:solidFill>
                    <a:srgbClr val="000000"/>
                  </a:solidFill>
                  <a:latin typeface="Comic Sans MS" panose="030F0702030302020204" pitchFamily="66" charset="0"/>
                </a:rPr>
                <a:t>如果只做粗略的研究，可以利用      来</a:t>
              </a:r>
            </a:p>
            <a:p>
              <a:pPr fontAlgn="base">
                <a:spcBef>
                  <a:spcPct val="50000"/>
                </a:spcBef>
                <a:spcAft>
                  <a:spcPct val="0"/>
                </a:spcAft>
              </a:pPr>
              <a:r>
                <a:rPr lang="zh-CN" altLang="en-US" sz="2800" b="1" dirty="0">
                  <a:solidFill>
                    <a:srgbClr val="000000"/>
                  </a:solidFill>
                  <a:latin typeface="Comic Sans MS" panose="030F0702030302020204" pitchFamily="66" charset="0"/>
                </a:rPr>
                <a:t>计算，这样算出来的速度叫做</a:t>
              </a:r>
              <a:r>
                <a:rPr lang="zh-CN" altLang="en-US" sz="2800" b="1" dirty="0">
                  <a:solidFill>
                    <a:srgbClr val="000000"/>
                  </a:solidFill>
                  <a:latin typeface="Comic Sans MS" panose="030F0702030302020204" pitchFamily="66" charset="0"/>
                  <a:ea typeface="黑体" panose="02010609060101010101" pitchFamily="2" charset="-122"/>
                </a:rPr>
                <a:t>平均速度</a:t>
              </a:r>
              <a:r>
                <a:rPr lang="zh-CN" altLang="en-US" sz="2800" b="1" dirty="0">
                  <a:solidFill>
                    <a:srgbClr val="000000"/>
                  </a:solidFill>
                  <a:latin typeface="Comic Sans MS" panose="030F0702030302020204" pitchFamily="66" charset="0"/>
                </a:rPr>
                <a:t>。</a:t>
              </a:r>
            </a:p>
          </p:txBody>
        </p:sp>
        <p:pic>
          <p:nvPicPr>
            <p:cNvPr id="13321" name="Picture 8"/>
            <p:cNvPicPr>
              <a:picLocks noChangeAspect="1"/>
            </p:cNvPicPr>
            <p:nvPr/>
          </p:nvPicPr>
          <p:blipFill>
            <a:blip r:embed="rId2"/>
            <a:stretch>
              <a:fillRect/>
            </a:stretch>
          </p:blipFill>
          <p:spPr>
            <a:xfrm>
              <a:off x="4558" y="2478"/>
              <a:ext cx="544" cy="544"/>
            </a:xfrm>
            <a:prstGeom prst="rect">
              <a:avLst/>
            </a:prstGeom>
            <a:noFill/>
            <a:ln w="9525">
              <a:noFill/>
            </a:ln>
          </p:spPr>
        </p:pic>
      </p:grpSp>
      <p:sp>
        <p:nvSpPr>
          <p:cNvPr id="20489" name="Text Box 9"/>
          <p:cNvSpPr txBox="1"/>
          <p:nvPr/>
        </p:nvSpPr>
        <p:spPr>
          <a:xfrm>
            <a:off x="2051050" y="5241925"/>
            <a:ext cx="6481763" cy="1066800"/>
          </a:xfrm>
          <a:prstGeom prst="rect">
            <a:avLst/>
          </a:prstGeom>
          <a:noFill/>
          <a:ln w="50800">
            <a:noFill/>
          </a:ln>
        </p:spPr>
        <p:txBody>
          <a:bodyPr>
            <a:spAutoFit/>
          </a:bodyPr>
          <a:lstStyle/>
          <a:p>
            <a:pPr fontAlgn="base">
              <a:spcBef>
                <a:spcPct val="50000"/>
              </a:spcBef>
              <a:spcAft>
                <a:spcPct val="0"/>
              </a:spcAft>
            </a:pPr>
            <a:r>
              <a:rPr lang="zh-CN" altLang="en-US" sz="3200" b="1" dirty="0">
                <a:solidFill>
                  <a:srgbClr val="000000"/>
                </a:solidFill>
                <a:latin typeface="Comic Sans MS" panose="030F0702030302020204" pitchFamily="66" charset="0"/>
                <a:ea typeface="华文新魏" panose="02010800040101010101" pitchFamily="2" charset="-122"/>
              </a:rPr>
              <a:t>注：讲平均速度时，必须指明是某段时间或某段路程内的平均速度。</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Effect transition="in" filter="box(in)">
                                      <p:cBhvr>
                                        <p:cTn id="7" dur="2000"/>
                                        <p:tgtEl>
                                          <p:spTgt spid="2048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20484"/>
                                        </p:tgtEl>
                                        <p:attrNameLst>
                                          <p:attrName>style.visibility</p:attrName>
                                        </p:attrNameLst>
                                      </p:cBhvr>
                                      <p:to>
                                        <p:strVal val="visible"/>
                                      </p:to>
                                    </p:set>
                                    <p:animEffect transition="in" filter="strips(downRight)">
                                      <p:cBhvr>
                                        <p:cTn id="12" dur="2000"/>
                                        <p:tgtEl>
                                          <p:spTgt spid="20484"/>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20485"/>
                                        </p:tgtEl>
                                        <p:attrNameLst>
                                          <p:attrName>style.visibility</p:attrName>
                                        </p:attrNameLst>
                                      </p:cBhvr>
                                      <p:to>
                                        <p:strVal val="visible"/>
                                      </p:to>
                                    </p:set>
                                    <p:animEffect transition="in" filter="dissolve">
                                      <p:cBhvr>
                                        <p:cTn id="17" dur="1000"/>
                                        <p:tgtEl>
                                          <p:spTgt spid="20485"/>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6"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strips(downRight)">
                                      <p:cBhvr>
                                        <p:cTn id="22" dur="20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6" fill="hold" grpId="1" nodeType="clickEffect">
                                  <p:stCondLst>
                                    <p:cond delay="0"/>
                                  </p:stCondLst>
                                  <p:iterate type="lt">
                                    <p:tmPct val="0"/>
                                  </p:iterate>
                                  <p:childTnLst>
                                    <p:set>
                                      <p:cBhvr>
                                        <p:cTn id="26" dur="1" fill="hold">
                                          <p:stCondLst>
                                            <p:cond delay="0"/>
                                          </p:stCondLst>
                                        </p:cTn>
                                        <p:tgtEl>
                                          <p:spTgt spid="20489"/>
                                        </p:tgtEl>
                                        <p:attrNameLst>
                                          <p:attrName>style.visibility</p:attrName>
                                        </p:attrNameLst>
                                      </p:cBhvr>
                                      <p:to>
                                        <p:strVal val="visible"/>
                                      </p:to>
                                    </p:set>
                                    <p:animEffect transition="in" filter="strips(downRight)">
                                      <p:cBhvr>
                                        <p:cTn id="27" dur="2000"/>
                                        <p:tgtEl>
                                          <p:spTgt spid="2048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mph" presetSubtype="0" fill="hold" grpId="0" nodeType="clickEffect">
                                  <p:stCondLst>
                                    <p:cond delay="0"/>
                                  </p:stCondLst>
                                  <p:iterate type="lt">
                                    <p:tmPct val="4000"/>
                                  </p:iterate>
                                  <p:childTnLst>
                                    <p:set>
                                      <p:cBhvr override="childStyle">
                                        <p:cTn id="31" dur="2000" fill="hold"/>
                                        <p:tgtEl>
                                          <p:spTgt spid="20489"/>
                                        </p:tgtEl>
                                        <p:attrNameLst>
                                          <p:attrName>style.color</p:attrName>
                                        </p:attrNameLst>
                                      </p:cBhvr>
                                      <p:to>
                                        <p:clrVal>
                                          <a:schemeClr val="accent2"/>
                                        </p:clrVal>
                                      </p:to>
                                    </p:set>
                                    <p:set>
                                      <p:cBhvr>
                                        <p:cTn id="32" dur="2000" fill="hold"/>
                                        <p:tgtEl>
                                          <p:spTgt spid="20489"/>
                                        </p:tgtEl>
                                        <p:attrNameLst>
                                          <p:attrName>fillcolor</p:attrName>
                                        </p:attrNameLst>
                                      </p:cBhvr>
                                      <p:to>
                                        <p:clrVal>
                                          <a:schemeClr val="accent2"/>
                                        </p:clrVal>
                                      </p:to>
                                    </p:set>
                                    <p:set>
                                      <p:cBhvr>
                                        <p:cTn id="33" dur="2000" fill="hold"/>
                                        <p:tgtEl>
                                          <p:spTgt spid="2048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p:bldP spid="20484" grpId="0"/>
      <p:bldP spid="20485" grpId="0"/>
      <p:bldP spid="20489" grpId="0"/>
      <p:bldP spid="20489"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p:cNvSpPr>
          <p:nvPr>
            <p:ph type="title"/>
          </p:nvPr>
        </p:nvSpPr>
        <p:spPr>
          <a:xfrm>
            <a:off x="179388" y="333375"/>
            <a:ext cx="7634287" cy="755650"/>
          </a:xfrm>
          <a:ln/>
        </p:spPr>
        <p:txBody>
          <a:bodyPr vert="horz" wrap="square" lIns="91440" tIns="45720" rIns="91440" bIns="45720" anchor="ctr"/>
          <a:lstStyle/>
          <a:p>
            <a:pPr algn="l" eaLnBrk="1" hangingPunct="1"/>
            <a:r>
              <a:rPr lang="zh-CN" altLang="en-US" sz="3200" b="1" dirty="0"/>
              <a:t>速度大小的另一种比较方法</a:t>
            </a:r>
            <a:r>
              <a:rPr lang="en-US" altLang="zh-CN" sz="3200" b="1" dirty="0"/>
              <a:t>----</a:t>
            </a:r>
            <a:r>
              <a:rPr lang="zh-CN" altLang="en-US" sz="3200" b="1" dirty="0">
                <a:solidFill>
                  <a:srgbClr val="FC1806"/>
                </a:solidFill>
              </a:rPr>
              <a:t>图像法</a:t>
            </a:r>
          </a:p>
        </p:txBody>
      </p:sp>
      <p:sp>
        <p:nvSpPr>
          <p:cNvPr id="14339" name="Text Box 3"/>
          <p:cNvSpPr txBox="1"/>
          <p:nvPr/>
        </p:nvSpPr>
        <p:spPr>
          <a:xfrm>
            <a:off x="323850" y="1125538"/>
            <a:ext cx="7467600" cy="1203325"/>
          </a:xfrm>
          <a:prstGeom prst="rect">
            <a:avLst/>
          </a:prstGeom>
          <a:noFill/>
          <a:ln w="9525">
            <a:noFill/>
          </a:ln>
        </p:spPr>
        <p:txBody>
          <a:bodyPr>
            <a:spAutoFit/>
          </a:bodyPr>
          <a:lstStyle/>
          <a:p>
            <a:pPr fontAlgn="base">
              <a:lnSpc>
                <a:spcPct val="130000"/>
              </a:lnSpc>
              <a:spcBef>
                <a:spcPct val="50000"/>
              </a:spcBef>
              <a:spcAft>
                <a:spcPct val="0"/>
              </a:spcAft>
              <a:buFont typeface="Wingdings" panose="05000000000000000000" pitchFamily="2" charset="2"/>
              <a:buChar char="v"/>
            </a:pPr>
            <a:r>
              <a:rPr lang="en-US" altLang="zh-CN" sz="2800" b="1" dirty="0">
                <a:solidFill>
                  <a:srgbClr val="FC1806"/>
                </a:solidFill>
                <a:latin typeface="Times New Roman" panose="02020603050405020304" pitchFamily="18" charset="0"/>
                <a:ea typeface="楷体_GB2312" pitchFamily="49" charset="-122"/>
              </a:rPr>
              <a:t>    </a:t>
            </a:r>
            <a:r>
              <a:rPr lang="zh-CN" altLang="en-US" sz="2800" b="1" dirty="0">
                <a:solidFill>
                  <a:srgbClr val="FC1806"/>
                </a:solidFill>
                <a:latin typeface="Times New Roman" panose="02020603050405020304" pitchFamily="18" charset="0"/>
                <a:ea typeface="楷体_GB2312" pitchFamily="49" charset="-122"/>
              </a:rPr>
              <a:t>思考：</a:t>
            </a:r>
            <a:r>
              <a:rPr lang="zh-CN" altLang="en-US" sz="2800" b="1" dirty="0">
                <a:solidFill>
                  <a:srgbClr val="000000"/>
                </a:solidFill>
                <a:latin typeface="Times New Roman" panose="02020603050405020304" pitchFamily="18" charset="0"/>
                <a:ea typeface="楷体_GB2312" pitchFamily="49" charset="-122"/>
              </a:rPr>
              <a:t>如图所示甲、乙两物体的</a:t>
            </a:r>
            <a:r>
              <a:rPr lang="en-US" altLang="zh-CN" sz="2800" b="1" dirty="0">
                <a:solidFill>
                  <a:srgbClr val="000000"/>
                </a:solidFill>
                <a:latin typeface="Times New Roman" panose="02020603050405020304" pitchFamily="18" charset="0"/>
                <a:ea typeface="楷体_GB2312" pitchFamily="49" charset="-122"/>
              </a:rPr>
              <a:t>s-t</a:t>
            </a:r>
            <a:r>
              <a:rPr lang="zh-CN" altLang="en-US" sz="2800" b="1" dirty="0">
                <a:solidFill>
                  <a:srgbClr val="000000"/>
                </a:solidFill>
                <a:latin typeface="Times New Roman" panose="02020603050405020304" pitchFamily="18" charset="0"/>
                <a:ea typeface="楷体_GB2312" pitchFamily="49" charset="-122"/>
              </a:rPr>
              <a:t>图象；谁运动得比较快？</a:t>
            </a:r>
          </a:p>
        </p:txBody>
      </p:sp>
      <p:sp>
        <p:nvSpPr>
          <p:cNvPr id="14340" name="Line 4"/>
          <p:cNvSpPr/>
          <p:nvPr/>
        </p:nvSpPr>
        <p:spPr>
          <a:xfrm>
            <a:off x="1766888" y="5280025"/>
            <a:ext cx="3479800" cy="1588"/>
          </a:xfrm>
          <a:prstGeom prst="line">
            <a:avLst/>
          </a:prstGeom>
          <a:ln w="19050" cap="flat" cmpd="sng">
            <a:solidFill>
              <a:schemeClr val="tx1"/>
            </a:solidFill>
            <a:prstDash val="solid"/>
            <a:headEnd type="none" w="med" len="med"/>
            <a:tailEnd type="triangle" w="med" len="lg"/>
          </a:ln>
        </p:spPr>
      </p:sp>
      <p:sp>
        <p:nvSpPr>
          <p:cNvPr id="14341" name="Line 5"/>
          <p:cNvSpPr/>
          <p:nvPr/>
        </p:nvSpPr>
        <p:spPr>
          <a:xfrm flipV="1">
            <a:off x="1766888" y="2754313"/>
            <a:ext cx="1587" cy="2540000"/>
          </a:xfrm>
          <a:prstGeom prst="line">
            <a:avLst/>
          </a:prstGeom>
          <a:ln w="19050" cap="flat" cmpd="sng">
            <a:solidFill>
              <a:schemeClr val="tx1"/>
            </a:solidFill>
            <a:prstDash val="solid"/>
            <a:headEnd type="none" w="med" len="med"/>
            <a:tailEnd type="triangle" w="med" len="lg"/>
          </a:ln>
        </p:spPr>
      </p:sp>
      <p:sp>
        <p:nvSpPr>
          <p:cNvPr id="14342" name="Line 6"/>
          <p:cNvSpPr/>
          <p:nvPr/>
        </p:nvSpPr>
        <p:spPr>
          <a:xfrm>
            <a:off x="1766888" y="3360738"/>
            <a:ext cx="3068637" cy="1587"/>
          </a:xfrm>
          <a:prstGeom prst="line">
            <a:avLst/>
          </a:prstGeom>
          <a:ln w="19050" cap="flat" cmpd="sng">
            <a:solidFill>
              <a:schemeClr val="tx1"/>
            </a:solidFill>
            <a:prstDash val="dash"/>
            <a:headEnd type="none" w="med" len="med"/>
            <a:tailEnd type="none" w="med" len="med"/>
          </a:ln>
        </p:spPr>
      </p:sp>
      <p:sp>
        <p:nvSpPr>
          <p:cNvPr id="14343" name="Line 7"/>
          <p:cNvSpPr/>
          <p:nvPr/>
        </p:nvSpPr>
        <p:spPr>
          <a:xfrm>
            <a:off x="4835525" y="3360738"/>
            <a:ext cx="1588" cy="1905000"/>
          </a:xfrm>
          <a:prstGeom prst="line">
            <a:avLst/>
          </a:prstGeom>
          <a:ln w="19050" cap="flat" cmpd="sng">
            <a:solidFill>
              <a:schemeClr val="tx1"/>
            </a:solidFill>
            <a:prstDash val="dash"/>
            <a:headEnd type="none" w="med" len="med"/>
            <a:tailEnd type="none" w="med" len="med"/>
          </a:ln>
        </p:spPr>
      </p:sp>
      <p:sp>
        <p:nvSpPr>
          <p:cNvPr id="14344" name="Line 8"/>
          <p:cNvSpPr/>
          <p:nvPr/>
        </p:nvSpPr>
        <p:spPr>
          <a:xfrm>
            <a:off x="3200400" y="3360738"/>
            <a:ext cx="1588" cy="1905000"/>
          </a:xfrm>
          <a:prstGeom prst="line">
            <a:avLst/>
          </a:prstGeom>
          <a:ln w="19050" cap="flat" cmpd="sng">
            <a:solidFill>
              <a:schemeClr val="tx1"/>
            </a:solidFill>
            <a:prstDash val="dash"/>
            <a:headEnd type="none" w="med" len="med"/>
            <a:tailEnd type="none" w="med" len="med"/>
          </a:ln>
        </p:spPr>
      </p:sp>
      <p:sp>
        <p:nvSpPr>
          <p:cNvPr id="14345" name="Line 9"/>
          <p:cNvSpPr/>
          <p:nvPr/>
        </p:nvSpPr>
        <p:spPr>
          <a:xfrm flipV="1">
            <a:off x="1766888" y="3360738"/>
            <a:ext cx="1433512" cy="1905000"/>
          </a:xfrm>
          <a:prstGeom prst="line">
            <a:avLst/>
          </a:prstGeom>
          <a:ln w="28575" cap="flat" cmpd="sng">
            <a:solidFill>
              <a:schemeClr val="tx1"/>
            </a:solidFill>
            <a:prstDash val="solid"/>
            <a:headEnd type="none" w="med" len="med"/>
            <a:tailEnd type="none" w="med" len="med"/>
          </a:ln>
        </p:spPr>
      </p:sp>
      <p:sp>
        <p:nvSpPr>
          <p:cNvPr id="14346" name="Line 10"/>
          <p:cNvSpPr/>
          <p:nvPr/>
        </p:nvSpPr>
        <p:spPr>
          <a:xfrm flipV="1">
            <a:off x="1763713" y="3357563"/>
            <a:ext cx="3070225" cy="1903412"/>
          </a:xfrm>
          <a:prstGeom prst="line">
            <a:avLst/>
          </a:prstGeom>
          <a:ln w="28575" cap="flat" cmpd="sng">
            <a:solidFill>
              <a:schemeClr val="tx1"/>
            </a:solidFill>
            <a:prstDash val="solid"/>
            <a:headEnd type="none" w="med" len="med"/>
            <a:tailEnd type="none" w="med" len="med"/>
          </a:ln>
        </p:spPr>
      </p:sp>
      <p:sp>
        <p:nvSpPr>
          <p:cNvPr id="14347" name="Text Box 11"/>
          <p:cNvSpPr txBox="1"/>
          <p:nvPr/>
        </p:nvSpPr>
        <p:spPr>
          <a:xfrm>
            <a:off x="1368425" y="2376488"/>
            <a:ext cx="612775" cy="635000"/>
          </a:xfrm>
          <a:prstGeom prst="rect">
            <a:avLst/>
          </a:prstGeom>
          <a:noFill/>
          <a:ln w="9525">
            <a:noFill/>
          </a:ln>
        </p:spPr>
        <p:txBody>
          <a:bodyPr lIns="0" tIns="0" rIns="0" bIns="0"/>
          <a:lstStyle/>
          <a:p>
            <a:pPr algn="just" fontAlgn="base">
              <a:spcBef>
                <a:spcPct val="0"/>
              </a:spcBef>
              <a:spcAft>
                <a:spcPct val="0"/>
              </a:spcAft>
            </a:pPr>
            <a:r>
              <a:rPr lang="en-US" altLang="zh-CN" sz="2800" dirty="0">
                <a:solidFill>
                  <a:srgbClr val="000000"/>
                </a:solidFill>
                <a:latin typeface="Times New Roman" panose="02020603050405020304" pitchFamily="18" charset="0"/>
              </a:rPr>
              <a:t>s/m</a:t>
            </a:r>
            <a:endParaRPr lang="en-US" altLang="zh-CN" sz="2800" u="sng" dirty="0">
              <a:solidFill>
                <a:srgbClr val="000000"/>
              </a:solidFill>
            </a:endParaRPr>
          </a:p>
        </p:txBody>
      </p:sp>
      <p:sp>
        <p:nvSpPr>
          <p:cNvPr id="14348" name="Text Box 12"/>
          <p:cNvSpPr txBox="1"/>
          <p:nvPr/>
        </p:nvSpPr>
        <p:spPr>
          <a:xfrm>
            <a:off x="2995613" y="5265738"/>
            <a:ext cx="612775" cy="463550"/>
          </a:xfrm>
          <a:prstGeom prst="rect">
            <a:avLst/>
          </a:prstGeom>
          <a:noFill/>
          <a:ln w="9525">
            <a:noFill/>
          </a:ln>
        </p:spPr>
        <p:txBody>
          <a:bodyPr lIns="0" tIns="0" rIns="0" bIns="0"/>
          <a:lstStyle/>
          <a:p>
            <a:pPr algn="just" fontAlgn="base">
              <a:spcBef>
                <a:spcPct val="0"/>
              </a:spcBef>
              <a:spcAft>
                <a:spcPct val="0"/>
              </a:spcAft>
            </a:pPr>
            <a:r>
              <a:rPr lang="en-US" altLang="zh-CN" sz="2800" dirty="0">
                <a:solidFill>
                  <a:srgbClr val="000000"/>
                </a:solidFill>
                <a:latin typeface="Times New Roman" panose="02020603050405020304" pitchFamily="18" charset="0"/>
              </a:rPr>
              <a:t>10</a:t>
            </a:r>
            <a:endParaRPr lang="en-US" altLang="zh-CN" sz="2800" u="sng" dirty="0">
              <a:solidFill>
                <a:srgbClr val="000000"/>
              </a:solidFill>
            </a:endParaRPr>
          </a:p>
        </p:txBody>
      </p:sp>
      <p:sp>
        <p:nvSpPr>
          <p:cNvPr id="14349" name="Text Box 13"/>
          <p:cNvSpPr txBox="1"/>
          <p:nvPr/>
        </p:nvSpPr>
        <p:spPr>
          <a:xfrm>
            <a:off x="4633913" y="5265738"/>
            <a:ext cx="612775" cy="463550"/>
          </a:xfrm>
          <a:prstGeom prst="rect">
            <a:avLst/>
          </a:prstGeom>
          <a:noFill/>
          <a:ln w="9525">
            <a:noFill/>
          </a:ln>
        </p:spPr>
        <p:txBody>
          <a:bodyPr lIns="0" tIns="0" rIns="0" bIns="0"/>
          <a:lstStyle/>
          <a:p>
            <a:pPr algn="just" fontAlgn="base">
              <a:spcBef>
                <a:spcPct val="0"/>
              </a:spcBef>
              <a:spcAft>
                <a:spcPct val="0"/>
              </a:spcAft>
            </a:pPr>
            <a:r>
              <a:rPr lang="en-US" altLang="zh-CN" sz="2800" dirty="0">
                <a:solidFill>
                  <a:srgbClr val="000000"/>
                </a:solidFill>
                <a:latin typeface="Times New Roman" panose="02020603050405020304" pitchFamily="18" charset="0"/>
              </a:rPr>
              <a:t>30</a:t>
            </a:r>
            <a:endParaRPr lang="en-US" altLang="zh-CN" sz="2800" u="sng" dirty="0">
              <a:solidFill>
                <a:srgbClr val="000000"/>
              </a:solidFill>
            </a:endParaRPr>
          </a:p>
        </p:txBody>
      </p:sp>
      <p:sp>
        <p:nvSpPr>
          <p:cNvPr id="14350" name="Text Box 14"/>
          <p:cNvSpPr txBox="1"/>
          <p:nvPr/>
        </p:nvSpPr>
        <p:spPr>
          <a:xfrm>
            <a:off x="1257300" y="3138488"/>
            <a:ext cx="614363" cy="635000"/>
          </a:xfrm>
          <a:prstGeom prst="rect">
            <a:avLst/>
          </a:prstGeom>
          <a:noFill/>
          <a:ln w="9525">
            <a:noFill/>
          </a:ln>
        </p:spPr>
        <p:txBody>
          <a:bodyPr lIns="0" tIns="0" rIns="0" bIns="0"/>
          <a:lstStyle/>
          <a:p>
            <a:pPr algn="just" fontAlgn="base">
              <a:spcBef>
                <a:spcPct val="0"/>
              </a:spcBef>
              <a:spcAft>
                <a:spcPct val="0"/>
              </a:spcAft>
            </a:pPr>
            <a:r>
              <a:rPr lang="en-US" altLang="zh-CN" sz="2800" dirty="0">
                <a:solidFill>
                  <a:srgbClr val="000000"/>
                </a:solidFill>
                <a:latin typeface="Times New Roman" panose="02020603050405020304" pitchFamily="18" charset="0"/>
              </a:rPr>
              <a:t>90</a:t>
            </a:r>
            <a:endParaRPr lang="en-US" altLang="zh-CN" sz="2800" u="sng" dirty="0">
              <a:solidFill>
                <a:srgbClr val="000000"/>
              </a:solidFill>
            </a:endParaRPr>
          </a:p>
        </p:txBody>
      </p:sp>
      <p:sp>
        <p:nvSpPr>
          <p:cNvPr id="14351" name="Text Box 15"/>
          <p:cNvSpPr txBox="1"/>
          <p:nvPr/>
        </p:nvSpPr>
        <p:spPr>
          <a:xfrm>
            <a:off x="2482850" y="3360738"/>
            <a:ext cx="612775" cy="633412"/>
          </a:xfrm>
          <a:prstGeom prst="rect">
            <a:avLst/>
          </a:prstGeom>
          <a:noFill/>
          <a:ln w="9525">
            <a:noFill/>
          </a:ln>
        </p:spPr>
        <p:txBody>
          <a:bodyPr lIns="0" tIns="0" rIns="0" bIns="0"/>
          <a:lstStyle/>
          <a:p>
            <a:pPr algn="just" fontAlgn="base">
              <a:spcBef>
                <a:spcPct val="0"/>
              </a:spcBef>
              <a:spcAft>
                <a:spcPct val="0"/>
              </a:spcAft>
            </a:pPr>
            <a:r>
              <a:rPr lang="zh-CN" altLang="en-US" sz="2800" dirty="0">
                <a:solidFill>
                  <a:srgbClr val="000000"/>
                </a:solidFill>
                <a:latin typeface="Times New Roman" panose="02020603050405020304" pitchFamily="18" charset="0"/>
              </a:rPr>
              <a:t>甲</a:t>
            </a:r>
            <a:endParaRPr lang="zh-CN" altLang="en-US" sz="2800" u="sng" dirty="0">
              <a:solidFill>
                <a:srgbClr val="000000"/>
              </a:solidFill>
            </a:endParaRPr>
          </a:p>
        </p:txBody>
      </p:sp>
      <p:sp>
        <p:nvSpPr>
          <p:cNvPr id="14352" name="Text Box 16"/>
          <p:cNvSpPr txBox="1"/>
          <p:nvPr/>
        </p:nvSpPr>
        <p:spPr>
          <a:xfrm>
            <a:off x="4413250" y="3573463"/>
            <a:ext cx="612775" cy="636587"/>
          </a:xfrm>
          <a:prstGeom prst="rect">
            <a:avLst/>
          </a:prstGeom>
          <a:noFill/>
          <a:ln w="9525">
            <a:noFill/>
          </a:ln>
        </p:spPr>
        <p:txBody>
          <a:bodyPr lIns="0" tIns="0" rIns="0" bIns="0"/>
          <a:lstStyle/>
          <a:p>
            <a:pPr algn="just" fontAlgn="base">
              <a:spcBef>
                <a:spcPct val="0"/>
              </a:spcBef>
              <a:spcAft>
                <a:spcPct val="0"/>
              </a:spcAft>
            </a:pPr>
            <a:r>
              <a:rPr lang="zh-CN" altLang="en-US" sz="2800" dirty="0">
                <a:solidFill>
                  <a:srgbClr val="000000"/>
                </a:solidFill>
                <a:latin typeface="Times New Roman" panose="02020603050405020304" pitchFamily="18" charset="0"/>
              </a:rPr>
              <a:t>乙</a:t>
            </a:r>
            <a:endParaRPr lang="zh-CN" altLang="en-US" sz="2800" u="sng" dirty="0">
              <a:solidFill>
                <a:srgbClr val="000000"/>
              </a:solidFill>
            </a:endParaRPr>
          </a:p>
        </p:txBody>
      </p:sp>
      <p:sp>
        <p:nvSpPr>
          <p:cNvPr id="14353" name="Line 17"/>
          <p:cNvSpPr/>
          <p:nvPr/>
        </p:nvSpPr>
        <p:spPr>
          <a:xfrm flipH="1">
            <a:off x="1768475" y="4341813"/>
            <a:ext cx="1431925" cy="1587"/>
          </a:xfrm>
          <a:prstGeom prst="line">
            <a:avLst/>
          </a:prstGeom>
          <a:ln w="19050" cap="flat" cmpd="sng">
            <a:solidFill>
              <a:schemeClr val="bg1"/>
            </a:solidFill>
            <a:prstDash val="dash"/>
            <a:headEnd type="none" w="med" len="med"/>
            <a:tailEnd type="none" w="med" len="med"/>
          </a:ln>
        </p:spPr>
      </p:sp>
      <p:sp>
        <p:nvSpPr>
          <p:cNvPr id="14354" name="Text Box 18"/>
          <p:cNvSpPr txBox="1"/>
          <p:nvPr/>
        </p:nvSpPr>
        <p:spPr>
          <a:xfrm>
            <a:off x="5384800" y="5011738"/>
            <a:ext cx="936625" cy="490537"/>
          </a:xfrm>
          <a:prstGeom prst="rect">
            <a:avLst/>
          </a:prstGeom>
          <a:noFill/>
          <a:ln w="9525">
            <a:noFill/>
          </a:ln>
        </p:spPr>
        <p:txBody>
          <a:bodyPr lIns="0" tIns="0" rIns="0" bIns="0"/>
          <a:lstStyle/>
          <a:p>
            <a:pPr algn="just" fontAlgn="base">
              <a:spcBef>
                <a:spcPct val="0"/>
              </a:spcBef>
              <a:spcAft>
                <a:spcPct val="0"/>
              </a:spcAft>
            </a:pPr>
            <a:r>
              <a:rPr lang="en-US" altLang="zh-CN" sz="2800" dirty="0">
                <a:solidFill>
                  <a:srgbClr val="000000"/>
                </a:solidFill>
                <a:latin typeface="Times New Roman" panose="02020603050405020304" pitchFamily="18" charset="0"/>
              </a:rPr>
              <a:t>t/s</a:t>
            </a:r>
            <a:endParaRPr lang="en-US" altLang="zh-CN" sz="2800" u="sng" dirty="0">
              <a:solidFill>
                <a:srgbClr val="000000"/>
              </a:solidFill>
            </a:endParaRPr>
          </a:p>
        </p:txBody>
      </p:sp>
      <p:grpSp>
        <p:nvGrpSpPr>
          <p:cNvPr id="2" name="Group 19"/>
          <p:cNvGrpSpPr/>
          <p:nvPr/>
        </p:nvGrpSpPr>
        <p:grpSpPr>
          <a:xfrm>
            <a:off x="3305175" y="2613025"/>
            <a:ext cx="4598988" cy="1287463"/>
            <a:chOff x="2082" y="1646"/>
            <a:chExt cx="2897" cy="811"/>
          </a:xfrm>
        </p:grpSpPr>
        <p:grpSp>
          <p:nvGrpSpPr>
            <p:cNvPr id="14356" name="Group 20"/>
            <p:cNvGrpSpPr/>
            <p:nvPr/>
          </p:nvGrpSpPr>
          <p:grpSpPr>
            <a:xfrm>
              <a:off x="3260" y="1933"/>
              <a:ext cx="1719" cy="524"/>
              <a:chOff x="3260" y="1933"/>
              <a:chExt cx="1719" cy="524"/>
            </a:xfrm>
          </p:grpSpPr>
          <p:sp>
            <p:nvSpPr>
              <p:cNvPr id="14358" name="Text Box 21"/>
              <p:cNvSpPr txBox="1"/>
              <p:nvPr/>
            </p:nvSpPr>
            <p:spPr>
              <a:xfrm>
                <a:off x="3881" y="1933"/>
                <a:ext cx="1098" cy="524"/>
              </a:xfrm>
              <a:prstGeom prst="rect">
                <a:avLst/>
              </a:prstGeom>
              <a:noFill/>
              <a:ln w="9525" cap="flat" cmpd="sng">
                <a:solidFill>
                  <a:schemeClr val="tx1"/>
                </a:solidFill>
                <a:prstDash val="solid"/>
                <a:miter/>
                <a:headEnd type="none" w="med" len="med"/>
                <a:tailEnd type="none" w="med" len="med"/>
              </a:ln>
            </p:spPr>
            <p:txBody>
              <a:bodyPr>
                <a:spAutoFit/>
              </a:bodyPr>
              <a:lstStyle/>
              <a:p>
                <a:pPr fontAlgn="base">
                  <a:spcBef>
                    <a:spcPct val="50000"/>
                  </a:spcBef>
                  <a:spcAft>
                    <a:spcPct val="0"/>
                  </a:spcAft>
                </a:pPr>
                <a:r>
                  <a:rPr lang="zh-CN" altLang="en-US" sz="2400" b="1" dirty="0">
                    <a:solidFill>
                      <a:srgbClr val="000000"/>
                    </a:solidFill>
                    <a:latin typeface="Times New Roman" panose="02020603050405020304" pitchFamily="18" charset="0"/>
                  </a:rPr>
                  <a:t>此运动为匀速直线运动</a:t>
                </a:r>
              </a:p>
            </p:txBody>
          </p:sp>
          <p:sp>
            <p:nvSpPr>
              <p:cNvPr id="14359" name="Line 22"/>
              <p:cNvSpPr/>
              <p:nvPr/>
            </p:nvSpPr>
            <p:spPr>
              <a:xfrm flipH="1">
                <a:off x="3260" y="2176"/>
                <a:ext cx="594" cy="0"/>
              </a:xfrm>
              <a:prstGeom prst="line">
                <a:avLst/>
              </a:prstGeom>
              <a:ln w="9525" cap="flat" cmpd="sng">
                <a:solidFill>
                  <a:schemeClr val="tx1"/>
                </a:solidFill>
                <a:prstDash val="solid"/>
                <a:headEnd type="none" w="med" len="med"/>
                <a:tailEnd type="triangle" w="med" len="med"/>
              </a:ln>
            </p:spPr>
          </p:sp>
        </p:grpSp>
        <p:sp>
          <p:nvSpPr>
            <p:cNvPr id="14357" name="Freeform 23"/>
            <p:cNvSpPr/>
            <p:nvPr/>
          </p:nvSpPr>
          <p:spPr>
            <a:xfrm>
              <a:off x="2082" y="1646"/>
              <a:ext cx="1769" cy="514"/>
            </a:xfrm>
            <a:custGeom>
              <a:avLst/>
              <a:gdLst>
                <a:gd name="txL" fmla="*/ 0 w 1769"/>
                <a:gd name="txT" fmla="*/ 0 h 514"/>
                <a:gd name="txR" fmla="*/ 1769 w 1769"/>
                <a:gd name="txB" fmla="*/ 514 h 514"/>
              </a:gdLst>
              <a:ahLst/>
              <a:cxnLst>
                <a:cxn ang="0">
                  <a:pos x="1769" y="514"/>
                </a:cxn>
                <a:cxn ang="0">
                  <a:pos x="1224" y="15"/>
                </a:cxn>
                <a:cxn ang="0">
                  <a:pos x="0" y="423"/>
                </a:cxn>
              </a:cxnLst>
              <a:rect l="txL" t="txT" r="txR" b="txB"/>
              <a:pathLst>
                <a:path w="1769" h="514">
                  <a:moveTo>
                    <a:pt x="1769" y="514"/>
                  </a:moveTo>
                  <a:cubicBezTo>
                    <a:pt x="1644" y="272"/>
                    <a:pt x="1519" y="30"/>
                    <a:pt x="1224" y="15"/>
                  </a:cubicBezTo>
                  <a:cubicBezTo>
                    <a:pt x="929" y="0"/>
                    <a:pt x="464" y="211"/>
                    <a:pt x="0" y="423"/>
                  </a:cubicBezTo>
                </a:path>
              </a:pathLst>
            </a:custGeom>
            <a:noFill/>
            <a:ln w="9525" cap="flat" cmpd="sng">
              <a:solidFill>
                <a:schemeClr val="tx1">
                  <a:alpha val="100000"/>
                </a:schemeClr>
              </a:solidFill>
              <a:prstDash val="solid"/>
              <a:round/>
              <a:headEnd type="none" w="med" len="med"/>
              <a:tailEnd type="triangle" w="med" len="med"/>
            </a:ln>
          </p:spPr>
          <p:txBody>
            <a:bodyPr/>
            <a:lstStyle/>
            <a:p>
              <a:pPr fontAlgn="base">
                <a:spcBef>
                  <a:spcPct val="0"/>
                </a:spcBef>
                <a:spcAft>
                  <a:spcPct val="0"/>
                </a:spcAft>
              </a:pPr>
              <a:endParaRPr lang="zh-CN" altLang="en-US">
                <a:solidFill>
                  <a:srgbClr val="000000"/>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1+#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1"/>
          <p:cNvPicPr>
            <a:picLocks noChangeAspect="1"/>
          </p:cNvPicPr>
          <p:nvPr/>
        </p:nvPicPr>
        <p:blipFill>
          <a:blip r:embed="rId2"/>
          <a:stretch>
            <a:fillRect/>
          </a:stretch>
        </p:blipFill>
        <p:spPr>
          <a:xfrm>
            <a:off x="179388" y="188913"/>
            <a:ext cx="3887787" cy="2808287"/>
          </a:xfrm>
          <a:prstGeom prst="rect">
            <a:avLst/>
          </a:prstGeom>
          <a:noFill/>
          <a:ln w="9525">
            <a:noFill/>
          </a:ln>
        </p:spPr>
      </p:pic>
      <p:sp>
        <p:nvSpPr>
          <p:cNvPr id="15363" name="Text Box 3"/>
          <p:cNvSpPr txBox="1"/>
          <p:nvPr/>
        </p:nvSpPr>
        <p:spPr>
          <a:xfrm>
            <a:off x="4140200" y="260350"/>
            <a:ext cx="4032250" cy="2647950"/>
          </a:xfrm>
          <a:prstGeom prst="rect">
            <a:avLst/>
          </a:prstGeom>
          <a:noFill/>
          <a:ln w="50800">
            <a:noFill/>
          </a:ln>
        </p:spPr>
        <p:txBody>
          <a:bodyPr>
            <a:spAutoFit/>
          </a:bodyPr>
          <a:lstStyle/>
          <a:p>
            <a:pPr fontAlgn="base">
              <a:spcBef>
                <a:spcPct val="50000"/>
              </a:spcBef>
              <a:spcAft>
                <a:spcPct val="0"/>
              </a:spcAft>
            </a:pPr>
            <a:r>
              <a:rPr lang="zh-CN" altLang="en-US" sz="2400" b="1" dirty="0">
                <a:solidFill>
                  <a:srgbClr val="000000"/>
                </a:solidFill>
                <a:latin typeface="Comic Sans MS" panose="030F0702030302020204" pitchFamily="66" charset="0"/>
              </a:rPr>
              <a:t>例</a:t>
            </a:r>
            <a:r>
              <a:rPr lang="en-US" altLang="zh-CN" sz="2400" b="1" dirty="0">
                <a:solidFill>
                  <a:srgbClr val="000000"/>
                </a:solidFill>
                <a:latin typeface="Comic Sans MS" panose="030F0702030302020204" pitchFamily="66" charset="0"/>
              </a:rPr>
              <a:t>1</a:t>
            </a:r>
            <a:r>
              <a:rPr lang="zh-CN" altLang="en-US" sz="2400" b="1" dirty="0">
                <a:solidFill>
                  <a:srgbClr val="000000"/>
                </a:solidFill>
                <a:latin typeface="Comic Sans MS" panose="030F0702030302020204" pitchFamily="66" charset="0"/>
              </a:rPr>
              <a:t>：刘翔在</a:t>
            </a:r>
            <a:r>
              <a:rPr lang="en-US" altLang="zh-CN" sz="2400" b="1" dirty="0">
                <a:solidFill>
                  <a:srgbClr val="000000"/>
                </a:solidFill>
                <a:latin typeface="Comic Sans MS" panose="030F0702030302020204" pitchFamily="66" charset="0"/>
              </a:rPr>
              <a:t>2004</a:t>
            </a:r>
            <a:r>
              <a:rPr lang="zh-CN" altLang="en-US" sz="2400" b="1" dirty="0">
                <a:solidFill>
                  <a:srgbClr val="000000"/>
                </a:solidFill>
                <a:latin typeface="Comic Sans MS" panose="030F0702030302020204" pitchFamily="66" charset="0"/>
              </a:rPr>
              <a:t>年雅典奥运会中，以</a:t>
            </a:r>
            <a:r>
              <a:rPr lang="en-US" altLang="zh-CN" sz="2400" b="1" dirty="0">
                <a:solidFill>
                  <a:srgbClr val="000000"/>
                </a:solidFill>
                <a:latin typeface="Comic Sans MS" panose="030F0702030302020204" pitchFamily="66" charset="0"/>
              </a:rPr>
              <a:t>12.91s</a:t>
            </a:r>
            <a:r>
              <a:rPr lang="zh-CN" altLang="en-US" sz="2400" b="1" dirty="0">
                <a:solidFill>
                  <a:srgbClr val="000000"/>
                </a:solidFill>
                <a:latin typeface="Comic Sans MS" panose="030F0702030302020204" pitchFamily="66" charset="0"/>
              </a:rPr>
              <a:t>获得了男子</a:t>
            </a:r>
            <a:r>
              <a:rPr lang="en-US" altLang="zh-CN" sz="2400" b="1" dirty="0">
                <a:solidFill>
                  <a:srgbClr val="000000"/>
                </a:solidFill>
                <a:latin typeface="Comic Sans MS" panose="030F0702030302020204" pitchFamily="66" charset="0"/>
              </a:rPr>
              <a:t>110m</a:t>
            </a:r>
            <a:r>
              <a:rPr lang="zh-CN" altLang="en-US" sz="2400" b="1" dirty="0">
                <a:solidFill>
                  <a:srgbClr val="000000"/>
                </a:solidFill>
                <a:latin typeface="Comic Sans MS" panose="030F0702030302020204" pitchFamily="66" charset="0"/>
              </a:rPr>
              <a:t>栏金牌，试求这项奥运会记录的速度是多少？如果一辆行驶中的摩托车的速度表指示为</a:t>
            </a:r>
            <a:r>
              <a:rPr lang="en-US" altLang="zh-CN" sz="2400" b="1" dirty="0">
                <a:solidFill>
                  <a:srgbClr val="000000"/>
                </a:solidFill>
                <a:latin typeface="Comic Sans MS" panose="030F0702030302020204" pitchFamily="66" charset="0"/>
              </a:rPr>
              <a:t>30km/h</a:t>
            </a:r>
            <a:r>
              <a:rPr lang="zh-CN" altLang="en-US" sz="2400" b="1" dirty="0">
                <a:solidFill>
                  <a:srgbClr val="000000"/>
                </a:solidFill>
                <a:latin typeface="Comic Sans MS" panose="030F0702030302020204" pitchFamily="66" charset="0"/>
              </a:rPr>
              <a:t>，哪一个速度比较大？</a:t>
            </a:r>
          </a:p>
        </p:txBody>
      </p:sp>
      <p:sp>
        <p:nvSpPr>
          <p:cNvPr id="15364" name="Rectangle 4"/>
          <p:cNvSpPr/>
          <p:nvPr/>
        </p:nvSpPr>
        <p:spPr>
          <a:xfrm>
            <a:off x="0" y="0"/>
            <a:ext cx="9144000" cy="0"/>
          </a:xfrm>
          <a:prstGeom prst="rect">
            <a:avLst/>
          </a:prstGeom>
          <a:noFill/>
          <a:ln w="50800">
            <a:noFill/>
          </a:ln>
        </p:spPr>
        <p:txBody>
          <a:bodyPr wrap="none" anchor="ctr">
            <a:spAutoFit/>
          </a:bodyPr>
          <a:lstStyle/>
          <a:p>
            <a:pPr fontAlgn="base">
              <a:spcBef>
                <a:spcPct val="0"/>
              </a:spcBef>
              <a:spcAft>
                <a:spcPct val="0"/>
              </a:spcAft>
            </a:pPr>
            <a:endParaRPr lang="zh-CN" altLang="en-US" dirty="0">
              <a:solidFill>
                <a:srgbClr val="000000"/>
              </a:solidFill>
            </a:endParaRPr>
          </a:p>
        </p:txBody>
      </p:sp>
      <p:pic>
        <p:nvPicPr>
          <p:cNvPr id="15365" name="Picture 5"/>
          <p:cNvPicPr>
            <a:picLocks noChangeAspect="1"/>
          </p:cNvPicPr>
          <p:nvPr/>
        </p:nvPicPr>
        <p:blipFill>
          <a:blip r:embed="rId3"/>
          <a:stretch>
            <a:fillRect/>
          </a:stretch>
        </p:blipFill>
        <p:spPr>
          <a:xfrm>
            <a:off x="0" y="0"/>
            <a:ext cx="142875" cy="381000"/>
          </a:xfrm>
          <a:prstGeom prst="rect">
            <a:avLst/>
          </a:prstGeom>
          <a:noFill/>
          <a:ln w="9525">
            <a:noFill/>
          </a:ln>
        </p:spPr>
      </p:pic>
      <p:sp>
        <p:nvSpPr>
          <p:cNvPr id="15366" name="Rectangle 6"/>
          <p:cNvSpPr/>
          <p:nvPr/>
        </p:nvSpPr>
        <p:spPr>
          <a:xfrm>
            <a:off x="0" y="0"/>
            <a:ext cx="9144000" cy="0"/>
          </a:xfrm>
          <a:prstGeom prst="rect">
            <a:avLst/>
          </a:prstGeom>
          <a:noFill/>
          <a:ln w="50800">
            <a:noFill/>
          </a:ln>
        </p:spPr>
        <p:txBody>
          <a:bodyPr wrap="none" anchor="ctr">
            <a:spAutoFit/>
          </a:bodyPr>
          <a:lstStyle/>
          <a:p>
            <a:pPr fontAlgn="base">
              <a:spcBef>
                <a:spcPct val="0"/>
              </a:spcBef>
              <a:spcAft>
                <a:spcPct val="0"/>
              </a:spcAft>
            </a:pPr>
            <a:endParaRPr lang="zh-CN" altLang="en-US" dirty="0">
              <a:solidFill>
                <a:srgbClr val="000000"/>
              </a:solidFill>
            </a:endParaRPr>
          </a:p>
        </p:txBody>
      </p:sp>
      <p:pic>
        <p:nvPicPr>
          <p:cNvPr id="15367" name="Picture 7"/>
          <p:cNvPicPr>
            <a:picLocks noChangeAspect="1"/>
          </p:cNvPicPr>
          <p:nvPr/>
        </p:nvPicPr>
        <p:blipFill>
          <a:blip r:embed="rId3"/>
          <a:stretch>
            <a:fillRect/>
          </a:stretch>
        </p:blipFill>
        <p:spPr>
          <a:xfrm>
            <a:off x="0" y="0"/>
            <a:ext cx="142875" cy="381000"/>
          </a:xfrm>
          <a:prstGeom prst="rect">
            <a:avLst/>
          </a:prstGeom>
          <a:noFill/>
          <a:ln w="9525">
            <a:noFill/>
          </a:ln>
        </p:spPr>
      </p:pic>
      <p:sp>
        <p:nvSpPr>
          <p:cNvPr id="15368" name="Rectangle 8"/>
          <p:cNvSpPr/>
          <p:nvPr/>
        </p:nvSpPr>
        <p:spPr>
          <a:xfrm>
            <a:off x="0" y="3238500"/>
            <a:ext cx="9144000" cy="0"/>
          </a:xfrm>
          <a:prstGeom prst="rect">
            <a:avLst/>
          </a:prstGeom>
          <a:noFill/>
          <a:ln w="50800">
            <a:noFill/>
          </a:ln>
        </p:spPr>
        <p:txBody>
          <a:bodyPr wrap="none" anchor="ctr">
            <a:spAutoFit/>
          </a:bodyPr>
          <a:lstStyle/>
          <a:p>
            <a:pPr fontAlgn="base">
              <a:spcBef>
                <a:spcPct val="0"/>
              </a:spcBef>
              <a:spcAft>
                <a:spcPct val="0"/>
              </a:spcAft>
            </a:pPr>
            <a:endParaRPr lang="zh-CN" altLang="en-US" dirty="0">
              <a:solidFill>
                <a:srgbClr val="000000"/>
              </a:solidFill>
            </a:endParaRPr>
          </a:p>
        </p:txBody>
      </p:sp>
      <p:grpSp>
        <p:nvGrpSpPr>
          <p:cNvPr id="2" name="Group 9"/>
          <p:cNvGrpSpPr/>
          <p:nvPr/>
        </p:nvGrpSpPr>
        <p:grpSpPr>
          <a:xfrm>
            <a:off x="323850" y="3098800"/>
            <a:ext cx="8640763" cy="865188"/>
            <a:chOff x="204" y="1952"/>
            <a:chExt cx="5443" cy="545"/>
          </a:xfrm>
        </p:grpSpPr>
        <p:pic>
          <p:nvPicPr>
            <p:cNvPr id="15374" name="Picture 10"/>
            <p:cNvPicPr>
              <a:picLocks noChangeAspect="1"/>
            </p:cNvPicPr>
            <p:nvPr/>
          </p:nvPicPr>
          <p:blipFill>
            <a:blip r:embed="rId4"/>
            <a:stretch>
              <a:fillRect/>
            </a:stretch>
          </p:blipFill>
          <p:spPr>
            <a:xfrm>
              <a:off x="1647" y="1952"/>
              <a:ext cx="779" cy="545"/>
            </a:xfrm>
            <a:prstGeom prst="rect">
              <a:avLst/>
            </a:prstGeom>
            <a:noFill/>
            <a:ln w="9525">
              <a:noFill/>
            </a:ln>
          </p:spPr>
        </p:pic>
        <p:sp>
          <p:nvSpPr>
            <p:cNvPr id="15375" name="Text Box 11"/>
            <p:cNvSpPr txBox="1"/>
            <p:nvPr/>
          </p:nvSpPr>
          <p:spPr>
            <a:xfrm>
              <a:off x="204" y="2069"/>
              <a:ext cx="5443" cy="327"/>
            </a:xfrm>
            <a:prstGeom prst="rect">
              <a:avLst/>
            </a:prstGeom>
            <a:noFill/>
            <a:ln w="50800">
              <a:noFill/>
            </a:ln>
          </p:spPr>
          <p:txBody>
            <a:bodyPr>
              <a:spAutoFit/>
            </a:bodyPr>
            <a:lstStyle/>
            <a:p>
              <a:pPr fontAlgn="base">
                <a:spcBef>
                  <a:spcPct val="50000"/>
                </a:spcBef>
                <a:spcAft>
                  <a:spcPct val="0"/>
                </a:spcAft>
              </a:pPr>
              <a:r>
                <a:rPr lang="zh-CN" altLang="en-US" sz="2800" b="1" dirty="0">
                  <a:solidFill>
                    <a:srgbClr val="000000"/>
                  </a:solidFill>
                  <a:latin typeface="Comic Sans MS" panose="030F0702030302020204" pitchFamily="66" charset="0"/>
                </a:rPr>
                <a:t>解：利用公式         ，可以算出刘翔的运动速度为  </a:t>
              </a:r>
            </a:p>
          </p:txBody>
        </p:sp>
      </p:grpSp>
      <p:pic>
        <p:nvPicPr>
          <p:cNvPr id="16396" name="Picture 12"/>
          <p:cNvPicPr>
            <a:picLocks noChangeAspect="1"/>
          </p:cNvPicPr>
          <p:nvPr/>
        </p:nvPicPr>
        <p:blipFill>
          <a:blip r:embed="rId5"/>
          <a:stretch>
            <a:fillRect/>
          </a:stretch>
        </p:blipFill>
        <p:spPr>
          <a:xfrm>
            <a:off x="1476375" y="3860800"/>
            <a:ext cx="4679950" cy="865188"/>
          </a:xfrm>
          <a:prstGeom prst="rect">
            <a:avLst/>
          </a:prstGeom>
          <a:noFill/>
          <a:ln w="9525">
            <a:noFill/>
          </a:ln>
        </p:spPr>
      </p:pic>
      <p:pic>
        <p:nvPicPr>
          <p:cNvPr id="16397" name="Picture 13"/>
          <p:cNvPicPr>
            <a:picLocks noChangeAspect="1"/>
          </p:cNvPicPr>
          <p:nvPr/>
        </p:nvPicPr>
        <p:blipFill>
          <a:blip r:embed="rId6"/>
          <a:stretch>
            <a:fillRect/>
          </a:stretch>
        </p:blipFill>
        <p:spPr>
          <a:xfrm>
            <a:off x="1476375" y="4797425"/>
            <a:ext cx="3063875" cy="474663"/>
          </a:xfrm>
          <a:prstGeom prst="rect">
            <a:avLst/>
          </a:prstGeom>
          <a:noFill/>
          <a:ln w="9525">
            <a:noFill/>
          </a:ln>
        </p:spPr>
      </p:pic>
      <p:sp>
        <p:nvSpPr>
          <p:cNvPr id="16398" name="Text Box 14"/>
          <p:cNvSpPr txBox="1"/>
          <p:nvPr/>
        </p:nvSpPr>
        <p:spPr>
          <a:xfrm>
            <a:off x="1908175" y="5516563"/>
            <a:ext cx="6696075" cy="519112"/>
          </a:xfrm>
          <a:prstGeom prst="rect">
            <a:avLst/>
          </a:prstGeom>
          <a:noFill/>
          <a:ln w="50800">
            <a:noFill/>
          </a:ln>
        </p:spPr>
        <p:txBody>
          <a:bodyPr>
            <a:spAutoFit/>
          </a:bodyPr>
          <a:lstStyle/>
          <a:p>
            <a:pPr fontAlgn="base">
              <a:spcBef>
                <a:spcPct val="50000"/>
              </a:spcBef>
              <a:spcAft>
                <a:spcPct val="0"/>
              </a:spcAft>
            </a:pPr>
            <a:r>
              <a:rPr lang="zh-CN" altLang="en-US" sz="2800" b="1" dirty="0">
                <a:solidFill>
                  <a:srgbClr val="000000"/>
                </a:solidFill>
                <a:latin typeface="Comic Sans MS" panose="030F0702030302020204" pitchFamily="66" charset="0"/>
              </a:rPr>
              <a:t>所以刘翔的运动速度比摩托车的大。</a:t>
            </a:r>
          </a:p>
        </p:txBody>
      </p:sp>
      <p:sp>
        <p:nvSpPr>
          <p:cNvPr id="15373" name="AutoShape 15">
            <a:hlinkClick r:id="" action="ppaction://noaction"/>
          </p:cNvPr>
          <p:cNvSpPr/>
          <p:nvPr/>
        </p:nvSpPr>
        <p:spPr>
          <a:xfrm>
            <a:off x="7956550" y="6308725"/>
            <a:ext cx="431800" cy="288925"/>
          </a:xfrm>
          <a:prstGeom prst="actionButtonBeginning">
            <a:avLst/>
          </a:prstGeom>
          <a:solidFill>
            <a:srgbClr val="FF6600"/>
          </a:solidFill>
          <a:ln w="9525" cap="flat" cmpd="sng">
            <a:solidFill>
              <a:schemeClr val="tx1"/>
            </a:solidFill>
            <a:prstDash val="solid"/>
            <a:miter/>
            <a:headEnd type="none" w="med" len="med"/>
            <a:tailEnd type="none" w="med" len="med"/>
          </a:ln>
        </p:spPr>
        <p:txBody>
          <a:bodyPr wrap="none" anchor="ctr"/>
          <a:lstStyle/>
          <a:p>
            <a:pPr fontAlgn="base">
              <a:spcBef>
                <a:spcPct val="0"/>
              </a:spcBef>
              <a:spcAft>
                <a:spcPct val="0"/>
              </a:spcAft>
            </a:pPr>
            <a:endParaRPr lang="zh-CN" altLang="en-US" dirty="0">
              <a:solidFill>
                <a:srgbClr val="000000"/>
              </a:solidFill>
            </a:endParaRP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16396"/>
                                        </p:tgtEl>
                                        <p:attrNameLst>
                                          <p:attrName>style.visibility</p:attrName>
                                        </p:attrNameLst>
                                      </p:cBhvr>
                                      <p:to>
                                        <p:strVal val="visible"/>
                                      </p:to>
                                    </p:set>
                                    <p:animEffect transition="in" filter="strips(downRight)">
                                      <p:cBhvr>
                                        <p:cTn id="12" dur="2000"/>
                                        <p:tgtEl>
                                          <p:spTgt spid="16396"/>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6" fill="hold" nodeType="clickEffect">
                                  <p:stCondLst>
                                    <p:cond delay="0"/>
                                  </p:stCondLst>
                                  <p:childTnLst>
                                    <p:set>
                                      <p:cBhvr>
                                        <p:cTn id="16" dur="1" fill="hold">
                                          <p:stCondLst>
                                            <p:cond delay="0"/>
                                          </p:stCondLst>
                                        </p:cTn>
                                        <p:tgtEl>
                                          <p:spTgt spid="16397"/>
                                        </p:tgtEl>
                                        <p:attrNameLst>
                                          <p:attrName>style.visibility</p:attrName>
                                        </p:attrNameLst>
                                      </p:cBhvr>
                                      <p:to>
                                        <p:strVal val="visible"/>
                                      </p:to>
                                    </p:set>
                                    <p:animEffect transition="in" filter="strips(downRight)">
                                      <p:cBhvr>
                                        <p:cTn id="17" dur="2000"/>
                                        <p:tgtEl>
                                          <p:spTgt spid="16397"/>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16398"/>
                                        </p:tgtEl>
                                        <p:attrNameLst>
                                          <p:attrName>style.visibility</p:attrName>
                                        </p:attrNameLst>
                                      </p:cBhvr>
                                      <p:to>
                                        <p:strVal val="visible"/>
                                      </p:to>
                                    </p:set>
                                    <p:animEffect transition="in" filter="strips(downRight)">
                                      <p:cBhvr>
                                        <p:cTn id="22" dur="2000"/>
                                        <p:tgtEl>
                                          <p:spTgt spid="163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p:nvPr/>
        </p:nvSpPr>
        <p:spPr>
          <a:xfrm>
            <a:off x="0" y="0"/>
            <a:ext cx="7885113" cy="1358900"/>
          </a:xfrm>
          <a:prstGeom prst="rect">
            <a:avLst/>
          </a:prstGeom>
          <a:noFill/>
          <a:ln w="9525">
            <a:noFill/>
          </a:ln>
        </p:spPr>
        <p:txBody>
          <a:bodyPr>
            <a:spAutoFit/>
          </a:bodyPr>
          <a:lstStyle/>
          <a:p>
            <a:pPr fontAlgn="base">
              <a:lnSpc>
                <a:spcPct val="130000"/>
              </a:lnSpc>
              <a:spcBef>
                <a:spcPct val="50000"/>
              </a:spcBef>
              <a:spcAft>
                <a:spcPct val="0"/>
              </a:spcAft>
              <a:buFont typeface="Wingdings" panose="05000000000000000000" pitchFamily="2" charset="2"/>
              <a:buNone/>
            </a:pPr>
            <a:r>
              <a:rPr lang="en-US" altLang="zh-CN" sz="3200" b="1" dirty="0">
                <a:solidFill>
                  <a:srgbClr val="000000"/>
                </a:solidFill>
                <a:latin typeface="Times New Roman" panose="02020603050405020304" pitchFamily="18" charset="0"/>
                <a:ea typeface="楷体_GB2312" pitchFamily="49" charset="-122"/>
              </a:rPr>
              <a:t>  </a:t>
            </a:r>
            <a:r>
              <a:rPr lang="zh-CN" altLang="en-US" sz="3200" b="1" dirty="0">
                <a:solidFill>
                  <a:srgbClr val="000000"/>
                </a:solidFill>
                <a:latin typeface="Times New Roman" panose="02020603050405020304" pitchFamily="18" charset="0"/>
                <a:ea typeface="楷体_GB2312" pitchFamily="49" charset="-122"/>
              </a:rPr>
              <a:t>例</a:t>
            </a:r>
            <a:r>
              <a:rPr lang="en-US" altLang="zh-CN" sz="3200" b="1" dirty="0">
                <a:solidFill>
                  <a:srgbClr val="000000"/>
                </a:solidFill>
                <a:latin typeface="Times New Roman" panose="02020603050405020304" pitchFamily="18" charset="0"/>
                <a:ea typeface="楷体_GB2312" pitchFamily="49" charset="-122"/>
              </a:rPr>
              <a:t>2:</a:t>
            </a:r>
            <a:r>
              <a:rPr lang="zh-CN" altLang="en-US" sz="3200" b="1" dirty="0">
                <a:solidFill>
                  <a:srgbClr val="000000"/>
                </a:solidFill>
                <a:latin typeface="Times New Roman" panose="02020603050405020304" pitchFamily="18" charset="0"/>
                <a:ea typeface="楷体_GB2312" pitchFamily="49" charset="-122"/>
              </a:rPr>
              <a:t>运动员用</a:t>
            </a:r>
            <a:r>
              <a:rPr lang="en-US" altLang="zh-CN" sz="3200" b="1" dirty="0">
                <a:solidFill>
                  <a:srgbClr val="FC1806"/>
                </a:solidFill>
                <a:latin typeface="Times New Roman" panose="02020603050405020304" pitchFamily="18" charset="0"/>
                <a:ea typeface="楷体_GB2312" pitchFamily="49" charset="-122"/>
              </a:rPr>
              <a:t>10s</a:t>
            </a:r>
            <a:r>
              <a:rPr lang="zh-CN" altLang="en-US" sz="3200" b="1" dirty="0">
                <a:solidFill>
                  <a:srgbClr val="000000"/>
                </a:solidFill>
                <a:latin typeface="Times New Roman" panose="02020603050405020304" pitchFamily="18" charset="0"/>
                <a:ea typeface="楷体_GB2312" pitchFamily="49" charset="-122"/>
              </a:rPr>
              <a:t>跑了</a:t>
            </a:r>
            <a:r>
              <a:rPr lang="en-US" altLang="zh-CN" sz="3200" b="1" dirty="0">
                <a:solidFill>
                  <a:srgbClr val="FC1806"/>
                </a:solidFill>
                <a:latin typeface="Times New Roman" panose="02020603050405020304" pitchFamily="18" charset="0"/>
                <a:ea typeface="楷体_GB2312" pitchFamily="49" charset="-122"/>
              </a:rPr>
              <a:t>100m</a:t>
            </a:r>
            <a:r>
              <a:rPr lang="zh-CN" altLang="en-US" sz="3200" b="1" dirty="0">
                <a:solidFill>
                  <a:srgbClr val="000000"/>
                </a:solidFill>
                <a:latin typeface="Times New Roman" panose="02020603050405020304" pitchFamily="18" charset="0"/>
                <a:ea typeface="楷体_GB2312" pitchFamily="49" charset="-122"/>
              </a:rPr>
              <a:t>，汽车在</a:t>
            </a:r>
            <a:r>
              <a:rPr lang="en-US" altLang="zh-CN" sz="3200" b="1" dirty="0">
                <a:solidFill>
                  <a:srgbClr val="FC1806"/>
                </a:solidFill>
                <a:latin typeface="Times New Roman" panose="02020603050405020304" pitchFamily="18" charset="0"/>
                <a:ea typeface="楷体_GB2312" pitchFamily="49" charset="-122"/>
              </a:rPr>
              <a:t>2h</a:t>
            </a:r>
            <a:r>
              <a:rPr lang="zh-CN" altLang="en-US" sz="3200" b="1" dirty="0">
                <a:solidFill>
                  <a:srgbClr val="000000"/>
                </a:solidFill>
                <a:latin typeface="Times New Roman" panose="02020603050405020304" pitchFamily="18" charset="0"/>
                <a:ea typeface="楷体_GB2312" pitchFamily="49" charset="-122"/>
              </a:rPr>
              <a:t>内行驶了</a:t>
            </a:r>
            <a:r>
              <a:rPr lang="en-US" altLang="zh-CN" sz="3200" b="1" dirty="0">
                <a:solidFill>
                  <a:srgbClr val="FC1806"/>
                </a:solidFill>
                <a:latin typeface="Times New Roman" panose="02020603050405020304" pitchFamily="18" charset="0"/>
                <a:ea typeface="楷体_GB2312" pitchFamily="49" charset="-122"/>
              </a:rPr>
              <a:t>72km</a:t>
            </a:r>
            <a:r>
              <a:rPr lang="zh-CN" altLang="en-US" sz="3200" b="1" dirty="0">
                <a:solidFill>
                  <a:srgbClr val="000000"/>
                </a:solidFill>
                <a:latin typeface="Times New Roman" panose="02020603050405020304" pitchFamily="18" charset="0"/>
                <a:ea typeface="楷体_GB2312" pitchFamily="49" charset="-122"/>
              </a:rPr>
              <a:t>，那运动员和汽车哪个快呢？</a:t>
            </a:r>
          </a:p>
        </p:txBody>
      </p:sp>
      <p:sp>
        <p:nvSpPr>
          <p:cNvPr id="17411" name="Text Box 3"/>
          <p:cNvSpPr txBox="1"/>
          <p:nvPr/>
        </p:nvSpPr>
        <p:spPr>
          <a:xfrm>
            <a:off x="468313" y="4005263"/>
            <a:ext cx="7172325" cy="579437"/>
          </a:xfrm>
          <a:prstGeom prst="rect">
            <a:avLst/>
          </a:prstGeom>
          <a:noFill/>
          <a:ln w="9525">
            <a:noFill/>
          </a:ln>
        </p:spPr>
        <p:txBody>
          <a:bodyPr>
            <a:spAutoFit/>
          </a:bodyPr>
          <a:lstStyle/>
          <a:p>
            <a:pPr fontAlgn="base">
              <a:spcBef>
                <a:spcPct val="50000"/>
              </a:spcBef>
              <a:spcAft>
                <a:spcPct val="0"/>
              </a:spcAft>
            </a:pPr>
            <a:r>
              <a:rPr lang="zh-CN" altLang="en-US" sz="3200" b="1" dirty="0">
                <a:solidFill>
                  <a:srgbClr val="000000"/>
                </a:solidFill>
                <a:latin typeface="Times New Roman" panose="02020603050405020304" pitchFamily="18" charset="0"/>
              </a:rPr>
              <a:t>因为</a:t>
            </a:r>
            <a:r>
              <a:rPr lang="en-US" altLang="zh-CN" sz="3200" b="1" i="1" dirty="0">
                <a:solidFill>
                  <a:srgbClr val="000000"/>
                </a:solidFill>
                <a:latin typeface="Times New Roman" panose="02020603050405020304" pitchFamily="18" charset="0"/>
              </a:rPr>
              <a:t>v</a:t>
            </a:r>
            <a:r>
              <a:rPr lang="en-US" altLang="zh-CN" sz="3200" b="1" baseline="-25000" dirty="0">
                <a:solidFill>
                  <a:srgbClr val="000000"/>
                </a:solidFill>
                <a:latin typeface="Times New Roman" panose="02020603050405020304" pitchFamily="18" charset="0"/>
              </a:rPr>
              <a:t>1</a:t>
            </a:r>
            <a:r>
              <a:rPr lang="en-US" altLang="zh-CN" sz="3200" b="1" dirty="0">
                <a:solidFill>
                  <a:srgbClr val="000000"/>
                </a:solidFill>
                <a:latin typeface="Times New Roman" panose="02020603050405020304" pitchFamily="18" charset="0"/>
              </a:rPr>
              <a:t> =</a:t>
            </a:r>
            <a:r>
              <a:rPr lang="en-US" altLang="zh-CN" sz="3200" b="1" i="1" dirty="0">
                <a:solidFill>
                  <a:srgbClr val="000000"/>
                </a:solidFill>
                <a:latin typeface="Times New Roman" panose="02020603050405020304" pitchFamily="18" charset="0"/>
              </a:rPr>
              <a:t>v</a:t>
            </a:r>
            <a:r>
              <a:rPr lang="en-US" altLang="zh-CN" sz="3200" b="1" baseline="-25000" dirty="0">
                <a:solidFill>
                  <a:srgbClr val="000000"/>
                </a:solidFill>
                <a:latin typeface="Times New Roman" panose="02020603050405020304" pitchFamily="18" charset="0"/>
              </a:rPr>
              <a:t>2</a:t>
            </a:r>
            <a:r>
              <a:rPr lang="zh-CN" altLang="en-US" sz="3200" b="1" dirty="0">
                <a:solidFill>
                  <a:srgbClr val="000000"/>
                </a:solidFill>
                <a:latin typeface="Times New Roman" panose="02020603050405020304" pitchFamily="18" charset="0"/>
              </a:rPr>
              <a:t>所以运动员和汽车一样快</a:t>
            </a:r>
            <a:r>
              <a:rPr lang="zh-CN" altLang="en-US" sz="2400" b="1" dirty="0">
                <a:solidFill>
                  <a:srgbClr val="000000"/>
                </a:solidFill>
                <a:latin typeface="Times New Roman" panose="02020603050405020304" pitchFamily="18" charset="0"/>
              </a:rPr>
              <a:t>．</a:t>
            </a:r>
          </a:p>
        </p:txBody>
      </p:sp>
      <p:grpSp>
        <p:nvGrpSpPr>
          <p:cNvPr id="2" name="Group 4"/>
          <p:cNvGrpSpPr/>
          <p:nvPr/>
        </p:nvGrpSpPr>
        <p:grpSpPr>
          <a:xfrm>
            <a:off x="423863" y="2101850"/>
            <a:ext cx="6761162" cy="877888"/>
            <a:chOff x="267" y="1324"/>
            <a:chExt cx="4259" cy="553"/>
          </a:xfrm>
        </p:grpSpPr>
        <p:pic>
          <p:nvPicPr>
            <p:cNvPr id="16393" name="Picture 5"/>
            <p:cNvPicPr>
              <a:picLocks noChangeAspect="1"/>
            </p:cNvPicPr>
            <p:nvPr/>
          </p:nvPicPr>
          <p:blipFill>
            <a:blip r:embed="rId2"/>
            <a:stretch>
              <a:fillRect/>
            </a:stretch>
          </p:blipFill>
          <p:spPr>
            <a:xfrm>
              <a:off x="1882" y="1324"/>
              <a:ext cx="2644" cy="553"/>
            </a:xfrm>
            <a:prstGeom prst="rect">
              <a:avLst/>
            </a:prstGeom>
            <a:noFill/>
            <a:ln w="9525">
              <a:noFill/>
            </a:ln>
          </p:spPr>
        </p:pic>
        <p:sp>
          <p:nvSpPr>
            <p:cNvPr id="16394" name="Text Box 6"/>
            <p:cNvSpPr txBox="1"/>
            <p:nvPr/>
          </p:nvSpPr>
          <p:spPr>
            <a:xfrm>
              <a:off x="267" y="1389"/>
              <a:ext cx="1727" cy="327"/>
            </a:xfrm>
            <a:prstGeom prst="rect">
              <a:avLst/>
            </a:prstGeom>
            <a:noFill/>
            <a:ln w="50800">
              <a:noFill/>
            </a:ln>
          </p:spPr>
          <p:txBody>
            <a:bodyPr>
              <a:spAutoFit/>
            </a:bodyPr>
            <a:lstStyle/>
            <a:p>
              <a:pPr fontAlgn="base">
                <a:spcBef>
                  <a:spcPct val="50000"/>
                </a:spcBef>
                <a:spcAft>
                  <a:spcPct val="0"/>
                </a:spcAft>
              </a:pPr>
              <a:r>
                <a:rPr lang="zh-CN" altLang="en-US" sz="2800" b="1" dirty="0">
                  <a:solidFill>
                    <a:srgbClr val="000000"/>
                  </a:solidFill>
                  <a:latin typeface="Comic Sans MS" panose="030F0702030302020204" pitchFamily="66" charset="0"/>
                </a:rPr>
                <a:t>运动员的速度：</a:t>
              </a:r>
            </a:p>
          </p:txBody>
        </p:sp>
      </p:grpSp>
      <p:grpSp>
        <p:nvGrpSpPr>
          <p:cNvPr id="3" name="Group 7"/>
          <p:cNvGrpSpPr/>
          <p:nvPr/>
        </p:nvGrpSpPr>
        <p:grpSpPr>
          <a:xfrm>
            <a:off x="395288" y="3068638"/>
            <a:ext cx="7897812" cy="877887"/>
            <a:chOff x="249" y="1933"/>
            <a:chExt cx="4975" cy="553"/>
          </a:xfrm>
        </p:grpSpPr>
        <p:sp>
          <p:nvSpPr>
            <p:cNvPr id="16391" name="Text Box 8"/>
            <p:cNvSpPr txBox="1"/>
            <p:nvPr/>
          </p:nvSpPr>
          <p:spPr>
            <a:xfrm>
              <a:off x="249" y="1979"/>
              <a:ext cx="1501" cy="327"/>
            </a:xfrm>
            <a:prstGeom prst="rect">
              <a:avLst/>
            </a:prstGeom>
            <a:noFill/>
            <a:ln w="50800">
              <a:noFill/>
            </a:ln>
          </p:spPr>
          <p:txBody>
            <a:bodyPr>
              <a:spAutoFit/>
            </a:bodyPr>
            <a:lstStyle/>
            <a:p>
              <a:pPr fontAlgn="base">
                <a:spcBef>
                  <a:spcPct val="50000"/>
                </a:spcBef>
                <a:spcAft>
                  <a:spcPct val="0"/>
                </a:spcAft>
              </a:pPr>
              <a:r>
                <a:rPr lang="zh-CN" altLang="en-US" sz="2800" b="1" dirty="0">
                  <a:solidFill>
                    <a:srgbClr val="000000"/>
                  </a:solidFill>
                  <a:latin typeface="Comic Sans MS" panose="030F0702030302020204" pitchFamily="66" charset="0"/>
                </a:rPr>
                <a:t>汽车的速度：</a:t>
              </a:r>
            </a:p>
          </p:txBody>
        </p:sp>
        <p:pic>
          <p:nvPicPr>
            <p:cNvPr id="16392" name="Picture 9"/>
            <p:cNvPicPr>
              <a:picLocks noChangeAspect="1"/>
            </p:cNvPicPr>
            <p:nvPr/>
          </p:nvPicPr>
          <p:blipFill>
            <a:blip r:embed="rId3"/>
            <a:stretch>
              <a:fillRect/>
            </a:stretch>
          </p:blipFill>
          <p:spPr>
            <a:xfrm>
              <a:off x="1885" y="1933"/>
              <a:ext cx="3339" cy="553"/>
            </a:xfrm>
            <a:prstGeom prst="rect">
              <a:avLst/>
            </a:prstGeom>
            <a:noFill/>
            <a:ln w="9525">
              <a:noFill/>
            </a:ln>
          </p:spPr>
        </p:pic>
      </p:grpSp>
      <p:sp>
        <p:nvSpPr>
          <p:cNvPr id="17418" name="Text Box 10"/>
          <p:cNvSpPr txBox="1"/>
          <p:nvPr/>
        </p:nvSpPr>
        <p:spPr>
          <a:xfrm>
            <a:off x="479425" y="1484313"/>
            <a:ext cx="1789113" cy="579437"/>
          </a:xfrm>
          <a:prstGeom prst="rect">
            <a:avLst/>
          </a:prstGeom>
          <a:noFill/>
          <a:ln w="9525">
            <a:noFill/>
          </a:ln>
        </p:spPr>
        <p:txBody>
          <a:bodyPr>
            <a:spAutoFit/>
          </a:bodyPr>
          <a:lstStyle/>
          <a:p>
            <a:pPr fontAlgn="base">
              <a:spcBef>
                <a:spcPct val="50000"/>
              </a:spcBef>
              <a:spcAft>
                <a:spcPct val="0"/>
              </a:spcAft>
            </a:pPr>
            <a:r>
              <a:rPr lang="zh-CN" altLang="en-US" sz="3200" b="1" dirty="0">
                <a:solidFill>
                  <a:srgbClr val="000000"/>
                </a:solidFill>
                <a:latin typeface="Times New Roman" panose="02020603050405020304" pitchFamily="18" charset="0"/>
              </a:rPr>
              <a:t>解：</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7418"/>
                                        </p:tgtEl>
                                        <p:attrNameLst>
                                          <p:attrName>style.visibility</p:attrName>
                                        </p:attrNameLst>
                                      </p:cBhvr>
                                      <p:to>
                                        <p:strVal val="visible"/>
                                      </p:to>
                                    </p:set>
                                    <p:animEffect transition="in" filter="diamond(in)">
                                      <p:cBhvr>
                                        <p:cTn id="7" dur="500"/>
                                        <p:tgtEl>
                                          <p:spTgt spid="17418"/>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6"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strips(downRight)">
                                      <p:cBhvr>
                                        <p:cTn id="17" dur="1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17411"/>
                                        </p:tgtEl>
                                        <p:attrNameLst>
                                          <p:attrName>style.visibility</p:attrName>
                                        </p:attrNameLst>
                                      </p:cBhvr>
                                      <p:to>
                                        <p:strVal val="visible"/>
                                      </p:to>
                                    </p:set>
                                    <p:animEffect transition="in" filter="strips(downRight)">
                                      <p:cBhvr>
                                        <p:cTn id="22" dur="10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P spid="1741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p:cNvSpPr>
          <p:nvPr>
            <p:ph type="title"/>
          </p:nvPr>
        </p:nvSpPr>
        <p:spPr>
          <a:xfrm>
            <a:off x="-252412" y="0"/>
            <a:ext cx="8748712" cy="1406525"/>
          </a:xfrm>
          <a:ln/>
        </p:spPr>
        <p:txBody>
          <a:bodyPr vert="horz" wrap="square" lIns="91440" tIns="45720" rIns="91440" bIns="45720" anchor="ctr"/>
          <a:lstStyle/>
          <a:p>
            <a:pPr eaLnBrk="1" hangingPunct="1"/>
            <a:r>
              <a:rPr lang="zh-CN" altLang="en-US" sz="3200" b="1" dirty="0"/>
              <a:t>例</a:t>
            </a:r>
            <a:r>
              <a:rPr lang="en-US" altLang="zh-CN" sz="3200" dirty="0"/>
              <a:t>3</a:t>
            </a:r>
            <a:r>
              <a:rPr lang="zh-CN" altLang="en-US" sz="3200" dirty="0"/>
              <a:t>：</a:t>
            </a:r>
            <a:r>
              <a:rPr lang="zh-CN" altLang="en-US" sz="2800" b="1" dirty="0"/>
              <a:t>飞机在</a:t>
            </a:r>
            <a:r>
              <a:rPr lang="en-US" altLang="zh-CN" sz="2800" b="1" dirty="0"/>
              <a:t>1.5</a:t>
            </a:r>
            <a:r>
              <a:rPr lang="zh-CN" altLang="en-US" sz="2800" b="1" dirty="0"/>
              <a:t>ｈ内飞行</a:t>
            </a:r>
            <a:r>
              <a:rPr lang="en-US" altLang="zh-CN" sz="2800" b="1" dirty="0"/>
              <a:t>2700k</a:t>
            </a:r>
            <a:r>
              <a:rPr lang="zh-CN" altLang="en-US" sz="2800" b="1" dirty="0"/>
              <a:t>ｍ，子弹在</a:t>
            </a:r>
            <a:r>
              <a:rPr lang="en-US" altLang="zh-CN" sz="2800" b="1" dirty="0"/>
              <a:t>2</a:t>
            </a:r>
            <a:r>
              <a:rPr lang="zh-CN" altLang="en-US" sz="2800" b="1" dirty="0"/>
              <a:t>ｓ   </a:t>
            </a:r>
            <a:br>
              <a:rPr lang="zh-CN" altLang="en-US" sz="2800" b="1" dirty="0"/>
            </a:br>
            <a:r>
              <a:rPr lang="zh-CN" altLang="en-US" sz="2800" b="1" dirty="0"/>
              <a:t>         内飞行</a:t>
            </a:r>
            <a:r>
              <a:rPr lang="en-US" altLang="zh-CN" sz="2800" b="1" dirty="0"/>
              <a:t>1600</a:t>
            </a:r>
            <a:r>
              <a:rPr lang="zh-CN" altLang="en-US" sz="2800" b="1" dirty="0"/>
              <a:t>ｍ，试比较它们运动的快慢．</a:t>
            </a:r>
          </a:p>
        </p:txBody>
      </p:sp>
      <p:sp>
        <p:nvSpPr>
          <p:cNvPr id="18435" name="Text Box 3"/>
          <p:cNvSpPr txBox="1"/>
          <p:nvPr/>
        </p:nvSpPr>
        <p:spPr>
          <a:xfrm>
            <a:off x="479425" y="1484313"/>
            <a:ext cx="1789113" cy="579437"/>
          </a:xfrm>
          <a:prstGeom prst="rect">
            <a:avLst/>
          </a:prstGeom>
          <a:noFill/>
          <a:ln w="9525">
            <a:noFill/>
          </a:ln>
        </p:spPr>
        <p:txBody>
          <a:bodyPr>
            <a:spAutoFit/>
          </a:bodyPr>
          <a:lstStyle/>
          <a:p>
            <a:pPr fontAlgn="base">
              <a:spcBef>
                <a:spcPct val="50000"/>
              </a:spcBef>
              <a:spcAft>
                <a:spcPct val="0"/>
              </a:spcAft>
            </a:pPr>
            <a:r>
              <a:rPr lang="zh-CN" altLang="en-US" sz="3200" b="1" dirty="0">
                <a:solidFill>
                  <a:srgbClr val="000000"/>
                </a:solidFill>
                <a:latin typeface="Times New Roman" panose="02020603050405020304" pitchFamily="18" charset="0"/>
              </a:rPr>
              <a:t>解：</a:t>
            </a:r>
          </a:p>
        </p:txBody>
      </p:sp>
      <p:sp>
        <p:nvSpPr>
          <p:cNvPr id="18436" name="Text Box 4"/>
          <p:cNvSpPr txBox="1"/>
          <p:nvPr/>
        </p:nvSpPr>
        <p:spPr>
          <a:xfrm>
            <a:off x="468313" y="4005263"/>
            <a:ext cx="7172325" cy="579437"/>
          </a:xfrm>
          <a:prstGeom prst="rect">
            <a:avLst/>
          </a:prstGeom>
          <a:noFill/>
          <a:ln w="9525">
            <a:noFill/>
          </a:ln>
        </p:spPr>
        <p:txBody>
          <a:bodyPr>
            <a:spAutoFit/>
          </a:bodyPr>
          <a:lstStyle/>
          <a:p>
            <a:pPr fontAlgn="base">
              <a:spcBef>
                <a:spcPct val="50000"/>
              </a:spcBef>
              <a:spcAft>
                <a:spcPct val="0"/>
              </a:spcAft>
            </a:pPr>
            <a:r>
              <a:rPr lang="zh-CN" altLang="en-US" sz="3200" b="1" dirty="0">
                <a:solidFill>
                  <a:srgbClr val="000000"/>
                </a:solidFill>
                <a:latin typeface="Times New Roman" panose="02020603050405020304" pitchFamily="18" charset="0"/>
              </a:rPr>
              <a:t>因为</a:t>
            </a:r>
            <a:r>
              <a:rPr lang="en-US" altLang="zh-CN" sz="3200" b="1" i="1" dirty="0">
                <a:solidFill>
                  <a:srgbClr val="000000"/>
                </a:solidFill>
                <a:latin typeface="Times New Roman" panose="02020603050405020304" pitchFamily="18" charset="0"/>
              </a:rPr>
              <a:t>v</a:t>
            </a:r>
            <a:r>
              <a:rPr lang="en-US" altLang="zh-CN" sz="3200" b="1" baseline="-25000" dirty="0">
                <a:solidFill>
                  <a:srgbClr val="000000"/>
                </a:solidFill>
                <a:latin typeface="Times New Roman" panose="02020603050405020304" pitchFamily="18" charset="0"/>
              </a:rPr>
              <a:t>1</a:t>
            </a:r>
            <a:r>
              <a:rPr lang="en-US" altLang="zh-CN" sz="3200" b="1" dirty="0">
                <a:solidFill>
                  <a:srgbClr val="000000"/>
                </a:solidFill>
                <a:latin typeface="Times New Roman" panose="02020603050405020304" pitchFamily="18" charset="0"/>
              </a:rPr>
              <a:t> &lt;</a:t>
            </a:r>
            <a:r>
              <a:rPr lang="en-US" altLang="zh-CN" sz="3200" b="1" i="1" dirty="0">
                <a:solidFill>
                  <a:srgbClr val="000000"/>
                </a:solidFill>
                <a:latin typeface="Times New Roman" panose="02020603050405020304" pitchFamily="18" charset="0"/>
              </a:rPr>
              <a:t>v</a:t>
            </a:r>
            <a:r>
              <a:rPr lang="en-US" altLang="zh-CN" sz="3200" b="1" baseline="-25000" dirty="0">
                <a:solidFill>
                  <a:srgbClr val="000000"/>
                </a:solidFill>
                <a:latin typeface="Times New Roman" panose="02020603050405020304" pitchFamily="18" charset="0"/>
              </a:rPr>
              <a:t>2</a:t>
            </a:r>
            <a:r>
              <a:rPr lang="zh-CN" altLang="en-US" sz="3200" b="1" dirty="0">
                <a:solidFill>
                  <a:srgbClr val="000000"/>
                </a:solidFill>
                <a:latin typeface="Times New Roman" panose="02020603050405020304" pitchFamily="18" charset="0"/>
              </a:rPr>
              <a:t>所以两者中较快的是子弹</a:t>
            </a:r>
            <a:r>
              <a:rPr lang="zh-CN" altLang="en-US" sz="2400" b="1" dirty="0">
                <a:solidFill>
                  <a:srgbClr val="000000"/>
                </a:solidFill>
                <a:latin typeface="Times New Roman" panose="02020603050405020304" pitchFamily="18" charset="0"/>
              </a:rPr>
              <a:t>．</a:t>
            </a:r>
          </a:p>
        </p:txBody>
      </p:sp>
      <p:sp>
        <p:nvSpPr>
          <p:cNvPr id="17413" name="Rectangle 5"/>
          <p:cNvSpPr/>
          <p:nvPr/>
        </p:nvSpPr>
        <p:spPr>
          <a:xfrm>
            <a:off x="0" y="3205163"/>
            <a:ext cx="9144000" cy="0"/>
          </a:xfrm>
          <a:prstGeom prst="rect">
            <a:avLst/>
          </a:prstGeom>
          <a:noFill/>
          <a:ln w="50800">
            <a:noFill/>
          </a:ln>
        </p:spPr>
        <p:txBody>
          <a:bodyPr wrap="none" anchor="ctr">
            <a:spAutoFit/>
          </a:bodyPr>
          <a:lstStyle/>
          <a:p>
            <a:pPr fontAlgn="base">
              <a:spcBef>
                <a:spcPct val="0"/>
              </a:spcBef>
              <a:spcAft>
                <a:spcPct val="0"/>
              </a:spcAft>
            </a:pPr>
            <a:endParaRPr lang="zh-CN" altLang="en-US" dirty="0">
              <a:solidFill>
                <a:srgbClr val="000000"/>
              </a:solidFill>
            </a:endParaRPr>
          </a:p>
        </p:txBody>
      </p:sp>
      <p:grpSp>
        <p:nvGrpSpPr>
          <p:cNvPr id="2" name="Group 6"/>
          <p:cNvGrpSpPr/>
          <p:nvPr/>
        </p:nvGrpSpPr>
        <p:grpSpPr>
          <a:xfrm>
            <a:off x="423863" y="2089150"/>
            <a:ext cx="6740525" cy="903288"/>
            <a:chOff x="267" y="1316"/>
            <a:chExt cx="4047" cy="569"/>
          </a:xfrm>
        </p:grpSpPr>
        <p:pic>
          <p:nvPicPr>
            <p:cNvPr id="17418" name="Picture 7"/>
            <p:cNvPicPr>
              <a:picLocks noChangeAspect="1"/>
            </p:cNvPicPr>
            <p:nvPr/>
          </p:nvPicPr>
          <p:blipFill>
            <a:blip r:embed="rId2"/>
            <a:stretch>
              <a:fillRect/>
            </a:stretch>
          </p:blipFill>
          <p:spPr>
            <a:xfrm>
              <a:off x="1547" y="1316"/>
              <a:ext cx="2767" cy="569"/>
            </a:xfrm>
            <a:prstGeom prst="rect">
              <a:avLst/>
            </a:prstGeom>
            <a:noFill/>
            <a:ln w="9525">
              <a:noFill/>
            </a:ln>
          </p:spPr>
        </p:pic>
        <p:sp>
          <p:nvSpPr>
            <p:cNvPr id="17419" name="Text Box 8"/>
            <p:cNvSpPr txBox="1"/>
            <p:nvPr/>
          </p:nvSpPr>
          <p:spPr>
            <a:xfrm>
              <a:off x="267" y="1389"/>
              <a:ext cx="1406" cy="327"/>
            </a:xfrm>
            <a:prstGeom prst="rect">
              <a:avLst/>
            </a:prstGeom>
            <a:noFill/>
            <a:ln w="50800">
              <a:noFill/>
            </a:ln>
          </p:spPr>
          <p:txBody>
            <a:bodyPr>
              <a:spAutoFit/>
            </a:bodyPr>
            <a:lstStyle/>
            <a:p>
              <a:pPr fontAlgn="base">
                <a:spcBef>
                  <a:spcPct val="50000"/>
                </a:spcBef>
                <a:spcAft>
                  <a:spcPct val="0"/>
                </a:spcAft>
              </a:pPr>
              <a:r>
                <a:rPr lang="zh-CN" altLang="en-US" sz="2800" b="1" dirty="0">
                  <a:solidFill>
                    <a:srgbClr val="000000"/>
                  </a:solidFill>
                  <a:latin typeface="Comic Sans MS" panose="030F0702030302020204" pitchFamily="66" charset="0"/>
                </a:rPr>
                <a:t>飞机的速度：</a:t>
              </a:r>
            </a:p>
          </p:txBody>
        </p:sp>
      </p:grpSp>
      <p:grpSp>
        <p:nvGrpSpPr>
          <p:cNvPr id="3" name="Group 9"/>
          <p:cNvGrpSpPr/>
          <p:nvPr/>
        </p:nvGrpSpPr>
        <p:grpSpPr>
          <a:xfrm>
            <a:off x="395288" y="3068638"/>
            <a:ext cx="8280400" cy="877887"/>
            <a:chOff x="249" y="1933"/>
            <a:chExt cx="4887" cy="553"/>
          </a:xfrm>
        </p:grpSpPr>
        <p:sp>
          <p:nvSpPr>
            <p:cNvPr id="17416" name="Text Box 10"/>
            <p:cNvSpPr txBox="1"/>
            <p:nvPr/>
          </p:nvSpPr>
          <p:spPr>
            <a:xfrm>
              <a:off x="249" y="1979"/>
              <a:ext cx="1406" cy="327"/>
            </a:xfrm>
            <a:prstGeom prst="rect">
              <a:avLst/>
            </a:prstGeom>
            <a:noFill/>
            <a:ln w="50800">
              <a:noFill/>
            </a:ln>
          </p:spPr>
          <p:txBody>
            <a:bodyPr>
              <a:spAutoFit/>
            </a:bodyPr>
            <a:lstStyle/>
            <a:p>
              <a:pPr fontAlgn="base">
                <a:spcBef>
                  <a:spcPct val="50000"/>
                </a:spcBef>
                <a:spcAft>
                  <a:spcPct val="0"/>
                </a:spcAft>
              </a:pPr>
              <a:r>
                <a:rPr lang="zh-CN" altLang="en-US" sz="2800" b="1" dirty="0">
                  <a:solidFill>
                    <a:srgbClr val="000000"/>
                  </a:solidFill>
                  <a:latin typeface="Comic Sans MS" panose="030F0702030302020204" pitchFamily="66" charset="0"/>
                </a:rPr>
                <a:t>子弹的速度：</a:t>
              </a:r>
            </a:p>
          </p:txBody>
        </p:sp>
        <p:pic>
          <p:nvPicPr>
            <p:cNvPr id="17417" name="Picture 11"/>
            <p:cNvPicPr>
              <a:picLocks noChangeAspect="1"/>
            </p:cNvPicPr>
            <p:nvPr/>
          </p:nvPicPr>
          <p:blipFill>
            <a:blip r:embed="rId3"/>
            <a:stretch>
              <a:fillRect/>
            </a:stretch>
          </p:blipFill>
          <p:spPr>
            <a:xfrm>
              <a:off x="1556" y="1933"/>
              <a:ext cx="3580" cy="553"/>
            </a:xfrm>
            <a:prstGeom prst="rect">
              <a:avLst/>
            </a:prstGeom>
            <a:noFill/>
            <a:ln w="9525">
              <a:noFill/>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diamond(in)">
                                      <p:cBhvr>
                                        <p:cTn id="7" dur="500"/>
                                        <p:tgtEl>
                                          <p:spTgt spid="18435"/>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6"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strips(downRight)">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6" fill="hold" grpId="0" nodeType="clickEffect">
                                  <p:stCondLst>
                                    <p:cond delay="0"/>
                                  </p:stCondLst>
                                  <p:childTnLst>
                                    <p:set>
                                      <p:cBhvr>
                                        <p:cTn id="21" dur="1" fill="hold">
                                          <p:stCondLst>
                                            <p:cond delay="0"/>
                                          </p:stCondLst>
                                        </p:cTn>
                                        <p:tgtEl>
                                          <p:spTgt spid="18436"/>
                                        </p:tgtEl>
                                        <p:attrNameLst>
                                          <p:attrName>style.visibility</p:attrName>
                                        </p:attrNameLst>
                                      </p:cBhvr>
                                      <p:to>
                                        <p:strVal val="visible"/>
                                      </p:to>
                                    </p:set>
                                    <p:animEffect transition="in" filter="strips(downRight)">
                                      <p:cBhvr>
                                        <p:cTn id="22" dur="10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843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p:cNvSpPr>
          <p:nvPr>
            <p:ph type="title" sz="quarter"/>
          </p:nvPr>
        </p:nvSpPr>
        <p:spPr>
          <a:xfrm>
            <a:off x="323850" y="188913"/>
            <a:ext cx="6870700" cy="808037"/>
          </a:xfrm>
          <a:ln/>
        </p:spPr>
        <p:txBody>
          <a:bodyPr vert="horz" wrap="square" lIns="91440" tIns="45720" rIns="91440" bIns="45720" anchor="ctr"/>
          <a:lstStyle/>
          <a:p>
            <a:pPr algn="l" eaLnBrk="1" hangingPunct="1"/>
            <a:r>
              <a:rPr lang="zh-CN" altLang="en-US" sz="4000" b="1" dirty="0"/>
              <a:t>小资料</a:t>
            </a:r>
            <a:r>
              <a:rPr lang="zh-CN" altLang="en-US" sz="4000" dirty="0"/>
              <a:t> </a:t>
            </a:r>
          </a:p>
        </p:txBody>
      </p:sp>
      <p:pic>
        <p:nvPicPr>
          <p:cNvPr id="18435" name="Picture 3" descr="客车"/>
          <p:cNvPicPr>
            <a:picLocks noGrp="1" noChangeAspect="1"/>
          </p:cNvPicPr>
          <p:nvPr>
            <p:ph sz="quarter" idx="2"/>
          </p:nvPr>
        </p:nvPicPr>
        <p:blipFill>
          <a:blip r:embed="rId2"/>
          <a:srcRect/>
          <a:stretch>
            <a:fillRect/>
          </a:stretch>
        </p:blipFill>
        <p:spPr>
          <a:xfrm>
            <a:off x="4832350" y="722313"/>
            <a:ext cx="3168650" cy="2374900"/>
          </a:xfrm>
          <a:ln/>
        </p:spPr>
      </p:pic>
      <p:pic>
        <p:nvPicPr>
          <p:cNvPr id="18436" name="Picture 4" descr="骑自行车"/>
          <p:cNvPicPr>
            <a:picLocks noGrp="1" noChangeAspect="1"/>
          </p:cNvPicPr>
          <p:nvPr>
            <p:ph sz="quarter" idx="3"/>
          </p:nvPr>
        </p:nvPicPr>
        <p:blipFill>
          <a:blip r:embed="rId3"/>
          <a:srcRect/>
          <a:stretch>
            <a:fillRect/>
          </a:stretch>
        </p:blipFill>
        <p:spPr>
          <a:xfrm>
            <a:off x="627063" y="3794125"/>
            <a:ext cx="3024187" cy="2271713"/>
          </a:xfrm>
          <a:ln/>
        </p:spPr>
      </p:pic>
      <p:pic>
        <p:nvPicPr>
          <p:cNvPr id="18437" name="Picture 5" descr="飞机"/>
          <p:cNvPicPr>
            <a:picLocks noGrp="1" noChangeAspect="1"/>
          </p:cNvPicPr>
          <p:nvPr>
            <p:ph sz="quarter" idx="4"/>
          </p:nvPr>
        </p:nvPicPr>
        <p:blipFill>
          <a:blip r:embed="rId4"/>
          <a:srcRect/>
          <a:stretch>
            <a:fillRect/>
          </a:stretch>
        </p:blipFill>
        <p:spPr>
          <a:xfrm>
            <a:off x="4787900" y="3789363"/>
            <a:ext cx="3341688" cy="2341562"/>
          </a:xfrm>
          <a:ln/>
        </p:spPr>
      </p:pic>
      <p:pic>
        <p:nvPicPr>
          <p:cNvPr id="18438" name="Picture 6" descr="步行"/>
          <p:cNvPicPr>
            <a:picLocks noGrp="1" noChangeAspect="1"/>
          </p:cNvPicPr>
          <p:nvPr>
            <p:ph sz="quarter" idx="1"/>
          </p:nvPr>
        </p:nvPicPr>
        <p:blipFill>
          <a:blip r:embed="rId5"/>
          <a:srcRect/>
          <a:stretch>
            <a:fillRect/>
          </a:stretch>
        </p:blipFill>
        <p:spPr>
          <a:xfrm>
            <a:off x="755650" y="981075"/>
            <a:ext cx="2951163" cy="2212975"/>
          </a:xfrm>
          <a:ln/>
        </p:spPr>
      </p:pic>
      <p:sp>
        <p:nvSpPr>
          <p:cNvPr id="15367" name="Text Box 7"/>
          <p:cNvSpPr txBox="1"/>
          <p:nvPr/>
        </p:nvSpPr>
        <p:spPr>
          <a:xfrm>
            <a:off x="1208088" y="3232150"/>
            <a:ext cx="1708150" cy="519113"/>
          </a:xfrm>
          <a:prstGeom prst="rect">
            <a:avLst/>
          </a:prstGeom>
          <a:noFill/>
          <a:ln w="50800">
            <a:noFill/>
          </a:ln>
        </p:spPr>
        <p:txBody>
          <a:bodyPr>
            <a:spAutoFit/>
          </a:bodyPr>
          <a:lstStyle/>
          <a:p>
            <a:pPr algn="ctr" fontAlgn="base">
              <a:spcBef>
                <a:spcPct val="0"/>
              </a:spcBef>
              <a:spcAft>
                <a:spcPct val="0"/>
              </a:spcAft>
            </a:pPr>
            <a:r>
              <a:rPr lang="zh-CN" altLang="en-US" sz="2800" b="1" dirty="0">
                <a:solidFill>
                  <a:srgbClr val="000000"/>
                </a:solidFill>
              </a:rPr>
              <a:t>约</a:t>
            </a:r>
            <a:r>
              <a:rPr lang="en-US" altLang="zh-CN" sz="2800" b="1" dirty="0">
                <a:solidFill>
                  <a:srgbClr val="000000"/>
                </a:solidFill>
              </a:rPr>
              <a:t>1.1m/s</a:t>
            </a:r>
          </a:p>
        </p:txBody>
      </p:sp>
      <p:sp>
        <p:nvSpPr>
          <p:cNvPr id="15368" name="Text Box 8"/>
          <p:cNvSpPr txBox="1"/>
          <p:nvPr/>
        </p:nvSpPr>
        <p:spPr>
          <a:xfrm>
            <a:off x="5672138" y="3141663"/>
            <a:ext cx="1924050" cy="519112"/>
          </a:xfrm>
          <a:prstGeom prst="rect">
            <a:avLst/>
          </a:prstGeom>
          <a:noFill/>
          <a:ln w="50800">
            <a:noFill/>
          </a:ln>
        </p:spPr>
        <p:txBody>
          <a:bodyPr>
            <a:spAutoFit/>
          </a:bodyPr>
          <a:lstStyle/>
          <a:p>
            <a:pPr algn="ctr" fontAlgn="base">
              <a:spcBef>
                <a:spcPct val="0"/>
              </a:spcBef>
              <a:spcAft>
                <a:spcPct val="0"/>
              </a:spcAft>
            </a:pPr>
            <a:r>
              <a:rPr lang="zh-CN" altLang="en-US" sz="2800" b="1" dirty="0">
                <a:solidFill>
                  <a:srgbClr val="000000"/>
                </a:solidFill>
              </a:rPr>
              <a:t>约</a:t>
            </a:r>
            <a:r>
              <a:rPr lang="en-US" altLang="zh-CN" sz="2800" b="1" dirty="0">
                <a:solidFill>
                  <a:srgbClr val="000000"/>
                </a:solidFill>
              </a:rPr>
              <a:t>20m/s</a:t>
            </a:r>
          </a:p>
        </p:txBody>
      </p:sp>
      <p:sp>
        <p:nvSpPr>
          <p:cNvPr id="15369" name="Text Box 9"/>
          <p:cNvSpPr txBox="1"/>
          <p:nvPr/>
        </p:nvSpPr>
        <p:spPr>
          <a:xfrm>
            <a:off x="1063625" y="6135688"/>
            <a:ext cx="1924050" cy="519112"/>
          </a:xfrm>
          <a:prstGeom prst="rect">
            <a:avLst/>
          </a:prstGeom>
          <a:noFill/>
          <a:ln w="50800">
            <a:noFill/>
          </a:ln>
        </p:spPr>
        <p:txBody>
          <a:bodyPr>
            <a:spAutoFit/>
          </a:bodyPr>
          <a:lstStyle/>
          <a:p>
            <a:pPr algn="ctr" fontAlgn="base">
              <a:spcBef>
                <a:spcPct val="0"/>
              </a:spcBef>
              <a:spcAft>
                <a:spcPct val="0"/>
              </a:spcAft>
            </a:pPr>
            <a:r>
              <a:rPr lang="zh-CN" altLang="en-US" sz="2800" b="1" dirty="0">
                <a:solidFill>
                  <a:srgbClr val="000000"/>
                </a:solidFill>
              </a:rPr>
              <a:t>约</a:t>
            </a:r>
            <a:r>
              <a:rPr lang="en-US" altLang="zh-CN" sz="2800" b="1" dirty="0">
                <a:solidFill>
                  <a:srgbClr val="000000"/>
                </a:solidFill>
              </a:rPr>
              <a:t>5m/s</a:t>
            </a:r>
          </a:p>
        </p:txBody>
      </p:sp>
      <p:sp>
        <p:nvSpPr>
          <p:cNvPr id="15370" name="Text Box 10"/>
          <p:cNvSpPr txBox="1"/>
          <p:nvPr/>
        </p:nvSpPr>
        <p:spPr>
          <a:xfrm>
            <a:off x="5743575" y="6223000"/>
            <a:ext cx="1924050" cy="519113"/>
          </a:xfrm>
          <a:prstGeom prst="rect">
            <a:avLst/>
          </a:prstGeom>
          <a:noFill/>
          <a:ln w="50800">
            <a:noFill/>
          </a:ln>
        </p:spPr>
        <p:txBody>
          <a:bodyPr>
            <a:spAutoFit/>
          </a:bodyPr>
          <a:lstStyle/>
          <a:p>
            <a:pPr algn="ctr" fontAlgn="base">
              <a:spcBef>
                <a:spcPct val="0"/>
              </a:spcBef>
              <a:spcAft>
                <a:spcPct val="0"/>
              </a:spcAft>
            </a:pPr>
            <a:r>
              <a:rPr lang="zh-CN" altLang="en-US" sz="2800" b="1" dirty="0">
                <a:solidFill>
                  <a:srgbClr val="000000"/>
                </a:solidFill>
              </a:rPr>
              <a:t>约</a:t>
            </a:r>
            <a:r>
              <a:rPr lang="en-US" altLang="zh-CN" sz="2800" b="1" dirty="0">
                <a:solidFill>
                  <a:srgbClr val="000000"/>
                </a:solidFill>
              </a:rPr>
              <a:t>250m/s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367"/>
                                        </p:tgtEl>
                                        <p:attrNameLst>
                                          <p:attrName>style.visibility</p:attrName>
                                        </p:attrNameLst>
                                      </p:cBhvr>
                                      <p:to>
                                        <p:strVal val="visible"/>
                                      </p:to>
                                    </p:set>
                                    <p:animEffect transition="in" filter="wipe(left)">
                                      <p:cBhvr>
                                        <p:cTn id="7" dur="500"/>
                                        <p:tgtEl>
                                          <p:spTgt spid="1536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368"/>
                                        </p:tgtEl>
                                        <p:attrNameLst>
                                          <p:attrName>style.visibility</p:attrName>
                                        </p:attrNameLst>
                                      </p:cBhvr>
                                      <p:to>
                                        <p:strVal val="visible"/>
                                      </p:to>
                                    </p:set>
                                    <p:animEffect transition="in" filter="wipe(left)">
                                      <p:cBhvr>
                                        <p:cTn id="12" dur="500"/>
                                        <p:tgtEl>
                                          <p:spTgt spid="1536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5369"/>
                                        </p:tgtEl>
                                        <p:attrNameLst>
                                          <p:attrName>style.visibility</p:attrName>
                                        </p:attrNameLst>
                                      </p:cBhvr>
                                      <p:to>
                                        <p:strVal val="visible"/>
                                      </p:to>
                                    </p:set>
                                    <p:animEffect transition="in" filter="wipe(left)">
                                      <p:cBhvr>
                                        <p:cTn id="17" dur="500"/>
                                        <p:tgtEl>
                                          <p:spTgt spid="1536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5370"/>
                                        </p:tgtEl>
                                        <p:attrNameLst>
                                          <p:attrName>style.visibility</p:attrName>
                                        </p:attrNameLst>
                                      </p:cBhvr>
                                      <p:to>
                                        <p:strVal val="visible"/>
                                      </p:to>
                                    </p:set>
                                    <p:animEffect transition="in" filter="wipe(left)">
                                      <p:cBhvr>
                                        <p:cTn id="22" dur="500"/>
                                        <p:tgtEl>
                                          <p:spTgt spid="153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7" grpId="0"/>
      <p:bldP spid="15368" grpId="0"/>
      <p:bldP spid="15369" grpId="0"/>
      <p:bldP spid="1537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p:nvPr/>
        </p:nvSpPr>
        <p:spPr>
          <a:xfrm>
            <a:off x="2743200" y="1447800"/>
            <a:ext cx="9144000" cy="0"/>
          </a:xfrm>
          <a:prstGeom prst="rect">
            <a:avLst/>
          </a:prstGeom>
          <a:noFill/>
          <a:ln w="9525">
            <a:noFill/>
          </a:ln>
        </p:spPr>
        <p:txBody>
          <a:bodyPr>
            <a:spAutoFit/>
          </a:bodyPr>
          <a:lstStyle/>
          <a:p>
            <a:pPr fontAlgn="base">
              <a:spcBef>
                <a:spcPct val="0"/>
              </a:spcBef>
              <a:spcAft>
                <a:spcPct val="0"/>
              </a:spcAft>
            </a:pPr>
            <a:endParaRPr lang="zh-CN" altLang="en-US" dirty="0">
              <a:solidFill>
                <a:srgbClr val="000000"/>
              </a:solidFill>
            </a:endParaRPr>
          </a:p>
        </p:txBody>
      </p:sp>
      <p:pic>
        <p:nvPicPr>
          <p:cNvPr id="19459" name="Picture 3" descr="http://218.24.233.167:8000/Resource/gz/GZWL/NEW2/DGJC/LX/LI/bt26.jpg"/>
          <p:cNvPicPr>
            <a:picLocks noChangeAspect="1"/>
          </p:cNvPicPr>
          <p:nvPr/>
        </p:nvPicPr>
        <p:blipFill>
          <a:blip r:embed="rId2" r:link="rId3"/>
          <a:stretch>
            <a:fillRect/>
          </a:stretch>
        </p:blipFill>
        <p:spPr>
          <a:xfrm>
            <a:off x="0" y="762000"/>
            <a:ext cx="4040188" cy="4191000"/>
          </a:xfrm>
          <a:prstGeom prst="rect">
            <a:avLst/>
          </a:prstGeom>
          <a:noFill/>
          <a:ln w="9525">
            <a:noFill/>
          </a:ln>
        </p:spPr>
      </p:pic>
      <p:sp>
        <p:nvSpPr>
          <p:cNvPr id="19460" name="Text Box 4"/>
          <p:cNvSpPr txBox="1"/>
          <p:nvPr/>
        </p:nvSpPr>
        <p:spPr>
          <a:xfrm>
            <a:off x="4648200" y="457200"/>
            <a:ext cx="4038600" cy="5491163"/>
          </a:xfrm>
          <a:prstGeom prst="rect">
            <a:avLst/>
          </a:prstGeom>
          <a:noFill/>
          <a:ln w="9525">
            <a:noFill/>
          </a:ln>
        </p:spPr>
        <p:txBody>
          <a:bodyPr>
            <a:spAutoFit/>
          </a:bodyPr>
          <a:lstStyle/>
          <a:p>
            <a:pPr fontAlgn="base">
              <a:spcBef>
                <a:spcPct val="50000"/>
              </a:spcBef>
              <a:spcAft>
                <a:spcPct val="0"/>
              </a:spcAft>
            </a:pPr>
            <a:r>
              <a:rPr lang="zh-CN" altLang="en-US" sz="2800" b="1" dirty="0">
                <a:solidFill>
                  <a:srgbClr val="000000"/>
                </a:solidFill>
                <a:latin typeface="Times New Roman" panose="02020603050405020304" pitchFamily="18" charset="0"/>
              </a:rPr>
              <a:t>速度计（</a:t>
            </a:r>
            <a:r>
              <a:rPr lang="en-US" altLang="zh-CN" sz="2800" b="1" dirty="0">
                <a:solidFill>
                  <a:srgbClr val="000000"/>
                </a:solidFill>
                <a:latin typeface="Times New Roman" panose="02020603050405020304" pitchFamily="18" charset="0"/>
              </a:rPr>
              <a:t>STS</a:t>
            </a:r>
            <a:r>
              <a:rPr lang="zh-CN" altLang="en-US" sz="2800" b="1" dirty="0">
                <a:solidFill>
                  <a:srgbClr val="000000"/>
                </a:solidFill>
                <a:latin typeface="Times New Roman" panose="02020603050405020304" pitchFamily="18" charset="0"/>
              </a:rPr>
              <a:t>）</a:t>
            </a:r>
            <a:r>
              <a:rPr lang="zh-CN" altLang="en-US" sz="3200" b="1" dirty="0">
                <a:solidFill>
                  <a:srgbClr val="000000"/>
                </a:solidFill>
                <a:latin typeface="Times New Roman" panose="02020603050405020304" pitchFamily="18" charset="0"/>
              </a:rPr>
              <a:t/>
            </a:r>
            <a:br>
              <a:rPr lang="zh-CN" altLang="en-US" sz="3200" b="1" dirty="0">
                <a:solidFill>
                  <a:srgbClr val="000000"/>
                </a:solidFill>
                <a:latin typeface="Times New Roman" panose="02020603050405020304" pitchFamily="18" charset="0"/>
              </a:rPr>
            </a:br>
            <a:r>
              <a:rPr lang="zh-CN" altLang="en-US" sz="3200" b="1" dirty="0">
                <a:solidFill>
                  <a:srgbClr val="000000"/>
                </a:solidFill>
                <a:latin typeface="Times New Roman" panose="02020603050405020304" pitchFamily="18" charset="0"/>
              </a:rPr>
              <a:t>    </a:t>
            </a:r>
            <a:r>
              <a:rPr lang="zh-CN" altLang="en-US" sz="2800" b="1" dirty="0">
                <a:solidFill>
                  <a:srgbClr val="000000"/>
                </a:solidFill>
                <a:latin typeface="Times New Roman" panose="02020603050405020304" pitchFamily="18" charset="0"/>
              </a:rPr>
              <a:t>轿车中常见的速度计能直接读出车辆在某一时刻或某一位置时的瞬时速率。</a:t>
            </a:r>
          </a:p>
          <a:p>
            <a:pPr fontAlgn="base">
              <a:spcBef>
                <a:spcPct val="50000"/>
              </a:spcBef>
              <a:spcAft>
                <a:spcPct val="0"/>
              </a:spcAft>
            </a:pPr>
            <a:r>
              <a:rPr lang="zh-CN" altLang="en-US" sz="2800" b="1" dirty="0">
                <a:solidFill>
                  <a:srgbClr val="000000"/>
                </a:solidFill>
                <a:latin typeface="Times New Roman" panose="02020603050405020304" pitchFamily="18" charset="0"/>
              </a:rPr>
              <a:t>     根据图中指针指示的读数可读出瞬时速度大小，图中下部的数码显示的是本次行车的路程，上部数码显示的是该车行车总的里程数。</a:t>
            </a:r>
            <a:br>
              <a:rPr lang="zh-CN" altLang="en-US" sz="2800" b="1" dirty="0">
                <a:solidFill>
                  <a:srgbClr val="000000"/>
                </a:solidFill>
                <a:latin typeface="Times New Roman" panose="02020603050405020304" pitchFamily="18" charset="0"/>
              </a:rPr>
            </a:br>
            <a:r>
              <a:rPr lang="zh-CN" altLang="en-US" sz="2800" b="1" dirty="0">
                <a:solidFill>
                  <a:srgbClr val="000000"/>
                </a:solidFill>
                <a:latin typeface="Times New Roman" panose="02020603050405020304" pitchFamily="18" charset="0"/>
              </a:rPr>
              <a:t>　　　　　　　　　</a:t>
            </a:r>
            <a:r>
              <a:rPr lang="zh-CN" altLang="en-US" sz="2800" dirty="0">
                <a:solidFill>
                  <a:srgbClr val="000000"/>
                </a:solidFill>
                <a:latin typeface="Times New Roman" panose="02020603050405020304" pitchFamily="18" charset="0"/>
              </a:rPr>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title"/>
          </p:nvPr>
        </p:nvSpPr>
        <p:spPr>
          <a:xfrm>
            <a:off x="0" y="0"/>
            <a:ext cx="5486400" cy="762000"/>
          </a:xfrm>
          <a:ln/>
        </p:spPr>
        <p:txBody>
          <a:bodyPr vert="horz" wrap="square" lIns="91440" tIns="45720" rIns="91440" bIns="45720" anchor="ctr"/>
          <a:lstStyle/>
          <a:p>
            <a:pPr algn="l" eaLnBrk="1" hangingPunct="1"/>
            <a:r>
              <a:rPr lang="zh-CN" altLang="en-US" dirty="0"/>
              <a:t>巩固练习</a:t>
            </a:r>
          </a:p>
        </p:txBody>
      </p:sp>
      <p:sp>
        <p:nvSpPr>
          <p:cNvPr id="37891" name="Rectangle 3"/>
          <p:cNvSpPr>
            <a:spLocks noGrp="1"/>
          </p:cNvSpPr>
          <p:nvPr>
            <p:ph idx="1"/>
          </p:nvPr>
        </p:nvSpPr>
        <p:spPr>
          <a:xfrm>
            <a:off x="0" y="762000"/>
            <a:ext cx="9144000" cy="6096000"/>
          </a:xfrm>
          <a:ln/>
        </p:spPr>
        <p:txBody>
          <a:bodyPr vert="horz" wrap="square" lIns="91440" tIns="45720" rIns="91440" bIns="45720" anchor="t"/>
          <a:lstStyle/>
          <a:p>
            <a:pPr eaLnBrk="1" hangingPunct="1"/>
            <a:r>
              <a:rPr lang="en-US" altLang="zh-CN" dirty="0"/>
              <a:t>1</a:t>
            </a:r>
            <a:r>
              <a:rPr lang="zh-CN" altLang="en-US" dirty="0"/>
              <a:t>、试判断下面的几个速度中哪个是平均速度（）</a:t>
            </a:r>
          </a:p>
          <a:p>
            <a:pPr eaLnBrk="1" hangingPunct="1">
              <a:buNone/>
            </a:pPr>
            <a:r>
              <a:rPr lang="zh-CN" altLang="en-US" dirty="0"/>
              <a:t>         </a:t>
            </a:r>
            <a:r>
              <a:rPr lang="en-US" altLang="zh-CN" dirty="0"/>
              <a:t>a.</a:t>
            </a:r>
            <a:r>
              <a:rPr lang="zh-CN" altLang="en-US" dirty="0"/>
              <a:t>子弹出枪口速度是</a:t>
            </a:r>
            <a:r>
              <a:rPr lang="en-US" altLang="zh-CN" dirty="0"/>
              <a:t>800m/s</a:t>
            </a:r>
            <a:r>
              <a:rPr lang="zh-CN" altLang="en-US" dirty="0"/>
              <a:t>，以</a:t>
            </a:r>
            <a:r>
              <a:rPr lang="en-US" altLang="zh-CN" dirty="0"/>
              <a:t>790m/s</a:t>
            </a:r>
            <a:r>
              <a:rPr lang="zh-CN" altLang="en-US" dirty="0"/>
              <a:t>的速</a:t>
            </a:r>
          </a:p>
          <a:p>
            <a:pPr eaLnBrk="1" hangingPunct="1">
              <a:buNone/>
            </a:pPr>
            <a:r>
              <a:rPr lang="zh-CN" altLang="en-US" dirty="0"/>
              <a:t>            度击中目标</a:t>
            </a:r>
          </a:p>
          <a:p>
            <a:pPr eaLnBrk="1" hangingPunct="1">
              <a:buNone/>
            </a:pPr>
            <a:r>
              <a:rPr lang="zh-CN" altLang="en-US" dirty="0"/>
              <a:t>         </a:t>
            </a:r>
            <a:r>
              <a:rPr lang="en-US" altLang="zh-CN" dirty="0"/>
              <a:t>b.</a:t>
            </a:r>
            <a:r>
              <a:rPr lang="zh-CN" altLang="en-US" dirty="0"/>
              <a:t>汽车从甲站开往乙站的速度是</a:t>
            </a:r>
            <a:r>
              <a:rPr lang="en-US" altLang="zh-CN" dirty="0"/>
              <a:t>40㎞/h</a:t>
            </a:r>
          </a:p>
          <a:p>
            <a:pPr eaLnBrk="1" hangingPunct="1">
              <a:buNone/>
            </a:pPr>
            <a:r>
              <a:rPr lang="en-US" altLang="zh-CN" dirty="0"/>
              <a:t>         c.</a:t>
            </a:r>
            <a:r>
              <a:rPr lang="zh-CN" altLang="en-US" dirty="0"/>
              <a:t>汽车通过站牌时的速度是</a:t>
            </a:r>
            <a:r>
              <a:rPr lang="en-US" altLang="zh-CN" dirty="0"/>
              <a:t>72㎞/h</a:t>
            </a:r>
          </a:p>
          <a:p>
            <a:pPr eaLnBrk="1" hangingPunct="1">
              <a:buNone/>
            </a:pPr>
            <a:r>
              <a:rPr lang="en-US" altLang="zh-CN" dirty="0"/>
              <a:t>         d.</a:t>
            </a:r>
            <a:r>
              <a:rPr lang="zh-CN" altLang="en-US" dirty="0"/>
              <a:t>小球第</a:t>
            </a:r>
            <a:r>
              <a:rPr lang="en-US" altLang="zh-CN" dirty="0"/>
              <a:t>3</a:t>
            </a:r>
            <a:r>
              <a:rPr lang="zh-CN" altLang="en-US" dirty="0"/>
              <a:t>秒末的速度是</a:t>
            </a:r>
            <a:r>
              <a:rPr lang="en-US" altLang="zh-CN" dirty="0"/>
              <a:t>6m/s</a:t>
            </a:r>
          </a:p>
          <a:p>
            <a:pPr eaLnBrk="1" hangingPunct="1">
              <a:buNone/>
            </a:pPr>
            <a:r>
              <a:rPr lang="en-US" altLang="zh-CN" dirty="0"/>
              <a:t>         e.</a:t>
            </a:r>
            <a:r>
              <a:rPr lang="zh-CN" altLang="en-US" dirty="0"/>
              <a:t>汽车速度计上指示着速度</a:t>
            </a:r>
            <a:r>
              <a:rPr lang="en-US" altLang="zh-CN" dirty="0"/>
              <a:t>60㎞/h</a:t>
            </a:r>
          </a:p>
          <a:p>
            <a:pPr eaLnBrk="1" hangingPunct="1">
              <a:buNone/>
            </a:pPr>
            <a:r>
              <a:rPr lang="en-US" altLang="zh-CN" dirty="0"/>
              <a:t>         f.</a:t>
            </a:r>
            <a:r>
              <a:rPr lang="zh-CN" altLang="en-US" dirty="0"/>
              <a:t>路口路标上写着</a:t>
            </a:r>
            <a:r>
              <a:rPr lang="en-US" altLang="zh-CN" dirty="0"/>
              <a:t>15㎞/h</a:t>
            </a:r>
          </a:p>
          <a:p>
            <a:pPr eaLnBrk="1" hangingPunct="1"/>
            <a:endParaRPr lang="en-US" altLang="zh-CN" dirty="0"/>
          </a:p>
        </p:txBody>
      </p:sp>
      <p:sp>
        <p:nvSpPr>
          <p:cNvPr id="37892" name="Text Box 4"/>
          <p:cNvSpPr txBox="1"/>
          <p:nvPr/>
        </p:nvSpPr>
        <p:spPr>
          <a:xfrm>
            <a:off x="685800" y="6164263"/>
            <a:ext cx="3886200" cy="579437"/>
          </a:xfrm>
          <a:prstGeom prst="rect">
            <a:avLst/>
          </a:prstGeom>
          <a:noFill/>
          <a:ln w="9525">
            <a:noFill/>
          </a:ln>
        </p:spPr>
        <p:txBody>
          <a:bodyPr>
            <a:spAutoFit/>
          </a:bodyPr>
          <a:lstStyle/>
          <a:p>
            <a:pPr fontAlgn="base">
              <a:spcBef>
                <a:spcPct val="50000"/>
              </a:spcBef>
              <a:spcAft>
                <a:spcPct val="0"/>
              </a:spcAft>
            </a:pPr>
            <a:r>
              <a:rPr lang="zh-CN" altLang="en-US" sz="3200" dirty="0">
                <a:solidFill>
                  <a:srgbClr val="000000"/>
                </a:solidFill>
                <a:latin typeface="Times New Roman" panose="02020603050405020304" pitchFamily="18" charset="0"/>
              </a:rPr>
              <a:t>答案</a:t>
            </a:r>
            <a:r>
              <a:rPr lang="en-US" altLang="zh-CN" sz="3200" dirty="0">
                <a:solidFill>
                  <a:srgbClr val="000000"/>
                </a:solidFill>
                <a:latin typeface="Times New Roman" panose="02020603050405020304" pitchFamily="18" charset="0"/>
              </a:rPr>
              <a:t>:  b</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7890"/>
                                        </p:tgtEl>
                                        <p:attrNameLst>
                                          <p:attrName>style.visibility</p:attrName>
                                        </p:attrNameLst>
                                      </p:cBhvr>
                                      <p:to>
                                        <p:strVal val="visible"/>
                                      </p:to>
                                    </p:set>
                                    <p:anim calcmode="lin" valueType="num">
                                      <p:cBhvr additive="base">
                                        <p:cTn id="7" dur="500" fill="hold"/>
                                        <p:tgtEl>
                                          <p:spTgt spid="37890"/>
                                        </p:tgtEl>
                                        <p:attrNameLst>
                                          <p:attrName>ppt_x</p:attrName>
                                        </p:attrNameLst>
                                      </p:cBhvr>
                                      <p:tavLst>
                                        <p:tav tm="0">
                                          <p:val>
                                            <p:strVal val="0-#ppt_w/2"/>
                                          </p:val>
                                        </p:tav>
                                        <p:tav tm="100000">
                                          <p:val>
                                            <p:strVal val="#ppt_x"/>
                                          </p:val>
                                        </p:tav>
                                      </p:tavLst>
                                    </p:anim>
                                    <p:anim calcmode="lin" valueType="num">
                                      <p:cBhvr additive="base">
                                        <p:cTn id="8" dur="500" fill="hold"/>
                                        <p:tgtEl>
                                          <p:spTgt spid="3789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3" presetClass="entr" presetSubtype="10" fill="hold" grpId="0" nodeType="afterEffect">
                                  <p:stCondLst>
                                    <p:cond delay="0"/>
                                  </p:stCondLst>
                                  <p:childTnLst>
                                    <p:set>
                                      <p:cBhvr>
                                        <p:cTn id="11" dur="1" fill="hold">
                                          <p:stCondLst>
                                            <p:cond delay="0"/>
                                          </p:stCondLst>
                                        </p:cTn>
                                        <p:tgtEl>
                                          <p:spTgt spid="37891">
                                            <p:txEl>
                                              <p:pRg st="0" end="0"/>
                                            </p:txEl>
                                          </p:spTgt>
                                        </p:tgtEl>
                                        <p:attrNameLst>
                                          <p:attrName>style.visibility</p:attrName>
                                        </p:attrNameLst>
                                      </p:cBhvr>
                                      <p:to>
                                        <p:strVal val="visible"/>
                                      </p:to>
                                    </p:set>
                                    <p:animEffect transition="in" filter="blinds(horizontal)">
                                      <p:cBhvr>
                                        <p:cTn id="12" dur="500"/>
                                        <p:tgtEl>
                                          <p:spTgt spid="37891">
                                            <p:txEl>
                                              <p:pRg st="0" end="0"/>
                                            </p:txEl>
                                          </p:spTgt>
                                        </p:tgtEl>
                                      </p:cBhvr>
                                    </p:animEffect>
                                  </p:childTnLst>
                                </p:cTn>
                              </p:par>
                            </p:childTnLst>
                          </p:cTn>
                        </p:par>
                        <p:par>
                          <p:cTn id="13" fill="hold">
                            <p:stCondLst>
                              <p:cond delay="1000"/>
                            </p:stCondLst>
                            <p:childTnLst>
                              <p:par>
                                <p:cTn id="14" presetID="3" presetClass="entr" presetSubtype="10" fill="hold" grpId="0" nodeType="afterEffect">
                                  <p:stCondLst>
                                    <p:cond delay="0"/>
                                  </p:stCondLst>
                                  <p:childTnLst>
                                    <p:set>
                                      <p:cBhvr>
                                        <p:cTn id="15" dur="1" fill="hold">
                                          <p:stCondLst>
                                            <p:cond delay="0"/>
                                          </p:stCondLst>
                                        </p:cTn>
                                        <p:tgtEl>
                                          <p:spTgt spid="37891">
                                            <p:txEl>
                                              <p:pRg st="1" end="1"/>
                                            </p:txEl>
                                          </p:spTgt>
                                        </p:tgtEl>
                                        <p:attrNameLst>
                                          <p:attrName>style.visibility</p:attrName>
                                        </p:attrNameLst>
                                      </p:cBhvr>
                                      <p:to>
                                        <p:strVal val="visible"/>
                                      </p:to>
                                    </p:set>
                                    <p:animEffect transition="in" filter="blinds(horizontal)">
                                      <p:cBhvr>
                                        <p:cTn id="16" dur="500"/>
                                        <p:tgtEl>
                                          <p:spTgt spid="37891">
                                            <p:txEl>
                                              <p:pRg st="1" end="1"/>
                                            </p:txEl>
                                          </p:spTgt>
                                        </p:tgtEl>
                                      </p:cBhvr>
                                    </p:animEffect>
                                  </p:childTnLst>
                                </p:cTn>
                              </p:par>
                            </p:childTnLst>
                          </p:cTn>
                        </p:par>
                        <p:par>
                          <p:cTn id="17" fill="hold">
                            <p:stCondLst>
                              <p:cond delay="1500"/>
                            </p:stCondLst>
                            <p:childTnLst>
                              <p:par>
                                <p:cTn id="18" presetID="3" presetClass="entr" presetSubtype="10" fill="hold" grpId="0" nodeType="afterEffect">
                                  <p:stCondLst>
                                    <p:cond delay="0"/>
                                  </p:stCondLst>
                                  <p:childTnLst>
                                    <p:set>
                                      <p:cBhvr>
                                        <p:cTn id="19" dur="1" fill="hold">
                                          <p:stCondLst>
                                            <p:cond delay="0"/>
                                          </p:stCondLst>
                                        </p:cTn>
                                        <p:tgtEl>
                                          <p:spTgt spid="37891">
                                            <p:txEl>
                                              <p:pRg st="2" end="2"/>
                                            </p:txEl>
                                          </p:spTgt>
                                        </p:tgtEl>
                                        <p:attrNameLst>
                                          <p:attrName>style.visibility</p:attrName>
                                        </p:attrNameLst>
                                      </p:cBhvr>
                                      <p:to>
                                        <p:strVal val="visible"/>
                                      </p:to>
                                    </p:set>
                                    <p:animEffect transition="in" filter="blinds(horizontal)">
                                      <p:cBhvr>
                                        <p:cTn id="20" dur="500"/>
                                        <p:tgtEl>
                                          <p:spTgt spid="37891">
                                            <p:txEl>
                                              <p:pRg st="2" end="2"/>
                                            </p:txEl>
                                          </p:spTgt>
                                        </p:tgtEl>
                                      </p:cBhvr>
                                    </p:animEffect>
                                  </p:childTnLst>
                                </p:cTn>
                              </p:par>
                            </p:childTnLst>
                          </p:cTn>
                        </p:par>
                        <p:par>
                          <p:cTn id="21" fill="hold">
                            <p:stCondLst>
                              <p:cond delay="2000"/>
                            </p:stCondLst>
                            <p:childTnLst>
                              <p:par>
                                <p:cTn id="22" presetID="3" presetClass="entr" presetSubtype="10" fill="hold" grpId="0" nodeType="afterEffect">
                                  <p:stCondLst>
                                    <p:cond delay="0"/>
                                  </p:stCondLst>
                                  <p:childTnLst>
                                    <p:set>
                                      <p:cBhvr>
                                        <p:cTn id="23" dur="1" fill="hold">
                                          <p:stCondLst>
                                            <p:cond delay="0"/>
                                          </p:stCondLst>
                                        </p:cTn>
                                        <p:tgtEl>
                                          <p:spTgt spid="37891">
                                            <p:txEl>
                                              <p:pRg st="3" end="3"/>
                                            </p:txEl>
                                          </p:spTgt>
                                        </p:tgtEl>
                                        <p:attrNameLst>
                                          <p:attrName>style.visibility</p:attrName>
                                        </p:attrNameLst>
                                      </p:cBhvr>
                                      <p:to>
                                        <p:strVal val="visible"/>
                                      </p:to>
                                    </p:set>
                                    <p:animEffect transition="in" filter="blinds(horizontal)">
                                      <p:cBhvr>
                                        <p:cTn id="24" dur="500"/>
                                        <p:tgtEl>
                                          <p:spTgt spid="37891">
                                            <p:txEl>
                                              <p:pRg st="3" end="3"/>
                                            </p:txEl>
                                          </p:spTgt>
                                        </p:tgtEl>
                                      </p:cBhvr>
                                    </p:animEffect>
                                  </p:childTnLst>
                                </p:cTn>
                              </p:par>
                            </p:childTnLst>
                          </p:cTn>
                        </p:par>
                        <p:par>
                          <p:cTn id="25" fill="hold">
                            <p:stCondLst>
                              <p:cond delay="2500"/>
                            </p:stCondLst>
                            <p:childTnLst>
                              <p:par>
                                <p:cTn id="26" presetID="3" presetClass="entr" presetSubtype="10" fill="hold" grpId="0" nodeType="afterEffect">
                                  <p:stCondLst>
                                    <p:cond delay="0"/>
                                  </p:stCondLst>
                                  <p:childTnLst>
                                    <p:set>
                                      <p:cBhvr>
                                        <p:cTn id="27" dur="1" fill="hold">
                                          <p:stCondLst>
                                            <p:cond delay="0"/>
                                          </p:stCondLst>
                                        </p:cTn>
                                        <p:tgtEl>
                                          <p:spTgt spid="37891">
                                            <p:txEl>
                                              <p:pRg st="4" end="4"/>
                                            </p:txEl>
                                          </p:spTgt>
                                        </p:tgtEl>
                                        <p:attrNameLst>
                                          <p:attrName>style.visibility</p:attrName>
                                        </p:attrNameLst>
                                      </p:cBhvr>
                                      <p:to>
                                        <p:strVal val="visible"/>
                                      </p:to>
                                    </p:set>
                                    <p:animEffect transition="in" filter="blinds(horizontal)">
                                      <p:cBhvr>
                                        <p:cTn id="28" dur="500"/>
                                        <p:tgtEl>
                                          <p:spTgt spid="37891">
                                            <p:txEl>
                                              <p:pRg st="4" end="4"/>
                                            </p:txEl>
                                          </p:spTgt>
                                        </p:tgtEl>
                                      </p:cBhvr>
                                    </p:animEffect>
                                  </p:childTnLst>
                                </p:cTn>
                              </p:par>
                            </p:childTnLst>
                          </p:cTn>
                        </p:par>
                        <p:par>
                          <p:cTn id="29" fill="hold">
                            <p:stCondLst>
                              <p:cond delay="3000"/>
                            </p:stCondLst>
                            <p:childTnLst>
                              <p:par>
                                <p:cTn id="30" presetID="3" presetClass="entr" presetSubtype="10" fill="hold" grpId="0" nodeType="afterEffect">
                                  <p:stCondLst>
                                    <p:cond delay="0"/>
                                  </p:stCondLst>
                                  <p:childTnLst>
                                    <p:set>
                                      <p:cBhvr>
                                        <p:cTn id="31" dur="1" fill="hold">
                                          <p:stCondLst>
                                            <p:cond delay="0"/>
                                          </p:stCondLst>
                                        </p:cTn>
                                        <p:tgtEl>
                                          <p:spTgt spid="37891">
                                            <p:txEl>
                                              <p:pRg st="5" end="5"/>
                                            </p:txEl>
                                          </p:spTgt>
                                        </p:tgtEl>
                                        <p:attrNameLst>
                                          <p:attrName>style.visibility</p:attrName>
                                        </p:attrNameLst>
                                      </p:cBhvr>
                                      <p:to>
                                        <p:strVal val="visible"/>
                                      </p:to>
                                    </p:set>
                                    <p:animEffect transition="in" filter="blinds(horizontal)">
                                      <p:cBhvr>
                                        <p:cTn id="32" dur="500"/>
                                        <p:tgtEl>
                                          <p:spTgt spid="37891">
                                            <p:txEl>
                                              <p:pRg st="5" end="5"/>
                                            </p:txEl>
                                          </p:spTgt>
                                        </p:tgtEl>
                                      </p:cBhvr>
                                    </p:animEffect>
                                  </p:childTnLst>
                                </p:cTn>
                              </p:par>
                            </p:childTnLst>
                          </p:cTn>
                        </p:par>
                        <p:par>
                          <p:cTn id="33" fill="hold">
                            <p:stCondLst>
                              <p:cond delay="3500"/>
                            </p:stCondLst>
                            <p:childTnLst>
                              <p:par>
                                <p:cTn id="34" presetID="3" presetClass="entr" presetSubtype="10" fill="hold" grpId="0" nodeType="afterEffect">
                                  <p:stCondLst>
                                    <p:cond delay="0"/>
                                  </p:stCondLst>
                                  <p:childTnLst>
                                    <p:set>
                                      <p:cBhvr>
                                        <p:cTn id="35" dur="1" fill="hold">
                                          <p:stCondLst>
                                            <p:cond delay="0"/>
                                          </p:stCondLst>
                                        </p:cTn>
                                        <p:tgtEl>
                                          <p:spTgt spid="37891">
                                            <p:txEl>
                                              <p:pRg st="6" end="6"/>
                                            </p:txEl>
                                          </p:spTgt>
                                        </p:tgtEl>
                                        <p:attrNameLst>
                                          <p:attrName>style.visibility</p:attrName>
                                        </p:attrNameLst>
                                      </p:cBhvr>
                                      <p:to>
                                        <p:strVal val="visible"/>
                                      </p:to>
                                    </p:set>
                                    <p:animEffect transition="in" filter="blinds(horizontal)">
                                      <p:cBhvr>
                                        <p:cTn id="36" dur="500"/>
                                        <p:tgtEl>
                                          <p:spTgt spid="37891">
                                            <p:txEl>
                                              <p:pRg st="6" end="6"/>
                                            </p:txEl>
                                          </p:spTgt>
                                        </p:tgtEl>
                                      </p:cBhvr>
                                    </p:animEffect>
                                  </p:childTnLst>
                                </p:cTn>
                              </p:par>
                            </p:childTnLst>
                          </p:cTn>
                        </p:par>
                        <p:par>
                          <p:cTn id="37" fill="hold">
                            <p:stCondLst>
                              <p:cond delay="4000"/>
                            </p:stCondLst>
                            <p:childTnLst>
                              <p:par>
                                <p:cTn id="38" presetID="3" presetClass="entr" presetSubtype="10" fill="hold" grpId="0" nodeType="afterEffect">
                                  <p:stCondLst>
                                    <p:cond delay="0"/>
                                  </p:stCondLst>
                                  <p:childTnLst>
                                    <p:set>
                                      <p:cBhvr>
                                        <p:cTn id="39" dur="1" fill="hold">
                                          <p:stCondLst>
                                            <p:cond delay="0"/>
                                          </p:stCondLst>
                                        </p:cTn>
                                        <p:tgtEl>
                                          <p:spTgt spid="37891">
                                            <p:txEl>
                                              <p:pRg st="7" end="7"/>
                                            </p:txEl>
                                          </p:spTgt>
                                        </p:tgtEl>
                                        <p:attrNameLst>
                                          <p:attrName>style.visibility</p:attrName>
                                        </p:attrNameLst>
                                      </p:cBhvr>
                                      <p:to>
                                        <p:strVal val="visible"/>
                                      </p:to>
                                    </p:set>
                                    <p:animEffect transition="in" filter="blinds(horizontal)">
                                      <p:cBhvr>
                                        <p:cTn id="40" dur="500"/>
                                        <p:tgtEl>
                                          <p:spTgt spid="37891">
                                            <p:txEl>
                                              <p:pRg st="7" end="7"/>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grpId="0" nodeType="clickEffect">
                                  <p:stCondLst>
                                    <p:cond delay="0"/>
                                  </p:stCondLst>
                                  <p:childTnLst>
                                    <p:set>
                                      <p:cBhvr>
                                        <p:cTn id="44" dur="1" fill="hold">
                                          <p:stCondLst>
                                            <p:cond delay="0"/>
                                          </p:stCondLst>
                                        </p:cTn>
                                        <p:tgtEl>
                                          <p:spTgt spid="37892"/>
                                        </p:tgtEl>
                                        <p:attrNameLst>
                                          <p:attrName>style.visibility</p:attrName>
                                        </p:attrNameLst>
                                      </p:cBhvr>
                                      <p:to>
                                        <p:strVal val="visible"/>
                                      </p:to>
                                    </p:set>
                                    <p:anim calcmode="lin" valueType="num">
                                      <p:cBhvr additive="base">
                                        <p:cTn id="45" dur="500" fill="hold"/>
                                        <p:tgtEl>
                                          <p:spTgt spid="37892"/>
                                        </p:tgtEl>
                                        <p:attrNameLst>
                                          <p:attrName>ppt_x</p:attrName>
                                        </p:attrNameLst>
                                      </p:cBhvr>
                                      <p:tavLst>
                                        <p:tav tm="0">
                                          <p:val>
                                            <p:strVal val="0-#ppt_w/2"/>
                                          </p:val>
                                        </p:tav>
                                        <p:tav tm="100000">
                                          <p:val>
                                            <p:strVal val="#ppt_x"/>
                                          </p:val>
                                        </p:tav>
                                      </p:tavLst>
                                    </p:anim>
                                    <p:anim calcmode="lin" valueType="num">
                                      <p:cBhvr additive="base">
                                        <p:cTn id="46" dur="500" fill="hold"/>
                                        <p:tgtEl>
                                          <p:spTgt spid="3789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P spid="37891" grpId="0" build="p" advAuto="1000"/>
      <p:bldP spid="3789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p:nvPr/>
        </p:nvSpPr>
        <p:spPr>
          <a:xfrm>
            <a:off x="685800" y="5943600"/>
            <a:ext cx="7162800" cy="579438"/>
          </a:xfrm>
          <a:prstGeom prst="rect">
            <a:avLst/>
          </a:prstGeom>
          <a:noFill/>
          <a:ln w="9525">
            <a:noFill/>
          </a:ln>
        </p:spPr>
        <p:txBody>
          <a:bodyPr>
            <a:spAutoFit/>
          </a:bodyPr>
          <a:lstStyle/>
          <a:p>
            <a:pPr fontAlgn="base">
              <a:spcBef>
                <a:spcPct val="50000"/>
              </a:spcBef>
              <a:spcAft>
                <a:spcPct val="0"/>
              </a:spcAft>
            </a:pPr>
            <a:r>
              <a:rPr lang="zh-CN" altLang="en-US" sz="3200" dirty="0">
                <a:solidFill>
                  <a:srgbClr val="000000"/>
                </a:solidFill>
                <a:latin typeface="Times New Roman" panose="02020603050405020304" pitchFamily="18" charset="0"/>
              </a:rPr>
              <a:t>答案：</a:t>
            </a:r>
            <a:r>
              <a:rPr lang="en-US" altLang="zh-CN" sz="3200" dirty="0">
                <a:solidFill>
                  <a:srgbClr val="000000"/>
                </a:solidFill>
                <a:latin typeface="Times New Roman" panose="02020603050405020304" pitchFamily="18" charset="0"/>
              </a:rPr>
              <a:t>2</a:t>
            </a:r>
            <a:r>
              <a:rPr lang="zh-CN" altLang="en-US" sz="3200" dirty="0">
                <a:solidFill>
                  <a:srgbClr val="000000"/>
                </a:solidFill>
                <a:latin typeface="Times New Roman" panose="02020603050405020304" pitchFamily="18" charset="0"/>
              </a:rPr>
              <a:t>、</a:t>
            </a:r>
            <a:r>
              <a:rPr lang="en-US" altLang="zh-CN" sz="3200" dirty="0">
                <a:solidFill>
                  <a:srgbClr val="000000"/>
                </a:solidFill>
                <a:latin typeface="Times New Roman" panose="02020603050405020304" pitchFamily="18" charset="0"/>
              </a:rPr>
              <a:t>24 m/s</a:t>
            </a:r>
            <a:r>
              <a:rPr lang="zh-CN" altLang="en-US" sz="3200" dirty="0">
                <a:solidFill>
                  <a:srgbClr val="000000"/>
                </a:solidFill>
                <a:latin typeface="Times New Roman" panose="02020603050405020304" pitchFamily="18" charset="0"/>
              </a:rPr>
              <a:t>；     </a:t>
            </a:r>
            <a:r>
              <a:rPr lang="en-US" altLang="zh-CN" sz="3200" dirty="0">
                <a:solidFill>
                  <a:srgbClr val="000000"/>
                </a:solidFill>
                <a:latin typeface="Times New Roman" panose="02020603050405020304" pitchFamily="18" charset="0"/>
              </a:rPr>
              <a:t>3</a:t>
            </a:r>
            <a:r>
              <a:rPr lang="zh-CN" altLang="en-US" sz="3200" dirty="0">
                <a:solidFill>
                  <a:srgbClr val="000000"/>
                </a:solidFill>
                <a:latin typeface="Times New Roman" panose="02020603050405020304" pitchFamily="18" charset="0"/>
              </a:rPr>
              <a:t>、</a:t>
            </a:r>
            <a:r>
              <a:rPr lang="en-US" altLang="zh-CN" sz="3200" dirty="0">
                <a:solidFill>
                  <a:srgbClr val="000000"/>
                </a:solidFill>
                <a:latin typeface="Times New Roman" panose="02020603050405020304" pitchFamily="18" charset="0"/>
              </a:rPr>
              <a:t>0.167 m/s</a:t>
            </a:r>
          </a:p>
        </p:txBody>
      </p:sp>
      <p:grpSp>
        <p:nvGrpSpPr>
          <p:cNvPr id="2" name="Group 3"/>
          <p:cNvGrpSpPr/>
          <p:nvPr/>
        </p:nvGrpSpPr>
        <p:grpSpPr>
          <a:xfrm>
            <a:off x="0" y="0"/>
            <a:ext cx="8305800" cy="5456238"/>
            <a:chOff x="144" y="0"/>
            <a:chExt cx="5232" cy="3418"/>
          </a:xfrm>
        </p:grpSpPr>
        <p:grpSp>
          <p:nvGrpSpPr>
            <p:cNvPr id="21508" name="Group 4"/>
            <p:cNvGrpSpPr/>
            <p:nvPr/>
          </p:nvGrpSpPr>
          <p:grpSpPr>
            <a:xfrm>
              <a:off x="144" y="0"/>
              <a:ext cx="5232" cy="3418"/>
              <a:chOff x="144" y="0"/>
              <a:chExt cx="5184" cy="3710"/>
            </a:xfrm>
          </p:grpSpPr>
          <p:sp>
            <p:nvSpPr>
              <p:cNvPr id="21510" name="Text Box 5"/>
              <p:cNvSpPr txBox="1"/>
              <p:nvPr/>
            </p:nvSpPr>
            <p:spPr>
              <a:xfrm>
                <a:off x="144" y="0"/>
                <a:ext cx="5184" cy="3710"/>
              </a:xfrm>
              <a:prstGeom prst="rect">
                <a:avLst/>
              </a:prstGeom>
              <a:noFill/>
              <a:ln w="9525">
                <a:noFill/>
              </a:ln>
            </p:spPr>
            <p:txBody>
              <a:bodyPr>
                <a:spAutoFit/>
              </a:bodyPr>
              <a:lstStyle/>
              <a:p>
                <a:pPr fontAlgn="base">
                  <a:spcBef>
                    <a:spcPct val="50000"/>
                  </a:spcBef>
                  <a:spcAft>
                    <a:spcPct val="0"/>
                  </a:spcAft>
                </a:pPr>
                <a:r>
                  <a:rPr lang="en-US" altLang="zh-CN" sz="3200" dirty="0">
                    <a:solidFill>
                      <a:srgbClr val="000000"/>
                    </a:solidFill>
                    <a:latin typeface="Times New Roman" panose="02020603050405020304" pitchFamily="18" charset="0"/>
                  </a:rPr>
                  <a:t>2.</a:t>
                </a:r>
                <a:r>
                  <a:rPr lang="zh-CN" altLang="en-US" sz="3200" dirty="0">
                    <a:solidFill>
                      <a:srgbClr val="000000"/>
                    </a:solidFill>
                    <a:latin typeface="Times New Roman" panose="02020603050405020304" pitchFamily="18" charset="0"/>
                  </a:rPr>
                  <a:t>一辆汽车做单向直线运动，先以</a:t>
                </a:r>
                <a:r>
                  <a:rPr lang="en-US" altLang="zh-CN" sz="3200" dirty="0">
                    <a:solidFill>
                      <a:srgbClr val="000000"/>
                    </a:solidFill>
                    <a:latin typeface="Times New Roman" panose="02020603050405020304" pitchFamily="18" charset="0"/>
                  </a:rPr>
                  <a:t>20m/s</a:t>
                </a:r>
                <a:r>
                  <a:rPr lang="zh-CN" altLang="en-US" sz="3200" dirty="0">
                    <a:solidFill>
                      <a:srgbClr val="000000"/>
                    </a:solidFill>
                    <a:latin typeface="Times New Roman" panose="02020603050405020304" pitchFamily="18" charset="0"/>
                  </a:rPr>
                  <a:t>的速度行驶了全程的一半的位移。然后又以</a:t>
                </a:r>
                <a:r>
                  <a:rPr lang="en-US" altLang="zh-CN" sz="3200" dirty="0">
                    <a:solidFill>
                      <a:srgbClr val="000000"/>
                    </a:solidFill>
                    <a:latin typeface="Times New Roman" panose="02020603050405020304" pitchFamily="18" charset="0"/>
                  </a:rPr>
                  <a:t>30m/s</a:t>
                </a:r>
                <a:r>
                  <a:rPr lang="zh-CN" altLang="en-US" sz="3200" dirty="0">
                    <a:solidFill>
                      <a:srgbClr val="000000"/>
                    </a:solidFill>
                    <a:latin typeface="Times New Roman" panose="02020603050405020304" pitchFamily="18" charset="0"/>
                  </a:rPr>
                  <a:t>的速度到达终点。则汽车在全程中的速度为           </a:t>
                </a:r>
              </a:p>
              <a:p>
                <a:pPr fontAlgn="base">
                  <a:spcBef>
                    <a:spcPct val="50000"/>
                  </a:spcBef>
                  <a:spcAft>
                    <a:spcPct val="0"/>
                  </a:spcAft>
                </a:pPr>
                <a:r>
                  <a:rPr lang="zh-CN" altLang="en-US" sz="3200" dirty="0">
                    <a:solidFill>
                      <a:srgbClr val="000000"/>
                    </a:solidFill>
                    <a:latin typeface="Times New Roman" panose="02020603050405020304" pitchFamily="18" charset="0"/>
                  </a:rPr>
                  <a:t>             </a:t>
                </a:r>
                <a:r>
                  <a:rPr lang="en-US" altLang="zh-CN" sz="3200" dirty="0">
                    <a:solidFill>
                      <a:srgbClr val="000000"/>
                    </a:solidFill>
                    <a:latin typeface="Times New Roman" panose="02020603050405020304" pitchFamily="18" charset="0"/>
                  </a:rPr>
                  <a:t>m/s</a:t>
                </a:r>
              </a:p>
              <a:p>
                <a:pPr fontAlgn="base">
                  <a:spcBef>
                    <a:spcPct val="50000"/>
                  </a:spcBef>
                  <a:spcAft>
                    <a:spcPct val="0"/>
                  </a:spcAft>
                </a:pPr>
                <a:r>
                  <a:rPr lang="en-US" altLang="zh-CN" sz="3200" dirty="0">
                    <a:solidFill>
                      <a:srgbClr val="000000"/>
                    </a:solidFill>
                    <a:latin typeface="Times New Roman" panose="02020603050405020304" pitchFamily="18" charset="0"/>
                  </a:rPr>
                  <a:t>3.</a:t>
                </a:r>
                <a:r>
                  <a:rPr lang="zh-CN" altLang="en-US" sz="3200" dirty="0">
                    <a:solidFill>
                      <a:srgbClr val="000000"/>
                    </a:solidFill>
                    <a:latin typeface="Times New Roman" panose="02020603050405020304" pitchFamily="18" charset="0"/>
                  </a:rPr>
                  <a:t>频内照相机用同一张底片对着小球运动路径每隔</a:t>
                </a:r>
                <a:r>
                  <a:rPr lang="en-US" altLang="zh-CN" sz="3200" dirty="0">
                    <a:solidFill>
                      <a:srgbClr val="000000"/>
                    </a:solidFill>
                    <a:latin typeface="Times New Roman" panose="02020603050405020304" pitchFamily="18" charset="0"/>
                  </a:rPr>
                  <a:t>1/10s</a:t>
                </a:r>
                <a:r>
                  <a:rPr lang="zh-CN" altLang="en-US" sz="3200" dirty="0">
                    <a:solidFill>
                      <a:srgbClr val="000000"/>
                    </a:solidFill>
                    <a:latin typeface="Times New Roman" panose="02020603050405020304" pitchFamily="18" charset="0"/>
                  </a:rPr>
                  <a:t>拍一次照得到的照片如图所示。则小球运动的平均速度是＿</a:t>
                </a:r>
                <a:r>
                  <a:rPr lang="en-US" altLang="zh-CN" sz="3200" dirty="0">
                    <a:solidFill>
                      <a:srgbClr val="000000"/>
                    </a:solidFill>
                    <a:latin typeface="Times New Roman" panose="02020603050405020304" pitchFamily="18" charset="0"/>
                  </a:rPr>
                  <a:t>m/s</a:t>
                </a:r>
                <a:r>
                  <a:rPr lang="zh-CN" altLang="en-US" sz="3200" dirty="0">
                    <a:solidFill>
                      <a:srgbClr val="000000"/>
                    </a:solidFill>
                    <a:latin typeface="Times New Roman" panose="02020603050405020304" pitchFamily="18" charset="0"/>
                  </a:rPr>
                  <a:t>。</a:t>
                </a:r>
              </a:p>
              <a:p>
                <a:pPr fontAlgn="base">
                  <a:spcBef>
                    <a:spcPct val="50000"/>
                  </a:spcBef>
                  <a:spcAft>
                    <a:spcPct val="0"/>
                  </a:spcAft>
                </a:pPr>
                <a:endParaRPr lang="zh-CN" altLang="en-US" sz="3200" dirty="0">
                  <a:solidFill>
                    <a:srgbClr val="000000"/>
                  </a:solidFill>
                  <a:latin typeface="Times New Roman" panose="02020603050405020304" pitchFamily="18" charset="0"/>
                </a:endParaRPr>
              </a:p>
              <a:p>
                <a:pPr fontAlgn="base">
                  <a:spcBef>
                    <a:spcPct val="50000"/>
                  </a:spcBef>
                  <a:spcAft>
                    <a:spcPct val="0"/>
                  </a:spcAft>
                </a:pPr>
                <a:r>
                  <a:rPr lang="zh-CN" altLang="en-US" sz="3200" dirty="0">
                    <a:solidFill>
                      <a:srgbClr val="000000"/>
                    </a:solidFill>
                    <a:latin typeface="Times New Roman" panose="02020603050405020304" pitchFamily="18" charset="0"/>
                  </a:rPr>
                  <a:t>                        </a:t>
                </a:r>
              </a:p>
            </p:txBody>
          </p:sp>
          <p:sp>
            <p:nvSpPr>
              <p:cNvPr id="21511" name="Line 6"/>
              <p:cNvSpPr/>
              <p:nvPr/>
            </p:nvSpPr>
            <p:spPr>
              <a:xfrm>
                <a:off x="288" y="1344"/>
                <a:ext cx="960" cy="0"/>
              </a:xfrm>
              <a:prstGeom prst="line">
                <a:avLst/>
              </a:prstGeom>
              <a:ln w="9525" cap="flat" cmpd="sng">
                <a:solidFill>
                  <a:schemeClr val="tx1"/>
                </a:solidFill>
                <a:prstDash val="solid"/>
                <a:headEnd type="none" w="med" len="med"/>
                <a:tailEnd type="none" w="med" len="med"/>
              </a:ln>
            </p:spPr>
          </p:sp>
          <p:sp>
            <p:nvSpPr>
              <p:cNvPr id="21512" name="Line 7"/>
              <p:cNvSpPr/>
              <p:nvPr/>
            </p:nvSpPr>
            <p:spPr>
              <a:xfrm>
                <a:off x="288" y="3072"/>
                <a:ext cx="4848" cy="0"/>
              </a:xfrm>
              <a:prstGeom prst="line">
                <a:avLst/>
              </a:prstGeom>
              <a:ln w="9525" cap="flat" cmpd="sng">
                <a:solidFill>
                  <a:schemeClr val="tx1"/>
                </a:solidFill>
                <a:prstDash val="solid"/>
                <a:headEnd type="none" w="med" len="med"/>
                <a:tailEnd type="none" w="med" len="med"/>
              </a:ln>
            </p:spPr>
          </p:sp>
          <p:sp>
            <p:nvSpPr>
              <p:cNvPr id="21513" name="Line 8"/>
              <p:cNvSpPr/>
              <p:nvPr/>
            </p:nvSpPr>
            <p:spPr>
              <a:xfrm>
                <a:off x="288" y="3072"/>
                <a:ext cx="0" cy="144"/>
              </a:xfrm>
              <a:prstGeom prst="line">
                <a:avLst/>
              </a:prstGeom>
              <a:ln w="9525" cap="flat" cmpd="sng">
                <a:solidFill>
                  <a:schemeClr val="tx1"/>
                </a:solidFill>
                <a:prstDash val="solid"/>
                <a:headEnd type="none" w="med" len="med"/>
                <a:tailEnd type="none" w="med" len="med"/>
              </a:ln>
            </p:spPr>
          </p:sp>
          <p:sp>
            <p:nvSpPr>
              <p:cNvPr id="21514" name="Line 9"/>
              <p:cNvSpPr/>
              <p:nvPr/>
            </p:nvSpPr>
            <p:spPr>
              <a:xfrm>
                <a:off x="768" y="3072"/>
                <a:ext cx="0" cy="96"/>
              </a:xfrm>
              <a:prstGeom prst="line">
                <a:avLst/>
              </a:prstGeom>
              <a:ln w="9525" cap="flat" cmpd="sng">
                <a:solidFill>
                  <a:schemeClr val="tx1"/>
                </a:solidFill>
                <a:prstDash val="solid"/>
                <a:headEnd type="none" w="med" len="med"/>
                <a:tailEnd type="none" w="med" len="med"/>
              </a:ln>
            </p:spPr>
          </p:sp>
          <p:sp>
            <p:nvSpPr>
              <p:cNvPr id="21515" name="Line 10"/>
              <p:cNvSpPr/>
              <p:nvPr/>
            </p:nvSpPr>
            <p:spPr>
              <a:xfrm>
                <a:off x="1248" y="3072"/>
                <a:ext cx="0" cy="96"/>
              </a:xfrm>
              <a:prstGeom prst="line">
                <a:avLst/>
              </a:prstGeom>
              <a:ln w="9525" cap="flat" cmpd="sng">
                <a:solidFill>
                  <a:schemeClr val="tx1"/>
                </a:solidFill>
                <a:prstDash val="solid"/>
                <a:headEnd type="none" w="med" len="med"/>
                <a:tailEnd type="none" w="med" len="med"/>
              </a:ln>
            </p:spPr>
          </p:sp>
          <p:sp>
            <p:nvSpPr>
              <p:cNvPr id="21516" name="Line 11"/>
              <p:cNvSpPr/>
              <p:nvPr/>
            </p:nvSpPr>
            <p:spPr>
              <a:xfrm>
                <a:off x="1728" y="3072"/>
                <a:ext cx="0" cy="96"/>
              </a:xfrm>
              <a:prstGeom prst="line">
                <a:avLst/>
              </a:prstGeom>
              <a:ln w="9525" cap="flat" cmpd="sng">
                <a:solidFill>
                  <a:schemeClr val="tx1"/>
                </a:solidFill>
                <a:prstDash val="solid"/>
                <a:headEnd type="none" w="med" len="med"/>
                <a:tailEnd type="none" w="med" len="med"/>
              </a:ln>
            </p:spPr>
          </p:sp>
          <p:sp>
            <p:nvSpPr>
              <p:cNvPr id="21517" name="Line 12"/>
              <p:cNvSpPr/>
              <p:nvPr/>
            </p:nvSpPr>
            <p:spPr>
              <a:xfrm>
                <a:off x="2208" y="3072"/>
                <a:ext cx="0" cy="96"/>
              </a:xfrm>
              <a:prstGeom prst="line">
                <a:avLst/>
              </a:prstGeom>
              <a:ln w="9525" cap="flat" cmpd="sng">
                <a:solidFill>
                  <a:schemeClr val="tx1"/>
                </a:solidFill>
                <a:prstDash val="solid"/>
                <a:headEnd type="none" w="med" len="med"/>
                <a:tailEnd type="none" w="med" len="med"/>
              </a:ln>
            </p:spPr>
          </p:sp>
          <p:sp>
            <p:nvSpPr>
              <p:cNvPr id="21518" name="Line 13"/>
              <p:cNvSpPr/>
              <p:nvPr/>
            </p:nvSpPr>
            <p:spPr>
              <a:xfrm>
                <a:off x="2688" y="3072"/>
                <a:ext cx="0" cy="96"/>
              </a:xfrm>
              <a:prstGeom prst="line">
                <a:avLst/>
              </a:prstGeom>
              <a:ln w="9525" cap="flat" cmpd="sng">
                <a:solidFill>
                  <a:schemeClr val="tx1"/>
                </a:solidFill>
                <a:prstDash val="solid"/>
                <a:headEnd type="none" w="med" len="med"/>
                <a:tailEnd type="none" w="med" len="med"/>
              </a:ln>
            </p:spPr>
          </p:sp>
          <p:sp>
            <p:nvSpPr>
              <p:cNvPr id="21519" name="Line 14"/>
              <p:cNvSpPr/>
              <p:nvPr/>
            </p:nvSpPr>
            <p:spPr>
              <a:xfrm>
                <a:off x="3168" y="3072"/>
                <a:ext cx="0" cy="96"/>
              </a:xfrm>
              <a:prstGeom prst="line">
                <a:avLst/>
              </a:prstGeom>
              <a:ln w="9525" cap="flat" cmpd="sng">
                <a:solidFill>
                  <a:schemeClr val="tx1"/>
                </a:solidFill>
                <a:prstDash val="solid"/>
                <a:headEnd type="none" w="med" len="med"/>
                <a:tailEnd type="none" w="med" len="med"/>
              </a:ln>
            </p:spPr>
          </p:sp>
          <p:sp>
            <p:nvSpPr>
              <p:cNvPr id="21520" name="Oval 15"/>
              <p:cNvSpPr/>
              <p:nvPr/>
            </p:nvSpPr>
            <p:spPr>
              <a:xfrm>
                <a:off x="1296" y="2976"/>
                <a:ext cx="96" cy="96"/>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lstStyle/>
              <a:p>
                <a:pPr fontAlgn="base">
                  <a:spcBef>
                    <a:spcPct val="0"/>
                  </a:spcBef>
                  <a:spcAft>
                    <a:spcPct val="0"/>
                  </a:spcAft>
                </a:pPr>
                <a:endParaRPr lang="zh-CN" altLang="en-US" dirty="0">
                  <a:solidFill>
                    <a:srgbClr val="000000"/>
                  </a:solidFill>
                </a:endParaRPr>
              </a:p>
            </p:txBody>
          </p:sp>
          <p:sp>
            <p:nvSpPr>
              <p:cNvPr id="21521" name="Oval 16"/>
              <p:cNvSpPr/>
              <p:nvPr/>
            </p:nvSpPr>
            <p:spPr>
              <a:xfrm>
                <a:off x="240" y="2976"/>
                <a:ext cx="96" cy="96"/>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lstStyle/>
              <a:p>
                <a:pPr fontAlgn="base">
                  <a:spcBef>
                    <a:spcPct val="0"/>
                  </a:spcBef>
                  <a:spcAft>
                    <a:spcPct val="0"/>
                  </a:spcAft>
                </a:pPr>
                <a:endParaRPr lang="zh-CN" altLang="en-US" dirty="0">
                  <a:solidFill>
                    <a:srgbClr val="000000"/>
                  </a:solidFill>
                </a:endParaRPr>
              </a:p>
            </p:txBody>
          </p:sp>
          <p:sp>
            <p:nvSpPr>
              <p:cNvPr id="21522" name="Oval 17"/>
              <p:cNvSpPr/>
              <p:nvPr/>
            </p:nvSpPr>
            <p:spPr>
              <a:xfrm>
                <a:off x="2208" y="2976"/>
                <a:ext cx="96" cy="96"/>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lstStyle/>
              <a:p>
                <a:pPr fontAlgn="base">
                  <a:spcBef>
                    <a:spcPct val="0"/>
                  </a:spcBef>
                  <a:spcAft>
                    <a:spcPct val="0"/>
                  </a:spcAft>
                </a:pPr>
                <a:endParaRPr lang="zh-CN" altLang="en-US" dirty="0">
                  <a:solidFill>
                    <a:srgbClr val="000000"/>
                  </a:solidFill>
                </a:endParaRPr>
              </a:p>
            </p:txBody>
          </p:sp>
          <p:sp>
            <p:nvSpPr>
              <p:cNvPr id="21523" name="Oval 18"/>
              <p:cNvSpPr/>
              <p:nvPr/>
            </p:nvSpPr>
            <p:spPr>
              <a:xfrm>
                <a:off x="2640" y="2976"/>
                <a:ext cx="96" cy="96"/>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lstStyle/>
              <a:p>
                <a:pPr fontAlgn="base">
                  <a:spcBef>
                    <a:spcPct val="0"/>
                  </a:spcBef>
                  <a:spcAft>
                    <a:spcPct val="0"/>
                  </a:spcAft>
                </a:pPr>
                <a:endParaRPr lang="zh-CN" altLang="en-US" dirty="0">
                  <a:solidFill>
                    <a:srgbClr val="000000"/>
                  </a:solidFill>
                </a:endParaRPr>
              </a:p>
            </p:txBody>
          </p:sp>
          <p:sp>
            <p:nvSpPr>
              <p:cNvPr id="21524" name="Text Box 19"/>
              <p:cNvSpPr txBox="1"/>
              <p:nvPr/>
            </p:nvSpPr>
            <p:spPr>
              <a:xfrm>
                <a:off x="144" y="3168"/>
                <a:ext cx="3504" cy="394"/>
              </a:xfrm>
              <a:prstGeom prst="rect">
                <a:avLst/>
              </a:prstGeom>
              <a:noFill/>
              <a:ln w="9525">
                <a:noFill/>
              </a:ln>
            </p:spPr>
            <p:txBody>
              <a:bodyPr>
                <a:spAutoFit/>
              </a:bodyPr>
              <a:lstStyle/>
              <a:p>
                <a:pPr fontAlgn="base">
                  <a:spcBef>
                    <a:spcPct val="50000"/>
                  </a:spcBef>
                  <a:spcAft>
                    <a:spcPct val="0"/>
                  </a:spcAft>
                </a:pPr>
                <a:r>
                  <a:rPr lang="en-US" altLang="zh-CN" sz="3200" dirty="0">
                    <a:solidFill>
                      <a:srgbClr val="000000"/>
                    </a:solidFill>
                    <a:latin typeface="Times New Roman" panose="02020603050405020304" pitchFamily="18" charset="0"/>
                  </a:rPr>
                  <a:t> 1      2      3     4      5      6     7</a:t>
                </a:r>
              </a:p>
            </p:txBody>
          </p:sp>
        </p:grpSp>
        <p:sp>
          <p:nvSpPr>
            <p:cNvPr id="21509" name="Text Box 20"/>
            <p:cNvSpPr txBox="1"/>
            <p:nvPr/>
          </p:nvSpPr>
          <p:spPr>
            <a:xfrm>
              <a:off x="3408" y="2928"/>
              <a:ext cx="1296" cy="363"/>
            </a:xfrm>
            <a:prstGeom prst="rect">
              <a:avLst/>
            </a:prstGeom>
            <a:noFill/>
            <a:ln w="9525">
              <a:noFill/>
            </a:ln>
          </p:spPr>
          <p:txBody>
            <a:bodyPr>
              <a:spAutoFit/>
            </a:bodyPr>
            <a:lstStyle/>
            <a:p>
              <a:pPr fontAlgn="base">
                <a:spcBef>
                  <a:spcPct val="50000"/>
                </a:spcBef>
                <a:spcAft>
                  <a:spcPct val="0"/>
                </a:spcAft>
              </a:pPr>
              <a:r>
                <a:rPr lang="en-US" altLang="zh-CN" sz="3200" dirty="0">
                  <a:solidFill>
                    <a:srgbClr val="000000"/>
                  </a:solidFill>
                  <a:latin typeface="Times New Roman" panose="02020603050405020304" pitchFamily="18" charset="0"/>
                </a:rPr>
                <a:t>cm</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grpId="0" nodeType="clickEffect">
                                  <p:stCondLst>
                                    <p:cond delay="0"/>
                                  </p:stCondLst>
                                  <p:childTnLst>
                                    <p:set>
                                      <p:cBhvr>
                                        <p:cTn id="12" dur="1" fill="hold">
                                          <p:stCondLst>
                                            <p:cond delay="0"/>
                                          </p:stCondLst>
                                        </p:cTn>
                                        <p:tgtEl>
                                          <p:spTgt spid="36866"/>
                                        </p:tgtEl>
                                        <p:attrNameLst>
                                          <p:attrName>style.visibility</p:attrName>
                                        </p:attrNameLst>
                                      </p:cBhvr>
                                      <p:to>
                                        <p:strVal val="visible"/>
                                      </p:to>
                                    </p:set>
                                    <p:anim calcmode="lin" valueType="num">
                                      <p:cBhvr additive="base">
                                        <p:cTn id="13" dur="5000" fill="hold"/>
                                        <p:tgtEl>
                                          <p:spTgt spid="36866"/>
                                        </p:tgtEl>
                                        <p:attrNameLst>
                                          <p:attrName>ppt_x</p:attrName>
                                        </p:attrNameLst>
                                      </p:cBhvr>
                                      <p:tavLst>
                                        <p:tav tm="0">
                                          <p:val>
                                            <p:strVal val="#ppt_x"/>
                                          </p:val>
                                        </p:tav>
                                        <p:tav tm="100000">
                                          <p:val>
                                            <p:strVal val="#ppt_x"/>
                                          </p:val>
                                        </p:tav>
                                      </p:tavLst>
                                    </p:anim>
                                    <p:anim calcmode="lin" valueType="num">
                                      <p:cBhvr additive="base">
                                        <p:cTn id="14" dur="5000" fill="hold"/>
                                        <p:tgtEl>
                                          <p:spTgt spid="368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81000" y="228600"/>
            <a:ext cx="8077200" cy="4625975"/>
            <a:chOff x="528" y="427"/>
            <a:chExt cx="5088" cy="2914"/>
          </a:xfrm>
        </p:grpSpPr>
        <p:grpSp>
          <p:nvGrpSpPr>
            <p:cNvPr id="22532" name="Group 3"/>
            <p:cNvGrpSpPr/>
            <p:nvPr/>
          </p:nvGrpSpPr>
          <p:grpSpPr>
            <a:xfrm>
              <a:off x="1013" y="1920"/>
              <a:ext cx="3504" cy="1421"/>
              <a:chOff x="1013" y="1920"/>
              <a:chExt cx="3504" cy="1421"/>
            </a:xfrm>
          </p:grpSpPr>
          <p:sp>
            <p:nvSpPr>
              <p:cNvPr id="22534" name="Line 4"/>
              <p:cNvSpPr/>
              <p:nvPr/>
            </p:nvSpPr>
            <p:spPr>
              <a:xfrm>
                <a:off x="1109" y="1920"/>
                <a:ext cx="3400" cy="0"/>
              </a:xfrm>
              <a:prstGeom prst="line">
                <a:avLst/>
              </a:prstGeom>
              <a:ln w="9525" cap="flat" cmpd="sng">
                <a:solidFill>
                  <a:schemeClr val="tx1"/>
                </a:solidFill>
                <a:prstDash val="solid"/>
                <a:headEnd type="none" w="med" len="med"/>
                <a:tailEnd type="none" w="med" len="med"/>
              </a:ln>
            </p:spPr>
          </p:sp>
          <p:sp>
            <p:nvSpPr>
              <p:cNvPr id="22535" name="Line 5"/>
              <p:cNvSpPr/>
              <p:nvPr/>
            </p:nvSpPr>
            <p:spPr>
              <a:xfrm>
                <a:off x="1013" y="2592"/>
                <a:ext cx="3496" cy="0"/>
              </a:xfrm>
              <a:prstGeom prst="line">
                <a:avLst/>
              </a:prstGeom>
              <a:ln w="9525" cap="flat" cmpd="sng">
                <a:solidFill>
                  <a:schemeClr val="tx1"/>
                </a:solidFill>
                <a:prstDash val="solid"/>
                <a:headEnd type="none" w="med" len="med"/>
                <a:tailEnd type="none" w="med" len="med"/>
              </a:ln>
            </p:spPr>
          </p:sp>
          <p:sp>
            <p:nvSpPr>
              <p:cNvPr id="22536" name="Freeform 6"/>
              <p:cNvSpPr/>
              <p:nvPr/>
            </p:nvSpPr>
            <p:spPr>
              <a:xfrm>
                <a:off x="4317" y="1920"/>
                <a:ext cx="200" cy="672"/>
              </a:xfrm>
              <a:custGeom>
                <a:avLst/>
                <a:gdLst>
                  <a:gd name="txL" fmla="*/ 0 w 200"/>
                  <a:gd name="txT" fmla="*/ 0 h 576"/>
                  <a:gd name="txR" fmla="*/ 200 w 200"/>
                  <a:gd name="txB" fmla="*/ 576 h 576"/>
                </a:gdLst>
                <a:ahLst/>
                <a:cxnLst>
                  <a:cxn ang="0">
                    <a:pos x="152" y="0"/>
                  </a:cxn>
                  <a:cxn ang="0">
                    <a:pos x="8" y="240"/>
                  </a:cxn>
                  <a:cxn ang="0">
                    <a:pos x="104" y="432"/>
                  </a:cxn>
                  <a:cxn ang="0">
                    <a:pos x="200" y="576"/>
                  </a:cxn>
                </a:cxnLst>
                <a:rect l="txL" t="txT" r="txR" b="txB"/>
                <a:pathLst>
                  <a:path w="200" h="576">
                    <a:moveTo>
                      <a:pt x="152" y="0"/>
                    </a:moveTo>
                    <a:cubicBezTo>
                      <a:pt x="84" y="84"/>
                      <a:pt x="16" y="168"/>
                      <a:pt x="8" y="240"/>
                    </a:cubicBezTo>
                    <a:cubicBezTo>
                      <a:pt x="0" y="312"/>
                      <a:pt x="72" y="376"/>
                      <a:pt x="104" y="432"/>
                    </a:cubicBezTo>
                    <a:cubicBezTo>
                      <a:pt x="136" y="488"/>
                      <a:pt x="192" y="552"/>
                      <a:pt x="200" y="576"/>
                    </a:cubicBezTo>
                  </a:path>
                </a:pathLst>
              </a:custGeom>
              <a:noFill/>
              <a:ln w="9525" cap="flat" cmpd="sng">
                <a:solidFill>
                  <a:schemeClr val="tx1">
                    <a:alpha val="100000"/>
                  </a:schemeClr>
                </a:solidFill>
                <a:prstDash val="solid"/>
                <a:round/>
                <a:headEnd type="none" w="med" len="med"/>
                <a:tailEnd type="none" w="med" len="med"/>
              </a:ln>
            </p:spPr>
            <p:txBody>
              <a:bodyPr/>
              <a:lstStyle/>
              <a:p>
                <a:pPr fontAlgn="base">
                  <a:spcBef>
                    <a:spcPct val="0"/>
                  </a:spcBef>
                  <a:spcAft>
                    <a:spcPct val="0"/>
                  </a:spcAft>
                </a:pPr>
                <a:endParaRPr lang="zh-CN" altLang="en-US">
                  <a:solidFill>
                    <a:srgbClr val="000000"/>
                  </a:solidFill>
                </a:endParaRPr>
              </a:p>
            </p:txBody>
          </p:sp>
          <p:sp>
            <p:nvSpPr>
              <p:cNvPr id="22537" name="Freeform 7"/>
              <p:cNvSpPr/>
              <p:nvPr/>
            </p:nvSpPr>
            <p:spPr>
              <a:xfrm>
                <a:off x="1013" y="1920"/>
                <a:ext cx="130" cy="715"/>
              </a:xfrm>
              <a:custGeom>
                <a:avLst/>
                <a:gdLst>
                  <a:gd name="txL" fmla="*/ 0 w 130"/>
                  <a:gd name="txT" fmla="*/ 0 h 715"/>
                  <a:gd name="txR" fmla="*/ 130 w 130"/>
                  <a:gd name="txB" fmla="*/ 715 h 715"/>
                </a:gdLst>
                <a:ahLst/>
                <a:cxnLst>
                  <a:cxn ang="0">
                    <a:pos x="108" y="0"/>
                  </a:cxn>
                  <a:cxn ang="0">
                    <a:pos x="48" y="180"/>
                  </a:cxn>
                  <a:cxn ang="0">
                    <a:pos x="0" y="528"/>
                  </a:cxn>
                  <a:cxn ang="0">
                    <a:pos x="0" y="648"/>
                  </a:cxn>
                </a:cxnLst>
                <a:rect l="txL" t="txT" r="txR" b="txB"/>
                <a:pathLst>
                  <a:path w="130" h="715">
                    <a:moveTo>
                      <a:pt x="108" y="0"/>
                    </a:moveTo>
                    <a:cubicBezTo>
                      <a:pt x="79" y="58"/>
                      <a:pt x="68" y="119"/>
                      <a:pt x="48" y="180"/>
                    </a:cubicBezTo>
                    <a:cubicBezTo>
                      <a:pt x="130" y="303"/>
                      <a:pt x="39" y="412"/>
                      <a:pt x="0" y="528"/>
                    </a:cubicBezTo>
                    <a:cubicBezTo>
                      <a:pt x="13" y="681"/>
                      <a:pt x="34" y="715"/>
                      <a:pt x="0" y="648"/>
                    </a:cubicBezTo>
                  </a:path>
                </a:pathLst>
              </a:custGeom>
              <a:noFill/>
              <a:ln w="9525" cap="flat" cmpd="sng">
                <a:solidFill>
                  <a:schemeClr val="tx1">
                    <a:alpha val="100000"/>
                  </a:schemeClr>
                </a:solidFill>
                <a:prstDash val="solid"/>
                <a:round/>
                <a:headEnd type="none" w="med" len="med"/>
                <a:tailEnd type="none" w="med" len="med"/>
              </a:ln>
            </p:spPr>
            <p:txBody>
              <a:bodyPr/>
              <a:lstStyle/>
              <a:p>
                <a:pPr fontAlgn="base">
                  <a:spcBef>
                    <a:spcPct val="0"/>
                  </a:spcBef>
                  <a:spcAft>
                    <a:spcPct val="0"/>
                  </a:spcAft>
                </a:pPr>
                <a:endParaRPr lang="zh-CN" altLang="en-US">
                  <a:solidFill>
                    <a:srgbClr val="000000"/>
                  </a:solidFill>
                </a:endParaRPr>
              </a:p>
            </p:txBody>
          </p:sp>
          <p:sp>
            <p:nvSpPr>
              <p:cNvPr id="22538" name="Oval 8"/>
              <p:cNvSpPr/>
              <p:nvPr/>
            </p:nvSpPr>
            <p:spPr>
              <a:xfrm>
                <a:off x="1486" y="2214"/>
                <a:ext cx="48" cy="48"/>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lstStyle/>
              <a:p>
                <a:pPr fontAlgn="base">
                  <a:spcBef>
                    <a:spcPct val="0"/>
                  </a:spcBef>
                  <a:spcAft>
                    <a:spcPct val="0"/>
                  </a:spcAft>
                </a:pPr>
                <a:endParaRPr lang="zh-CN" altLang="en-US" dirty="0">
                  <a:solidFill>
                    <a:srgbClr val="000000"/>
                  </a:solidFill>
                </a:endParaRPr>
              </a:p>
            </p:txBody>
          </p:sp>
          <p:sp>
            <p:nvSpPr>
              <p:cNvPr id="22539" name="Line 9"/>
              <p:cNvSpPr/>
              <p:nvPr/>
            </p:nvSpPr>
            <p:spPr>
              <a:xfrm>
                <a:off x="1492" y="2592"/>
                <a:ext cx="0" cy="240"/>
              </a:xfrm>
              <a:prstGeom prst="line">
                <a:avLst/>
              </a:prstGeom>
              <a:ln w="9525" cap="flat" cmpd="sng">
                <a:solidFill>
                  <a:schemeClr val="tx1"/>
                </a:solidFill>
                <a:prstDash val="solid"/>
                <a:headEnd type="none" w="med" len="med"/>
                <a:tailEnd type="none" w="med" len="med"/>
              </a:ln>
            </p:spPr>
          </p:sp>
          <p:sp>
            <p:nvSpPr>
              <p:cNvPr id="22540" name="Line 10"/>
              <p:cNvSpPr/>
              <p:nvPr/>
            </p:nvSpPr>
            <p:spPr>
              <a:xfrm>
                <a:off x="2448" y="2592"/>
                <a:ext cx="2" cy="240"/>
              </a:xfrm>
              <a:prstGeom prst="line">
                <a:avLst/>
              </a:prstGeom>
              <a:ln w="9525" cap="flat" cmpd="sng">
                <a:solidFill>
                  <a:schemeClr val="tx1"/>
                </a:solidFill>
                <a:prstDash val="solid"/>
                <a:headEnd type="none" w="med" len="med"/>
                <a:tailEnd type="none" w="med" len="med"/>
              </a:ln>
            </p:spPr>
          </p:sp>
          <p:sp>
            <p:nvSpPr>
              <p:cNvPr id="22541" name="Line 11"/>
              <p:cNvSpPr/>
              <p:nvPr/>
            </p:nvSpPr>
            <p:spPr>
              <a:xfrm>
                <a:off x="3408" y="2592"/>
                <a:ext cx="0" cy="240"/>
              </a:xfrm>
              <a:prstGeom prst="line">
                <a:avLst/>
              </a:prstGeom>
              <a:ln w="9525" cap="flat" cmpd="sng">
                <a:solidFill>
                  <a:schemeClr val="tx1"/>
                </a:solidFill>
                <a:prstDash val="solid"/>
                <a:headEnd type="none" w="med" len="med"/>
                <a:tailEnd type="none" w="med" len="med"/>
              </a:ln>
            </p:spPr>
          </p:sp>
          <p:sp>
            <p:nvSpPr>
              <p:cNvPr id="22542" name="Line 12"/>
              <p:cNvSpPr/>
              <p:nvPr/>
            </p:nvSpPr>
            <p:spPr>
              <a:xfrm>
                <a:off x="1971" y="2592"/>
                <a:ext cx="0" cy="192"/>
              </a:xfrm>
              <a:prstGeom prst="line">
                <a:avLst/>
              </a:prstGeom>
              <a:ln w="9525" cap="flat" cmpd="sng">
                <a:solidFill>
                  <a:schemeClr val="tx1"/>
                </a:solidFill>
                <a:prstDash val="solid"/>
                <a:headEnd type="none" w="med" len="med"/>
                <a:tailEnd type="none" w="med" len="med"/>
              </a:ln>
            </p:spPr>
          </p:sp>
          <p:sp>
            <p:nvSpPr>
              <p:cNvPr id="22543" name="Line 13"/>
              <p:cNvSpPr/>
              <p:nvPr/>
            </p:nvSpPr>
            <p:spPr>
              <a:xfrm>
                <a:off x="2929" y="2592"/>
                <a:ext cx="0" cy="192"/>
              </a:xfrm>
              <a:prstGeom prst="line">
                <a:avLst/>
              </a:prstGeom>
              <a:ln w="9525" cap="flat" cmpd="sng">
                <a:solidFill>
                  <a:schemeClr val="tx1"/>
                </a:solidFill>
                <a:prstDash val="solid"/>
                <a:headEnd type="none" w="med" len="med"/>
                <a:tailEnd type="none" w="med" len="med"/>
              </a:ln>
            </p:spPr>
          </p:sp>
          <p:sp>
            <p:nvSpPr>
              <p:cNvPr id="22544" name="Line 14"/>
              <p:cNvSpPr/>
              <p:nvPr/>
            </p:nvSpPr>
            <p:spPr>
              <a:xfrm>
                <a:off x="3886" y="2592"/>
                <a:ext cx="0" cy="192"/>
              </a:xfrm>
              <a:prstGeom prst="line">
                <a:avLst/>
              </a:prstGeom>
              <a:ln w="9525" cap="flat" cmpd="sng">
                <a:solidFill>
                  <a:schemeClr val="tx1"/>
                </a:solidFill>
                <a:prstDash val="solid"/>
                <a:headEnd type="none" w="med" len="med"/>
                <a:tailEnd type="none" w="med" len="med"/>
              </a:ln>
            </p:spPr>
          </p:sp>
          <p:sp>
            <p:nvSpPr>
              <p:cNvPr id="22545" name="Line 15"/>
              <p:cNvSpPr/>
              <p:nvPr/>
            </p:nvSpPr>
            <p:spPr>
              <a:xfrm>
                <a:off x="1582" y="2598"/>
                <a:ext cx="0" cy="96"/>
              </a:xfrm>
              <a:prstGeom prst="line">
                <a:avLst/>
              </a:prstGeom>
              <a:ln w="9525" cap="flat" cmpd="sng">
                <a:solidFill>
                  <a:schemeClr val="tx1"/>
                </a:solidFill>
                <a:prstDash val="solid"/>
                <a:headEnd type="none" w="med" len="med"/>
                <a:tailEnd type="none" w="med" len="med"/>
              </a:ln>
            </p:spPr>
          </p:sp>
          <p:sp>
            <p:nvSpPr>
              <p:cNvPr id="22546" name="Line 16"/>
              <p:cNvSpPr/>
              <p:nvPr/>
            </p:nvSpPr>
            <p:spPr>
              <a:xfrm>
                <a:off x="1677" y="2598"/>
                <a:ext cx="0" cy="96"/>
              </a:xfrm>
              <a:prstGeom prst="line">
                <a:avLst/>
              </a:prstGeom>
              <a:ln w="9525" cap="flat" cmpd="sng">
                <a:solidFill>
                  <a:schemeClr val="tx1"/>
                </a:solidFill>
                <a:prstDash val="solid"/>
                <a:headEnd type="none" w="med" len="med"/>
                <a:tailEnd type="none" w="med" len="med"/>
              </a:ln>
            </p:spPr>
          </p:sp>
          <p:sp>
            <p:nvSpPr>
              <p:cNvPr id="22547" name="Line 17"/>
              <p:cNvSpPr/>
              <p:nvPr/>
            </p:nvSpPr>
            <p:spPr>
              <a:xfrm>
                <a:off x="1761" y="2592"/>
                <a:ext cx="0" cy="96"/>
              </a:xfrm>
              <a:prstGeom prst="line">
                <a:avLst/>
              </a:prstGeom>
              <a:ln w="9525" cap="flat" cmpd="sng">
                <a:solidFill>
                  <a:schemeClr val="tx1"/>
                </a:solidFill>
                <a:prstDash val="solid"/>
                <a:headEnd type="none" w="med" len="med"/>
                <a:tailEnd type="none" w="med" len="med"/>
              </a:ln>
            </p:spPr>
          </p:sp>
          <p:sp>
            <p:nvSpPr>
              <p:cNvPr id="22548" name="Line 18"/>
              <p:cNvSpPr/>
              <p:nvPr/>
            </p:nvSpPr>
            <p:spPr>
              <a:xfrm>
                <a:off x="1857" y="2604"/>
                <a:ext cx="0" cy="96"/>
              </a:xfrm>
              <a:prstGeom prst="line">
                <a:avLst/>
              </a:prstGeom>
              <a:ln w="9525" cap="flat" cmpd="sng">
                <a:solidFill>
                  <a:schemeClr val="tx1"/>
                </a:solidFill>
                <a:prstDash val="solid"/>
                <a:headEnd type="none" w="med" len="med"/>
                <a:tailEnd type="none" w="med" len="med"/>
              </a:ln>
            </p:spPr>
          </p:sp>
          <p:sp>
            <p:nvSpPr>
              <p:cNvPr id="22549" name="Line 19"/>
              <p:cNvSpPr/>
              <p:nvPr/>
            </p:nvSpPr>
            <p:spPr>
              <a:xfrm>
                <a:off x="2061" y="2598"/>
                <a:ext cx="0" cy="96"/>
              </a:xfrm>
              <a:prstGeom prst="line">
                <a:avLst/>
              </a:prstGeom>
              <a:ln w="9525" cap="flat" cmpd="sng">
                <a:solidFill>
                  <a:schemeClr val="tx1"/>
                </a:solidFill>
                <a:prstDash val="solid"/>
                <a:headEnd type="none" w="med" len="med"/>
                <a:tailEnd type="none" w="med" len="med"/>
              </a:ln>
            </p:spPr>
          </p:sp>
          <p:sp>
            <p:nvSpPr>
              <p:cNvPr id="22550" name="Line 20"/>
              <p:cNvSpPr/>
              <p:nvPr/>
            </p:nvSpPr>
            <p:spPr>
              <a:xfrm>
                <a:off x="2156" y="2598"/>
                <a:ext cx="0" cy="96"/>
              </a:xfrm>
              <a:prstGeom prst="line">
                <a:avLst/>
              </a:prstGeom>
              <a:ln w="9525" cap="flat" cmpd="sng">
                <a:solidFill>
                  <a:schemeClr val="tx1"/>
                </a:solidFill>
                <a:prstDash val="solid"/>
                <a:headEnd type="none" w="med" len="med"/>
                <a:tailEnd type="none" w="med" len="med"/>
              </a:ln>
            </p:spPr>
          </p:sp>
          <p:sp>
            <p:nvSpPr>
              <p:cNvPr id="22551" name="Line 21"/>
              <p:cNvSpPr/>
              <p:nvPr/>
            </p:nvSpPr>
            <p:spPr>
              <a:xfrm>
                <a:off x="2240" y="2592"/>
                <a:ext cx="0" cy="96"/>
              </a:xfrm>
              <a:prstGeom prst="line">
                <a:avLst/>
              </a:prstGeom>
              <a:ln w="9525" cap="flat" cmpd="sng">
                <a:solidFill>
                  <a:schemeClr val="tx1"/>
                </a:solidFill>
                <a:prstDash val="solid"/>
                <a:headEnd type="none" w="med" len="med"/>
                <a:tailEnd type="none" w="med" len="med"/>
              </a:ln>
            </p:spPr>
          </p:sp>
          <p:sp>
            <p:nvSpPr>
              <p:cNvPr id="22552" name="Line 22"/>
              <p:cNvSpPr/>
              <p:nvPr/>
            </p:nvSpPr>
            <p:spPr>
              <a:xfrm>
                <a:off x="2336" y="2604"/>
                <a:ext cx="0" cy="96"/>
              </a:xfrm>
              <a:prstGeom prst="line">
                <a:avLst/>
              </a:prstGeom>
              <a:ln w="9525" cap="flat" cmpd="sng">
                <a:solidFill>
                  <a:schemeClr val="tx1"/>
                </a:solidFill>
                <a:prstDash val="solid"/>
                <a:headEnd type="none" w="med" len="med"/>
                <a:tailEnd type="none" w="med" len="med"/>
              </a:ln>
            </p:spPr>
          </p:sp>
          <p:sp>
            <p:nvSpPr>
              <p:cNvPr id="22553" name="Line 23"/>
              <p:cNvSpPr/>
              <p:nvPr/>
            </p:nvSpPr>
            <p:spPr>
              <a:xfrm>
                <a:off x="2546" y="2604"/>
                <a:ext cx="0" cy="96"/>
              </a:xfrm>
              <a:prstGeom prst="line">
                <a:avLst/>
              </a:prstGeom>
              <a:ln w="9525" cap="flat" cmpd="sng">
                <a:solidFill>
                  <a:schemeClr val="tx1"/>
                </a:solidFill>
                <a:prstDash val="solid"/>
                <a:headEnd type="none" w="med" len="med"/>
                <a:tailEnd type="none" w="med" len="med"/>
              </a:ln>
            </p:spPr>
          </p:sp>
          <p:sp>
            <p:nvSpPr>
              <p:cNvPr id="22554" name="Line 24"/>
              <p:cNvSpPr/>
              <p:nvPr/>
            </p:nvSpPr>
            <p:spPr>
              <a:xfrm>
                <a:off x="2641" y="2604"/>
                <a:ext cx="0" cy="96"/>
              </a:xfrm>
              <a:prstGeom prst="line">
                <a:avLst/>
              </a:prstGeom>
              <a:ln w="9525" cap="flat" cmpd="sng">
                <a:solidFill>
                  <a:schemeClr val="tx1"/>
                </a:solidFill>
                <a:prstDash val="solid"/>
                <a:headEnd type="none" w="med" len="med"/>
                <a:tailEnd type="none" w="med" len="med"/>
              </a:ln>
            </p:spPr>
          </p:sp>
          <p:sp>
            <p:nvSpPr>
              <p:cNvPr id="22555" name="Line 25"/>
              <p:cNvSpPr/>
              <p:nvPr/>
            </p:nvSpPr>
            <p:spPr>
              <a:xfrm>
                <a:off x="2725" y="2598"/>
                <a:ext cx="0" cy="96"/>
              </a:xfrm>
              <a:prstGeom prst="line">
                <a:avLst/>
              </a:prstGeom>
              <a:ln w="9525" cap="flat" cmpd="sng">
                <a:solidFill>
                  <a:schemeClr val="tx1"/>
                </a:solidFill>
                <a:prstDash val="solid"/>
                <a:headEnd type="none" w="med" len="med"/>
                <a:tailEnd type="none" w="med" len="med"/>
              </a:ln>
            </p:spPr>
          </p:sp>
          <p:sp>
            <p:nvSpPr>
              <p:cNvPr id="22556" name="Line 26"/>
              <p:cNvSpPr/>
              <p:nvPr/>
            </p:nvSpPr>
            <p:spPr>
              <a:xfrm>
                <a:off x="2821" y="2610"/>
                <a:ext cx="0" cy="96"/>
              </a:xfrm>
              <a:prstGeom prst="line">
                <a:avLst/>
              </a:prstGeom>
              <a:ln w="9525" cap="flat" cmpd="sng">
                <a:solidFill>
                  <a:schemeClr val="tx1"/>
                </a:solidFill>
                <a:prstDash val="solid"/>
                <a:headEnd type="none" w="med" len="med"/>
                <a:tailEnd type="none" w="med" len="med"/>
              </a:ln>
            </p:spPr>
          </p:sp>
          <p:sp>
            <p:nvSpPr>
              <p:cNvPr id="22557" name="Line 27"/>
              <p:cNvSpPr/>
              <p:nvPr/>
            </p:nvSpPr>
            <p:spPr>
              <a:xfrm>
                <a:off x="3024" y="2604"/>
                <a:ext cx="0" cy="96"/>
              </a:xfrm>
              <a:prstGeom prst="line">
                <a:avLst/>
              </a:prstGeom>
              <a:ln w="9525" cap="flat" cmpd="sng">
                <a:solidFill>
                  <a:schemeClr val="tx1"/>
                </a:solidFill>
                <a:prstDash val="solid"/>
                <a:headEnd type="none" w="med" len="med"/>
                <a:tailEnd type="none" w="med" len="med"/>
              </a:ln>
            </p:spPr>
          </p:sp>
          <p:sp>
            <p:nvSpPr>
              <p:cNvPr id="22558" name="Line 28"/>
              <p:cNvSpPr/>
              <p:nvPr/>
            </p:nvSpPr>
            <p:spPr>
              <a:xfrm>
                <a:off x="3120" y="2604"/>
                <a:ext cx="0" cy="96"/>
              </a:xfrm>
              <a:prstGeom prst="line">
                <a:avLst/>
              </a:prstGeom>
              <a:ln w="9525" cap="flat" cmpd="sng">
                <a:solidFill>
                  <a:schemeClr val="tx1"/>
                </a:solidFill>
                <a:prstDash val="solid"/>
                <a:headEnd type="none" w="med" len="med"/>
                <a:tailEnd type="none" w="med" len="med"/>
              </a:ln>
            </p:spPr>
          </p:sp>
          <p:sp>
            <p:nvSpPr>
              <p:cNvPr id="22559" name="Line 29"/>
              <p:cNvSpPr/>
              <p:nvPr/>
            </p:nvSpPr>
            <p:spPr>
              <a:xfrm>
                <a:off x="3204" y="2598"/>
                <a:ext cx="0" cy="96"/>
              </a:xfrm>
              <a:prstGeom prst="line">
                <a:avLst/>
              </a:prstGeom>
              <a:ln w="9525" cap="flat" cmpd="sng">
                <a:solidFill>
                  <a:schemeClr val="tx1"/>
                </a:solidFill>
                <a:prstDash val="solid"/>
                <a:headEnd type="none" w="med" len="med"/>
                <a:tailEnd type="none" w="med" len="med"/>
              </a:ln>
            </p:spPr>
          </p:sp>
          <p:sp>
            <p:nvSpPr>
              <p:cNvPr id="22560" name="Line 30"/>
              <p:cNvSpPr/>
              <p:nvPr/>
            </p:nvSpPr>
            <p:spPr>
              <a:xfrm>
                <a:off x="3300" y="2610"/>
                <a:ext cx="0" cy="96"/>
              </a:xfrm>
              <a:prstGeom prst="line">
                <a:avLst/>
              </a:prstGeom>
              <a:ln w="9525" cap="flat" cmpd="sng">
                <a:solidFill>
                  <a:schemeClr val="tx1"/>
                </a:solidFill>
                <a:prstDash val="solid"/>
                <a:headEnd type="none" w="med" len="med"/>
                <a:tailEnd type="none" w="med" len="med"/>
              </a:ln>
            </p:spPr>
          </p:sp>
          <p:sp>
            <p:nvSpPr>
              <p:cNvPr id="22561" name="Line 31"/>
              <p:cNvSpPr/>
              <p:nvPr/>
            </p:nvSpPr>
            <p:spPr>
              <a:xfrm>
                <a:off x="3515" y="2604"/>
                <a:ext cx="0" cy="96"/>
              </a:xfrm>
              <a:prstGeom prst="line">
                <a:avLst/>
              </a:prstGeom>
              <a:ln w="9525" cap="flat" cmpd="sng">
                <a:solidFill>
                  <a:schemeClr val="tx1"/>
                </a:solidFill>
                <a:prstDash val="solid"/>
                <a:headEnd type="none" w="med" len="med"/>
                <a:tailEnd type="none" w="med" len="med"/>
              </a:ln>
            </p:spPr>
          </p:sp>
          <p:sp>
            <p:nvSpPr>
              <p:cNvPr id="22562" name="Line 32"/>
              <p:cNvSpPr/>
              <p:nvPr/>
            </p:nvSpPr>
            <p:spPr>
              <a:xfrm>
                <a:off x="3611" y="2604"/>
                <a:ext cx="0" cy="96"/>
              </a:xfrm>
              <a:prstGeom prst="line">
                <a:avLst/>
              </a:prstGeom>
              <a:ln w="9525" cap="flat" cmpd="sng">
                <a:solidFill>
                  <a:schemeClr val="tx1"/>
                </a:solidFill>
                <a:prstDash val="solid"/>
                <a:headEnd type="none" w="med" len="med"/>
                <a:tailEnd type="none" w="med" len="med"/>
              </a:ln>
            </p:spPr>
          </p:sp>
          <p:sp>
            <p:nvSpPr>
              <p:cNvPr id="22563" name="Line 33"/>
              <p:cNvSpPr/>
              <p:nvPr/>
            </p:nvSpPr>
            <p:spPr>
              <a:xfrm>
                <a:off x="3695" y="2598"/>
                <a:ext cx="0" cy="96"/>
              </a:xfrm>
              <a:prstGeom prst="line">
                <a:avLst/>
              </a:prstGeom>
              <a:ln w="9525" cap="flat" cmpd="sng">
                <a:solidFill>
                  <a:schemeClr val="tx1"/>
                </a:solidFill>
                <a:prstDash val="solid"/>
                <a:headEnd type="none" w="med" len="med"/>
                <a:tailEnd type="none" w="med" len="med"/>
              </a:ln>
            </p:spPr>
          </p:sp>
          <p:sp>
            <p:nvSpPr>
              <p:cNvPr id="22564" name="Line 34"/>
              <p:cNvSpPr/>
              <p:nvPr/>
            </p:nvSpPr>
            <p:spPr>
              <a:xfrm>
                <a:off x="3791" y="2610"/>
                <a:ext cx="0" cy="96"/>
              </a:xfrm>
              <a:prstGeom prst="line">
                <a:avLst/>
              </a:prstGeom>
              <a:ln w="9525" cap="flat" cmpd="sng">
                <a:solidFill>
                  <a:schemeClr val="tx1"/>
                </a:solidFill>
                <a:prstDash val="solid"/>
                <a:headEnd type="none" w="med" len="med"/>
                <a:tailEnd type="none" w="med" len="med"/>
              </a:ln>
            </p:spPr>
          </p:sp>
          <p:sp>
            <p:nvSpPr>
              <p:cNvPr id="22565" name="Line 35"/>
              <p:cNvSpPr/>
              <p:nvPr/>
            </p:nvSpPr>
            <p:spPr>
              <a:xfrm>
                <a:off x="3982" y="2598"/>
                <a:ext cx="0" cy="96"/>
              </a:xfrm>
              <a:prstGeom prst="line">
                <a:avLst/>
              </a:prstGeom>
              <a:ln w="9525" cap="flat" cmpd="sng">
                <a:solidFill>
                  <a:schemeClr val="tx1"/>
                </a:solidFill>
                <a:prstDash val="solid"/>
                <a:headEnd type="none" w="med" len="med"/>
                <a:tailEnd type="none" w="med" len="med"/>
              </a:ln>
            </p:spPr>
          </p:sp>
          <p:sp>
            <p:nvSpPr>
              <p:cNvPr id="22566" name="Line 36"/>
              <p:cNvSpPr/>
              <p:nvPr/>
            </p:nvSpPr>
            <p:spPr>
              <a:xfrm>
                <a:off x="4078" y="2598"/>
                <a:ext cx="0" cy="96"/>
              </a:xfrm>
              <a:prstGeom prst="line">
                <a:avLst/>
              </a:prstGeom>
              <a:ln w="9525" cap="flat" cmpd="sng">
                <a:solidFill>
                  <a:schemeClr val="tx1"/>
                </a:solidFill>
                <a:prstDash val="solid"/>
                <a:headEnd type="none" w="med" len="med"/>
                <a:tailEnd type="none" w="med" len="med"/>
              </a:ln>
            </p:spPr>
          </p:sp>
          <p:sp>
            <p:nvSpPr>
              <p:cNvPr id="22567" name="Line 37"/>
              <p:cNvSpPr/>
              <p:nvPr/>
            </p:nvSpPr>
            <p:spPr>
              <a:xfrm>
                <a:off x="4162" y="2592"/>
                <a:ext cx="0" cy="96"/>
              </a:xfrm>
              <a:prstGeom prst="line">
                <a:avLst/>
              </a:prstGeom>
              <a:ln w="9525" cap="flat" cmpd="sng">
                <a:solidFill>
                  <a:schemeClr val="tx1"/>
                </a:solidFill>
                <a:prstDash val="solid"/>
                <a:headEnd type="none" w="med" len="med"/>
                <a:tailEnd type="none" w="med" len="med"/>
              </a:ln>
            </p:spPr>
          </p:sp>
          <p:sp>
            <p:nvSpPr>
              <p:cNvPr id="22568" name="Line 38"/>
              <p:cNvSpPr/>
              <p:nvPr/>
            </p:nvSpPr>
            <p:spPr>
              <a:xfrm>
                <a:off x="4258" y="2604"/>
                <a:ext cx="0" cy="96"/>
              </a:xfrm>
              <a:prstGeom prst="line">
                <a:avLst/>
              </a:prstGeom>
              <a:ln w="9525" cap="flat" cmpd="sng">
                <a:solidFill>
                  <a:schemeClr val="tx1"/>
                </a:solidFill>
                <a:prstDash val="solid"/>
                <a:headEnd type="none" w="med" len="med"/>
                <a:tailEnd type="none" w="med" len="med"/>
              </a:ln>
            </p:spPr>
          </p:sp>
          <p:sp>
            <p:nvSpPr>
              <p:cNvPr id="22569" name="Oval 39"/>
              <p:cNvSpPr/>
              <p:nvPr/>
            </p:nvSpPr>
            <p:spPr>
              <a:xfrm>
                <a:off x="2641" y="2256"/>
                <a:ext cx="48" cy="48"/>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lstStyle/>
              <a:p>
                <a:pPr fontAlgn="base">
                  <a:spcBef>
                    <a:spcPct val="0"/>
                  </a:spcBef>
                  <a:spcAft>
                    <a:spcPct val="0"/>
                  </a:spcAft>
                </a:pPr>
                <a:endParaRPr lang="zh-CN" altLang="en-US" dirty="0">
                  <a:solidFill>
                    <a:srgbClr val="000000"/>
                  </a:solidFill>
                </a:endParaRPr>
              </a:p>
            </p:txBody>
          </p:sp>
          <p:sp>
            <p:nvSpPr>
              <p:cNvPr id="22570" name="Oval 40"/>
              <p:cNvSpPr/>
              <p:nvPr/>
            </p:nvSpPr>
            <p:spPr>
              <a:xfrm>
                <a:off x="3396" y="2262"/>
                <a:ext cx="47" cy="48"/>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lstStyle/>
              <a:p>
                <a:pPr fontAlgn="base">
                  <a:spcBef>
                    <a:spcPct val="0"/>
                  </a:spcBef>
                  <a:spcAft>
                    <a:spcPct val="0"/>
                  </a:spcAft>
                </a:pPr>
                <a:endParaRPr lang="zh-CN" altLang="en-US" dirty="0">
                  <a:solidFill>
                    <a:srgbClr val="000000"/>
                  </a:solidFill>
                </a:endParaRPr>
              </a:p>
            </p:txBody>
          </p:sp>
          <p:sp>
            <p:nvSpPr>
              <p:cNvPr id="22571" name="Text Box 41"/>
              <p:cNvSpPr txBox="1"/>
              <p:nvPr/>
            </p:nvSpPr>
            <p:spPr>
              <a:xfrm>
                <a:off x="1348" y="2976"/>
                <a:ext cx="288" cy="365"/>
              </a:xfrm>
              <a:prstGeom prst="rect">
                <a:avLst/>
              </a:prstGeom>
              <a:noFill/>
              <a:ln w="9525">
                <a:noFill/>
              </a:ln>
            </p:spPr>
            <p:txBody>
              <a:bodyPr>
                <a:spAutoFit/>
              </a:bodyPr>
              <a:lstStyle/>
              <a:p>
                <a:pPr fontAlgn="base">
                  <a:spcBef>
                    <a:spcPct val="50000"/>
                  </a:spcBef>
                  <a:spcAft>
                    <a:spcPct val="0"/>
                  </a:spcAft>
                </a:pPr>
                <a:r>
                  <a:rPr lang="en-US" altLang="zh-CN" sz="3200" dirty="0">
                    <a:solidFill>
                      <a:srgbClr val="000000"/>
                    </a:solidFill>
                    <a:latin typeface="Times New Roman" panose="02020603050405020304" pitchFamily="18" charset="0"/>
                  </a:rPr>
                  <a:t>1</a:t>
                </a:r>
              </a:p>
            </p:txBody>
          </p:sp>
          <p:sp>
            <p:nvSpPr>
              <p:cNvPr id="22572" name="Text Box 42"/>
              <p:cNvSpPr txBox="1"/>
              <p:nvPr/>
            </p:nvSpPr>
            <p:spPr>
              <a:xfrm>
                <a:off x="3264" y="2928"/>
                <a:ext cx="720" cy="365"/>
              </a:xfrm>
              <a:prstGeom prst="rect">
                <a:avLst/>
              </a:prstGeom>
              <a:noFill/>
              <a:ln w="9525">
                <a:noFill/>
              </a:ln>
            </p:spPr>
            <p:txBody>
              <a:bodyPr>
                <a:spAutoFit/>
              </a:bodyPr>
              <a:lstStyle/>
              <a:p>
                <a:pPr fontAlgn="base">
                  <a:spcBef>
                    <a:spcPct val="50000"/>
                  </a:spcBef>
                  <a:spcAft>
                    <a:spcPct val="0"/>
                  </a:spcAft>
                </a:pPr>
                <a:r>
                  <a:rPr lang="en-US" altLang="zh-CN" sz="3200" dirty="0">
                    <a:solidFill>
                      <a:srgbClr val="000000"/>
                    </a:solidFill>
                    <a:latin typeface="Times New Roman" panose="02020603050405020304" pitchFamily="18" charset="0"/>
                  </a:rPr>
                  <a:t>3cm</a:t>
                </a:r>
              </a:p>
            </p:txBody>
          </p:sp>
          <p:sp>
            <p:nvSpPr>
              <p:cNvPr id="22573" name="Text Box 43"/>
              <p:cNvSpPr txBox="1"/>
              <p:nvPr/>
            </p:nvSpPr>
            <p:spPr>
              <a:xfrm>
                <a:off x="2306" y="2928"/>
                <a:ext cx="287" cy="365"/>
              </a:xfrm>
              <a:prstGeom prst="rect">
                <a:avLst/>
              </a:prstGeom>
              <a:noFill/>
              <a:ln w="9525">
                <a:noFill/>
              </a:ln>
            </p:spPr>
            <p:txBody>
              <a:bodyPr>
                <a:spAutoFit/>
              </a:bodyPr>
              <a:lstStyle/>
              <a:p>
                <a:pPr fontAlgn="base">
                  <a:spcBef>
                    <a:spcPct val="50000"/>
                  </a:spcBef>
                  <a:spcAft>
                    <a:spcPct val="0"/>
                  </a:spcAft>
                </a:pPr>
                <a:r>
                  <a:rPr lang="en-US" altLang="zh-CN" sz="3200" dirty="0">
                    <a:solidFill>
                      <a:srgbClr val="000000"/>
                    </a:solidFill>
                    <a:latin typeface="Times New Roman" panose="02020603050405020304" pitchFamily="18" charset="0"/>
                  </a:rPr>
                  <a:t>2</a:t>
                </a:r>
              </a:p>
            </p:txBody>
          </p:sp>
          <p:sp>
            <p:nvSpPr>
              <p:cNvPr id="22574" name="Text Box 44"/>
              <p:cNvSpPr txBox="1"/>
              <p:nvPr/>
            </p:nvSpPr>
            <p:spPr>
              <a:xfrm>
                <a:off x="3264" y="1920"/>
                <a:ext cx="287" cy="365"/>
              </a:xfrm>
              <a:prstGeom prst="rect">
                <a:avLst/>
              </a:prstGeom>
              <a:noFill/>
              <a:ln w="9525">
                <a:noFill/>
              </a:ln>
            </p:spPr>
            <p:txBody>
              <a:bodyPr>
                <a:spAutoFit/>
              </a:bodyPr>
              <a:lstStyle/>
              <a:p>
                <a:pPr fontAlgn="base">
                  <a:spcBef>
                    <a:spcPct val="50000"/>
                  </a:spcBef>
                  <a:spcAft>
                    <a:spcPct val="0"/>
                  </a:spcAft>
                </a:pPr>
                <a:r>
                  <a:rPr lang="en-US" altLang="zh-CN" sz="3200" dirty="0">
                    <a:solidFill>
                      <a:srgbClr val="000000"/>
                    </a:solidFill>
                    <a:latin typeface="Times New Roman" panose="02020603050405020304" pitchFamily="18" charset="0"/>
                  </a:rPr>
                  <a:t>C</a:t>
                </a:r>
              </a:p>
            </p:txBody>
          </p:sp>
          <p:sp>
            <p:nvSpPr>
              <p:cNvPr id="22575" name="Text Box 45"/>
              <p:cNvSpPr txBox="1"/>
              <p:nvPr/>
            </p:nvSpPr>
            <p:spPr>
              <a:xfrm>
                <a:off x="2450" y="1920"/>
                <a:ext cx="287" cy="365"/>
              </a:xfrm>
              <a:prstGeom prst="rect">
                <a:avLst/>
              </a:prstGeom>
              <a:noFill/>
              <a:ln w="9525">
                <a:noFill/>
              </a:ln>
            </p:spPr>
            <p:txBody>
              <a:bodyPr>
                <a:spAutoFit/>
              </a:bodyPr>
              <a:lstStyle/>
              <a:p>
                <a:pPr fontAlgn="base">
                  <a:spcBef>
                    <a:spcPct val="50000"/>
                  </a:spcBef>
                  <a:spcAft>
                    <a:spcPct val="0"/>
                  </a:spcAft>
                </a:pPr>
                <a:r>
                  <a:rPr lang="en-US" altLang="zh-CN" sz="3200" dirty="0">
                    <a:solidFill>
                      <a:srgbClr val="000000"/>
                    </a:solidFill>
                    <a:latin typeface="Times New Roman" panose="02020603050405020304" pitchFamily="18" charset="0"/>
                  </a:rPr>
                  <a:t>B</a:t>
                </a:r>
              </a:p>
            </p:txBody>
          </p:sp>
          <p:sp>
            <p:nvSpPr>
              <p:cNvPr id="22576" name="Text Box 46"/>
              <p:cNvSpPr txBox="1"/>
              <p:nvPr/>
            </p:nvSpPr>
            <p:spPr>
              <a:xfrm>
                <a:off x="1492" y="1920"/>
                <a:ext cx="287" cy="365"/>
              </a:xfrm>
              <a:prstGeom prst="rect">
                <a:avLst/>
              </a:prstGeom>
              <a:noFill/>
              <a:ln w="9525">
                <a:noFill/>
              </a:ln>
            </p:spPr>
            <p:txBody>
              <a:bodyPr>
                <a:spAutoFit/>
              </a:bodyPr>
              <a:lstStyle/>
              <a:p>
                <a:pPr fontAlgn="base">
                  <a:spcBef>
                    <a:spcPct val="50000"/>
                  </a:spcBef>
                  <a:spcAft>
                    <a:spcPct val="0"/>
                  </a:spcAft>
                </a:pPr>
                <a:r>
                  <a:rPr lang="en-US" altLang="zh-CN" sz="3200" dirty="0">
                    <a:solidFill>
                      <a:srgbClr val="000000"/>
                    </a:solidFill>
                    <a:latin typeface="Times New Roman" panose="02020603050405020304" pitchFamily="18" charset="0"/>
                  </a:rPr>
                  <a:t>A</a:t>
                </a:r>
              </a:p>
            </p:txBody>
          </p:sp>
        </p:grpSp>
        <p:sp>
          <p:nvSpPr>
            <p:cNvPr id="22533" name="Text Box 47"/>
            <p:cNvSpPr txBox="1"/>
            <p:nvPr/>
          </p:nvSpPr>
          <p:spPr>
            <a:xfrm>
              <a:off x="528" y="427"/>
              <a:ext cx="5088" cy="1442"/>
            </a:xfrm>
            <a:prstGeom prst="rect">
              <a:avLst/>
            </a:prstGeom>
            <a:noFill/>
            <a:ln w="9525">
              <a:noFill/>
            </a:ln>
          </p:spPr>
          <p:txBody>
            <a:bodyPr>
              <a:spAutoFit/>
            </a:bodyPr>
            <a:lstStyle/>
            <a:p>
              <a:pPr fontAlgn="base">
                <a:spcBef>
                  <a:spcPct val="50000"/>
                </a:spcBef>
                <a:spcAft>
                  <a:spcPct val="0"/>
                </a:spcAft>
              </a:pPr>
              <a:r>
                <a:rPr lang="en-US" altLang="zh-CN" sz="3200" dirty="0">
                  <a:solidFill>
                    <a:srgbClr val="000000"/>
                  </a:solidFill>
                  <a:latin typeface="Times New Roman" panose="02020603050405020304" pitchFamily="18" charset="0"/>
                </a:rPr>
                <a:t>4</a:t>
              </a:r>
              <a:r>
                <a:rPr lang="zh-CN" altLang="en-US" sz="3600" dirty="0">
                  <a:solidFill>
                    <a:srgbClr val="000000"/>
                  </a:solidFill>
                  <a:latin typeface="Times New Roman" panose="02020603050405020304" pitchFamily="18" charset="0"/>
                </a:rPr>
                <a:t>、如图是某同学模拟打点计时器打出的纸带，该同学每隔</a:t>
              </a:r>
              <a:r>
                <a:rPr lang="en-US" altLang="zh-CN" sz="3600" dirty="0">
                  <a:solidFill>
                    <a:srgbClr val="000000"/>
                  </a:solidFill>
                  <a:latin typeface="Times New Roman" panose="02020603050405020304" pitchFamily="18" charset="0"/>
                </a:rPr>
                <a:t>1</a:t>
              </a:r>
              <a:r>
                <a:rPr lang="zh-CN" altLang="en-US" sz="3600" dirty="0">
                  <a:solidFill>
                    <a:srgbClr val="000000"/>
                  </a:solidFill>
                  <a:latin typeface="Times New Roman" panose="02020603050405020304" pitchFamily="18" charset="0"/>
                </a:rPr>
                <a:t>秒打一个点，请你根据他打出的纸带求出纸带在</a:t>
              </a:r>
              <a:r>
                <a:rPr lang="en-US" altLang="zh-CN" sz="3600" dirty="0">
                  <a:solidFill>
                    <a:srgbClr val="000000"/>
                  </a:solidFill>
                  <a:latin typeface="Times New Roman" panose="02020603050405020304" pitchFamily="18" charset="0"/>
                </a:rPr>
                <a:t>AB</a:t>
              </a:r>
              <a:r>
                <a:rPr lang="zh-CN" altLang="en-US" sz="3600" dirty="0">
                  <a:solidFill>
                    <a:srgbClr val="000000"/>
                  </a:solidFill>
                  <a:latin typeface="Times New Roman" panose="02020603050405020304" pitchFamily="18" charset="0"/>
                </a:rPr>
                <a:t>、</a:t>
              </a:r>
              <a:r>
                <a:rPr lang="en-US" altLang="zh-CN" sz="3600" dirty="0">
                  <a:solidFill>
                    <a:srgbClr val="000000"/>
                  </a:solidFill>
                  <a:latin typeface="Times New Roman" panose="02020603050405020304" pitchFamily="18" charset="0"/>
                </a:rPr>
                <a:t>BC</a:t>
              </a:r>
              <a:r>
                <a:rPr lang="zh-CN" altLang="en-US" sz="3600" dirty="0">
                  <a:solidFill>
                    <a:srgbClr val="000000"/>
                  </a:solidFill>
                  <a:latin typeface="Times New Roman" panose="02020603050405020304" pitchFamily="18" charset="0"/>
                </a:rPr>
                <a:t>、</a:t>
              </a:r>
              <a:r>
                <a:rPr lang="en-US" altLang="zh-CN" sz="3600" dirty="0">
                  <a:solidFill>
                    <a:srgbClr val="000000"/>
                  </a:solidFill>
                  <a:latin typeface="Times New Roman" panose="02020603050405020304" pitchFamily="18" charset="0"/>
                </a:rPr>
                <a:t>AC</a:t>
              </a:r>
              <a:r>
                <a:rPr lang="zh-CN" altLang="en-US" sz="3600" dirty="0">
                  <a:solidFill>
                    <a:srgbClr val="000000"/>
                  </a:solidFill>
                  <a:latin typeface="Times New Roman" panose="02020603050405020304" pitchFamily="18" charset="0"/>
                </a:rPr>
                <a:t>段中的平均速度各是多少？</a:t>
              </a:r>
            </a:p>
          </p:txBody>
        </p:sp>
      </p:grpSp>
      <p:sp>
        <p:nvSpPr>
          <p:cNvPr id="35888" name="Text Box 48"/>
          <p:cNvSpPr txBox="1"/>
          <p:nvPr/>
        </p:nvSpPr>
        <p:spPr>
          <a:xfrm>
            <a:off x="0" y="4800600"/>
            <a:ext cx="9144000" cy="579438"/>
          </a:xfrm>
          <a:prstGeom prst="rect">
            <a:avLst/>
          </a:prstGeom>
          <a:noFill/>
          <a:ln w="9525">
            <a:noFill/>
          </a:ln>
        </p:spPr>
        <p:txBody>
          <a:bodyPr>
            <a:spAutoFit/>
          </a:bodyPr>
          <a:lstStyle/>
          <a:p>
            <a:pPr fontAlgn="base">
              <a:spcBef>
                <a:spcPct val="50000"/>
              </a:spcBef>
              <a:spcAft>
                <a:spcPct val="0"/>
              </a:spcAft>
            </a:pPr>
            <a:r>
              <a:rPr lang="zh-CN" altLang="en-US" sz="3200" dirty="0">
                <a:solidFill>
                  <a:srgbClr val="000000"/>
                </a:solidFill>
                <a:latin typeface="Times New Roman" panose="02020603050405020304" pitchFamily="18" charset="0"/>
              </a:rPr>
              <a:t>答案：</a:t>
            </a:r>
            <a:r>
              <a:rPr lang="en-US" altLang="zh-CN" sz="3200" dirty="0">
                <a:solidFill>
                  <a:srgbClr val="000000"/>
                </a:solidFill>
                <a:latin typeface="Times New Roman" panose="02020603050405020304" pitchFamily="18" charset="0"/>
              </a:rPr>
              <a:t>1.2cm/s;0.8 cm/s; 1. 0cm/s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grpId="0" nodeType="clickEffect">
                                  <p:stCondLst>
                                    <p:cond delay="0"/>
                                  </p:stCondLst>
                                  <p:childTnLst>
                                    <p:set>
                                      <p:cBhvr>
                                        <p:cTn id="12" dur="1" fill="hold">
                                          <p:stCondLst>
                                            <p:cond delay="0"/>
                                          </p:stCondLst>
                                        </p:cTn>
                                        <p:tgtEl>
                                          <p:spTgt spid="35888"/>
                                        </p:tgtEl>
                                        <p:attrNameLst>
                                          <p:attrName>style.visibility</p:attrName>
                                        </p:attrNameLst>
                                      </p:cBhvr>
                                      <p:to>
                                        <p:strVal val="visible"/>
                                      </p:to>
                                    </p:set>
                                    <p:anim calcmode="lin" valueType="num">
                                      <p:cBhvr additive="base">
                                        <p:cTn id="13" dur="5000" fill="hold"/>
                                        <p:tgtEl>
                                          <p:spTgt spid="35888"/>
                                        </p:tgtEl>
                                        <p:attrNameLst>
                                          <p:attrName>ppt_x</p:attrName>
                                        </p:attrNameLst>
                                      </p:cBhvr>
                                      <p:tavLst>
                                        <p:tav tm="0">
                                          <p:val>
                                            <p:strVal val="#ppt_x"/>
                                          </p:val>
                                        </p:tav>
                                        <p:tav tm="100000">
                                          <p:val>
                                            <p:strVal val="#ppt_x"/>
                                          </p:val>
                                        </p:tav>
                                      </p:tavLst>
                                    </p:anim>
                                    <p:anim calcmode="lin" valueType="num">
                                      <p:cBhvr additive="base">
                                        <p:cTn id="14" dur="5000" fill="hold"/>
                                        <p:tgtEl>
                                          <p:spTgt spid="358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8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p:nvPr/>
        </p:nvSpPr>
        <p:spPr>
          <a:xfrm>
            <a:off x="693738" y="1862138"/>
            <a:ext cx="7758112" cy="3140075"/>
          </a:xfrm>
          <a:prstGeom prst="rect">
            <a:avLst/>
          </a:prstGeom>
          <a:noFill/>
          <a:ln w="9525">
            <a:noFill/>
          </a:ln>
        </p:spPr>
        <p:txBody>
          <a:bodyPr wrap="none" anchor="ctr">
            <a:spAutoFit/>
          </a:bodyPr>
          <a:lstStyle/>
          <a:p>
            <a:pPr algn="ctr" fontAlgn="base">
              <a:spcBef>
                <a:spcPct val="0"/>
              </a:spcBef>
              <a:spcAft>
                <a:spcPct val="0"/>
              </a:spcAft>
            </a:pPr>
            <a:r>
              <a:rPr lang="en-US" altLang="zh-CN" sz="4000" dirty="0">
                <a:solidFill>
                  <a:srgbClr val="000000"/>
                </a:solidFill>
                <a:latin typeface="Comic Sans MS" panose="030F0702030302020204" pitchFamily="66" charset="0"/>
              </a:rPr>
              <a:t>5</a:t>
            </a:r>
            <a:r>
              <a:rPr lang="zh-CN" altLang="en-US" sz="4000" dirty="0">
                <a:solidFill>
                  <a:srgbClr val="000000"/>
                </a:solidFill>
                <a:latin typeface="Comic Sans MS" panose="030F0702030302020204" pitchFamily="66" charset="0"/>
              </a:rPr>
              <a:t>、一个 做匀速直线运动的物体，</a:t>
            </a:r>
          </a:p>
          <a:p>
            <a:pPr algn="ctr" fontAlgn="base">
              <a:spcBef>
                <a:spcPct val="0"/>
              </a:spcBef>
              <a:spcAft>
                <a:spcPct val="0"/>
              </a:spcAft>
            </a:pPr>
            <a:r>
              <a:rPr lang="zh-CN" altLang="en-US" sz="4000" dirty="0">
                <a:solidFill>
                  <a:srgbClr val="000000"/>
                </a:solidFill>
                <a:latin typeface="Comic Sans MS" panose="030F0702030302020204" pitchFamily="66" charset="0"/>
              </a:rPr>
              <a:t>在</a:t>
            </a:r>
            <a:r>
              <a:rPr lang="en-US" altLang="zh-CN" sz="4000" dirty="0">
                <a:solidFill>
                  <a:srgbClr val="000000"/>
                </a:solidFill>
                <a:latin typeface="Comic Sans MS" panose="030F0702030302020204" pitchFamily="66" charset="0"/>
              </a:rPr>
              <a:t>4s</a:t>
            </a:r>
            <a:r>
              <a:rPr lang="zh-CN" altLang="en-US" sz="4000" dirty="0">
                <a:solidFill>
                  <a:srgbClr val="000000"/>
                </a:solidFill>
                <a:latin typeface="Comic Sans MS" panose="030F0702030302020204" pitchFamily="66" charset="0"/>
              </a:rPr>
              <a:t>内通过的路程是 </a:t>
            </a:r>
            <a:r>
              <a:rPr lang="en-US" altLang="zh-CN" sz="4000" dirty="0">
                <a:solidFill>
                  <a:srgbClr val="000000"/>
                </a:solidFill>
                <a:latin typeface="Comic Sans MS" panose="030F0702030302020204" pitchFamily="66" charset="0"/>
              </a:rPr>
              <a:t>20m</a:t>
            </a:r>
            <a:r>
              <a:rPr lang="zh-CN" altLang="en-US" sz="4000" dirty="0">
                <a:solidFill>
                  <a:srgbClr val="000000"/>
                </a:solidFill>
                <a:latin typeface="Comic Sans MS" panose="030F0702030302020204" pitchFamily="66" charset="0"/>
              </a:rPr>
              <a:t>，</a:t>
            </a:r>
          </a:p>
          <a:p>
            <a:pPr algn="ctr" fontAlgn="base">
              <a:spcBef>
                <a:spcPct val="0"/>
              </a:spcBef>
              <a:spcAft>
                <a:spcPct val="0"/>
              </a:spcAft>
            </a:pPr>
            <a:r>
              <a:rPr lang="zh-CN" altLang="en-US" sz="4000" dirty="0">
                <a:solidFill>
                  <a:srgbClr val="000000"/>
                </a:solidFill>
                <a:latin typeface="Comic Sans MS" panose="030F0702030302020204" pitchFamily="66" charset="0"/>
              </a:rPr>
              <a:t>则它在前</a:t>
            </a:r>
            <a:r>
              <a:rPr lang="en-US" altLang="zh-CN" sz="4000" dirty="0">
                <a:solidFill>
                  <a:srgbClr val="000000"/>
                </a:solidFill>
                <a:latin typeface="Comic Sans MS" panose="030F0702030302020204" pitchFamily="66" charset="0"/>
              </a:rPr>
              <a:t>2s</a:t>
            </a:r>
            <a:r>
              <a:rPr lang="zh-CN" altLang="en-US" sz="4000" dirty="0">
                <a:solidFill>
                  <a:srgbClr val="000000"/>
                </a:solidFill>
                <a:latin typeface="Comic Sans MS" panose="030F0702030302020204" pitchFamily="66" charset="0"/>
              </a:rPr>
              <a:t>的速度一定是</a:t>
            </a:r>
            <a:r>
              <a:rPr lang="en-US" altLang="zh-CN" sz="4000" dirty="0">
                <a:solidFill>
                  <a:srgbClr val="000000"/>
                </a:solidFill>
                <a:latin typeface="Comic Sans MS" panose="030F0702030302020204" pitchFamily="66" charset="0"/>
              </a:rPr>
              <a:t>(     )</a:t>
            </a:r>
          </a:p>
          <a:p>
            <a:pPr algn="ctr" fontAlgn="base">
              <a:spcBef>
                <a:spcPct val="0"/>
              </a:spcBef>
              <a:spcAft>
                <a:spcPct val="0"/>
              </a:spcAft>
            </a:pPr>
            <a:r>
              <a:rPr lang="en-US" altLang="zh-CN" sz="4000" dirty="0">
                <a:solidFill>
                  <a:srgbClr val="000000"/>
                </a:solidFill>
                <a:latin typeface="Comic Sans MS" panose="030F0702030302020204" pitchFamily="66" charset="0"/>
              </a:rPr>
              <a:t>A</a:t>
            </a:r>
            <a:r>
              <a:rPr lang="zh-CN" altLang="en-US" sz="4000" dirty="0">
                <a:solidFill>
                  <a:srgbClr val="000000"/>
                </a:solidFill>
                <a:latin typeface="Comic Sans MS" panose="030F0702030302020204" pitchFamily="66" charset="0"/>
              </a:rPr>
              <a:t>、</a:t>
            </a:r>
            <a:r>
              <a:rPr lang="en-US" altLang="zh-CN" sz="4000" dirty="0">
                <a:solidFill>
                  <a:srgbClr val="000000"/>
                </a:solidFill>
                <a:latin typeface="Comic Sans MS" panose="030F0702030302020204" pitchFamily="66" charset="0"/>
              </a:rPr>
              <a:t>80m/s      B</a:t>
            </a:r>
            <a:r>
              <a:rPr lang="zh-CN" altLang="en-US" sz="4000" dirty="0">
                <a:solidFill>
                  <a:srgbClr val="000000"/>
                </a:solidFill>
                <a:latin typeface="Comic Sans MS" panose="030F0702030302020204" pitchFamily="66" charset="0"/>
              </a:rPr>
              <a:t>、</a:t>
            </a:r>
            <a:r>
              <a:rPr lang="en-US" altLang="zh-CN" sz="4000" dirty="0">
                <a:solidFill>
                  <a:srgbClr val="000000"/>
                </a:solidFill>
                <a:latin typeface="Comic Sans MS" panose="030F0702030302020204" pitchFamily="66" charset="0"/>
              </a:rPr>
              <a:t>10 m/s     </a:t>
            </a:r>
          </a:p>
          <a:p>
            <a:pPr algn="ctr" fontAlgn="base">
              <a:spcBef>
                <a:spcPct val="0"/>
              </a:spcBef>
              <a:spcAft>
                <a:spcPct val="0"/>
              </a:spcAft>
            </a:pPr>
            <a:r>
              <a:rPr lang="en-US" altLang="zh-CN" sz="4000" dirty="0">
                <a:solidFill>
                  <a:srgbClr val="000000"/>
                </a:solidFill>
                <a:latin typeface="Comic Sans MS" panose="030F0702030302020204" pitchFamily="66" charset="0"/>
              </a:rPr>
              <a:t>  C</a:t>
            </a:r>
            <a:r>
              <a:rPr lang="zh-CN" altLang="en-US" sz="4000" dirty="0">
                <a:solidFill>
                  <a:srgbClr val="000000"/>
                </a:solidFill>
                <a:latin typeface="Comic Sans MS" panose="030F0702030302020204" pitchFamily="66" charset="0"/>
              </a:rPr>
              <a:t>、</a:t>
            </a:r>
            <a:r>
              <a:rPr lang="en-US" altLang="zh-CN" sz="4000" dirty="0">
                <a:solidFill>
                  <a:srgbClr val="000000"/>
                </a:solidFill>
                <a:latin typeface="Comic Sans MS" panose="030F0702030302020204" pitchFamily="66" charset="0"/>
              </a:rPr>
              <a:t>5 m/s      D</a:t>
            </a:r>
            <a:r>
              <a:rPr lang="zh-CN" altLang="en-US" sz="4000" dirty="0">
                <a:solidFill>
                  <a:srgbClr val="000000"/>
                </a:solidFill>
                <a:latin typeface="Comic Sans MS" panose="030F0702030302020204" pitchFamily="66" charset="0"/>
              </a:rPr>
              <a:t>、无法判断</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p:nvPr/>
        </p:nvSpPr>
        <p:spPr>
          <a:xfrm>
            <a:off x="395288" y="260350"/>
            <a:ext cx="8424862" cy="5578475"/>
          </a:xfrm>
          <a:prstGeom prst="rect">
            <a:avLst/>
          </a:prstGeom>
          <a:noFill/>
          <a:ln w="9525">
            <a:noFill/>
          </a:ln>
        </p:spPr>
        <p:txBody>
          <a:bodyPr>
            <a:spAutoFit/>
          </a:bodyPr>
          <a:lstStyle/>
          <a:p>
            <a:pPr algn="ctr" fontAlgn="base">
              <a:spcBef>
                <a:spcPct val="0"/>
              </a:spcBef>
              <a:spcAft>
                <a:spcPct val="0"/>
              </a:spcAft>
            </a:pPr>
            <a:r>
              <a:rPr lang="en-US" altLang="zh-CN" sz="4000" b="1" dirty="0">
                <a:solidFill>
                  <a:srgbClr val="000000"/>
                </a:solidFill>
                <a:latin typeface="Comic Sans MS" panose="030F0702030302020204" pitchFamily="66" charset="0"/>
              </a:rPr>
              <a:t>6</a:t>
            </a:r>
            <a:r>
              <a:rPr lang="zh-CN" altLang="en-US" sz="4000" b="1" dirty="0">
                <a:solidFill>
                  <a:srgbClr val="000000"/>
                </a:solidFill>
                <a:latin typeface="Comic Sans MS" panose="030F0702030302020204" pitchFamily="66" charset="0"/>
              </a:rPr>
              <a:t>、下列速度，按大小排列的顺序</a:t>
            </a:r>
          </a:p>
          <a:p>
            <a:pPr algn="ctr" fontAlgn="base">
              <a:spcBef>
                <a:spcPct val="0"/>
              </a:spcBef>
              <a:spcAft>
                <a:spcPct val="0"/>
              </a:spcAft>
            </a:pPr>
            <a:r>
              <a:rPr lang="zh-CN" altLang="en-US" sz="4000" b="1" dirty="0">
                <a:solidFill>
                  <a:srgbClr val="000000"/>
                </a:solidFill>
                <a:latin typeface="Comic Sans MS" panose="030F0702030302020204" pitchFamily="66" charset="0"/>
              </a:rPr>
              <a:t>是</a:t>
            </a:r>
            <a:r>
              <a:rPr lang="en-US" altLang="zh-CN" sz="4000" b="1" dirty="0">
                <a:solidFill>
                  <a:srgbClr val="000000"/>
                </a:solidFill>
                <a:latin typeface="Comic Sans MS" panose="030F0702030302020204" pitchFamily="66" charset="0"/>
              </a:rPr>
              <a:t>(      )</a:t>
            </a:r>
          </a:p>
          <a:p>
            <a:pPr algn="ctr" fontAlgn="base">
              <a:spcBef>
                <a:spcPct val="0"/>
              </a:spcBef>
              <a:spcAft>
                <a:spcPct val="0"/>
              </a:spcAft>
            </a:pPr>
            <a:r>
              <a:rPr lang="en-US" altLang="zh-CN" sz="4000" b="1" dirty="0">
                <a:solidFill>
                  <a:srgbClr val="000000"/>
                </a:solidFill>
                <a:latin typeface="Comic Sans MS" panose="030F0702030302020204" pitchFamily="66" charset="0"/>
              </a:rPr>
              <a:t>(1)</a:t>
            </a:r>
            <a:r>
              <a:rPr lang="zh-CN" altLang="en-US" sz="4000" b="1" dirty="0">
                <a:solidFill>
                  <a:srgbClr val="000000"/>
                </a:solidFill>
                <a:latin typeface="Comic Sans MS" panose="030F0702030302020204" pitchFamily="66" charset="0"/>
              </a:rPr>
              <a:t>运行中的火车的速度是</a:t>
            </a:r>
            <a:r>
              <a:rPr lang="en-US" altLang="zh-CN" sz="4000" b="1" dirty="0">
                <a:solidFill>
                  <a:srgbClr val="000000"/>
                </a:solidFill>
                <a:latin typeface="Comic Sans MS" panose="030F0702030302020204" pitchFamily="66" charset="0"/>
              </a:rPr>
              <a:t>72km/h   </a:t>
            </a:r>
          </a:p>
          <a:p>
            <a:pPr algn="ctr" fontAlgn="base">
              <a:spcBef>
                <a:spcPct val="0"/>
              </a:spcBef>
              <a:spcAft>
                <a:spcPct val="0"/>
              </a:spcAft>
            </a:pPr>
            <a:r>
              <a:rPr lang="en-US" altLang="zh-CN" sz="4000" b="1" dirty="0">
                <a:solidFill>
                  <a:srgbClr val="000000"/>
                </a:solidFill>
                <a:latin typeface="Comic Sans MS" panose="030F0702030302020204" pitchFamily="66" charset="0"/>
              </a:rPr>
              <a:t>(2)</a:t>
            </a:r>
            <a:r>
              <a:rPr lang="zh-CN" altLang="en-US" sz="4000" b="1" dirty="0">
                <a:solidFill>
                  <a:srgbClr val="000000"/>
                </a:solidFill>
                <a:latin typeface="Comic Sans MS" panose="030F0702030302020204" pitchFamily="66" charset="0"/>
              </a:rPr>
              <a:t>高速公路上飞驰的轿车的速度是</a:t>
            </a:r>
            <a:r>
              <a:rPr lang="en-US" altLang="zh-CN" sz="4000" b="1" dirty="0">
                <a:solidFill>
                  <a:srgbClr val="000000"/>
                </a:solidFill>
                <a:latin typeface="Comic Sans MS" panose="030F0702030302020204" pitchFamily="66" charset="0"/>
              </a:rPr>
              <a:t>1.8km/min </a:t>
            </a:r>
          </a:p>
          <a:p>
            <a:pPr algn="ctr" fontAlgn="base">
              <a:spcBef>
                <a:spcPct val="0"/>
              </a:spcBef>
              <a:spcAft>
                <a:spcPct val="0"/>
              </a:spcAft>
            </a:pPr>
            <a:r>
              <a:rPr lang="en-US" altLang="zh-CN" sz="4000" b="1" dirty="0">
                <a:solidFill>
                  <a:srgbClr val="000000"/>
                </a:solidFill>
                <a:latin typeface="Comic Sans MS" panose="030F0702030302020204" pitchFamily="66" charset="0"/>
              </a:rPr>
              <a:t>(3)</a:t>
            </a:r>
            <a:r>
              <a:rPr lang="zh-CN" altLang="en-US" sz="4000" b="1" dirty="0">
                <a:solidFill>
                  <a:srgbClr val="000000"/>
                </a:solidFill>
                <a:latin typeface="Comic Sans MS" panose="030F0702030302020204" pitchFamily="66" charset="0"/>
              </a:rPr>
              <a:t>草原上狂奔的猎豹的速度是</a:t>
            </a:r>
            <a:r>
              <a:rPr lang="en-US" altLang="zh-CN" sz="4000" b="1" dirty="0">
                <a:solidFill>
                  <a:srgbClr val="000000"/>
                </a:solidFill>
                <a:latin typeface="Comic Sans MS" panose="030F0702030302020204" pitchFamily="66" charset="0"/>
              </a:rPr>
              <a:t>28m/s</a:t>
            </a:r>
          </a:p>
          <a:p>
            <a:pPr algn="ctr" fontAlgn="base">
              <a:spcBef>
                <a:spcPct val="0"/>
              </a:spcBef>
              <a:spcAft>
                <a:spcPct val="0"/>
              </a:spcAft>
            </a:pPr>
            <a:r>
              <a:rPr lang="en-US" altLang="zh-CN" sz="4000" b="1" dirty="0">
                <a:solidFill>
                  <a:srgbClr val="000000"/>
                </a:solidFill>
                <a:latin typeface="Comic Sans MS" panose="030F0702030302020204" pitchFamily="66" charset="0"/>
              </a:rPr>
              <a:t>A</a:t>
            </a:r>
            <a:r>
              <a:rPr lang="zh-CN" altLang="en-US" sz="4000" b="1" dirty="0">
                <a:solidFill>
                  <a:srgbClr val="000000"/>
                </a:solidFill>
                <a:latin typeface="Comic Sans MS" panose="030F0702030302020204" pitchFamily="66" charset="0"/>
              </a:rPr>
              <a:t>、</a:t>
            </a:r>
            <a:r>
              <a:rPr lang="en-US" altLang="zh-CN" sz="4000" b="1" dirty="0">
                <a:solidFill>
                  <a:srgbClr val="000000"/>
                </a:solidFill>
                <a:latin typeface="Comic Sans MS" panose="030F0702030302020204" pitchFamily="66" charset="0"/>
              </a:rPr>
              <a:t>(1) (2) (3)     B</a:t>
            </a:r>
            <a:r>
              <a:rPr lang="zh-CN" altLang="en-US" sz="4000" b="1" dirty="0">
                <a:solidFill>
                  <a:srgbClr val="000000"/>
                </a:solidFill>
                <a:latin typeface="Comic Sans MS" panose="030F0702030302020204" pitchFamily="66" charset="0"/>
              </a:rPr>
              <a:t>、</a:t>
            </a:r>
            <a:r>
              <a:rPr lang="en-US" altLang="zh-CN" sz="4000" b="1" dirty="0">
                <a:solidFill>
                  <a:srgbClr val="000000"/>
                </a:solidFill>
                <a:latin typeface="Comic Sans MS" panose="030F0702030302020204" pitchFamily="66" charset="0"/>
              </a:rPr>
              <a:t>(3 ) (2) (1)        C</a:t>
            </a:r>
            <a:r>
              <a:rPr lang="zh-CN" altLang="en-US" sz="4000" b="1" dirty="0">
                <a:solidFill>
                  <a:srgbClr val="000000"/>
                </a:solidFill>
                <a:latin typeface="Comic Sans MS" panose="030F0702030302020204" pitchFamily="66" charset="0"/>
              </a:rPr>
              <a:t>、  </a:t>
            </a:r>
            <a:r>
              <a:rPr lang="en-US" altLang="zh-CN" sz="4000" b="1" dirty="0">
                <a:solidFill>
                  <a:srgbClr val="000000"/>
                </a:solidFill>
                <a:latin typeface="Comic Sans MS" panose="030F0702030302020204" pitchFamily="66" charset="0"/>
              </a:rPr>
              <a:t>(2) (3) (1)   D</a:t>
            </a:r>
            <a:r>
              <a:rPr lang="zh-CN" altLang="en-US" sz="4000" b="1" dirty="0">
                <a:solidFill>
                  <a:srgbClr val="000000"/>
                </a:solidFill>
                <a:latin typeface="Comic Sans MS" panose="030F0702030302020204" pitchFamily="66" charset="0"/>
              </a:rPr>
              <a:t>、</a:t>
            </a:r>
            <a:r>
              <a:rPr lang="en-US" altLang="zh-CN" sz="4000" b="1" dirty="0">
                <a:solidFill>
                  <a:srgbClr val="000000"/>
                </a:solidFill>
                <a:latin typeface="Comic Sans MS" panose="030F0702030302020204" pitchFamily="66" charset="0"/>
              </a:rPr>
              <a:t>(1) (3) (2</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5" descr="Image92"/>
          <p:cNvPicPr>
            <a:picLocks noChangeAspect="1"/>
          </p:cNvPicPr>
          <p:nvPr/>
        </p:nvPicPr>
        <p:blipFill>
          <a:blip r:embed="rId2"/>
          <a:stretch>
            <a:fillRect/>
          </a:stretch>
        </p:blipFill>
        <p:spPr>
          <a:xfrm>
            <a:off x="1547813" y="1557338"/>
            <a:ext cx="5329237" cy="4764087"/>
          </a:xfrm>
          <a:prstGeom prst="rect">
            <a:avLst/>
          </a:prstGeom>
          <a:noFill/>
          <a:ln w="9525">
            <a:noFill/>
          </a:ln>
        </p:spPr>
      </p:pic>
      <p:sp>
        <p:nvSpPr>
          <p:cNvPr id="25603" name="WordArt 6"/>
          <p:cNvSpPr>
            <a:spLocks noTextEdit="1"/>
          </p:cNvSpPr>
          <p:nvPr/>
        </p:nvSpPr>
        <p:spPr>
          <a:xfrm>
            <a:off x="250825" y="115888"/>
            <a:ext cx="4824413" cy="1368425"/>
          </a:xfrm>
          <a:prstGeom prst="rect">
            <a:avLst/>
          </a:prstGeom>
        </p:spPr>
        <p:txBody>
          <a:bodyPr wrap="none" fromWordArt="1">
            <a:prstTxWarp prst="textSlantUp">
              <a:avLst>
                <a:gd name="adj" fmla="val 55556"/>
              </a:avLst>
            </a:prstTxWarp>
            <a:normAutofit/>
          </a:bodyPr>
          <a:lstStyle/>
          <a:p>
            <a:pPr algn="ctr" fontAlgn="base">
              <a:spcBef>
                <a:spcPct val="0"/>
              </a:spcBef>
              <a:spcAft>
                <a:spcPct val="0"/>
              </a:spcAft>
            </a:pPr>
            <a:r>
              <a:rPr lang="zh-CN" altLang="en-US" sz="3600">
                <a:ln w="9525" cap="flat" cmpd="sng">
                  <a:solidFill>
                    <a:srgbClr val="FF0000"/>
                  </a:solidFill>
                  <a:prstDash val="solid"/>
                  <a:headEnd type="none" w="med" len="med"/>
                  <a:tailEnd type="none" w="med" len="med"/>
                </a:ln>
                <a:solidFill>
                  <a:srgbClr val="0000FF"/>
                </a:solidFill>
                <a:latin typeface="宋体" panose="02010600030101010101" pitchFamily="2" charset="-122"/>
              </a:rPr>
              <a:t>多长时间到西大桥？</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p:cNvSpPr>
          <p:nvPr>
            <p:ph idx="1"/>
          </p:nvPr>
        </p:nvSpPr>
        <p:spPr>
          <a:xfrm>
            <a:off x="468313" y="1125538"/>
            <a:ext cx="8229600" cy="4525962"/>
          </a:xfrm>
          <a:ln/>
        </p:spPr>
        <p:txBody>
          <a:bodyPr vert="horz" wrap="square" lIns="91440" tIns="45720" rIns="91440" bIns="45720" anchor="t"/>
          <a:lstStyle/>
          <a:p>
            <a:pPr eaLnBrk="1" hangingPunct="1">
              <a:lnSpc>
                <a:spcPct val="90000"/>
              </a:lnSpc>
              <a:buNone/>
            </a:pPr>
            <a:r>
              <a:rPr lang="en-US" altLang="zh-CN" sz="3600" b="1" dirty="0"/>
              <a:t>7</a:t>
            </a:r>
            <a:r>
              <a:rPr lang="zh-CN" altLang="en-US" sz="3600" b="1" dirty="0"/>
              <a:t>、小明跟爸爸坐火车去旅游，为了测定火车行驶中的平均速度采用了如下方法：从听到车轮与钢轨连接处发生第一次碰撞起计数，结果在</a:t>
            </a:r>
            <a:r>
              <a:rPr lang="en-US" altLang="zh-CN" sz="3600" b="1" dirty="0"/>
              <a:t>1min</a:t>
            </a:r>
            <a:r>
              <a:rPr lang="zh-CN" altLang="en-US" sz="3600" b="1" dirty="0"/>
              <a:t>内听到了</a:t>
            </a:r>
            <a:r>
              <a:rPr lang="en-US" altLang="zh-CN" sz="3600" b="1" dirty="0"/>
              <a:t>25</a:t>
            </a:r>
            <a:r>
              <a:rPr lang="zh-CN" altLang="en-US" sz="3600" b="1" dirty="0"/>
              <a:t>次碰击声，爸爸告诉小明钢轨每一根长</a:t>
            </a:r>
            <a:r>
              <a:rPr lang="en-US" altLang="zh-CN" sz="3600" b="1" dirty="0"/>
              <a:t>25 m ,</a:t>
            </a:r>
            <a:r>
              <a:rPr lang="zh-CN" altLang="en-US" sz="3600" b="1" dirty="0"/>
              <a:t>则这段时间内火车行驶的速度是多大</a:t>
            </a:r>
            <a:r>
              <a:rPr lang="zh-CN" altLang="en-US" sz="2800" dirty="0"/>
              <a: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p:cNvSpPr txBox="1"/>
          <p:nvPr/>
        </p:nvSpPr>
        <p:spPr>
          <a:xfrm>
            <a:off x="323850" y="404813"/>
            <a:ext cx="7632700" cy="1554162"/>
          </a:xfrm>
          <a:prstGeom prst="rect">
            <a:avLst/>
          </a:prstGeom>
          <a:noFill/>
          <a:ln w="50800">
            <a:noFill/>
          </a:ln>
        </p:spPr>
        <p:txBody>
          <a:bodyPr>
            <a:spAutoFit/>
          </a:bodyPr>
          <a:lstStyle/>
          <a:p>
            <a:pPr fontAlgn="base">
              <a:spcBef>
                <a:spcPct val="50000"/>
              </a:spcBef>
              <a:spcAft>
                <a:spcPct val="0"/>
              </a:spcAft>
            </a:pPr>
            <a:r>
              <a:rPr lang="zh-CN" altLang="en-US" sz="3200" b="1" dirty="0">
                <a:solidFill>
                  <a:srgbClr val="000000"/>
                </a:solidFill>
                <a:latin typeface="Comic Sans MS" panose="030F0702030302020204" pitchFamily="66" charset="0"/>
              </a:rPr>
              <a:t>思考</a:t>
            </a:r>
            <a:r>
              <a:rPr lang="en-US" altLang="zh-CN" sz="3200" b="1" dirty="0">
                <a:solidFill>
                  <a:srgbClr val="000000"/>
                </a:solidFill>
                <a:latin typeface="Comic Sans MS" panose="030F0702030302020204" pitchFamily="66" charset="0"/>
              </a:rPr>
              <a:t>:</a:t>
            </a:r>
            <a:r>
              <a:rPr lang="zh-CN" altLang="en-US" sz="3200" b="1" dirty="0">
                <a:solidFill>
                  <a:srgbClr val="000000"/>
                </a:solidFill>
                <a:latin typeface="Comic Sans MS" panose="030F0702030302020204" pitchFamily="66" charset="0"/>
              </a:rPr>
              <a:t>龟兔赛跑的故事大家都应该记得，那么在整个路程中，是乌龟的平均速度大，还是兔子的平均速度大？</a:t>
            </a:r>
          </a:p>
        </p:txBody>
      </p:sp>
      <p:pic>
        <p:nvPicPr>
          <p:cNvPr id="27651" name="Picture 3" descr="012006918131429"/>
          <p:cNvPicPr>
            <a:picLocks noChangeAspect="1"/>
          </p:cNvPicPr>
          <p:nvPr/>
        </p:nvPicPr>
        <p:blipFill>
          <a:blip r:embed="rId2"/>
          <a:stretch>
            <a:fillRect/>
          </a:stretch>
        </p:blipFill>
        <p:spPr>
          <a:xfrm>
            <a:off x="2700338" y="2205038"/>
            <a:ext cx="3889375" cy="3297237"/>
          </a:xfrm>
          <a:prstGeom prst="rect">
            <a:avLst/>
          </a:prstGeom>
          <a:noFill/>
          <a:ln w="9525">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026_JPG"/>
          <p:cNvPicPr>
            <a:picLocks noChangeAspect="1"/>
          </p:cNvPicPr>
          <p:nvPr/>
        </p:nvPicPr>
        <p:blipFill>
          <a:blip r:embed="rId2"/>
          <a:stretch>
            <a:fillRect/>
          </a:stretch>
        </p:blipFill>
        <p:spPr>
          <a:xfrm>
            <a:off x="0" y="0"/>
            <a:ext cx="9144000" cy="6858000"/>
          </a:xfrm>
          <a:prstGeom prst="rect">
            <a:avLst/>
          </a:prstGeom>
          <a:noFill/>
          <a:ln w="9525">
            <a:noFill/>
          </a:ln>
        </p:spPr>
      </p:pic>
      <p:pic>
        <p:nvPicPr>
          <p:cNvPr id="28675" name="Picture 3" descr="BS00554_"/>
          <p:cNvPicPr>
            <a:picLocks noChangeAspect="1"/>
          </p:cNvPicPr>
          <p:nvPr/>
        </p:nvPicPr>
        <p:blipFill>
          <a:blip r:embed="rId3"/>
          <a:stretch>
            <a:fillRect/>
          </a:stretch>
        </p:blipFill>
        <p:spPr>
          <a:xfrm>
            <a:off x="7667625" y="5678488"/>
            <a:ext cx="1219200" cy="1063625"/>
          </a:xfrm>
          <a:prstGeom prst="rect">
            <a:avLst/>
          </a:prstGeom>
          <a:noFill/>
          <a:ln w="9525">
            <a:noFill/>
          </a:ln>
        </p:spPr>
      </p:pic>
      <p:pic>
        <p:nvPicPr>
          <p:cNvPr id="28676" name="Picture 4" descr="BS00554_"/>
          <p:cNvPicPr>
            <a:picLocks noChangeAspect="1"/>
          </p:cNvPicPr>
          <p:nvPr/>
        </p:nvPicPr>
        <p:blipFill>
          <a:blip r:embed="rId3"/>
          <a:stretch>
            <a:fillRect/>
          </a:stretch>
        </p:blipFill>
        <p:spPr>
          <a:xfrm flipH="1">
            <a:off x="250825" y="5734050"/>
            <a:ext cx="1219200" cy="1063625"/>
          </a:xfrm>
          <a:prstGeom prst="rect">
            <a:avLst/>
          </a:prstGeom>
          <a:noFill/>
          <a:ln w="9525">
            <a:noFill/>
          </a:ln>
        </p:spPr>
      </p:pic>
      <p:sp>
        <p:nvSpPr>
          <p:cNvPr id="28677" name="Text Box 5"/>
          <p:cNvSpPr txBox="1"/>
          <p:nvPr/>
        </p:nvSpPr>
        <p:spPr>
          <a:xfrm>
            <a:off x="1908175" y="4149725"/>
            <a:ext cx="5832475" cy="1628775"/>
          </a:xfrm>
          <a:prstGeom prst="rect">
            <a:avLst/>
          </a:prstGeom>
          <a:noFill/>
          <a:ln w="9525">
            <a:noFill/>
          </a:ln>
        </p:spPr>
        <p:txBody>
          <a:bodyPr>
            <a:spAutoFit/>
          </a:bodyPr>
          <a:lstStyle/>
          <a:p>
            <a:pPr algn="ctr" eaLnBrk="0" fontAlgn="base" hangingPunct="0">
              <a:lnSpc>
                <a:spcPct val="140000"/>
              </a:lnSpc>
              <a:spcBef>
                <a:spcPct val="0"/>
              </a:spcBef>
              <a:spcAft>
                <a:spcPct val="0"/>
              </a:spcAft>
            </a:pPr>
            <a:r>
              <a:rPr lang="zh-CN" altLang="en-US" sz="3600" b="1" i="1" dirty="0">
                <a:solidFill>
                  <a:srgbClr val="0000FF"/>
                </a:solidFill>
                <a:ea typeface="华文中宋" panose="02010600040101010101" pitchFamily="2" charset="-122"/>
              </a:rPr>
              <a:t>体会收获的喜悦！</a:t>
            </a:r>
          </a:p>
          <a:p>
            <a:pPr eaLnBrk="0" fontAlgn="base" hangingPunct="0">
              <a:lnSpc>
                <a:spcPct val="140000"/>
              </a:lnSpc>
              <a:spcBef>
                <a:spcPct val="0"/>
              </a:spcBef>
              <a:spcAft>
                <a:spcPct val="0"/>
              </a:spcAft>
            </a:pPr>
            <a:r>
              <a:rPr lang="zh-CN" altLang="en-US" sz="3600" b="1" i="1" dirty="0">
                <a:solidFill>
                  <a:srgbClr val="0000FF"/>
                </a:solidFill>
                <a:ea typeface="华文中宋" panose="02010600040101010101" pitchFamily="2" charset="-122"/>
              </a:rPr>
              <a:t>把学的新知识告诉大家吧！</a:t>
            </a:r>
          </a:p>
        </p:txBody>
      </p:sp>
      <p:sp>
        <p:nvSpPr>
          <p:cNvPr id="28678" name="WordArt 6"/>
          <p:cNvSpPr>
            <a:spLocks noTextEdit="1"/>
          </p:cNvSpPr>
          <p:nvPr/>
        </p:nvSpPr>
        <p:spPr>
          <a:xfrm>
            <a:off x="2700338" y="1628775"/>
            <a:ext cx="3657600" cy="1276350"/>
          </a:xfrm>
          <a:prstGeom prst="rect">
            <a:avLst/>
          </a:prstGeom>
        </p:spPr>
        <p:txBody>
          <a:bodyPr wrap="none" fromWordArt="1">
            <a:prstTxWarp prst="textCanUp">
              <a:avLst>
                <a:gd name="adj" fmla="val 85713"/>
              </a:avLst>
            </a:prstTxWarp>
            <a:normAutofit/>
          </a:bodyPr>
          <a:lstStyle/>
          <a:p>
            <a:pPr algn="ctr" fontAlgn="base">
              <a:spcBef>
                <a:spcPct val="0"/>
              </a:spcBef>
              <a:spcAft>
                <a:spcPct val="0"/>
              </a:spcAft>
            </a:pPr>
            <a:r>
              <a:rPr lang="zh-CN" altLang="en-US" sz="4800" b="1" spc="960">
                <a:ln w="12700" cap="flat" cmpd="sng">
                  <a:solidFill>
                    <a:srgbClr val="0000FF"/>
                  </a:solidFill>
                  <a:prstDash val="solid"/>
                  <a:headEnd type="none" w="med" len="med"/>
                  <a:tailEnd type="none" w="med" len="med"/>
                </a:ln>
                <a:solidFill>
                  <a:srgbClr val="FFFF99">
                    <a:alpha val="50195"/>
                  </a:srgbClr>
                </a:solidFill>
                <a:effectLst>
                  <a:outerShdw dist="45791" dir="2021404" algn="ctr" rotWithShape="0">
                    <a:srgbClr val="9999FF"/>
                  </a:outerShdw>
                </a:effectLst>
                <a:latin typeface="宋体" panose="02010600030101010101" pitchFamily="2" charset="-122"/>
              </a:rPr>
              <a:t>知识要点回顾</a:t>
            </a:r>
          </a:p>
        </p:txBody>
      </p:sp>
    </p:spTree>
  </p:cSld>
  <p:clrMapOvr>
    <a:masterClrMapping/>
  </p:clrMapOvr>
  <p:transition spd="med">
    <p:wheel spokes="8"/>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2a67f6f97657c050a9d311e5"/>
          <p:cNvPicPr>
            <a:picLocks noChangeAspect="1"/>
          </p:cNvPicPr>
          <p:nvPr/>
        </p:nvPicPr>
        <p:blipFill>
          <a:blip r:embed="rId2"/>
          <a:stretch>
            <a:fillRect/>
          </a:stretch>
        </p:blipFill>
        <p:spPr>
          <a:xfrm>
            <a:off x="900113" y="1412875"/>
            <a:ext cx="7200900" cy="4495800"/>
          </a:xfrm>
          <a:prstGeom prst="rect">
            <a:avLst/>
          </a:prstGeom>
          <a:noFill/>
          <a:ln w="9525">
            <a:noFill/>
          </a:ln>
        </p:spPr>
      </p:pic>
      <p:sp>
        <p:nvSpPr>
          <p:cNvPr id="29699" name="WordArt 3"/>
          <p:cNvSpPr>
            <a:spLocks noTextEdit="1"/>
          </p:cNvSpPr>
          <p:nvPr/>
        </p:nvSpPr>
        <p:spPr>
          <a:xfrm>
            <a:off x="1331913" y="3213100"/>
            <a:ext cx="3455987" cy="2095500"/>
          </a:xfrm>
          <a:prstGeom prst="rect">
            <a:avLst/>
          </a:prstGeom>
        </p:spPr>
        <p:txBody>
          <a:bodyPr wrap="none" fromWordArt="1">
            <a:prstTxWarp prst="textSlantUp">
              <a:avLst>
                <a:gd name="adj" fmla="val 32056"/>
              </a:avLst>
            </a:prstTxWarp>
            <a:normAutofit/>
          </a:bodyPr>
          <a:lstStyle/>
          <a:p>
            <a:pPr algn="ctr" fontAlgn="base">
              <a:spcBef>
                <a:spcPct val="0"/>
              </a:spcBef>
              <a:spcAft>
                <a:spcPct val="0"/>
              </a:spcAft>
            </a:pPr>
            <a:r>
              <a:rPr lang="zh-CN" altLang="en-US" sz="3600">
                <a:ln w="9525" cap="flat" cmpd="sng">
                  <a:solidFill>
                    <a:srgbClr val="CC99FF"/>
                  </a:solidFill>
                  <a:prstDash val="solid"/>
                  <a:headEnd type="none" w="med" len="med"/>
                  <a:tailEnd type="none" w="med" len="med"/>
                </a:ln>
                <a:gradFill rotWithShape="1">
                  <a:gsLst>
                    <a:gs pos="0">
                      <a:srgbClr val="6600CC"/>
                    </a:gs>
                    <a:gs pos="100000">
                      <a:srgbClr val="CC00CC"/>
                    </a:gs>
                  </a:gsLst>
                  <a:lin ang="5400000" scaled="1"/>
                  <a:tileRect/>
                </a:gradFill>
                <a:effectLst>
                  <a:outerShdw dist="53882" dir="2699999" algn="ctr" rotWithShape="0">
                    <a:srgbClr val="9999FF">
                      <a:alpha val="79999"/>
                    </a:srgbClr>
                  </a:outerShdw>
                </a:effectLst>
                <a:latin typeface="宋体" panose="02010600030101010101" pitchFamily="2" charset="-122"/>
              </a:rPr>
              <a:t>再见</a:t>
            </a:r>
          </a:p>
        </p:txBody>
      </p:sp>
    </p:spTree>
  </p:cSld>
  <p:clrMapOvr>
    <a:masterClrMapping/>
  </p:clrMapOvr>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1320</Words>
  <Application>Microsoft Office PowerPoint</Application>
  <PresentationFormat>全屏显示(4:3)</PresentationFormat>
  <Paragraphs>151</Paragraphs>
  <Slides>27</Slides>
  <Notes>0</Notes>
  <HiddenSlides>0</HiddenSlides>
  <MMClips>0</MMClips>
  <ScaleCrop>false</ScaleCrop>
  <HeadingPairs>
    <vt:vector size="4" baseType="variant">
      <vt:variant>
        <vt:lpstr>主题</vt:lpstr>
      </vt:variant>
      <vt:variant>
        <vt:i4>2</vt:i4>
      </vt:variant>
      <vt:variant>
        <vt:lpstr>幻灯片标题</vt:lpstr>
      </vt:variant>
      <vt:variant>
        <vt:i4>27</vt:i4>
      </vt:variant>
    </vt:vector>
  </HeadingPairs>
  <TitlesOfParts>
    <vt:vector size="29" baseType="lpstr">
      <vt:lpstr>默认设计模板</vt:lpstr>
      <vt:lpstr>1_默认设计模板</vt:lpstr>
      <vt:lpstr>PowerPoint 演示文稿</vt:lpstr>
      <vt:lpstr>教学目标</vt:lpstr>
      <vt:lpstr>观察与比较</vt:lpstr>
      <vt:lpstr>PowerPoint 演示文稿</vt:lpstr>
      <vt:lpstr>PowerPoint 演示文稿</vt:lpstr>
      <vt:lpstr>PowerPoint 演示文稿</vt:lpstr>
      <vt:lpstr>PowerPoint 演示文稿</vt:lpstr>
      <vt:lpstr>速度</vt:lpstr>
      <vt:lpstr>PowerPoint 演示文稿</vt:lpstr>
      <vt:lpstr>想想议议，回答下面问题：</vt:lpstr>
      <vt:lpstr>匀速直线运动：</vt:lpstr>
      <vt:lpstr>速度大小的另一种比较方法----图像法</vt:lpstr>
      <vt:lpstr>PowerPoint 演示文稿</vt:lpstr>
      <vt:lpstr>PowerPoint 演示文稿</vt:lpstr>
      <vt:lpstr>例3：飞机在1.5ｈ内飞行2700kｍ，子弹在2ｓ             内飞行1600ｍ，试比较它们运动的快慢．</vt:lpstr>
      <vt:lpstr>小资料 </vt:lpstr>
      <vt:lpstr>PowerPoint 演示文稿</vt:lpstr>
      <vt:lpstr>巩固练习</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86137</dc:creator>
  <cp:lastModifiedBy>86137</cp:lastModifiedBy>
  <cp:revision>3</cp:revision>
  <dcterms:created xsi:type="dcterms:W3CDTF">2020-07-24T15:48:54Z</dcterms:created>
  <dcterms:modified xsi:type="dcterms:W3CDTF">2020-07-31T00:56:48Z</dcterms:modified>
</cp:coreProperties>
</file>