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57" r:id="rId4"/>
    <p:sldId id="277" r:id="rId5"/>
    <p:sldId id="292" r:id="rId6"/>
    <p:sldId id="293" r:id="rId7"/>
    <p:sldId id="299" r:id="rId8"/>
    <p:sldId id="300" r:id="rId9"/>
    <p:sldId id="301" r:id="rId10"/>
    <p:sldId id="302" r:id="rId11"/>
    <p:sldId id="279" r:id="rId12"/>
    <p:sldId id="280" r:id="rId13"/>
    <p:sldId id="281" r:id="rId14"/>
    <p:sldId id="282" r:id="rId15"/>
    <p:sldId id="294" r:id="rId16"/>
    <p:sldId id="303" r:id="rId17"/>
    <p:sldId id="295" r:id="rId18"/>
    <p:sldId id="296" r:id="rId19"/>
    <p:sldId id="297" r:id="rId20"/>
    <p:sldId id="291" r:id="rId21"/>
    <p:sldId id="272" r:id="rId22"/>
    <p:sldId id="274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276" r:id="rId32"/>
    <p:sldId id="278" r:id="rId33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48" autoAdjust="0"/>
    <p:restoredTop sz="95494" autoAdjust="0"/>
  </p:normalViewPr>
  <p:slideViewPr>
    <p:cSldViewPr>
      <p:cViewPr varScale="1">
        <p:scale>
          <a:sx n="88" d="100"/>
          <a:sy n="88" d="100"/>
        </p:scale>
        <p:origin x="600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9BA9C-882A-4553-AF6E-232874AA293B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20077-564A-4D9D-ABAE-FFBFF3D7AC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834A0-577F-49CC-9084-A14ACC6D594D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F30A4-E434-45A9-BEB6-CFE4E9E358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1BE79-A5FA-40F5-BC0C-F3A5FC94EE78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F6DB2-D45A-4330-AFA7-4843D64762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F9B9D-0023-418D-9721-A4D075FAC3DB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64935-BF3E-4B71-A087-D47BF59648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F83B4-2D75-409E-B0A6-9697C206CD24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04070-BFD0-4F99-AC8F-40D4EE61D6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0D0C3-E61B-4139-A44F-CCF8D219ACC4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BBE33-CDDF-4CE9-A637-E4A41F8122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F4EB8-F9A7-4B77-A18E-776647708973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782EF-7414-417A-AA0C-0EA2CDE0D8A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EAADC-2758-4777-81E4-7922ACA9A910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F8B3E-0080-48E3-8FD1-128E8F5418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536E2-A8C1-413A-89C8-1395FAB56934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05BAB-09EF-41D2-A896-1E3A23D54FE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4A32F-D649-41CD-BB08-1705EEE305C5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848BB-8E2C-4B72-A3C5-F922B390A9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4366F-E0C4-4CD6-9C97-2389A8143CC7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96E6D-FD92-4B92-9538-AD0ADB0FA63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338BDE1-B67B-4F9A-8B4A-63675215F7C8}" type="datetimeFigureOut">
              <a:rPr lang="zh-CN" altLang="en-US"/>
              <a:pPr>
                <a:defRPr/>
              </a:pPr>
              <a:t>2021/5/17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A647E72-4892-4A94-A981-E2193874C4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384" y="4941168"/>
            <a:ext cx="4892564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143673" y="980728"/>
            <a:ext cx="5768695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Welcome Unit</a:t>
            </a:r>
            <a:endParaRPr lang="zh-CN" altLang="en-US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内容占位符 2"/>
          <p:cNvSpPr>
            <a:spLocks noGrp="1"/>
          </p:cNvSpPr>
          <p:nvPr>
            <p:ph idx="1"/>
          </p:nvPr>
        </p:nvSpPr>
        <p:spPr>
          <a:xfrm>
            <a:off x="2071565" y="2297115"/>
            <a:ext cx="8560940" cy="3724173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To consolidate and practise adjectives and describing feelings.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To practise collocations using words and phrases in this unit.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To learn to express your feelings about a person with the expressions you’ve learnt in this unit.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548680"/>
            <a:ext cx="4853638" cy="12134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763" y="2348881"/>
            <a:ext cx="304801" cy="30480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497" y="3562291"/>
            <a:ext cx="304801" cy="30480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496" y="4869160"/>
            <a:ext cx="304801" cy="304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Box 1"/>
          <p:cNvSpPr txBox="1">
            <a:spLocks noChangeArrowheads="1"/>
          </p:cNvSpPr>
          <p:nvPr/>
        </p:nvSpPr>
        <p:spPr bwMode="auto">
          <a:xfrm>
            <a:off x="1866107" y="764704"/>
            <a:ext cx="8496300" cy="634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Match the pictures with the best adjectives. 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60204" y="1643280"/>
            <a:ext cx="7271593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anxious, awkward, annoyed, frightened, confident, curious, excited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3915" name="Picture 11"/>
          <p:cNvPicPr>
            <a:picLocks noChangeAspect="1" noChangeArrowheads="1"/>
          </p:cNvPicPr>
          <p:nvPr/>
        </p:nvPicPr>
        <p:blipFill>
          <a:blip r:embed="rId3">
            <a:lum bright="-12000" contrast="24000"/>
          </a:blip>
          <a:srcRect/>
          <a:stretch>
            <a:fillRect/>
          </a:stretch>
        </p:blipFill>
        <p:spPr bwMode="auto">
          <a:xfrm>
            <a:off x="1631951" y="2906638"/>
            <a:ext cx="8964613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3916" name="Rectangle 12"/>
          <p:cNvSpPr>
            <a:spLocks noChangeArrowheads="1"/>
          </p:cNvSpPr>
          <p:nvPr/>
        </p:nvSpPr>
        <p:spPr bwMode="auto">
          <a:xfrm>
            <a:off x="1676400" y="5722864"/>
            <a:ext cx="189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awkward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917" name="Rectangle 13"/>
          <p:cNvSpPr>
            <a:spLocks noChangeArrowheads="1"/>
          </p:cNvSpPr>
          <p:nvPr/>
        </p:nvSpPr>
        <p:spPr bwMode="auto">
          <a:xfrm>
            <a:off x="4008438" y="5722864"/>
            <a:ext cx="152958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anxious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918" name="Rectangle 14"/>
          <p:cNvSpPr>
            <a:spLocks noChangeArrowheads="1"/>
          </p:cNvSpPr>
          <p:nvPr/>
        </p:nvSpPr>
        <p:spPr bwMode="auto">
          <a:xfrm>
            <a:off x="8573426" y="5722864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curious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919" name="Rectangle 15"/>
          <p:cNvSpPr>
            <a:spLocks noChangeArrowheads="1"/>
          </p:cNvSpPr>
          <p:nvPr/>
        </p:nvSpPr>
        <p:spPr bwMode="auto">
          <a:xfrm>
            <a:off x="6369266" y="5722863"/>
            <a:ext cx="1415772" cy="634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excited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3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3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23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16" grpId="0"/>
      <p:bldP spid="123917" grpId="0"/>
      <p:bldP spid="123918" grpId="0"/>
      <p:bldP spid="1239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3" name="Picture 5"/>
          <p:cNvPicPr>
            <a:picLocks noChangeAspect="1" noChangeArrowheads="1"/>
          </p:cNvPicPr>
          <p:nvPr/>
        </p:nvPicPr>
        <p:blipFill>
          <a:blip r:embed="rId3">
            <a:lum bright="-12000" contrast="24000"/>
          </a:blip>
          <a:srcRect r="851"/>
          <a:stretch>
            <a:fillRect/>
          </a:stretch>
        </p:blipFill>
        <p:spPr bwMode="auto">
          <a:xfrm>
            <a:off x="1649661" y="2385713"/>
            <a:ext cx="9107487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4934" name="Rectangle 6"/>
          <p:cNvSpPr>
            <a:spLocks noChangeArrowheads="1"/>
          </p:cNvSpPr>
          <p:nvPr/>
        </p:nvSpPr>
        <p:spPr bwMode="auto">
          <a:xfrm>
            <a:off x="8112125" y="5445126"/>
            <a:ext cx="182453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935" name="Rectangle 7"/>
          <p:cNvSpPr>
            <a:spLocks noChangeArrowheads="1"/>
          </p:cNvSpPr>
          <p:nvPr/>
        </p:nvSpPr>
        <p:spPr bwMode="auto">
          <a:xfrm>
            <a:off x="4727576" y="5445126"/>
            <a:ext cx="200728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frightened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936" name="Rectangle 8"/>
          <p:cNvSpPr>
            <a:spLocks noChangeArrowheads="1"/>
          </p:cNvSpPr>
          <p:nvPr/>
        </p:nvSpPr>
        <p:spPr bwMode="auto">
          <a:xfrm>
            <a:off x="1998664" y="5445126"/>
            <a:ext cx="16658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annoyed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2567609" y="1050927"/>
            <a:ext cx="7271593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anxious, awkward, annoyed, frightened, confident, curious, excited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4" grpId="0"/>
      <p:bldP spid="124935" grpId="0"/>
      <p:bldP spid="1249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456" y="3140968"/>
            <a:ext cx="2191314" cy="273630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991544" y="1539926"/>
            <a:ext cx="9289032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Describe each picture in two or three sentences. 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6" t="16248" r="9048" b="16248"/>
          <a:stretch/>
        </p:blipFill>
        <p:spPr>
          <a:xfrm>
            <a:off x="4511825" y="516370"/>
            <a:ext cx="2880321" cy="88625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647728" y="2852937"/>
            <a:ext cx="7704856" cy="3342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awkward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Two women are talking. One woman asks a question, while the other looks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awkward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and doesn’t know how to answer the question, maybe because of a cultural gap between them.</a:t>
            </a:r>
          </a:p>
        </p:txBody>
      </p:sp>
    </p:spTree>
    <p:extLst>
      <p:ext uri="{BB962C8B-B14F-4D97-AF65-F5344CB8AC3E}">
        <p14:creationId xmlns:p14="http://schemas.microsoft.com/office/powerpoint/2010/main" val="20390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466" y="685679"/>
            <a:ext cx="2463211" cy="259228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223792" y="188641"/>
            <a:ext cx="6696744" cy="363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anxious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girl is doing a chemistry experiment by following directions in a book. She is holding a beaker and a test tube full of liquid. She looks very nervous.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880" y="3933056"/>
            <a:ext cx="1952381" cy="231428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007629" y="3933057"/>
            <a:ext cx="6336704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excited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young woman is greeting a young man. She seems very happy to see him. He also looks happy.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09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439816" y="476672"/>
            <a:ext cx="69847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curious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boy is looking at something through a microscope and smiling. His friend is leaning over and wants to know what he sees.</a:t>
            </a:r>
          </a:p>
          <a:p>
            <a:pPr>
              <a:lnSpc>
                <a:spcPct val="110000"/>
              </a:lnSpc>
            </a:pPr>
            <a:endParaRPr lang="en-US" altLang="zh-CN" sz="32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annoyed</a:t>
            </a:r>
            <a:endParaRPr lang="en-US" altLang="zh-CN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young man is trying hard to study, but his little sister is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playfully (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调皮地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 disturbing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him with her toys.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097" y="692696"/>
            <a:ext cx="2176095" cy="255944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6097" y="3789040"/>
            <a:ext cx="2475491" cy="243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33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439816" y="307678"/>
            <a:ext cx="604867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frightened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man is in water waving his hands in the air and yelling in panic. He looks like he might be drowning.</a:t>
            </a: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confident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girl is getting ready to take an examination. She looks well prepared. The two people behind her look very anxious.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692696"/>
            <a:ext cx="2304256" cy="250601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363" y="4005064"/>
            <a:ext cx="2771429" cy="2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9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8" name="TextBox 1"/>
          <p:cNvSpPr txBox="1">
            <a:spLocks noChangeArrowheads="1"/>
          </p:cNvSpPr>
          <p:nvPr/>
        </p:nvSpPr>
        <p:spPr bwMode="auto">
          <a:xfrm>
            <a:off x="1487488" y="1412776"/>
            <a:ext cx="8569325" cy="634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Fill in the blanks with </a:t>
            </a:r>
            <a:r>
              <a:rPr lang="en-US" altLang="zh-CN" sz="3200" b="1" dirty="0" smtClean="0">
                <a:solidFill>
                  <a:schemeClr val="hlink"/>
                </a:solidFill>
                <a:cs typeface="Arial" charset="0"/>
              </a:rPr>
              <a:t>the adjectives.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568451" y="2165856"/>
            <a:ext cx="8848030" cy="58477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annoyed, frightened, confident, curious,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awkward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9580" name="TextBox 3"/>
          <p:cNvSpPr txBox="1">
            <a:spLocks noChangeArrowheads="1"/>
          </p:cNvSpPr>
          <p:nvPr/>
        </p:nvSpPr>
        <p:spPr bwMode="auto">
          <a:xfrm>
            <a:off x="1415480" y="3167610"/>
            <a:ext cx="964976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  <a:buFontTx/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Children are always ________ about a new thing. They want to know the secret behind it.</a:t>
            </a:r>
          </a:p>
          <a:p>
            <a:pPr marL="450850" indent="-450850">
              <a:lnSpc>
                <a:spcPct val="120000"/>
              </a:lnSpc>
              <a:buFontTx/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He made the same mistake again. He was so ________ that he left without a word.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But I believe that with more practice, he will be more ________.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663952" y="3167610"/>
            <a:ext cx="18732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curious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91544" y="4941168"/>
            <a:ext cx="18731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annoyed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832304" y="5525943"/>
            <a:ext cx="216058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confident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20" b="12962"/>
          <a:stretch/>
        </p:blipFill>
        <p:spPr>
          <a:xfrm>
            <a:off x="3984708" y="332656"/>
            <a:ext cx="3767477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TextBox 3"/>
          <p:cNvSpPr txBox="1">
            <a:spLocks noChangeArrowheads="1"/>
          </p:cNvSpPr>
          <p:nvPr/>
        </p:nvSpPr>
        <p:spPr bwMode="auto">
          <a:xfrm>
            <a:off x="1775148" y="2420939"/>
            <a:ext cx="8569325" cy="245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It was an old dark house. I opened the door slowly. I was ___________ but I had to entered it because it was ___________ to go out without seeing anything.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83833" y="3038416"/>
            <a:ext cx="223202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frightened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744072" y="3636314"/>
            <a:ext cx="216058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awkward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1631505" y="1582670"/>
            <a:ext cx="8982075" cy="58477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annoyed, frightened, confident, curious,  awkward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3" name="TextBox 1"/>
          <p:cNvSpPr txBox="1">
            <a:spLocks noChangeArrowheads="1"/>
          </p:cNvSpPr>
          <p:nvPr/>
        </p:nvSpPr>
        <p:spPr bwMode="auto">
          <a:xfrm>
            <a:off x="1847851" y="423781"/>
            <a:ext cx="8208963" cy="6832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Fill in words in the proper situation.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67682" y="1159408"/>
            <a:ext cx="6696670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exchange, impress, explore, organize,   improve, design, revise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632" name="TextBox 9"/>
          <p:cNvSpPr txBox="1">
            <a:spLocks noChangeArrowheads="1"/>
          </p:cNvSpPr>
          <p:nvPr/>
        </p:nvSpPr>
        <p:spPr bwMode="auto">
          <a:xfrm>
            <a:off x="1847850" y="2383370"/>
            <a:ext cx="8567738" cy="36379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1. If you __________ an activity,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you make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sure the necessary things are prepared.</a:t>
            </a:r>
          </a:p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2. If you ________ something, you plan it and make a drawing of it.</a:t>
            </a:r>
          </a:p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If two or more people _________ things, they give them to each other at the same time.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647828" y="2420889"/>
            <a:ext cx="2016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organize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620309" y="3552758"/>
            <a:ext cx="15843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168009" y="4725145"/>
            <a:ext cx="2016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exchange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/>
      <p:bldP spid="12" grpId="1"/>
      <p:bldP spid="1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TextBox 9"/>
          <p:cNvSpPr txBox="1">
            <a:spLocks noChangeArrowheads="1"/>
          </p:cNvSpPr>
          <p:nvPr/>
        </p:nvSpPr>
        <p:spPr bwMode="auto">
          <a:xfrm>
            <a:off x="2136204" y="2680681"/>
            <a:ext cx="8064252" cy="24560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4. If you ________ something, you change it because of new information or ideas.</a:t>
            </a:r>
          </a:p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5. If something _________ you, you feel great respect for it.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35761" y="2743606"/>
            <a:ext cx="16557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revise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015880" y="3852337"/>
            <a:ext cx="1944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impress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2639889" y="1267698"/>
            <a:ext cx="6696670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exchange, impress, explore, organize,   improve, design, revise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Box 1"/>
          <p:cNvSpPr txBox="1">
            <a:spLocks noChangeArrowheads="1"/>
          </p:cNvSpPr>
          <p:nvPr/>
        </p:nvSpPr>
        <p:spPr bwMode="auto">
          <a:xfrm>
            <a:off x="1696382" y="408984"/>
            <a:ext cx="9440178" cy="171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Match the verbs on the left with the nouns on the right. Then make sentences with your new phrases.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842982" y="2492375"/>
            <a:ext cx="4321175" cy="1714500"/>
          </a:xfrm>
          <a:prstGeom prst="rect">
            <a:avLst/>
          </a:prstGeom>
          <a:solidFill>
            <a:schemeClr val="accent6">
              <a:lumMod val="40000"/>
              <a:lumOff val="60000"/>
              <a:alpha val="61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exchange   register (for)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design        explore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give            take</a:t>
            </a: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6447125" y="2485439"/>
            <a:ext cx="3745557" cy="1714500"/>
          </a:xfrm>
          <a:prstGeom prst="rect">
            <a:avLst/>
          </a:prstGeom>
          <a:solidFill>
            <a:schemeClr val="accent5">
              <a:lumMod val="20000"/>
              <a:lumOff val="80000"/>
              <a:alpha val="61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 class          a dress  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 lecture       ideas  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 world     notes</a:t>
            </a:r>
          </a:p>
        </p:txBody>
      </p:sp>
      <p:sp>
        <p:nvSpPr>
          <p:cNvPr id="125958" name="TextBox 3"/>
          <p:cNvSpPr txBox="1">
            <a:spLocks noChangeArrowheads="1"/>
          </p:cNvSpPr>
          <p:nvPr/>
        </p:nvSpPr>
        <p:spPr bwMode="auto">
          <a:xfrm>
            <a:off x="1777911" y="5013177"/>
            <a:ext cx="8281988" cy="1274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Good morning. I’d like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register for a class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I’m interested in any classes on music!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12" y="4509120"/>
            <a:ext cx="2085841" cy="560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15480" y="1844824"/>
            <a:ext cx="9721080" cy="442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We meet every Tuesday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exchange ideas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about how to run our school clubs better.</a:t>
            </a:r>
          </a:p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Sally was asked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dress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for her sister’s birthday party.</a:t>
            </a:r>
          </a:p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My dream is to travel a lot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explore the world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Our head teacher went to Wuhan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give a lecture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on school management last April.</a:t>
            </a:r>
          </a:p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Please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 notes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while you listen to the lecture.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1919536" y="530997"/>
            <a:ext cx="3816424" cy="1175706"/>
          </a:xfrm>
          <a:prstGeom prst="rect">
            <a:avLst/>
          </a:prstGeom>
          <a:solidFill>
            <a:schemeClr val="accent6">
              <a:lumMod val="40000"/>
              <a:lumOff val="60000"/>
              <a:alpha val="61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exchange     design        explore   give     take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5951984" y="530997"/>
            <a:ext cx="4248472" cy="1175706"/>
          </a:xfrm>
          <a:prstGeom prst="rect">
            <a:avLst/>
          </a:prstGeom>
          <a:solidFill>
            <a:schemeClr val="accent5">
              <a:lumMod val="20000"/>
              <a:lumOff val="80000"/>
              <a:alpha val="61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 dress      a lecture       ideas   the world   notes</a:t>
            </a:r>
          </a:p>
        </p:txBody>
      </p:sp>
    </p:spTree>
    <p:extLst>
      <p:ext uri="{BB962C8B-B14F-4D97-AF65-F5344CB8AC3E}">
        <p14:creationId xmlns:p14="http://schemas.microsoft.com/office/powerpoint/2010/main" val="137057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Box 1"/>
          <p:cNvSpPr txBox="1">
            <a:spLocks noChangeArrowheads="1"/>
          </p:cNvSpPr>
          <p:nvPr/>
        </p:nvSpPr>
        <p:spPr bwMode="auto">
          <a:xfrm>
            <a:off x="1817372" y="476672"/>
            <a:ext cx="9031155" cy="18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Read the learning tips. Rewrite the underlined parts with the new words from this unit that have the similar meaning.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126981" name="TextBox 3"/>
          <p:cNvSpPr txBox="1">
            <a:spLocks noChangeArrowheads="1"/>
          </p:cNvSpPr>
          <p:nvPr/>
        </p:nvSpPr>
        <p:spPr bwMode="auto">
          <a:xfrm>
            <a:off x="1849438" y="2780928"/>
            <a:ext cx="828198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9933FF"/>
                </a:solidFill>
                <a:cs typeface="Arial" charset="0"/>
              </a:rPr>
              <a:t>Know yourself.</a:t>
            </a:r>
          </a:p>
          <a:p>
            <a:pPr>
              <a:lnSpc>
                <a:spcPct val="120000"/>
              </a:lnSpc>
            </a:pPr>
            <a:r>
              <a:rPr lang="en-US" altLang="zh-CN" sz="3200" b="1" u="sng" dirty="0">
                <a:latin typeface="Times New Roman" pitchFamily="18" charset="0"/>
                <a:cs typeface="Times New Roman" pitchFamily="18" charset="0"/>
              </a:rPr>
              <a:t>How you like to learn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depends on </a:t>
            </a:r>
            <a:r>
              <a:rPr lang="en-US" altLang="zh-CN" sz="3200" b="1" u="sng" dirty="0">
                <a:latin typeface="Times New Roman" pitchFamily="18" charset="0"/>
                <a:cs typeface="Times New Roman" pitchFamily="18" charset="0"/>
              </a:rPr>
              <a:t>what kind of person you are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If you like to talk, then it may be best to study in groups. If you are quiet, you may concentrate best on you own.</a:t>
            </a:r>
          </a:p>
        </p:txBody>
      </p:sp>
      <p:sp>
        <p:nvSpPr>
          <p:cNvPr id="2" name="矩形 1"/>
          <p:cNvSpPr/>
          <p:nvPr/>
        </p:nvSpPr>
        <p:spPr>
          <a:xfrm>
            <a:off x="1847528" y="3427260"/>
            <a:ext cx="381642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Your learning style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783670" y="3420290"/>
            <a:ext cx="234775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19537" y="3996354"/>
            <a:ext cx="260728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personality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TextBox 3"/>
          <p:cNvSpPr txBox="1">
            <a:spLocks noChangeArrowheads="1"/>
          </p:cNvSpPr>
          <p:nvPr/>
        </p:nvSpPr>
        <p:spPr bwMode="auto">
          <a:xfrm>
            <a:off x="1917700" y="1426811"/>
            <a:ext cx="8281988" cy="363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9933FF"/>
                </a:solidFill>
                <a:cs typeface="Arial" charset="0"/>
              </a:rPr>
              <a:t>Decide on </a:t>
            </a:r>
            <a:r>
              <a:rPr lang="en-US" altLang="zh-CN" sz="3200" b="1" u="sng" dirty="0">
                <a:solidFill>
                  <a:srgbClr val="9933FF"/>
                </a:solidFill>
                <a:cs typeface="Arial" charset="0"/>
              </a:rPr>
              <a:t>what you want to learn</a:t>
            </a:r>
            <a:r>
              <a:rPr lang="en-US" altLang="zh-CN" sz="3200" b="1" dirty="0">
                <a:solidFill>
                  <a:srgbClr val="9933FF"/>
                </a:solidFill>
                <a:cs typeface="Arial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Do you want to learn spelling rules? Do you want to learn how to take notes during a </a:t>
            </a:r>
            <a:r>
              <a:rPr lang="en-US" altLang="zh-CN" sz="3200" b="1" u="sng" dirty="0">
                <a:latin typeface="Times New Roman" pitchFamily="18" charset="0"/>
                <a:cs typeface="Times New Roman" pitchFamily="18" charset="0"/>
              </a:rPr>
              <a:t>talk by a teacher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? No matter what you want to learn, it is important to decide on your goal before you make a plan.</a:t>
            </a:r>
          </a:p>
        </p:txBody>
      </p:sp>
      <p:sp>
        <p:nvSpPr>
          <p:cNvPr id="3" name="矩形 2"/>
          <p:cNvSpPr/>
          <p:nvPr/>
        </p:nvSpPr>
        <p:spPr>
          <a:xfrm>
            <a:off x="4007768" y="1476074"/>
            <a:ext cx="446449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32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learning goals</a:t>
            </a:r>
            <a:endParaRPr lang="zh-CN" altLang="en-US" sz="320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75520" y="3212977"/>
            <a:ext cx="237626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lecture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9048328" y="2660995"/>
            <a:ext cx="1008112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Box 3"/>
          <p:cNvSpPr txBox="1">
            <a:spLocks noChangeArrowheads="1"/>
          </p:cNvSpPr>
          <p:nvPr/>
        </p:nvSpPr>
        <p:spPr bwMode="auto">
          <a:xfrm>
            <a:off x="1917700" y="1385888"/>
            <a:ext cx="828198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9933FF"/>
                </a:solidFill>
                <a:cs typeface="Arial" charset="0"/>
              </a:rPr>
              <a:t>Use the right strategy.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If you are learning new words, it is wise to use </a:t>
            </a:r>
            <a:r>
              <a:rPr lang="en-US" altLang="zh-CN" sz="3200" b="1" u="sng" dirty="0">
                <a:latin typeface="Times New Roman" pitchFamily="18" charset="0"/>
                <a:cs typeface="Times New Roman" pitchFamily="18" charset="0"/>
              </a:rPr>
              <a:t>small cards with the words written on them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If you are organizing your thoughts or notes, try a mind map.</a:t>
            </a:r>
          </a:p>
        </p:txBody>
      </p:sp>
      <p:sp>
        <p:nvSpPr>
          <p:cNvPr id="3" name="矩形 2"/>
          <p:cNvSpPr/>
          <p:nvPr/>
        </p:nvSpPr>
        <p:spPr>
          <a:xfrm>
            <a:off x="1917700" y="2616995"/>
            <a:ext cx="763468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flash cards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extBox 1"/>
          <p:cNvSpPr txBox="1">
            <a:spLocks noChangeArrowheads="1"/>
          </p:cNvSpPr>
          <p:nvPr/>
        </p:nvSpPr>
        <p:spPr bwMode="auto">
          <a:xfrm>
            <a:off x="1991544" y="2348880"/>
            <a:ext cx="8784976" cy="245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Now, you have known the members in your group. Think carefully about who impresses you most and why he/ she makes an impression on you.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785637"/>
            <a:ext cx="4571622" cy="17067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919289" y="1771651"/>
            <a:ext cx="3024187" cy="792163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personality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279650" y="2708275"/>
            <a:ext cx="2014538" cy="719138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kind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279651" y="3500439"/>
            <a:ext cx="2182813" cy="719137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outgoing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279651" y="4219576"/>
            <a:ext cx="2182813" cy="792163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friendly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135634" y="5045834"/>
            <a:ext cx="2376190" cy="79216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confident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279651" y="5876926"/>
            <a:ext cx="2100263" cy="792163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helpful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175500" y="1771651"/>
            <a:ext cx="3024188" cy="792163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reasons</a:t>
            </a:r>
            <a:endParaRPr lang="zh-CN" altLang="en-US" sz="28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607301" y="2708275"/>
            <a:ext cx="2665413" cy="719138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example 1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607301" y="3500439"/>
            <a:ext cx="2665413" cy="719137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example 2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896300" y="4364039"/>
            <a:ext cx="2016125" cy="720725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  <p:sp>
        <p:nvSpPr>
          <p:cNvPr id="92174" name="TextBox 1"/>
          <p:cNvSpPr txBox="1">
            <a:spLocks noChangeArrowheads="1"/>
          </p:cNvSpPr>
          <p:nvPr/>
        </p:nvSpPr>
        <p:spPr bwMode="auto">
          <a:xfrm>
            <a:off x="1847528" y="115888"/>
            <a:ext cx="84978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Write down the student’s personality and the reasons why he/she impresses you (examples).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1016" y="2453280"/>
            <a:ext cx="1970962" cy="2813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extBox 1"/>
          <p:cNvSpPr txBox="1">
            <a:spLocks noChangeArrowheads="1"/>
          </p:cNvSpPr>
          <p:nvPr/>
        </p:nvSpPr>
        <p:spPr bwMode="auto">
          <a:xfrm>
            <a:off x="1919289" y="716039"/>
            <a:ext cx="84597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Organize your sentences into a passage.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93186" name="TextBox 2"/>
          <p:cNvSpPr txBox="1">
            <a:spLocks noChangeArrowheads="1"/>
          </p:cNvSpPr>
          <p:nvPr/>
        </p:nvSpPr>
        <p:spPr bwMode="auto">
          <a:xfrm>
            <a:off x="1774825" y="1340769"/>
            <a:ext cx="8497888" cy="481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I’ve come into a new class in a new school. At first, I felt …. But now I am …. Of all the members in my group, … leaves me a deep impression.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He/ She is …. … (example)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I am so lucky to meet him/her when I first come into the class. I believe we can be good friends in the 3 years at senior high school.</a:t>
            </a:r>
            <a:endParaRPr lang="zh-CN" altLang="en-US" sz="3200" b="1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07568" y="1858706"/>
            <a:ext cx="8064896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register, annoy, flash, concentrate,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improve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take notes, revise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679" name="TextBox 10"/>
          <p:cNvSpPr txBox="1">
            <a:spLocks noChangeArrowheads="1"/>
          </p:cNvSpPr>
          <p:nvPr/>
        </p:nvSpPr>
        <p:spPr bwMode="auto">
          <a:xfrm>
            <a:off x="1919288" y="2989532"/>
            <a:ext cx="9361288" cy="33424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0850" indent="-450850"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1. I usually listen to the teacher and __________ of the key points.</a:t>
            </a:r>
          </a:p>
          <a:p>
            <a:pPr marL="450850" indent="-450850"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2. He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______________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on reading the book. He can’t hear the noise.</a:t>
            </a:r>
          </a:p>
          <a:p>
            <a:pPr marL="450850" indent="-450850">
              <a:lnSpc>
                <a:spcPct val="11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My English was so poor that I must think of a way to __________ it.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328248" y="2986265"/>
            <a:ext cx="22336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 notes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927672" y="4039677"/>
            <a:ext cx="29523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 concentrating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120314" y="5589240"/>
            <a:ext cx="17287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improve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683" name="TextBox 1"/>
          <p:cNvSpPr txBox="1">
            <a:spLocks noChangeArrowheads="1"/>
          </p:cNvSpPr>
          <p:nvPr/>
        </p:nvSpPr>
        <p:spPr bwMode="auto">
          <a:xfrm>
            <a:off x="1775519" y="1229074"/>
            <a:ext cx="8208963" cy="6832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hlink"/>
                </a:solidFill>
                <a:cs typeface="Arial" charset="0"/>
              </a:rPr>
              <a:t>I. </a:t>
            </a: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Fill in words in the proper situation.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7" t="39233" r="10320" b="37695"/>
          <a:stretch/>
        </p:blipFill>
        <p:spPr>
          <a:xfrm>
            <a:off x="3984708" y="379920"/>
            <a:ext cx="3888433" cy="82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670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TextBox 10"/>
          <p:cNvSpPr txBox="1">
            <a:spLocks noChangeArrowheads="1"/>
          </p:cNvSpPr>
          <p:nvPr/>
        </p:nvSpPr>
        <p:spPr bwMode="auto">
          <a:xfrm>
            <a:off x="1847528" y="2455378"/>
            <a:ext cx="9361040" cy="3046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4. When you come to the school, you should _________ your name first.</a:t>
            </a:r>
          </a:p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5. Lightening ________ among the distant dark clouds.</a:t>
            </a:r>
          </a:p>
          <a:p>
            <a:pPr marL="355600" indent="-35560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6. His words _________ me. I left his office at once.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423592" y="3051815"/>
            <a:ext cx="16557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register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440238" y="3646780"/>
            <a:ext cx="16557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flashed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95453" y="4830898"/>
            <a:ext cx="18732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annoyed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2855640" y="764704"/>
            <a:ext cx="6143765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register, annoy, flash, concentrate,   improve, take notes, revise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96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92997" y="1189214"/>
            <a:ext cx="6120035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strategy, flash, goal, confidence,  experiment, look forward to, style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719" name="TextBox 1"/>
          <p:cNvSpPr txBox="1">
            <a:spLocks noChangeArrowheads="1"/>
          </p:cNvSpPr>
          <p:nvPr/>
        </p:nvSpPr>
        <p:spPr bwMode="auto">
          <a:xfrm>
            <a:off x="1540308" y="443809"/>
            <a:ext cx="8208963" cy="6832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hlink"/>
                </a:solidFill>
                <a:cs typeface="Arial" charset="0"/>
              </a:rPr>
              <a:t>II. </a:t>
            </a: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Fill in words in the proper situation.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  <p:sp>
        <p:nvSpPr>
          <p:cNvPr id="115727" name="TextBox 9"/>
          <p:cNvSpPr txBox="1">
            <a:spLocks noChangeArrowheads="1"/>
          </p:cNvSpPr>
          <p:nvPr/>
        </p:nvSpPr>
        <p:spPr bwMode="auto">
          <a:xfrm>
            <a:off x="1487488" y="2491421"/>
            <a:ext cx="9540030" cy="36379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1. Even in the same country, people have different living _________. They live in different ways.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2. Don’t be afraid. You need ___________ when you face difficulties.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When you are learning English, you need a efficient (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有效的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 ___________.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359696" y="3057608"/>
            <a:ext cx="12239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styles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565057" y="3665777"/>
            <a:ext cx="23050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confidence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971677" y="5373216"/>
            <a:ext cx="17287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strategy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212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Box 9"/>
          <p:cNvSpPr txBox="1">
            <a:spLocks noChangeArrowheads="1"/>
          </p:cNvSpPr>
          <p:nvPr/>
        </p:nvSpPr>
        <p:spPr bwMode="auto">
          <a:xfrm>
            <a:off x="1992314" y="2636839"/>
            <a:ext cx="8353425" cy="24560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4. I _______________ your coming. I have prepared everything for you.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5. Once we have a __________, we will try our best to get it. 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782888" y="2700210"/>
            <a:ext cx="31686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look forward to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807968" y="3789040"/>
            <a:ext cx="12239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goal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2892997" y="1189214"/>
            <a:ext cx="6120035" cy="1177925"/>
          </a:xfrm>
          <a:prstGeom prst="rect">
            <a:avLst/>
          </a:prstGeom>
          <a:solidFill>
            <a:srgbClr val="FFFF99">
              <a:alpha val="61000"/>
            </a:srgbClr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strategy, flash, goal, confidence,  experiment, look forward to, style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65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TextBox 1"/>
          <p:cNvSpPr txBox="1">
            <a:spLocks noChangeArrowheads="1"/>
          </p:cNvSpPr>
          <p:nvPr/>
        </p:nvSpPr>
        <p:spPr bwMode="auto">
          <a:xfrm>
            <a:off x="1716659" y="977305"/>
            <a:ext cx="8483600" cy="5410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1. Amy is getting her student ID card.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2. Max meets Amy in the dining hall.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3. I am an exchange student.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4. The teacher helps Amy to fill in the registration chart.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5. Max introduced himself to the class.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6. Max showed Amy his ID card.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7. Max looks different in all the students.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>
                <a:latin typeface="Times New Roman" pitchFamily="18" charset="0"/>
                <a:cs typeface="Times New Roman" pitchFamily="18" charset="0"/>
              </a:rPr>
              <a:t>8. The headmaster is standing on the stage.</a:t>
            </a:r>
            <a:endParaRPr lang="zh-CN" altLang="en-US" sz="3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415115" y="1061448"/>
            <a:ext cx="12255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SVO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39722" y="1605143"/>
            <a:ext cx="14319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SVOA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032104" y="2209781"/>
            <a:ext cx="12239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19218" y="3358114"/>
            <a:ext cx="15128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SVOC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379076" y="3978187"/>
            <a:ext cx="22669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 DO IO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464152" y="4511130"/>
            <a:ext cx="25209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 IO DO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900570" y="5135278"/>
            <a:ext cx="12239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SPA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259665" y="5720053"/>
            <a:ext cx="12239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SVA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771" name="TextBox 1"/>
          <p:cNvSpPr txBox="1">
            <a:spLocks noChangeArrowheads="1"/>
          </p:cNvSpPr>
          <p:nvPr/>
        </p:nvSpPr>
        <p:spPr bwMode="auto">
          <a:xfrm>
            <a:off x="1632148" y="476673"/>
            <a:ext cx="84963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chemeClr val="hlink"/>
                </a:solidFill>
                <a:cs typeface="Arial" charset="0"/>
              </a:rPr>
              <a:t>III. </a:t>
            </a: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Write down the sentence structures.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3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extBox 1"/>
          <p:cNvSpPr txBox="1">
            <a:spLocks noChangeArrowheads="1"/>
          </p:cNvSpPr>
          <p:nvPr/>
        </p:nvSpPr>
        <p:spPr bwMode="auto">
          <a:xfrm>
            <a:off x="1608014" y="2023330"/>
            <a:ext cx="8880475" cy="36379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他觉得英语有趣。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He found ____________________.  (SVOC)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在黑暗的地方他感到害怕。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He felt _______________________. (SPA)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他给我们买了我们最喜欢的礼物。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He bought ____________________. (SV IO DO)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082132" y="2637390"/>
            <a:ext cx="395922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English interesting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347913" y="3748647"/>
            <a:ext cx="54006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frightened in dark places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044827" y="5010108"/>
            <a:ext cx="403383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 our favorite gifts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798" name="TextBox 1"/>
          <p:cNvSpPr txBox="1">
            <a:spLocks noChangeArrowheads="1"/>
          </p:cNvSpPr>
          <p:nvPr/>
        </p:nvSpPr>
        <p:spPr bwMode="auto">
          <a:xfrm>
            <a:off x="1668338" y="836713"/>
            <a:ext cx="9108182" cy="1274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chemeClr val="hlink"/>
                </a:solidFill>
                <a:cs typeface="Arial" charset="0"/>
              </a:rPr>
              <a:t>IV. </a:t>
            </a: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Complete sentences with the help of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    </a:t>
            </a: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 </a:t>
            </a:r>
            <a:r>
              <a:rPr lang="en-US" altLang="zh-CN" sz="3200" b="1" dirty="0" smtClean="0">
                <a:solidFill>
                  <a:schemeClr val="hlink"/>
                </a:solidFill>
                <a:cs typeface="Arial" charset="0"/>
              </a:rPr>
              <a:t>the </a:t>
            </a:r>
            <a:r>
              <a:rPr lang="en-US" altLang="zh-CN" sz="3200" b="1" dirty="0">
                <a:solidFill>
                  <a:schemeClr val="hlink"/>
                </a:solidFill>
                <a:cs typeface="Arial" charset="0"/>
              </a:rPr>
              <a:t>sentence structure.</a:t>
            </a:r>
            <a:endParaRPr lang="zh-CN" altLang="en-US" sz="3200" b="1" dirty="0">
              <a:solidFill>
                <a:schemeClr val="hlin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43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Box 1"/>
          <p:cNvSpPr txBox="1">
            <a:spLocks noChangeArrowheads="1"/>
          </p:cNvSpPr>
          <p:nvPr/>
        </p:nvSpPr>
        <p:spPr bwMode="auto">
          <a:xfrm>
            <a:off x="1931988" y="586635"/>
            <a:ext cx="8124453" cy="3046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他们将探索未来。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They will __________________. (SVO)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我期望明年再见到你们。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I _________________________________. (SVOA)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295998" y="1196753"/>
            <a:ext cx="40322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explore the future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639617" y="2348880"/>
            <a:ext cx="77755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look forward to meeting you next year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9823" name="TextBox 1"/>
          <p:cNvSpPr txBox="1">
            <a:spLocks noChangeArrowheads="1"/>
          </p:cNvSpPr>
          <p:nvPr/>
        </p:nvSpPr>
        <p:spPr bwMode="auto">
          <a:xfrm>
            <a:off x="1919536" y="3645025"/>
            <a:ext cx="8267700" cy="24560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如果我们交换想法，我们就得到了两个想法。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If we __________________, we can have two ideas.   (SVO)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431704" y="4797152"/>
            <a:ext cx="40322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exchange our ideas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13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TextBox 1"/>
          <p:cNvSpPr txBox="1">
            <a:spLocks noChangeArrowheads="1"/>
          </p:cNvSpPr>
          <p:nvPr/>
        </p:nvSpPr>
        <p:spPr bwMode="auto">
          <a:xfrm>
            <a:off x="1716089" y="431238"/>
            <a:ext cx="8772525" cy="59500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他正在思考。别打扰他。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____________. Leave him alone. (SV)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他的英语最终提高了。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English ___________________. (SVOA)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他对公司的风格很好奇。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is _______________________________. 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SPA)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周五将有一个关于英语学习的演讲。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___________________________________ 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on Friday. (There be)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999432" y="1044026"/>
            <a:ext cx="237648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 thinking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367809" y="2204864"/>
            <a:ext cx="410368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 improved at last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215681" y="3387014"/>
            <a:ext cx="691356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curious about the company’s style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79576" y="5140900"/>
            <a:ext cx="720080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There will be a lecture on English study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92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TextBox 1"/>
          <p:cNvSpPr txBox="1">
            <a:spLocks noChangeArrowheads="1"/>
          </p:cNvSpPr>
          <p:nvPr/>
        </p:nvSpPr>
        <p:spPr bwMode="auto">
          <a:xfrm>
            <a:off x="1415480" y="2492896"/>
            <a:ext cx="9361040" cy="186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Write a paragraph about your study and life in the new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semester,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as many collocations as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possible of this unit.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124744"/>
            <a:ext cx="4183866" cy="11242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1641</Words>
  <Application>Microsoft Office PowerPoint</Application>
  <PresentationFormat>宽屏</PresentationFormat>
  <Paragraphs>178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8" baseType="lpstr">
      <vt:lpstr>宋体</vt:lpstr>
      <vt:lpstr>微软雅黑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Administrator</cp:lastModifiedBy>
  <cp:revision>143</cp:revision>
  <dcterms:created xsi:type="dcterms:W3CDTF">2019-07-01T10:32:35Z</dcterms:created>
  <dcterms:modified xsi:type="dcterms:W3CDTF">2021-05-17T00:36:05Z</dcterms:modified>
</cp:coreProperties>
</file>