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57" r:id="rId6"/>
    <p:sldId id="259" r:id="rId7"/>
    <p:sldId id="262" r:id="rId8"/>
    <p:sldId id="263" r:id="rId9"/>
    <p:sldId id="266" r:id="rId10"/>
    <p:sldId id="265" r:id="rId11"/>
    <p:sldId id="264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E6D1EB-FA1B-47A2-BF53-A74B4574A3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F2BB20B-DC86-496C-B48C-81F815D1B4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0E2498F-67F3-4DFA-B536-93B6F3F34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023FD6-5992-4EFE-AD77-4D88B6CD5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905427-300E-4CD9-AD67-E852F8356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938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72F220-730D-4AC6-94E3-ACBA18707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90B913-D942-4A46-A6F9-00CC4E056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E431A6-939C-4D15-AD82-E7FCFBE37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9F9F82A-4EF4-4495-8D5D-018438D8A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680D534-81E5-4B41-9069-87BCCACC7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697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748FC0-85E0-42CF-A7DC-C9B0747C3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9CC0D32-1540-4012-B661-D8C1C720F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3AE9B1-DBF6-49EA-AABE-F11FA5BBB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8CDAC1-C8B7-4D26-B592-073F988DE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FE710F2-CC08-4263-907B-A839753D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250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4A09EF-DBF0-4BF8-A7DB-0285C5FD4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5511D2F-33EF-4111-AC4A-E605A562A1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7DBE35A-BB2A-4E8A-B1A4-FF6CA5BD06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85F0D2B-7E79-4C36-80B4-42CBACE6E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DB22761-AB17-4BB3-ADE7-6A2D8DD77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711A179-87B7-44B0-A86F-0E56A3915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848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BCC854-4CEA-4FBF-99F8-92CA74FF9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2C07742-E154-4678-92B3-6CE1C11CC7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1D11EE1-70A7-4546-956D-F44F5F1854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781206D-6DE8-4765-8226-6E102E76EB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355F745-DAA0-4124-8FAE-FD51BA9169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B4B89CB-7C47-43F8-8A14-4D6673631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4669155-C65A-4CE4-AF90-3A4028BFA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C0D37E6-5DE4-4AC8-BB5B-E2F8C7EE6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785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893E0B-598C-488E-B887-6BD9EE6A0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FF2B9EE-59FD-43DE-B6DA-959A222EB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4774FA0-B429-4555-9FAF-2C888FCD7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73914FB-217C-4A9C-8542-08DFD5944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6103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0FBCB30-0AAC-4B85-A7CC-4C645475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F6BDE87-CD38-4D3F-B61A-CD81BE69D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F5D0FBB-9120-44AB-9410-59D5B11F8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209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1ABDA5-7B47-41B0-8ADA-C74E7223A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00DF873-78EF-46D9-A8F7-1EA7BDF432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E047938-ED04-4D9F-80E6-C54D7D0F2A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AE7ED35-6C3B-4F57-B906-C5F79180F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4153780-B6B6-42CE-AD12-E3F32E385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8EF96B3-0473-472E-AA22-A180E7E0C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670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46C0CC-387C-4159-82D6-DEE1CF8C9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EE909EF-97DF-407F-A67C-AEAD3F8BEF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B909D17-CDE7-40A1-A56A-4F2CD2306B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366CA76-FDFB-46EE-B464-EBF94BBFB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6CCCBB7-7E0D-459D-8366-F69F57E59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526F0F4-D2A5-4322-86EB-E67D4BC64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4875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ECCFDC-8A67-4C18-ABD2-3DD26EB57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1DC7C22-FDAF-460D-BE2C-36003C8B1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8447819-3948-4271-914D-25A37499E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691B153-824B-4516-AE7D-E2572BCF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78360F-87BC-4BDE-87A4-6FA770E95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050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F47184D-56F4-4ED6-903B-12A30F6758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5F5D22B-5E15-4885-91E5-C28C056290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EBED74B-9AAA-4E9A-B718-53467E9E1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50CC25D-CF6F-4534-BEF1-9CB08A87B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B887F11-30EC-49D7-875E-9CE2A555F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731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070FBA0-E804-48D2-B183-25F668AF1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5FF8CD3-C2D6-4810-98B3-C247667EA8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8830440-604F-43F7-ADEB-A9F52F596D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CB688-1EFF-4EC6-875E-D84EF44477FB}" type="datetimeFigureOut">
              <a:rPr lang="zh-CN" altLang="en-US" smtClean="0"/>
              <a:t>2017/10/19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45C0D82-46C2-4639-9CD6-146D1C79D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A923B1E-05ED-460B-87AE-59EC243DDC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91829-2E71-47E4-A82F-4DFCB71A5E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2167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C9DC5C-6310-4890-A159-4884BD6A96F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毛遂其实还有自惭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79A825D-8624-4989-A8BE-47A90B51D6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177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64229C-785D-417B-A322-D0F41040F7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680" y="193040"/>
            <a:ext cx="11805920" cy="6482079"/>
          </a:xfrm>
        </p:spPr>
        <p:txBody>
          <a:bodyPr/>
          <a:lstStyle/>
          <a:p>
            <a:pPr marL="514350" indent="-514350">
              <a:buAutoNum type="arabicPeriod" startAt="13"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 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信息筛选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】D         14. 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信息筛选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】 C</a:t>
            </a: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15.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如何理解“毛遂自惭”的意思？请解释。（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中考考点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概念理解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答题步骤：本义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语境义①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②③</a:t>
            </a:r>
            <a:endParaRPr lang="en-US" altLang="zh-CN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①“毛遂自惭”原指毛遂知道自己虽然有雄辩的口才，但是不能不能领兵打仗，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喻指②人能够清醒知道自己的不足， ③并敢于承认， ④对大功大名不妄加追求。</a:t>
            </a:r>
          </a:p>
        </p:txBody>
      </p:sp>
    </p:spTree>
    <p:extLst>
      <p:ext uri="{BB962C8B-B14F-4D97-AF65-F5344CB8AC3E}">
        <p14:creationId xmlns:p14="http://schemas.microsoft.com/office/powerpoint/2010/main" val="238573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64229C-785D-417B-A322-D0F41040F7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680" y="193040"/>
            <a:ext cx="11805920" cy="6482079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．文中的毛遂，有哪些特点？请结合文本用自己的语言概括。（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中考考点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形象分析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勇敢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：知道自己之所长，并勇于向平原君推荐自己。</a:t>
            </a: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有担当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：秦国围住了邯郸，平原君挑选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个“有勇力文武备具者”到楚国去游说求救，“合纵于楚”毛遂便自告奋勇，为主分忧。</a:t>
            </a: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有自知之明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：燕国攻打赵国，赵王欲提拔毛遂为帅，统兵御燕毛遂自知“仗三尺剑实非我能”。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有雄辩的口才：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（写到两点即满分，性格及分析各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4813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64229C-785D-417B-A322-D0F41040F7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680" y="193040"/>
            <a:ext cx="11805920" cy="6482079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17. 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文章尾段戛然而止，请你为此文写上一句话，用以总结作者的观点。（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中考考点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点评探究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示例：识人也好，用人也罢，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光着眼于“精英”、局限在“能人”，非出问题不可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。草根未必无智者，精英未必皆全能。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自荐者懂自惭，方为有自知之明之人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用人者能察人，才算知人善任之人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言之成理、能总结观点即可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3939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C9DC5C-6310-4890-A159-4884BD6A96F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乡关何处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79A825D-8624-4989-A8BE-47A90B51D6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733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50F97B-C8AD-4714-91C2-E95DFECC0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69544"/>
            <a:ext cx="11892280" cy="64649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13.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信息筛选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】 B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原文第一段中句子“崔颢的家乡在河南开封，离黄鹤楼有点远又不太远，这是很多人都知道的。”与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B“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因为崔颢的家乡在河南开封，离黄鹤楼太远，有家难归，所以思乡的情愫特浓。”不相符。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14.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观点把握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】 C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】A. 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第二段第二、三行“高傲的李白假如真的看上了这首诗，一定不在于其它方面，而在于这种站在高处自问家乡何在的迷茫心态。” 而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A“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因为这首诗的写法很有特色。”偷换了概念。</a:t>
            </a: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B. 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第三段第四行，郭沫若对杜甫的批判和嘲弄是“很少有人能接受的”而不是“很多人能接受”。</a:t>
            </a: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．倒数第二段“只有彻底醉倒他才会丢掉异乡感，而表面上，他已四海为家。” “表面上”，只是一个表象而已，本质上，游子的异乡感是什么时候也丢不掉的。</a:t>
            </a:r>
          </a:p>
        </p:txBody>
      </p:sp>
    </p:spTree>
    <p:extLst>
      <p:ext uri="{BB962C8B-B14F-4D97-AF65-F5344CB8AC3E}">
        <p14:creationId xmlns:p14="http://schemas.microsoft.com/office/powerpoint/2010/main" val="26858908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50F97B-C8AD-4714-91C2-E95DFECC0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69544"/>
            <a:ext cx="11892280" cy="64649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．理解词句。（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）文中第④段划线句子“他对李白籍贯和出生地的详尽考证，却使我惆怅万分”，为什么“我惆怅万分”？（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中考考点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词语赏析</a:t>
            </a:r>
          </a:p>
          <a:p>
            <a:pPr marL="0" indent="0">
              <a:buNone/>
            </a:pPr>
            <a:endParaRPr lang="zh-CN" altLang="en-US" sz="2400" dirty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endParaRPr lang="zh-CN" altLang="en-US" sz="2400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A1BAD7E-1D44-4A2B-8CD5-B2B2254D0DCC}"/>
              </a:ext>
            </a:extLst>
          </p:cNvPr>
          <p:cNvSpPr/>
          <p:nvPr/>
        </p:nvSpPr>
        <p:spPr>
          <a:xfrm>
            <a:off x="1066800" y="1985556"/>
            <a:ext cx="8534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①因为郭沫若考定李白的出生地西域碎叶是在苏联的一个地方，书籍出版时中苏关系正紧张着，因此显得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更遥远、更隔膜，几乎是在另一个世界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“我”不敢相信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李白看罢明月低下头去思念的竟是那个地方。（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317847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50F97B-C8AD-4714-91C2-E95DFECC0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69544"/>
            <a:ext cx="11892280" cy="6464935"/>
          </a:xfrm>
        </p:spPr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15.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）文中第⑤段加点词语“如此简单”指代的内容什么？（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中考考点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词语赏析</a:t>
            </a:r>
          </a:p>
          <a:p>
            <a:pPr marL="0" indent="0">
              <a:buNone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73EE84C-B881-49D7-88AB-EC354E8DF4FD}"/>
              </a:ext>
            </a:extLst>
          </p:cNvPr>
          <p:cNvSpPr/>
          <p:nvPr/>
        </p:nvSpPr>
        <p:spPr>
          <a:xfrm>
            <a:off x="1249680" y="2181275"/>
            <a:ext cx="80162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指的是“置身异乡所接触的全是陌生的东西，原先的自我一定会越来越脆弱，甚至会被异乡同化掉。”（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334047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50F97B-C8AD-4714-91C2-E95DFECC0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69544"/>
            <a:ext cx="11892280" cy="6464935"/>
          </a:xfrm>
        </p:spPr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．本文中的“乡愁”有何特点？（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中考考点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内容概括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异乡体验与故乡意识的深刻交糅（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分），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漂泊欲念与回归意识的相辅相成（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（如果只答乡愁是“浓浓的”“迷茫的”均不能给分。）</a:t>
            </a:r>
          </a:p>
        </p:txBody>
      </p:sp>
    </p:spTree>
    <p:extLst>
      <p:ext uri="{BB962C8B-B14F-4D97-AF65-F5344CB8AC3E}">
        <p14:creationId xmlns:p14="http://schemas.microsoft.com/office/powerpoint/2010/main" val="122231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50F97B-C8AD-4714-91C2-E95DFECC0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69544"/>
            <a:ext cx="11892280" cy="64649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．作者认为“异己的一切会从反面、侧面诱发出有关自己的思想，异乡的山水更会让人联想到自己生命的起点，因此越是置身异乡越会勾起浓浓的乡愁”，请你结合实例谈谈对这句话的认识。（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中考考点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点评探究</a:t>
            </a:r>
            <a:endParaRPr lang="en-US" altLang="zh-CN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答题思路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观点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例子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分析、回应观点。观点（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分）例子分析（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 marL="0" indent="0">
              <a:buNone/>
            </a:pP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参考示例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异乡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的风俗观念、山水人情等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跟自己家乡的不同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，往往会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触发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对家乡的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思念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马致远羁旅他乡时，看到“枯藤老树昏鸦、小桥流水人家”的异乡的风景，触动了他这个在天涯的“断肠人”的思乡之感，抒发了游子漂泊他乡的孤独、落魄的心情。因此，异乡的东西往往能勾起浓浓的乡愁。（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只要是体现乡愁主题的例子，分析又合理即可，例子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分，分析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9913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50F97B-C8AD-4714-91C2-E95DFECC0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69544"/>
            <a:ext cx="11892280" cy="646493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5184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999</Words>
  <Application>Microsoft Office PowerPoint</Application>
  <PresentationFormat>宽屏</PresentationFormat>
  <Paragraphs>52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6" baseType="lpstr">
      <vt:lpstr>等线</vt:lpstr>
      <vt:lpstr>等线 Light</vt:lpstr>
      <vt:lpstr>黑体</vt:lpstr>
      <vt:lpstr>Arial</vt:lpstr>
      <vt:lpstr>Office 主题​​</vt:lpstr>
      <vt:lpstr>毛遂其实还有自惭</vt:lpstr>
      <vt:lpstr>PowerPoint 演示文稿</vt:lpstr>
      <vt:lpstr>PowerPoint 演示文稿</vt:lpstr>
      <vt:lpstr>PowerPoint 演示文稿</vt:lpstr>
      <vt:lpstr>乡关何处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毛遂其实还有自惭</dc:title>
  <dc:creator>胡优优</dc:creator>
  <cp:lastModifiedBy>胡优优</cp:lastModifiedBy>
  <cp:revision>28</cp:revision>
  <dcterms:created xsi:type="dcterms:W3CDTF">2017-10-17T15:39:00Z</dcterms:created>
  <dcterms:modified xsi:type="dcterms:W3CDTF">2017-10-18T23:50:08Z</dcterms:modified>
</cp:coreProperties>
</file>