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04" r:id="rId2"/>
    <p:sldId id="398" r:id="rId3"/>
    <p:sldId id="419" r:id="rId4"/>
    <p:sldId id="420" r:id="rId5"/>
    <p:sldId id="422" r:id="rId6"/>
    <p:sldId id="424" r:id="rId7"/>
    <p:sldId id="425" r:id="rId8"/>
    <p:sldId id="426" r:id="rId9"/>
    <p:sldId id="427" r:id="rId10"/>
    <p:sldId id="428" r:id="rId11"/>
    <p:sldId id="429" r:id="rId12"/>
    <p:sldId id="430" r:id="rId13"/>
    <p:sldId id="431" r:id="rId14"/>
    <p:sldId id="438" r:id="rId15"/>
    <p:sldId id="436" r:id="rId16"/>
    <p:sldId id="437" r:id="rId17"/>
    <p:sldId id="433" r:id="rId18"/>
    <p:sldId id="434" r:id="rId19"/>
    <p:sldId id="435" r:id="rId20"/>
    <p:sldId id="421" r:id="rId21"/>
  </p:sldIdLst>
  <p:sldSz cx="12190413" cy="6858000"/>
  <p:notesSz cx="6858000" cy="9144000"/>
  <p:defaultTextStyle>
    <a:defPPr>
      <a:defRPr lang="zh-CN"/>
    </a:defPPr>
    <a:lvl1pPr algn="l" rtl="0" fontAlgn="base">
      <a:spcBef>
        <a:spcPct val="0"/>
      </a:spcBef>
      <a:spcAft>
        <a:spcPct val="0"/>
      </a:spcAft>
      <a:defRPr kumimoji="1" sz="2400" b="1" kern="1200">
        <a:solidFill>
          <a:schemeClr val="tx1"/>
        </a:solidFill>
        <a:latin typeface="宋体" charset="-122"/>
        <a:ea typeface="宋体" charset="-122"/>
        <a:cs typeface="+mn-cs"/>
      </a:defRPr>
    </a:lvl1pPr>
    <a:lvl2pPr marL="457200" algn="l" rtl="0" fontAlgn="base">
      <a:spcBef>
        <a:spcPct val="0"/>
      </a:spcBef>
      <a:spcAft>
        <a:spcPct val="0"/>
      </a:spcAft>
      <a:defRPr kumimoji="1" sz="2400" b="1" kern="1200">
        <a:solidFill>
          <a:schemeClr val="tx1"/>
        </a:solidFill>
        <a:latin typeface="宋体" charset="-122"/>
        <a:ea typeface="宋体" charset="-122"/>
        <a:cs typeface="+mn-cs"/>
      </a:defRPr>
    </a:lvl2pPr>
    <a:lvl3pPr marL="914400" algn="l" rtl="0" fontAlgn="base">
      <a:spcBef>
        <a:spcPct val="0"/>
      </a:spcBef>
      <a:spcAft>
        <a:spcPct val="0"/>
      </a:spcAft>
      <a:defRPr kumimoji="1" sz="2400" b="1" kern="1200">
        <a:solidFill>
          <a:schemeClr val="tx1"/>
        </a:solidFill>
        <a:latin typeface="宋体" charset="-122"/>
        <a:ea typeface="宋体" charset="-122"/>
        <a:cs typeface="+mn-cs"/>
      </a:defRPr>
    </a:lvl3pPr>
    <a:lvl4pPr marL="1371600" algn="l" rtl="0" fontAlgn="base">
      <a:spcBef>
        <a:spcPct val="0"/>
      </a:spcBef>
      <a:spcAft>
        <a:spcPct val="0"/>
      </a:spcAft>
      <a:defRPr kumimoji="1" sz="2400" b="1" kern="1200">
        <a:solidFill>
          <a:schemeClr val="tx1"/>
        </a:solidFill>
        <a:latin typeface="宋体" charset="-122"/>
        <a:ea typeface="宋体" charset="-122"/>
        <a:cs typeface="+mn-cs"/>
      </a:defRPr>
    </a:lvl4pPr>
    <a:lvl5pPr marL="1828800" algn="l" rtl="0" fontAlgn="base">
      <a:spcBef>
        <a:spcPct val="0"/>
      </a:spcBef>
      <a:spcAft>
        <a:spcPct val="0"/>
      </a:spcAft>
      <a:defRPr kumimoji="1" sz="2400" b="1" kern="1200">
        <a:solidFill>
          <a:schemeClr val="tx1"/>
        </a:solidFill>
        <a:latin typeface="宋体" charset="-122"/>
        <a:ea typeface="宋体" charset="-122"/>
        <a:cs typeface="+mn-cs"/>
      </a:defRPr>
    </a:lvl5pPr>
    <a:lvl6pPr marL="2286000" algn="l" defTabSz="914400" rtl="0" eaLnBrk="1" latinLnBrk="0" hangingPunct="1">
      <a:defRPr kumimoji="1" sz="2400" b="1" kern="1200">
        <a:solidFill>
          <a:schemeClr val="tx1"/>
        </a:solidFill>
        <a:latin typeface="宋体" charset="-122"/>
        <a:ea typeface="宋体" charset="-122"/>
        <a:cs typeface="+mn-cs"/>
      </a:defRPr>
    </a:lvl6pPr>
    <a:lvl7pPr marL="2743200" algn="l" defTabSz="914400" rtl="0" eaLnBrk="1" latinLnBrk="0" hangingPunct="1">
      <a:defRPr kumimoji="1" sz="2400" b="1" kern="1200">
        <a:solidFill>
          <a:schemeClr val="tx1"/>
        </a:solidFill>
        <a:latin typeface="宋体" charset="-122"/>
        <a:ea typeface="宋体" charset="-122"/>
        <a:cs typeface="+mn-cs"/>
      </a:defRPr>
    </a:lvl7pPr>
    <a:lvl8pPr marL="3200400" algn="l" defTabSz="914400" rtl="0" eaLnBrk="1" latinLnBrk="0" hangingPunct="1">
      <a:defRPr kumimoji="1" sz="2400" b="1" kern="1200">
        <a:solidFill>
          <a:schemeClr val="tx1"/>
        </a:solidFill>
        <a:latin typeface="宋体" charset="-122"/>
        <a:ea typeface="宋体" charset="-122"/>
        <a:cs typeface="+mn-cs"/>
      </a:defRPr>
    </a:lvl8pPr>
    <a:lvl9pPr marL="3657600" algn="l" defTabSz="914400" rtl="0" eaLnBrk="1" latinLnBrk="0" hangingPunct="1">
      <a:defRPr kumimoji="1" sz="2400" b="1" kern="1200">
        <a:solidFill>
          <a:schemeClr val="tx1"/>
        </a:solidFill>
        <a:latin typeface="宋体" charset="-122"/>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3E103"/>
    <a:srgbClr val="990033"/>
    <a:srgbClr val="006600"/>
    <a:srgbClr val="0000FF"/>
  </p:clrMru>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53" autoAdjust="0"/>
    <p:restoredTop sz="94669" autoAdjust="0"/>
  </p:normalViewPr>
  <p:slideViewPr>
    <p:cSldViewPr>
      <p:cViewPr varScale="1">
        <p:scale>
          <a:sx n="70" d="100"/>
          <a:sy n="70" d="100"/>
        </p:scale>
        <p:origin x="-546" y="-9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12011025"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pPr>
                  <a:defRPr/>
                </a:pPr>
                <a:endParaRPr lang="zh-CN" altLang="en-US">
                  <a:latin typeface="宋体" pitchFamily="2" charset="-122"/>
                  <a:ea typeface="宋体" pitchFamily="2" charset="-122"/>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defRPr/>
                </a:pPr>
                <a:endParaRPr lang="zh-CN" altLang="en-US">
                  <a:latin typeface="宋体" pitchFamily="2" charset="-122"/>
                  <a:ea typeface="宋体" pitchFamily="2" charset="-122"/>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pPr>
                  <a:defRPr/>
                </a:pPr>
                <a:endParaRPr lang="zh-CN" altLang="en-US">
                  <a:latin typeface="宋体" pitchFamily="2" charset="-122"/>
                  <a:ea typeface="宋体" pitchFamily="2" charset="-122"/>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defRPr/>
                </a:pPr>
                <a:endParaRPr lang="zh-CN" altLang="en-US">
                  <a:latin typeface="宋体" pitchFamily="2" charset="-122"/>
                  <a:ea typeface="宋体" pitchFamily="2" charset="-122"/>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defRPr/>
              </a:pPr>
              <a:endParaRPr lang="zh-CN" altLang="en-US">
                <a:latin typeface="宋体" pitchFamily="2" charset="-122"/>
                <a:ea typeface="宋体" pitchFamily="2" charset="-122"/>
              </a:endParaRPr>
            </a:p>
          </p:txBody>
        </p:sp>
        <p:sp>
          <p:nvSpPr>
            <p:cNvPr id="8"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pPr>
                <a:defRPr/>
              </a:pPr>
              <a:endParaRPr lang="zh-CN" altLang="en-US">
                <a:latin typeface="宋体" pitchFamily="2" charset="-122"/>
                <a:ea typeface="宋体" pitchFamily="2" charset="-122"/>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defRPr/>
              </a:pPr>
              <a:endParaRPr lang="zh-CN" altLang="en-US">
                <a:latin typeface="宋体" pitchFamily="2" charset="-122"/>
                <a:ea typeface="宋体" pitchFamily="2" charset="-122"/>
              </a:endParaRPr>
            </a:p>
          </p:txBody>
        </p:sp>
      </p:grpSp>
      <p:sp>
        <p:nvSpPr>
          <p:cNvPr id="4108" name="Rectangle 12"/>
          <p:cNvSpPr>
            <a:spLocks noGrp="1" noChangeArrowheads="1"/>
          </p:cNvSpPr>
          <p:nvPr>
            <p:ph type="ctrTitle"/>
          </p:nvPr>
        </p:nvSpPr>
        <p:spPr>
          <a:xfrm>
            <a:off x="1320628" y="1828800"/>
            <a:ext cx="10361851" cy="1143000"/>
          </a:xfrm>
        </p:spPr>
        <p:txBody>
          <a:bodyPr/>
          <a:lstStyle>
            <a:lvl1pPr>
              <a:defRPr/>
            </a:lvl1pPr>
          </a:lstStyle>
          <a:p>
            <a:r>
              <a:rPr lang="zh-CN" altLang="en-US"/>
              <a:t>单击此处编辑母版标题样式</a:t>
            </a:r>
          </a:p>
        </p:txBody>
      </p:sp>
      <p:sp>
        <p:nvSpPr>
          <p:cNvPr id="4109" name="Rectangle 13"/>
          <p:cNvSpPr>
            <a:spLocks noGrp="1" noChangeArrowheads="1"/>
          </p:cNvSpPr>
          <p:nvPr>
            <p:ph type="subTitle" idx="1"/>
          </p:nvPr>
        </p:nvSpPr>
        <p:spPr>
          <a:xfrm>
            <a:off x="1828562" y="3886200"/>
            <a:ext cx="8533289" cy="1752600"/>
          </a:xfrm>
        </p:spPr>
        <p:txBody>
          <a:bodyPr/>
          <a:lstStyle>
            <a:lvl1pPr marL="0" indent="0" algn="ctr">
              <a:buFont typeface="Wingdings" pitchFamily="2" charset="2"/>
              <a:buNone/>
              <a:defRPr/>
            </a:lvl1pPr>
          </a:lstStyle>
          <a:p>
            <a:r>
              <a:rPr lang="zh-CN" altLang="en-US"/>
              <a:t>单击此处编辑母版副标题样式</a:t>
            </a:r>
          </a:p>
        </p:txBody>
      </p:sp>
      <p:sp>
        <p:nvSpPr>
          <p:cNvPr id="14" name="Rectangle 14"/>
          <p:cNvSpPr>
            <a:spLocks noGrp="1" noChangeArrowheads="1"/>
          </p:cNvSpPr>
          <p:nvPr>
            <p:ph type="dt" sz="half" idx="10"/>
          </p:nvPr>
        </p:nvSpPr>
        <p:spPr>
          <a:xfrm>
            <a:off x="1320800" y="6248400"/>
            <a:ext cx="2540000" cy="457200"/>
          </a:xfrm>
        </p:spPr>
        <p:txBody>
          <a:bodyPr/>
          <a:lstStyle>
            <a:lvl1pPr>
              <a:defRPr>
                <a:solidFill>
                  <a:schemeClr val="bg2"/>
                </a:solidFill>
              </a:defRPr>
            </a:lvl1pPr>
          </a:lstStyle>
          <a:p>
            <a:pPr>
              <a:defRPr/>
            </a:pPr>
            <a:endParaRPr lang="en-US" altLang="zh-CN"/>
          </a:p>
        </p:txBody>
      </p:sp>
      <p:sp>
        <p:nvSpPr>
          <p:cNvPr id="15" name="Rectangle 15"/>
          <p:cNvSpPr>
            <a:spLocks noGrp="1" noChangeArrowheads="1"/>
          </p:cNvSpPr>
          <p:nvPr>
            <p:ph type="ftr" sz="quarter" idx="11"/>
          </p:nvPr>
        </p:nvSpPr>
        <p:spPr>
          <a:xfrm>
            <a:off x="4572000" y="6248400"/>
            <a:ext cx="3859213" cy="457200"/>
          </a:xfrm>
        </p:spPr>
        <p:txBody>
          <a:bodyPr/>
          <a:lstStyle>
            <a:lvl1pPr>
              <a:defRPr>
                <a:solidFill>
                  <a:schemeClr val="bg2"/>
                </a:solidFill>
              </a:defRPr>
            </a:lvl1pPr>
          </a:lstStyle>
          <a:p>
            <a:pPr>
              <a:defRPr/>
            </a:pPr>
            <a:endParaRPr lang="en-US" altLang="zh-CN"/>
          </a:p>
        </p:txBody>
      </p:sp>
      <p:sp>
        <p:nvSpPr>
          <p:cNvPr id="16" name="Rectangle 16"/>
          <p:cNvSpPr>
            <a:spLocks noGrp="1" noChangeArrowheads="1"/>
          </p:cNvSpPr>
          <p:nvPr>
            <p:ph type="sldNum" sz="quarter" idx="12"/>
          </p:nvPr>
        </p:nvSpPr>
        <p:spPr>
          <a:xfrm>
            <a:off x="9142413" y="6248400"/>
            <a:ext cx="2540000" cy="457200"/>
          </a:xfrm>
        </p:spPr>
        <p:txBody>
          <a:bodyPr/>
          <a:lstStyle>
            <a:lvl1pPr>
              <a:defRPr>
                <a:solidFill>
                  <a:schemeClr val="bg2"/>
                </a:solidFill>
              </a:defRPr>
            </a:lvl1pPr>
          </a:lstStyle>
          <a:p>
            <a:pPr>
              <a:defRPr/>
            </a:pPr>
            <a:fld id="{250131D4-A907-4758-98AE-4257BCD89145}" type="slidenum">
              <a:rPr lang="en-US" altLang="zh-CN"/>
              <a:pPr>
                <a:defRPr/>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352A72E1-2ADE-45AA-83CF-34A9AAD7E2E3}"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6901"/>
            <a:ext cx="10361851"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2959" y="2906713"/>
            <a:ext cx="10361851"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0727435D-2EA4-41B4-97EC-4FDDD8F6529B}"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576712" y="2017713"/>
            <a:ext cx="5079339"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859224" y="2017713"/>
            <a:ext cx="5079339"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2B7F71A9-2B18-45CC-89EB-22A451995456}"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521" y="274638"/>
            <a:ext cx="10971372"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535113"/>
            <a:ext cx="538621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521" y="2174875"/>
            <a:ext cx="538621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561" y="1535113"/>
            <a:ext cx="538833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561" y="2174875"/>
            <a:ext cx="538833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13"/>
          <p:cNvSpPr>
            <a:spLocks noGrp="1" noChangeArrowheads="1"/>
          </p:cNvSpPr>
          <p:nvPr>
            <p:ph type="sldNum" sz="quarter" idx="12"/>
          </p:nvPr>
        </p:nvSpPr>
        <p:spPr>
          <a:ln/>
        </p:spPr>
        <p:txBody>
          <a:bodyPr/>
          <a:lstStyle>
            <a:lvl1pPr>
              <a:defRPr/>
            </a:lvl1pPr>
          </a:lstStyle>
          <a:p>
            <a:pPr>
              <a:defRPr/>
            </a:pPr>
            <a:fld id="{27DA41F6-227A-46A9-AE42-60F16FDC863A}"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13"/>
          <p:cNvSpPr>
            <a:spLocks noGrp="1" noChangeArrowheads="1"/>
          </p:cNvSpPr>
          <p:nvPr>
            <p:ph type="sldNum" sz="quarter" idx="12"/>
          </p:nvPr>
        </p:nvSpPr>
        <p:spPr>
          <a:ln/>
        </p:spPr>
        <p:txBody>
          <a:bodyPr/>
          <a:lstStyle>
            <a:lvl1pPr>
              <a:defRPr/>
            </a:lvl1pPr>
          </a:lstStyle>
          <a:p>
            <a:pPr>
              <a:defRPr/>
            </a:pPr>
            <a:fld id="{173F901B-5259-4436-9BAB-2D4B6C590D46}"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13"/>
          <p:cNvSpPr>
            <a:spLocks noGrp="1" noChangeArrowheads="1"/>
          </p:cNvSpPr>
          <p:nvPr>
            <p:ph type="sldNum" sz="quarter" idx="12"/>
          </p:nvPr>
        </p:nvSpPr>
        <p:spPr>
          <a:ln/>
        </p:spPr>
        <p:txBody>
          <a:bodyPr/>
          <a:lstStyle>
            <a:lvl1pPr>
              <a:defRPr/>
            </a:lvl1pPr>
          </a:lstStyle>
          <a:p>
            <a:pPr>
              <a:defRPr/>
            </a:pPr>
            <a:fld id="{D87A7D39-0A69-44BA-B0CB-38C9A6219A98}"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050"/>
            <a:ext cx="4010562"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113" y="273051"/>
            <a:ext cx="681477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521" y="1435101"/>
            <a:ext cx="40105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63A3C8A5-F301-4D7D-A5D8-3D5A77072ACC}"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0600"/>
            <a:ext cx="7314248"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406" y="612775"/>
            <a:ext cx="731424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2389406" y="5367338"/>
            <a:ext cx="731424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13"/>
          <p:cNvSpPr>
            <a:spLocks noGrp="1" noChangeArrowheads="1"/>
          </p:cNvSpPr>
          <p:nvPr>
            <p:ph type="sldNum" sz="quarter" idx="12"/>
          </p:nvPr>
        </p:nvSpPr>
        <p:spPr>
          <a:ln/>
        </p:spPr>
        <p:txBody>
          <a:bodyPr/>
          <a:lstStyle>
            <a:lvl1pPr>
              <a:defRPr/>
            </a:lvl1pPr>
          </a:lstStyle>
          <a:p>
            <a:pPr>
              <a:defRPr/>
            </a:pPr>
            <a:fld id="{AC71284D-AB45-4646-8E97-9AC35FB4B21F}"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8DAD7E5D-D3FB-43E3-96AD-B78DB4A48487}"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337518" y="617539"/>
            <a:ext cx="2601045" cy="55149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534384" y="617539"/>
            <a:ext cx="7599960" cy="55149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11"/>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13"/>
          <p:cNvSpPr>
            <a:spLocks noGrp="1" noChangeArrowheads="1"/>
          </p:cNvSpPr>
          <p:nvPr>
            <p:ph type="sldNum" sz="quarter" idx="12"/>
          </p:nvPr>
        </p:nvSpPr>
        <p:spPr>
          <a:ln/>
        </p:spPr>
        <p:txBody>
          <a:bodyPr/>
          <a:lstStyle>
            <a:lvl1pPr>
              <a:defRPr/>
            </a:lvl1pPr>
          </a:lstStyle>
          <a:p>
            <a:pPr>
              <a:defRPr/>
            </a:pPr>
            <a:fld id="{1E1F9CA1-EAC5-437B-83B5-6372052E4A5B}"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ltGray">
          <a:xfrm>
            <a:off x="557213" y="1098550"/>
            <a:ext cx="584200" cy="474663"/>
          </a:xfrm>
          <a:prstGeom prst="rect">
            <a:avLst/>
          </a:prstGeom>
          <a:solidFill>
            <a:schemeClr val="accent2"/>
          </a:solidFill>
          <a:ln w="9525">
            <a:noFill/>
            <a:miter lim="800000"/>
            <a:headEnd/>
            <a:tailEnd/>
          </a:ln>
          <a:effectLst/>
        </p:spPr>
        <p:txBody>
          <a:bodyPr wrap="none" anchor="ctr"/>
          <a:lstStyle/>
          <a:p>
            <a:pPr algn="ctr">
              <a:defRPr/>
            </a:pPr>
            <a:endParaRPr lang="zh-CN" altLang="zh-CN" b="0">
              <a:latin typeface="Tahoma" pitchFamily="34" charset="0"/>
              <a:ea typeface="宋体" pitchFamily="2" charset="-122"/>
            </a:endParaRPr>
          </a:p>
        </p:txBody>
      </p:sp>
      <p:sp>
        <p:nvSpPr>
          <p:cNvPr id="3075" name="Rectangle 3"/>
          <p:cNvSpPr>
            <a:spLocks noChangeArrowheads="1"/>
          </p:cNvSpPr>
          <p:nvPr/>
        </p:nvSpPr>
        <p:spPr bwMode="ltGray">
          <a:xfrm>
            <a:off x="1066800" y="1098550"/>
            <a:ext cx="438150"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defRPr/>
            </a:pPr>
            <a:endParaRPr lang="zh-CN" altLang="zh-CN" b="0">
              <a:latin typeface="Tahoma" pitchFamily="34" charset="0"/>
              <a:ea typeface="宋体" pitchFamily="2" charset="-122"/>
            </a:endParaRPr>
          </a:p>
        </p:txBody>
      </p:sp>
      <p:sp>
        <p:nvSpPr>
          <p:cNvPr id="3076" name="Rectangle 4"/>
          <p:cNvSpPr>
            <a:spLocks noChangeArrowheads="1"/>
          </p:cNvSpPr>
          <p:nvPr/>
        </p:nvSpPr>
        <p:spPr bwMode="ltGray">
          <a:xfrm>
            <a:off x="722313" y="1520825"/>
            <a:ext cx="561975" cy="474663"/>
          </a:xfrm>
          <a:prstGeom prst="rect">
            <a:avLst/>
          </a:prstGeom>
          <a:solidFill>
            <a:schemeClr val="folHlink"/>
          </a:solidFill>
          <a:ln w="9525">
            <a:noFill/>
            <a:miter lim="800000"/>
            <a:headEnd/>
            <a:tailEnd/>
          </a:ln>
          <a:effectLst/>
        </p:spPr>
        <p:txBody>
          <a:bodyPr wrap="none" anchor="ctr"/>
          <a:lstStyle/>
          <a:p>
            <a:pPr algn="ctr">
              <a:defRPr/>
            </a:pPr>
            <a:endParaRPr lang="zh-CN" altLang="zh-CN" b="0">
              <a:latin typeface="Tahoma" pitchFamily="34" charset="0"/>
              <a:ea typeface="宋体" pitchFamily="2" charset="-122"/>
            </a:endParaRPr>
          </a:p>
        </p:txBody>
      </p:sp>
      <p:sp>
        <p:nvSpPr>
          <p:cNvPr id="3077" name="Rectangle 5"/>
          <p:cNvSpPr>
            <a:spLocks noChangeArrowheads="1"/>
          </p:cNvSpPr>
          <p:nvPr/>
        </p:nvSpPr>
        <p:spPr bwMode="ltGray">
          <a:xfrm>
            <a:off x="1214438" y="1520825"/>
            <a:ext cx="492125"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zh-CN" altLang="zh-CN" b="0">
              <a:latin typeface="Tahoma" pitchFamily="34" charset="0"/>
              <a:ea typeface="宋体" pitchFamily="2" charset="-122"/>
            </a:endParaRPr>
          </a:p>
        </p:txBody>
      </p:sp>
      <p:sp>
        <p:nvSpPr>
          <p:cNvPr id="3078" name="Rectangle 6"/>
          <p:cNvSpPr>
            <a:spLocks noChangeArrowheads="1"/>
          </p:cNvSpPr>
          <p:nvPr/>
        </p:nvSpPr>
        <p:spPr bwMode="ltGray">
          <a:xfrm>
            <a:off x="169863" y="1447800"/>
            <a:ext cx="746125"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defRPr/>
            </a:pPr>
            <a:endParaRPr lang="zh-CN" altLang="zh-CN" b="0">
              <a:latin typeface="Tahoma" pitchFamily="34" charset="0"/>
              <a:ea typeface="宋体" pitchFamily="2" charset="-122"/>
            </a:endParaRPr>
          </a:p>
        </p:txBody>
      </p:sp>
      <p:sp>
        <p:nvSpPr>
          <p:cNvPr id="3079" name="Rectangle 7"/>
          <p:cNvSpPr>
            <a:spLocks noChangeArrowheads="1"/>
          </p:cNvSpPr>
          <p:nvPr/>
        </p:nvSpPr>
        <p:spPr bwMode="gray">
          <a:xfrm>
            <a:off x="1016000" y="990600"/>
            <a:ext cx="42863" cy="1052513"/>
          </a:xfrm>
          <a:prstGeom prst="rect">
            <a:avLst/>
          </a:prstGeom>
          <a:solidFill>
            <a:schemeClr val="bg2"/>
          </a:solidFill>
          <a:ln w="9525">
            <a:noFill/>
            <a:miter lim="800000"/>
            <a:headEnd/>
            <a:tailEnd/>
          </a:ln>
          <a:effectLst/>
        </p:spPr>
        <p:txBody>
          <a:bodyPr wrap="none" anchor="ctr"/>
          <a:lstStyle/>
          <a:p>
            <a:pPr algn="ctr">
              <a:defRPr/>
            </a:pPr>
            <a:endParaRPr lang="zh-CN" altLang="zh-CN" b="0">
              <a:latin typeface="Tahoma" pitchFamily="34" charset="0"/>
              <a:ea typeface="宋体" pitchFamily="2" charset="-122"/>
            </a:endParaRPr>
          </a:p>
        </p:txBody>
      </p:sp>
      <p:sp>
        <p:nvSpPr>
          <p:cNvPr id="3080" name="Rectangle 8"/>
          <p:cNvSpPr>
            <a:spLocks noChangeArrowheads="1"/>
          </p:cNvSpPr>
          <p:nvPr/>
        </p:nvSpPr>
        <p:spPr bwMode="gray">
          <a:xfrm>
            <a:off x="590550" y="1781175"/>
            <a:ext cx="10966450"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defRPr/>
            </a:pPr>
            <a:endParaRPr lang="zh-CN" altLang="zh-CN" b="0">
              <a:latin typeface="Tahoma" pitchFamily="34" charset="0"/>
              <a:ea typeface="宋体" pitchFamily="2" charset="-122"/>
            </a:endParaRPr>
          </a:p>
        </p:txBody>
      </p:sp>
      <p:sp>
        <p:nvSpPr>
          <p:cNvPr id="1033" name="Rectangle 9"/>
          <p:cNvSpPr>
            <a:spLocks noGrp="1" noChangeArrowheads="1"/>
          </p:cNvSpPr>
          <p:nvPr>
            <p:ph type="title"/>
          </p:nvPr>
        </p:nvSpPr>
        <p:spPr bwMode="auto">
          <a:xfrm>
            <a:off x="1535113" y="617538"/>
            <a:ext cx="103886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34" name="Rectangle 10"/>
          <p:cNvSpPr>
            <a:spLocks noGrp="1" noChangeArrowheads="1"/>
          </p:cNvSpPr>
          <p:nvPr>
            <p:ph type="body" idx="1"/>
          </p:nvPr>
        </p:nvSpPr>
        <p:spPr bwMode="auto">
          <a:xfrm>
            <a:off x="1576388" y="2017713"/>
            <a:ext cx="10361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083" name="Rectangle 11"/>
          <p:cNvSpPr>
            <a:spLocks noGrp="1" noChangeArrowheads="1"/>
          </p:cNvSpPr>
          <p:nvPr>
            <p:ph type="dt" sz="half" idx="2"/>
          </p:nvPr>
        </p:nvSpPr>
        <p:spPr bwMode="auto">
          <a:xfrm>
            <a:off x="1219200" y="6324600"/>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b="0">
                <a:latin typeface="+mn-lt"/>
                <a:ea typeface="宋体" pitchFamily="2" charset="-122"/>
              </a:defRPr>
            </a:lvl1pPr>
          </a:lstStyle>
          <a:p>
            <a:pPr>
              <a:defRPr/>
            </a:pPr>
            <a:endParaRPr lang="en-US" altLang="zh-CN"/>
          </a:p>
        </p:txBody>
      </p:sp>
      <p:sp>
        <p:nvSpPr>
          <p:cNvPr id="3084" name="Rectangle 12"/>
          <p:cNvSpPr>
            <a:spLocks noGrp="1" noChangeArrowheads="1"/>
          </p:cNvSpPr>
          <p:nvPr>
            <p:ph type="ftr" sz="quarter" idx="3"/>
          </p:nvPr>
        </p:nvSpPr>
        <p:spPr bwMode="auto">
          <a:xfrm>
            <a:off x="4470400" y="6324600"/>
            <a:ext cx="3859213"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kumimoji="0" sz="1400" b="0">
                <a:latin typeface="+mn-lt"/>
                <a:ea typeface="宋体" pitchFamily="2" charset="-122"/>
              </a:defRPr>
            </a:lvl1pPr>
          </a:lstStyle>
          <a:p>
            <a:pPr>
              <a:defRPr/>
            </a:pPr>
            <a:endParaRPr lang="en-US" altLang="zh-CN"/>
          </a:p>
        </p:txBody>
      </p:sp>
      <p:sp>
        <p:nvSpPr>
          <p:cNvPr id="3085" name="Rectangle 13"/>
          <p:cNvSpPr>
            <a:spLocks noGrp="1" noChangeArrowheads="1"/>
          </p:cNvSpPr>
          <p:nvPr>
            <p:ph type="sldNum" sz="quarter" idx="4"/>
          </p:nvPr>
        </p:nvSpPr>
        <p:spPr bwMode="auto">
          <a:xfrm>
            <a:off x="9040813" y="6324600"/>
            <a:ext cx="2540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b="0">
                <a:latin typeface="+mn-lt"/>
                <a:ea typeface="宋体" pitchFamily="2" charset="-122"/>
              </a:defRPr>
            </a:lvl1pPr>
          </a:lstStyle>
          <a:p>
            <a:pPr>
              <a:defRPr/>
            </a:pPr>
            <a:fld id="{F0914907-98E3-48D7-B7EC-F4C71F395823}"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61"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宋体" pitchFamily="2" charset="-122"/>
        </a:defRPr>
      </a:lvl2pPr>
      <a:lvl3pPr algn="l" rtl="0" eaLnBrk="0" fontAlgn="base" hangingPunct="0">
        <a:spcBef>
          <a:spcPct val="0"/>
        </a:spcBef>
        <a:spcAft>
          <a:spcPct val="0"/>
        </a:spcAft>
        <a:defRPr kumimoji="1" sz="4400">
          <a:solidFill>
            <a:schemeClr val="tx2"/>
          </a:solidFill>
          <a:latin typeface="Tahoma" pitchFamily="34" charset="0"/>
          <a:ea typeface="宋体" pitchFamily="2" charset="-122"/>
        </a:defRPr>
      </a:lvl3pPr>
      <a:lvl4pPr algn="l" rtl="0" eaLnBrk="0" fontAlgn="base" hangingPunct="0">
        <a:spcBef>
          <a:spcPct val="0"/>
        </a:spcBef>
        <a:spcAft>
          <a:spcPct val="0"/>
        </a:spcAft>
        <a:defRPr kumimoji="1" sz="4400">
          <a:solidFill>
            <a:schemeClr val="tx2"/>
          </a:solidFill>
          <a:latin typeface="Tahoma" pitchFamily="34" charset="0"/>
          <a:ea typeface="宋体" pitchFamily="2" charset="-122"/>
        </a:defRPr>
      </a:lvl4pPr>
      <a:lvl5pPr algn="l" rtl="0" eaLnBrk="0" fontAlgn="base" hangingPunct="0">
        <a:spcBef>
          <a:spcPct val="0"/>
        </a:spcBef>
        <a:spcAft>
          <a:spcPct val="0"/>
        </a:spcAft>
        <a:defRPr kumimoji="1" sz="4400">
          <a:solidFill>
            <a:schemeClr val="tx2"/>
          </a:solidFill>
          <a:latin typeface="Tahoma" pitchFamily="34" charset="0"/>
          <a:ea typeface="宋体" pitchFamily="2" charset="-122"/>
        </a:defRPr>
      </a:lvl5pPr>
      <a:lvl6pPr marL="457200" algn="l" rtl="0" fontAlgn="base">
        <a:spcBef>
          <a:spcPct val="0"/>
        </a:spcBef>
        <a:spcAft>
          <a:spcPct val="0"/>
        </a:spcAft>
        <a:defRPr kumimoji="1" sz="4400">
          <a:solidFill>
            <a:schemeClr val="tx2"/>
          </a:solidFill>
          <a:latin typeface="Tahoma" pitchFamily="34" charset="0"/>
          <a:ea typeface="宋体" pitchFamily="2" charset="-122"/>
        </a:defRPr>
      </a:lvl6pPr>
      <a:lvl7pPr marL="914400" algn="l" rtl="0" fontAlgn="base">
        <a:spcBef>
          <a:spcPct val="0"/>
        </a:spcBef>
        <a:spcAft>
          <a:spcPct val="0"/>
        </a:spcAft>
        <a:defRPr kumimoji="1" sz="4400">
          <a:solidFill>
            <a:schemeClr val="tx2"/>
          </a:solidFill>
          <a:latin typeface="Tahoma" pitchFamily="34" charset="0"/>
          <a:ea typeface="宋体" pitchFamily="2" charset="-122"/>
        </a:defRPr>
      </a:lvl7pPr>
      <a:lvl8pPr marL="1371600" algn="l" rtl="0" fontAlgn="base">
        <a:spcBef>
          <a:spcPct val="0"/>
        </a:spcBef>
        <a:spcAft>
          <a:spcPct val="0"/>
        </a:spcAft>
        <a:defRPr kumimoji="1" sz="4400">
          <a:solidFill>
            <a:schemeClr val="tx2"/>
          </a:solidFill>
          <a:latin typeface="Tahoma" pitchFamily="34" charset="0"/>
          <a:ea typeface="宋体" pitchFamily="2" charset="-122"/>
        </a:defRPr>
      </a:lvl8pPr>
      <a:lvl9pPr marL="1828800" algn="l" rtl="0" fontAlgn="base">
        <a:spcBef>
          <a:spcPct val="0"/>
        </a:spcBef>
        <a:spcAft>
          <a:spcPct val="0"/>
        </a:spcAft>
        <a:defRPr kumimoji="1" sz="4400">
          <a:solidFill>
            <a:schemeClr val="tx2"/>
          </a:solidFill>
          <a:latin typeface="Tahoma" pitchFamily="34" charset="0"/>
          <a:ea typeface="宋体" pitchFamily="2" charset="-122"/>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3" name="WordArt 2"/>
          <p:cNvSpPr>
            <a:spLocks noChangeArrowheads="1" noChangeShapeType="1" noTextEdit="1"/>
          </p:cNvSpPr>
          <p:nvPr/>
        </p:nvSpPr>
        <p:spPr bwMode="auto">
          <a:xfrm>
            <a:off x="1677988" y="1484313"/>
            <a:ext cx="7007225" cy="1008062"/>
          </a:xfrm>
          <a:prstGeom prst="rect">
            <a:avLst/>
          </a:prstGeom>
        </p:spPr>
        <p:txBody>
          <a:bodyPr wrap="none" fromWordArt="1">
            <a:prstTxWarp prst="textPlain">
              <a:avLst>
                <a:gd name="adj" fmla="val 50000"/>
              </a:avLst>
            </a:prstTxWarp>
          </a:bodyPr>
          <a:lstStyle/>
          <a:p>
            <a:pPr algn="ctr"/>
            <a:r>
              <a:rPr lang="zh-CN" altLang="en-US" sz="3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宋体"/>
                <a:ea typeface="宋体"/>
              </a:rPr>
              <a:t>中考专题复习 </a:t>
            </a:r>
          </a:p>
        </p:txBody>
      </p:sp>
      <p:pic>
        <p:nvPicPr>
          <p:cNvPr id="13314" name="Picture 5" descr="067"/>
          <p:cNvPicPr>
            <a:picLocks noChangeAspect="1" noChangeArrowheads="1" noCrop="1"/>
          </p:cNvPicPr>
          <p:nvPr/>
        </p:nvPicPr>
        <p:blipFill>
          <a:blip r:embed="rId2"/>
          <a:srcRect/>
          <a:stretch>
            <a:fillRect/>
          </a:stretch>
        </p:blipFill>
        <p:spPr bwMode="auto">
          <a:xfrm>
            <a:off x="8688388" y="2708275"/>
            <a:ext cx="1919287" cy="431800"/>
          </a:xfrm>
          <a:prstGeom prst="rect">
            <a:avLst/>
          </a:prstGeom>
          <a:noFill/>
          <a:ln w="9525">
            <a:noFill/>
            <a:miter lim="800000"/>
            <a:headEnd/>
            <a:tailEnd/>
          </a:ln>
        </p:spPr>
      </p:pic>
      <p:sp>
        <p:nvSpPr>
          <p:cNvPr id="13315" name="Text Box 7"/>
          <p:cNvSpPr txBox="1">
            <a:spLocks noChangeArrowheads="1"/>
          </p:cNvSpPr>
          <p:nvPr/>
        </p:nvSpPr>
        <p:spPr bwMode="auto">
          <a:xfrm>
            <a:off x="2495550" y="4868863"/>
            <a:ext cx="8283575" cy="457200"/>
          </a:xfrm>
          <a:prstGeom prst="rect">
            <a:avLst/>
          </a:prstGeom>
          <a:noFill/>
          <a:ln w="9525">
            <a:noFill/>
            <a:miter lim="800000"/>
            <a:headEnd/>
            <a:tailEnd/>
          </a:ln>
        </p:spPr>
        <p:txBody>
          <a:bodyPr>
            <a:spAutoFit/>
          </a:bodyPr>
          <a:lstStyle/>
          <a:p>
            <a:r>
              <a:rPr lang="zh-CN" altLang="en-US">
                <a:solidFill>
                  <a:schemeClr val="hlink"/>
                </a:solidFill>
              </a:rPr>
              <a:t>广州市中山大学附属中学 化学备课组</a:t>
            </a:r>
            <a:endParaRPr lang="en-US" altLang="zh-CN">
              <a:solidFill>
                <a:schemeClr val="hlink"/>
              </a:solidFill>
            </a:endParaRPr>
          </a:p>
        </p:txBody>
      </p:sp>
      <p:sp>
        <p:nvSpPr>
          <p:cNvPr id="13316" name="Text Box 30"/>
          <p:cNvSpPr txBox="1">
            <a:spLocks noChangeArrowheads="1"/>
          </p:cNvSpPr>
          <p:nvPr/>
        </p:nvSpPr>
        <p:spPr bwMode="auto">
          <a:xfrm>
            <a:off x="2422525" y="3573463"/>
            <a:ext cx="7848600" cy="588962"/>
          </a:xfrm>
          <a:prstGeom prst="rect">
            <a:avLst/>
          </a:prstGeom>
          <a:noFill/>
          <a:ln w="9525">
            <a:solidFill>
              <a:srgbClr val="0000FF"/>
            </a:solidFill>
            <a:miter lim="800000"/>
            <a:headEnd/>
            <a:tailEnd/>
          </a:ln>
        </p:spPr>
        <p:txBody>
          <a:bodyPr>
            <a:spAutoFit/>
          </a:bodyPr>
          <a:lstStyle/>
          <a:p>
            <a:pPr>
              <a:spcBef>
                <a:spcPct val="50000"/>
              </a:spcBef>
              <a:buClr>
                <a:schemeClr val="accent2"/>
              </a:buClr>
              <a:buSzPct val="75000"/>
              <a:buFont typeface="Monotype Sorts"/>
              <a:buNone/>
            </a:pPr>
            <a:r>
              <a:rPr lang="en-US" altLang="zh-CN" sz="3200">
                <a:solidFill>
                  <a:srgbClr val="0000FF"/>
                </a:solidFill>
              </a:rPr>
              <a:t>-----</a:t>
            </a:r>
            <a:r>
              <a:rPr lang="en-US" altLang="en-US" sz="3200">
                <a:solidFill>
                  <a:srgbClr val="0000FF"/>
                </a:solidFill>
              </a:rPr>
              <a:t>第6讲 质量守恒定律和化学方程式</a:t>
            </a:r>
            <a:endParaRPr lang="zh-CN" altLang="en-US" sz="3200">
              <a:solidFill>
                <a:srgbClr val="0000FF"/>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7" name="Rectangle 10"/>
          <p:cNvSpPr>
            <a:spLocks noChangeArrowheads="1"/>
          </p:cNvSpPr>
          <p:nvPr/>
        </p:nvSpPr>
        <p:spPr bwMode="auto">
          <a:xfrm>
            <a:off x="334963" y="260350"/>
            <a:ext cx="11522075" cy="6226175"/>
          </a:xfrm>
          <a:prstGeom prst="rect">
            <a:avLst/>
          </a:prstGeom>
          <a:noFill/>
          <a:ln w="9525">
            <a:noFill/>
            <a:miter lim="800000"/>
            <a:headEnd/>
            <a:tailEnd/>
          </a:ln>
        </p:spPr>
        <p:txBody>
          <a:bodyPr anchor="ctr">
            <a:spAutoFit/>
          </a:bodyPr>
          <a:lstStyle/>
          <a:p>
            <a:pPr indent="266700">
              <a:lnSpc>
                <a:spcPct val="140000"/>
              </a:lnSpc>
            </a:pPr>
            <a:r>
              <a:rPr lang="en-US" altLang="zh-CN">
                <a:cs typeface="Calibri" pitchFamily="34" charset="0"/>
              </a:rPr>
              <a:t>【</a:t>
            </a:r>
            <a:r>
              <a:rPr lang="zh-CN" altLang="en-US">
                <a:cs typeface="Calibri" pitchFamily="34" charset="0"/>
              </a:rPr>
              <a:t>知识要点</a:t>
            </a:r>
            <a:r>
              <a:rPr lang="en-US" altLang="zh-CN">
                <a:cs typeface="Calibri" pitchFamily="34" charset="0"/>
              </a:rPr>
              <a:t>】</a:t>
            </a:r>
            <a:endParaRPr lang="en-US" altLang="zh-CN"/>
          </a:p>
          <a:p>
            <a:pPr indent="266700" eaLnBrk="0" hangingPunct="0">
              <a:lnSpc>
                <a:spcPct val="140000"/>
              </a:lnSpc>
            </a:pPr>
            <a:r>
              <a:rPr lang="en-US" altLang="zh-CN">
                <a:cs typeface="Calibri" pitchFamily="34" charset="0"/>
              </a:rPr>
              <a:t>1.</a:t>
            </a:r>
            <a:r>
              <a:rPr lang="zh-CN" altLang="en-US">
                <a:cs typeface="Calibri" pitchFamily="34" charset="0"/>
              </a:rPr>
              <a:t>质量守恒定律</a:t>
            </a:r>
            <a:endParaRPr lang="zh-CN" altLang="en-US"/>
          </a:p>
          <a:p>
            <a:pPr indent="266700" eaLnBrk="0" hangingPunct="0">
              <a:lnSpc>
                <a:spcPct val="140000"/>
              </a:lnSpc>
            </a:pPr>
            <a:r>
              <a:rPr lang="zh-CN" altLang="en-US">
                <a:cs typeface="Calibri" pitchFamily="34" charset="0"/>
              </a:rPr>
              <a:t>质量守恒定律是自然界的普遍规律，它</a:t>
            </a:r>
            <a:r>
              <a:rPr lang="zh-CN" altLang="en-US">
                <a:solidFill>
                  <a:srgbClr val="FF0000"/>
                </a:solidFill>
                <a:cs typeface="Calibri" pitchFamily="34" charset="0"/>
              </a:rPr>
              <a:t>揭示了化学反应中反应物和生成物之间的质量关系</a:t>
            </a:r>
            <a:r>
              <a:rPr lang="zh-CN" altLang="en-US">
                <a:cs typeface="Calibri" pitchFamily="34" charset="0"/>
              </a:rPr>
              <a:t>。</a:t>
            </a:r>
            <a:endParaRPr lang="zh-CN" altLang="en-US"/>
          </a:p>
          <a:p>
            <a:pPr indent="266700" eaLnBrk="0" hangingPunct="0">
              <a:lnSpc>
                <a:spcPct val="140000"/>
              </a:lnSpc>
            </a:pPr>
            <a:r>
              <a:rPr lang="zh-CN" altLang="en-US">
                <a:cs typeface="Calibri" pitchFamily="34" charset="0"/>
              </a:rPr>
              <a:t>（</a:t>
            </a:r>
            <a:r>
              <a:rPr lang="en-US" altLang="zh-CN">
                <a:cs typeface="Calibri" pitchFamily="34" charset="0"/>
              </a:rPr>
              <a:t>1</a:t>
            </a:r>
            <a:r>
              <a:rPr lang="zh-CN" altLang="en-US">
                <a:cs typeface="Calibri" pitchFamily="34" charset="0"/>
              </a:rPr>
              <a:t>）概念：参加化学反应的各物质的质量总和等于反应后生成的各物质的质量总和。</a:t>
            </a:r>
            <a:endParaRPr lang="zh-CN" altLang="en-US"/>
          </a:p>
          <a:p>
            <a:pPr indent="266700" eaLnBrk="0" hangingPunct="0">
              <a:lnSpc>
                <a:spcPct val="140000"/>
              </a:lnSpc>
            </a:pPr>
            <a:r>
              <a:rPr lang="zh-CN" altLang="en-US">
                <a:cs typeface="Calibri" pitchFamily="34" charset="0"/>
              </a:rPr>
              <a:t>（</a:t>
            </a:r>
            <a:r>
              <a:rPr lang="en-US" altLang="zh-CN">
                <a:cs typeface="Calibri" pitchFamily="34" charset="0"/>
              </a:rPr>
              <a:t>2</a:t>
            </a:r>
            <a:r>
              <a:rPr lang="zh-CN" altLang="en-US">
                <a:cs typeface="Calibri" pitchFamily="34" charset="0"/>
              </a:rPr>
              <a:t>）三微观解释：反应前后</a:t>
            </a:r>
            <a:r>
              <a:rPr lang="zh-CN" altLang="en-US">
                <a:solidFill>
                  <a:srgbClr val="FF0000"/>
                </a:solidFill>
                <a:cs typeface="Calibri" pitchFamily="34" charset="0"/>
              </a:rPr>
              <a:t>原子的种类没有改变，</a:t>
            </a:r>
            <a:r>
              <a:rPr lang="zh-CN" altLang="en-US">
                <a:solidFill>
                  <a:srgbClr val="006600"/>
                </a:solidFill>
                <a:cs typeface="Calibri" pitchFamily="34" charset="0"/>
              </a:rPr>
              <a:t>数目没有增减</a:t>
            </a:r>
            <a:r>
              <a:rPr lang="zh-CN" altLang="en-US">
                <a:solidFill>
                  <a:srgbClr val="FF0000"/>
                </a:solidFill>
                <a:cs typeface="Calibri" pitchFamily="34" charset="0"/>
              </a:rPr>
              <a:t>，</a:t>
            </a:r>
            <a:r>
              <a:rPr lang="zh-CN" altLang="en-US">
                <a:solidFill>
                  <a:srgbClr val="0000CC"/>
                </a:solidFill>
                <a:cs typeface="Calibri" pitchFamily="34" charset="0"/>
              </a:rPr>
              <a:t>原子的质量也没有改变</a:t>
            </a:r>
            <a:r>
              <a:rPr lang="zh-CN" altLang="en-US">
                <a:cs typeface="Calibri" pitchFamily="34" charset="0"/>
              </a:rPr>
              <a:t>。</a:t>
            </a:r>
            <a:endParaRPr lang="zh-CN" altLang="en-US"/>
          </a:p>
          <a:p>
            <a:pPr indent="266700" eaLnBrk="0" hangingPunct="0">
              <a:lnSpc>
                <a:spcPct val="140000"/>
              </a:lnSpc>
            </a:pPr>
            <a:r>
              <a:rPr lang="en-US" altLang="zh-CN">
                <a:cs typeface="Calibri" pitchFamily="34" charset="0"/>
              </a:rPr>
              <a:t>2.</a:t>
            </a:r>
            <a:r>
              <a:rPr lang="zh-CN" altLang="en-US">
                <a:cs typeface="Calibri" pitchFamily="34" charset="0"/>
              </a:rPr>
              <a:t>化学方程式</a:t>
            </a:r>
            <a:endParaRPr lang="zh-CN" altLang="en-US"/>
          </a:p>
          <a:p>
            <a:pPr indent="266700" eaLnBrk="0" hangingPunct="0">
              <a:lnSpc>
                <a:spcPct val="140000"/>
              </a:lnSpc>
            </a:pPr>
            <a:r>
              <a:rPr lang="zh-CN" altLang="en-US">
                <a:solidFill>
                  <a:srgbClr val="FF0000"/>
                </a:solidFill>
                <a:cs typeface="Calibri" pitchFamily="34" charset="0"/>
              </a:rPr>
              <a:t>化学方程式是重要的化学用语</a:t>
            </a:r>
            <a:r>
              <a:rPr lang="zh-CN" altLang="en-US">
                <a:cs typeface="Calibri" pitchFamily="34" charset="0"/>
              </a:rPr>
              <a:t>，它能从</a:t>
            </a:r>
            <a:r>
              <a:rPr lang="zh-CN" altLang="en-US">
                <a:latin typeface="Calibri" pitchFamily="34" charset="0"/>
                <a:cs typeface="Calibri" pitchFamily="34" charset="0"/>
              </a:rPr>
              <a:t>“</a:t>
            </a:r>
            <a:r>
              <a:rPr lang="zh-CN" altLang="en-US">
                <a:cs typeface="Calibri" pitchFamily="34" charset="0"/>
              </a:rPr>
              <a:t>质</a:t>
            </a:r>
            <a:r>
              <a:rPr lang="zh-CN" altLang="en-US">
                <a:latin typeface="Calibri" pitchFamily="34" charset="0"/>
                <a:cs typeface="Calibri" pitchFamily="34" charset="0"/>
              </a:rPr>
              <a:t>”</a:t>
            </a:r>
            <a:r>
              <a:rPr lang="zh-CN" altLang="en-US">
                <a:cs typeface="Calibri" pitchFamily="34" charset="0"/>
              </a:rPr>
              <a:t>和</a:t>
            </a:r>
            <a:r>
              <a:rPr lang="zh-CN" altLang="en-US">
                <a:latin typeface="Calibri" pitchFamily="34" charset="0"/>
                <a:cs typeface="Calibri" pitchFamily="34" charset="0"/>
              </a:rPr>
              <a:t>“</a:t>
            </a:r>
            <a:r>
              <a:rPr lang="zh-CN" altLang="en-US">
                <a:cs typeface="Calibri" pitchFamily="34" charset="0"/>
              </a:rPr>
              <a:t>量</a:t>
            </a:r>
            <a:r>
              <a:rPr lang="zh-CN" altLang="en-US">
                <a:latin typeface="Calibri" pitchFamily="34" charset="0"/>
                <a:cs typeface="Calibri" pitchFamily="34" charset="0"/>
              </a:rPr>
              <a:t>”</a:t>
            </a:r>
            <a:r>
              <a:rPr lang="zh-CN" altLang="en-US">
                <a:cs typeface="Calibri" pitchFamily="34" charset="0"/>
              </a:rPr>
              <a:t>两个方面表示具体的化学反应：</a:t>
            </a:r>
            <a:endParaRPr lang="zh-CN" altLang="en-US"/>
          </a:p>
          <a:p>
            <a:pPr indent="266700" eaLnBrk="0" hangingPunct="0">
              <a:lnSpc>
                <a:spcPct val="140000"/>
              </a:lnSpc>
            </a:pPr>
            <a:r>
              <a:rPr lang="en-US" altLang="zh-CN">
                <a:cs typeface="Calibri" pitchFamily="34" charset="0"/>
              </a:rPr>
              <a:t>a.</a:t>
            </a:r>
            <a:r>
              <a:rPr lang="zh-CN" altLang="en-US">
                <a:cs typeface="Calibri" pitchFamily="34" charset="0"/>
              </a:rPr>
              <a:t>表示反应是真实存在的，无论反应物还是生成物，其组成都是符合客观事实的；</a:t>
            </a:r>
            <a:endParaRPr lang="zh-CN" altLang="en-US"/>
          </a:p>
          <a:p>
            <a:pPr indent="266700" eaLnBrk="0" hangingPunct="0">
              <a:lnSpc>
                <a:spcPct val="140000"/>
              </a:lnSpc>
            </a:pPr>
            <a:r>
              <a:rPr lang="en-US" altLang="zh-CN">
                <a:cs typeface="Calibri" pitchFamily="34" charset="0"/>
              </a:rPr>
              <a:t>b.</a:t>
            </a:r>
            <a:r>
              <a:rPr lang="zh-CN" altLang="en-US">
                <a:cs typeface="Calibri" pitchFamily="34" charset="0"/>
              </a:rPr>
              <a:t>表示反应物、生成物各物质之间的质量关系。</a:t>
            </a: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1" name="Rectangle 4"/>
          <p:cNvSpPr>
            <a:spLocks noChangeArrowheads="1"/>
          </p:cNvSpPr>
          <p:nvPr/>
        </p:nvSpPr>
        <p:spPr bwMode="auto">
          <a:xfrm>
            <a:off x="982663" y="188913"/>
            <a:ext cx="10064750" cy="5864225"/>
          </a:xfrm>
          <a:prstGeom prst="rect">
            <a:avLst/>
          </a:prstGeom>
          <a:noFill/>
          <a:ln w="9525">
            <a:noFill/>
            <a:miter lim="800000"/>
            <a:headEnd/>
            <a:tailEnd/>
          </a:ln>
        </p:spPr>
        <p:txBody>
          <a:bodyPr anchor="ctr">
            <a:spAutoFit/>
          </a:bodyPr>
          <a:lstStyle/>
          <a:p>
            <a:pPr>
              <a:lnSpc>
                <a:spcPct val="150000"/>
              </a:lnSpc>
            </a:pPr>
            <a:r>
              <a:rPr lang="zh-CN" altLang="en-US" sz="2800">
                <a:cs typeface="Calibri" pitchFamily="34" charset="0"/>
              </a:rPr>
              <a:t>（</a:t>
            </a:r>
            <a:r>
              <a:rPr lang="en-US" altLang="zh-CN" sz="2800">
                <a:cs typeface="Calibri" pitchFamily="34" charset="0"/>
              </a:rPr>
              <a:t>1</a:t>
            </a:r>
            <a:r>
              <a:rPr lang="zh-CN" altLang="en-US" sz="2800">
                <a:cs typeface="Calibri" pitchFamily="34" charset="0"/>
              </a:rPr>
              <a:t>）化学方程式提供的信息包括：</a:t>
            </a:r>
            <a:endParaRPr lang="zh-CN" altLang="en-US" sz="2800"/>
          </a:p>
          <a:p>
            <a:pPr eaLnBrk="0" hangingPunct="0">
              <a:lnSpc>
                <a:spcPct val="150000"/>
              </a:lnSpc>
            </a:pPr>
            <a:r>
              <a:rPr lang="zh-CN" altLang="en-US" sz="2800">
                <a:cs typeface="Calibri" pitchFamily="34" charset="0"/>
              </a:rPr>
              <a:t>哪些物质参加反应（反应物）；通过什么条件反应；反应生成了哪些物质（生成物）；参加反应的各粒子的相对数量；反应前后质量守恒；等等。</a:t>
            </a:r>
            <a:endParaRPr lang="zh-CN" altLang="en-US" sz="2800"/>
          </a:p>
          <a:p>
            <a:pPr eaLnBrk="0" hangingPunct="0">
              <a:lnSpc>
                <a:spcPct val="150000"/>
              </a:lnSpc>
            </a:pPr>
            <a:r>
              <a:rPr lang="zh-CN" altLang="en-US" sz="2800">
                <a:cs typeface="Calibri" pitchFamily="34" charset="0"/>
              </a:rPr>
              <a:t>（</a:t>
            </a:r>
            <a:r>
              <a:rPr lang="en-US" altLang="zh-CN" sz="2800">
                <a:cs typeface="Calibri" pitchFamily="34" charset="0"/>
              </a:rPr>
              <a:t>2</a:t>
            </a:r>
            <a:r>
              <a:rPr lang="zh-CN" altLang="en-US" sz="2800">
                <a:cs typeface="Calibri" pitchFamily="34" charset="0"/>
              </a:rPr>
              <a:t>）化学方程式的书写</a:t>
            </a:r>
            <a:endParaRPr lang="zh-CN" altLang="en-US" sz="2800"/>
          </a:p>
          <a:p>
            <a:pPr eaLnBrk="0" hangingPunct="0">
              <a:lnSpc>
                <a:spcPct val="150000"/>
              </a:lnSpc>
            </a:pPr>
            <a:r>
              <a:rPr lang="en-US" altLang="zh-CN" sz="2800">
                <a:cs typeface="Calibri" pitchFamily="34" charset="0"/>
              </a:rPr>
              <a:t>a.</a:t>
            </a:r>
            <a:r>
              <a:rPr lang="zh-CN" altLang="en-US" sz="2800">
                <a:cs typeface="Calibri" pitchFamily="34" charset="0"/>
              </a:rPr>
              <a:t>遵守两个原则：</a:t>
            </a:r>
            <a:r>
              <a:rPr lang="zh-CN" altLang="en-US" sz="2800">
                <a:solidFill>
                  <a:schemeClr val="hlink"/>
                </a:solidFill>
                <a:cs typeface="Calibri" pitchFamily="34" charset="0"/>
              </a:rPr>
              <a:t>客观事实和质量守恒定律</a:t>
            </a:r>
            <a:endParaRPr lang="zh-CN" altLang="en-US" sz="2800">
              <a:solidFill>
                <a:schemeClr val="hlink"/>
              </a:solidFill>
            </a:endParaRPr>
          </a:p>
          <a:p>
            <a:pPr eaLnBrk="0" hangingPunct="0">
              <a:lnSpc>
                <a:spcPct val="150000"/>
              </a:lnSpc>
            </a:pPr>
            <a:r>
              <a:rPr lang="zh-CN" altLang="en-US" sz="2800">
                <a:cs typeface="Calibri" pitchFamily="34" charset="0"/>
              </a:rPr>
              <a:t>     </a:t>
            </a:r>
            <a:r>
              <a:rPr lang="en-US" altLang="zh-CN" sz="2800">
                <a:cs typeface="Calibri" pitchFamily="34" charset="0"/>
              </a:rPr>
              <a:t>b.</a:t>
            </a:r>
            <a:r>
              <a:rPr lang="zh-CN" altLang="en-US" sz="2800">
                <a:cs typeface="Calibri" pitchFamily="34" charset="0"/>
              </a:rPr>
              <a:t>注意配平：即，在式子左、右两边的化学式前要配上适当的化学计量数，使得每一种元素的原子总数相等；方法有：最小公倍数法、归一法、奇偶法、待定系数法等。</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5" name="Rectangle 4"/>
          <p:cNvSpPr>
            <a:spLocks noChangeArrowheads="1"/>
          </p:cNvSpPr>
          <p:nvPr/>
        </p:nvSpPr>
        <p:spPr bwMode="auto">
          <a:xfrm>
            <a:off x="477838" y="857250"/>
            <a:ext cx="11449050" cy="3111500"/>
          </a:xfrm>
          <a:prstGeom prst="rect">
            <a:avLst/>
          </a:prstGeom>
          <a:noFill/>
          <a:ln w="9525">
            <a:noFill/>
            <a:miter lim="800000"/>
            <a:headEnd/>
            <a:tailEnd/>
          </a:ln>
        </p:spPr>
        <p:txBody>
          <a:bodyPr anchor="ctr">
            <a:spAutoFit/>
          </a:bodyPr>
          <a:lstStyle/>
          <a:p>
            <a:pPr indent="488950">
              <a:lnSpc>
                <a:spcPct val="150000"/>
              </a:lnSpc>
            </a:pPr>
            <a:r>
              <a:rPr lang="zh-CN" altLang="en-US" sz="1000">
                <a:cs typeface="Calibri" pitchFamily="34" charset="0"/>
              </a:rPr>
              <a:t>  </a:t>
            </a:r>
            <a:r>
              <a:rPr lang="en-US" altLang="zh-CN" sz="2800">
                <a:cs typeface="Calibri" pitchFamily="34" charset="0"/>
              </a:rPr>
              <a:t>c.</a:t>
            </a:r>
            <a:r>
              <a:rPr lang="zh-CN" altLang="en-US" sz="2800">
                <a:cs typeface="Calibri" pitchFamily="34" charset="0"/>
              </a:rPr>
              <a:t>书写化学方程式时，注意条件以及↑或↓的使用。如：</a:t>
            </a:r>
            <a:endParaRPr lang="zh-CN" altLang="en-US" sz="2800"/>
          </a:p>
          <a:p>
            <a:pPr indent="488950" eaLnBrk="0" hangingPunct="0">
              <a:lnSpc>
                <a:spcPct val="150000"/>
              </a:lnSpc>
            </a:pPr>
            <a:r>
              <a:rPr lang="en-US" altLang="zh-CN" sz="2800">
                <a:cs typeface="Calibri" pitchFamily="34" charset="0"/>
              </a:rPr>
              <a:t>2NaOH + CuSO</a:t>
            </a:r>
            <a:r>
              <a:rPr lang="en-US" altLang="zh-CN" sz="2800" baseline="-30000">
                <a:cs typeface="Calibri" pitchFamily="34" charset="0"/>
              </a:rPr>
              <a:t>4 </a:t>
            </a:r>
            <a:r>
              <a:rPr lang="en-US" altLang="zh-CN" sz="2800">
                <a:cs typeface="Calibri" pitchFamily="34" charset="0"/>
              </a:rPr>
              <a:t>=== Cu(OH)</a:t>
            </a:r>
            <a:r>
              <a:rPr lang="en-US" altLang="zh-CN" sz="2800" baseline="-30000">
                <a:cs typeface="Calibri" pitchFamily="34" charset="0"/>
              </a:rPr>
              <a:t>2</a:t>
            </a:r>
            <a:r>
              <a:rPr lang="en-US" altLang="zh-CN" sz="2800">
                <a:cs typeface="Calibri" pitchFamily="34" charset="0"/>
              </a:rPr>
              <a:t>↓ + Na</a:t>
            </a:r>
            <a:r>
              <a:rPr lang="en-US" altLang="zh-CN" sz="2800" baseline="-30000">
                <a:cs typeface="Calibri" pitchFamily="34" charset="0"/>
              </a:rPr>
              <a:t>2</a:t>
            </a:r>
            <a:r>
              <a:rPr lang="en-US" altLang="zh-CN" sz="2800">
                <a:cs typeface="Calibri" pitchFamily="34" charset="0"/>
              </a:rPr>
              <a:t>SO</a:t>
            </a:r>
            <a:r>
              <a:rPr lang="en-US" altLang="zh-CN" sz="2800" baseline="-30000">
                <a:cs typeface="Calibri" pitchFamily="34" charset="0"/>
              </a:rPr>
              <a:t>4</a:t>
            </a:r>
            <a:r>
              <a:rPr lang="en-US" altLang="zh-CN" sz="2800">
                <a:cs typeface="Calibri" pitchFamily="34" charset="0"/>
              </a:rPr>
              <a:t>   </a:t>
            </a:r>
          </a:p>
          <a:p>
            <a:pPr indent="488950" eaLnBrk="0" hangingPunct="0">
              <a:lnSpc>
                <a:spcPct val="150000"/>
              </a:lnSpc>
            </a:pPr>
            <a:r>
              <a:rPr lang="zh-CN" altLang="en-US"/>
              <a:t>（液）    （液）   （</a:t>
            </a:r>
            <a:r>
              <a:rPr lang="zh-CN" altLang="en-US">
                <a:solidFill>
                  <a:srgbClr val="0000CC"/>
                </a:solidFill>
              </a:rPr>
              <a:t>难溶</a:t>
            </a:r>
            <a:r>
              <a:rPr lang="zh-CN" altLang="en-US"/>
              <a:t>固）</a:t>
            </a:r>
            <a:endParaRPr lang="en-US" altLang="zh-CN" sz="2800">
              <a:cs typeface="Calibri" pitchFamily="34" charset="0"/>
            </a:endParaRPr>
          </a:p>
          <a:p>
            <a:pPr indent="488950" eaLnBrk="0" hangingPunct="0">
              <a:lnSpc>
                <a:spcPct val="150000"/>
              </a:lnSpc>
            </a:pPr>
            <a:r>
              <a:rPr lang="en-US" altLang="zh-CN" sz="2800">
                <a:cs typeface="Calibri" pitchFamily="34" charset="0"/>
              </a:rPr>
              <a:t>CaCO</a:t>
            </a:r>
            <a:r>
              <a:rPr lang="en-US" altLang="zh-CN" sz="2800" baseline="-30000">
                <a:cs typeface="Calibri" pitchFamily="34" charset="0"/>
              </a:rPr>
              <a:t>3  </a:t>
            </a:r>
            <a:r>
              <a:rPr lang="en-US" altLang="zh-CN" sz="2800">
                <a:cs typeface="Calibri" pitchFamily="34" charset="0"/>
              </a:rPr>
              <a:t>+  2HCl==CaCl</a:t>
            </a:r>
            <a:r>
              <a:rPr lang="en-US" altLang="zh-CN" sz="2800" baseline="-30000">
                <a:cs typeface="Calibri" pitchFamily="34" charset="0"/>
              </a:rPr>
              <a:t>2</a:t>
            </a:r>
            <a:r>
              <a:rPr lang="en-US" altLang="zh-CN" sz="2800">
                <a:cs typeface="Calibri" pitchFamily="34" charset="0"/>
              </a:rPr>
              <a:t> +CO</a:t>
            </a:r>
            <a:r>
              <a:rPr lang="en-US" altLang="zh-CN" sz="2800" baseline="-30000">
                <a:cs typeface="Calibri" pitchFamily="34" charset="0"/>
              </a:rPr>
              <a:t>2</a:t>
            </a:r>
            <a:r>
              <a:rPr lang="en-US" altLang="zh-CN" sz="2800">
                <a:cs typeface="Calibri" pitchFamily="34" charset="0"/>
              </a:rPr>
              <a:t>↑+H</a:t>
            </a:r>
            <a:r>
              <a:rPr lang="en-US" altLang="zh-CN" sz="2800" baseline="-30000">
                <a:cs typeface="Calibri" pitchFamily="34" charset="0"/>
              </a:rPr>
              <a:t>2</a:t>
            </a:r>
            <a:r>
              <a:rPr lang="en-US" altLang="zh-CN" sz="2800">
                <a:cs typeface="Calibri" pitchFamily="34" charset="0"/>
              </a:rPr>
              <a:t>O</a:t>
            </a:r>
            <a:endParaRPr lang="en-US" altLang="zh-CN" sz="2800"/>
          </a:p>
          <a:p>
            <a:pPr indent="488950" eaLnBrk="0" hangingPunct="0">
              <a:lnSpc>
                <a:spcPct val="150000"/>
              </a:lnSpc>
            </a:pPr>
            <a:r>
              <a:rPr lang="zh-CN" altLang="en-US"/>
              <a:t>（固）    （液）       （气）</a:t>
            </a:r>
            <a:endParaRPr lang="en-US" altLang="zh-CN"/>
          </a:p>
        </p:txBody>
      </p:sp>
      <p:sp>
        <p:nvSpPr>
          <p:cNvPr id="16386" name="文本框 2"/>
          <p:cNvSpPr txBox="1">
            <a:spLocks noChangeArrowheads="1"/>
          </p:cNvSpPr>
          <p:nvPr/>
        </p:nvSpPr>
        <p:spPr bwMode="auto">
          <a:xfrm>
            <a:off x="2782888" y="4005263"/>
            <a:ext cx="792162" cy="396875"/>
          </a:xfrm>
          <a:prstGeom prst="rect">
            <a:avLst/>
          </a:prstGeom>
          <a:noFill/>
          <a:ln w="9525">
            <a:noFill/>
            <a:miter lim="800000"/>
            <a:headEnd/>
            <a:tailEnd/>
          </a:ln>
        </p:spPr>
        <p:txBody>
          <a:bodyPr>
            <a:spAutoFit/>
          </a:bodyPr>
          <a:lstStyle/>
          <a:p>
            <a:r>
              <a:rPr lang="zh-CN" altLang="en-US" sz="2000">
                <a:latin typeface="Calibri" pitchFamily="34" charset="0"/>
                <a:cs typeface="Calibri" pitchFamily="34" charset="0"/>
              </a:rPr>
              <a:t>高温</a:t>
            </a:r>
            <a:endParaRPr lang="zh-CN" altLang="en-US" sz="2000"/>
          </a:p>
        </p:txBody>
      </p:sp>
      <p:sp>
        <p:nvSpPr>
          <p:cNvPr id="16387" name="Rectangle 5"/>
          <p:cNvSpPr>
            <a:spLocks noChangeArrowheads="1"/>
          </p:cNvSpPr>
          <p:nvPr/>
        </p:nvSpPr>
        <p:spPr bwMode="auto">
          <a:xfrm>
            <a:off x="695325" y="3716338"/>
            <a:ext cx="4651375" cy="1373187"/>
          </a:xfrm>
          <a:prstGeom prst="rect">
            <a:avLst/>
          </a:prstGeom>
          <a:noFill/>
          <a:ln w="9525">
            <a:noFill/>
            <a:miter lim="800000"/>
            <a:headEnd/>
            <a:tailEnd/>
          </a:ln>
        </p:spPr>
        <p:txBody>
          <a:bodyPr wrap="none" anchor="ctr">
            <a:spAutoFit/>
          </a:bodyPr>
          <a:lstStyle/>
          <a:p>
            <a:pPr indent="400050"/>
            <a:endParaRPr lang="zh-CN" altLang="en-US" sz="2800"/>
          </a:p>
          <a:p>
            <a:pPr indent="400050" eaLnBrk="0" hangingPunct="0"/>
            <a:r>
              <a:rPr lang="en-US" altLang="zh-CN" sz="2800">
                <a:cs typeface="Calibri" pitchFamily="34" charset="0"/>
              </a:rPr>
              <a:t>2CuO + C======2Cu+CO</a:t>
            </a:r>
            <a:r>
              <a:rPr lang="en-US" altLang="zh-CN" sz="2800" baseline="-30000">
                <a:cs typeface="Calibri" pitchFamily="34" charset="0"/>
              </a:rPr>
              <a:t>2</a:t>
            </a:r>
            <a:r>
              <a:rPr lang="en-US" altLang="zh-CN" sz="2800">
                <a:cs typeface="Calibri" pitchFamily="34" charset="0"/>
              </a:rPr>
              <a:t>↑</a:t>
            </a:r>
            <a:endParaRPr lang="en-US" altLang="zh-CN" sz="2800"/>
          </a:p>
          <a:p>
            <a:pPr indent="400050" eaLnBrk="0" hangingPunct="0"/>
            <a:r>
              <a:rPr lang="zh-CN" altLang="en-US" sz="2800">
                <a:cs typeface="Calibri" pitchFamily="34" charset="0"/>
              </a:rPr>
              <a:t>（固）（固）    （气）</a:t>
            </a:r>
            <a:endParaRPr lang="zh-CN" altLang="en-US" sz="28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09" name="Text Box 6"/>
          <p:cNvSpPr txBox="1">
            <a:spLocks noChangeArrowheads="1"/>
          </p:cNvSpPr>
          <p:nvPr/>
        </p:nvSpPr>
        <p:spPr bwMode="auto">
          <a:xfrm>
            <a:off x="4367213" y="4076700"/>
            <a:ext cx="517525" cy="457200"/>
          </a:xfrm>
          <a:prstGeom prst="rect">
            <a:avLst/>
          </a:prstGeom>
          <a:noFill/>
          <a:ln w="9525">
            <a:noFill/>
            <a:miter lim="800000"/>
            <a:headEnd/>
            <a:tailEnd/>
          </a:ln>
        </p:spPr>
        <p:txBody>
          <a:bodyPr>
            <a:spAutoFit/>
          </a:bodyPr>
          <a:lstStyle/>
          <a:p>
            <a:r>
              <a:rPr lang="zh-CN" altLang="en-US">
                <a:latin typeface="Calibri" pitchFamily="34" charset="0"/>
                <a:cs typeface="Calibri" pitchFamily="34" charset="0"/>
              </a:rPr>
              <a:t>△</a:t>
            </a:r>
            <a:endParaRPr lang="zh-CN" altLang="en-US"/>
          </a:p>
        </p:txBody>
      </p:sp>
      <p:sp>
        <p:nvSpPr>
          <p:cNvPr id="17410" name="Text Box 5"/>
          <p:cNvSpPr txBox="1">
            <a:spLocks noChangeArrowheads="1"/>
          </p:cNvSpPr>
          <p:nvPr/>
        </p:nvSpPr>
        <p:spPr bwMode="auto">
          <a:xfrm>
            <a:off x="7319963" y="2997200"/>
            <a:ext cx="647700" cy="457200"/>
          </a:xfrm>
          <a:prstGeom prst="rect">
            <a:avLst/>
          </a:prstGeom>
          <a:noFill/>
          <a:ln w="9525">
            <a:noFill/>
            <a:miter lim="800000"/>
            <a:headEnd/>
            <a:tailEnd/>
          </a:ln>
        </p:spPr>
        <p:txBody>
          <a:bodyPr>
            <a:spAutoFit/>
          </a:bodyPr>
          <a:lstStyle/>
          <a:p>
            <a:r>
              <a:rPr lang="zh-CN" altLang="en-US">
                <a:latin typeface="Calibri" pitchFamily="34" charset="0"/>
                <a:cs typeface="Calibri" pitchFamily="34" charset="0"/>
              </a:rPr>
              <a:t>△</a:t>
            </a:r>
            <a:endParaRPr lang="zh-CN" altLang="en-US"/>
          </a:p>
        </p:txBody>
      </p:sp>
      <p:sp>
        <p:nvSpPr>
          <p:cNvPr id="17411" name="Text Box 3"/>
          <p:cNvSpPr txBox="1">
            <a:spLocks noChangeArrowheads="1"/>
          </p:cNvSpPr>
          <p:nvPr/>
        </p:nvSpPr>
        <p:spPr bwMode="auto">
          <a:xfrm>
            <a:off x="4511675" y="4868863"/>
            <a:ext cx="935038" cy="457200"/>
          </a:xfrm>
          <a:prstGeom prst="rect">
            <a:avLst/>
          </a:prstGeom>
          <a:noFill/>
          <a:ln w="9525">
            <a:noFill/>
            <a:miter lim="800000"/>
            <a:headEnd/>
            <a:tailEnd/>
          </a:ln>
        </p:spPr>
        <p:txBody>
          <a:bodyPr>
            <a:spAutoFit/>
          </a:bodyPr>
          <a:lstStyle/>
          <a:p>
            <a:r>
              <a:rPr lang="zh-CN" altLang="en-US">
                <a:latin typeface="Calibri" pitchFamily="34" charset="0"/>
                <a:cs typeface="Calibri" pitchFamily="34" charset="0"/>
              </a:rPr>
              <a:t>点燃</a:t>
            </a:r>
            <a:endParaRPr lang="zh-CN" altLang="en-US"/>
          </a:p>
        </p:txBody>
      </p:sp>
      <p:sp>
        <p:nvSpPr>
          <p:cNvPr id="17412" name="Rectangle 7"/>
          <p:cNvSpPr>
            <a:spLocks noChangeArrowheads="1"/>
          </p:cNvSpPr>
          <p:nvPr/>
        </p:nvSpPr>
        <p:spPr bwMode="auto">
          <a:xfrm>
            <a:off x="238125" y="-531813"/>
            <a:ext cx="11952288" cy="3743326"/>
          </a:xfrm>
          <a:prstGeom prst="rect">
            <a:avLst/>
          </a:prstGeom>
          <a:noFill/>
          <a:ln w="9525">
            <a:noFill/>
            <a:miter lim="800000"/>
            <a:headEnd/>
            <a:tailEnd/>
          </a:ln>
        </p:spPr>
        <p:txBody>
          <a:bodyPr wrap="none" anchor="ctr">
            <a:spAutoFit/>
          </a:bodyPr>
          <a:lstStyle/>
          <a:p>
            <a:pPr>
              <a:lnSpc>
                <a:spcPct val="250000"/>
              </a:lnSpc>
            </a:pPr>
            <a:r>
              <a:rPr lang="zh-CN" altLang="en-US">
                <a:solidFill>
                  <a:srgbClr val="FF0000"/>
                </a:solidFill>
                <a:cs typeface="Calibri" pitchFamily="34" charset="0"/>
              </a:rPr>
              <a:t>归纳：部分化学方程式</a:t>
            </a:r>
            <a:endParaRPr lang="zh-CN" altLang="en-US"/>
          </a:p>
          <a:p>
            <a:pPr eaLnBrk="0" hangingPunct="0">
              <a:lnSpc>
                <a:spcPct val="250000"/>
              </a:lnSpc>
            </a:pPr>
            <a:r>
              <a:rPr lang="en-US" altLang="zh-CN">
                <a:cs typeface="Calibri" pitchFamily="34" charset="0"/>
              </a:rPr>
              <a:t>1</a:t>
            </a:r>
            <a:r>
              <a:rPr lang="zh-CN" altLang="en-US">
                <a:cs typeface="Calibri" pitchFamily="34" charset="0"/>
              </a:rPr>
              <a:t>、氢氧化钠与硫酸铜反应生成氢氧化铜沉淀和硫酸钠：</a:t>
            </a:r>
            <a:r>
              <a:rPr lang="en-US" altLang="zh-CN">
                <a:cs typeface="Calibri" pitchFamily="34" charset="0"/>
              </a:rPr>
              <a:t>2NaOH+CuSO</a:t>
            </a:r>
            <a:r>
              <a:rPr lang="en-US" altLang="zh-CN" baseline="-30000">
                <a:cs typeface="Calibri" pitchFamily="34" charset="0"/>
              </a:rPr>
              <a:t>4</a:t>
            </a:r>
            <a:r>
              <a:rPr lang="en-US" altLang="zh-CN">
                <a:cs typeface="Calibri" pitchFamily="34" charset="0"/>
              </a:rPr>
              <a:t>==Cu(OH)</a:t>
            </a:r>
            <a:r>
              <a:rPr lang="en-US" altLang="zh-CN" baseline="-30000">
                <a:cs typeface="Calibri" pitchFamily="34" charset="0"/>
              </a:rPr>
              <a:t>2</a:t>
            </a:r>
            <a:r>
              <a:rPr lang="en-US" altLang="zh-CN">
                <a:cs typeface="Calibri" pitchFamily="34" charset="0"/>
              </a:rPr>
              <a:t>↓+Na</a:t>
            </a:r>
            <a:r>
              <a:rPr lang="en-US" altLang="zh-CN" baseline="-30000">
                <a:cs typeface="Calibri" pitchFamily="34" charset="0"/>
              </a:rPr>
              <a:t>2</a:t>
            </a:r>
            <a:r>
              <a:rPr lang="en-US" altLang="zh-CN">
                <a:cs typeface="Calibri" pitchFamily="34" charset="0"/>
              </a:rPr>
              <a:t>SO</a:t>
            </a:r>
            <a:r>
              <a:rPr lang="en-US" altLang="zh-CN" baseline="-30000">
                <a:cs typeface="Calibri" pitchFamily="34" charset="0"/>
              </a:rPr>
              <a:t>4</a:t>
            </a:r>
            <a:endParaRPr lang="en-US" altLang="zh-CN"/>
          </a:p>
          <a:p>
            <a:pPr eaLnBrk="0" hangingPunct="0">
              <a:lnSpc>
                <a:spcPct val="250000"/>
              </a:lnSpc>
            </a:pPr>
            <a:r>
              <a:rPr lang="en-US" altLang="zh-CN">
                <a:cs typeface="Calibri" pitchFamily="34" charset="0"/>
              </a:rPr>
              <a:t>2</a:t>
            </a:r>
            <a:r>
              <a:rPr lang="zh-CN" altLang="en-US">
                <a:cs typeface="Calibri" pitchFamily="34" charset="0"/>
              </a:rPr>
              <a:t>、碳酸钙与盐酸反应生成氯化钙、二氧化碳和水：</a:t>
            </a:r>
            <a:r>
              <a:rPr lang="en-US" altLang="zh-CN">
                <a:cs typeface="Calibri" pitchFamily="34" charset="0"/>
              </a:rPr>
              <a:t>CaCO</a:t>
            </a:r>
            <a:r>
              <a:rPr lang="en-US" altLang="zh-CN" baseline="-30000">
                <a:cs typeface="Calibri" pitchFamily="34" charset="0"/>
              </a:rPr>
              <a:t>3</a:t>
            </a:r>
            <a:r>
              <a:rPr lang="en-US" altLang="zh-CN">
                <a:cs typeface="Calibri" pitchFamily="34" charset="0"/>
              </a:rPr>
              <a:t>+2HCl==CaCl</a:t>
            </a:r>
            <a:r>
              <a:rPr lang="en-US" altLang="zh-CN" baseline="-30000">
                <a:cs typeface="Calibri" pitchFamily="34" charset="0"/>
              </a:rPr>
              <a:t>2</a:t>
            </a:r>
            <a:r>
              <a:rPr lang="en-US" altLang="zh-CN">
                <a:cs typeface="Calibri" pitchFamily="34" charset="0"/>
              </a:rPr>
              <a:t>+ CO</a:t>
            </a:r>
            <a:r>
              <a:rPr lang="en-US" altLang="zh-CN" baseline="-30000">
                <a:cs typeface="Calibri" pitchFamily="34" charset="0"/>
              </a:rPr>
              <a:t>2</a:t>
            </a:r>
            <a:r>
              <a:rPr lang="en-US" altLang="zh-CN">
                <a:cs typeface="Calibri" pitchFamily="34" charset="0"/>
              </a:rPr>
              <a:t>↑+H</a:t>
            </a:r>
            <a:r>
              <a:rPr lang="en-US" altLang="zh-CN" baseline="-30000">
                <a:cs typeface="Calibri" pitchFamily="34" charset="0"/>
              </a:rPr>
              <a:t>2</a:t>
            </a:r>
            <a:r>
              <a:rPr lang="en-US" altLang="zh-CN">
                <a:cs typeface="Calibri" pitchFamily="34" charset="0"/>
              </a:rPr>
              <a:t>O</a:t>
            </a:r>
            <a:endParaRPr lang="en-US" altLang="zh-CN"/>
          </a:p>
          <a:p>
            <a:pPr eaLnBrk="0" hangingPunct="0">
              <a:lnSpc>
                <a:spcPct val="250000"/>
              </a:lnSpc>
            </a:pPr>
            <a:endParaRPr lang="en-US" altLang="zh-CN"/>
          </a:p>
        </p:txBody>
      </p:sp>
      <p:sp>
        <p:nvSpPr>
          <p:cNvPr id="17413" name="Rectangle 8"/>
          <p:cNvSpPr>
            <a:spLocks noChangeArrowheads="1"/>
          </p:cNvSpPr>
          <p:nvPr/>
        </p:nvSpPr>
        <p:spPr bwMode="auto">
          <a:xfrm>
            <a:off x="190500" y="2349500"/>
            <a:ext cx="10723563" cy="974725"/>
          </a:xfrm>
          <a:prstGeom prst="rect">
            <a:avLst/>
          </a:prstGeom>
          <a:noFill/>
          <a:ln w="9525">
            <a:noFill/>
            <a:miter lim="800000"/>
            <a:headEnd/>
            <a:tailEnd/>
          </a:ln>
        </p:spPr>
        <p:txBody>
          <a:bodyPr wrap="none" anchor="ctr">
            <a:spAutoFit/>
          </a:bodyPr>
          <a:lstStyle/>
          <a:p>
            <a:endParaRPr lang="zh-CN" altLang="en-US" sz="1000"/>
          </a:p>
          <a:p>
            <a:pPr eaLnBrk="0" hangingPunct="0"/>
            <a:r>
              <a:rPr lang="en-US" altLang="zh-CN"/>
              <a:t>3</a:t>
            </a:r>
            <a:r>
              <a:rPr lang="zh-CN" altLang="en-US"/>
              <a:t>、二氧化碳通入澄清的石灰水中生成碳酸钙和水：</a:t>
            </a:r>
            <a:r>
              <a:rPr lang="en-US" altLang="zh-CN"/>
              <a:t>Ca(OH)</a:t>
            </a:r>
            <a:r>
              <a:rPr lang="en-US" altLang="zh-CN" baseline="-30000"/>
              <a:t>2</a:t>
            </a:r>
            <a:r>
              <a:rPr lang="en-US" altLang="zh-CN"/>
              <a:t>+C0</a:t>
            </a:r>
            <a:r>
              <a:rPr lang="en-US" altLang="zh-CN" baseline="-30000"/>
              <a:t>2</a:t>
            </a:r>
            <a:r>
              <a:rPr lang="en-US" altLang="zh-CN"/>
              <a:t>===CaCO</a:t>
            </a:r>
            <a:r>
              <a:rPr lang="en-US" altLang="zh-CN" baseline="-30000"/>
              <a:t>3</a:t>
            </a:r>
            <a:r>
              <a:rPr lang="en-US" altLang="zh-CN"/>
              <a:t>↓+H</a:t>
            </a:r>
            <a:r>
              <a:rPr lang="en-US" altLang="zh-CN" baseline="-30000"/>
              <a:t>2</a:t>
            </a:r>
            <a:r>
              <a:rPr lang="en-US" altLang="zh-CN"/>
              <a:t>0</a:t>
            </a:r>
          </a:p>
          <a:p>
            <a:pPr eaLnBrk="0" hangingPunct="0"/>
            <a:endParaRPr lang="en-US" altLang="zh-CN"/>
          </a:p>
        </p:txBody>
      </p:sp>
      <p:sp>
        <p:nvSpPr>
          <p:cNvPr id="17414" name="Rectangle 9"/>
          <p:cNvSpPr>
            <a:spLocks noChangeArrowheads="1"/>
          </p:cNvSpPr>
          <p:nvPr/>
        </p:nvSpPr>
        <p:spPr bwMode="auto">
          <a:xfrm>
            <a:off x="190500" y="3141663"/>
            <a:ext cx="8726488" cy="974725"/>
          </a:xfrm>
          <a:prstGeom prst="rect">
            <a:avLst/>
          </a:prstGeom>
          <a:noFill/>
          <a:ln w="9525">
            <a:noFill/>
            <a:miter lim="800000"/>
            <a:headEnd/>
            <a:tailEnd/>
          </a:ln>
        </p:spPr>
        <p:txBody>
          <a:bodyPr wrap="none" anchor="ctr">
            <a:spAutoFit/>
          </a:bodyPr>
          <a:lstStyle/>
          <a:p>
            <a:endParaRPr lang="zh-CN" altLang="en-US" sz="1000"/>
          </a:p>
          <a:p>
            <a:pPr eaLnBrk="0" hangingPunct="0"/>
            <a:r>
              <a:rPr lang="en-US" altLang="zh-CN"/>
              <a:t>4</a:t>
            </a:r>
            <a:r>
              <a:rPr lang="zh-CN" altLang="en-US"/>
              <a:t>、汞和氧气在加热条件下反应生成氧化汞：</a:t>
            </a:r>
            <a:r>
              <a:rPr lang="en-US" altLang="zh-CN"/>
              <a:t>2Hg+0</a:t>
            </a:r>
            <a:r>
              <a:rPr lang="en-US" altLang="zh-CN" baseline="-30000"/>
              <a:t>2</a:t>
            </a:r>
            <a:r>
              <a:rPr lang="en-US" altLang="zh-CN"/>
              <a:t>=======2Hg0</a:t>
            </a:r>
          </a:p>
          <a:p>
            <a:pPr eaLnBrk="0" hangingPunct="0"/>
            <a:endParaRPr lang="en-US" altLang="zh-CN"/>
          </a:p>
        </p:txBody>
      </p:sp>
      <p:sp>
        <p:nvSpPr>
          <p:cNvPr id="17415" name="Rectangle 10"/>
          <p:cNvSpPr>
            <a:spLocks noChangeArrowheads="1"/>
          </p:cNvSpPr>
          <p:nvPr/>
        </p:nvSpPr>
        <p:spPr bwMode="auto">
          <a:xfrm>
            <a:off x="334963" y="3933825"/>
            <a:ext cx="6122987" cy="1187450"/>
          </a:xfrm>
          <a:prstGeom prst="rect">
            <a:avLst/>
          </a:prstGeom>
          <a:noFill/>
          <a:ln w="9525">
            <a:noFill/>
            <a:miter lim="800000"/>
            <a:headEnd/>
            <a:tailEnd/>
          </a:ln>
        </p:spPr>
        <p:txBody>
          <a:bodyPr wrap="none" anchor="ctr">
            <a:spAutoFit/>
          </a:bodyPr>
          <a:lstStyle/>
          <a:p>
            <a:endParaRPr lang="zh-CN" altLang="en-US"/>
          </a:p>
          <a:p>
            <a:pPr eaLnBrk="0" hangingPunct="0"/>
            <a:r>
              <a:rPr lang="en-US" altLang="zh-CN"/>
              <a:t>5</a:t>
            </a:r>
            <a:r>
              <a:rPr lang="zh-CN" altLang="en-US"/>
              <a:t>、氧化汞加</a:t>
            </a:r>
            <a:r>
              <a:rPr lang="zh-CN" altLang="en-US">
                <a:solidFill>
                  <a:srgbClr val="0000CC"/>
                </a:solidFill>
              </a:rPr>
              <a:t>强</a:t>
            </a:r>
            <a:r>
              <a:rPr lang="zh-CN" altLang="en-US"/>
              <a:t>热分解 </a:t>
            </a:r>
            <a:r>
              <a:rPr lang="en-US" altLang="zh-CN"/>
              <a:t>2Hg0=======2Hg+0</a:t>
            </a:r>
            <a:r>
              <a:rPr lang="en-US" altLang="zh-CN" baseline="-30000"/>
              <a:t>2</a:t>
            </a:r>
            <a:r>
              <a:rPr lang="en-US" altLang="zh-CN"/>
              <a:t>↑</a:t>
            </a:r>
          </a:p>
          <a:p>
            <a:pPr eaLnBrk="0" hangingPunct="0"/>
            <a:endParaRPr lang="en-US" altLang="zh-CN"/>
          </a:p>
        </p:txBody>
      </p:sp>
      <p:sp>
        <p:nvSpPr>
          <p:cNvPr id="17416" name="Rectangle 11"/>
          <p:cNvSpPr>
            <a:spLocks noChangeArrowheads="1"/>
          </p:cNvSpPr>
          <p:nvPr/>
        </p:nvSpPr>
        <p:spPr bwMode="auto">
          <a:xfrm>
            <a:off x="261938" y="4797425"/>
            <a:ext cx="6022975" cy="822325"/>
          </a:xfrm>
          <a:prstGeom prst="rect">
            <a:avLst/>
          </a:prstGeom>
          <a:noFill/>
          <a:ln w="9525">
            <a:noFill/>
            <a:miter lim="800000"/>
            <a:headEnd/>
            <a:tailEnd/>
          </a:ln>
        </p:spPr>
        <p:txBody>
          <a:bodyPr wrap="none" anchor="ctr">
            <a:spAutoFit/>
          </a:bodyPr>
          <a:lstStyle/>
          <a:p>
            <a:endParaRPr lang="zh-CN" altLang="en-US"/>
          </a:p>
          <a:p>
            <a:pPr eaLnBrk="0" hangingPunct="0"/>
            <a:r>
              <a:rPr lang="en-US" altLang="zh-CN"/>
              <a:t>6</a:t>
            </a:r>
            <a:r>
              <a:rPr lang="zh-CN" altLang="en-US"/>
              <a:t>、红磷在空气中燃烧 </a:t>
            </a:r>
            <a:r>
              <a:rPr lang="en-US" altLang="zh-CN"/>
              <a:t>4P+50</a:t>
            </a:r>
            <a:r>
              <a:rPr lang="en-US" altLang="zh-CN" baseline="-30000"/>
              <a:t>2</a:t>
            </a:r>
            <a:r>
              <a:rPr lang="en-US" altLang="zh-CN"/>
              <a:t>========2P</a:t>
            </a:r>
            <a:r>
              <a:rPr lang="en-US" altLang="zh-CN" baseline="-30000"/>
              <a:t>2</a:t>
            </a:r>
            <a:r>
              <a:rPr lang="en-US" altLang="zh-CN"/>
              <a:t>0</a:t>
            </a:r>
            <a:r>
              <a:rPr lang="en-US" altLang="zh-CN" baseline="-30000"/>
              <a:t>5</a:t>
            </a:r>
            <a:endParaRPr lang="en-US" altLang="zh-CN"/>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3" name="Picture 3"/>
          <p:cNvPicPr>
            <a:picLocks noChangeAspect="1" noChangeArrowheads="1"/>
          </p:cNvPicPr>
          <p:nvPr/>
        </p:nvPicPr>
        <p:blipFill>
          <a:blip r:embed="rId2"/>
          <a:srcRect/>
          <a:stretch>
            <a:fillRect/>
          </a:stretch>
        </p:blipFill>
        <p:spPr bwMode="auto">
          <a:xfrm>
            <a:off x="1054100" y="0"/>
            <a:ext cx="10009188" cy="6405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7" name="Picture 3"/>
          <p:cNvPicPr>
            <a:picLocks noChangeAspect="1" noChangeArrowheads="1"/>
          </p:cNvPicPr>
          <p:nvPr/>
        </p:nvPicPr>
        <p:blipFill>
          <a:blip r:embed="rId2"/>
          <a:srcRect/>
          <a:stretch>
            <a:fillRect/>
          </a:stretch>
        </p:blipFill>
        <p:spPr bwMode="auto">
          <a:xfrm>
            <a:off x="1054100" y="908050"/>
            <a:ext cx="10225088" cy="5257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1" name="Rectangle 6"/>
          <p:cNvSpPr>
            <a:spLocks noChangeArrowheads="1"/>
          </p:cNvSpPr>
          <p:nvPr/>
        </p:nvSpPr>
        <p:spPr bwMode="auto">
          <a:xfrm>
            <a:off x="55563" y="-171450"/>
            <a:ext cx="10175875" cy="2282825"/>
          </a:xfrm>
          <a:prstGeom prst="rect">
            <a:avLst/>
          </a:prstGeom>
          <a:noFill/>
          <a:ln w="9525">
            <a:noFill/>
            <a:miter lim="800000"/>
            <a:headEnd/>
            <a:tailEnd/>
          </a:ln>
        </p:spPr>
        <p:txBody>
          <a:bodyPr wrap="none" anchor="ctr">
            <a:spAutoFit/>
          </a:bodyPr>
          <a:lstStyle/>
          <a:p>
            <a:pPr indent="279400">
              <a:lnSpc>
                <a:spcPct val="150000"/>
              </a:lnSpc>
            </a:pPr>
            <a:r>
              <a:rPr lang="en-US" altLang="zh-CN">
                <a:cs typeface="Calibri" pitchFamily="34" charset="0"/>
              </a:rPr>
              <a:t>【</a:t>
            </a:r>
            <a:r>
              <a:rPr lang="zh-CN" altLang="en-US">
                <a:cs typeface="Calibri" pitchFamily="34" charset="0"/>
              </a:rPr>
              <a:t>试题精析</a:t>
            </a:r>
            <a:r>
              <a:rPr lang="en-US" altLang="zh-CN">
                <a:cs typeface="Calibri" pitchFamily="34" charset="0"/>
              </a:rPr>
              <a:t>】</a:t>
            </a:r>
            <a:endParaRPr lang="en-US" altLang="zh-CN"/>
          </a:p>
          <a:p>
            <a:pPr indent="279400" eaLnBrk="0" hangingPunct="0">
              <a:lnSpc>
                <a:spcPct val="150000"/>
              </a:lnSpc>
              <a:buFontTx/>
              <a:buAutoNum type="arabicPeriod"/>
            </a:pPr>
            <a:r>
              <a:rPr lang="en-US" altLang="zh-CN">
                <a:cs typeface="Calibri" pitchFamily="34" charset="0"/>
              </a:rPr>
              <a:t>(2016</a:t>
            </a:r>
            <a:r>
              <a:rPr lang="zh-CN" altLang="en-US">
                <a:cs typeface="Calibri" pitchFamily="34" charset="0"/>
              </a:rPr>
              <a:t>年广州）</a:t>
            </a:r>
            <a:r>
              <a:rPr lang="en-US" altLang="zh-CN">
                <a:cs typeface="Calibri" pitchFamily="34" charset="0"/>
              </a:rPr>
              <a:t>Sb</a:t>
            </a:r>
            <a:r>
              <a:rPr lang="en-US" altLang="zh-CN" baseline="-30000">
                <a:cs typeface="Calibri" pitchFamily="34" charset="0"/>
              </a:rPr>
              <a:t>2</a:t>
            </a:r>
            <a:r>
              <a:rPr lang="en-US" altLang="zh-CN">
                <a:latin typeface="Calibri" pitchFamily="34" charset="0"/>
                <a:cs typeface="Calibri" pitchFamily="34" charset="0"/>
              </a:rPr>
              <a:t>0</a:t>
            </a:r>
            <a:r>
              <a:rPr lang="en-US" altLang="zh-CN" baseline="-30000">
                <a:cs typeface="Calibri" pitchFamily="34" charset="0"/>
              </a:rPr>
              <a:t>5</a:t>
            </a:r>
            <a:r>
              <a:rPr lang="zh-CN" altLang="en-US">
                <a:cs typeface="Calibri" pitchFamily="34" charset="0"/>
              </a:rPr>
              <a:t>是一种重要的阻燃剂，工业制取该物质的化学方程</a:t>
            </a:r>
          </a:p>
          <a:p>
            <a:pPr indent="279400" eaLnBrk="0" hangingPunct="0">
              <a:lnSpc>
                <a:spcPct val="150000"/>
              </a:lnSpc>
            </a:pPr>
            <a:r>
              <a:rPr lang="zh-CN" altLang="en-US">
                <a:cs typeface="Calibri" pitchFamily="34" charset="0"/>
              </a:rPr>
              <a:t>式为</a:t>
            </a:r>
            <a:r>
              <a:rPr lang="en-US" altLang="zh-CN">
                <a:cs typeface="Calibri" pitchFamily="34" charset="0"/>
              </a:rPr>
              <a:t>Sb</a:t>
            </a:r>
            <a:r>
              <a:rPr lang="en-US" altLang="zh-CN" baseline="-30000">
                <a:cs typeface="Calibri" pitchFamily="34" charset="0"/>
              </a:rPr>
              <a:t>2</a:t>
            </a:r>
            <a:r>
              <a:rPr lang="en-US" altLang="zh-CN">
                <a:latin typeface="Calibri" pitchFamily="34" charset="0"/>
                <a:cs typeface="Calibri" pitchFamily="34" charset="0"/>
              </a:rPr>
              <a:t>0</a:t>
            </a:r>
            <a:r>
              <a:rPr lang="en-US" altLang="zh-CN" baseline="-30000">
                <a:cs typeface="Calibri" pitchFamily="34" charset="0"/>
              </a:rPr>
              <a:t>3</a:t>
            </a:r>
            <a:r>
              <a:rPr lang="en-US" altLang="zh-CN">
                <a:cs typeface="Calibri" pitchFamily="34" charset="0"/>
              </a:rPr>
              <a:t>+2X=Sb</a:t>
            </a:r>
            <a:r>
              <a:rPr lang="en-US" altLang="zh-CN" baseline="-30000">
                <a:cs typeface="Calibri" pitchFamily="34" charset="0"/>
              </a:rPr>
              <a:t>2</a:t>
            </a:r>
            <a:r>
              <a:rPr lang="en-US" altLang="zh-CN">
                <a:latin typeface="Calibri" pitchFamily="34" charset="0"/>
                <a:cs typeface="Calibri" pitchFamily="34" charset="0"/>
              </a:rPr>
              <a:t>0</a:t>
            </a:r>
            <a:r>
              <a:rPr lang="en-US" altLang="zh-CN" baseline="-30000">
                <a:cs typeface="Calibri" pitchFamily="34" charset="0"/>
              </a:rPr>
              <a:t>5</a:t>
            </a:r>
            <a:r>
              <a:rPr lang="en-US" altLang="zh-CN">
                <a:cs typeface="Calibri" pitchFamily="34" charset="0"/>
              </a:rPr>
              <a:t>+2H</a:t>
            </a:r>
            <a:r>
              <a:rPr lang="en-US" altLang="zh-CN" baseline="-30000">
                <a:cs typeface="Calibri" pitchFamily="34" charset="0"/>
              </a:rPr>
              <a:t>2</a:t>
            </a:r>
            <a:r>
              <a:rPr lang="en-US" altLang="zh-CN">
                <a:latin typeface="Calibri" pitchFamily="34" charset="0"/>
                <a:cs typeface="Calibri" pitchFamily="34" charset="0"/>
              </a:rPr>
              <a:t>0,</a:t>
            </a:r>
            <a:r>
              <a:rPr lang="zh-CN" altLang="en-US">
                <a:cs typeface="Calibri" pitchFamily="34" charset="0"/>
              </a:rPr>
              <a:t>则</a:t>
            </a:r>
            <a:r>
              <a:rPr lang="en-US" altLang="zh-CN">
                <a:cs typeface="Calibri" pitchFamily="34" charset="0"/>
              </a:rPr>
              <a:t>X</a:t>
            </a:r>
            <a:r>
              <a:rPr lang="zh-CN" altLang="en-US">
                <a:cs typeface="Calibri" pitchFamily="34" charset="0"/>
              </a:rPr>
              <a:t>的化学式为</a:t>
            </a:r>
            <a:endParaRPr lang="zh-CN" altLang="en-US"/>
          </a:p>
          <a:p>
            <a:pPr indent="279400" eaLnBrk="0" hangingPunct="0">
              <a:lnSpc>
                <a:spcPct val="150000"/>
              </a:lnSpc>
            </a:pPr>
            <a:endParaRPr lang="zh-CN" altLang="en-US"/>
          </a:p>
        </p:txBody>
      </p:sp>
      <p:sp>
        <p:nvSpPr>
          <p:cNvPr id="20482" name="Rectangle 8"/>
          <p:cNvSpPr>
            <a:spLocks noChangeArrowheads="1"/>
          </p:cNvSpPr>
          <p:nvPr/>
        </p:nvSpPr>
        <p:spPr bwMode="auto">
          <a:xfrm>
            <a:off x="0" y="4508500"/>
            <a:ext cx="11953875" cy="2143125"/>
          </a:xfrm>
          <a:prstGeom prst="rect">
            <a:avLst/>
          </a:prstGeom>
          <a:noFill/>
          <a:ln w="9525">
            <a:noFill/>
            <a:miter lim="800000"/>
            <a:headEnd/>
            <a:tailEnd/>
          </a:ln>
        </p:spPr>
        <p:txBody>
          <a:bodyPr wrap="none" anchor="ctr">
            <a:spAutoFit/>
          </a:bodyPr>
          <a:lstStyle/>
          <a:p>
            <a:pPr indent="266700"/>
            <a:endParaRPr lang="zh-CN" altLang="en-US" sz="1000"/>
          </a:p>
          <a:p>
            <a:pPr indent="266700" eaLnBrk="0" hangingPunct="0">
              <a:lnSpc>
                <a:spcPct val="130000"/>
              </a:lnSpc>
            </a:pPr>
            <a:r>
              <a:rPr lang="en-US" altLang="zh-CN"/>
              <a:t>3.(2014</a:t>
            </a:r>
            <a:r>
              <a:rPr lang="zh-CN" altLang="en-US"/>
              <a:t>年广州）不能从以下两个化学方程式中</a:t>
            </a:r>
            <a:r>
              <a:rPr lang="zh-CN" altLang="en-US">
                <a:solidFill>
                  <a:schemeClr val="hlink"/>
                </a:solidFill>
              </a:rPr>
              <a:t>获取的信息</a:t>
            </a:r>
            <a:r>
              <a:rPr lang="zh-CN" altLang="en-US"/>
              <a:t>是</a:t>
            </a:r>
          </a:p>
          <a:p>
            <a:pPr indent="266700" eaLnBrk="0" hangingPunct="0">
              <a:lnSpc>
                <a:spcPct val="130000"/>
              </a:lnSpc>
            </a:pPr>
            <a:r>
              <a:rPr lang="zh-CN" altLang="en-US">
                <a:cs typeface="Calibri" pitchFamily="34" charset="0"/>
              </a:rPr>
              <a:t>反应</a:t>
            </a:r>
            <a:r>
              <a:rPr lang="zh-CN" altLang="en-US">
                <a:latin typeface="Calibri" pitchFamily="34" charset="0"/>
                <a:cs typeface="Calibri" pitchFamily="34" charset="0"/>
              </a:rPr>
              <a:t>①</a:t>
            </a:r>
            <a:r>
              <a:rPr lang="zh-CN" altLang="en-US">
                <a:cs typeface="Calibri" pitchFamily="34" charset="0"/>
              </a:rPr>
              <a:t>：</a:t>
            </a:r>
            <a:r>
              <a:rPr lang="en-US" altLang="zh-CN">
                <a:cs typeface="Calibri" pitchFamily="34" charset="0"/>
              </a:rPr>
              <a:t>2H</a:t>
            </a:r>
            <a:r>
              <a:rPr lang="en-US" altLang="zh-CN" baseline="-30000">
                <a:cs typeface="Calibri" pitchFamily="34" charset="0"/>
              </a:rPr>
              <a:t>2</a:t>
            </a:r>
            <a:r>
              <a:rPr lang="en-US" altLang="zh-CN">
                <a:latin typeface="Calibri" pitchFamily="34" charset="0"/>
                <a:cs typeface="Calibri" pitchFamily="34" charset="0"/>
              </a:rPr>
              <a:t>0</a:t>
            </a:r>
            <a:r>
              <a:rPr lang="en-US" altLang="zh-CN" baseline="-30000">
                <a:cs typeface="Calibri" pitchFamily="34" charset="0"/>
              </a:rPr>
              <a:t>2</a:t>
            </a:r>
            <a:r>
              <a:rPr lang="en-US" altLang="zh-CN">
                <a:cs typeface="Calibri" pitchFamily="34" charset="0"/>
              </a:rPr>
              <a:t>======2H</a:t>
            </a:r>
            <a:r>
              <a:rPr lang="en-US" altLang="zh-CN" baseline="-30000">
                <a:cs typeface="Calibri" pitchFamily="34" charset="0"/>
              </a:rPr>
              <a:t>2</a:t>
            </a:r>
            <a:r>
              <a:rPr lang="en-US" altLang="zh-CN">
                <a:cs typeface="Calibri" pitchFamily="34" charset="0"/>
              </a:rPr>
              <a:t>O+</a:t>
            </a:r>
            <a:r>
              <a:rPr lang="en-US" altLang="zh-CN">
                <a:latin typeface="Calibri" pitchFamily="34" charset="0"/>
                <a:cs typeface="Calibri" pitchFamily="34" charset="0"/>
              </a:rPr>
              <a:t>0</a:t>
            </a:r>
            <a:r>
              <a:rPr lang="en-US" altLang="zh-CN" baseline="-30000">
                <a:cs typeface="Calibri" pitchFamily="34" charset="0"/>
              </a:rPr>
              <a:t>2</a:t>
            </a:r>
            <a:r>
              <a:rPr lang="en-US" altLang="zh-CN">
                <a:cs typeface="Calibri" pitchFamily="34" charset="0"/>
              </a:rPr>
              <a:t>↑      </a:t>
            </a:r>
            <a:r>
              <a:rPr lang="zh-CN" altLang="en-US">
                <a:cs typeface="Calibri" pitchFamily="34" charset="0"/>
              </a:rPr>
              <a:t>反应</a:t>
            </a:r>
            <a:r>
              <a:rPr lang="zh-CN" altLang="en-US">
                <a:latin typeface="Calibri" pitchFamily="34" charset="0"/>
                <a:cs typeface="Calibri" pitchFamily="34" charset="0"/>
              </a:rPr>
              <a:t>②</a:t>
            </a:r>
            <a:r>
              <a:rPr lang="zh-CN" altLang="en-US">
                <a:cs typeface="Calibri" pitchFamily="34" charset="0"/>
              </a:rPr>
              <a:t>：</a:t>
            </a:r>
            <a:r>
              <a:rPr lang="en-US" altLang="zh-CN">
                <a:cs typeface="Calibri" pitchFamily="34" charset="0"/>
              </a:rPr>
              <a:t>2KMn0</a:t>
            </a:r>
            <a:r>
              <a:rPr lang="en-US" altLang="zh-CN" baseline="-30000">
                <a:cs typeface="Calibri" pitchFamily="34" charset="0"/>
              </a:rPr>
              <a:t>4</a:t>
            </a:r>
            <a:r>
              <a:rPr lang="en-US" altLang="zh-CN">
                <a:cs typeface="Calibri" pitchFamily="34" charset="0"/>
              </a:rPr>
              <a:t>========K</a:t>
            </a:r>
            <a:r>
              <a:rPr lang="en-US" altLang="zh-CN" baseline="-30000">
                <a:cs typeface="Calibri" pitchFamily="34" charset="0"/>
              </a:rPr>
              <a:t>2</a:t>
            </a:r>
            <a:r>
              <a:rPr lang="en-US" altLang="zh-CN">
                <a:cs typeface="Calibri" pitchFamily="34" charset="0"/>
              </a:rPr>
              <a:t>Mn0</a:t>
            </a:r>
            <a:r>
              <a:rPr lang="en-US" altLang="zh-CN" baseline="-30000">
                <a:cs typeface="Calibri" pitchFamily="34" charset="0"/>
              </a:rPr>
              <a:t>4</a:t>
            </a:r>
            <a:r>
              <a:rPr lang="en-US" altLang="zh-CN">
                <a:cs typeface="Calibri" pitchFamily="34" charset="0"/>
              </a:rPr>
              <a:t>+Mn0</a:t>
            </a:r>
            <a:r>
              <a:rPr lang="en-US" altLang="zh-CN" baseline="-30000">
                <a:cs typeface="Calibri" pitchFamily="34" charset="0"/>
              </a:rPr>
              <a:t>2</a:t>
            </a:r>
            <a:r>
              <a:rPr lang="en-US" altLang="zh-CN">
                <a:cs typeface="Calibri" pitchFamily="34" charset="0"/>
              </a:rPr>
              <a:t>+0</a:t>
            </a:r>
            <a:r>
              <a:rPr lang="en-US" altLang="zh-CN" baseline="-30000">
                <a:cs typeface="Calibri" pitchFamily="34" charset="0"/>
              </a:rPr>
              <a:t>2</a:t>
            </a:r>
            <a:r>
              <a:rPr lang="en-US" altLang="zh-CN">
                <a:cs typeface="Calibri" pitchFamily="34" charset="0"/>
              </a:rPr>
              <a:t>↑</a:t>
            </a:r>
            <a:endParaRPr lang="en-US" altLang="zh-CN"/>
          </a:p>
          <a:p>
            <a:pPr indent="266700" eaLnBrk="0" hangingPunct="0">
              <a:lnSpc>
                <a:spcPct val="130000"/>
              </a:lnSpc>
            </a:pPr>
            <a:r>
              <a:rPr lang="en-US" altLang="zh-CN">
                <a:cs typeface="Calibri" pitchFamily="34" charset="0"/>
              </a:rPr>
              <a:t>A.</a:t>
            </a:r>
            <a:r>
              <a:rPr lang="zh-CN" altLang="en-US">
                <a:cs typeface="Calibri" pitchFamily="34" charset="0"/>
              </a:rPr>
              <a:t>反应</a:t>
            </a:r>
            <a:r>
              <a:rPr lang="zh-CN" altLang="en-US">
                <a:latin typeface="Calibri" pitchFamily="34" charset="0"/>
                <a:cs typeface="Calibri" pitchFamily="34" charset="0"/>
              </a:rPr>
              <a:t>①</a:t>
            </a:r>
            <a:r>
              <a:rPr lang="zh-CN" altLang="en-US">
                <a:cs typeface="Calibri" pitchFamily="34" charset="0"/>
              </a:rPr>
              <a:t>和反应</a:t>
            </a:r>
            <a:r>
              <a:rPr lang="zh-CN" altLang="en-US">
                <a:latin typeface="Calibri" pitchFamily="34" charset="0"/>
                <a:cs typeface="Calibri" pitchFamily="34" charset="0"/>
              </a:rPr>
              <a:t>②</a:t>
            </a:r>
            <a:r>
              <a:rPr lang="zh-CN" altLang="en-US">
                <a:cs typeface="Calibri" pitchFamily="34" charset="0"/>
              </a:rPr>
              <a:t>都有气体生成         </a:t>
            </a:r>
            <a:r>
              <a:rPr lang="en-US" altLang="zh-CN">
                <a:cs typeface="Calibri" pitchFamily="34" charset="0"/>
              </a:rPr>
              <a:t>B. </a:t>
            </a:r>
            <a:r>
              <a:rPr lang="zh-CN" altLang="en-US">
                <a:cs typeface="Calibri" pitchFamily="34" charset="0"/>
              </a:rPr>
              <a:t>反应</a:t>
            </a:r>
            <a:r>
              <a:rPr lang="zh-CN" altLang="en-US">
                <a:latin typeface="Calibri" pitchFamily="34" charset="0"/>
                <a:cs typeface="Calibri" pitchFamily="34" charset="0"/>
              </a:rPr>
              <a:t>①</a:t>
            </a:r>
            <a:r>
              <a:rPr lang="zh-CN" altLang="en-US">
                <a:cs typeface="Calibri" pitchFamily="34" charset="0"/>
              </a:rPr>
              <a:t>和反应</a:t>
            </a:r>
            <a:r>
              <a:rPr lang="zh-CN" altLang="en-US">
                <a:latin typeface="Calibri" pitchFamily="34" charset="0"/>
                <a:cs typeface="Calibri" pitchFamily="34" charset="0"/>
              </a:rPr>
              <a:t>②</a:t>
            </a:r>
            <a:r>
              <a:rPr lang="zh-CN" altLang="en-US">
                <a:cs typeface="Calibri" pitchFamily="34" charset="0"/>
              </a:rPr>
              <a:t>是在不同条件下进行的 </a:t>
            </a:r>
            <a:endParaRPr lang="zh-CN" altLang="en-US"/>
          </a:p>
          <a:p>
            <a:pPr indent="266700" eaLnBrk="0" hangingPunct="0">
              <a:lnSpc>
                <a:spcPct val="130000"/>
              </a:lnSpc>
            </a:pPr>
            <a:r>
              <a:rPr lang="en-US" altLang="zh-CN">
                <a:cs typeface="Calibri" pitchFamily="34" charset="0"/>
              </a:rPr>
              <a:t>C. </a:t>
            </a:r>
            <a:r>
              <a:rPr lang="zh-CN" altLang="en-US">
                <a:cs typeface="Calibri" pitchFamily="34" charset="0"/>
              </a:rPr>
              <a:t>反应</a:t>
            </a:r>
            <a:r>
              <a:rPr lang="zh-CN" altLang="en-US">
                <a:latin typeface="Calibri" pitchFamily="34" charset="0"/>
                <a:cs typeface="Calibri" pitchFamily="34" charset="0"/>
              </a:rPr>
              <a:t>①</a:t>
            </a:r>
            <a:r>
              <a:rPr lang="zh-CN" altLang="en-US">
                <a:cs typeface="Calibri" pitchFamily="34" charset="0"/>
              </a:rPr>
              <a:t>和反应</a:t>
            </a:r>
            <a:r>
              <a:rPr lang="zh-CN" altLang="en-US">
                <a:latin typeface="Calibri" pitchFamily="34" charset="0"/>
                <a:cs typeface="Calibri" pitchFamily="34" charset="0"/>
              </a:rPr>
              <a:t>②</a:t>
            </a:r>
            <a:r>
              <a:rPr lang="zh-CN" altLang="en-US">
                <a:cs typeface="Calibri" pitchFamily="34" charset="0"/>
              </a:rPr>
              <a:t>都放出热量          </a:t>
            </a:r>
            <a:r>
              <a:rPr lang="en-US" altLang="zh-CN">
                <a:cs typeface="Calibri" pitchFamily="34" charset="0"/>
              </a:rPr>
              <a:t>D. </a:t>
            </a:r>
            <a:r>
              <a:rPr lang="zh-CN" altLang="en-US">
                <a:cs typeface="Calibri" pitchFamily="34" charset="0"/>
              </a:rPr>
              <a:t>反应</a:t>
            </a:r>
            <a:r>
              <a:rPr lang="zh-CN" altLang="en-US">
                <a:latin typeface="Calibri" pitchFamily="34" charset="0"/>
                <a:cs typeface="Calibri" pitchFamily="34" charset="0"/>
              </a:rPr>
              <a:t>①</a:t>
            </a:r>
            <a:r>
              <a:rPr lang="zh-CN" altLang="en-US">
                <a:cs typeface="Calibri" pitchFamily="34" charset="0"/>
              </a:rPr>
              <a:t>和反应</a:t>
            </a:r>
            <a:r>
              <a:rPr lang="zh-CN" altLang="en-US">
                <a:latin typeface="Calibri" pitchFamily="34" charset="0"/>
                <a:cs typeface="Calibri" pitchFamily="34" charset="0"/>
              </a:rPr>
              <a:t>②</a:t>
            </a:r>
            <a:r>
              <a:rPr lang="zh-CN" altLang="en-US">
                <a:cs typeface="Calibri" pitchFamily="34" charset="0"/>
              </a:rPr>
              <a:t>的反应物中都含氧元素 </a:t>
            </a:r>
            <a:endParaRPr lang="zh-CN" altLang="en-US"/>
          </a:p>
        </p:txBody>
      </p:sp>
      <p:sp>
        <p:nvSpPr>
          <p:cNvPr id="20483" name="Rectangle 7"/>
          <p:cNvSpPr>
            <a:spLocks noChangeArrowheads="1"/>
          </p:cNvSpPr>
          <p:nvPr/>
        </p:nvSpPr>
        <p:spPr bwMode="auto">
          <a:xfrm>
            <a:off x="0" y="908050"/>
            <a:ext cx="10463213" cy="4181475"/>
          </a:xfrm>
          <a:prstGeom prst="rect">
            <a:avLst/>
          </a:prstGeom>
          <a:noFill/>
          <a:ln w="9525">
            <a:noFill/>
            <a:miter lim="800000"/>
            <a:headEnd/>
            <a:tailEnd/>
          </a:ln>
        </p:spPr>
        <p:txBody>
          <a:bodyPr wrap="none" anchor="ctr">
            <a:spAutoFit/>
          </a:bodyPr>
          <a:lstStyle/>
          <a:p>
            <a:pPr indent="266700">
              <a:lnSpc>
                <a:spcPct val="140000"/>
              </a:lnSpc>
            </a:pPr>
            <a:endParaRPr lang="zh-CN" altLang="en-US"/>
          </a:p>
          <a:p>
            <a:pPr indent="266700" eaLnBrk="0" hangingPunct="0">
              <a:lnSpc>
                <a:spcPct val="140000"/>
              </a:lnSpc>
            </a:pPr>
            <a:r>
              <a:rPr lang="en-US" altLang="zh-CN"/>
              <a:t>A.H</a:t>
            </a:r>
            <a:r>
              <a:rPr lang="en-US" altLang="zh-CN" baseline="-30000"/>
              <a:t>2</a:t>
            </a:r>
            <a:r>
              <a:rPr lang="en-US" altLang="zh-CN"/>
              <a:t>                B.O</a:t>
            </a:r>
            <a:r>
              <a:rPr lang="en-US" altLang="zh-CN" baseline="-30000"/>
              <a:t>2</a:t>
            </a:r>
            <a:r>
              <a:rPr lang="en-US" altLang="zh-CN"/>
              <a:t>               C.H</a:t>
            </a:r>
            <a:r>
              <a:rPr lang="en-US" altLang="zh-CN" baseline="-30000"/>
              <a:t>2</a:t>
            </a:r>
            <a:r>
              <a:rPr lang="en-US" altLang="zh-CN"/>
              <a:t>0</a:t>
            </a:r>
            <a:r>
              <a:rPr lang="en-US" altLang="zh-CN" baseline="-30000"/>
              <a:t>2</a:t>
            </a:r>
            <a:r>
              <a:rPr lang="en-US" altLang="zh-CN"/>
              <a:t>             D.H</a:t>
            </a:r>
            <a:r>
              <a:rPr lang="en-US" altLang="zh-CN" baseline="-30000"/>
              <a:t>3</a:t>
            </a:r>
            <a:r>
              <a:rPr lang="en-US" altLang="zh-CN"/>
              <a:t>SbO</a:t>
            </a:r>
            <a:r>
              <a:rPr lang="en-US" altLang="zh-CN" baseline="-30000"/>
              <a:t>4</a:t>
            </a:r>
            <a:r>
              <a:rPr lang="en-US" altLang="zh-CN"/>
              <a:t> </a:t>
            </a:r>
          </a:p>
          <a:p>
            <a:pPr indent="266700" eaLnBrk="0" hangingPunct="0">
              <a:lnSpc>
                <a:spcPct val="140000"/>
              </a:lnSpc>
            </a:pPr>
            <a:r>
              <a:rPr lang="en-US" altLang="zh-CN">
                <a:cs typeface="Calibri" pitchFamily="34" charset="0"/>
              </a:rPr>
              <a:t>2.(2015</a:t>
            </a:r>
            <a:r>
              <a:rPr lang="zh-CN" altLang="en-US">
                <a:cs typeface="Calibri" pitchFamily="34" charset="0"/>
              </a:rPr>
              <a:t>年广州）从</a:t>
            </a:r>
            <a:r>
              <a:rPr lang="en-US" altLang="zh-CN">
                <a:cs typeface="Calibri" pitchFamily="34" charset="0"/>
              </a:rPr>
              <a:t>2H</a:t>
            </a:r>
            <a:r>
              <a:rPr lang="en-US" altLang="zh-CN" baseline="-30000">
                <a:cs typeface="Calibri" pitchFamily="34" charset="0"/>
              </a:rPr>
              <a:t>2</a:t>
            </a:r>
            <a:r>
              <a:rPr lang="en-US" altLang="zh-CN">
                <a:cs typeface="Calibri" pitchFamily="34" charset="0"/>
              </a:rPr>
              <a:t>+0</a:t>
            </a:r>
            <a:r>
              <a:rPr lang="en-US" altLang="zh-CN" baseline="-30000">
                <a:cs typeface="Calibri" pitchFamily="34" charset="0"/>
              </a:rPr>
              <a:t>2</a:t>
            </a:r>
            <a:r>
              <a:rPr lang="en-US" altLang="zh-CN">
                <a:cs typeface="Calibri" pitchFamily="34" charset="0"/>
              </a:rPr>
              <a:t>======2H</a:t>
            </a:r>
            <a:r>
              <a:rPr lang="en-US" altLang="zh-CN" baseline="-30000">
                <a:cs typeface="Calibri" pitchFamily="34" charset="0"/>
              </a:rPr>
              <a:t>2</a:t>
            </a:r>
            <a:r>
              <a:rPr lang="en-US" altLang="zh-CN">
                <a:latin typeface="Calibri" pitchFamily="34" charset="0"/>
                <a:cs typeface="Calibri" pitchFamily="34" charset="0"/>
              </a:rPr>
              <a:t>0</a:t>
            </a:r>
            <a:r>
              <a:rPr lang="zh-CN" altLang="en-US">
                <a:cs typeface="Calibri" pitchFamily="34" charset="0"/>
              </a:rPr>
              <a:t>中获取的信息</a:t>
            </a:r>
            <a:r>
              <a:rPr lang="zh-CN" altLang="en-US">
                <a:solidFill>
                  <a:schemeClr val="hlink"/>
                </a:solidFill>
                <a:cs typeface="Calibri" pitchFamily="34" charset="0"/>
              </a:rPr>
              <a:t>错误</a:t>
            </a:r>
            <a:r>
              <a:rPr lang="zh-CN" altLang="en-US">
                <a:cs typeface="Calibri" pitchFamily="34" charset="0"/>
              </a:rPr>
              <a:t>的是 </a:t>
            </a:r>
            <a:endParaRPr lang="zh-CN" altLang="en-US"/>
          </a:p>
          <a:p>
            <a:pPr indent="266700" eaLnBrk="0" hangingPunct="0">
              <a:lnSpc>
                <a:spcPct val="140000"/>
              </a:lnSpc>
            </a:pPr>
            <a:r>
              <a:rPr lang="en-US" altLang="zh-CN">
                <a:cs typeface="Calibri" pitchFamily="34" charset="0"/>
              </a:rPr>
              <a:t>A.</a:t>
            </a:r>
            <a:r>
              <a:rPr lang="zh-CN" altLang="en-US">
                <a:cs typeface="Calibri" pitchFamily="34" charset="0"/>
              </a:rPr>
              <a:t>在反应前后，元素的种类没有变化          </a:t>
            </a:r>
            <a:endParaRPr lang="zh-CN" altLang="en-US"/>
          </a:p>
          <a:p>
            <a:pPr indent="266700" eaLnBrk="0" hangingPunct="0">
              <a:lnSpc>
                <a:spcPct val="140000"/>
              </a:lnSpc>
            </a:pPr>
            <a:r>
              <a:rPr lang="en-US" altLang="zh-CN">
                <a:cs typeface="Calibri" pitchFamily="34" charset="0"/>
              </a:rPr>
              <a:t>B. </a:t>
            </a:r>
            <a:r>
              <a:rPr lang="zh-CN" altLang="en-US">
                <a:cs typeface="Calibri" pitchFamily="34" charset="0"/>
              </a:rPr>
              <a:t>常温下氢气与氧气混合就可以发生反应 </a:t>
            </a:r>
            <a:endParaRPr lang="zh-CN" altLang="en-US"/>
          </a:p>
          <a:p>
            <a:pPr indent="266700" eaLnBrk="0" hangingPunct="0">
              <a:lnSpc>
                <a:spcPct val="140000"/>
              </a:lnSpc>
            </a:pPr>
            <a:r>
              <a:rPr lang="en-US" altLang="zh-CN">
                <a:cs typeface="Calibri" pitchFamily="34" charset="0"/>
              </a:rPr>
              <a:t>C.4g</a:t>
            </a:r>
            <a:r>
              <a:rPr lang="zh-CN" altLang="en-US">
                <a:cs typeface="Calibri" pitchFamily="34" charset="0"/>
              </a:rPr>
              <a:t>氢气与</a:t>
            </a:r>
            <a:r>
              <a:rPr lang="en-US" altLang="zh-CN">
                <a:cs typeface="Calibri" pitchFamily="34" charset="0"/>
              </a:rPr>
              <a:t>32g</a:t>
            </a:r>
            <a:r>
              <a:rPr lang="zh-CN" altLang="en-US">
                <a:cs typeface="Calibri" pitchFamily="34" charset="0"/>
              </a:rPr>
              <a:t>氧气完全反应，可以生成</a:t>
            </a:r>
            <a:r>
              <a:rPr lang="en-US" altLang="zh-CN">
                <a:cs typeface="Calibri" pitchFamily="34" charset="0"/>
              </a:rPr>
              <a:t>36g</a:t>
            </a:r>
            <a:r>
              <a:rPr lang="zh-CN" altLang="en-US">
                <a:cs typeface="Calibri" pitchFamily="34" charset="0"/>
              </a:rPr>
              <a:t>水</a:t>
            </a:r>
            <a:endParaRPr lang="zh-CN" altLang="en-US"/>
          </a:p>
          <a:p>
            <a:pPr indent="266700" eaLnBrk="0" hangingPunct="0">
              <a:lnSpc>
                <a:spcPct val="140000"/>
              </a:lnSpc>
            </a:pPr>
            <a:r>
              <a:rPr lang="en-US" altLang="zh-CN">
                <a:cs typeface="Calibri" pitchFamily="34" charset="0"/>
              </a:rPr>
              <a:t>D. </a:t>
            </a:r>
            <a:r>
              <a:rPr lang="zh-CN" altLang="en-US">
                <a:cs typeface="Calibri" pitchFamily="34" charset="0"/>
              </a:rPr>
              <a:t>在反应前后，氢原子和氧原子的数目都没有改变 </a:t>
            </a:r>
            <a:endParaRPr lang="zh-CN" altLang="en-US"/>
          </a:p>
          <a:p>
            <a:pPr indent="266700" eaLnBrk="0" hangingPunct="0">
              <a:lnSpc>
                <a:spcPct val="140000"/>
              </a:lnSpc>
            </a:pPr>
            <a:endParaRPr lang="zh-CN" altLang="en-US"/>
          </a:p>
        </p:txBody>
      </p:sp>
      <p:sp>
        <p:nvSpPr>
          <p:cNvPr id="17415" name="Text Box 7"/>
          <p:cNvSpPr txBox="1">
            <a:spLocks noChangeArrowheads="1"/>
          </p:cNvSpPr>
          <p:nvPr/>
        </p:nvSpPr>
        <p:spPr bwMode="auto">
          <a:xfrm>
            <a:off x="6238875" y="981075"/>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C</a:t>
            </a:r>
          </a:p>
        </p:txBody>
      </p:sp>
      <p:sp>
        <p:nvSpPr>
          <p:cNvPr id="20485" name="Text Box 5"/>
          <p:cNvSpPr txBox="1">
            <a:spLocks noChangeArrowheads="1"/>
          </p:cNvSpPr>
          <p:nvPr/>
        </p:nvSpPr>
        <p:spPr bwMode="auto">
          <a:xfrm>
            <a:off x="3862388" y="1916113"/>
            <a:ext cx="863600" cy="396875"/>
          </a:xfrm>
          <a:prstGeom prst="rect">
            <a:avLst/>
          </a:prstGeom>
          <a:noFill/>
          <a:ln w="9525">
            <a:noFill/>
            <a:miter lim="800000"/>
            <a:headEnd/>
            <a:tailEnd/>
          </a:ln>
        </p:spPr>
        <p:txBody>
          <a:bodyPr>
            <a:spAutoFit/>
          </a:bodyPr>
          <a:lstStyle/>
          <a:p>
            <a:r>
              <a:rPr lang="zh-CN" altLang="en-US" sz="2000">
                <a:latin typeface="Calibri" pitchFamily="34" charset="0"/>
                <a:cs typeface="Calibri" pitchFamily="34" charset="0"/>
              </a:rPr>
              <a:t>点燃</a:t>
            </a:r>
            <a:endParaRPr lang="zh-CN" altLang="en-US" sz="2000"/>
          </a:p>
        </p:txBody>
      </p:sp>
      <p:sp>
        <p:nvSpPr>
          <p:cNvPr id="20486" name="文本框 9"/>
          <p:cNvSpPr txBox="1">
            <a:spLocks noChangeArrowheads="1"/>
          </p:cNvSpPr>
          <p:nvPr/>
        </p:nvSpPr>
        <p:spPr bwMode="auto">
          <a:xfrm>
            <a:off x="2351088" y="5013325"/>
            <a:ext cx="719137" cy="519113"/>
          </a:xfrm>
          <a:prstGeom prst="rect">
            <a:avLst/>
          </a:prstGeom>
          <a:noFill/>
          <a:ln w="9525">
            <a:noFill/>
            <a:miter lim="800000"/>
            <a:headEnd/>
            <a:tailEnd/>
          </a:ln>
        </p:spPr>
        <p:txBody>
          <a:bodyPr>
            <a:spAutoFit/>
          </a:bodyPr>
          <a:lstStyle/>
          <a:p>
            <a:endParaRPr lang="zh-CN" altLang="en-US" sz="1000">
              <a:cs typeface="Calibri" pitchFamily="34" charset="0"/>
            </a:endParaRPr>
          </a:p>
          <a:p>
            <a:pPr eaLnBrk="0" hangingPunct="0"/>
            <a:r>
              <a:rPr lang="en-US" altLang="zh-CN" sz="1800">
                <a:cs typeface="Calibri" pitchFamily="34" charset="0"/>
              </a:rPr>
              <a:t>MnO</a:t>
            </a:r>
            <a:r>
              <a:rPr lang="en-US" altLang="zh-CN" sz="1800" baseline="-30000">
                <a:cs typeface="Calibri" pitchFamily="34" charset="0"/>
              </a:rPr>
              <a:t>2</a:t>
            </a:r>
            <a:endParaRPr lang="en-US" altLang="zh-CN" sz="1800"/>
          </a:p>
        </p:txBody>
      </p:sp>
      <p:sp>
        <p:nvSpPr>
          <p:cNvPr id="20487" name="文本框 15"/>
          <p:cNvSpPr txBox="1">
            <a:spLocks noChangeArrowheads="1"/>
          </p:cNvSpPr>
          <p:nvPr/>
        </p:nvSpPr>
        <p:spPr bwMode="auto">
          <a:xfrm>
            <a:off x="6030913" y="4284663"/>
            <a:ext cx="517525" cy="260350"/>
          </a:xfrm>
          <a:prstGeom prst="rect">
            <a:avLst/>
          </a:prstGeom>
          <a:noFill/>
          <a:ln w="9525">
            <a:noFill/>
            <a:miter lim="800000"/>
            <a:headEnd/>
            <a:tailEnd/>
          </a:ln>
        </p:spPr>
        <p:txBody>
          <a:bodyPr>
            <a:spAutoFit/>
          </a:bodyPr>
          <a:lstStyle/>
          <a:p>
            <a:r>
              <a:rPr lang="zh-CN" altLang="en-US" sz="1100">
                <a:latin typeface="Calibri" pitchFamily="34" charset="0"/>
                <a:cs typeface="Calibri" pitchFamily="34" charset="0"/>
              </a:rPr>
              <a:t>△</a:t>
            </a:r>
            <a:endParaRPr lang="zh-CN" altLang="en-US"/>
          </a:p>
        </p:txBody>
      </p:sp>
      <p:sp>
        <p:nvSpPr>
          <p:cNvPr id="20488" name="文本框 15"/>
          <p:cNvSpPr txBox="1">
            <a:spLocks noChangeArrowheads="1"/>
          </p:cNvSpPr>
          <p:nvPr/>
        </p:nvSpPr>
        <p:spPr bwMode="auto">
          <a:xfrm>
            <a:off x="7823200" y="5084763"/>
            <a:ext cx="503238" cy="396875"/>
          </a:xfrm>
          <a:prstGeom prst="rect">
            <a:avLst/>
          </a:prstGeom>
          <a:noFill/>
          <a:ln w="9525">
            <a:noFill/>
            <a:miter lim="800000"/>
            <a:headEnd/>
            <a:tailEnd/>
          </a:ln>
        </p:spPr>
        <p:txBody>
          <a:bodyPr>
            <a:spAutoFit/>
          </a:bodyPr>
          <a:lstStyle/>
          <a:p>
            <a:pPr algn="just"/>
            <a:r>
              <a:rPr lang="zh-CN" altLang="en-US" sz="2000" b="0">
                <a:latin typeface="Times New Roman" pitchFamily="18" charset="0"/>
              </a:rPr>
              <a:t>△</a:t>
            </a:r>
            <a:endParaRPr lang="zh-CN" altLang="en-US" sz="2000"/>
          </a:p>
        </p:txBody>
      </p:sp>
      <p:sp>
        <p:nvSpPr>
          <p:cNvPr id="2" name="Text Box 7"/>
          <p:cNvSpPr txBox="1">
            <a:spLocks noChangeArrowheads="1"/>
          </p:cNvSpPr>
          <p:nvPr/>
        </p:nvSpPr>
        <p:spPr bwMode="auto">
          <a:xfrm>
            <a:off x="8470900" y="2060575"/>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B</a:t>
            </a:r>
          </a:p>
        </p:txBody>
      </p:sp>
      <p:sp>
        <p:nvSpPr>
          <p:cNvPr id="3" name="Text Box 7"/>
          <p:cNvSpPr txBox="1">
            <a:spLocks noChangeArrowheads="1"/>
          </p:cNvSpPr>
          <p:nvPr/>
        </p:nvSpPr>
        <p:spPr bwMode="auto">
          <a:xfrm>
            <a:off x="8831263" y="4652963"/>
            <a:ext cx="392112" cy="547687"/>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edg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edg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5" name="Text Box 7"/>
          <p:cNvSpPr txBox="1">
            <a:spLocks noChangeArrowheads="1"/>
          </p:cNvSpPr>
          <p:nvPr/>
        </p:nvSpPr>
        <p:spPr bwMode="auto">
          <a:xfrm>
            <a:off x="3790950" y="3429000"/>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A</a:t>
            </a:r>
          </a:p>
        </p:txBody>
      </p:sp>
      <p:pic>
        <p:nvPicPr>
          <p:cNvPr id="21506" name="图片 19"/>
          <p:cNvPicPr>
            <a:picLocks noChangeAspect="1" noChangeArrowheads="1"/>
          </p:cNvPicPr>
          <p:nvPr/>
        </p:nvPicPr>
        <p:blipFill>
          <a:blip r:embed="rId2"/>
          <a:srcRect/>
          <a:stretch>
            <a:fillRect/>
          </a:stretch>
        </p:blipFill>
        <p:spPr bwMode="auto">
          <a:xfrm>
            <a:off x="8039100" y="333375"/>
            <a:ext cx="360363" cy="330200"/>
          </a:xfrm>
          <a:prstGeom prst="rect">
            <a:avLst/>
          </a:prstGeom>
          <a:noFill/>
          <a:ln w="9525">
            <a:noFill/>
            <a:miter lim="800000"/>
            <a:headEnd/>
            <a:tailEnd/>
          </a:ln>
        </p:spPr>
      </p:pic>
      <p:pic>
        <p:nvPicPr>
          <p:cNvPr id="21507" name="图片 20"/>
          <p:cNvPicPr>
            <a:picLocks noChangeAspect="1" noChangeArrowheads="1"/>
          </p:cNvPicPr>
          <p:nvPr/>
        </p:nvPicPr>
        <p:blipFill>
          <a:blip r:embed="rId3"/>
          <a:srcRect/>
          <a:stretch>
            <a:fillRect/>
          </a:stretch>
        </p:blipFill>
        <p:spPr bwMode="auto">
          <a:xfrm>
            <a:off x="9336088" y="188913"/>
            <a:ext cx="465137" cy="503237"/>
          </a:xfrm>
          <a:prstGeom prst="rect">
            <a:avLst/>
          </a:prstGeom>
          <a:noFill/>
          <a:ln w="9525">
            <a:noFill/>
            <a:miter lim="800000"/>
            <a:headEnd/>
            <a:tailEnd/>
          </a:ln>
        </p:spPr>
      </p:pic>
      <p:pic>
        <p:nvPicPr>
          <p:cNvPr id="21508" name="图片 18"/>
          <p:cNvPicPr>
            <a:picLocks noChangeAspect="1" noChangeArrowheads="1"/>
          </p:cNvPicPr>
          <p:nvPr/>
        </p:nvPicPr>
        <p:blipFill>
          <a:blip r:embed="rId4"/>
          <a:srcRect/>
          <a:stretch>
            <a:fillRect/>
          </a:stretch>
        </p:blipFill>
        <p:spPr bwMode="auto">
          <a:xfrm>
            <a:off x="838200" y="1557338"/>
            <a:ext cx="7848600" cy="1749425"/>
          </a:xfrm>
          <a:prstGeom prst="rect">
            <a:avLst/>
          </a:prstGeom>
          <a:noFill/>
          <a:ln w="9525">
            <a:noFill/>
            <a:miter lim="800000"/>
            <a:headEnd/>
            <a:tailEnd/>
          </a:ln>
        </p:spPr>
      </p:pic>
      <p:sp>
        <p:nvSpPr>
          <p:cNvPr id="21509" name="Rectangle 6"/>
          <p:cNvSpPr>
            <a:spLocks noChangeArrowheads="1"/>
          </p:cNvSpPr>
          <p:nvPr/>
        </p:nvSpPr>
        <p:spPr bwMode="auto">
          <a:xfrm>
            <a:off x="406400" y="260350"/>
            <a:ext cx="7523163" cy="457200"/>
          </a:xfrm>
          <a:prstGeom prst="rect">
            <a:avLst/>
          </a:prstGeom>
          <a:noFill/>
          <a:ln w="9525">
            <a:noFill/>
            <a:miter lim="800000"/>
            <a:headEnd/>
            <a:tailEnd/>
          </a:ln>
        </p:spPr>
        <p:txBody>
          <a:bodyPr wrap="none" anchor="ctr">
            <a:spAutoFit/>
          </a:bodyPr>
          <a:lstStyle/>
          <a:p>
            <a:r>
              <a:rPr lang="en-US" altLang="zh-CN">
                <a:cs typeface="Calibri" pitchFamily="34" charset="0"/>
              </a:rPr>
              <a:t>4.(2011</a:t>
            </a:r>
            <a:r>
              <a:rPr lang="zh-CN" altLang="en-US">
                <a:cs typeface="Calibri" pitchFamily="34" charset="0"/>
              </a:rPr>
              <a:t>年广州）某化学反应的微观示意图如下，图中</a:t>
            </a:r>
            <a:r>
              <a:rPr lang="zh-CN" altLang="en-US">
                <a:latin typeface="Calibri" pitchFamily="34" charset="0"/>
                <a:cs typeface="Calibri" pitchFamily="34" charset="0"/>
              </a:rPr>
              <a:t>“</a:t>
            </a:r>
            <a:endParaRPr lang="zh-CN" altLang="en-US"/>
          </a:p>
        </p:txBody>
      </p:sp>
      <p:sp>
        <p:nvSpPr>
          <p:cNvPr id="21510" name="Rectangle 7"/>
          <p:cNvSpPr>
            <a:spLocks noChangeArrowheads="1"/>
          </p:cNvSpPr>
          <p:nvPr/>
        </p:nvSpPr>
        <p:spPr bwMode="auto">
          <a:xfrm>
            <a:off x="8470900" y="260350"/>
            <a:ext cx="757238" cy="457200"/>
          </a:xfrm>
          <a:prstGeom prst="rect">
            <a:avLst/>
          </a:prstGeom>
          <a:noFill/>
          <a:ln w="9525">
            <a:noFill/>
            <a:miter lim="800000"/>
            <a:headEnd/>
            <a:tailEnd/>
          </a:ln>
        </p:spPr>
        <p:txBody>
          <a:bodyPr wrap="none" anchor="ctr">
            <a:spAutoFit/>
          </a:bodyPr>
          <a:lstStyle/>
          <a:p>
            <a:r>
              <a:rPr lang="zh-CN" altLang="en-US">
                <a:latin typeface="Calibri" pitchFamily="34" charset="0"/>
                <a:cs typeface="Calibri" pitchFamily="34" charset="0"/>
              </a:rPr>
              <a:t>”</a:t>
            </a:r>
            <a:r>
              <a:rPr lang="zh-CN" altLang="en-US">
                <a:cs typeface="Calibri" pitchFamily="34" charset="0"/>
              </a:rPr>
              <a:t>和</a:t>
            </a:r>
            <a:r>
              <a:rPr lang="zh-CN" altLang="en-US">
                <a:latin typeface="Calibri" pitchFamily="34" charset="0"/>
                <a:cs typeface="Calibri" pitchFamily="34" charset="0"/>
              </a:rPr>
              <a:t>“</a:t>
            </a:r>
            <a:endParaRPr lang="zh-CN" altLang="en-US"/>
          </a:p>
        </p:txBody>
      </p:sp>
      <p:sp>
        <p:nvSpPr>
          <p:cNvPr id="21511" name="Rectangle 8"/>
          <p:cNvSpPr>
            <a:spLocks noChangeArrowheads="1"/>
          </p:cNvSpPr>
          <p:nvPr/>
        </p:nvSpPr>
        <p:spPr bwMode="auto">
          <a:xfrm>
            <a:off x="695325" y="836613"/>
            <a:ext cx="3381375" cy="822325"/>
          </a:xfrm>
          <a:prstGeom prst="rect">
            <a:avLst/>
          </a:prstGeom>
          <a:noFill/>
          <a:ln w="9525">
            <a:noFill/>
            <a:miter lim="800000"/>
            <a:headEnd/>
            <a:tailEnd/>
          </a:ln>
        </p:spPr>
        <p:txBody>
          <a:bodyPr wrap="none" anchor="ctr">
            <a:spAutoFit/>
          </a:bodyPr>
          <a:lstStyle/>
          <a:p>
            <a:r>
              <a:rPr lang="zh-CN" altLang="en-US">
                <a:latin typeface="Calibri" pitchFamily="34" charset="0"/>
                <a:cs typeface="Calibri" pitchFamily="34" charset="0"/>
              </a:rPr>
              <a:t>”</a:t>
            </a:r>
            <a:r>
              <a:rPr lang="zh-CN" altLang="en-US">
                <a:cs typeface="Calibri" pitchFamily="34" charset="0"/>
              </a:rPr>
              <a:t>分别表示不同的原子。</a:t>
            </a:r>
            <a:endParaRPr lang="zh-CN" altLang="en-US"/>
          </a:p>
          <a:p>
            <a:pPr eaLnBrk="0" hangingPunct="0"/>
            <a:r>
              <a:rPr lang="zh-CN" altLang="en-US">
                <a:cs typeface="Calibri" pitchFamily="34" charset="0"/>
              </a:rPr>
              <a:t>   </a:t>
            </a:r>
            <a:endParaRPr lang="zh-CN" altLang="en-US"/>
          </a:p>
        </p:txBody>
      </p:sp>
      <p:sp>
        <p:nvSpPr>
          <p:cNvPr id="21512" name="Rectangle 9"/>
          <p:cNvSpPr>
            <a:spLocks noChangeArrowheads="1"/>
          </p:cNvSpPr>
          <p:nvPr/>
        </p:nvSpPr>
        <p:spPr bwMode="auto">
          <a:xfrm>
            <a:off x="261938" y="3357563"/>
            <a:ext cx="10872787" cy="2647950"/>
          </a:xfrm>
          <a:prstGeom prst="rect">
            <a:avLst/>
          </a:prstGeom>
          <a:noFill/>
          <a:ln w="9525">
            <a:noFill/>
            <a:miter lim="800000"/>
            <a:headEnd/>
            <a:tailEnd/>
          </a:ln>
        </p:spPr>
        <p:txBody>
          <a:bodyPr wrap="none" anchor="ctr">
            <a:spAutoFit/>
          </a:bodyPr>
          <a:lstStyle/>
          <a:p>
            <a:pPr indent="266700">
              <a:lnSpc>
                <a:spcPct val="140000"/>
              </a:lnSpc>
            </a:pPr>
            <a:r>
              <a:rPr lang="zh-CN" altLang="en-US">
                <a:cs typeface="Calibri" pitchFamily="34" charset="0"/>
              </a:rPr>
              <a:t>下列说法</a:t>
            </a:r>
            <a:r>
              <a:rPr lang="zh-CN" altLang="en-US">
                <a:solidFill>
                  <a:schemeClr val="hlink"/>
                </a:solidFill>
                <a:cs typeface="Calibri" pitchFamily="34" charset="0"/>
              </a:rPr>
              <a:t>不正确</a:t>
            </a:r>
            <a:r>
              <a:rPr lang="zh-CN" altLang="en-US">
                <a:cs typeface="Calibri" pitchFamily="34" charset="0"/>
              </a:rPr>
              <a:t>的是</a:t>
            </a:r>
            <a:endParaRPr lang="zh-CN" altLang="en-US"/>
          </a:p>
          <a:p>
            <a:pPr indent="266700" eaLnBrk="0" hangingPunct="0">
              <a:lnSpc>
                <a:spcPct val="140000"/>
              </a:lnSpc>
            </a:pPr>
            <a:r>
              <a:rPr lang="en-US" altLang="zh-CN">
                <a:cs typeface="Calibri" pitchFamily="34" charset="0"/>
              </a:rPr>
              <a:t>A.</a:t>
            </a:r>
            <a:r>
              <a:rPr lang="zh-CN" altLang="en-US">
                <a:cs typeface="Calibri" pitchFamily="34" charset="0"/>
              </a:rPr>
              <a:t>每</a:t>
            </a:r>
            <a:r>
              <a:rPr lang="en-US" altLang="zh-CN">
                <a:cs typeface="Calibri" pitchFamily="34" charset="0"/>
              </a:rPr>
              <a:t>3g</a:t>
            </a:r>
            <a:r>
              <a:rPr lang="zh-CN" altLang="en-US">
                <a:cs typeface="Calibri" pitchFamily="34" charset="0"/>
              </a:rPr>
              <a:t>物质</a:t>
            </a:r>
            <a:r>
              <a:rPr lang="en-US" altLang="zh-CN">
                <a:cs typeface="Calibri" pitchFamily="34" charset="0"/>
              </a:rPr>
              <a:t>Ⅰ</a:t>
            </a:r>
            <a:r>
              <a:rPr lang="zh-CN" altLang="en-US">
                <a:cs typeface="Calibri" pitchFamily="34" charset="0"/>
              </a:rPr>
              <a:t>与</a:t>
            </a:r>
            <a:r>
              <a:rPr lang="en-US" altLang="zh-CN">
                <a:cs typeface="Calibri" pitchFamily="34" charset="0"/>
              </a:rPr>
              <a:t>1g</a:t>
            </a:r>
            <a:r>
              <a:rPr lang="zh-CN" altLang="en-US">
                <a:cs typeface="Calibri" pitchFamily="34" charset="0"/>
              </a:rPr>
              <a:t>物质</a:t>
            </a:r>
            <a:r>
              <a:rPr lang="en-US" altLang="zh-CN">
                <a:cs typeface="Calibri" pitchFamily="34" charset="0"/>
              </a:rPr>
              <a:t>Ⅱ</a:t>
            </a:r>
            <a:r>
              <a:rPr lang="zh-CN" altLang="en-US">
                <a:cs typeface="Calibri" pitchFamily="34" charset="0"/>
              </a:rPr>
              <a:t>恰好完全反应生成</a:t>
            </a:r>
            <a:r>
              <a:rPr lang="en-US" altLang="zh-CN">
                <a:cs typeface="Calibri" pitchFamily="34" charset="0"/>
              </a:rPr>
              <a:t>2g</a:t>
            </a:r>
            <a:r>
              <a:rPr lang="zh-CN" altLang="en-US">
                <a:cs typeface="Calibri" pitchFamily="34" charset="0"/>
              </a:rPr>
              <a:t>物质</a:t>
            </a:r>
            <a:r>
              <a:rPr lang="en-US" altLang="zh-CN">
                <a:cs typeface="Calibri" pitchFamily="34" charset="0"/>
              </a:rPr>
              <a:t>Ⅲ</a:t>
            </a:r>
            <a:endParaRPr lang="en-US" altLang="zh-CN"/>
          </a:p>
          <a:p>
            <a:pPr indent="266700" eaLnBrk="0" hangingPunct="0">
              <a:lnSpc>
                <a:spcPct val="140000"/>
              </a:lnSpc>
            </a:pPr>
            <a:r>
              <a:rPr lang="en-US" altLang="zh-CN">
                <a:cs typeface="Calibri" pitchFamily="34" charset="0"/>
              </a:rPr>
              <a:t>B.</a:t>
            </a:r>
            <a:r>
              <a:rPr lang="zh-CN" altLang="en-US">
                <a:cs typeface="Calibri" pitchFamily="34" charset="0"/>
              </a:rPr>
              <a:t>每</a:t>
            </a:r>
            <a:r>
              <a:rPr lang="en-US" altLang="zh-CN">
                <a:cs typeface="Calibri" pitchFamily="34" charset="0"/>
              </a:rPr>
              <a:t>3</a:t>
            </a:r>
            <a:r>
              <a:rPr lang="zh-CN" altLang="en-US">
                <a:cs typeface="Calibri" pitchFamily="34" charset="0"/>
              </a:rPr>
              <a:t>个物质</a:t>
            </a:r>
            <a:r>
              <a:rPr lang="en-US" altLang="zh-CN">
                <a:cs typeface="Calibri" pitchFamily="34" charset="0"/>
              </a:rPr>
              <a:t>Ⅰ</a:t>
            </a:r>
            <a:r>
              <a:rPr lang="zh-CN" altLang="en-US">
                <a:cs typeface="Calibri" pitchFamily="34" charset="0"/>
              </a:rPr>
              <a:t>分子与</a:t>
            </a:r>
            <a:r>
              <a:rPr lang="en-US" altLang="zh-CN">
                <a:cs typeface="Calibri" pitchFamily="34" charset="0"/>
              </a:rPr>
              <a:t>1</a:t>
            </a:r>
            <a:r>
              <a:rPr lang="zh-CN" altLang="en-US">
                <a:cs typeface="Calibri" pitchFamily="34" charset="0"/>
              </a:rPr>
              <a:t>个物质</a:t>
            </a:r>
            <a:r>
              <a:rPr lang="en-US" altLang="zh-CN">
                <a:cs typeface="Calibri" pitchFamily="34" charset="0"/>
              </a:rPr>
              <a:t>Ⅱ</a:t>
            </a:r>
            <a:r>
              <a:rPr lang="zh-CN" altLang="en-US">
                <a:cs typeface="Calibri" pitchFamily="34" charset="0"/>
              </a:rPr>
              <a:t>分子恰好完全反应生成</a:t>
            </a:r>
            <a:r>
              <a:rPr lang="en-US" altLang="zh-CN">
                <a:cs typeface="Calibri" pitchFamily="34" charset="0"/>
              </a:rPr>
              <a:t>2</a:t>
            </a:r>
            <a:r>
              <a:rPr lang="zh-CN" altLang="en-US">
                <a:cs typeface="Calibri" pitchFamily="34" charset="0"/>
              </a:rPr>
              <a:t>个物质</a:t>
            </a:r>
            <a:r>
              <a:rPr lang="en-US" altLang="zh-CN">
                <a:cs typeface="Calibri" pitchFamily="34" charset="0"/>
              </a:rPr>
              <a:t>Ⅲ</a:t>
            </a:r>
            <a:r>
              <a:rPr lang="zh-CN" altLang="en-US">
                <a:cs typeface="Calibri" pitchFamily="34" charset="0"/>
              </a:rPr>
              <a:t>分子</a:t>
            </a:r>
            <a:endParaRPr lang="zh-CN" altLang="en-US"/>
          </a:p>
          <a:p>
            <a:pPr indent="266700" eaLnBrk="0" hangingPunct="0">
              <a:lnSpc>
                <a:spcPct val="140000"/>
              </a:lnSpc>
            </a:pPr>
            <a:r>
              <a:rPr lang="en-US" altLang="zh-CN">
                <a:cs typeface="Calibri" pitchFamily="34" charset="0"/>
              </a:rPr>
              <a:t>C.</a:t>
            </a:r>
            <a:r>
              <a:rPr lang="zh-CN" altLang="en-US">
                <a:cs typeface="Calibri" pitchFamily="34" charset="0"/>
              </a:rPr>
              <a:t>每</a:t>
            </a:r>
            <a:r>
              <a:rPr lang="en-US" altLang="zh-CN">
                <a:cs typeface="Calibri" pitchFamily="34" charset="0"/>
              </a:rPr>
              <a:t>3</a:t>
            </a:r>
            <a:r>
              <a:rPr lang="zh-CN" altLang="en-US">
                <a:cs typeface="Calibri" pitchFamily="34" charset="0"/>
              </a:rPr>
              <a:t>万个物质</a:t>
            </a:r>
            <a:r>
              <a:rPr lang="en-US" altLang="zh-CN">
                <a:cs typeface="Calibri" pitchFamily="34" charset="0"/>
              </a:rPr>
              <a:t>Ⅰ</a:t>
            </a:r>
            <a:r>
              <a:rPr lang="zh-CN" altLang="en-US">
                <a:cs typeface="Calibri" pitchFamily="34" charset="0"/>
              </a:rPr>
              <a:t>分子与</a:t>
            </a:r>
            <a:r>
              <a:rPr lang="en-US" altLang="zh-CN">
                <a:cs typeface="Calibri" pitchFamily="34" charset="0"/>
              </a:rPr>
              <a:t>1</a:t>
            </a:r>
            <a:r>
              <a:rPr lang="zh-CN" altLang="en-US">
                <a:cs typeface="Calibri" pitchFamily="34" charset="0"/>
              </a:rPr>
              <a:t>万个物质</a:t>
            </a:r>
            <a:r>
              <a:rPr lang="en-US" altLang="zh-CN">
                <a:cs typeface="Calibri" pitchFamily="34" charset="0"/>
              </a:rPr>
              <a:t>Ⅱ</a:t>
            </a:r>
            <a:r>
              <a:rPr lang="zh-CN" altLang="en-US">
                <a:cs typeface="Calibri" pitchFamily="34" charset="0"/>
              </a:rPr>
              <a:t>分子恰好完全反应生成</a:t>
            </a:r>
            <a:r>
              <a:rPr lang="en-US" altLang="zh-CN">
                <a:cs typeface="Calibri" pitchFamily="34" charset="0"/>
              </a:rPr>
              <a:t>2</a:t>
            </a:r>
            <a:r>
              <a:rPr lang="zh-CN" altLang="en-US">
                <a:cs typeface="Calibri" pitchFamily="34" charset="0"/>
              </a:rPr>
              <a:t>万个物质</a:t>
            </a:r>
            <a:r>
              <a:rPr lang="en-US" altLang="zh-CN">
                <a:cs typeface="Calibri" pitchFamily="34" charset="0"/>
              </a:rPr>
              <a:t>Ⅲ</a:t>
            </a:r>
            <a:r>
              <a:rPr lang="zh-CN" altLang="en-US">
                <a:cs typeface="Calibri" pitchFamily="34" charset="0"/>
              </a:rPr>
              <a:t>分子 </a:t>
            </a:r>
            <a:endParaRPr lang="zh-CN" altLang="en-US"/>
          </a:p>
          <a:p>
            <a:pPr indent="266700" eaLnBrk="0" hangingPunct="0">
              <a:lnSpc>
                <a:spcPct val="140000"/>
              </a:lnSpc>
            </a:pPr>
            <a:r>
              <a:rPr lang="en-US" altLang="zh-CN">
                <a:cs typeface="Calibri" pitchFamily="34" charset="0"/>
              </a:rPr>
              <a:t>D.</a:t>
            </a:r>
            <a:r>
              <a:rPr lang="zh-CN" altLang="en-US">
                <a:cs typeface="Calibri" pitchFamily="34" charset="0"/>
              </a:rPr>
              <a:t>每</a:t>
            </a:r>
            <a:r>
              <a:rPr lang="en-US" altLang="zh-CN">
                <a:cs typeface="Calibri" pitchFamily="34" charset="0"/>
              </a:rPr>
              <a:t>3n</a:t>
            </a:r>
            <a:r>
              <a:rPr lang="zh-CN" altLang="en-US">
                <a:cs typeface="Calibri" pitchFamily="34" charset="0"/>
              </a:rPr>
              <a:t>个物质</a:t>
            </a:r>
            <a:r>
              <a:rPr lang="en-US" altLang="zh-CN">
                <a:cs typeface="Calibri" pitchFamily="34" charset="0"/>
              </a:rPr>
              <a:t>Ⅰ</a:t>
            </a:r>
            <a:r>
              <a:rPr lang="zh-CN" altLang="en-US">
                <a:cs typeface="Calibri" pitchFamily="34" charset="0"/>
              </a:rPr>
              <a:t>分子与</a:t>
            </a:r>
            <a:r>
              <a:rPr lang="en-US" altLang="zh-CN">
                <a:cs typeface="Calibri" pitchFamily="34" charset="0"/>
              </a:rPr>
              <a:t>n</a:t>
            </a:r>
            <a:r>
              <a:rPr lang="zh-CN" altLang="en-US">
                <a:cs typeface="Calibri" pitchFamily="34" charset="0"/>
              </a:rPr>
              <a:t>个物质</a:t>
            </a:r>
            <a:r>
              <a:rPr lang="en-US" altLang="zh-CN">
                <a:cs typeface="Calibri" pitchFamily="34" charset="0"/>
              </a:rPr>
              <a:t>Ⅱ</a:t>
            </a:r>
            <a:r>
              <a:rPr lang="zh-CN" altLang="en-US">
                <a:cs typeface="Calibri" pitchFamily="34" charset="0"/>
              </a:rPr>
              <a:t>分子恰好完全反应生成</a:t>
            </a:r>
            <a:r>
              <a:rPr lang="en-US" altLang="zh-CN">
                <a:cs typeface="Calibri" pitchFamily="34" charset="0"/>
              </a:rPr>
              <a:t>2n</a:t>
            </a:r>
            <a:r>
              <a:rPr lang="zh-CN" altLang="en-US">
                <a:cs typeface="Calibri" pitchFamily="34" charset="0"/>
              </a:rPr>
              <a:t>个物质</a:t>
            </a:r>
            <a:r>
              <a:rPr lang="en-US" altLang="zh-CN">
                <a:cs typeface="Calibri" pitchFamily="34" charset="0"/>
              </a:rPr>
              <a:t>Ⅲ</a:t>
            </a:r>
            <a:r>
              <a:rPr lang="zh-CN" altLang="en-US">
                <a:cs typeface="Calibri" pitchFamily="34" charset="0"/>
              </a:rPr>
              <a:t>分子 </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29" name="Rectangle 5"/>
          <p:cNvSpPr>
            <a:spLocks noChangeArrowheads="1"/>
          </p:cNvSpPr>
          <p:nvPr/>
        </p:nvSpPr>
        <p:spPr bwMode="auto">
          <a:xfrm>
            <a:off x="0" y="2636838"/>
            <a:ext cx="11844338" cy="3311525"/>
          </a:xfrm>
          <a:prstGeom prst="rect">
            <a:avLst/>
          </a:prstGeom>
          <a:noFill/>
          <a:ln w="9525">
            <a:noFill/>
            <a:miter lim="800000"/>
            <a:headEnd/>
            <a:tailEnd/>
          </a:ln>
        </p:spPr>
        <p:txBody>
          <a:bodyPr wrap="none" anchor="ctr">
            <a:spAutoFit/>
          </a:bodyPr>
          <a:lstStyle/>
          <a:p>
            <a:pPr indent="266700"/>
            <a:endParaRPr lang="zh-CN" altLang="en-US" sz="1000"/>
          </a:p>
          <a:p>
            <a:pPr indent="266700" eaLnBrk="0" hangingPunct="0">
              <a:lnSpc>
                <a:spcPct val="140000"/>
              </a:lnSpc>
            </a:pPr>
            <a:r>
              <a:rPr lang="en-US" altLang="zh-CN"/>
              <a:t>6-2.</a:t>
            </a:r>
            <a:r>
              <a:rPr lang="zh-CN" altLang="en-US"/>
              <a:t>煤的气化是提高煤的利用率、减少环境污染的有效措施。煤的气化过程中发生</a:t>
            </a:r>
          </a:p>
          <a:p>
            <a:pPr indent="266700" eaLnBrk="0" hangingPunct="0">
              <a:lnSpc>
                <a:spcPct val="140000"/>
              </a:lnSpc>
            </a:pPr>
            <a:r>
              <a:rPr lang="zh-CN" altLang="en-US"/>
              <a:t>了化学反应</a:t>
            </a:r>
            <a:r>
              <a:rPr lang="en-US" altLang="zh-CN">
                <a:cs typeface="Calibri" pitchFamily="34" charset="0"/>
              </a:rPr>
              <a:t>C+H</a:t>
            </a:r>
            <a:r>
              <a:rPr lang="en-US" altLang="zh-CN" baseline="-30000">
                <a:cs typeface="Calibri" pitchFamily="34" charset="0"/>
              </a:rPr>
              <a:t>2</a:t>
            </a:r>
            <a:r>
              <a:rPr lang="en-US" altLang="zh-CN">
                <a:cs typeface="Calibri" pitchFamily="34" charset="0"/>
              </a:rPr>
              <a:t>0(</a:t>
            </a:r>
            <a:r>
              <a:rPr lang="zh-CN" altLang="en-US">
                <a:cs typeface="Calibri" pitchFamily="34" charset="0"/>
              </a:rPr>
              <a:t>气）</a:t>
            </a:r>
            <a:r>
              <a:rPr lang="en-US" altLang="zh-CN">
                <a:cs typeface="Calibri" pitchFamily="34" charset="0"/>
              </a:rPr>
              <a:t>===== H</a:t>
            </a:r>
            <a:r>
              <a:rPr lang="en-US" altLang="zh-CN" baseline="-30000">
                <a:cs typeface="Calibri" pitchFamily="34" charset="0"/>
              </a:rPr>
              <a:t>2 </a:t>
            </a:r>
            <a:r>
              <a:rPr lang="en-US" altLang="zh-CN">
                <a:cs typeface="Calibri" pitchFamily="34" charset="0"/>
              </a:rPr>
              <a:t>+ CO,</a:t>
            </a:r>
            <a:r>
              <a:rPr lang="zh-CN" altLang="en-US">
                <a:cs typeface="Calibri" pitchFamily="34" charset="0"/>
              </a:rPr>
              <a:t>反应前后</a:t>
            </a:r>
            <a:r>
              <a:rPr lang="zh-CN" altLang="en-US">
                <a:solidFill>
                  <a:schemeClr val="hlink"/>
                </a:solidFill>
                <a:cs typeface="Calibri" pitchFamily="34" charset="0"/>
              </a:rPr>
              <a:t>发生了变化</a:t>
            </a:r>
            <a:r>
              <a:rPr lang="zh-CN" altLang="en-US">
                <a:cs typeface="Calibri" pitchFamily="34" charset="0"/>
              </a:rPr>
              <a:t>的是 </a:t>
            </a:r>
            <a:endParaRPr lang="zh-CN" altLang="en-US"/>
          </a:p>
          <a:p>
            <a:pPr indent="266700" eaLnBrk="0" hangingPunct="0">
              <a:lnSpc>
                <a:spcPct val="140000"/>
              </a:lnSpc>
            </a:pPr>
            <a:r>
              <a:rPr lang="en-US" altLang="zh-CN">
                <a:cs typeface="Calibri" pitchFamily="34" charset="0"/>
              </a:rPr>
              <a:t>A.</a:t>
            </a:r>
            <a:r>
              <a:rPr lang="zh-CN" altLang="en-US">
                <a:cs typeface="Calibri" pitchFamily="34" charset="0"/>
              </a:rPr>
              <a:t>元素的种类        </a:t>
            </a:r>
            <a:r>
              <a:rPr lang="en-US" altLang="zh-CN">
                <a:cs typeface="Calibri" pitchFamily="34" charset="0"/>
              </a:rPr>
              <a:t>B.</a:t>
            </a:r>
            <a:r>
              <a:rPr lang="zh-CN" altLang="en-US">
                <a:cs typeface="Calibri" pitchFamily="34" charset="0"/>
              </a:rPr>
              <a:t>分子的种类         </a:t>
            </a:r>
            <a:r>
              <a:rPr lang="en-US" altLang="zh-CN">
                <a:cs typeface="Calibri" pitchFamily="34" charset="0"/>
              </a:rPr>
              <a:t>C.</a:t>
            </a:r>
            <a:r>
              <a:rPr lang="zh-CN" altLang="en-US">
                <a:cs typeface="Calibri" pitchFamily="34" charset="0"/>
              </a:rPr>
              <a:t>原子的数目     </a:t>
            </a:r>
            <a:r>
              <a:rPr lang="en-US" altLang="zh-CN">
                <a:cs typeface="Calibri" pitchFamily="34" charset="0"/>
              </a:rPr>
              <a:t>D. </a:t>
            </a:r>
            <a:r>
              <a:rPr lang="zh-CN" altLang="en-US">
                <a:cs typeface="Calibri" pitchFamily="34" charset="0"/>
              </a:rPr>
              <a:t>物质的总质量 </a:t>
            </a:r>
            <a:endParaRPr lang="zh-CN" altLang="en-US"/>
          </a:p>
          <a:p>
            <a:pPr indent="266700" eaLnBrk="0" hangingPunct="0">
              <a:lnSpc>
                <a:spcPct val="140000"/>
              </a:lnSpc>
            </a:pPr>
            <a:r>
              <a:rPr lang="en-US" altLang="zh-CN">
                <a:cs typeface="Calibri" pitchFamily="34" charset="0"/>
              </a:rPr>
              <a:t>6-3.(2013</a:t>
            </a:r>
            <a:r>
              <a:rPr lang="zh-CN" altLang="en-US">
                <a:cs typeface="Calibri" pitchFamily="34" charset="0"/>
              </a:rPr>
              <a:t>年广州）浓硝酸和锌反应的化学方程式为：</a:t>
            </a:r>
            <a:r>
              <a:rPr lang="en-US" altLang="zh-CN">
                <a:cs typeface="Calibri" pitchFamily="34" charset="0"/>
              </a:rPr>
              <a:t>Zn+4HNO</a:t>
            </a:r>
            <a:r>
              <a:rPr lang="en-US" altLang="zh-CN" baseline="-30000">
                <a:cs typeface="Calibri" pitchFamily="34" charset="0"/>
              </a:rPr>
              <a:t>3</a:t>
            </a:r>
            <a:r>
              <a:rPr lang="en-US" altLang="zh-CN">
                <a:cs typeface="Calibri" pitchFamily="34" charset="0"/>
              </a:rPr>
              <a:t>==Zn(NO</a:t>
            </a:r>
            <a:r>
              <a:rPr lang="en-US" altLang="zh-CN" baseline="-30000">
                <a:cs typeface="Calibri" pitchFamily="34" charset="0"/>
              </a:rPr>
              <a:t>3</a:t>
            </a:r>
            <a:r>
              <a:rPr lang="en-US" altLang="zh-CN">
                <a:cs typeface="Calibri" pitchFamily="34" charset="0"/>
              </a:rPr>
              <a:t>)</a:t>
            </a:r>
            <a:r>
              <a:rPr lang="en-US" altLang="zh-CN" baseline="-30000">
                <a:cs typeface="Calibri" pitchFamily="34" charset="0"/>
              </a:rPr>
              <a:t>2</a:t>
            </a:r>
            <a:r>
              <a:rPr lang="en-US" altLang="zh-CN">
                <a:cs typeface="Calibri" pitchFamily="34" charset="0"/>
              </a:rPr>
              <a:t>+2H</a:t>
            </a:r>
            <a:r>
              <a:rPr lang="en-US" altLang="zh-CN" baseline="-30000">
                <a:cs typeface="Calibri" pitchFamily="34" charset="0"/>
              </a:rPr>
              <a:t>2</a:t>
            </a:r>
            <a:r>
              <a:rPr lang="en-US" altLang="zh-CN">
                <a:cs typeface="Calibri" pitchFamily="34" charset="0"/>
              </a:rPr>
              <a:t>0+2X↑</a:t>
            </a:r>
            <a:r>
              <a:rPr lang="en-US" altLang="zh-CN">
                <a:latin typeface="Calibri" pitchFamily="34" charset="0"/>
                <a:cs typeface="Calibri" pitchFamily="34" charset="0"/>
              </a:rPr>
              <a:t>,</a:t>
            </a:r>
          </a:p>
          <a:p>
            <a:pPr indent="266700" eaLnBrk="0" hangingPunct="0">
              <a:lnSpc>
                <a:spcPct val="140000"/>
              </a:lnSpc>
            </a:pPr>
            <a:r>
              <a:rPr lang="zh-CN" altLang="en-US">
                <a:cs typeface="Calibri" pitchFamily="34" charset="0"/>
              </a:rPr>
              <a:t>则</a:t>
            </a:r>
            <a:r>
              <a:rPr lang="en-US" altLang="zh-CN">
                <a:cs typeface="Calibri" pitchFamily="34" charset="0"/>
              </a:rPr>
              <a:t>X</a:t>
            </a:r>
            <a:r>
              <a:rPr lang="zh-CN" altLang="en-US">
                <a:cs typeface="Calibri" pitchFamily="34" charset="0"/>
              </a:rPr>
              <a:t>为</a:t>
            </a:r>
            <a:endParaRPr lang="zh-CN" altLang="en-US"/>
          </a:p>
          <a:p>
            <a:pPr indent="266700" eaLnBrk="0" hangingPunct="0">
              <a:lnSpc>
                <a:spcPct val="140000"/>
              </a:lnSpc>
            </a:pPr>
            <a:r>
              <a:rPr lang="en-US" altLang="zh-CN">
                <a:cs typeface="Calibri" pitchFamily="34" charset="0"/>
              </a:rPr>
              <a:t>A.H</a:t>
            </a:r>
            <a:r>
              <a:rPr lang="en-US" altLang="zh-CN" baseline="-30000">
                <a:cs typeface="Calibri" pitchFamily="34" charset="0"/>
              </a:rPr>
              <a:t>2</a:t>
            </a:r>
            <a:r>
              <a:rPr lang="en-US" altLang="zh-CN">
                <a:cs typeface="Calibri" pitchFamily="34" charset="0"/>
              </a:rPr>
              <a:t>                B.NH</a:t>
            </a:r>
            <a:r>
              <a:rPr lang="en-US" altLang="zh-CN" baseline="-30000">
                <a:cs typeface="Calibri" pitchFamily="34" charset="0"/>
              </a:rPr>
              <a:t>3</a:t>
            </a:r>
            <a:r>
              <a:rPr lang="en-US" altLang="zh-CN">
                <a:cs typeface="Calibri" pitchFamily="34" charset="0"/>
              </a:rPr>
              <a:t>                C.NO             D.NO</a:t>
            </a:r>
            <a:r>
              <a:rPr lang="en-US" altLang="zh-CN" baseline="-30000">
                <a:cs typeface="Calibri" pitchFamily="34" charset="0"/>
              </a:rPr>
              <a:t>2</a:t>
            </a:r>
            <a:endParaRPr lang="en-US" altLang="zh-CN"/>
          </a:p>
        </p:txBody>
      </p:sp>
      <p:sp>
        <p:nvSpPr>
          <p:cNvPr id="17415" name="Text Box 7"/>
          <p:cNvSpPr txBox="1">
            <a:spLocks noChangeArrowheads="1"/>
          </p:cNvSpPr>
          <p:nvPr/>
        </p:nvSpPr>
        <p:spPr bwMode="auto">
          <a:xfrm>
            <a:off x="10847388" y="981075"/>
            <a:ext cx="392112"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B</a:t>
            </a:r>
          </a:p>
        </p:txBody>
      </p:sp>
      <p:sp>
        <p:nvSpPr>
          <p:cNvPr id="22531" name="Rectangle 4"/>
          <p:cNvSpPr>
            <a:spLocks noChangeArrowheads="1"/>
          </p:cNvSpPr>
          <p:nvPr/>
        </p:nvSpPr>
        <p:spPr bwMode="auto">
          <a:xfrm>
            <a:off x="0" y="0"/>
            <a:ext cx="10674350" cy="2940050"/>
          </a:xfrm>
          <a:prstGeom prst="rect">
            <a:avLst/>
          </a:prstGeom>
          <a:noFill/>
          <a:ln w="9525">
            <a:noFill/>
            <a:miter lim="800000"/>
            <a:headEnd/>
            <a:tailEnd/>
          </a:ln>
        </p:spPr>
        <p:txBody>
          <a:bodyPr wrap="none" anchor="ctr">
            <a:spAutoFit/>
          </a:bodyPr>
          <a:lstStyle/>
          <a:p>
            <a:pPr indent="266700">
              <a:lnSpc>
                <a:spcPct val="130000"/>
              </a:lnSpc>
            </a:pPr>
            <a:r>
              <a:rPr lang="en-US" altLang="zh-CN">
                <a:cs typeface="Calibri" pitchFamily="34" charset="0"/>
              </a:rPr>
              <a:t>【</a:t>
            </a:r>
            <a:r>
              <a:rPr lang="zh-CN" altLang="en-US">
                <a:cs typeface="Calibri" pitchFamily="34" charset="0"/>
              </a:rPr>
              <a:t>练习巩固</a:t>
            </a:r>
            <a:r>
              <a:rPr lang="en-US" altLang="zh-CN">
                <a:cs typeface="Calibri" pitchFamily="34" charset="0"/>
              </a:rPr>
              <a:t>】</a:t>
            </a:r>
            <a:endParaRPr lang="en-US" altLang="zh-CN"/>
          </a:p>
          <a:p>
            <a:pPr indent="266700" eaLnBrk="0" hangingPunct="0">
              <a:lnSpc>
                <a:spcPct val="130000"/>
              </a:lnSpc>
            </a:pPr>
            <a:r>
              <a:rPr lang="en-US" altLang="zh-CN">
                <a:cs typeface="Calibri" pitchFamily="34" charset="0"/>
              </a:rPr>
              <a:t>6-1.(2019</a:t>
            </a:r>
            <a:r>
              <a:rPr lang="zh-CN" altLang="en-US">
                <a:cs typeface="Calibri" pitchFamily="34" charset="0"/>
              </a:rPr>
              <a:t>年广州）超氧化钾（</a:t>
            </a:r>
            <a:r>
              <a:rPr lang="en-US" altLang="zh-CN">
                <a:cs typeface="Calibri" pitchFamily="34" charset="0"/>
              </a:rPr>
              <a:t>KO</a:t>
            </a:r>
            <a:r>
              <a:rPr lang="en-US" altLang="zh-CN" baseline="-30000">
                <a:cs typeface="Calibri" pitchFamily="34" charset="0"/>
              </a:rPr>
              <a:t>2</a:t>
            </a:r>
            <a:r>
              <a:rPr lang="en-US" altLang="zh-CN">
                <a:cs typeface="Calibri" pitchFamily="34" charset="0"/>
              </a:rPr>
              <a:t>)</a:t>
            </a:r>
            <a:r>
              <a:rPr lang="zh-CN" altLang="en-US">
                <a:cs typeface="Calibri" pitchFamily="34" charset="0"/>
              </a:rPr>
              <a:t>常备于急救器和消防队员背包中，能迅速</a:t>
            </a:r>
          </a:p>
          <a:p>
            <a:pPr indent="266700" eaLnBrk="0" hangingPunct="0">
              <a:lnSpc>
                <a:spcPct val="130000"/>
              </a:lnSpc>
            </a:pPr>
            <a:r>
              <a:rPr lang="zh-CN" altLang="en-US">
                <a:cs typeface="Calibri" pitchFamily="34" charset="0"/>
              </a:rPr>
              <a:t>与水反应放出氧气：</a:t>
            </a:r>
            <a:r>
              <a:rPr lang="en-US" altLang="zh-CN">
                <a:cs typeface="Calibri" pitchFamily="34" charset="0"/>
              </a:rPr>
              <a:t>2KO</a:t>
            </a:r>
            <a:r>
              <a:rPr lang="en-US" altLang="zh-CN" baseline="-30000">
                <a:cs typeface="Calibri" pitchFamily="34" charset="0"/>
              </a:rPr>
              <a:t>2</a:t>
            </a:r>
            <a:r>
              <a:rPr lang="en-US" altLang="zh-CN">
                <a:cs typeface="Calibri" pitchFamily="34" charset="0"/>
              </a:rPr>
              <a:t>+2H</a:t>
            </a:r>
            <a:r>
              <a:rPr lang="en-US" altLang="zh-CN" baseline="-30000">
                <a:cs typeface="Calibri" pitchFamily="34" charset="0"/>
              </a:rPr>
              <a:t>2</a:t>
            </a:r>
            <a:r>
              <a:rPr lang="en-US" altLang="zh-CN">
                <a:cs typeface="Calibri" pitchFamily="34" charset="0"/>
              </a:rPr>
              <a:t>0===2KOH+X+</a:t>
            </a:r>
            <a:r>
              <a:rPr lang="en-US" altLang="zh-CN">
                <a:latin typeface="Calibri" pitchFamily="34" charset="0"/>
                <a:cs typeface="Calibri" pitchFamily="34" charset="0"/>
              </a:rPr>
              <a:t>0</a:t>
            </a:r>
            <a:r>
              <a:rPr lang="en-US" altLang="zh-CN" baseline="-30000">
                <a:cs typeface="Calibri" pitchFamily="34" charset="0"/>
              </a:rPr>
              <a:t>2</a:t>
            </a:r>
            <a:r>
              <a:rPr lang="en-US" altLang="zh-CN">
                <a:cs typeface="Calibri" pitchFamily="34" charset="0"/>
              </a:rPr>
              <a:t>↑</a:t>
            </a:r>
            <a:r>
              <a:rPr lang="en-US" altLang="zh-CN">
                <a:latin typeface="Calibri" pitchFamily="34" charset="0"/>
                <a:cs typeface="Calibri" pitchFamily="34" charset="0"/>
              </a:rPr>
              <a:t>,</a:t>
            </a:r>
            <a:r>
              <a:rPr lang="zh-CN" altLang="en-US">
                <a:cs typeface="Calibri" pitchFamily="34" charset="0"/>
              </a:rPr>
              <a:t>关于此反应的说法</a:t>
            </a:r>
            <a:r>
              <a:rPr lang="zh-CN" altLang="en-US">
                <a:solidFill>
                  <a:schemeClr val="hlink"/>
                </a:solidFill>
                <a:cs typeface="Calibri" pitchFamily="34" charset="0"/>
              </a:rPr>
              <a:t>不正确</a:t>
            </a:r>
            <a:r>
              <a:rPr lang="zh-CN" altLang="en-US">
                <a:cs typeface="Calibri" pitchFamily="34" charset="0"/>
              </a:rPr>
              <a:t>的是</a:t>
            </a:r>
            <a:endParaRPr lang="zh-CN" altLang="en-US"/>
          </a:p>
          <a:p>
            <a:pPr indent="266700" eaLnBrk="0" hangingPunct="0">
              <a:lnSpc>
                <a:spcPct val="130000"/>
              </a:lnSpc>
            </a:pPr>
            <a:r>
              <a:rPr lang="en-US" altLang="zh-CN">
                <a:cs typeface="Calibri" pitchFamily="34" charset="0"/>
              </a:rPr>
              <a:t>A.X</a:t>
            </a:r>
            <a:r>
              <a:rPr lang="zh-CN" altLang="en-US">
                <a:cs typeface="Calibri" pitchFamily="34" charset="0"/>
              </a:rPr>
              <a:t>的化学式为</a:t>
            </a:r>
            <a:r>
              <a:rPr lang="en-US" altLang="zh-CN">
                <a:cs typeface="Calibri" pitchFamily="34" charset="0"/>
              </a:rPr>
              <a:t>H</a:t>
            </a:r>
            <a:r>
              <a:rPr lang="en-US" altLang="zh-CN" baseline="-30000">
                <a:cs typeface="Calibri" pitchFamily="34" charset="0"/>
              </a:rPr>
              <a:t>2</a:t>
            </a:r>
            <a:r>
              <a:rPr lang="en-US" altLang="zh-CN">
                <a:latin typeface="Calibri" pitchFamily="34" charset="0"/>
                <a:cs typeface="Calibri" pitchFamily="34" charset="0"/>
              </a:rPr>
              <a:t>0</a:t>
            </a:r>
            <a:r>
              <a:rPr lang="en-US" altLang="zh-CN" baseline="-30000">
                <a:cs typeface="Calibri" pitchFamily="34" charset="0"/>
              </a:rPr>
              <a:t>2</a:t>
            </a:r>
            <a:r>
              <a:rPr lang="en-US" altLang="zh-CN">
                <a:cs typeface="Calibri" pitchFamily="34" charset="0"/>
              </a:rPr>
              <a:t>                  B.</a:t>
            </a:r>
            <a:r>
              <a:rPr lang="zh-CN" altLang="en-US">
                <a:cs typeface="Calibri" pitchFamily="34" charset="0"/>
              </a:rPr>
              <a:t>反应前后元素种类发生变化 </a:t>
            </a:r>
            <a:endParaRPr lang="zh-CN" altLang="en-US"/>
          </a:p>
          <a:p>
            <a:pPr indent="266700" eaLnBrk="0" hangingPunct="0">
              <a:lnSpc>
                <a:spcPct val="130000"/>
              </a:lnSpc>
            </a:pPr>
            <a:r>
              <a:rPr lang="en-US" altLang="zh-CN">
                <a:cs typeface="Calibri" pitchFamily="34" charset="0"/>
              </a:rPr>
              <a:t>C.</a:t>
            </a:r>
            <a:r>
              <a:rPr lang="zh-CN" altLang="en-US">
                <a:cs typeface="Calibri" pitchFamily="34" charset="0"/>
              </a:rPr>
              <a:t>反应前后氧元素化合价发生变化     </a:t>
            </a:r>
            <a:r>
              <a:rPr lang="en-US" altLang="zh-CN">
                <a:cs typeface="Calibri" pitchFamily="34" charset="0"/>
              </a:rPr>
              <a:t>D.</a:t>
            </a:r>
            <a:r>
              <a:rPr lang="zh-CN" altLang="en-US">
                <a:cs typeface="Calibri" pitchFamily="34" charset="0"/>
              </a:rPr>
              <a:t>反应前后物质状态发生变化</a:t>
            </a:r>
            <a:endParaRPr lang="zh-CN" altLang="en-US"/>
          </a:p>
          <a:p>
            <a:pPr indent="266700" eaLnBrk="0" hangingPunct="0">
              <a:lnSpc>
                <a:spcPct val="130000"/>
              </a:lnSpc>
            </a:pPr>
            <a:endParaRPr lang="zh-CN" altLang="en-US"/>
          </a:p>
        </p:txBody>
      </p:sp>
      <p:sp>
        <p:nvSpPr>
          <p:cNvPr id="22532" name="文本框 21"/>
          <p:cNvSpPr txBox="1">
            <a:spLocks noChangeArrowheads="1"/>
          </p:cNvSpPr>
          <p:nvPr/>
        </p:nvSpPr>
        <p:spPr bwMode="auto">
          <a:xfrm>
            <a:off x="3575050" y="3357563"/>
            <a:ext cx="517525" cy="260350"/>
          </a:xfrm>
          <a:prstGeom prst="rect">
            <a:avLst/>
          </a:prstGeom>
          <a:noFill/>
          <a:ln w="9525">
            <a:noFill/>
            <a:miter lim="800000"/>
            <a:headEnd/>
            <a:tailEnd/>
          </a:ln>
        </p:spPr>
        <p:txBody>
          <a:bodyPr>
            <a:spAutoFit/>
          </a:bodyPr>
          <a:lstStyle/>
          <a:p>
            <a:r>
              <a:rPr lang="zh-CN" altLang="en-US" sz="1100">
                <a:latin typeface="Calibri" pitchFamily="34" charset="0"/>
                <a:cs typeface="Calibri" pitchFamily="34" charset="0"/>
              </a:rPr>
              <a:t>高温</a:t>
            </a:r>
            <a:endParaRPr lang="zh-CN" altLang="en-US"/>
          </a:p>
        </p:txBody>
      </p:sp>
      <p:sp>
        <p:nvSpPr>
          <p:cNvPr id="2" name="Text Box 7"/>
          <p:cNvSpPr txBox="1">
            <a:spLocks noChangeArrowheads="1"/>
          </p:cNvSpPr>
          <p:nvPr/>
        </p:nvSpPr>
        <p:spPr bwMode="auto">
          <a:xfrm>
            <a:off x="8904288" y="3429000"/>
            <a:ext cx="392112"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B</a:t>
            </a:r>
          </a:p>
        </p:txBody>
      </p:sp>
      <p:sp>
        <p:nvSpPr>
          <p:cNvPr id="3" name="Text Box 7"/>
          <p:cNvSpPr txBox="1">
            <a:spLocks noChangeArrowheads="1"/>
          </p:cNvSpPr>
          <p:nvPr/>
        </p:nvSpPr>
        <p:spPr bwMode="auto">
          <a:xfrm>
            <a:off x="1270000" y="4868863"/>
            <a:ext cx="392113" cy="547687"/>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D</a:t>
            </a:r>
          </a:p>
        </p:txBody>
      </p:sp>
      <p:sp>
        <p:nvSpPr>
          <p:cNvPr id="4" name="Text Box 7"/>
          <p:cNvSpPr txBox="1">
            <a:spLocks noChangeArrowheads="1"/>
          </p:cNvSpPr>
          <p:nvPr/>
        </p:nvSpPr>
        <p:spPr bwMode="auto">
          <a:xfrm>
            <a:off x="1558925" y="5949950"/>
            <a:ext cx="9499600" cy="547688"/>
          </a:xfrm>
          <a:prstGeom prst="rect">
            <a:avLst/>
          </a:prstGeom>
          <a:noFill/>
          <a:ln w="28575">
            <a:solidFill>
              <a:srgbClr val="0000FF"/>
            </a:solidFill>
            <a:miter lim="800000"/>
            <a:headEnd/>
            <a:tailEnd/>
          </a:ln>
        </p:spPr>
        <p:txBody>
          <a:bodyPr wrap="none">
            <a:spAutoFit/>
          </a:bodyPr>
          <a:lstStyle/>
          <a:p>
            <a:r>
              <a:rPr lang="zh-CN" altLang="en-US" sz="2800">
                <a:solidFill>
                  <a:srgbClr val="990033"/>
                </a:solidFill>
              </a:rPr>
              <a:t>这种类型题方法：根据反应前后原子种类和数目相同来推导</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edg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edg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3" grpId="0" animBg="1"/>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5" name="Text Box 7"/>
          <p:cNvSpPr txBox="1">
            <a:spLocks noChangeArrowheads="1"/>
          </p:cNvSpPr>
          <p:nvPr/>
        </p:nvSpPr>
        <p:spPr bwMode="auto">
          <a:xfrm>
            <a:off x="6815138" y="908050"/>
            <a:ext cx="392112"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B</a:t>
            </a:r>
          </a:p>
        </p:txBody>
      </p:sp>
      <p:sp>
        <p:nvSpPr>
          <p:cNvPr id="23554" name="Rectangle 4"/>
          <p:cNvSpPr>
            <a:spLocks noChangeArrowheads="1"/>
          </p:cNvSpPr>
          <p:nvPr/>
        </p:nvSpPr>
        <p:spPr bwMode="auto">
          <a:xfrm>
            <a:off x="334963" y="260350"/>
            <a:ext cx="11160125" cy="5203825"/>
          </a:xfrm>
          <a:prstGeom prst="rect">
            <a:avLst/>
          </a:prstGeom>
          <a:noFill/>
          <a:ln w="9525">
            <a:noFill/>
            <a:miter lim="800000"/>
            <a:headEnd/>
            <a:tailEnd/>
          </a:ln>
        </p:spPr>
        <p:txBody>
          <a:bodyPr anchor="ctr">
            <a:spAutoFit/>
          </a:bodyPr>
          <a:lstStyle/>
          <a:p>
            <a:pPr indent="266700">
              <a:lnSpc>
                <a:spcPct val="140000"/>
              </a:lnSpc>
            </a:pPr>
            <a:r>
              <a:rPr lang="en-US" altLang="zh-CN">
                <a:cs typeface="Calibri" pitchFamily="34" charset="0"/>
              </a:rPr>
              <a:t>6-4.(2012</a:t>
            </a:r>
            <a:r>
              <a:rPr lang="zh-CN" altLang="en-US">
                <a:cs typeface="Calibri" pitchFamily="34" charset="0"/>
              </a:rPr>
              <a:t>年广州）</a:t>
            </a:r>
            <a:r>
              <a:rPr lang="en-US" altLang="zh-CN">
                <a:cs typeface="Calibri" pitchFamily="34" charset="0"/>
              </a:rPr>
              <a:t>AgNO</a:t>
            </a:r>
            <a:r>
              <a:rPr lang="en-US" altLang="zh-CN" baseline="-30000">
                <a:cs typeface="Calibri" pitchFamily="34" charset="0"/>
              </a:rPr>
              <a:t>3</a:t>
            </a:r>
            <a:r>
              <a:rPr lang="zh-CN" altLang="en-US">
                <a:cs typeface="Calibri" pitchFamily="34" charset="0"/>
              </a:rPr>
              <a:t>固体见光或受热易分解，故用棕色试剂瓶保存。</a:t>
            </a:r>
            <a:r>
              <a:rPr lang="en-US" altLang="zh-CN">
                <a:cs typeface="Calibri" pitchFamily="34" charset="0"/>
              </a:rPr>
              <a:t>AgNO</a:t>
            </a:r>
            <a:r>
              <a:rPr lang="en-US" altLang="zh-CN" baseline="-30000">
                <a:cs typeface="Calibri" pitchFamily="34" charset="0"/>
              </a:rPr>
              <a:t>3</a:t>
            </a:r>
            <a:r>
              <a:rPr lang="zh-CN" altLang="en-US">
                <a:cs typeface="Calibri" pitchFamily="34" charset="0"/>
              </a:rPr>
              <a:t>受热分解，放出的</a:t>
            </a:r>
            <a:r>
              <a:rPr lang="zh-CN" altLang="en-US">
                <a:solidFill>
                  <a:schemeClr val="hlink"/>
                </a:solidFill>
                <a:cs typeface="Calibri" pitchFamily="34" charset="0"/>
              </a:rPr>
              <a:t>有刺激性气味</a:t>
            </a:r>
            <a:r>
              <a:rPr lang="zh-CN" altLang="en-US">
                <a:cs typeface="Calibri" pitchFamily="34" charset="0"/>
              </a:rPr>
              <a:t>的气体</a:t>
            </a:r>
            <a:r>
              <a:rPr lang="zh-CN" altLang="en-US">
                <a:solidFill>
                  <a:schemeClr val="hlink"/>
                </a:solidFill>
                <a:cs typeface="Calibri" pitchFamily="34" charset="0"/>
              </a:rPr>
              <a:t>可能</a:t>
            </a:r>
            <a:r>
              <a:rPr lang="zh-CN" altLang="en-US">
                <a:cs typeface="Calibri" pitchFamily="34" charset="0"/>
              </a:rPr>
              <a:t>是</a:t>
            </a:r>
            <a:endParaRPr lang="zh-CN" altLang="en-US"/>
          </a:p>
          <a:p>
            <a:pPr indent="266700" eaLnBrk="0" hangingPunct="0">
              <a:lnSpc>
                <a:spcPct val="140000"/>
              </a:lnSpc>
            </a:pPr>
            <a:r>
              <a:rPr lang="en-US" altLang="zh-CN">
                <a:cs typeface="Calibri" pitchFamily="34" charset="0"/>
              </a:rPr>
              <a:t>A.SO</a:t>
            </a:r>
            <a:r>
              <a:rPr lang="en-US" altLang="zh-CN" baseline="-30000">
                <a:cs typeface="Calibri" pitchFamily="34" charset="0"/>
              </a:rPr>
              <a:t>2</a:t>
            </a:r>
            <a:r>
              <a:rPr lang="en-US" altLang="zh-CN">
                <a:cs typeface="Calibri" pitchFamily="34" charset="0"/>
              </a:rPr>
              <a:t>              B.NO</a:t>
            </a:r>
            <a:r>
              <a:rPr lang="en-US" altLang="zh-CN" baseline="-30000">
                <a:cs typeface="Calibri" pitchFamily="34" charset="0"/>
              </a:rPr>
              <a:t>2</a:t>
            </a:r>
            <a:r>
              <a:rPr lang="en-US" altLang="zh-CN">
                <a:cs typeface="Calibri" pitchFamily="34" charset="0"/>
              </a:rPr>
              <a:t>                 C.NH</a:t>
            </a:r>
            <a:r>
              <a:rPr lang="en-US" altLang="zh-CN" baseline="-30000">
                <a:cs typeface="Calibri" pitchFamily="34" charset="0"/>
              </a:rPr>
              <a:t>3</a:t>
            </a:r>
            <a:r>
              <a:rPr lang="en-US" altLang="zh-CN">
                <a:cs typeface="Calibri" pitchFamily="34" charset="0"/>
              </a:rPr>
              <a:t>             D.N</a:t>
            </a:r>
            <a:r>
              <a:rPr lang="en-US" altLang="zh-CN" baseline="-30000">
                <a:cs typeface="Calibri" pitchFamily="34" charset="0"/>
              </a:rPr>
              <a:t>2</a:t>
            </a:r>
            <a:endParaRPr lang="en-US" altLang="zh-CN"/>
          </a:p>
          <a:p>
            <a:pPr indent="266700" eaLnBrk="0" hangingPunct="0">
              <a:lnSpc>
                <a:spcPct val="140000"/>
              </a:lnSpc>
            </a:pPr>
            <a:r>
              <a:rPr lang="en-US" altLang="zh-CN">
                <a:cs typeface="Calibri" pitchFamily="34" charset="0"/>
              </a:rPr>
              <a:t>6-5.</a:t>
            </a:r>
            <a:r>
              <a:rPr lang="zh-CN" altLang="en-US">
                <a:cs typeface="Calibri" pitchFamily="34" charset="0"/>
              </a:rPr>
              <a:t>据报道，某研究小组将二氧化碳与氢气按</a:t>
            </a:r>
            <a:r>
              <a:rPr lang="en-US" altLang="zh-CN">
                <a:cs typeface="Calibri" pitchFamily="34" charset="0"/>
              </a:rPr>
              <a:t>1:4</a:t>
            </a:r>
            <a:r>
              <a:rPr lang="zh-CN" altLang="en-US">
                <a:cs typeface="Calibri" pitchFamily="34" charset="0"/>
              </a:rPr>
              <a:t>比例在一定温度、压强下混合并以铑－镁为催化剂可生成</a:t>
            </a:r>
            <a:r>
              <a:rPr lang="en-US" altLang="zh-CN">
                <a:cs typeface="Calibri" pitchFamily="34" charset="0"/>
              </a:rPr>
              <a:t>X,</a:t>
            </a:r>
            <a:r>
              <a:rPr lang="zh-CN" altLang="en-US">
                <a:cs typeface="Calibri" pitchFamily="34" charset="0"/>
              </a:rPr>
              <a:t>其反应为：</a:t>
            </a:r>
            <a:r>
              <a:rPr lang="en-US" altLang="zh-CN">
                <a:cs typeface="Calibri" pitchFamily="34" charset="0"/>
              </a:rPr>
              <a:t>CO</a:t>
            </a:r>
            <a:r>
              <a:rPr lang="en-US" altLang="zh-CN" baseline="-30000">
                <a:cs typeface="Calibri" pitchFamily="34" charset="0"/>
              </a:rPr>
              <a:t>2</a:t>
            </a:r>
            <a:r>
              <a:rPr lang="en-US" altLang="zh-CN">
                <a:cs typeface="Calibri" pitchFamily="34" charset="0"/>
              </a:rPr>
              <a:t>+4H</a:t>
            </a:r>
            <a:r>
              <a:rPr lang="en-US" altLang="zh-CN" baseline="-30000">
                <a:cs typeface="Calibri" pitchFamily="34" charset="0"/>
              </a:rPr>
              <a:t>2</a:t>
            </a:r>
            <a:r>
              <a:rPr lang="en-US" altLang="zh-CN">
                <a:cs typeface="Calibri" pitchFamily="34" charset="0"/>
              </a:rPr>
              <a:t>=X+2H</a:t>
            </a:r>
            <a:r>
              <a:rPr lang="en-US" altLang="zh-CN" baseline="-30000">
                <a:cs typeface="Calibri" pitchFamily="34" charset="0"/>
              </a:rPr>
              <a:t>2</a:t>
            </a:r>
            <a:r>
              <a:rPr lang="en-US" altLang="zh-CN">
                <a:latin typeface="Calibri" pitchFamily="34" charset="0"/>
                <a:cs typeface="Calibri" pitchFamily="34" charset="0"/>
              </a:rPr>
              <a:t>0,</a:t>
            </a:r>
            <a:r>
              <a:rPr lang="zh-CN" altLang="en-US">
                <a:cs typeface="Calibri" pitchFamily="34" charset="0"/>
              </a:rPr>
              <a:t>则</a:t>
            </a:r>
            <a:r>
              <a:rPr lang="en-US" altLang="zh-CN">
                <a:cs typeface="Calibri" pitchFamily="34" charset="0"/>
              </a:rPr>
              <a:t>X</a:t>
            </a:r>
            <a:r>
              <a:rPr lang="zh-CN" altLang="en-US">
                <a:cs typeface="Calibri" pitchFamily="34" charset="0"/>
              </a:rPr>
              <a:t>为</a:t>
            </a:r>
            <a:endParaRPr lang="zh-CN" altLang="en-US"/>
          </a:p>
          <a:p>
            <a:pPr indent="266700" eaLnBrk="0" hangingPunct="0">
              <a:lnSpc>
                <a:spcPct val="140000"/>
              </a:lnSpc>
            </a:pPr>
            <a:r>
              <a:rPr lang="en-US" altLang="zh-CN">
                <a:cs typeface="Calibri" pitchFamily="34" charset="0"/>
              </a:rPr>
              <a:t>A.CO               B.CH</a:t>
            </a:r>
            <a:r>
              <a:rPr lang="en-US" altLang="zh-CN" baseline="-30000">
                <a:cs typeface="Calibri" pitchFamily="34" charset="0"/>
              </a:rPr>
              <a:t>4</a:t>
            </a:r>
            <a:r>
              <a:rPr lang="en-US" altLang="zh-CN">
                <a:cs typeface="Calibri" pitchFamily="34" charset="0"/>
              </a:rPr>
              <a:t>                C.H</a:t>
            </a:r>
            <a:r>
              <a:rPr lang="en-US" altLang="zh-CN" baseline="-30000">
                <a:cs typeface="Calibri" pitchFamily="34" charset="0"/>
              </a:rPr>
              <a:t>2</a:t>
            </a:r>
            <a:r>
              <a:rPr lang="en-US" altLang="zh-CN">
                <a:cs typeface="Calibri" pitchFamily="34" charset="0"/>
              </a:rPr>
              <a:t>           D.C</a:t>
            </a:r>
            <a:r>
              <a:rPr lang="en-US" altLang="zh-CN" baseline="-30000">
                <a:cs typeface="Calibri" pitchFamily="34" charset="0"/>
              </a:rPr>
              <a:t>2</a:t>
            </a:r>
            <a:r>
              <a:rPr lang="en-US" altLang="zh-CN">
                <a:cs typeface="Calibri" pitchFamily="34" charset="0"/>
              </a:rPr>
              <a:t>H</a:t>
            </a:r>
            <a:r>
              <a:rPr lang="en-US" altLang="zh-CN" baseline="-30000">
                <a:cs typeface="Calibri" pitchFamily="34" charset="0"/>
              </a:rPr>
              <a:t>4</a:t>
            </a:r>
            <a:endParaRPr lang="en-US" altLang="zh-CN"/>
          </a:p>
          <a:p>
            <a:pPr indent="266700" eaLnBrk="0" hangingPunct="0">
              <a:lnSpc>
                <a:spcPct val="140000"/>
              </a:lnSpc>
            </a:pPr>
            <a:r>
              <a:rPr lang="en-US" altLang="zh-CN">
                <a:cs typeface="Calibri" pitchFamily="34" charset="0"/>
              </a:rPr>
              <a:t>6-6.</a:t>
            </a:r>
            <a:r>
              <a:rPr lang="zh-CN" altLang="en-US">
                <a:cs typeface="Calibri" pitchFamily="34" charset="0"/>
              </a:rPr>
              <a:t>为治理</a:t>
            </a:r>
            <a:r>
              <a:rPr lang="en-US" altLang="zh-CN">
                <a:cs typeface="Calibri" pitchFamily="34" charset="0"/>
              </a:rPr>
              <a:t>SO</a:t>
            </a:r>
            <a:r>
              <a:rPr lang="en-US" altLang="zh-CN" baseline="-30000">
                <a:cs typeface="Calibri" pitchFamily="34" charset="0"/>
              </a:rPr>
              <a:t>2</a:t>
            </a:r>
            <a:r>
              <a:rPr lang="zh-CN" altLang="en-US">
                <a:cs typeface="Calibri" pitchFamily="34" charset="0"/>
              </a:rPr>
              <a:t>污染，某市环保部门派出飞机喷撒</a:t>
            </a:r>
            <a:r>
              <a:rPr lang="en-US" altLang="zh-CN">
                <a:cs typeface="Calibri" pitchFamily="34" charset="0"/>
              </a:rPr>
              <a:t>X</a:t>
            </a:r>
            <a:r>
              <a:rPr lang="zh-CN" altLang="en-US">
                <a:cs typeface="Calibri" pitchFamily="34" charset="0"/>
              </a:rPr>
              <a:t>粉末吸收</a:t>
            </a:r>
            <a:r>
              <a:rPr lang="en-US" altLang="zh-CN">
                <a:cs typeface="Calibri" pitchFamily="34" charset="0"/>
              </a:rPr>
              <a:t>SO</a:t>
            </a:r>
            <a:r>
              <a:rPr lang="en-US" altLang="zh-CN" baseline="-30000">
                <a:cs typeface="Calibri" pitchFamily="34" charset="0"/>
              </a:rPr>
              <a:t>2</a:t>
            </a:r>
            <a:r>
              <a:rPr lang="en-US" altLang="zh-CN">
                <a:cs typeface="Calibri" pitchFamily="34" charset="0"/>
              </a:rPr>
              <a:t>,</a:t>
            </a:r>
            <a:r>
              <a:rPr lang="zh-CN" altLang="en-US">
                <a:cs typeface="Calibri" pitchFamily="34" charset="0"/>
              </a:rPr>
              <a:t>反应的化学方程式为</a:t>
            </a:r>
            <a:endParaRPr lang="zh-CN" altLang="en-US"/>
          </a:p>
          <a:p>
            <a:pPr indent="266700" eaLnBrk="0" hangingPunct="0">
              <a:lnSpc>
                <a:spcPct val="140000"/>
              </a:lnSpc>
            </a:pPr>
            <a:r>
              <a:rPr lang="en-US" altLang="zh-CN">
                <a:cs typeface="Calibri" pitchFamily="34" charset="0"/>
              </a:rPr>
              <a:t>2X +2S0</a:t>
            </a:r>
            <a:r>
              <a:rPr lang="en-US" altLang="zh-CN" baseline="-30000">
                <a:cs typeface="Calibri" pitchFamily="34" charset="0"/>
              </a:rPr>
              <a:t>2</a:t>
            </a:r>
            <a:r>
              <a:rPr lang="en-US" altLang="zh-CN">
                <a:cs typeface="Calibri" pitchFamily="34" charset="0"/>
              </a:rPr>
              <a:t>+0</a:t>
            </a:r>
            <a:r>
              <a:rPr lang="en-US" altLang="zh-CN" baseline="-30000">
                <a:cs typeface="Calibri" pitchFamily="34" charset="0"/>
              </a:rPr>
              <a:t>2</a:t>
            </a:r>
            <a:r>
              <a:rPr lang="en-US" altLang="zh-CN">
                <a:cs typeface="Calibri" pitchFamily="34" charset="0"/>
              </a:rPr>
              <a:t>====2CaSO</a:t>
            </a:r>
            <a:r>
              <a:rPr lang="en-US" altLang="zh-CN" baseline="-30000">
                <a:cs typeface="Calibri" pitchFamily="34" charset="0"/>
              </a:rPr>
              <a:t>4</a:t>
            </a:r>
            <a:r>
              <a:rPr lang="en-US" altLang="zh-CN">
                <a:cs typeface="Calibri" pitchFamily="34" charset="0"/>
              </a:rPr>
              <a:t>+2CO</a:t>
            </a:r>
            <a:r>
              <a:rPr lang="en-US" altLang="zh-CN" baseline="-30000">
                <a:cs typeface="Calibri" pitchFamily="34" charset="0"/>
              </a:rPr>
              <a:t>2</a:t>
            </a:r>
            <a:r>
              <a:rPr lang="en-US" altLang="zh-CN">
                <a:cs typeface="Calibri" pitchFamily="34" charset="0"/>
              </a:rPr>
              <a:t>,X</a:t>
            </a:r>
            <a:r>
              <a:rPr lang="zh-CN" altLang="en-US">
                <a:cs typeface="Calibri" pitchFamily="34" charset="0"/>
              </a:rPr>
              <a:t>的化学式是 </a:t>
            </a:r>
            <a:endParaRPr lang="zh-CN" altLang="en-US"/>
          </a:p>
          <a:p>
            <a:pPr indent="266700" eaLnBrk="0" hangingPunct="0">
              <a:lnSpc>
                <a:spcPct val="140000"/>
              </a:lnSpc>
            </a:pPr>
            <a:r>
              <a:rPr lang="en-US" altLang="zh-CN">
                <a:cs typeface="Calibri" pitchFamily="34" charset="0"/>
              </a:rPr>
              <a:t>A.Ca0               B.Ca(OH)</a:t>
            </a:r>
            <a:r>
              <a:rPr lang="en-US" altLang="zh-CN" baseline="-30000">
                <a:cs typeface="Calibri" pitchFamily="34" charset="0"/>
              </a:rPr>
              <a:t>2</a:t>
            </a:r>
            <a:r>
              <a:rPr lang="en-US" altLang="zh-CN">
                <a:cs typeface="Calibri" pitchFamily="34" charset="0"/>
              </a:rPr>
              <a:t>            C.Na</a:t>
            </a:r>
            <a:r>
              <a:rPr lang="en-US" altLang="zh-CN" baseline="-30000">
                <a:cs typeface="Calibri" pitchFamily="34" charset="0"/>
              </a:rPr>
              <a:t>2</a:t>
            </a:r>
            <a:r>
              <a:rPr lang="en-US" altLang="zh-CN">
                <a:cs typeface="Calibri" pitchFamily="34" charset="0"/>
              </a:rPr>
              <a:t>CO</a:t>
            </a:r>
            <a:r>
              <a:rPr lang="en-US" altLang="zh-CN" baseline="-30000">
                <a:cs typeface="Calibri" pitchFamily="34" charset="0"/>
              </a:rPr>
              <a:t>3</a:t>
            </a:r>
            <a:r>
              <a:rPr lang="en-US" altLang="zh-CN">
                <a:cs typeface="Calibri" pitchFamily="34" charset="0"/>
              </a:rPr>
              <a:t>      D. CaCO</a:t>
            </a:r>
            <a:r>
              <a:rPr lang="en-US" altLang="zh-CN" baseline="-30000">
                <a:cs typeface="Calibri" pitchFamily="34" charset="0"/>
              </a:rPr>
              <a:t>3</a:t>
            </a:r>
          </a:p>
        </p:txBody>
      </p:sp>
      <p:sp>
        <p:nvSpPr>
          <p:cNvPr id="2" name="Text Box 7"/>
          <p:cNvSpPr txBox="1">
            <a:spLocks noChangeArrowheads="1"/>
          </p:cNvSpPr>
          <p:nvPr/>
        </p:nvSpPr>
        <p:spPr bwMode="auto">
          <a:xfrm>
            <a:off x="8904288" y="2349500"/>
            <a:ext cx="392112"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B</a:t>
            </a:r>
          </a:p>
        </p:txBody>
      </p:sp>
      <p:sp>
        <p:nvSpPr>
          <p:cNvPr id="3" name="Text Box 7"/>
          <p:cNvSpPr txBox="1">
            <a:spLocks noChangeArrowheads="1"/>
          </p:cNvSpPr>
          <p:nvPr/>
        </p:nvSpPr>
        <p:spPr bwMode="auto">
          <a:xfrm>
            <a:off x="6527800" y="4365625"/>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edg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edg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5" name="Text Box 7"/>
          <p:cNvSpPr txBox="1">
            <a:spLocks noChangeArrowheads="1"/>
          </p:cNvSpPr>
          <p:nvPr/>
        </p:nvSpPr>
        <p:spPr bwMode="auto">
          <a:xfrm>
            <a:off x="3143250" y="620713"/>
            <a:ext cx="392113" cy="547687"/>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A</a:t>
            </a:r>
          </a:p>
        </p:txBody>
      </p:sp>
      <p:sp>
        <p:nvSpPr>
          <p:cNvPr id="24578" name="Rectangle 24"/>
          <p:cNvSpPr>
            <a:spLocks noChangeArrowheads="1"/>
          </p:cNvSpPr>
          <p:nvPr/>
        </p:nvSpPr>
        <p:spPr bwMode="auto">
          <a:xfrm>
            <a:off x="190500" y="4763"/>
            <a:ext cx="11023600" cy="1625600"/>
          </a:xfrm>
          <a:prstGeom prst="rect">
            <a:avLst/>
          </a:prstGeom>
          <a:noFill/>
          <a:ln w="9525">
            <a:noFill/>
            <a:miter lim="800000"/>
            <a:headEnd/>
            <a:tailEnd/>
          </a:ln>
        </p:spPr>
        <p:txBody>
          <a:bodyPr wrap="none" anchor="ctr">
            <a:spAutoFit/>
          </a:bodyPr>
          <a:lstStyle/>
          <a:p>
            <a:pPr indent="266700">
              <a:lnSpc>
                <a:spcPct val="140000"/>
              </a:lnSpc>
            </a:pPr>
            <a:r>
              <a:rPr lang="en-US" altLang="zh-CN">
                <a:cs typeface="Calibri" pitchFamily="34" charset="0"/>
              </a:rPr>
              <a:t>6-7.</a:t>
            </a:r>
            <a:r>
              <a:rPr lang="zh-CN" altLang="en-US">
                <a:cs typeface="Calibri" pitchFamily="34" charset="0"/>
              </a:rPr>
              <a:t>火箭推进器中盛有</a:t>
            </a:r>
            <a:r>
              <a:rPr lang="en-US" altLang="zh-CN">
                <a:cs typeface="Calibri" pitchFamily="34" charset="0"/>
              </a:rPr>
              <a:t>NH</a:t>
            </a:r>
            <a:r>
              <a:rPr lang="zh-CN" altLang="en-US">
                <a:cs typeface="Calibri" pitchFamily="34" charset="0"/>
              </a:rPr>
              <a:t>和</a:t>
            </a:r>
            <a:r>
              <a:rPr lang="en-US" altLang="zh-CN">
                <a:cs typeface="Calibri" pitchFamily="34" charset="0"/>
              </a:rPr>
              <a:t>H0,</a:t>
            </a:r>
            <a:r>
              <a:rPr lang="zh-CN" altLang="en-US">
                <a:cs typeface="Calibri" pitchFamily="34" charset="0"/>
              </a:rPr>
              <a:t>发生反应的化学方程式为</a:t>
            </a:r>
            <a:r>
              <a:rPr lang="en-US" altLang="zh-CN">
                <a:cs typeface="Calibri" pitchFamily="34" charset="0"/>
              </a:rPr>
              <a:t>N</a:t>
            </a:r>
            <a:r>
              <a:rPr lang="en-US" altLang="zh-CN" baseline="-30000">
                <a:cs typeface="Calibri" pitchFamily="34" charset="0"/>
              </a:rPr>
              <a:t>2</a:t>
            </a:r>
            <a:r>
              <a:rPr lang="en-US" altLang="zh-CN">
                <a:cs typeface="Calibri" pitchFamily="34" charset="0"/>
              </a:rPr>
              <a:t>H</a:t>
            </a:r>
            <a:r>
              <a:rPr lang="en-US" altLang="zh-CN" baseline="-30000">
                <a:cs typeface="Calibri" pitchFamily="34" charset="0"/>
              </a:rPr>
              <a:t>4</a:t>
            </a:r>
            <a:r>
              <a:rPr lang="en-US" altLang="zh-CN">
                <a:cs typeface="Calibri" pitchFamily="34" charset="0"/>
              </a:rPr>
              <a:t>+2H</a:t>
            </a:r>
            <a:r>
              <a:rPr lang="en-US" altLang="zh-CN" baseline="-30000">
                <a:cs typeface="Calibri" pitchFamily="34" charset="0"/>
              </a:rPr>
              <a:t>2</a:t>
            </a:r>
            <a:r>
              <a:rPr lang="en-US" altLang="zh-CN">
                <a:latin typeface="Calibri" pitchFamily="34" charset="0"/>
                <a:cs typeface="Calibri" pitchFamily="34" charset="0"/>
              </a:rPr>
              <a:t>0</a:t>
            </a:r>
            <a:r>
              <a:rPr lang="en-US" altLang="zh-CN" baseline="-30000">
                <a:cs typeface="Calibri" pitchFamily="34" charset="0"/>
              </a:rPr>
              <a:t>2</a:t>
            </a:r>
            <a:r>
              <a:rPr lang="en-US" altLang="zh-CN">
                <a:cs typeface="Calibri" pitchFamily="34" charset="0"/>
              </a:rPr>
              <a:t>=====R+4H</a:t>
            </a:r>
            <a:r>
              <a:rPr lang="en-US" altLang="zh-CN" baseline="-30000">
                <a:cs typeface="Calibri" pitchFamily="34" charset="0"/>
              </a:rPr>
              <a:t>2</a:t>
            </a:r>
            <a:r>
              <a:rPr lang="en-US" altLang="zh-CN">
                <a:latin typeface="Calibri" pitchFamily="34" charset="0"/>
                <a:cs typeface="Calibri" pitchFamily="34" charset="0"/>
              </a:rPr>
              <a:t>0,</a:t>
            </a:r>
          </a:p>
          <a:p>
            <a:pPr indent="266700">
              <a:lnSpc>
                <a:spcPct val="140000"/>
              </a:lnSpc>
            </a:pPr>
            <a:r>
              <a:rPr lang="zh-CN" altLang="en-US">
                <a:cs typeface="Calibri" pitchFamily="34" charset="0"/>
              </a:rPr>
              <a:t>其中</a:t>
            </a:r>
            <a:r>
              <a:rPr lang="en-US" altLang="zh-CN">
                <a:cs typeface="Calibri" pitchFamily="34" charset="0"/>
              </a:rPr>
              <a:t>R</a:t>
            </a:r>
            <a:r>
              <a:rPr lang="zh-CN" altLang="en-US">
                <a:cs typeface="Calibri" pitchFamily="34" charset="0"/>
              </a:rPr>
              <a:t>的化学式为</a:t>
            </a:r>
            <a:endParaRPr lang="zh-CN" altLang="en-US"/>
          </a:p>
          <a:p>
            <a:pPr indent="266700" eaLnBrk="0" hangingPunct="0">
              <a:lnSpc>
                <a:spcPct val="140000"/>
              </a:lnSpc>
            </a:pPr>
            <a:r>
              <a:rPr lang="en-US" altLang="zh-CN">
                <a:cs typeface="Calibri" pitchFamily="34" charset="0"/>
              </a:rPr>
              <a:t>A.N</a:t>
            </a:r>
            <a:r>
              <a:rPr lang="en-US" altLang="zh-CN" baseline="-30000">
                <a:cs typeface="Calibri" pitchFamily="34" charset="0"/>
              </a:rPr>
              <a:t>2</a:t>
            </a:r>
            <a:r>
              <a:rPr lang="en-US" altLang="zh-CN">
                <a:cs typeface="Calibri" pitchFamily="34" charset="0"/>
              </a:rPr>
              <a:t>                B.N</a:t>
            </a:r>
            <a:r>
              <a:rPr lang="en-US" altLang="zh-CN" baseline="-30000">
                <a:cs typeface="Calibri" pitchFamily="34" charset="0"/>
              </a:rPr>
              <a:t>2</a:t>
            </a:r>
            <a:r>
              <a:rPr lang="en-US" altLang="zh-CN">
                <a:latin typeface="Calibri" pitchFamily="34" charset="0"/>
                <a:cs typeface="Calibri" pitchFamily="34" charset="0"/>
              </a:rPr>
              <a:t>0</a:t>
            </a:r>
            <a:r>
              <a:rPr lang="en-US" altLang="zh-CN" baseline="-30000">
                <a:cs typeface="Calibri" pitchFamily="34" charset="0"/>
              </a:rPr>
              <a:t>4</a:t>
            </a:r>
            <a:r>
              <a:rPr lang="en-US" altLang="zh-CN">
                <a:cs typeface="Calibri" pitchFamily="34" charset="0"/>
              </a:rPr>
              <a:t>                C.NH</a:t>
            </a:r>
            <a:r>
              <a:rPr lang="en-US" altLang="zh-CN" baseline="-30000">
                <a:cs typeface="Calibri" pitchFamily="34" charset="0"/>
              </a:rPr>
              <a:t>3</a:t>
            </a:r>
            <a:r>
              <a:rPr lang="en-US" altLang="zh-CN">
                <a:cs typeface="Calibri" pitchFamily="34" charset="0"/>
              </a:rPr>
              <a:t>         D.NO</a:t>
            </a:r>
            <a:r>
              <a:rPr lang="en-US" altLang="zh-CN" baseline="-30000">
                <a:cs typeface="Calibri" pitchFamily="34" charset="0"/>
              </a:rPr>
              <a:t>2</a:t>
            </a:r>
          </a:p>
        </p:txBody>
      </p:sp>
      <p:sp>
        <p:nvSpPr>
          <p:cNvPr id="24579" name="Rectangle 28"/>
          <p:cNvSpPr>
            <a:spLocks noChangeArrowheads="1"/>
          </p:cNvSpPr>
          <p:nvPr/>
        </p:nvSpPr>
        <p:spPr bwMode="auto">
          <a:xfrm>
            <a:off x="0" y="-185738"/>
            <a:ext cx="12190413" cy="0"/>
          </a:xfrm>
          <a:prstGeom prst="rect">
            <a:avLst/>
          </a:prstGeom>
          <a:noFill/>
          <a:ln w="9525">
            <a:noFill/>
            <a:miter lim="800000"/>
            <a:headEnd/>
            <a:tailEnd/>
          </a:ln>
        </p:spPr>
        <p:txBody>
          <a:bodyPr wrap="none" anchor="ctr">
            <a:spAutoFit/>
          </a:bodyPr>
          <a:lstStyle/>
          <a:p>
            <a:endParaRPr lang="zh-CN" altLang="en-US"/>
          </a:p>
        </p:txBody>
      </p:sp>
      <p:pic>
        <p:nvPicPr>
          <p:cNvPr id="24580" name="Picture 32"/>
          <p:cNvPicPr>
            <a:picLocks noChangeAspect="1" noChangeArrowheads="1"/>
          </p:cNvPicPr>
          <p:nvPr/>
        </p:nvPicPr>
        <p:blipFill>
          <a:blip r:embed="rId2"/>
          <a:srcRect/>
          <a:stretch>
            <a:fillRect/>
          </a:stretch>
        </p:blipFill>
        <p:spPr bwMode="auto">
          <a:xfrm>
            <a:off x="406400" y="1916113"/>
            <a:ext cx="11017250" cy="2520950"/>
          </a:xfrm>
          <a:prstGeom prst="rect">
            <a:avLst/>
          </a:prstGeom>
          <a:noFill/>
          <a:ln w="9525">
            <a:noFill/>
            <a:miter lim="800000"/>
            <a:headEnd/>
            <a:tailEnd/>
          </a:ln>
        </p:spPr>
      </p:pic>
      <p:pic>
        <p:nvPicPr>
          <p:cNvPr id="24581" name="Picture 33"/>
          <p:cNvPicPr>
            <a:picLocks noChangeAspect="1" noChangeArrowheads="1"/>
          </p:cNvPicPr>
          <p:nvPr/>
        </p:nvPicPr>
        <p:blipFill>
          <a:blip r:embed="rId3"/>
          <a:srcRect/>
          <a:stretch>
            <a:fillRect/>
          </a:stretch>
        </p:blipFill>
        <p:spPr bwMode="auto">
          <a:xfrm>
            <a:off x="477838" y="4581525"/>
            <a:ext cx="10874375" cy="1943100"/>
          </a:xfrm>
          <a:prstGeom prst="rect">
            <a:avLst/>
          </a:prstGeom>
          <a:noFill/>
          <a:ln w="9525">
            <a:noFill/>
            <a:miter lim="800000"/>
            <a:headEnd/>
            <a:tailEnd/>
          </a:ln>
        </p:spPr>
      </p:pic>
      <p:sp>
        <p:nvSpPr>
          <p:cNvPr id="2" name="Text Box 7"/>
          <p:cNvSpPr txBox="1">
            <a:spLocks noChangeArrowheads="1"/>
          </p:cNvSpPr>
          <p:nvPr/>
        </p:nvSpPr>
        <p:spPr bwMode="auto">
          <a:xfrm>
            <a:off x="10560050" y="1844675"/>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D</a:t>
            </a:r>
          </a:p>
        </p:txBody>
      </p:sp>
      <p:sp>
        <p:nvSpPr>
          <p:cNvPr id="3" name="Text Box 7"/>
          <p:cNvSpPr txBox="1">
            <a:spLocks noChangeArrowheads="1"/>
          </p:cNvSpPr>
          <p:nvPr/>
        </p:nvSpPr>
        <p:spPr bwMode="auto">
          <a:xfrm>
            <a:off x="3503613" y="4797425"/>
            <a:ext cx="392112"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D</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edg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edg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5601" name="Rectangle 12"/>
          <p:cNvSpPr>
            <a:spLocks noChangeArrowheads="1"/>
          </p:cNvSpPr>
          <p:nvPr/>
        </p:nvSpPr>
        <p:spPr bwMode="auto">
          <a:xfrm>
            <a:off x="622300" y="3573463"/>
            <a:ext cx="5661025" cy="1735137"/>
          </a:xfrm>
          <a:prstGeom prst="rect">
            <a:avLst/>
          </a:prstGeom>
          <a:noFill/>
          <a:ln w="9525">
            <a:noFill/>
            <a:miter lim="800000"/>
            <a:headEnd/>
            <a:tailEnd/>
          </a:ln>
        </p:spPr>
        <p:txBody>
          <a:bodyPr wrap="none" anchor="ctr">
            <a:spAutoFit/>
          </a:bodyPr>
          <a:lstStyle/>
          <a:p>
            <a:pPr indent="266700">
              <a:lnSpc>
                <a:spcPct val="150000"/>
              </a:lnSpc>
            </a:pPr>
            <a:r>
              <a:rPr lang="en-US" altLang="zh-CN">
                <a:cs typeface="Calibri" pitchFamily="34" charset="0"/>
              </a:rPr>
              <a:t>A.</a:t>
            </a:r>
            <a:r>
              <a:rPr lang="zh-CN" altLang="en-US">
                <a:cs typeface="Calibri" pitchFamily="34" charset="0"/>
              </a:rPr>
              <a:t>该反应的基本反应类型为置换反应</a:t>
            </a:r>
            <a:endParaRPr lang="zh-CN" altLang="en-US"/>
          </a:p>
          <a:p>
            <a:pPr indent="266700" eaLnBrk="0" hangingPunct="0">
              <a:lnSpc>
                <a:spcPct val="150000"/>
              </a:lnSpc>
            </a:pPr>
            <a:r>
              <a:rPr lang="en-US" altLang="zh-CN">
                <a:cs typeface="Calibri" pitchFamily="34" charset="0"/>
              </a:rPr>
              <a:t>B.</a:t>
            </a:r>
            <a:r>
              <a:rPr lang="zh-CN" altLang="en-US">
                <a:cs typeface="Calibri" pitchFamily="34" charset="0"/>
              </a:rPr>
              <a:t>反应前后原子的种类和数目保持不变</a:t>
            </a:r>
            <a:endParaRPr lang="zh-CN" altLang="en-US"/>
          </a:p>
          <a:p>
            <a:pPr indent="266700" eaLnBrk="0" hangingPunct="0">
              <a:lnSpc>
                <a:spcPct val="150000"/>
              </a:lnSpc>
            </a:pPr>
            <a:r>
              <a:rPr lang="en-US" altLang="zh-CN">
                <a:cs typeface="Calibri" pitchFamily="34" charset="0"/>
              </a:rPr>
              <a:t>C.</a:t>
            </a:r>
            <a:r>
              <a:rPr lang="zh-CN" altLang="en-US">
                <a:cs typeface="Calibri" pitchFamily="34" charset="0"/>
              </a:rPr>
              <a:t>由大量微粒甲</a:t>
            </a:r>
            <a:r>
              <a:rPr lang="zh-CN" altLang="en-US">
                <a:latin typeface="Calibri" pitchFamily="34" charset="0"/>
                <a:cs typeface="Calibri" pitchFamily="34" charset="0"/>
              </a:rPr>
              <a:t>“</a:t>
            </a:r>
            <a:endParaRPr lang="zh-CN" altLang="en-US"/>
          </a:p>
        </p:txBody>
      </p:sp>
      <p:sp>
        <p:nvSpPr>
          <p:cNvPr id="17415" name="Text Box 7"/>
          <p:cNvSpPr txBox="1">
            <a:spLocks noChangeArrowheads="1"/>
          </p:cNvSpPr>
          <p:nvPr/>
        </p:nvSpPr>
        <p:spPr bwMode="auto">
          <a:xfrm>
            <a:off x="5014913" y="1125538"/>
            <a:ext cx="392112" cy="547687"/>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B</a:t>
            </a:r>
          </a:p>
        </p:txBody>
      </p:sp>
      <p:pic>
        <p:nvPicPr>
          <p:cNvPr id="25603" name="图片 28"/>
          <p:cNvPicPr>
            <a:picLocks noChangeAspect="1" noChangeArrowheads="1"/>
          </p:cNvPicPr>
          <p:nvPr/>
        </p:nvPicPr>
        <p:blipFill>
          <a:blip r:embed="rId2"/>
          <a:srcRect/>
          <a:stretch>
            <a:fillRect/>
          </a:stretch>
        </p:blipFill>
        <p:spPr bwMode="auto">
          <a:xfrm>
            <a:off x="6022975" y="404813"/>
            <a:ext cx="431800" cy="401637"/>
          </a:xfrm>
          <a:prstGeom prst="rect">
            <a:avLst/>
          </a:prstGeom>
          <a:noFill/>
          <a:ln w="9525">
            <a:noFill/>
            <a:miter lim="800000"/>
            <a:headEnd/>
            <a:tailEnd/>
          </a:ln>
        </p:spPr>
      </p:pic>
      <p:pic>
        <p:nvPicPr>
          <p:cNvPr id="25604" name="图片 29"/>
          <p:cNvPicPr>
            <a:picLocks noChangeAspect="1" noChangeArrowheads="1"/>
          </p:cNvPicPr>
          <p:nvPr/>
        </p:nvPicPr>
        <p:blipFill>
          <a:blip r:embed="rId3"/>
          <a:srcRect/>
          <a:stretch>
            <a:fillRect/>
          </a:stretch>
        </p:blipFill>
        <p:spPr bwMode="auto">
          <a:xfrm>
            <a:off x="7391400" y="415925"/>
            <a:ext cx="360363" cy="300038"/>
          </a:xfrm>
          <a:prstGeom prst="rect">
            <a:avLst/>
          </a:prstGeom>
          <a:noFill/>
          <a:ln w="9525">
            <a:noFill/>
            <a:miter lim="800000"/>
            <a:headEnd/>
            <a:tailEnd/>
          </a:ln>
        </p:spPr>
      </p:pic>
      <p:pic>
        <p:nvPicPr>
          <p:cNvPr id="25605" name="图片 31"/>
          <p:cNvPicPr>
            <a:picLocks noChangeAspect="1" noChangeArrowheads="1"/>
          </p:cNvPicPr>
          <p:nvPr/>
        </p:nvPicPr>
        <p:blipFill>
          <a:blip r:embed="rId4"/>
          <a:srcRect/>
          <a:stretch>
            <a:fillRect/>
          </a:stretch>
        </p:blipFill>
        <p:spPr bwMode="auto">
          <a:xfrm>
            <a:off x="3430588" y="4941888"/>
            <a:ext cx="504825" cy="315912"/>
          </a:xfrm>
          <a:prstGeom prst="rect">
            <a:avLst/>
          </a:prstGeom>
          <a:noFill/>
          <a:ln w="9525">
            <a:noFill/>
            <a:miter lim="800000"/>
            <a:headEnd/>
            <a:tailEnd/>
          </a:ln>
        </p:spPr>
      </p:pic>
      <p:pic>
        <p:nvPicPr>
          <p:cNvPr id="25606" name="图片 30"/>
          <p:cNvPicPr>
            <a:picLocks noChangeAspect="1" noChangeArrowheads="1"/>
          </p:cNvPicPr>
          <p:nvPr/>
        </p:nvPicPr>
        <p:blipFill>
          <a:blip r:embed="rId5"/>
          <a:srcRect/>
          <a:stretch>
            <a:fillRect/>
          </a:stretch>
        </p:blipFill>
        <p:spPr bwMode="auto">
          <a:xfrm>
            <a:off x="982663" y="1916113"/>
            <a:ext cx="8569325" cy="1609725"/>
          </a:xfrm>
          <a:prstGeom prst="rect">
            <a:avLst/>
          </a:prstGeom>
          <a:noFill/>
          <a:ln w="9525">
            <a:noFill/>
            <a:miter lim="800000"/>
            <a:headEnd/>
            <a:tailEnd/>
          </a:ln>
        </p:spPr>
      </p:pic>
      <p:sp>
        <p:nvSpPr>
          <p:cNvPr id="25607" name="Rectangle 9"/>
          <p:cNvSpPr>
            <a:spLocks noChangeArrowheads="1"/>
          </p:cNvSpPr>
          <p:nvPr/>
        </p:nvSpPr>
        <p:spPr bwMode="auto">
          <a:xfrm>
            <a:off x="334963" y="476250"/>
            <a:ext cx="5683250" cy="457200"/>
          </a:xfrm>
          <a:prstGeom prst="rect">
            <a:avLst/>
          </a:prstGeom>
          <a:noFill/>
          <a:ln w="9525">
            <a:noFill/>
            <a:miter lim="800000"/>
            <a:headEnd/>
            <a:tailEnd/>
          </a:ln>
        </p:spPr>
        <p:txBody>
          <a:bodyPr wrap="none" anchor="ctr">
            <a:spAutoFit/>
          </a:bodyPr>
          <a:lstStyle/>
          <a:p>
            <a:r>
              <a:rPr lang="en-US" altLang="zh-CN">
                <a:cs typeface="Calibri" pitchFamily="34" charset="0"/>
              </a:rPr>
              <a:t>6-10.</a:t>
            </a:r>
            <a:r>
              <a:rPr lang="zh-CN" altLang="en-US">
                <a:cs typeface="Calibri" pitchFamily="34" charset="0"/>
              </a:rPr>
              <a:t>下图为某化学反应的微观模拟图。</a:t>
            </a:r>
            <a:r>
              <a:rPr lang="zh-CN" altLang="en-US">
                <a:latin typeface="Calibri" pitchFamily="34" charset="0"/>
                <a:cs typeface="Calibri" pitchFamily="34" charset="0"/>
              </a:rPr>
              <a:t>“</a:t>
            </a:r>
            <a:endParaRPr lang="zh-CN" altLang="en-US"/>
          </a:p>
        </p:txBody>
      </p:sp>
      <p:sp>
        <p:nvSpPr>
          <p:cNvPr id="25608" name="Rectangle 10"/>
          <p:cNvSpPr>
            <a:spLocks noChangeArrowheads="1"/>
          </p:cNvSpPr>
          <p:nvPr/>
        </p:nvSpPr>
        <p:spPr bwMode="auto">
          <a:xfrm>
            <a:off x="6527800" y="404813"/>
            <a:ext cx="757238" cy="457200"/>
          </a:xfrm>
          <a:prstGeom prst="rect">
            <a:avLst/>
          </a:prstGeom>
          <a:noFill/>
          <a:ln w="9525">
            <a:noFill/>
            <a:miter lim="800000"/>
            <a:headEnd/>
            <a:tailEnd/>
          </a:ln>
        </p:spPr>
        <p:txBody>
          <a:bodyPr wrap="none" anchor="ctr">
            <a:spAutoFit/>
          </a:bodyPr>
          <a:lstStyle/>
          <a:p>
            <a:r>
              <a:rPr lang="zh-CN" altLang="en-US">
                <a:latin typeface="Calibri" pitchFamily="34" charset="0"/>
                <a:cs typeface="Calibri" pitchFamily="34" charset="0"/>
              </a:rPr>
              <a:t>”</a:t>
            </a:r>
            <a:r>
              <a:rPr lang="zh-CN" altLang="en-US">
                <a:cs typeface="Calibri" pitchFamily="34" charset="0"/>
              </a:rPr>
              <a:t>和</a:t>
            </a:r>
            <a:r>
              <a:rPr lang="zh-CN" altLang="en-US">
                <a:latin typeface="Calibri" pitchFamily="34" charset="0"/>
                <a:cs typeface="Calibri" pitchFamily="34" charset="0"/>
              </a:rPr>
              <a:t>“</a:t>
            </a:r>
            <a:endParaRPr lang="zh-CN" altLang="en-US"/>
          </a:p>
        </p:txBody>
      </p:sp>
      <p:sp>
        <p:nvSpPr>
          <p:cNvPr id="25609" name="Rectangle 11"/>
          <p:cNvSpPr>
            <a:spLocks noChangeArrowheads="1"/>
          </p:cNvSpPr>
          <p:nvPr/>
        </p:nvSpPr>
        <p:spPr bwMode="auto">
          <a:xfrm>
            <a:off x="7894638" y="404813"/>
            <a:ext cx="2435225" cy="822325"/>
          </a:xfrm>
          <a:prstGeom prst="rect">
            <a:avLst/>
          </a:prstGeom>
          <a:noFill/>
          <a:ln w="9525">
            <a:noFill/>
            <a:miter lim="800000"/>
            <a:headEnd/>
            <a:tailEnd/>
          </a:ln>
        </p:spPr>
        <p:txBody>
          <a:bodyPr wrap="none" anchor="ctr">
            <a:spAutoFit/>
          </a:bodyPr>
          <a:lstStyle/>
          <a:p>
            <a:pPr indent="279400"/>
            <a:r>
              <a:rPr lang="zh-CN" altLang="en-US">
                <a:latin typeface="Calibri" pitchFamily="34" charset="0"/>
                <a:cs typeface="Calibri" pitchFamily="34" charset="0"/>
              </a:rPr>
              <a:t>”</a:t>
            </a:r>
            <a:r>
              <a:rPr lang="zh-CN" altLang="en-US">
                <a:cs typeface="Calibri" pitchFamily="34" charset="0"/>
              </a:rPr>
              <a:t>分别表示两种</a:t>
            </a:r>
          </a:p>
          <a:p>
            <a:pPr indent="279400" eaLnBrk="0" hangingPunct="0"/>
            <a:endParaRPr lang="zh-CN" altLang="en-US"/>
          </a:p>
        </p:txBody>
      </p:sp>
      <p:sp>
        <p:nvSpPr>
          <p:cNvPr id="25610" name="Rectangle 13"/>
          <p:cNvSpPr>
            <a:spLocks noChangeArrowheads="1"/>
          </p:cNvSpPr>
          <p:nvPr/>
        </p:nvSpPr>
        <p:spPr bwMode="auto">
          <a:xfrm>
            <a:off x="550863" y="5300663"/>
            <a:ext cx="7348537" cy="639762"/>
          </a:xfrm>
          <a:prstGeom prst="rect">
            <a:avLst/>
          </a:prstGeom>
          <a:noFill/>
          <a:ln w="9525">
            <a:noFill/>
            <a:miter lim="800000"/>
            <a:headEnd/>
            <a:tailEnd/>
          </a:ln>
        </p:spPr>
        <p:txBody>
          <a:bodyPr wrap="none" anchor="ctr">
            <a:spAutoFit/>
          </a:bodyPr>
          <a:lstStyle/>
          <a:p>
            <a:pPr indent="266700" eaLnBrk="0" hangingPunct="0">
              <a:lnSpc>
                <a:spcPct val="150000"/>
              </a:lnSpc>
            </a:pPr>
            <a:r>
              <a:rPr lang="en-US" altLang="zh-CN">
                <a:cs typeface="Calibri" pitchFamily="34" charset="0"/>
              </a:rPr>
              <a:t>D.</a:t>
            </a:r>
            <a:r>
              <a:rPr lang="zh-CN" altLang="en-US">
                <a:cs typeface="Calibri" pitchFamily="34" charset="0"/>
              </a:rPr>
              <a:t>参加反应的甲、乙两种反应物的分子个数比为</a:t>
            </a:r>
            <a:r>
              <a:rPr lang="en-US" altLang="zh-CN">
                <a:cs typeface="Calibri" pitchFamily="34" charset="0"/>
              </a:rPr>
              <a:t>1:1</a:t>
            </a:r>
            <a:endParaRPr lang="en-US" altLang="zh-CN"/>
          </a:p>
        </p:txBody>
      </p:sp>
      <p:sp>
        <p:nvSpPr>
          <p:cNvPr id="25611" name="Rectangle 14"/>
          <p:cNvSpPr>
            <a:spLocks noChangeArrowheads="1"/>
          </p:cNvSpPr>
          <p:nvPr/>
        </p:nvSpPr>
        <p:spPr bwMode="auto">
          <a:xfrm>
            <a:off x="406400" y="1125538"/>
            <a:ext cx="4473575" cy="457200"/>
          </a:xfrm>
          <a:prstGeom prst="rect">
            <a:avLst/>
          </a:prstGeom>
          <a:noFill/>
          <a:ln w="9525">
            <a:noFill/>
            <a:miter lim="800000"/>
            <a:headEnd/>
            <a:tailEnd/>
          </a:ln>
        </p:spPr>
        <p:txBody>
          <a:bodyPr wrap="none">
            <a:spAutoFit/>
          </a:bodyPr>
          <a:lstStyle/>
          <a:p>
            <a:r>
              <a:rPr lang="zh-CN" altLang="en-US"/>
              <a:t>不同的原子，下列说法</a:t>
            </a:r>
            <a:r>
              <a:rPr lang="zh-CN" altLang="en-US">
                <a:solidFill>
                  <a:schemeClr val="hlink"/>
                </a:solidFill>
              </a:rPr>
              <a:t>正确</a:t>
            </a:r>
            <a:r>
              <a:rPr lang="zh-CN" altLang="en-US"/>
              <a:t>的是</a:t>
            </a:r>
          </a:p>
        </p:txBody>
      </p:sp>
      <p:sp>
        <p:nvSpPr>
          <p:cNvPr id="25612" name="Rectangle 15"/>
          <p:cNvSpPr>
            <a:spLocks noChangeArrowheads="1"/>
          </p:cNvSpPr>
          <p:nvPr/>
        </p:nvSpPr>
        <p:spPr bwMode="auto">
          <a:xfrm>
            <a:off x="4006850" y="4724400"/>
            <a:ext cx="3362325" cy="639763"/>
          </a:xfrm>
          <a:prstGeom prst="rect">
            <a:avLst/>
          </a:prstGeom>
          <a:noFill/>
          <a:ln w="9525">
            <a:noFill/>
            <a:miter lim="800000"/>
            <a:headEnd/>
            <a:tailEnd/>
          </a:ln>
        </p:spPr>
        <p:txBody>
          <a:bodyPr wrap="none">
            <a:spAutoFit/>
          </a:bodyPr>
          <a:lstStyle/>
          <a:p>
            <a:pPr>
              <a:lnSpc>
                <a:spcPct val="150000"/>
              </a:lnSpc>
            </a:pPr>
            <a:r>
              <a:rPr lang="en-US" altLang="zh-CN"/>
              <a:t>"</a:t>
            </a:r>
            <a:r>
              <a:rPr lang="zh-CN" altLang="en-US"/>
              <a:t>聚集成的物质是单质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6"/>
          <p:cNvSpPr>
            <a:spLocks noChangeArrowheads="1"/>
          </p:cNvSpPr>
          <p:nvPr/>
        </p:nvSpPr>
        <p:spPr bwMode="auto">
          <a:xfrm>
            <a:off x="261938" y="-122238"/>
            <a:ext cx="10452100" cy="1735138"/>
          </a:xfrm>
          <a:prstGeom prst="rect">
            <a:avLst/>
          </a:prstGeom>
          <a:noFill/>
          <a:ln w="9525">
            <a:noFill/>
            <a:miter lim="800000"/>
            <a:headEnd/>
            <a:tailEnd/>
          </a:ln>
        </p:spPr>
        <p:txBody>
          <a:bodyPr wrap="none" anchor="ctr">
            <a:spAutoFit/>
          </a:bodyPr>
          <a:lstStyle/>
          <a:p>
            <a:pPr>
              <a:lnSpc>
                <a:spcPct val="150000"/>
              </a:lnSpc>
            </a:pPr>
            <a:r>
              <a:rPr lang="en-US" altLang="zh-CN">
                <a:cs typeface="Calibri" pitchFamily="34" charset="0"/>
              </a:rPr>
              <a:t>6-11.</a:t>
            </a:r>
            <a:r>
              <a:rPr lang="zh-CN" altLang="en-US">
                <a:cs typeface="Calibri" pitchFamily="34" charset="0"/>
              </a:rPr>
              <a:t>甲物质是一种重要的有机化工原料，甲和乙反应生成丙和丁的微观示意</a:t>
            </a:r>
          </a:p>
          <a:p>
            <a:pPr>
              <a:lnSpc>
                <a:spcPct val="150000"/>
              </a:lnSpc>
            </a:pPr>
            <a:r>
              <a:rPr lang="zh-CN" altLang="en-US">
                <a:cs typeface="Calibri" pitchFamily="34" charset="0"/>
              </a:rPr>
              <a:t>图如下所示。下列说法</a:t>
            </a:r>
            <a:r>
              <a:rPr lang="zh-CN" altLang="en-US">
                <a:solidFill>
                  <a:schemeClr val="hlink"/>
                </a:solidFill>
                <a:cs typeface="Calibri" pitchFamily="34" charset="0"/>
              </a:rPr>
              <a:t>正确</a:t>
            </a:r>
            <a:r>
              <a:rPr lang="zh-CN" altLang="en-US">
                <a:cs typeface="Calibri" pitchFamily="34" charset="0"/>
              </a:rPr>
              <a:t>的是</a:t>
            </a:r>
            <a:endParaRPr lang="zh-CN" altLang="en-US"/>
          </a:p>
          <a:p>
            <a:pPr eaLnBrk="0" hangingPunct="0">
              <a:lnSpc>
                <a:spcPct val="150000"/>
              </a:lnSpc>
            </a:pPr>
            <a:r>
              <a:rPr lang="zh-CN" altLang="en-US">
                <a:cs typeface="Calibri" pitchFamily="34" charset="0"/>
              </a:rPr>
              <a:t>  </a:t>
            </a:r>
            <a:r>
              <a:rPr lang="zh-CN" altLang="en-US">
                <a:latin typeface="Calibri" pitchFamily="34" charset="0"/>
                <a:cs typeface="Calibri" pitchFamily="34" charset="0"/>
              </a:rPr>
              <a:t>            </a:t>
            </a:r>
            <a:endParaRPr lang="zh-CN" altLang="en-US"/>
          </a:p>
        </p:txBody>
      </p:sp>
      <p:sp>
        <p:nvSpPr>
          <p:cNvPr id="17415" name="Text Box 7"/>
          <p:cNvSpPr txBox="1">
            <a:spLocks noChangeArrowheads="1"/>
          </p:cNvSpPr>
          <p:nvPr/>
        </p:nvSpPr>
        <p:spPr bwMode="auto">
          <a:xfrm>
            <a:off x="4870450" y="549275"/>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D</a:t>
            </a:r>
          </a:p>
        </p:txBody>
      </p:sp>
      <p:pic>
        <p:nvPicPr>
          <p:cNvPr id="26627" name="图片 32"/>
          <p:cNvPicPr>
            <a:picLocks noChangeAspect="1" noChangeArrowheads="1"/>
          </p:cNvPicPr>
          <p:nvPr/>
        </p:nvPicPr>
        <p:blipFill>
          <a:blip r:embed="rId2"/>
          <a:srcRect/>
          <a:stretch>
            <a:fillRect/>
          </a:stretch>
        </p:blipFill>
        <p:spPr bwMode="auto">
          <a:xfrm>
            <a:off x="622300" y="1412875"/>
            <a:ext cx="10440988" cy="2168525"/>
          </a:xfrm>
          <a:prstGeom prst="rect">
            <a:avLst/>
          </a:prstGeom>
          <a:noFill/>
          <a:ln w="9525">
            <a:noFill/>
            <a:miter lim="800000"/>
            <a:headEnd/>
            <a:tailEnd/>
          </a:ln>
        </p:spPr>
      </p:pic>
      <p:sp>
        <p:nvSpPr>
          <p:cNvPr id="26628" name="Rectangle 7"/>
          <p:cNvSpPr>
            <a:spLocks noChangeArrowheads="1"/>
          </p:cNvSpPr>
          <p:nvPr/>
        </p:nvSpPr>
        <p:spPr bwMode="auto">
          <a:xfrm>
            <a:off x="190500" y="3644900"/>
            <a:ext cx="11303000" cy="1374775"/>
          </a:xfrm>
          <a:prstGeom prst="rect">
            <a:avLst/>
          </a:prstGeom>
          <a:noFill/>
          <a:ln w="9525">
            <a:noFill/>
            <a:miter lim="800000"/>
            <a:headEnd/>
            <a:tailEnd/>
          </a:ln>
        </p:spPr>
        <p:txBody>
          <a:bodyPr wrap="none" anchor="ctr">
            <a:spAutoFit/>
          </a:bodyPr>
          <a:lstStyle/>
          <a:p>
            <a:pPr indent="266700">
              <a:lnSpc>
                <a:spcPct val="150000"/>
              </a:lnSpc>
            </a:pPr>
            <a:r>
              <a:rPr lang="en-US" altLang="zh-CN" sz="2800">
                <a:cs typeface="Calibri" pitchFamily="34" charset="0"/>
              </a:rPr>
              <a:t>A.</a:t>
            </a:r>
            <a:r>
              <a:rPr lang="zh-CN" altLang="en-US" sz="2800">
                <a:cs typeface="Calibri" pitchFamily="34" charset="0"/>
              </a:rPr>
              <a:t>反应前后分子的种类、个数不变         </a:t>
            </a:r>
            <a:r>
              <a:rPr lang="en-US" altLang="zh-CN" sz="2800">
                <a:cs typeface="Calibri" pitchFamily="34" charset="0"/>
              </a:rPr>
              <a:t>B.</a:t>
            </a:r>
            <a:r>
              <a:rPr lang="zh-CN" altLang="en-US" sz="2800">
                <a:cs typeface="Calibri" pitchFamily="34" charset="0"/>
              </a:rPr>
              <a:t>乙是氧化物</a:t>
            </a:r>
            <a:endParaRPr lang="zh-CN" altLang="en-US" sz="2800"/>
          </a:p>
          <a:p>
            <a:pPr indent="266700" eaLnBrk="0" hangingPunct="0">
              <a:lnSpc>
                <a:spcPct val="150000"/>
              </a:lnSpc>
            </a:pPr>
            <a:r>
              <a:rPr lang="en-US" altLang="zh-CN" sz="2800">
                <a:cs typeface="Calibri" pitchFamily="34" charset="0"/>
              </a:rPr>
              <a:t>C.</a:t>
            </a:r>
            <a:r>
              <a:rPr lang="zh-CN" altLang="en-US" sz="2800">
                <a:cs typeface="Calibri" pitchFamily="34" charset="0"/>
              </a:rPr>
              <a:t>生成的丙、丁两物质的质量比为</a:t>
            </a:r>
            <a:r>
              <a:rPr lang="en-US" altLang="zh-CN" sz="2800">
                <a:cs typeface="Calibri" pitchFamily="34" charset="0"/>
              </a:rPr>
              <a:t>1:1      D.</a:t>
            </a:r>
            <a:r>
              <a:rPr lang="zh-CN" altLang="en-US" sz="2800">
                <a:cs typeface="Calibri" pitchFamily="34" charset="0"/>
              </a:rPr>
              <a:t>甲的化学式可能为</a:t>
            </a:r>
            <a:r>
              <a:rPr lang="en-US" altLang="zh-CN" sz="2800">
                <a:cs typeface="Calibri" pitchFamily="34" charset="0"/>
              </a:rPr>
              <a:t>CH</a:t>
            </a:r>
            <a:r>
              <a:rPr lang="en-US" altLang="zh-CN" sz="2800" baseline="-30000">
                <a:cs typeface="Calibri" pitchFamily="34" charset="0"/>
              </a:rPr>
              <a:t>2</a:t>
            </a:r>
            <a:r>
              <a:rPr lang="en-US" altLang="zh-CN" sz="2800">
                <a:latin typeface="Calibri" pitchFamily="34" charset="0"/>
                <a:cs typeface="Calibri" pitchFamily="34" charset="0"/>
              </a:rPr>
              <a:t>0</a:t>
            </a:r>
            <a:endParaRPr lang="en-US" altLang="zh-CN"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6"/>
          <p:cNvSpPr>
            <a:spLocks noChangeArrowheads="1"/>
          </p:cNvSpPr>
          <p:nvPr/>
        </p:nvSpPr>
        <p:spPr bwMode="auto">
          <a:xfrm>
            <a:off x="190500" y="0"/>
            <a:ext cx="11371263" cy="1625600"/>
          </a:xfrm>
          <a:prstGeom prst="rect">
            <a:avLst/>
          </a:prstGeom>
          <a:noFill/>
          <a:ln w="9525">
            <a:noFill/>
            <a:miter lim="800000"/>
            <a:headEnd/>
            <a:tailEnd/>
          </a:ln>
        </p:spPr>
        <p:txBody>
          <a:bodyPr wrap="none" anchor="ctr">
            <a:spAutoFit/>
          </a:bodyPr>
          <a:lstStyle/>
          <a:p>
            <a:pPr>
              <a:lnSpc>
                <a:spcPct val="140000"/>
              </a:lnSpc>
            </a:pPr>
            <a:r>
              <a:rPr lang="en-US" altLang="zh-CN">
                <a:cs typeface="Calibri" pitchFamily="34" charset="0"/>
              </a:rPr>
              <a:t>6-12.</a:t>
            </a:r>
            <a:r>
              <a:rPr lang="zh-CN" altLang="en-US">
                <a:cs typeface="Calibri" pitchFamily="34" charset="0"/>
              </a:rPr>
              <a:t>氨催化氧化是制硝酸的主要反应之一。该反应前后分子种类变化的微观示意图</a:t>
            </a:r>
          </a:p>
          <a:p>
            <a:pPr>
              <a:lnSpc>
                <a:spcPct val="140000"/>
              </a:lnSpc>
            </a:pPr>
            <a:r>
              <a:rPr lang="zh-CN" altLang="en-US">
                <a:cs typeface="Calibri" pitchFamily="34" charset="0"/>
              </a:rPr>
              <a:t>如图所示。下列说法</a:t>
            </a:r>
            <a:r>
              <a:rPr lang="zh-CN" altLang="en-US">
                <a:solidFill>
                  <a:schemeClr val="hlink"/>
                </a:solidFill>
                <a:cs typeface="Calibri" pitchFamily="34" charset="0"/>
              </a:rPr>
              <a:t>不正确</a:t>
            </a:r>
            <a:r>
              <a:rPr lang="zh-CN" altLang="en-US">
                <a:cs typeface="Calibri" pitchFamily="34" charset="0"/>
              </a:rPr>
              <a:t>的是</a:t>
            </a:r>
            <a:endParaRPr lang="zh-CN" altLang="en-US"/>
          </a:p>
          <a:p>
            <a:pPr eaLnBrk="0" hangingPunct="0">
              <a:lnSpc>
                <a:spcPct val="140000"/>
              </a:lnSpc>
            </a:pPr>
            <a:r>
              <a:rPr lang="zh-CN" altLang="en-US">
                <a:cs typeface="Calibri" pitchFamily="34" charset="0"/>
              </a:rPr>
              <a:t>                      </a:t>
            </a:r>
            <a:endParaRPr lang="zh-CN" altLang="en-US"/>
          </a:p>
        </p:txBody>
      </p:sp>
      <p:sp>
        <p:nvSpPr>
          <p:cNvPr id="17415" name="Text Box 7"/>
          <p:cNvSpPr txBox="1">
            <a:spLocks noChangeArrowheads="1"/>
          </p:cNvSpPr>
          <p:nvPr/>
        </p:nvSpPr>
        <p:spPr bwMode="auto">
          <a:xfrm>
            <a:off x="4727575" y="692150"/>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D</a:t>
            </a:r>
          </a:p>
        </p:txBody>
      </p:sp>
      <p:pic>
        <p:nvPicPr>
          <p:cNvPr id="27651" name="图片 33"/>
          <p:cNvPicPr>
            <a:picLocks noChangeAspect="1" noChangeArrowheads="1"/>
          </p:cNvPicPr>
          <p:nvPr/>
        </p:nvPicPr>
        <p:blipFill>
          <a:blip r:embed="rId2"/>
          <a:srcRect/>
          <a:stretch>
            <a:fillRect/>
          </a:stretch>
        </p:blipFill>
        <p:spPr bwMode="auto">
          <a:xfrm>
            <a:off x="477838" y="1268413"/>
            <a:ext cx="10298112" cy="1800225"/>
          </a:xfrm>
          <a:prstGeom prst="rect">
            <a:avLst/>
          </a:prstGeom>
          <a:noFill/>
          <a:ln w="9525">
            <a:noFill/>
            <a:miter lim="800000"/>
            <a:headEnd/>
            <a:tailEnd/>
          </a:ln>
        </p:spPr>
      </p:pic>
      <p:sp>
        <p:nvSpPr>
          <p:cNvPr id="27652" name="Rectangle 7"/>
          <p:cNvSpPr>
            <a:spLocks noChangeArrowheads="1"/>
          </p:cNvSpPr>
          <p:nvPr/>
        </p:nvSpPr>
        <p:spPr bwMode="auto">
          <a:xfrm>
            <a:off x="190500" y="3213100"/>
            <a:ext cx="11347450" cy="1114425"/>
          </a:xfrm>
          <a:prstGeom prst="rect">
            <a:avLst/>
          </a:prstGeom>
          <a:noFill/>
          <a:ln w="9525">
            <a:noFill/>
            <a:miter lim="800000"/>
            <a:headEnd/>
            <a:tailEnd/>
          </a:ln>
        </p:spPr>
        <p:txBody>
          <a:bodyPr wrap="none" anchor="ctr">
            <a:spAutoFit/>
          </a:bodyPr>
          <a:lstStyle/>
          <a:p>
            <a:pPr indent="266700">
              <a:lnSpc>
                <a:spcPct val="140000"/>
              </a:lnSpc>
            </a:pPr>
            <a:r>
              <a:rPr lang="en-US" altLang="zh-CN">
                <a:cs typeface="Calibri" pitchFamily="34" charset="0"/>
              </a:rPr>
              <a:t>A.</a:t>
            </a:r>
            <a:r>
              <a:rPr lang="zh-CN" altLang="en-US">
                <a:cs typeface="Calibri" pitchFamily="34" charset="0"/>
              </a:rPr>
              <a:t>甲中氮、氢原子个数比为</a:t>
            </a:r>
            <a:r>
              <a:rPr lang="en-US" altLang="zh-CN">
                <a:cs typeface="Calibri" pitchFamily="34" charset="0"/>
              </a:rPr>
              <a:t>1:3            B.</a:t>
            </a:r>
            <a:r>
              <a:rPr lang="zh-CN" altLang="en-US">
                <a:cs typeface="Calibri" pitchFamily="34" charset="0"/>
              </a:rPr>
              <a:t>乙的相对分子质量为</a:t>
            </a:r>
            <a:r>
              <a:rPr lang="en-US" altLang="zh-CN">
                <a:cs typeface="Calibri" pitchFamily="34" charset="0"/>
              </a:rPr>
              <a:t>32</a:t>
            </a:r>
            <a:endParaRPr lang="en-US" altLang="zh-CN"/>
          </a:p>
          <a:p>
            <a:pPr indent="266700" eaLnBrk="0" hangingPunct="0">
              <a:lnSpc>
                <a:spcPct val="140000"/>
              </a:lnSpc>
            </a:pPr>
            <a:r>
              <a:rPr lang="en-US" altLang="zh-CN">
                <a:cs typeface="Calibri" pitchFamily="34" charset="0"/>
              </a:rPr>
              <a:t>C.</a:t>
            </a:r>
            <a:r>
              <a:rPr lang="zh-CN" altLang="en-US">
                <a:cs typeface="Calibri" pitchFamily="34" charset="0"/>
              </a:rPr>
              <a:t>两种生成物均为化合物                  </a:t>
            </a:r>
            <a:r>
              <a:rPr lang="en-US" altLang="zh-CN">
                <a:cs typeface="Calibri" pitchFamily="34" charset="0"/>
              </a:rPr>
              <a:t>D.</a:t>
            </a:r>
            <a:r>
              <a:rPr lang="zh-CN" altLang="en-US">
                <a:cs typeface="Calibri" pitchFamily="34" charset="0"/>
              </a:rPr>
              <a:t>生成的丙与丁的分子个数比为</a:t>
            </a:r>
            <a:r>
              <a:rPr lang="en-US" altLang="zh-CN">
                <a:cs typeface="Calibri" pitchFamily="34" charset="0"/>
              </a:rPr>
              <a:t>1:2</a:t>
            </a:r>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8"/>
          <p:cNvSpPr>
            <a:spLocks noChangeArrowheads="1"/>
          </p:cNvSpPr>
          <p:nvPr/>
        </p:nvSpPr>
        <p:spPr bwMode="auto">
          <a:xfrm>
            <a:off x="261938" y="2924175"/>
            <a:ext cx="10172700" cy="3159125"/>
          </a:xfrm>
          <a:prstGeom prst="rect">
            <a:avLst/>
          </a:prstGeom>
          <a:noFill/>
          <a:ln w="9525">
            <a:noFill/>
            <a:miter lim="800000"/>
            <a:headEnd/>
            <a:tailEnd/>
          </a:ln>
        </p:spPr>
        <p:txBody>
          <a:bodyPr wrap="none" anchor="ctr">
            <a:spAutoFit/>
          </a:bodyPr>
          <a:lstStyle/>
          <a:p>
            <a:pPr>
              <a:lnSpc>
                <a:spcPct val="140000"/>
              </a:lnSpc>
            </a:pPr>
            <a:r>
              <a:rPr lang="zh-CN" altLang="en-US">
                <a:cs typeface="Calibri" pitchFamily="34" charset="0"/>
              </a:rPr>
              <a:t>请回答下列问题：</a:t>
            </a:r>
            <a:endParaRPr lang="zh-CN" altLang="en-US"/>
          </a:p>
          <a:p>
            <a:pPr eaLnBrk="0" hangingPunct="0">
              <a:lnSpc>
                <a:spcPct val="140000"/>
              </a:lnSpc>
            </a:pPr>
            <a:r>
              <a:rPr lang="zh-CN" altLang="en-US">
                <a:cs typeface="Calibri" pitchFamily="34" charset="0"/>
              </a:rPr>
              <a:t>（</a:t>
            </a:r>
            <a:r>
              <a:rPr lang="en-US" altLang="zh-CN">
                <a:cs typeface="Calibri" pitchFamily="34" charset="0"/>
              </a:rPr>
              <a:t>1)</a:t>
            </a:r>
            <a:r>
              <a:rPr lang="zh-CN" altLang="en-US">
                <a:cs typeface="Calibri" pitchFamily="34" charset="0"/>
              </a:rPr>
              <a:t>图</a:t>
            </a:r>
            <a:r>
              <a:rPr lang="zh-CN" altLang="en-US">
                <a:latin typeface="Calibri" pitchFamily="34" charset="0"/>
                <a:cs typeface="Calibri" pitchFamily="34" charset="0"/>
              </a:rPr>
              <a:t>②</a:t>
            </a:r>
            <a:r>
              <a:rPr lang="zh-CN" altLang="en-US">
                <a:cs typeface="Calibri" pitchFamily="34" charset="0"/>
              </a:rPr>
              <a:t>表示的化学方程式为</a:t>
            </a:r>
            <a:r>
              <a:rPr lang="en-US" altLang="zh-CN">
                <a:cs typeface="Calibri" pitchFamily="34" charset="0"/>
              </a:rPr>
              <a:t>_____________________________________</a:t>
            </a:r>
            <a:r>
              <a:rPr lang="zh-CN" altLang="en-US">
                <a:cs typeface="Calibri" pitchFamily="34" charset="0"/>
              </a:rPr>
              <a:t>。</a:t>
            </a:r>
            <a:endParaRPr lang="zh-CN" altLang="en-US"/>
          </a:p>
          <a:p>
            <a:pPr eaLnBrk="0" hangingPunct="0">
              <a:lnSpc>
                <a:spcPct val="140000"/>
              </a:lnSpc>
            </a:pPr>
            <a:r>
              <a:rPr lang="zh-CN" altLang="en-US">
                <a:cs typeface="Calibri" pitchFamily="34" charset="0"/>
              </a:rPr>
              <a:t>（</a:t>
            </a:r>
            <a:r>
              <a:rPr lang="en-US" altLang="zh-CN">
                <a:cs typeface="Calibri" pitchFamily="34" charset="0"/>
              </a:rPr>
              <a:t>2)</a:t>
            </a:r>
            <a:r>
              <a:rPr lang="zh-CN" altLang="en-US">
                <a:cs typeface="Calibri" pitchFamily="34" charset="0"/>
              </a:rPr>
              <a:t>从微观角度解释图</a:t>
            </a:r>
            <a:r>
              <a:rPr lang="zh-CN" altLang="en-US">
                <a:latin typeface="Calibri" pitchFamily="34" charset="0"/>
                <a:cs typeface="Calibri" pitchFamily="34" charset="0"/>
              </a:rPr>
              <a:t>①</a:t>
            </a:r>
            <a:r>
              <a:rPr lang="zh-CN" altLang="en-US">
                <a:cs typeface="Calibri" pitchFamily="34" charset="0"/>
              </a:rPr>
              <a:t>、图</a:t>
            </a:r>
            <a:r>
              <a:rPr lang="zh-CN" altLang="en-US">
                <a:latin typeface="Calibri" pitchFamily="34" charset="0"/>
                <a:cs typeface="Calibri" pitchFamily="34" charset="0"/>
              </a:rPr>
              <a:t>②</a:t>
            </a:r>
            <a:r>
              <a:rPr lang="zh-CN" altLang="en-US">
                <a:cs typeface="Calibri" pitchFamily="34" charset="0"/>
              </a:rPr>
              <a:t>变化的本质区别是</a:t>
            </a:r>
          </a:p>
          <a:p>
            <a:pPr eaLnBrk="0" hangingPunct="0">
              <a:lnSpc>
                <a:spcPct val="140000"/>
              </a:lnSpc>
            </a:pPr>
            <a:r>
              <a:rPr lang="en-US" altLang="zh-CN">
                <a:cs typeface="Calibri" pitchFamily="34" charset="0"/>
              </a:rPr>
              <a:t>_____________________________________</a:t>
            </a:r>
            <a:r>
              <a:rPr lang="zh-CN" altLang="en-US">
                <a:cs typeface="Calibri" pitchFamily="34" charset="0"/>
              </a:rPr>
              <a:t>。</a:t>
            </a:r>
            <a:endParaRPr lang="zh-CN" altLang="en-US"/>
          </a:p>
          <a:p>
            <a:pPr eaLnBrk="0" hangingPunct="0">
              <a:lnSpc>
                <a:spcPct val="140000"/>
              </a:lnSpc>
            </a:pPr>
            <a:r>
              <a:rPr lang="zh-CN" altLang="en-US">
                <a:cs typeface="Calibri" pitchFamily="34" charset="0"/>
              </a:rPr>
              <a:t>（</a:t>
            </a:r>
            <a:r>
              <a:rPr lang="en-US" altLang="zh-CN">
                <a:cs typeface="Calibri" pitchFamily="34" charset="0"/>
              </a:rPr>
              <a:t>3)</a:t>
            </a:r>
            <a:r>
              <a:rPr lang="zh-CN" altLang="en-US">
                <a:cs typeface="Calibri" pitchFamily="34" charset="0"/>
              </a:rPr>
              <a:t>由图</a:t>
            </a:r>
            <a:r>
              <a:rPr lang="zh-CN" altLang="en-US">
                <a:latin typeface="Calibri" pitchFamily="34" charset="0"/>
                <a:cs typeface="Calibri" pitchFamily="34" charset="0"/>
              </a:rPr>
              <a:t>②</a:t>
            </a:r>
            <a:r>
              <a:rPr lang="zh-CN" altLang="en-US">
                <a:cs typeface="Calibri" pitchFamily="34" charset="0"/>
              </a:rPr>
              <a:t>、图</a:t>
            </a:r>
            <a:r>
              <a:rPr lang="zh-CN" altLang="en-US">
                <a:latin typeface="Calibri" pitchFamily="34" charset="0"/>
                <a:cs typeface="Calibri" pitchFamily="34" charset="0"/>
              </a:rPr>
              <a:t>③</a:t>
            </a:r>
            <a:r>
              <a:rPr lang="zh-CN" altLang="en-US">
                <a:cs typeface="Calibri" pitchFamily="34" charset="0"/>
              </a:rPr>
              <a:t>可得到：化学变化中一定不变的粒子是</a:t>
            </a:r>
            <a:r>
              <a:rPr lang="en-US" altLang="zh-CN">
                <a:cs typeface="Calibri" pitchFamily="34" charset="0"/>
              </a:rPr>
              <a:t>____________</a:t>
            </a:r>
            <a:r>
              <a:rPr lang="zh-CN" altLang="en-US">
                <a:cs typeface="Calibri" pitchFamily="34" charset="0"/>
              </a:rPr>
              <a:t>，</a:t>
            </a:r>
          </a:p>
          <a:p>
            <a:pPr eaLnBrk="0" hangingPunct="0">
              <a:lnSpc>
                <a:spcPct val="140000"/>
              </a:lnSpc>
            </a:pPr>
            <a:r>
              <a:rPr lang="zh-CN" altLang="en-US">
                <a:cs typeface="Calibri" pitchFamily="34" charset="0"/>
              </a:rPr>
              <a:t>可能发生改变的是分子的</a:t>
            </a:r>
            <a:r>
              <a:rPr lang="en-US" altLang="zh-CN">
                <a:cs typeface="Calibri" pitchFamily="34" charset="0"/>
              </a:rPr>
              <a:t>____________________</a:t>
            </a:r>
            <a:r>
              <a:rPr lang="zh-CN" altLang="en-US">
                <a:cs typeface="Calibri" pitchFamily="34" charset="0"/>
              </a:rPr>
              <a:t>。</a:t>
            </a:r>
            <a:endParaRPr lang="zh-CN" altLang="en-US"/>
          </a:p>
        </p:txBody>
      </p:sp>
      <p:sp>
        <p:nvSpPr>
          <p:cNvPr id="28674" name="Rectangle 7"/>
          <p:cNvSpPr>
            <a:spLocks noChangeArrowheads="1"/>
          </p:cNvSpPr>
          <p:nvPr/>
        </p:nvSpPr>
        <p:spPr bwMode="auto">
          <a:xfrm>
            <a:off x="190500" y="260350"/>
            <a:ext cx="11650663" cy="822325"/>
          </a:xfrm>
          <a:prstGeom prst="rect">
            <a:avLst/>
          </a:prstGeom>
          <a:noFill/>
          <a:ln w="9525">
            <a:noFill/>
            <a:miter lim="800000"/>
            <a:headEnd/>
            <a:tailEnd/>
          </a:ln>
        </p:spPr>
        <p:txBody>
          <a:bodyPr wrap="none" anchor="ctr">
            <a:spAutoFit/>
          </a:bodyPr>
          <a:lstStyle/>
          <a:p>
            <a:pPr indent="279400"/>
            <a:r>
              <a:rPr lang="en-US" altLang="zh-CN">
                <a:cs typeface="Calibri" pitchFamily="34" charset="0"/>
              </a:rPr>
              <a:t>6-13.</a:t>
            </a:r>
            <a:r>
              <a:rPr lang="zh-CN" altLang="en-US">
                <a:cs typeface="Calibri" pitchFamily="34" charset="0"/>
              </a:rPr>
              <a:t>下图分别是水蒸气液化、水通电分解和氢气在氯气中燃烧的微观变化示意图。</a:t>
            </a:r>
            <a:endParaRPr lang="zh-CN" altLang="en-US"/>
          </a:p>
          <a:p>
            <a:pPr indent="279400" eaLnBrk="0" hangingPunct="0"/>
            <a:endParaRPr lang="zh-CN" altLang="en-US"/>
          </a:p>
        </p:txBody>
      </p:sp>
      <p:sp>
        <p:nvSpPr>
          <p:cNvPr id="17415" name="Text Box 7"/>
          <p:cNvSpPr txBox="1">
            <a:spLocks noChangeArrowheads="1"/>
          </p:cNvSpPr>
          <p:nvPr/>
        </p:nvSpPr>
        <p:spPr bwMode="auto">
          <a:xfrm>
            <a:off x="622300" y="4437063"/>
            <a:ext cx="7356475" cy="547687"/>
          </a:xfrm>
          <a:prstGeom prst="rect">
            <a:avLst/>
          </a:prstGeom>
          <a:noFill/>
          <a:ln w="28575">
            <a:solidFill>
              <a:srgbClr val="0000FF"/>
            </a:solidFill>
            <a:miter lim="800000"/>
            <a:headEnd/>
            <a:tailEnd/>
          </a:ln>
        </p:spPr>
        <p:txBody>
          <a:bodyPr wrap="none">
            <a:spAutoFit/>
          </a:bodyPr>
          <a:lstStyle/>
          <a:p>
            <a:r>
              <a:rPr lang="zh-CN" altLang="en-US" sz="2800">
                <a:solidFill>
                  <a:srgbClr val="990033"/>
                </a:solidFill>
              </a:rPr>
              <a:t>物理变化中分子不变，化学变化中分子改变。</a:t>
            </a:r>
          </a:p>
        </p:txBody>
      </p:sp>
      <p:pic>
        <p:nvPicPr>
          <p:cNvPr id="28676" name="图片 34"/>
          <p:cNvPicPr>
            <a:picLocks noChangeAspect="1" noChangeArrowheads="1"/>
          </p:cNvPicPr>
          <p:nvPr/>
        </p:nvPicPr>
        <p:blipFill>
          <a:blip r:embed="rId2"/>
          <a:srcRect/>
          <a:stretch>
            <a:fillRect/>
          </a:stretch>
        </p:blipFill>
        <p:spPr bwMode="auto">
          <a:xfrm>
            <a:off x="1054100" y="1052513"/>
            <a:ext cx="10298113" cy="1878012"/>
          </a:xfrm>
          <a:prstGeom prst="rect">
            <a:avLst/>
          </a:prstGeom>
          <a:noFill/>
          <a:ln w="9525">
            <a:noFill/>
            <a:miter lim="800000"/>
            <a:headEnd/>
            <a:tailEnd/>
          </a:ln>
        </p:spPr>
      </p:pic>
      <p:sp>
        <p:nvSpPr>
          <p:cNvPr id="2" name="Text Box 7"/>
          <p:cNvSpPr txBox="1">
            <a:spLocks noChangeArrowheads="1"/>
          </p:cNvSpPr>
          <p:nvPr/>
        </p:nvSpPr>
        <p:spPr bwMode="auto">
          <a:xfrm>
            <a:off x="8112125" y="5013325"/>
            <a:ext cx="927100" cy="547688"/>
          </a:xfrm>
          <a:prstGeom prst="rect">
            <a:avLst/>
          </a:prstGeom>
          <a:noFill/>
          <a:ln w="28575">
            <a:solidFill>
              <a:srgbClr val="0000FF"/>
            </a:solidFill>
            <a:miter lim="800000"/>
            <a:headEnd/>
            <a:tailEnd/>
          </a:ln>
        </p:spPr>
        <p:txBody>
          <a:bodyPr wrap="none">
            <a:spAutoFit/>
          </a:bodyPr>
          <a:lstStyle/>
          <a:p>
            <a:r>
              <a:rPr lang="zh-CN" altLang="en-US" sz="2800">
                <a:solidFill>
                  <a:srgbClr val="990033"/>
                </a:solidFill>
              </a:rPr>
              <a:t>原子</a:t>
            </a:r>
          </a:p>
        </p:txBody>
      </p:sp>
      <p:sp>
        <p:nvSpPr>
          <p:cNvPr id="3" name="Text Box 7"/>
          <p:cNvSpPr txBox="1">
            <a:spLocks noChangeArrowheads="1"/>
          </p:cNvSpPr>
          <p:nvPr/>
        </p:nvSpPr>
        <p:spPr bwMode="auto">
          <a:xfrm>
            <a:off x="4511675" y="5445125"/>
            <a:ext cx="927100" cy="547688"/>
          </a:xfrm>
          <a:prstGeom prst="rect">
            <a:avLst/>
          </a:prstGeom>
          <a:noFill/>
          <a:ln w="28575">
            <a:solidFill>
              <a:srgbClr val="0000FF"/>
            </a:solidFill>
            <a:miter lim="800000"/>
            <a:headEnd/>
            <a:tailEnd/>
          </a:ln>
        </p:spPr>
        <p:txBody>
          <a:bodyPr wrap="none">
            <a:spAutoFit/>
          </a:bodyPr>
          <a:lstStyle/>
          <a:p>
            <a:r>
              <a:rPr lang="zh-CN" altLang="en-US" sz="2800">
                <a:solidFill>
                  <a:srgbClr val="990033"/>
                </a:solidFill>
              </a:rPr>
              <a:t>数目</a:t>
            </a:r>
          </a:p>
        </p:txBody>
      </p:sp>
      <p:sp>
        <p:nvSpPr>
          <p:cNvPr id="28681" name="Rectangle 9"/>
          <p:cNvSpPr>
            <a:spLocks noChangeArrowheads="1"/>
          </p:cNvSpPr>
          <p:nvPr/>
        </p:nvSpPr>
        <p:spPr bwMode="auto">
          <a:xfrm>
            <a:off x="5014913" y="3141663"/>
            <a:ext cx="3311525" cy="719137"/>
          </a:xfrm>
          <a:prstGeom prst="rect">
            <a:avLst/>
          </a:prstGeom>
          <a:solidFill>
            <a:srgbClr val="FFFF00"/>
          </a:solidFill>
          <a:ln w="9525">
            <a:solidFill>
              <a:schemeClr val="tx1"/>
            </a:solidFill>
            <a:miter lim="800000"/>
            <a:headEnd/>
            <a:tailEnd/>
          </a:ln>
        </p:spPr>
        <p:txBody>
          <a:bodyPr wrap="none" anchor="ctr"/>
          <a:lstStyle/>
          <a:p>
            <a:endParaRPr lang="zh-CN" altLang="en-US"/>
          </a:p>
        </p:txBody>
      </p:sp>
      <p:sp>
        <p:nvSpPr>
          <p:cNvPr id="28682" name="Rectangle 10"/>
          <p:cNvSpPr>
            <a:spLocks noChangeArrowheads="1"/>
          </p:cNvSpPr>
          <p:nvPr/>
        </p:nvSpPr>
        <p:spPr bwMode="auto">
          <a:xfrm>
            <a:off x="5159375" y="3284538"/>
            <a:ext cx="3108325" cy="457200"/>
          </a:xfrm>
          <a:prstGeom prst="rect">
            <a:avLst/>
          </a:prstGeom>
          <a:noFill/>
          <a:ln w="9525">
            <a:noFill/>
            <a:miter lim="800000"/>
            <a:headEnd/>
            <a:tailEnd/>
          </a:ln>
        </p:spPr>
        <p:txBody>
          <a:bodyPr wrap="none" anchor="ctr">
            <a:spAutoFit/>
          </a:bodyPr>
          <a:lstStyle/>
          <a:p>
            <a:r>
              <a:rPr lang="en-US" altLang="zh-CN">
                <a:solidFill>
                  <a:schemeClr val="hlink"/>
                </a:solidFill>
                <a:cs typeface="Times New Roman" pitchFamily="18" charset="0"/>
              </a:rPr>
              <a:t>2H</a:t>
            </a:r>
            <a:r>
              <a:rPr lang="en-US" altLang="zh-CN" baseline="-30000">
                <a:solidFill>
                  <a:schemeClr val="hlink"/>
                </a:solidFill>
                <a:cs typeface="Times New Roman" pitchFamily="18" charset="0"/>
              </a:rPr>
              <a:t>2</a:t>
            </a:r>
            <a:r>
              <a:rPr lang="en-US" altLang="zh-CN">
                <a:solidFill>
                  <a:schemeClr val="hlink"/>
                </a:solidFill>
                <a:cs typeface="Times New Roman" pitchFamily="18" charset="0"/>
              </a:rPr>
              <a:t>0=====2H</a:t>
            </a:r>
            <a:r>
              <a:rPr lang="en-US" altLang="zh-CN" baseline="-30000">
                <a:solidFill>
                  <a:schemeClr val="hlink"/>
                </a:solidFill>
                <a:cs typeface="Times New Roman" pitchFamily="18" charset="0"/>
              </a:rPr>
              <a:t>2</a:t>
            </a:r>
            <a:r>
              <a:rPr lang="en-US" altLang="zh-CN">
                <a:solidFill>
                  <a:schemeClr val="hlink"/>
                </a:solidFill>
                <a:cs typeface="Times New Roman" pitchFamily="18" charset="0"/>
              </a:rPr>
              <a:t>↑+0</a:t>
            </a:r>
            <a:r>
              <a:rPr lang="en-US" altLang="zh-CN" baseline="-30000">
                <a:solidFill>
                  <a:schemeClr val="hlink"/>
                </a:solidFill>
                <a:cs typeface="Times New Roman" pitchFamily="18" charset="0"/>
              </a:rPr>
              <a:t>2</a:t>
            </a:r>
            <a:r>
              <a:rPr lang="en-US" altLang="zh-CN">
                <a:solidFill>
                  <a:schemeClr val="hlink"/>
                </a:solidFill>
                <a:cs typeface="Times New Roman" pitchFamily="18" charset="0"/>
              </a:rPr>
              <a:t>↑</a:t>
            </a:r>
            <a:r>
              <a:rPr lang="en-US" altLang="zh-CN"/>
              <a:t> </a:t>
            </a:r>
          </a:p>
        </p:txBody>
      </p:sp>
      <p:sp>
        <p:nvSpPr>
          <p:cNvPr id="4" name="Rectangle 11"/>
          <p:cNvSpPr>
            <a:spLocks noChangeArrowheads="1"/>
          </p:cNvSpPr>
          <p:nvPr/>
        </p:nvSpPr>
        <p:spPr bwMode="auto">
          <a:xfrm>
            <a:off x="5808663" y="3140075"/>
            <a:ext cx="695325" cy="396875"/>
          </a:xfrm>
          <a:prstGeom prst="rect">
            <a:avLst/>
          </a:prstGeom>
          <a:noFill/>
          <a:ln w="9525">
            <a:noFill/>
            <a:miter lim="800000"/>
            <a:headEnd/>
            <a:tailEnd/>
          </a:ln>
        </p:spPr>
        <p:txBody>
          <a:bodyPr wrap="none" anchor="ctr">
            <a:spAutoFit/>
          </a:bodyPr>
          <a:lstStyle/>
          <a:p>
            <a:r>
              <a:rPr lang="zh-CN" altLang="en-US" sz="2000">
                <a:solidFill>
                  <a:schemeClr val="hlink"/>
                </a:solidFill>
              </a:rPr>
              <a:t>通电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8681"/>
                                        </p:tgtEl>
                                        <p:attrNameLst>
                                          <p:attrName>style.visibility</p:attrName>
                                        </p:attrNameLst>
                                      </p:cBhvr>
                                      <p:to>
                                        <p:strVal val="visible"/>
                                      </p:to>
                                    </p:set>
                                    <p:animEffect transition="in" filter="diamond(in)">
                                      <p:cBhvr>
                                        <p:cTn id="7" dur="2000"/>
                                        <p:tgtEl>
                                          <p:spTgt spid="28681"/>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28682"/>
                                        </p:tgtEl>
                                        <p:attrNameLst>
                                          <p:attrName>style.visibility</p:attrName>
                                        </p:attrNameLst>
                                      </p:cBhvr>
                                      <p:to>
                                        <p:strVal val="visible"/>
                                      </p:to>
                                    </p:set>
                                    <p:animEffect transition="in" filter="diamond(in)">
                                      <p:cBhvr>
                                        <p:cTn id="11" dur="2000"/>
                                        <p:tgtEl>
                                          <p:spTgt spid="28682"/>
                                        </p:tgtEl>
                                      </p:cBhvr>
                                    </p:animEffect>
                                  </p:childTnLst>
                                </p:cTn>
                              </p:par>
                            </p:childTnLst>
                          </p:cTn>
                        </p:par>
                        <p:par>
                          <p:cTn id="12" fill="hold">
                            <p:stCondLst>
                              <p:cond delay="4000"/>
                            </p:stCondLst>
                            <p:childTnLst>
                              <p:par>
                                <p:cTn id="13" presetID="8" presetClass="entr" presetSubtype="16"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in)">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0" presetClass="entr" presetSubtype="0" fill="hold" grpId="0" nodeType="clickEffect">
                                  <p:stCondLst>
                                    <p:cond delay="0"/>
                                  </p:stCondLst>
                                  <p:childTnLst>
                                    <p:set>
                                      <p:cBhvr>
                                        <p:cTn id="19" dur="1" fill="hold">
                                          <p:stCondLst>
                                            <p:cond delay="0"/>
                                          </p:stCondLst>
                                        </p:cTn>
                                        <p:tgtEl>
                                          <p:spTgt spid="17415"/>
                                        </p:tgtEl>
                                        <p:attrNameLst>
                                          <p:attrName>style.visibility</p:attrName>
                                        </p:attrNameLst>
                                      </p:cBhvr>
                                      <p:to>
                                        <p:strVal val="visible"/>
                                      </p:to>
                                    </p:set>
                                    <p:animEffect transition="in" filter="wedge">
                                      <p:cBhvr>
                                        <p:cTn id="20" dur="500"/>
                                        <p:tgtEl>
                                          <p:spTgt spid="17415"/>
                                        </p:tgtEl>
                                      </p:cBhvr>
                                    </p:animEffect>
                                  </p:childTnLst>
                                </p:cTn>
                              </p:par>
                            </p:childTnLst>
                          </p:cTn>
                        </p:par>
                      </p:childTnLst>
                    </p:cTn>
                  </p:par>
                  <p:par>
                    <p:cTn id="21" fill="hold">
                      <p:stCondLst>
                        <p:cond delay="indefinite"/>
                      </p:stCondLst>
                      <p:childTnLst>
                        <p:par>
                          <p:cTn id="22" fill="hold">
                            <p:stCondLst>
                              <p:cond delay="0"/>
                            </p:stCondLst>
                            <p:childTnLst>
                              <p:par>
                                <p:cTn id="23" presetID="20"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edg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20" presetClass="entr" presetSubtype="0"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edge">
                                      <p:cBhvr>
                                        <p:cTn id="3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3" grpId="0" animBg="1"/>
      <p:bldP spid="28681" grpId="0" animBg="1"/>
      <p:bldP spid="28682"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7" name="Rectangle 4"/>
          <p:cNvSpPr>
            <a:spLocks noChangeArrowheads="1"/>
          </p:cNvSpPr>
          <p:nvPr/>
        </p:nvSpPr>
        <p:spPr bwMode="auto">
          <a:xfrm>
            <a:off x="261938" y="188913"/>
            <a:ext cx="12406312" cy="1990725"/>
          </a:xfrm>
          <a:prstGeom prst="rect">
            <a:avLst/>
          </a:prstGeom>
          <a:noFill/>
          <a:ln w="9525">
            <a:noFill/>
            <a:miter lim="800000"/>
            <a:headEnd/>
            <a:tailEnd/>
          </a:ln>
        </p:spPr>
        <p:txBody>
          <a:bodyPr wrap="none" anchor="ctr">
            <a:spAutoFit/>
          </a:bodyPr>
          <a:lstStyle/>
          <a:p>
            <a:pPr indent="266700">
              <a:lnSpc>
                <a:spcPct val="130000"/>
              </a:lnSpc>
            </a:pPr>
            <a:r>
              <a:rPr lang="en-US" altLang="zh-CN">
                <a:cs typeface="Calibri" pitchFamily="34" charset="0"/>
              </a:rPr>
              <a:t>6-14.</a:t>
            </a:r>
            <a:r>
              <a:rPr lang="zh-CN" altLang="en-US">
                <a:cs typeface="Calibri" pitchFamily="34" charset="0"/>
              </a:rPr>
              <a:t>载人航天器工作舱中的空气要与地球上的空气基本一致。</a:t>
            </a:r>
            <a:endParaRPr lang="zh-CN" altLang="en-US"/>
          </a:p>
          <a:p>
            <a:pPr indent="266700" eaLnBrk="0" hangingPunct="0">
              <a:lnSpc>
                <a:spcPct val="130000"/>
              </a:lnSpc>
            </a:pPr>
            <a:r>
              <a:rPr lang="zh-CN" altLang="en-US">
                <a:cs typeface="Calibri" pitchFamily="34" charset="0"/>
              </a:rPr>
              <a:t>资料：同温同压下，气体的体积之比等于分子个数之比。</a:t>
            </a:r>
            <a:endParaRPr lang="zh-CN" altLang="en-US"/>
          </a:p>
          <a:p>
            <a:pPr indent="266700" eaLnBrk="0" hangingPunct="0">
              <a:lnSpc>
                <a:spcPct val="130000"/>
              </a:lnSpc>
            </a:pPr>
            <a:r>
              <a:rPr lang="zh-CN" altLang="en-US">
                <a:cs typeface="Calibri" pitchFamily="34" charset="0"/>
              </a:rPr>
              <a:t>（</a:t>
            </a:r>
            <a:r>
              <a:rPr lang="en-US" altLang="zh-CN">
                <a:cs typeface="Calibri" pitchFamily="34" charset="0"/>
              </a:rPr>
              <a:t>1)</a:t>
            </a:r>
            <a:r>
              <a:rPr lang="zh-CN" altLang="en-US">
                <a:cs typeface="Calibri" pitchFamily="34" charset="0"/>
              </a:rPr>
              <a:t>用微观示意图表示工作舱中空气的主要成分，下图中最合理的是</a:t>
            </a:r>
            <a:r>
              <a:rPr lang="en-US" altLang="zh-CN">
                <a:cs typeface="Calibri" pitchFamily="34" charset="0"/>
              </a:rPr>
              <a:t>______</a:t>
            </a:r>
            <a:r>
              <a:rPr lang="zh-CN" altLang="en-US">
                <a:cs typeface="Calibri" pitchFamily="34" charset="0"/>
              </a:rPr>
              <a:t>（填序号）。</a:t>
            </a:r>
            <a:endParaRPr lang="zh-CN" altLang="en-US"/>
          </a:p>
          <a:p>
            <a:pPr indent="266700" eaLnBrk="0" hangingPunct="0">
              <a:lnSpc>
                <a:spcPct val="130000"/>
              </a:lnSpc>
            </a:pPr>
            <a:r>
              <a:rPr lang="zh-CN" altLang="en-US">
                <a:cs typeface="Calibri" pitchFamily="34" charset="0"/>
              </a:rPr>
              <a:t>    </a:t>
            </a:r>
            <a:endParaRPr lang="zh-CN" altLang="en-US"/>
          </a:p>
        </p:txBody>
      </p:sp>
      <p:sp>
        <p:nvSpPr>
          <p:cNvPr id="17415" name="Text Box 7"/>
          <p:cNvSpPr txBox="1">
            <a:spLocks noChangeArrowheads="1"/>
          </p:cNvSpPr>
          <p:nvPr/>
        </p:nvSpPr>
        <p:spPr bwMode="auto">
          <a:xfrm>
            <a:off x="9983788" y="1125538"/>
            <a:ext cx="392112" cy="547687"/>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C</a:t>
            </a:r>
          </a:p>
        </p:txBody>
      </p:sp>
      <p:pic>
        <p:nvPicPr>
          <p:cNvPr id="29699" name="图片 35"/>
          <p:cNvPicPr>
            <a:picLocks noChangeAspect="1" noChangeArrowheads="1"/>
          </p:cNvPicPr>
          <p:nvPr/>
        </p:nvPicPr>
        <p:blipFill>
          <a:blip r:embed="rId2"/>
          <a:srcRect/>
          <a:stretch>
            <a:fillRect/>
          </a:stretch>
        </p:blipFill>
        <p:spPr bwMode="auto">
          <a:xfrm>
            <a:off x="766763" y="1844675"/>
            <a:ext cx="10369550" cy="2060575"/>
          </a:xfrm>
          <a:prstGeom prst="rect">
            <a:avLst/>
          </a:prstGeom>
          <a:noFill/>
          <a:ln w="9525">
            <a:noFill/>
            <a:miter lim="800000"/>
            <a:headEnd/>
            <a:tailEnd/>
          </a:ln>
        </p:spPr>
      </p:pic>
      <p:sp>
        <p:nvSpPr>
          <p:cNvPr id="29700" name="Rectangle 5"/>
          <p:cNvSpPr>
            <a:spLocks noChangeArrowheads="1"/>
          </p:cNvSpPr>
          <p:nvPr/>
        </p:nvSpPr>
        <p:spPr bwMode="auto">
          <a:xfrm>
            <a:off x="190500" y="4005263"/>
            <a:ext cx="11564938" cy="2136775"/>
          </a:xfrm>
          <a:prstGeom prst="rect">
            <a:avLst/>
          </a:prstGeom>
          <a:noFill/>
          <a:ln w="9525">
            <a:noFill/>
            <a:miter lim="800000"/>
            <a:headEnd/>
            <a:tailEnd/>
          </a:ln>
        </p:spPr>
        <p:txBody>
          <a:bodyPr wrap="none" anchor="ctr">
            <a:spAutoFit/>
          </a:bodyPr>
          <a:lstStyle/>
          <a:p>
            <a:pPr>
              <a:lnSpc>
                <a:spcPct val="140000"/>
              </a:lnSpc>
            </a:pPr>
            <a:r>
              <a:rPr lang="zh-CN" altLang="en-US">
                <a:cs typeface="Calibri" pitchFamily="34" charset="0"/>
              </a:rPr>
              <a:t>（</a:t>
            </a:r>
            <a:r>
              <a:rPr lang="en-US" altLang="zh-CN">
                <a:cs typeface="Calibri" pitchFamily="34" charset="0"/>
              </a:rPr>
              <a:t>2)</a:t>
            </a:r>
            <a:r>
              <a:rPr lang="zh-CN" altLang="en-US">
                <a:cs typeface="Calibri" pitchFamily="34" charset="0"/>
              </a:rPr>
              <a:t>宇航员呼出的</a:t>
            </a:r>
            <a:r>
              <a:rPr lang="en-US" altLang="zh-CN">
                <a:cs typeface="Calibri" pitchFamily="34" charset="0"/>
              </a:rPr>
              <a:t>CO</a:t>
            </a:r>
            <a:r>
              <a:rPr lang="en-US" altLang="zh-CN" baseline="-30000">
                <a:cs typeface="Calibri" pitchFamily="34" charset="0"/>
              </a:rPr>
              <a:t>2</a:t>
            </a:r>
            <a:r>
              <a:rPr lang="zh-CN" altLang="en-US">
                <a:cs typeface="Calibri" pitchFamily="34" charset="0"/>
              </a:rPr>
              <a:t>用氢氧化锂（</a:t>
            </a:r>
            <a:r>
              <a:rPr lang="en-US" altLang="zh-CN">
                <a:cs typeface="Calibri" pitchFamily="34" charset="0"/>
              </a:rPr>
              <a:t>LiOH)</a:t>
            </a:r>
            <a:r>
              <a:rPr lang="zh-CN" altLang="en-US">
                <a:cs typeface="Calibri" pitchFamily="34" charset="0"/>
              </a:rPr>
              <a:t>吸收，生成</a:t>
            </a:r>
            <a:r>
              <a:rPr lang="en-US" altLang="zh-CN">
                <a:cs typeface="Calibri" pitchFamily="34" charset="0"/>
              </a:rPr>
              <a:t>Li</a:t>
            </a:r>
            <a:r>
              <a:rPr lang="en-US" altLang="zh-CN" baseline="-30000">
                <a:cs typeface="Calibri" pitchFamily="34" charset="0"/>
              </a:rPr>
              <a:t>2</a:t>
            </a:r>
            <a:r>
              <a:rPr lang="en-US" altLang="zh-CN">
                <a:cs typeface="Calibri" pitchFamily="34" charset="0"/>
              </a:rPr>
              <a:t>CO</a:t>
            </a:r>
            <a:r>
              <a:rPr lang="en-US" altLang="zh-CN" baseline="-30000">
                <a:cs typeface="Calibri" pitchFamily="34" charset="0"/>
              </a:rPr>
              <a:t>3</a:t>
            </a:r>
            <a:r>
              <a:rPr lang="zh-CN" altLang="en-US">
                <a:cs typeface="Calibri" pitchFamily="34" charset="0"/>
              </a:rPr>
              <a:t>和</a:t>
            </a:r>
            <a:r>
              <a:rPr lang="en-US" altLang="zh-CN">
                <a:cs typeface="Calibri" pitchFamily="34" charset="0"/>
              </a:rPr>
              <a:t>H</a:t>
            </a:r>
            <a:r>
              <a:rPr lang="en-US" altLang="zh-CN" baseline="-30000">
                <a:cs typeface="Calibri" pitchFamily="34" charset="0"/>
              </a:rPr>
              <a:t>2</a:t>
            </a:r>
            <a:r>
              <a:rPr lang="en-US" altLang="zh-CN">
                <a:latin typeface="Calibri" pitchFamily="34" charset="0"/>
                <a:cs typeface="Calibri" pitchFamily="34" charset="0"/>
              </a:rPr>
              <a:t>0,</a:t>
            </a:r>
            <a:r>
              <a:rPr lang="zh-CN" altLang="en-US">
                <a:cs typeface="Calibri" pitchFamily="34" charset="0"/>
              </a:rPr>
              <a:t>反应的化学方程式为</a:t>
            </a:r>
            <a:endParaRPr lang="zh-CN" altLang="en-US"/>
          </a:p>
          <a:p>
            <a:pPr eaLnBrk="0" hangingPunct="0">
              <a:lnSpc>
                <a:spcPct val="140000"/>
              </a:lnSpc>
            </a:pPr>
            <a:r>
              <a:rPr lang="zh-CN" altLang="en-US">
                <a:cs typeface="Calibri" pitchFamily="34" charset="0"/>
              </a:rPr>
              <a:t>    </a:t>
            </a:r>
            <a:r>
              <a:rPr lang="en-US" altLang="zh-CN">
                <a:cs typeface="Calibri" pitchFamily="34" charset="0"/>
              </a:rPr>
              <a:t>_____________________________________</a:t>
            </a:r>
            <a:r>
              <a:rPr lang="zh-CN" altLang="en-US">
                <a:cs typeface="Calibri" pitchFamily="34" charset="0"/>
              </a:rPr>
              <a:t>。</a:t>
            </a:r>
            <a:endParaRPr lang="zh-CN" altLang="en-US"/>
          </a:p>
          <a:p>
            <a:pPr eaLnBrk="0" hangingPunct="0">
              <a:lnSpc>
                <a:spcPct val="140000"/>
              </a:lnSpc>
            </a:pPr>
            <a:r>
              <a:rPr lang="zh-CN" altLang="en-US">
                <a:cs typeface="Calibri" pitchFamily="34" charset="0"/>
              </a:rPr>
              <a:t>（</a:t>
            </a:r>
            <a:r>
              <a:rPr lang="en-US" altLang="zh-CN">
                <a:cs typeface="Calibri" pitchFamily="34" charset="0"/>
              </a:rPr>
              <a:t>3)</a:t>
            </a:r>
            <a:r>
              <a:rPr lang="zh-CN" altLang="en-US">
                <a:cs typeface="Calibri" pitchFamily="34" charset="0"/>
              </a:rPr>
              <a:t>航天器返回地面后，用</a:t>
            </a:r>
            <a:r>
              <a:rPr lang="en-US" altLang="zh-CN">
                <a:cs typeface="Calibri" pitchFamily="34" charset="0"/>
              </a:rPr>
              <a:t>Ca(OH)</a:t>
            </a:r>
            <a:r>
              <a:rPr lang="en-US" altLang="zh-CN" baseline="-30000">
                <a:cs typeface="Calibri" pitchFamily="34" charset="0"/>
              </a:rPr>
              <a:t>2</a:t>
            </a:r>
            <a:r>
              <a:rPr lang="zh-CN" altLang="en-US">
                <a:cs typeface="Calibri" pitchFamily="34" charset="0"/>
              </a:rPr>
              <a:t>与</a:t>
            </a:r>
            <a:r>
              <a:rPr lang="en-US" altLang="zh-CN">
                <a:cs typeface="Calibri" pitchFamily="34" charset="0"/>
              </a:rPr>
              <a:t>Li</a:t>
            </a:r>
            <a:r>
              <a:rPr lang="en-US" altLang="zh-CN" baseline="-30000">
                <a:cs typeface="Calibri" pitchFamily="34" charset="0"/>
              </a:rPr>
              <a:t>2</a:t>
            </a:r>
            <a:r>
              <a:rPr lang="en-US" altLang="zh-CN">
                <a:cs typeface="Calibri" pitchFamily="34" charset="0"/>
              </a:rPr>
              <a:t>CO</a:t>
            </a:r>
            <a:r>
              <a:rPr lang="en-US" altLang="zh-CN" baseline="-30000">
                <a:cs typeface="Calibri" pitchFamily="34" charset="0"/>
              </a:rPr>
              <a:t>3</a:t>
            </a:r>
            <a:r>
              <a:rPr lang="zh-CN" altLang="en-US">
                <a:cs typeface="Calibri" pitchFamily="34" charset="0"/>
              </a:rPr>
              <a:t>发生复分解反应，使</a:t>
            </a:r>
            <a:r>
              <a:rPr lang="en-US" altLang="zh-CN">
                <a:cs typeface="Calibri" pitchFamily="34" charset="0"/>
              </a:rPr>
              <a:t>__________</a:t>
            </a:r>
          </a:p>
          <a:p>
            <a:pPr eaLnBrk="0" hangingPunct="0">
              <a:lnSpc>
                <a:spcPct val="140000"/>
              </a:lnSpc>
            </a:pPr>
            <a:r>
              <a:rPr lang="zh-CN" altLang="en-US">
                <a:cs typeface="Calibri" pitchFamily="34" charset="0"/>
              </a:rPr>
              <a:t>（填化学式）再生。</a:t>
            </a:r>
            <a:endParaRPr lang="zh-CN" altLang="en-US"/>
          </a:p>
        </p:txBody>
      </p:sp>
      <p:sp>
        <p:nvSpPr>
          <p:cNvPr id="2" name="Text Box 7"/>
          <p:cNvSpPr txBox="1">
            <a:spLocks noChangeArrowheads="1"/>
          </p:cNvSpPr>
          <p:nvPr/>
        </p:nvSpPr>
        <p:spPr bwMode="auto">
          <a:xfrm>
            <a:off x="8975725" y="4941888"/>
            <a:ext cx="930275" cy="547687"/>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LiOH</a:t>
            </a:r>
          </a:p>
        </p:txBody>
      </p:sp>
      <p:sp>
        <p:nvSpPr>
          <p:cNvPr id="29703" name="Rectangle 7"/>
          <p:cNvSpPr>
            <a:spLocks noChangeArrowheads="1"/>
          </p:cNvSpPr>
          <p:nvPr/>
        </p:nvSpPr>
        <p:spPr bwMode="auto">
          <a:xfrm>
            <a:off x="1343025" y="4581525"/>
            <a:ext cx="5111750" cy="719138"/>
          </a:xfrm>
          <a:prstGeom prst="rect">
            <a:avLst/>
          </a:prstGeom>
          <a:solidFill>
            <a:srgbClr val="FFFF00"/>
          </a:solidFill>
          <a:ln w="9525">
            <a:solidFill>
              <a:schemeClr val="tx1"/>
            </a:solidFill>
            <a:miter lim="800000"/>
            <a:headEnd/>
            <a:tailEnd/>
          </a:ln>
        </p:spPr>
        <p:txBody>
          <a:bodyPr wrap="none" anchor="ctr"/>
          <a:lstStyle/>
          <a:p>
            <a:endParaRPr lang="zh-CN" altLang="en-US"/>
          </a:p>
        </p:txBody>
      </p:sp>
      <p:sp>
        <p:nvSpPr>
          <p:cNvPr id="29704" name="Rectangle 8"/>
          <p:cNvSpPr>
            <a:spLocks noChangeArrowheads="1"/>
          </p:cNvSpPr>
          <p:nvPr/>
        </p:nvSpPr>
        <p:spPr bwMode="auto">
          <a:xfrm>
            <a:off x="1487488" y="4724400"/>
            <a:ext cx="5616575" cy="457200"/>
          </a:xfrm>
          <a:prstGeom prst="rect">
            <a:avLst/>
          </a:prstGeom>
          <a:noFill/>
          <a:ln w="9525">
            <a:noFill/>
            <a:miter lim="800000"/>
            <a:headEnd/>
            <a:tailEnd/>
          </a:ln>
        </p:spPr>
        <p:txBody>
          <a:bodyPr anchor="ctr">
            <a:spAutoFit/>
          </a:bodyPr>
          <a:lstStyle/>
          <a:p>
            <a:r>
              <a:rPr lang="en-US" altLang="zh-CN">
                <a:solidFill>
                  <a:schemeClr val="hlink"/>
                </a:solidFill>
                <a:cs typeface="Times New Roman" pitchFamily="18" charset="0"/>
              </a:rPr>
              <a:t> C0</a:t>
            </a:r>
            <a:r>
              <a:rPr lang="en-US" altLang="zh-CN" baseline="-30000">
                <a:solidFill>
                  <a:schemeClr val="hlink"/>
                </a:solidFill>
                <a:cs typeface="Times New Roman" pitchFamily="18" charset="0"/>
              </a:rPr>
              <a:t>2</a:t>
            </a:r>
            <a:r>
              <a:rPr lang="en-US" altLang="zh-CN">
                <a:solidFill>
                  <a:schemeClr val="hlink"/>
                </a:solidFill>
                <a:cs typeface="Times New Roman" pitchFamily="18" charset="0"/>
              </a:rPr>
              <a:t> + 2LiOH ===  Li</a:t>
            </a:r>
            <a:r>
              <a:rPr lang="en-US" altLang="zh-CN" baseline="-30000">
                <a:solidFill>
                  <a:schemeClr val="hlink"/>
                </a:solidFill>
                <a:cs typeface="Calibri" pitchFamily="34" charset="0"/>
              </a:rPr>
              <a:t>2</a:t>
            </a:r>
            <a:r>
              <a:rPr lang="en-US" altLang="zh-CN">
                <a:solidFill>
                  <a:schemeClr val="hlink"/>
                </a:solidFill>
                <a:cs typeface="Times New Roman" pitchFamily="18" charset="0"/>
              </a:rPr>
              <a:t>CO</a:t>
            </a:r>
            <a:r>
              <a:rPr lang="en-US" altLang="zh-CN" baseline="-30000">
                <a:solidFill>
                  <a:schemeClr val="hlink"/>
                </a:solidFill>
                <a:cs typeface="Calibri" pitchFamily="34" charset="0"/>
              </a:rPr>
              <a:t>3</a:t>
            </a:r>
            <a:r>
              <a:rPr lang="en-US" altLang="zh-CN" baseline="-30000">
                <a:solidFill>
                  <a:schemeClr val="hlink"/>
                </a:solidFill>
                <a:cs typeface="Times New Roman" pitchFamily="18" charset="0"/>
              </a:rPr>
              <a:t>  </a:t>
            </a:r>
            <a:r>
              <a:rPr lang="en-US" altLang="zh-CN">
                <a:solidFill>
                  <a:schemeClr val="hlink"/>
                </a:solidFill>
                <a:cs typeface="Times New Roman" pitchFamily="18" charset="0"/>
              </a:rPr>
              <a:t>+ H</a:t>
            </a:r>
            <a:r>
              <a:rPr lang="en-US" altLang="zh-CN" baseline="-30000">
                <a:solidFill>
                  <a:schemeClr val="hlink"/>
                </a:solidFill>
                <a:cs typeface="Calibri" pitchFamily="34" charset="0"/>
              </a:rPr>
              <a:t>2</a:t>
            </a:r>
            <a:r>
              <a:rPr lang="en-US" altLang="zh-CN">
                <a:solidFill>
                  <a:schemeClr val="hlink"/>
                </a:solidFill>
                <a:cs typeface="Times New Roman" pitchFamily="18" charset="0"/>
              </a:rPr>
              <a:t>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29703"/>
                                        </p:tgtEl>
                                        <p:attrNameLst>
                                          <p:attrName>style.visibility</p:attrName>
                                        </p:attrNameLst>
                                      </p:cBhvr>
                                      <p:to>
                                        <p:strVal val="visible"/>
                                      </p:to>
                                    </p:set>
                                    <p:animEffect transition="in" filter="barn(inHorizontal)">
                                      <p:cBhvr>
                                        <p:cTn id="12" dur="500"/>
                                        <p:tgtEl>
                                          <p:spTgt spid="29703"/>
                                        </p:tgtEl>
                                      </p:cBhvr>
                                    </p:animEffect>
                                  </p:childTnLst>
                                </p:cTn>
                              </p:par>
                            </p:childTnLst>
                          </p:cTn>
                        </p:par>
                        <p:par>
                          <p:cTn id="13" fill="hold">
                            <p:stCondLst>
                              <p:cond delay="500"/>
                            </p:stCondLst>
                            <p:childTnLst>
                              <p:par>
                                <p:cTn id="14" presetID="16" presetClass="entr" presetSubtype="26" fill="hold" grpId="0" nodeType="afterEffect">
                                  <p:stCondLst>
                                    <p:cond delay="0"/>
                                  </p:stCondLst>
                                  <p:childTnLst>
                                    <p:set>
                                      <p:cBhvr>
                                        <p:cTn id="15" dur="1" fill="hold">
                                          <p:stCondLst>
                                            <p:cond delay="0"/>
                                          </p:stCondLst>
                                        </p:cTn>
                                        <p:tgtEl>
                                          <p:spTgt spid="29704"/>
                                        </p:tgtEl>
                                        <p:attrNameLst>
                                          <p:attrName>style.visibility</p:attrName>
                                        </p:attrNameLst>
                                      </p:cBhvr>
                                      <p:to>
                                        <p:strVal val="visible"/>
                                      </p:to>
                                    </p:set>
                                    <p:animEffect transition="in" filter="barn(inHorizontal)">
                                      <p:cBhvr>
                                        <p:cTn id="16" dur="500"/>
                                        <p:tgtEl>
                                          <p:spTgt spid="29704"/>
                                        </p:tgtEl>
                                      </p:cBhvr>
                                    </p:animEffect>
                                  </p:childTnLst>
                                </p:cTn>
                              </p:par>
                            </p:childTnLst>
                          </p:cTn>
                        </p:par>
                      </p:childTnLst>
                    </p:cTn>
                  </p:par>
                  <p:par>
                    <p:cTn id="17" fill="hold">
                      <p:stCondLst>
                        <p:cond delay="indefinite"/>
                      </p:stCondLst>
                      <p:childTnLst>
                        <p:par>
                          <p:cTn id="18" fill="hold">
                            <p:stCondLst>
                              <p:cond delay="0"/>
                            </p:stCondLst>
                            <p:childTnLst>
                              <p:par>
                                <p:cTn id="19" presetID="20"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edg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29703" grpId="0" animBg="1"/>
      <p:bldP spid="29704"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1" name="Rectangle 4"/>
          <p:cNvSpPr>
            <a:spLocks noChangeArrowheads="1"/>
          </p:cNvSpPr>
          <p:nvPr/>
        </p:nvSpPr>
        <p:spPr bwMode="auto">
          <a:xfrm>
            <a:off x="0" y="188913"/>
            <a:ext cx="11442700" cy="3159125"/>
          </a:xfrm>
          <a:prstGeom prst="rect">
            <a:avLst/>
          </a:prstGeom>
          <a:noFill/>
          <a:ln w="9525">
            <a:noFill/>
            <a:miter lim="800000"/>
            <a:headEnd/>
            <a:tailEnd/>
          </a:ln>
        </p:spPr>
        <p:txBody>
          <a:bodyPr wrap="none" anchor="ctr">
            <a:spAutoFit/>
          </a:bodyPr>
          <a:lstStyle/>
          <a:p>
            <a:pPr>
              <a:lnSpc>
                <a:spcPct val="140000"/>
              </a:lnSpc>
            </a:pPr>
            <a:r>
              <a:rPr lang="en-US" altLang="zh-CN">
                <a:cs typeface="Calibri" pitchFamily="34" charset="0"/>
              </a:rPr>
              <a:t>6-15.</a:t>
            </a:r>
            <a:r>
              <a:rPr lang="zh-CN" altLang="en-US">
                <a:cs typeface="Calibri" pitchFamily="34" charset="0"/>
              </a:rPr>
              <a:t>早在古代，我国人民就积累了不少对物质化学变化的认识。请回答：</a:t>
            </a:r>
            <a:endParaRPr lang="zh-CN" altLang="en-US"/>
          </a:p>
          <a:p>
            <a:pPr eaLnBrk="0" hangingPunct="0">
              <a:lnSpc>
                <a:spcPct val="140000"/>
              </a:lnSpc>
            </a:pPr>
            <a:r>
              <a:rPr lang="zh-CN" altLang="en-US">
                <a:cs typeface="Calibri" pitchFamily="34" charset="0"/>
              </a:rPr>
              <a:t>（</a:t>
            </a:r>
            <a:r>
              <a:rPr lang="en-US" altLang="zh-CN">
                <a:cs typeface="Calibri" pitchFamily="34" charset="0"/>
              </a:rPr>
              <a:t>1)</a:t>
            </a:r>
            <a:r>
              <a:rPr lang="zh-CN" altLang="en-US">
                <a:cs typeface="Calibri" pitchFamily="34" charset="0"/>
              </a:rPr>
              <a:t>西汉</a:t>
            </a:r>
            <a:r>
              <a:rPr lang="en-US" altLang="zh-CN">
                <a:cs typeface="Calibri" pitchFamily="34" charset="0"/>
              </a:rPr>
              <a:t>《</a:t>
            </a:r>
            <a:r>
              <a:rPr lang="zh-CN" altLang="en-US">
                <a:cs typeface="Calibri" pitchFamily="34" charset="0"/>
              </a:rPr>
              <a:t>淮南万毕术</a:t>
            </a:r>
            <a:r>
              <a:rPr lang="en-US" altLang="zh-CN">
                <a:cs typeface="Calibri" pitchFamily="34" charset="0"/>
              </a:rPr>
              <a:t>》</a:t>
            </a:r>
            <a:r>
              <a:rPr lang="zh-CN" altLang="en-US">
                <a:cs typeface="Calibri" pitchFamily="34" charset="0"/>
              </a:rPr>
              <a:t>中记载有</a:t>
            </a:r>
            <a:r>
              <a:rPr lang="zh-CN" altLang="en-US">
                <a:latin typeface="Calibri" pitchFamily="34" charset="0"/>
                <a:cs typeface="Calibri" pitchFamily="34" charset="0"/>
              </a:rPr>
              <a:t>“</a:t>
            </a:r>
            <a:r>
              <a:rPr lang="zh-CN" altLang="en-US">
                <a:cs typeface="Calibri" pitchFamily="34" charset="0"/>
              </a:rPr>
              <a:t>曾青得铁则化为铜</a:t>
            </a:r>
            <a:r>
              <a:rPr lang="zh-CN" altLang="en-US">
                <a:latin typeface="Calibri" pitchFamily="34" charset="0"/>
                <a:cs typeface="Calibri" pitchFamily="34" charset="0"/>
              </a:rPr>
              <a:t>”</a:t>
            </a:r>
            <a:r>
              <a:rPr lang="zh-CN" altLang="en-US">
                <a:cs typeface="Calibri" pitchFamily="34" charset="0"/>
              </a:rPr>
              <a:t>，</a:t>
            </a:r>
            <a:r>
              <a:rPr lang="zh-CN" altLang="en-US">
                <a:latin typeface="Calibri" pitchFamily="34" charset="0"/>
                <a:cs typeface="Calibri" pitchFamily="34" charset="0"/>
              </a:rPr>
              <a:t>“</a:t>
            </a:r>
            <a:r>
              <a:rPr lang="zh-CN" altLang="en-US">
                <a:cs typeface="Calibri" pitchFamily="34" charset="0"/>
              </a:rPr>
              <a:t>曾青</a:t>
            </a:r>
            <a:r>
              <a:rPr lang="zh-CN" altLang="en-US">
                <a:latin typeface="Calibri" pitchFamily="34" charset="0"/>
                <a:cs typeface="Calibri" pitchFamily="34" charset="0"/>
              </a:rPr>
              <a:t>”</a:t>
            </a:r>
            <a:r>
              <a:rPr lang="zh-CN" altLang="en-US">
                <a:cs typeface="Calibri" pitchFamily="34" charset="0"/>
              </a:rPr>
              <a:t>指的是硫酸铜溶液。</a:t>
            </a:r>
          </a:p>
          <a:p>
            <a:pPr eaLnBrk="0" hangingPunct="0">
              <a:lnSpc>
                <a:spcPct val="140000"/>
              </a:lnSpc>
            </a:pPr>
            <a:r>
              <a:rPr lang="zh-CN" altLang="en-US">
                <a:cs typeface="Calibri" pitchFamily="34" charset="0"/>
              </a:rPr>
              <a:t>这句话中化学反应产物的名称是铜和</a:t>
            </a:r>
            <a:r>
              <a:rPr lang="en-US" altLang="zh-CN">
                <a:cs typeface="Calibri" pitchFamily="34" charset="0"/>
              </a:rPr>
              <a:t>____________</a:t>
            </a:r>
            <a:r>
              <a:rPr lang="zh-CN" altLang="en-US">
                <a:cs typeface="Calibri" pitchFamily="34" charset="0"/>
              </a:rPr>
              <a:t>。</a:t>
            </a:r>
            <a:endParaRPr lang="zh-CN" altLang="en-US"/>
          </a:p>
          <a:p>
            <a:pPr eaLnBrk="0" hangingPunct="0">
              <a:lnSpc>
                <a:spcPct val="140000"/>
              </a:lnSpc>
            </a:pPr>
            <a:r>
              <a:rPr lang="zh-CN" altLang="en-US">
                <a:cs typeface="Calibri" pitchFamily="34" charset="0"/>
              </a:rPr>
              <a:t>（</a:t>
            </a:r>
            <a:r>
              <a:rPr lang="en-US" altLang="zh-CN">
                <a:cs typeface="Calibri" pitchFamily="34" charset="0"/>
              </a:rPr>
              <a:t>2)</a:t>
            </a:r>
            <a:r>
              <a:rPr lang="zh-CN" altLang="en-US">
                <a:cs typeface="Calibri" pitchFamily="34" charset="0"/>
              </a:rPr>
              <a:t>晋代葛洪所著</a:t>
            </a:r>
            <a:r>
              <a:rPr lang="en-US" altLang="zh-CN">
                <a:cs typeface="Calibri" pitchFamily="34" charset="0"/>
              </a:rPr>
              <a:t>《</a:t>
            </a:r>
            <a:r>
              <a:rPr lang="zh-CN" altLang="en-US">
                <a:cs typeface="Calibri" pitchFamily="34" charset="0"/>
              </a:rPr>
              <a:t>抱朴子</a:t>
            </a:r>
            <a:r>
              <a:rPr lang="en-US" altLang="zh-CN">
                <a:cs typeface="Calibri" pitchFamily="34" charset="0"/>
              </a:rPr>
              <a:t>》</a:t>
            </a:r>
            <a:r>
              <a:rPr lang="zh-CN" altLang="en-US">
                <a:cs typeface="Calibri" pitchFamily="34" charset="0"/>
              </a:rPr>
              <a:t>一书中记载有</a:t>
            </a:r>
            <a:r>
              <a:rPr lang="zh-CN" altLang="en-US">
                <a:latin typeface="Calibri" pitchFamily="34" charset="0"/>
                <a:cs typeface="Calibri" pitchFamily="34" charset="0"/>
              </a:rPr>
              <a:t>“</a:t>
            </a:r>
            <a:r>
              <a:rPr lang="zh-CN" altLang="en-US">
                <a:cs typeface="Calibri" pitchFamily="34" charset="0"/>
              </a:rPr>
              <a:t>丹砂烧之成水银</a:t>
            </a:r>
            <a:r>
              <a:rPr lang="zh-CN" altLang="en-US">
                <a:latin typeface="Calibri" pitchFamily="34" charset="0"/>
                <a:cs typeface="Calibri" pitchFamily="34" charset="0"/>
              </a:rPr>
              <a:t>”</a:t>
            </a:r>
            <a:r>
              <a:rPr lang="zh-CN" altLang="en-US">
                <a:cs typeface="Calibri" pitchFamily="34" charset="0"/>
              </a:rPr>
              <a:t>，</a:t>
            </a:r>
            <a:r>
              <a:rPr lang="zh-CN" altLang="en-US">
                <a:latin typeface="Calibri" pitchFamily="34" charset="0"/>
                <a:cs typeface="Calibri" pitchFamily="34" charset="0"/>
              </a:rPr>
              <a:t>“</a:t>
            </a:r>
            <a:r>
              <a:rPr lang="zh-CN" altLang="en-US">
                <a:cs typeface="Calibri" pitchFamily="34" charset="0"/>
              </a:rPr>
              <a:t>丹砂</a:t>
            </a:r>
            <a:r>
              <a:rPr lang="zh-CN" altLang="en-US">
                <a:latin typeface="Calibri" pitchFamily="34" charset="0"/>
                <a:cs typeface="Calibri" pitchFamily="34" charset="0"/>
              </a:rPr>
              <a:t>”</a:t>
            </a:r>
            <a:r>
              <a:rPr lang="zh-CN" altLang="en-US">
                <a:cs typeface="Calibri" pitchFamily="34" charset="0"/>
              </a:rPr>
              <a:t>指的是</a:t>
            </a:r>
            <a:r>
              <a:rPr lang="en-US" altLang="zh-CN">
                <a:cs typeface="Calibri" pitchFamily="34" charset="0"/>
              </a:rPr>
              <a:t>HgS.</a:t>
            </a:r>
          </a:p>
          <a:p>
            <a:pPr eaLnBrk="0" hangingPunct="0">
              <a:lnSpc>
                <a:spcPct val="140000"/>
              </a:lnSpc>
            </a:pPr>
            <a:r>
              <a:rPr lang="zh-CN" altLang="en-US">
                <a:cs typeface="Calibri" pitchFamily="34" charset="0"/>
              </a:rPr>
              <a:t>该反应的微观示意图可以表示为（已知原子体积由大到小的顺序是</a:t>
            </a:r>
            <a:r>
              <a:rPr lang="en-US" altLang="zh-CN">
                <a:cs typeface="Calibri" pitchFamily="34" charset="0"/>
              </a:rPr>
              <a:t>Hg&gt;S&gt;0)</a:t>
            </a:r>
            <a:r>
              <a:rPr lang="zh-CN" altLang="en-US">
                <a:cs typeface="Calibri" pitchFamily="34" charset="0"/>
              </a:rPr>
              <a:t>：</a:t>
            </a:r>
            <a:endParaRPr lang="zh-CN" altLang="en-US"/>
          </a:p>
          <a:p>
            <a:pPr eaLnBrk="0" hangingPunct="0">
              <a:lnSpc>
                <a:spcPct val="140000"/>
              </a:lnSpc>
            </a:pPr>
            <a:r>
              <a:rPr lang="zh-CN" altLang="en-US">
                <a:cs typeface="Calibri" pitchFamily="34" charset="0"/>
              </a:rPr>
              <a:t>  </a:t>
            </a:r>
            <a:r>
              <a:rPr lang="zh-CN" altLang="en-US">
                <a:latin typeface="Calibri" pitchFamily="34" charset="0"/>
                <a:cs typeface="Calibri" pitchFamily="34" charset="0"/>
              </a:rPr>
              <a:t>                        </a:t>
            </a:r>
            <a:endParaRPr lang="zh-CN" altLang="en-US"/>
          </a:p>
        </p:txBody>
      </p:sp>
      <p:sp>
        <p:nvSpPr>
          <p:cNvPr id="17415" name="Text Box 7"/>
          <p:cNvSpPr txBox="1">
            <a:spLocks noChangeArrowheads="1"/>
          </p:cNvSpPr>
          <p:nvPr/>
        </p:nvSpPr>
        <p:spPr bwMode="auto">
          <a:xfrm>
            <a:off x="5159375" y="1196975"/>
            <a:ext cx="1641475" cy="547688"/>
          </a:xfrm>
          <a:prstGeom prst="rect">
            <a:avLst/>
          </a:prstGeom>
          <a:noFill/>
          <a:ln w="28575">
            <a:solidFill>
              <a:srgbClr val="0000FF"/>
            </a:solidFill>
            <a:miter lim="800000"/>
            <a:headEnd/>
            <a:tailEnd/>
          </a:ln>
        </p:spPr>
        <p:txBody>
          <a:bodyPr wrap="none">
            <a:spAutoFit/>
          </a:bodyPr>
          <a:lstStyle/>
          <a:p>
            <a:r>
              <a:rPr lang="zh-CN" altLang="en-US" sz="2800">
                <a:solidFill>
                  <a:srgbClr val="990033"/>
                </a:solidFill>
              </a:rPr>
              <a:t>硫酸亚铁</a:t>
            </a:r>
          </a:p>
        </p:txBody>
      </p:sp>
      <p:pic>
        <p:nvPicPr>
          <p:cNvPr id="30723" name="图片 36"/>
          <p:cNvPicPr>
            <a:picLocks noChangeAspect="1" noChangeArrowheads="1"/>
          </p:cNvPicPr>
          <p:nvPr/>
        </p:nvPicPr>
        <p:blipFill>
          <a:blip r:embed="rId2"/>
          <a:srcRect/>
          <a:stretch>
            <a:fillRect/>
          </a:stretch>
        </p:blipFill>
        <p:spPr bwMode="auto">
          <a:xfrm>
            <a:off x="477838" y="2997200"/>
            <a:ext cx="9721850" cy="1227138"/>
          </a:xfrm>
          <a:prstGeom prst="rect">
            <a:avLst/>
          </a:prstGeom>
          <a:noFill/>
          <a:ln w="9525">
            <a:noFill/>
            <a:miter lim="800000"/>
            <a:headEnd/>
            <a:tailEnd/>
          </a:ln>
        </p:spPr>
      </p:pic>
      <p:sp>
        <p:nvSpPr>
          <p:cNvPr id="30724" name="Rectangle 5"/>
          <p:cNvSpPr>
            <a:spLocks noChangeArrowheads="1"/>
          </p:cNvSpPr>
          <p:nvPr/>
        </p:nvSpPr>
        <p:spPr bwMode="auto">
          <a:xfrm>
            <a:off x="190500" y="4437063"/>
            <a:ext cx="9929813" cy="1187450"/>
          </a:xfrm>
          <a:prstGeom prst="rect">
            <a:avLst/>
          </a:prstGeom>
          <a:noFill/>
          <a:ln w="9525">
            <a:noFill/>
            <a:miter lim="800000"/>
            <a:headEnd/>
            <a:tailEnd/>
          </a:ln>
        </p:spPr>
        <p:txBody>
          <a:bodyPr wrap="none" anchor="ctr">
            <a:spAutoFit/>
          </a:bodyPr>
          <a:lstStyle/>
          <a:p>
            <a:pPr indent="66675">
              <a:lnSpc>
                <a:spcPct val="150000"/>
              </a:lnSpc>
            </a:pPr>
            <a:r>
              <a:rPr lang="zh-CN" altLang="en-US">
                <a:cs typeface="Calibri" pitchFamily="34" charset="0"/>
              </a:rPr>
              <a:t>写出该反应的化学方程式：</a:t>
            </a:r>
            <a:r>
              <a:rPr lang="en-US" altLang="zh-CN">
                <a:cs typeface="Calibri" pitchFamily="34" charset="0"/>
              </a:rPr>
              <a:t>_________________</a:t>
            </a:r>
            <a:r>
              <a:rPr lang="en-US" altLang="zh-CN"/>
              <a:t>_______________</a:t>
            </a:r>
            <a:r>
              <a:rPr lang="en-US" altLang="zh-CN">
                <a:cs typeface="Calibri" pitchFamily="34" charset="0"/>
              </a:rPr>
              <a:t>___</a:t>
            </a:r>
            <a:r>
              <a:rPr lang="zh-CN" altLang="en-US">
                <a:cs typeface="Calibri" pitchFamily="34" charset="0"/>
              </a:rPr>
              <a:t>＿。</a:t>
            </a:r>
          </a:p>
          <a:p>
            <a:pPr indent="66675">
              <a:lnSpc>
                <a:spcPct val="150000"/>
              </a:lnSpc>
            </a:pPr>
            <a:r>
              <a:rPr lang="zh-CN" altLang="en-US">
                <a:cs typeface="Calibri" pitchFamily="34" charset="0"/>
              </a:rPr>
              <a:t>反应中是否发生了氧化反应？</a:t>
            </a:r>
            <a:r>
              <a:rPr lang="en-US" altLang="zh-CN">
                <a:cs typeface="Calibri" pitchFamily="34" charset="0"/>
              </a:rPr>
              <a:t>_______</a:t>
            </a:r>
            <a:r>
              <a:rPr lang="zh-CN" altLang="en-US">
                <a:cs typeface="Calibri" pitchFamily="34" charset="0"/>
              </a:rPr>
              <a:t>（填</a:t>
            </a:r>
            <a:r>
              <a:rPr lang="zh-CN" altLang="en-US">
                <a:latin typeface="Calibri" pitchFamily="34" charset="0"/>
                <a:cs typeface="Calibri" pitchFamily="34" charset="0"/>
              </a:rPr>
              <a:t>“</a:t>
            </a:r>
            <a:r>
              <a:rPr lang="zh-CN" altLang="en-US">
                <a:cs typeface="Calibri" pitchFamily="34" charset="0"/>
              </a:rPr>
              <a:t>是</a:t>
            </a:r>
            <a:r>
              <a:rPr lang="zh-CN" altLang="en-US">
                <a:latin typeface="Calibri" pitchFamily="34" charset="0"/>
                <a:cs typeface="Calibri" pitchFamily="34" charset="0"/>
              </a:rPr>
              <a:t>”</a:t>
            </a:r>
            <a:r>
              <a:rPr lang="zh-CN" altLang="en-US">
                <a:cs typeface="Calibri" pitchFamily="34" charset="0"/>
              </a:rPr>
              <a:t>或</a:t>
            </a:r>
            <a:r>
              <a:rPr lang="zh-CN" altLang="en-US">
                <a:latin typeface="Calibri" pitchFamily="34" charset="0"/>
                <a:cs typeface="Calibri" pitchFamily="34" charset="0"/>
              </a:rPr>
              <a:t>“</a:t>
            </a:r>
            <a:r>
              <a:rPr lang="zh-CN" altLang="en-US">
                <a:cs typeface="Calibri" pitchFamily="34" charset="0"/>
              </a:rPr>
              <a:t>否</a:t>
            </a:r>
            <a:r>
              <a:rPr lang="zh-CN" altLang="en-US">
                <a:latin typeface="Calibri" pitchFamily="34" charset="0"/>
                <a:cs typeface="Calibri" pitchFamily="34" charset="0"/>
              </a:rPr>
              <a:t>”</a:t>
            </a:r>
            <a:r>
              <a:rPr lang="zh-CN" altLang="en-US">
                <a:cs typeface="Calibri" pitchFamily="34" charset="0"/>
              </a:rPr>
              <a:t>）。</a:t>
            </a:r>
          </a:p>
        </p:txBody>
      </p:sp>
      <p:sp>
        <p:nvSpPr>
          <p:cNvPr id="2" name="Text Box 7"/>
          <p:cNvSpPr txBox="1">
            <a:spLocks noChangeArrowheads="1"/>
          </p:cNvSpPr>
          <p:nvPr/>
        </p:nvSpPr>
        <p:spPr bwMode="auto">
          <a:xfrm>
            <a:off x="4583113" y="5013325"/>
            <a:ext cx="569912" cy="547688"/>
          </a:xfrm>
          <a:prstGeom prst="rect">
            <a:avLst/>
          </a:prstGeom>
          <a:noFill/>
          <a:ln w="28575">
            <a:solidFill>
              <a:srgbClr val="0000FF"/>
            </a:solidFill>
            <a:miter lim="800000"/>
            <a:headEnd/>
            <a:tailEnd/>
          </a:ln>
        </p:spPr>
        <p:txBody>
          <a:bodyPr wrap="none">
            <a:spAutoFit/>
          </a:bodyPr>
          <a:lstStyle/>
          <a:p>
            <a:r>
              <a:rPr lang="zh-CN" altLang="en-US" sz="2800">
                <a:solidFill>
                  <a:srgbClr val="990033"/>
                </a:solidFill>
              </a:rPr>
              <a:t>是</a:t>
            </a:r>
          </a:p>
        </p:txBody>
      </p:sp>
      <p:sp>
        <p:nvSpPr>
          <p:cNvPr id="30726" name="Rectangle 8"/>
          <p:cNvSpPr>
            <a:spLocks noChangeArrowheads="1"/>
          </p:cNvSpPr>
          <p:nvPr/>
        </p:nvSpPr>
        <p:spPr bwMode="auto">
          <a:xfrm>
            <a:off x="4367213" y="4432300"/>
            <a:ext cx="4032250" cy="466725"/>
          </a:xfrm>
          <a:prstGeom prst="rect">
            <a:avLst/>
          </a:prstGeom>
          <a:noFill/>
          <a:ln w="9525">
            <a:solidFill>
              <a:srgbClr val="0000FF"/>
            </a:solidFill>
            <a:miter lim="800000"/>
            <a:headEnd/>
            <a:tailEnd/>
          </a:ln>
        </p:spPr>
        <p:txBody>
          <a:bodyPr anchor="ctr">
            <a:spAutoFit/>
          </a:bodyPr>
          <a:lstStyle/>
          <a:p>
            <a:r>
              <a:rPr lang="en-US" altLang="zh-CN">
                <a:solidFill>
                  <a:schemeClr val="hlink"/>
                </a:solidFill>
                <a:cs typeface="Times New Roman" pitchFamily="18" charset="0"/>
              </a:rPr>
              <a:t> HgS </a:t>
            </a:r>
            <a:r>
              <a:rPr lang="en-US" altLang="zh-CN">
                <a:solidFill>
                  <a:schemeClr val="hlink"/>
                </a:solidFill>
              </a:rPr>
              <a:t>+</a:t>
            </a:r>
            <a:r>
              <a:rPr lang="en-US" altLang="zh-CN">
                <a:solidFill>
                  <a:schemeClr val="hlink"/>
                </a:solidFill>
                <a:cs typeface="Times New Roman" pitchFamily="18" charset="0"/>
              </a:rPr>
              <a:t> 0</a:t>
            </a:r>
            <a:r>
              <a:rPr lang="en-US" altLang="zh-CN" baseline="-30000">
                <a:solidFill>
                  <a:schemeClr val="hlink"/>
                </a:solidFill>
                <a:cs typeface="Times New Roman" pitchFamily="18" charset="0"/>
              </a:rPr>
              <a:t>2</a:t>
            </a:r>
            <a:r>
              <a:rPr lang="en-US" altLang="zh-CN">
                <a:solidFill>
                  <a:schemeClr val="hlink"/>
                </a:solidFill>
                <a:cs typeface="Times New Roman" pitchFamily="18" charset="0"/>
              </a:rPr>
              <a:t> ===  Hg + SO</a:t>
            </a:r>
            <a:r>
              <a:rPr lang="en-US" altLang="zh-CN" baseline="-30000">
                <a:solidFill>
                  <a:schemeClr val="hlink"/>
                </a:solidFill>
                <a:cs typeface="Times New Roman" pitchFamily="18" charset="0"/>
              </a:rPr>
              <a:t>2</a:t>
            </a:r>
          </a:p>
        </p:txBody>
      </p:sp>
      <p:sp>
        <p:nvSpPr>
          <p:cNvPr id="30729" name="Rectangle 9"/>
          <p:cNvSpPr>
            <a:spLocks noChangeArrowheads="1"/>
          </p:cNvSpPr>
          <p:nvPr/>
        </p:nvSpPr>
        <p:spPr bwMode="auto">
          <a:xfrm>
            <a:off x="5807075" y="4292600"/>
            <a:ext cx="796925" cy="457200"/>
          </a:xfrm>
          <a:prstGeom prst="rect">
            <a:avLst/>
          </a:prstGeom>
          <a:noFill/>
          <a:ln w="9525">
            <a:noFill/>
            <a:miter lim="800000"/>
            <a:headEnd/>
            <a:tailEnd/>
          </a:ln>
        </p:spPr>
        <p:txBody>
          <a:bodyPr wrap="none" anchor="ctr">
            <a:spAutoFit/>
          </a:bodyPr>
          <a:lstStyle/>
          <a:p>
            <a:r>
              <a:rPr lang="zh-CN" altLang="en-US">
                <a:solidFill>
                  <a:schemeClr val="hlink"/>
                </a:solidFill>
              </a:rPr>
              <a:t>点燃</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0726"/>
                                        </p:tgtEl>
                                        <p:attrNameLst>
                                          <p:attrName>style.visibility</p:attrName>
                                        </p:attrNameLst>
                                      </p:cBhvr>
                                      <p:to>
                                        <p:strVal val="visible"/>
                                      </p:to>
                                    </p:set>
                                    <p:animEffect transition="in" filter="diamond(in)">
                                      <p:cBhvr>
                                        <p:cTn id="12" dur="2000"/>
                                        <p:tgtEl>
                                          <p:spTgt spid="30726"/>
                                        </p:tgtEl>
                                      </p:cBhvr>
                                    </p:animEffec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0729"/>
                                        </p:tgtEl>
                                        <p:attrNameLst>
                                          <p:attrName>style.visibility</p:attrName>
                                        </p:attrNameLst>
                                      </p:cBhvr>
                                      <p:to>
                                        <p:strVal val="visible"/>
                                      </p:to>
                                    </p:set>
                                    <p:animEffect transition="in" filter="diamond(in)">
                                      <p:cBhvr>
                                        <p:cTn id="16" dur="2000"/>
                                        <p:tgtEl>
                                          <p:spTgt spid="30729"/>
                                        </p:tgtEl>
                                      </p:cBhvr>
                                    </p:animEffect>
                                  </p:childTnLst>
                                </p:cTn>
                              </p:par>
                            </p:childTnLst>
                          </p:cTn>
                        </p:par>
                      </p:childTnLst>
                    </p:cTn>
                  </p:par>
                  <p:par>
                    <p:cTn id="17" fill="hold">
                      <p:stCondLst>
                        <p:cond delay="indefinite"/>
                      </p:stCondLst>
                      <p:childTnLst>
                        <p:par>
                          <p:cTn id="18" fill="hold">
                            <p:stCondLst>
                              <p:cond delay="0"/>
                            </p:stCondLst>
                            <p:childTnLst>
                              <p:par>
                                <p:cTn id="19" presetID="20"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edge">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30726" grpId="0" animBg="1"/>
      <p:bldP spid="30729"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5" name="Rectangle 5"/>
          <p:cNvSpPr>
            <a:spLocks noChangeArrowheads="1"/>
          </p:cNvSpPr>
          <p:nvPr/>
        </p:nvSpPr>
        <p:spPr bwMode="auto">
          <a:xfrm>
            <a:off x="261938" y="3789363"/>
            <a:ext cx="10574337" cy="2647950"/>
          </a:xfrm>
          <a:prstGeom prst="rect">
            <a:avLst/>
          </a:prstGeom>
          <a:noFill/>
          <a:ln w="9525">
            <a:noFill/>
            <a:miter lim="800000"/>
            <a:headEnd/>
            <a:tailEnd/>
          </a:ln>
        </p:spPr>
        <p:txBody>
          <a:bodyPr wrap="none" anchor="ctr">
            <a:spAutoFit/>
          </a:bodyPr>
          <a:lstStyle/>
          <a:p>
            <a:pPr indent="266700">
              <a:lnSpc>
                <a:spcPct val="140000"/>
              </a:lnSpc>
            </a:pPr>
            <a:r>
              <a:rPr lang="zh-CN" altLang="en-US">
                <a:cs typeface="Calibri" pitchFamily="34" charset="0"/>
              </a:rPr>
              <a:t>（</a:t>
            </a:r>
            <a:r>
              <a:rPr lang="en-US" altLang="zh-CN">
                <a:cs typeface="Calibri" pitchFamily="34" charset="0"/>
              </a:rPr>
              <a:t>1)</a:t>
            </a:r>
            <a:r>
              <a:rPr lang="zh-CN" altLang="en-US">
                <a:cs typeface="Calibri" pitchFamily="34" charset="0"/>
              </a:rPr>
              <a:t>反应微观模型中，除钼外还有</a:t>
            </a:r>
            <a:r>
              <a:rPr lang="en-US" altLang="zh-CN">
                <a:cs typeface="Calibri" pitchFamily="34" charset="0"/>
              </a:rPr>
              <a:t>______</a:t>
            </a:r>
            <a:r>
              <a:rPr lang="zh-CN" altLang="en-US">
                <a:cs typeface="Calibri" pitchFamily="34" charset="0"/>
              </a:rPr>
              <a:t>种元素，有</a:t>
            </a:r>
            <a:r>
              <a:rPr lang="en-US" altLang="zh-CN">
                <a:cs typeface="Calibri" pitchFamily="34" charset="0"/>
              </a:rPr>
              <a:t>________</a:t>
            </a:r>
            <a:r>
              <a:rPr lang="zh-CN" altLang="en-US">
                <a:cs typeface="Calibri" pitchFamily="34" charset="0"/>
              </a:rPr>
              <a:t>种单质分子。</a:t>
            </a:r>
            <a:endParaRPr lang="zh-CN" altLang="en-US"/>
          </a:p>
          <a:p>
            <a:pPr indent="266700" eaLnBrk="0" hangingPunct="0">
              <a:lnSpc>
                <a:spcPct val="140000"/>
              </a:lnSpc>
            </a:pPr>
            <a:r>
              <a:rPr lang="zh-CN" altLang="en-US">
                <a:cs typeface="Calibri" pitchFamily="34" charset="0"/>
              </a:rPr>
              <a:t>（</a:t>
            </a:r>
            <a:r>
              <a:rPr lang="en-US" altLang="zh-CN">
                <a:cs typeface="Calibri" pitchFamily="34" charset="0"/>
              </a:rPr>
              <a:t>2)</a:t>
            </a:r>
            <a:r>
              <a:rPr lang="zh-CN" altLang="en-US">
                <a:cs typeface="Calibri" pitchFamily="34" charset="0"/>
              </a:rPr>
              <a:t>该反应过程中：</a:t>
            </a:r>
            <a:endParaRPr lang="zh-CN" altLang="en-US"/>
          </a:p>
          <a:p>
            <a:pPr indent="266700" eaLnBrk="0" hangingPunct="0">
              <a:lnSpc>
                <a:spcPct val="140000"/>
              </a:lnSpc>
            </a:pPr>
            <a:r>
              <a:rPr lang="zh-CN" altLang="en-US">
                <a:latin typeface="Calibri" pitchFamily="34" charset="0"/>
                <a:cs typeface="Calibri" pitchFamily="34" charset="0"/>
              </a:rPr>
              <a:t>①</a:t>
            </a:r>
            <a:r>
              <a:rPr lang="zh-CN" altLang="en-US">
                <a:cs typeface="Calibri" pitchFamily="34" charset="0"/>
              </a:rPr>
              <a:t>构成催化剂的各原子＿</a:t>
            </a:r>
            <a:r>
              <a:rPr lang="en-US" altLang="zh-CN">
                <a:cs typeface="Calibri" pitchFamily="34" charset="0"/>
              </a:rPr>
              <a:t>_____</a:t>
            </a:r>
            <a:r>
              <a:rPr lang="zh-CN" altLang="en-US">
                <a:cs typeface="Calibri" pitchFamily="34" charset="0"/>
              </a:rPr>
              <a:t>（填</a:t>
            </a:r>
            <a:r>
              <a:rPr lang="zh-CN" altLang="en-US">
                <a:latin typeface="Calibri" pitchFamily="34" charset="0"/>
                <a:cs typeface="Calibri" pitchFamily="34" charset="0"/>
              </a:rPr>
              <a:t>“</a:t>
            </a:r>
            <a:r>
              <a:rPr lang="zh-CN" altLang="en-US">
                <a:cs typeface="Calibri" pitchFamily="34" charset="0"/>
              </a:rPr>
              <a:t>有</a:t>
            </a:r>
            <a:r>
              <a:rPr lang="zh-CN" altLang="en-US">
                <a:latin typeface="Calibri" pitchFamily="34" charset="0"/>
                <a:cs typeface="Calibri" pitchFamily="34" charset="0"/>
              </a:rPr>
              <a:t>”</a:t>
            </a:r>
            <a:r>
              <a:rPr lang="zh-CN" altLang="en-US">
                <a:cs typeface="Calibri" pitchFamily="34" charset="0"/>
              </a:rPr>
              <a:t>或</a:t>
            </a:r>
            <a:r>
              <a:rPr lang="zh-CN" altLang="en-US">
                <a:latin typeface="Calibri" pitchFamily="34" charset="0"/>
                <a:cs typeface="Calibri" pitchFamily="34" charset="0"/>
              </a:rPr>
              <a:t>“</a:t>
            </a:r>
            <a:r>
              <a:rPr lang="zh-CN" altLang="en-US">
                <a:cs typeface="Calibri" pitchFamily="34" charset="0"/>
              </a:rPr>
              <a:t>没有</a:t>
            </a:r>
            <a:r>
              <a:rPr lang="zh-CN" altLang="en-US">
                <a:latin typeface="Calibri" pitchFamily="34" charset="0"/>
                <a:cs typeface="Calibri" pitchFamily="34" charset="0"/>
              </a:rPr>
              <a:t>”</a:t>
            </a:r>
            <a:r>
              <a:rPr lang="zh-CN" altLang="en-US">
                <a:cs typeface="Calibri" pitchFamily="34" charset="0"/>
              </a:rPr>
              <a:t>）变化。</a:t>
            </a:r>
            <a:endParaRPr lang="zh-CN" altLang="en-US"/>
          </a:p>
          <a:p>
            <a:pPr indent="266700" eaLnBrk="0" hangingPunct="0">
              <a:lnSpc>
                <a:spcPct val="140000"/>
              </a:lnSpc>
            </a:pPr>
            <a:r>
              <a:rPr lang="zh-CN" altLang="en-US">
                <a:latin typeface="Calibri" pitchFamily="34" charset="0"/>
                <a:cs typeface="Calibri" pitchFamily="34" charset="0"/>
              </a:rPr>
              <a:t>②</a:t>
            </a:r>
            <a:r>
              <a:rPr lang="zh-CN" altLang="en-US">
                <a:cs typeface="Calibri" pitchFamily="34" charset="0"/>
              </a:rPr>
              <a:t>金原子对＿</a:t>
            </a:r>
            <a:r>
              <a:rPr lang="en-US" altLang="zh-CN">
                <a:cs typeface="Calibri" pitchFamily="34" charset="0"/>
              </a:rPr>
              <a:t>__</a:t>
            </a:r>
            <a:r>
              <a:rPr lang="zh-CN" altLang="en-US">
                <a:cs typeface="Calibri" pitchFamily="34" charset="0"/>
              </a:rPr>
              <a:t>＿（填</a:t>
            </a:r>
            <a:r>
              <a:rPr lang="zh-CN" altLang="en-US">
                <a:latin typeface="Calibri" pitchFamily="34" charset="0"/>
                <a:cs typeface="Calibri" pitchFamily="34" charset="0"/>
              </a:rPr>
              <a:t>“</a:t>
            </a:r>
            <a:r>
              <a:rPr lang="en-US" altLang="zh-CN">
                <a:cs typeface="Calibri" pitchFamily="34" charset="0"/>
              </a:rPr>
              <a:t>CO”</a:t>
            </a:r>
            <a:r>
              <a:rPr lang="zh-CN" altLang="en-US">
                <a:cs typeface="Calibri" pitchFamily="34" charset="0"/>
              </a:rPr>
              <a:t>或</a:t>
            </a:r>
            <a:r>
              <a:rPr lang="zh-CN" altLang="en-US">
                <a:latin typeface="Calibri" pitchFamily="34" charset="0"/>
                <a:cs typeface="Calibri" pitchFamily="34" charset="0"/>
              </a:rPr>
              <a:t>“</a:t>
            </a:r>
            <a:r>
              <a:rPr lang="en-US" altLang="zh-CN">
                <a:cs typeface="Calibri" pitchFamily="34" charset="0"/>
              </a:rPr>
              <a:t>H</a:t>
            </a:r>
            <a:r>
              <a:rPr lang="en-US" altLang="zh-CN" baseline="-30000">
                <a:cs typeface="Calibri" pitchFamily="34" charset="0"/>
              </a:rPr>
              <a:t>2</a:t>
            </a:r>
            <a:r>
              <a:rPr lang="en-US" altLang="zh-CN">
                <a:latin typeface="Calibri" pitchFamily="34" charset="0"/>
                <a:cs typeface="Calibri" pitchFamily="34" charset="0"/>
              </a:rPr>
              <a:t>0”</a:t>
            </a:r>
            <a:r>
              <a:rPr lang="zh-CN" altLang="en-US">
                <a:cs typeface="Calibri" pitchFamily="34" charset="0"/>
              </a:rPr>
              <a:t>）起吸附催化作用。</a:t>
            </a:r>
            <a:endParaRPr lang="zh-CN" altLang="en-US"/>
          </a:p>
          <a:p>
            <a:pPr indent="266700" eaLnBrk="0" hangingPunct="0">
              <a:lnSpc>
                <a:spcPct val="140000"/>
              </a:lnSpc>
            </a:pPr>
            <a:r>
              <a:rPr lang="zh-CN" altLang="en-US">
                <a:latin typeface="Calibri" pitchFamily="34" charset="0"/>
                <a:cs typeface="Calibri" pitchFamily="34" charset="0"/>
              </a:rPr>
              <a:t>③</a:t>
            </a:r>
            <a:r>
              <a:rPr lang="zh-CN" altLang="en-US">
                <a:cs typeface="Calibri" pitchFamily="34" charset="0"/>
              </a:rPr>
              <a:t>反应的化学方程式为</a:t>
            </a:r>
            <a:r>
              <a:rPr lang="en-US" altLang="zh-CN">
                <a:cs typeface="Calibri" pitchFamily="34" charset="0"/>
              </a:rPr>
              <a:t>_____________________________________</a:t>
            </a:r>
            <a:r>
              <a:rPr lang="zh-CN" altLang="en-US">
                <a:cs typeface="Calibri" pitchFamily="34" charset="0"/>
              </a:rPr>
              <a:t>。</a:t>
            </a:r>
            <a:endParaRPr lang="zh-CN" altLang="en-US"/>
          </a:p>
        </p:txBody>
      </p:sp>
      <p:sp>
        <p:nvSpPr>
          <p:cNvPr id="17415" name="Text Box 7"/>
          <p:cNvSpPr txBox="1">
            <a:spLocks noChangeArrowheads="1"/>
          </p:cNvSpPr>
          <p:nvPr/>
        </p:nvSpPr>
        <p:spPr bwMode="auto">
          <a:xfrm>
            <a:off x="5375275" y="3860800"/>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4</a:t>
            </a:r>
          </a:p>
        </p:txBody>
      </p:sp>
      <p:sp>
        <p:nvSpPr>
          <p:cNvPr id="31747" name="Rectangle 4"/>
          <p:cNvSpPr>
            <a:spLocks noChangeArrowheads="1"/>
          </p:cNvSpPr>
          <p:nvPr/>
        </p:nvSpPr>
        <p:spPr bwMode="auto">
          <a:xfrm>
            <a:off x="0" y="41275"/>
            <a:ext cx="11104563" cy="1625600"/>
          </a:xfrm>
          <a:prstGeom prst="rect">
            <a:avLst/>
          </a:prstGeom>
          <a:noFill/>
          <a:ln w="9525">
            <a:noFill/>
            <a:miter lim="800000"/>
            <a:headEnd/>
            <a:tailEnd/>
          </a:ln>
        </p:spPr>
        <p:txBody>
          <a:bodyPr wrap="none" anchor="ctr">
            <a:spAutoFit/>
          </a:bodyPr>
          <a:lstStyle/>
          <a:p>
            <a:pPr indent="698500">
              <a:lnSpc>
                <a:spcPct val="140000"/>
              </a:lnSpc>
            </a:pPr>
            <a:r>
              <a:rPr lang="en-US" altLang="zh-CN">
                <a:cs typeface="Calibri" pitchFamily="34" charset="0"/>
              </a:rPr>
              <a:t>6-16. </a:t>
            </a:r>
            <a:r>
              <a:rPr lang="zh-CN" altLang="en-US">
                <a:cs typeface="Calibri" pitchFamily="34" charset="0"/>
              </a:rPr>
              <a:t>我国科学家研究出碳化钼（</a:t>
            </a:r>
            <a:r>
              <a:rPr lang="en-US" altLang="zh-CN">
                <a:cs typeface="Calibri" pitchFamily="34" charset="0"/>
              </a:rPr>
              <a:t>Mo</a:t>
            </a:r>
            <a:r>
              <a:rPr lang="en-US" altLang="zh-CN" baseline="-30000">
                <a:cs typeface="Calibri" pitchFamily="34" charset="0"/>
              </a:rPr>
              <a:t>2</a:t>
            </a:r>
            <a:r>
              <a:rPr lang="en-US" altLang="zh-CN">
                <a:cs typeface="Calibri" pitchFamily="34" charset="0"/>
              </a:rPr>
              <a:t>C)</a:t>
            </a:r>
            <a:r>
              <a:rPr lang="zh-CN" altLang="en-US">
                <a:cs typeface="Calibri" pitchFamily="34" charset="0"/>
              </a:rPr>
              <a:t>负载金原子组成的高效催化体系，使</a:t>
            </a:r>
          </a:p>
          <a:p>
            <a:pPr indent="698500">
              <a:lnSpc>
                <a:spcPct val="140000"/>
              </a:lnSpc>
            </a:pPr>
            <a:r>
              <a:rPr lang="zh-CN" altLang="en-US">
                <a:cs typeface="Calibri" pitchFamily="34" charset="0"/>
              </a:rPr>
              <a:t>水煤气中的</a:t>
            </a:r>
            <a:r>
              <a:rPr lang="en-US" altLang="zh-CN">
                <a:cs typeface="Calibri" pitchFamily="34" charset="0"/>
              </a:rPr>
              <a:t>CO</a:t>
            </a:r>
            <a:r>
              <a:rPr lang="zh-CN" altLang="en-US">
                <a:cs typeface="Calibri" pitchFamily="34" charset="0"/>
              </a:rPr>
              <a:t>和</a:t>
            </a:r>
            <a:r>
              <a:rPr lang="en-US" altLang="zh-CN">
                <a:cs typeface="Calibri" pitchFamily="34" charset="0"/>
              </a:rPr>
              <a:t>H</a:t>
            </a:r>
            <a:r>
              <a:rPr lang="en-US" altLang="zh-CN" baseline="-30000">
                <a:cs typeface="Calibri" pitchFamily="34" charset="0"/>
              </a:rPr>
              <a:t>2</a:t>
            </a:r>
            <a:r>
              <a:rPr lang="en-US" altLang="zh-CN">
                <a:latin typeface="Calibri" pitchFamily="34" charset="0"/>
                <a:cs typeface="Calibri" pitchFamily="34" charset="0"/>
              </a:rPr>
              <a:t>0</a:t>
            </a:r>
            <a:r>
              <a:rPr lang="zh-CN" altLang="en-US">
                <a:cs typeface="Calibri" pitchFamily="34" charset="0"/>
              </a:rPr>
              <a:t>在</a:t>
            </a:r>
            <a:r>
              <a:rPr lang="en-US" altLang="zh-CN">
                <a:cs typeface="Calibri" pitchFamily="34" charset="0"/>
              </a:rPr>
              <a:t>120</a:t>
            </a:r>
            <a:r>
              <a:rPr lang="en-US" altLang="zh-CN">
                <a:latin typeface="Calibri" pitchFamily="34" charset="0"/>
              </a:rPr>
              <a:t>℃</a:t>
            </a:r>
            <a:r>
              <a:rPr lang="zh-CN" altLang="en-US">
                <a:cs typeface="Calibri" pitchFamily="34" charset="0"/>
              </a:rPr>
              <a:t>下发生反应，反应微观模型如图所示。</a:t>
            </a:r>
            <a:endParaRPr lang="zh-CN" altLang="en-US"/>
          </a:p>
          <a:p>
            <a:pPr indent="698500" eaLnBrk="0" hangingPunct="0">
              <a:lnSpc>
                <a:spcPct val="140000"/>
              </a:lnSpc>
            </a:pPr>
            <a:endParaRPr lang="zh-CN" altLang="en-US"/>
          </a:p>
        </p:txBody>
      </p:sp>
      <p:pic>
        <p:nvPicPr>
          <p:cNvPr id="31748" name="图片 37"/>
          <p:cNvPicPr>
            <a:picLocks noChangeAspect="1" noChangeArrowheads="1"/>
          </p:cNvPicPr>
          <p:nvPr/>
        </p:nvPicPr>
        <p:blipFill>
          <a:blip r:embed="rId2"/>
          <a:srcRect/>
          <a:stretch>
            <a:fillRect/>
          </a:stretch>
        </p:blipFill>
        <p:spPr bwMode="auto">
          <a:xfrm>
            <a:off x="982663" y="1268413"/>
            <a:ext cx="10225087" cy="2447925"/>
          </a:xfrm>
          <a:prstGeom prst="rect">
            <a:avLst/>
          </a:prstGeom>
          <a:noFill/>
          <a:ln w="9525">
            <a:noFill/>
            <a:miter lim="800000"/>
            <a:headEnd/>
            <a:tailEnd/>
          </a:ln>
        </p:spPr>
      </p:pic>
      <p:sp>
        <p:nvSpPr>
          <p:cNvPr id="2" name="Text Box 7"/>
          <p:cNvSpPr txBox="1">
            <a:spLocks noChangeArrowheads="1"/>
          </p:cNvSpPr>
          <p:nvPr/>
        </p:nvSpPr>
        <p:spPr bwMode="auto">
          <a:xfrm>
            <a:off x="8112125" y="3860800"/>
            <a:ext cx="392113" cy="547688"/>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1</a:t>
            </a:r>
          </a:p>
        </p:txBody>
      </p:sp>
      <p:sp>
        <p:nvSpPr>
          <p:cNvPr id="3" name="Text Box 7"/>
          <p:cNvSpPr txBox="1">
            <a:spLocks noChangeArrowheads="1"/>
          </p:cNvSpPr>
          <p:nvPr/>
        </p:nvSpPr>
        <p:spPr bwMode="auto">
          <a:xfrm>
            <a:off x="3862388" y="4797425"/>
            <a:ext cx="927100" cy="547688"/>
          </a:xfrm>
          <a:prstGeom prst="rect">
            <a:avLst/>
          </a:prstGeom>
          <a:noFill/>
          <a:ln w="28575">
            <a:solidFill>
              <a:srgbClr val="0000FF"/>
            </a:solidFill>
            <a:miter lim="800000"/>
            <a:headEnd/>
            <a:tailEnd/>
          </a:ln>
        </p:spPr>
        <p:txBody>
          <a:bodyPr wrap="none">
            <a:spAutoFit/>
          </a:bodyPr>
          <a:lstStyle/>
          <a:p>
            <a:r>
              <a:rPr lang="zh-CN" altLang="en-US" sz="2800">
                <a:solidFill>
                  <a:srgbClr val="990033"/>
                </a:solidFill>
              </a:rPr>
              <a:t>没有</a:t>
            </a:r>
          </a:p>
        </p:txBody>
      </p:sp>
      <p:sp>
        <p:nvSpPr>
          <p:cNvPr id="4" name="Text Box 7"/>
          <p:cNvSpPr txBox="1">
            <a:spLocks noChangeArrowheads="1"/>
          </p:cNvSpPr>
          <p:nvPr/>
        </p:nvSpPr>
        <p:spPr bwMode="auto">
          <a:xfrm>
            <a:off x="2566988" y="5373688"/>
            <a:ext cx="571500" cy="547687"/>
          </a:xfrm>
          <a:prstGeom prst="rect">
            <a:avLst/>
          </a:prstGeom>
          <a:noFill/>
          <a:ln w="28575">
            <a:solidFill>
              <a:srgbClr val="0000FF"/>
            </a:solidFill>
            <a:miter lim="800000"/>
            <a:headEnd/>
            <a:tailEnd/>
          </a:ln>
        </p:spPr>
        <p:txBody>
          <a:bodyPr wrap="none">
            <a:spAutoFit/>
          </a:bodyPr>
          <a:lstStyle/>
          <a:p>
            <a:r>
              <a:rPr lang="en-US" altLang="zh-CN" sz="2800">
                <a:solidFill>
                  <a:srgbClr val="990033"/>
                </a:solidFill>
              </a:rPr>
              <a:t>CO</a:t>
            </a:r>
          </a:p>
        </p:txBody>
      </p:sp>
      <p:sp>
        <p:nvSpPr>
          <p:cNvPr id="31753" name="Rectangle 9"/>
          <p:cNvSpPr>
            <a:spLocks noChangeArrowheads="1"/>
          </p:cNvSpPr>
          <p:nvPr/>
        </p:nvSpPr>
        <p:spPr bwMode="auto">
          <a:xfrm>
            <a:off x="4438650" y="5949950"/>
            <a:ext cx="4608513" cy="457200"/>
          </a:xfrm>
          <a:prstGeom prst="rect">
            <a:avLst/>
          </a:prstGeom>
          <a:noFill/>
          <a:ln w="9525">
            <a:noFill/>
            <a:miter lim="800000"/>
            <a:headEnd/>
            <a:tailEnd/>
          </a:ln>
        </p:spPr>
        <p:txBody>
          <a:bodyPr anchor="ctr">
            <a:spAutoFit/>
          </a:bodyPr>
          <a:lstStyle/>
          <a:p>
            <a:r>
              <a:rPr lang="en-US" altLang="zh-CN">
                <a:solidFill>
                  <a:schemeClr val="hlink"/>
                </a:solidFill>
                <a:cs typeface="Times New Roman" pitchFamily="18" charset="0"/>
              </a:rPr>
              <a:t> CO </a:t>
            </a:r>
            <a:r>
              <a:rPr lang="en-US" altLang="zh-CN">
                <a:solidFill>
                  <a:schemeClr val="hlink"/>
                </a:solidFill>
              </a:rPr>
              <a:t>+</a:t>
            </a:r>
            <a:r>
              <a:rPr lang="en-US" altLang="zh-CN">
                <a:solidFill>
                  <a:schemeClr val="hlink"/>
                </a:solidFill>
                <a:cs typeface="Times New Roman" pitchFamily="18" charset="0"/>
              </a:rPr>
              <a:t> H</a:t>
            </a:r>
            <a:r>
              <a:rPr lang="en-US" altLang="zh-CN" baseline="-30000">
                <a:solidFill>
                  <a:schemeClr val="hlink"/>
                </a:solidFill>
                <a:cs typeface="Times New Roman" pitchFamily="18" charset="0"/>
              </a:rPr>
              <a:t>2</a:t>
            </a:r>
            <a:r>
              <a:rPr lang="en-US" altLang="zh-CN">
                <a:solidFill>
                  <a:schemeClr val="hlink"/>
                </a:solidFill>
                <a:cs typeface="Times New Roman" pitchFamily="18" charset="0"/>
              </a:rPr>
              <a:t>0 ===  CO</a:t>
            </a:r>
            <a:r>
              <a:rPr lang="en-US" altLang="zh-CN" baseline="-30000">
                <a:solidFill>
                  <a:schemeClr val="hlink"/>
                </a:solidFill>
                <a:cs typeface="Times New Roman" pitchFamily="18" charset="0"/>
              </a:rPr>
              <a:t>2 </a:t>
            </a:r>
            <a:r>
              <a:rPr lang="en-US" altLang="zh-CN">
                <a:solidFill>
                  <a:schemeClr val="hlink"/>
                </a:solidFill>
              </a:rPr>
              <a:t>+</a:t>
            </a:r>
            <a:r>
              <a:rPr lang="en-US" altLang="zh-CN"/>
              <a:t> </a:t>
            </a:r>
            <a:r>
              <a:rPr lang="en-US" altLang="zh-CN">
                <a:solidFill>
                  <a:schemeClr val="hlink"/>
                </a:solidFill>
              </a:rPr>
              <a:t>H</a:t>
            </a:r>
            <a:r>
              <a:rPr lang="en-US" altLang="zh-CN" baseline="-30000">
                <a:solidFill>
                  <a:schemeClr val="hlink"/>
                </a:solidFill>
                <a:cs typeface="Times New Roman" pitchFamily="18" charset="0"/>
              </a:rPr>
              <a:t>2</a:t>
            </a:r>
          </a:p>
        </p:txBody>
      </p:sp>
      <p:sp>
        <p:nvSpPr>
          <p:cNvPr id="31754" name="Rectangle 10"/>
          <p:cNvSpPr>
            <a:spLocks noChangeArrowheads="1"/>
          </p:cNvSpPr>
          <p:nvPr/>
        </p:nvSpPr>
        <p:spPr bwMode="auto">
          <a:xfrm>
            <a:off x="5878513" y="5764213"/>
            <a:ext cx="950912" cy="396875"/>
          </a:xfrm>
          <a:prstGeom prst="rect">
            <a:avLst/>
          </a:prstGeom>
          <a:noFill/>
          <a:ln w="9525">
            <a:noFill/>
            <a:miter lim="800000"/>
            <a:headEnd/>
            <a:tailEnd/>
          </a:ln>
        </p:spPr>
        <p:txBody>
          <a:bodyPr wrap="none" anchor="ctr">
            <a:spAutoFit/>
          </a:bodyPr>
          <a:lstStyle/>
          <a:p>
            <a:r>
              <a:rPr lang="zh-CN" altLang="en-US" sz="2000">
                <a:solidFill>
                  <a:schemeClr val="hlink"/>
                </a:solidFill>
              </a:rPr>
              <a:t>催化剂</a:t>
            </a:r>
          </a:p>
        </p:txBody>
      </p:sp>
      <p:sp>
        <p:nvSpPr>
          <p:cNvPr id="31755" name="Rectangle 11"/>
          <p:cNvSpPr>
            <a:spLocks noChangeArrowheads="1"/>
          </p:cNvSpPr>
          <p:nvPr/>
        </p:nvSpPr>
        <p:spPr bwMode="auto">
          <a:xfrm>
            <a:off x="5878513" y="6092825"/>
            <a:ext cx="825500" cy="396875"/>
          </a:xfrm>
          <a:prstGeom prst="rect">
            <a:avLst/>
          </a:prstGeom>
          <a:noFill/>
          <a:ln w="9525">
            <a:noFill/>
            <a:miter lim="800000"/>
            <a:headEnd/>
            <a:tailEnd/>
          </a:ln>
        </p:spPr>
        <p:txBody>
          <a:bodyPr wrap="none" anchor="ctr">
            <a:spAutoFit/>
          </a:bodyPr>
          <a:lstStyle/>
          <a:p>
            <a:r>
              <a:rPr lang="en-US" altLang="zh-CN" sz="2000">
                <a:solidFill>
                  <a:schemeClr val="hlink"/>
                </a:solidFill>
              </a:rPr>
              <a:t>120℃</a:t>
            </a:r>
            <a:endParaRPr lang="zh-CN" altLang="en-US" sz="2000">
              <a:solidFill>
                <a:schemeClr val="hlin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edge">
                                      <p:cBhvr>
                                        <p:cTn id="7" dur="500"/>
                                        <p:tgtEl>
                                          <p:spTgt spid="1741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edg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edg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0"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31753"/>
                                        </p:tgtEl>
                                        <p:attrNameLst>
                                          <p:attrName>style.visibility</p:attrName>
                                        </p:attrNameLst>
                                      </p:cBhvr>
                                      <p:to>
                                        <p:strVal val="visible"/>
                                      </p:to>
                                    </p:set>
                                    <p:animEffect transition="in" filter="diamond(in)">
                                      <p:cBhvr>
                                        <p:cTn id="27" dur="2000"/>
                                        <p:tgtEl>
                                          <p:spTgt spid="31753"/>
                                        </p:tgtEl>
                                      </p:cBhvr>
                                    </p:animEffect>
                                  </p:childTnLst>
                                </p:cTn>
                              </p:par>
                            </p:childTnLst>
                          </p:cTn>
                        </p:par>
                        <p:par>
                          <p:cTn id="28" fill="hold">
                            <p:stCondLst>
                              <p:cond delay="2000"/>
                            </p:stCondLst>
                            <p:childTnLst>
                              <p:par>
                                <p:cTn id="29" presetID="8" presetClass="entr" presetSubtype="16" fill="hold" nodeType="afterEffect">
                                  <p:stCondLst>
                                    <p:cond delay="0"/>
                                  </p:stCondLst>
                                  <p:childTnLst>
                                    <p:set>
                                      <p:cBhvr>
                                        <p:cTn id="30" dur="1" fill="hold">
                                          <p:stCondLst>
                                            <p:cond delay="0"/>
                                          </p:stCondLst>
                                        </p:cTn>
                                        <p:tgtEl>
                                          <p:spTgt spid="31754">
                                            <p:txEl>
                                              <p:pRg st="0" end="0"/>
                                            </p:txEl>
                                          </p:spTgt>
                                        </p:tgtEl>
                                        <p:attrNameLst>
                                          <p:attrName>style.visibility</p:attrName>
                                        </p:attrNameLst>
                                      </p:cBhvr>
                                      <p:to>
                                        <p:strVal val="visible"/>
                                      </p:to>
                                    </p:set>
                                    <p:animEffect transition="in" filter="diamond(in)">
                                      <p:cBhvr>
                                        <p:cTn id="31" dur="2000"/>
                                        <p:tgtEl>
                                          <p:spTgt spid="31754">
                                            <p:txEl>
                                              <p:pRg st="0" end="0"/>
                                            </p:txEl>
                                          </p:spTgt>
                                        </p:tgtEl>
                                      </p:cBhvr>
                                    </p:animEffect>
                                  </p:childTnLst>
                                </p:cTn>
                              </p:par>
                            </p:childTnLst>
                          </p:cTn>
                        </p:par>
                        <p:par>
                          <p:cTn id="32" fill="hold">
                            <p:stCondLst>
                              <p:cond delay="4000"/>
                            </p:stCondLst>
                            <p:childTnLst>
                              <p:par>
                                <p:cTn id="33" presetID="8" presetClass="entr" presetSubtype="16" fill="hold" grpId="0" nodeType="afterEffect">
                                  <p:stCondLst>
                                    <p:cond delay="0"/>
                                  </p:stCondLst>
                                  <p:childTnLst>
                                    <p:set>
                                      <p:cBhvr>
                                        <p:cTn id="34" dur="1" fill="hold">
                                          <p:stCondLst>
                                            <p:cond delay="0"/>
                                          </p:stCondLst>
                                        </p:cTn>
                                        <p:tgtEl>
                                          <p:spTgt spid="31755"/>
                                        </p:tgtEl>
                                        <p:attrNameLst>
                                          <p:attrName>style.visibility</p:attrName>
                                        </p:attrNameLst>
                                      </p:cBhvr>
                                      <p:to>
                                        <p:strVal val="visible"/>
                                      </p:to>
                                    </p:set>
                                    <p:animEffect transition="in" filter="diamond(in)">
                                      <p:cBhvr>
                                        <p:cTn id="35" dur="2000"/>
                                        <p:tgtEl>
                                          <p:spTgt spid="31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5" grpId="0" animBg="1"/>
      <p:bldP spid="2" grpId="0" animBg="1"/>
      <p:bldP spid="3" grpId="0" animBg="1"/>
      <p:bldP spid="4" grpId="0" animBg="1"/>
      <p:bldP spid="31753" grpId="0"/>
      <p:bldP spid="31755"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3524</TotalTime>
  <Words>2244</Words>
  <Application>Microsoft Office PowerPoint</Application>
  <PresentationFormat>自定义</PresentationFormat>
  <Paragraphs>176</Paragraphs>
  <Slides>20</Slides>
  <Notes>0</Notes>
  <HiddenSlides>0</HiddenSlides>
  <MMClips>0</MMClips>
  <ScaleCrop>false</ScaleCrop>
  <HeadingPairs>
    <vt:vector size="6" baseType="variant">
      <vt:variant>
        <vt:lpstr>已用的字体</vt:lpstr>
      </vt:variant>
      <vt:variant>
        <vt:i4>7</vt:i4>
      </vt:variant>
      <vt:variant>
        <vt:lpstr>演示文稿设计模板</vt:lpstr>
      </vt:variant>
      <vt:variant>
        <vt:i4>2</vt:i4>
      </vt:variant>
      <vt:variant>
        <vt:lpstr>幻灯片标题</vt:lpstr>
      </vt:variant>
      <vt:variant>
        <vt:i4>20</vt:i4>
      </vt:variant>
    </vt:vector>
  </HeadingPairs>
  <TitlesOfParts>
    <vt:vector size="29" baseType="lpstr">
      <vt:lpstr>宋体</vt:lpstr>
      <vt:lpstr>Arial</vt:lpstr>
      <vt:lpstr>Tahoma</vt:lpstr>
      <vt:lpstr>Wingdings</vt:lpstr>
      <vt:lpstr>Calibri</vt:lpstr>
      <vt:lpstr>Monotype Sorts</vt:lpstr>
      <vt:lpstr>Times New Roman</vt:lpstr>
      <vt:lpstr>Blends</vt:lpstr>
      <vt:lpstr>Blends</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SDWM</cp:lastModifiedBy>
  <cp:revision>273</cp:revision>
  <dcterms:created xsi:type="dcterms:W3CDTF">2004-03-22T03:53:05Z</dcterms:created>
  <dcterms:modified xsi:type="dcterms:W3CDTF">2020-05-20T02:07:50Z</dcterms:modified>
</cp:coreProperties>
</file>