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notesSlides/notesSlide1.xml" ContentType="application/vnd.openxmlformats-officedocument.presentationml.notesSlide+xml"/>
  <Override PartName="/ppt/tags/tag127.xml" ContentType="application/vnd.openxmlformats-officedocument.presentationml.tags+xml"/>
  <Override PartName="/ppt/notesSlides/notesSlide2.xml" ContentType="application/vnd.openxmlformats-officedocument.presentationml.notesSlid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3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4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notesSlides/notesSlide5.xml" ContentType="application/vnd.openxmlformats-officedocument.presentationml.notesSlide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notesSlides/notesSlide6.xml" ContentType="application/vnd.openxmlformats-officedocument.presentationml.notesSlide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notesSlides/notesSlide7.xml" ContentType="application/vnd.openxmlformats-officedocument.presentationml.notesSlide+xml"/>
  <Override PartName="/ppt/tags/tag15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43"/>
  </p:notesMasterIdLst>
  <p:handoutMasterIdLst>
    <p:handoutMasterId r:id="rId44"/>
  </p:handoutMasterIdLst>
  <p:sldIdLst>
    <p:sldId id="362" r:id="rId3"/>
    <p:sldId id="277" r:id="rId4"/>
    <p:sldId id="446" r:id="rId5"/>
    <p:sldId id="520" r:id="rId6"/>
    <p:sldId id="519" r:id="rId7"/>
    <p:sldId id="521" r:id="rId8"/>
    <p:sldId id="256" r:id="rId9"/>
    <p:sldId id="336" r:id="rId10"/>
    <p:sldId id="280" r:id="rId11"/>
    <p:sldId id="261" r:id="rId12"/>
    <p:sldId id="524" r:id="rId13"/>
    <p:sldId id="262" r:id="rId14"/>
    <p:sldId id="310" r:id="rId15"/>
    <p:sldId id="264" r:id="rId16"/>
    <p:sldId id="265" r:id="rId17"/>
    <p:sldId id="526" r:id="rId18"/>
    <p:sldId id="528" r:id="rId19"/>
    <p:sldId id="530" r:id="rId20"/>
    <p:sldId id="531" r:id="rId21"/>
    <p:sldId id="529" r:id="rId22"/>
    <p:sldId id="281" r:id="rId23"/>
    <p:sldId id="269" r:id="rId24"/>
    <p:sldId id="523" r:id="rId25"/>
    <p:sldId id="525" r:id="rId26"/>
    <p:sldId id="407" r:id="rId27"/>
    <p:sldId id="503" r:id="rId28"/>
    <p:sldId id="388" r:id="rId29"/>
    <p:sldId id="389" r:id="rId30"/>
    <p:sldId id="390" r:id="rId31"/>
    <p:sldId id="363" r:id="rId32"/>
    <p:sldId id="408" r:id="rId33"/>
    <p:sldId id="522" r:id="rId34"/>
    <p:sldId id="518" r:id="rId35"/>
    <p:sldId id="412" r:id="rId36"/>
    <p:sldId id="414" r:id="rId37"/>
    <p:sldId id="413" r:id="rId38"/>
    <p:sldId id="416" r:id="rId39"/>
    <p:sldId id="443" r:id="rId40"/>
    <p:sldId id="482" r:id="rId41"/>
    <p:sldId id="479" r:id="rId4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78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7D4"/>
    <a:srgbClr val="0000FF"/>
    <a:srgbClr val="CC3300"/>
    <a:srgbClr val="000000"/>
    <a:srgbClr val="1D41D5"/>
    <a:srgbClr val="F7F7D1"/>
    <a:srgbClr val="F6F5D6"/>
    <a:srgbClr val="F7FD9D"/>
    <a:srgbClr val="EFFB8F"/>
    <a:srgbClr val="E9F3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62" d="100"/>
          <a:sy n="62" d="100"/>
        </p:scale>
        <p:origin x="48" y="293"/>
      </p:cViewPr>
      <p:guideLst>
        <p:guide orient="horz" pos="2198"/>
        <p:guide pos="3787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2022/9/14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7" Type="http://schemas.openxmlformats.org/officeDocument/2006/relationships/image" Target="../media/image2.png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../media/image3.png"/><Relationship Id="rId5" Type="http://schemas.openxmlformats.org/officeDocument/2006/relationships/tags" Target="../tags/tag73.xml"/><Relationship Id="rId10" Type="http://schemas.openxmlformats.org/officeDocument/2006/relationships/image" Target="../media/image2.png"/><Relationship Id="rId4" Type="http://schemas.openxmlformats.org/officeDocument/2006/relationships/tags" Target="../tags/tag72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10" Type="http://schemas.openxmlformats.org/officeDocument/2006/relationships/image" Target="../media/image3.png"/><Relationship Id="rId4" Type="http://schemas.openxmlformats.org/officeDocument/2006/relationships/tags" Target="../tags/tag80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10" Type="http://schemas.openxmlformats.org/officeDocument/2006/relationships/image" Target="../media/image3.png"/><Relationship Id="rId4" Type="http://schemas.openxmlformats.org/officeDocument/2006/relationships/tags" Target="../tags/tag88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10" Type="http://schemas.openxmlformats.org/officeDocument/2006/relationships/image" Target="../media/image4.png"/><Relationship Id="rId4" Type="http://schemas.openxmlformats.org/officeDocument/2006/relationships/tags" Target="../tags/tag96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image" Target="../media/image2.pn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05.xml"/><Relationship Id="rId10" Type="http://schemas.openxmlformats.org/officeDocument/2006/relationships/tags" Target="../tags/tag110.xml"/><Relationship Id="rId4" Type="http://schemas.openxmlformats.org/officeDocument/2006/relationships/tags" Target="../tags/tag104.xml"/><Relationship Id="rId9" Type="http://schemas.openxmlformats.org/officeDocument/2006/relationships/tags" Target="../tags/tag109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18.xml"/><Relationship Id="rId3" Type="http://schemas.openxmlformats.org/officeDocument/2006/relationships/tags" Target="../tags/tag113.xml"/><Relationship Id="rId7" Type="http://schemas.openxmlformats.org/officeDocument/2006/relationships/tags" Target="../tags/tag117.xml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tags" Target="../tags/tag116.xml"/><Relationship Id="rId11" Type="http://schemas.openxmlformats.org/officeDocument/2006/relationships/image" Target="../media/image6.png"/><Relationship Id="rId5" Type="http://schemas.openxmlformats.org/officeDocument/2006/relationships/tags" Target="../tags/tag115.xml"/><Relationship Id="rId10" Type="http://schemas.openxmlformats.org/officeDocument/2006/relationships/image" Target="../media/image5.png"/><Relationship Id="rId4" Type="http://schemas.openxmlformats.org/officeDocument/2006/relationships/tags" Target="../tags/tag114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21.xml"/><Relationship Id="rId7" Type="http://schemas.openxmlformats.org/officeDocument/2006/relationships/image" Target="../media/image2.png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3.xml"/><Relationship Id="rId4" Type="http://schemas.openxmlformats.org/officeDocument/2006/relationships/tags" Target="../tags/tag1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810" y="-13335"/>
            <a:ext cx="12174855" cy="68560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2612500" y="2404110"/>
            <a:ext cx="6967001" cy="1249344"/>
          </a:xfrm>
        </p:spPr>
        <p:txBody>
          <a:bodyPr lIns="90170" tIns="46990" rIns="90170" bIns="46990" anchor="b" anchorCtr="0">
            <a:normAutofit/>
          </a:bodyPr>
          <a:lstStyle>
            <a:lvl1pPr algn="ctr">
              <a:defRPr sz="7200" b="0" spc="600" baseline="0">
                <a:solidFill>
                  <a:schemeClr val="tx1">
                    <a:lumMod val="85000"/>
                    <a:lumOff val="15000"/>
                  </a:schemeClr>
                </a:solidFill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2612500" y="3732166"/>
            <a:ext cx="6967001" cy="950984"/>
          </a:xfrm>
        </p:spPr>
        <p:txBody>
          <a:bodyPr lIns="90170" tIns="46990" rIns="90170" bIns="4699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2493282" y="4174945"/>
            <a:ext cx="7205436" cy="1077985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493282" y="3066080"/>
            <a:ext cx="7205436" cy="1077985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800" b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2109470" y="2179955"/>
            <a:ext cx="7792720" cy="1568450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0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 hasCustomPrompt="1"/>
            <p:custDataLst>
              <p:tags r:id="rId5"/>
            </p:custDataLst>
          </p:nvPr>
        </p:nvSpPr>
        <p:spPr>
          <a:xfrm>
            <a:off x="2109470" y="3785235"/>
            <a:ext cx="7792720" cy="104521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24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88290" y="273050"/>
            <a:ext cx="1161605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071100" y="5713095"/>
            <a:ext cx="2120900" cy="114490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/>
          <a:srcRect/>
          <a:stretch>
            <a:fillRect/>
          </a:stretch>
        </p:blipFill>
        <p:spPr>
          <a:xfrm>
            <a:off x="0" y="-191135"/>
            <a:ext cx="1281430" cy="20821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3970" y="-4445"/>
            <a:ext cx="5086985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0" y="-191366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 flipH="1">
            <a:off x="10910887" y="-191366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810" y="5020946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10579100" y="5987155"/>
            <a:ext cx="1612900" cy="87084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80030" y="5180400"/>
            <a:ext cx="11001600" cy="1011600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9385300" y="5342890"/>
            <a:ext cx="2806700" cy="151511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/>
          <a:srcRect/>
          <a:stretch>
            <a:fillRect/>
          </a:stretch>
        </p:blipFill>
        <p:spPr>
          <a:xfrm>
            <a:off x="0" y="-344805"/>
            <a:ext cx="1904365" cy="30949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4099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zh-CN" altLang="en-US" dirty="0"/>
              <a:t>第二级</a:t>
            </a:r>
            <a:endParaRPr lang="en-US" altLang="en-US" dirty="0"/>
          </a:p>
          <a:p>
            <a:pPr lvl="2"/>
            <a:r>
              <a:rPr lang="zh-CN" altLang="en-US" dirty="0"/>
              <a:t>第三级</a:t>
            </a:r>
            <a:endParaRPr lang="en-US" altLang="en-US" dirty="0"/>
          </a:p>
          <a:p>
            <a:pPr lvl="3"/>
            <a:r>
              <a:rPr lang="zh-CN" altLang="en-US" dirty="0"/>
              <a:t>第四级</a:t>
            </a:r>
            <a:endParaRPr lang="en-US" altLang="en-US" dirty="0"/>
          </a:p>
          <a:p>
            <a:pPr lvl="4"/>
            <a:r>
              <a:rPr lang="zh-CN" altLang="en-US" dirty="0"/>
              <a:t>第五级</a:t>
            </a:r>
            <a:endParaRPr lang="en-US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l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ct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3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4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https://timgsa.baidu.com/timg?image&amp;quality=80&amp;size=b9999_10000&amp;sec=1555046563746&amp;di=9e33ff1748b8975fb29fe5520e02603c&amp;imgtype=0&amp;src=http%3A%2F%2Fimgnews.mycollect.net%2F201902%2F27%2F20190227161540366150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3588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2" name="内容占位符 2"/>
          <p:cNvSpPr>
            <a:spLocks noGrp="1"/>
          </p:cNvSpPr>
          <p:nvPr/>
        </p:nvSpPr>
        <p:spPr>
          <a:xfrm>
            <a:off x="-451822" y="858450"/>
            <a:ext cx="6392990" cy="93599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5400" dirty="0">
                <a:latin typeface="黑体" panose="02010609060101010101" charset="-122"/>
                <a:ea typeface="黑体" panose="02010609060101010101" charset="-122"/>
              </a:rPr>
              <a:t>12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 与朱元思书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23875" y="964248"/>
            <a:ext cx="10972800" cy="1143000"/>
          </a:xfrm>
        </p:spPr>
        <p:txBody>
          <a:bodyPr>
            <a:noAutofit/>
          </a:bodyPr>
          <a:lstStyle/>
          <a:p>
            <a:r>
              <a:rPr lang="zh-CN" altLang="zh-CN" sz="48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4294967295"/>
            <p:custDataLst>
              <p:tags r:id="rId3"/>
            </p:custDataLst>
          </p:nvPr>
        </p:nvSpPr>
        <p:spPr>
          <a:xfrm>
            <a:off x="1722755" y="2343785"/>
            <a:ext cx="9530080" cy="315468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1.积累文言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词语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，感知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文章大意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感受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文中的山水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之美，掌握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景物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描写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的手法。</a:t>
            </a:r>
          </a:p>
          <a:p>
            <a:pPr marL="0" indent="0">
              <a:lnSpc>
                <a:spcPct val="150000"/>
              </a:lnSpc>
              <a:buNone/>
            </a:pP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3.体会作者寄情山水的高雅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的</a:t>
            </a:r>
            <a:r>
              <a:rPr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审美情趣</a:t>
            </a:r>
            <a:r>
              <a:rPr lang="zh-CN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7424" y="95519"/>
            <a:ext cx="10972800" cy="2155190"/>
          </a:xfrm>
        </p:spPr>
        <p:txBody>
          <a:bodyPr>
            <a:normAutofit/>
          </a:bodyPr>
          <a:lstStyle/>
          <a:p>
            <a:pPr algn="l"/>
            <a:r>
              <a:rPr lang="en-US" altLang="zh-CN" sz="311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110" dirty="0">
                <a:latin typeface="黑体" panose="02010609060101010101" charset="-122"/>
                <a:ea typeface="黑体" panose="02010609060101010101" charset="-122"/>
              </a:rPr>
              <a:t>富春江，全长110公里，一头连着素有“人间天堂”美誉的杭州西湖，一头连着人称“归来不看岳”的安徽黄山。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4294967295"/>
          </p:nvPr>
        </p:nvSpPr>
        <p:spPr>
          <a:xfrm>
            <a:off x="1713714" y="2506775"/>
            <a:ext cx="9230360" cy="239268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zh-CN" altLang="en-US" b="1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天下佳山水，古今推富春。（元·吴桓赞）</a:t>
            </a:r>
          </a:p>
          <a:p>
            <a:pPr marL="0" marR="0" indent="0" algn="l" defTabSz="914400" eaLnBrk="0" hangingPunct="0">
              <a:spcBef>
                <a:spcPct val="20000"/>
              </a:spcBef>
              <a:buClrTx/>
              <a:buSzPct val="90000"/>
              <a:buFontTx/>
              <a:buNone/>
              <a:defRPr/>
            </a:pPr>
            <a:r>
              <a:rPr kumimoji="1" b="1" spc="0" noProof="0" dirty="0" err="1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水送山迎入富春，一川如画晚晴新</a:t>
            </a:r>
            <a:r>
              <a:rPr kumimoji="1" b="1" spc="0" noProof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marR="0" indent="0" algn="l" defTabSz="914400" eaLnBrk="0" hangingPunct="0">
              <a:spcBef>
                <a:spcPct val="20000"/>
              </a:spcBef>
              <a:buClrTx/>
              <a:buSzPct val="90000"/>
              <a:buFontTx/>
              <a:buNone/>
              <a:defRPr/>
            </a:pPr>
            <a:r>
              <a:rPr kumimoji="1" b="1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长川不是春来绿，千峰倒影落其间</a:t>
            </a:r>
            <a:r>
              <a:rPr kumimoji="1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。</a:t>
            </a:r>
            <a:r>
              <a:rPr kumimoji="1" b="1" spc="0" noProof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（唐</a:t>
            </a:r>
            <a:r>
              <a:rPr lang="zh-CN" altLang="en-US" b="1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·</a:t>
            </a:r>
            <a:r>
              <a:rPr kumimoji="1" b="1" spc="0" noProof="0" dirty="0" err="1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吴融</a:t>
            </a:r>
            <a:r>
              <a:rPr kumimoji="1" b="1" spc="0" noProof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）</a:t>
            </a:r>
          </a:p>
          <a:p>
            <a:pPr marL="0" marR="0" indent="0" algn="l" defTabSz="914400" eaLnBrk="0" hangingPunct="0">
              <a:spcBef>
                <a:spcPct val="20000"/>
              </a:spcBef>
              <a:buClrTx/>
              <a:buSzPct val="90000"/>
              <a:buFontTx/>
              <a:buNone/>
              <a:defRPr/>
            </a:pPr>
            <a:r>
              <a:rPr kumimoji="1" b="1" spc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松上夜猿鸣，谷中清响合</a:t>
            </a:r>
            <a:r>
              <a:rPr kumimoji="1" b="1" spc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。（</a:t>
            </a:r>
            <a:r>
              <a:rPr kumimoji="1" lang="zh-CN" b="1" spc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唐</a:t>
            </a:r>
            <a:r>
              <a:rPr lang="zh-CN" altLang="en-US" b="1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·</a:t>
            </a:r>
            <a:r>
              <a:rPr kumimoji="1" b="1" spc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李德裕</a:t>
            </a:r>
            <a:r>
              <a:rPr kumimoji="1" b="1" spc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）</a:t>
            </a:r>
            <a:endParaRPr kumimoji="1" lang="zh-CN" altLang="en-US" b="1" spc="0" noProof="0" dirty="0">
              <a:ln>
                <a:noFill/>
              </a:ln>
              <a:solidFill>
                <a:srgbClr val="0000FF"/>
              </a:solidFill>
              <a:effectLst/>
              <a:uLnTx/>
              <a:latin typeface="楷体" panose="02010609060101010101" pitchFamily="49" charset="-122"/>
              <a:ea typeface="楷体" panose="02010609060101010101" pitchFamily="49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820"/>
            <a:ext cx="12192000" cy="634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5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500" y="263209"/>
            <a:ext cx="2891921" cy="37788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87458" y="1035733"/>
            <a:ext cx="829675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春山居图是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元朝书画，画家黄公望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为郑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樗</a:t>
            </a:r>
            <a:r>
              <a:rPr lang="en-US" altLang="zh-CN" sz="2400" b="1" dirty="0" err="1">
                <a:latin typeface="楷体" panose="02010609060101010101" pitchFamily="49" charset="-122"/>
                <a:ea typeface="楷体" panose="02010609060101010101" pitchFamily="49" charset="-122"/>
              </a:rPr>
              <a:t>chū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无用师）所绘，以浙江富春江为背景，全图用墨淡雅，山和水的布置疏密得当，墨色浓淡干湿并用，极富于变化，是黄公望的代表作，被称为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“中国十大传世名画”之一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明朝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末年传到收藏家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吴洪裕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手中，吴洪裕极为喜爱此画，甚至在临死前下令将此画焚烧殉葬，被吴洪裕的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侄子从火中抢救出，但此时画已被烧成一大一小两段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i="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时光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流转，由于历史的原因，这长的一截名为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无用师卷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，现藏于台北故宫博物院；短的一截名为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剩山图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，现收藏于浙江省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博物馆（杭州）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400" b="1" i="0" dirty="0">
              <a:solidFill>
                <a:srgbClr val="0000FF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726" y="391991"/>
            <a:ext cx="92475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黄公望：年逾</a:t>
            </a:r>
            <a:r>
              <a:rPr lang="en-US" altLang="zh-CN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80</a:t>
            </a:r>
            <a:r>
              <a:rPr lang="zh-CN" altLang="en-US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岁画出的</a:t>
            </a:r>
            <a:r>
              <a:rPr lang="en-US" altLang="zh-CN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富春山居图</a:t>
            </a:r>
            <a:r>
              <a:rPr lang="en-US" altLang="zh-CN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  <a:r>
              <a:rPr lang="zh-CN" altLang="en-US" sz="2400" b="1" dirty="0">
                <a:solidFill>
                  <a:srgbClr val="00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，被誉为是“画中兰亭”</a:t>
            </a:r>
            <a:endParaRPr lang="zh-CN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433953" y="4741278"/>
            <a:ext cx="110967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2011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日。经过两岸同仁的努力，这副撕为两截的画在经过了三百多年后，在台北合璧展现在人们的面前，尽管这只是一个短暂的瞬间。温家宝总理曾因此画长期两岸分隔而感叹：“画是如此，人何以堪！”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富春山居图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的合璧在两岸文化交流史上的具有里程碑意义的大事。</a:t>
            </a:r>
          </a:p>
        </p:txBody>
      </p:sp>
    </p:spTree>
    <p:extLst>
      <p:ext uri="{BB962C8B-B14F-4D97-AF65-F5344CB8AC3E}">
        <p14:creationId xmlns:p14="http://schemas.microsoft.com/office/powerpoint/2010/main" val="164774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img2.baidu.com/image_search/src=http%3A%2F%2F5b0988e595225.cdn.sohucs.com%2Fimages%2F20190706%2F5ac8cea0ba84440ba7e65bcc788f00f4.jpeg&amp;refer=http%3A%2F%2F5b0988e595225.cdn.sohucs.com&amp;app=2002&amp;size=f9999,10000&amp;q=a80&amp;n=0&amp;g=0n&amp;fmt=auto?sec=1665590525&amp;t=449d0be8dde87d3500c1b6ede1d433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87" y="240224"/>
            <a:ext cx="6787666" cy="188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87" y="2392951"/>
            <a:ext cx="8312879" cy="420692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428911" y="4158734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无用师卷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7974632" y="888592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剩山图</a:t>
            </a:r>
            <a:r>
              <a:rPr lang="en-US" altLang="zh-CN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5691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729105" y="816610"/>
            <a:ext cx="8336280" cy="965200"/>
          </a:xfrm>
        </p:spPr>
        <p:txBody>
          <a:bodyPr>
            <a:normAutofit/>
          </a:bodyPr>
          <a:lstStyle/>
          <a:p>
            <a:r>
              <a:rPr lang="zh-CN" altLang="zh-CN" sz="4800">
                <a:latin typeface="黑体" panose="02010609060101010101" charset="-122"/>
                <a:ea typeface="黑体" panose="02010609060101010101" charset="-122"/>
              </a:rPr>
              <a:t>与朱元思书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4628515" y="2169160"/>
            <a:ext cx="2385695" cy="728345"/>
          </a:xfrm>
        </p:spPr>
        <p:txBody>
          <a:bodyPr>
            <a:noAutofit/>
          </a:bodyPr>
          <a:lstStyle/>
          <a:p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吴均</a:t>
            </a:r>
            <a:endParaRPr lang="zh-CN" altLang="en-US" sz="320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2870835" y="1844675"/>
            <a:ext cx="1089025" cy="819785"/>
          </a:xfrm>
          <a:prstGeom prst="wedgeRoundRectCallout">
            <a:avLst>
              <a:gd name="adj1" fmla="val 112857"/>
              <a:gd name="adj2" fmla="val -70371"/>
              <a:gd name="adj3" fmla="val 16667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给</a:t>
            </a:r>
          </a:p>
        </p:txBody>
      </p:sp>
      <p:sp>
        <p:nvSpPr>
          <p:cNvPr id="5" name="圆角矩形标注 4"/>
          <p:cNvSpPr/>
          <p:nvPr/>
        </p:nvSpPr>
        <p:spPr>
          <a:xfrm>
            <a:off x="8118475" y="1844675"/>
            <a:ext cx="1089025" cy="819785"/>
          </a:xfrm>
          <a:prstGeom prst="wedgeRoundRectCallout">
            <a:avLst>
              <a:gd name="adj1" fmla="val -120787"/>
              <a:gd name="adj2" fmla="val -70371"/>
              <a:gd name="adj3" fmla="val 16667"/>
            </a:avLst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书信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35996" y="3584351"/>
            <a:ext cx="101529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吴均（469—520），</a:t>
            </a:r>
            <a:r>
              <a:rPr sz="2800" dirty="0" err="1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南朝梁</a:t>
            </a:r>
            <a:r>
              <a:rPr lang="en-US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sz="2800" dirty="0" err="1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文学家</a:t>
            </a:r>
            <a:r>
              <a:rPr sz="28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。他曾任奉朝请（一种安置闲散官员的官职</a:t>
            </a:r>
            <a:r>
              <a:rPr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），</a:t>
            </a:r>
            <a:r>
              <a:rPr sz="28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长于史学，也擅长诗文，其小品书札以写景见长，诗亦清新流丽</a:t>
            </a:r>
            <a:r>
              <a:rPr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  <p:bldP spid="5" grpId="0" bldLvl="0" animBg="1"/>
      <p:bldP spid="5" grpId="1" animBg="1"/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520700" y="322580"/>
            <a:ext cx="11151235" cy="5482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sz="32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与朱元思书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吴均</a:t>
            </a:r>
            <a:endParaRPr lang="zh-CN" altLang="en-US" sz="32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 fontAlgn="auto">
              <a:lnSpc>
                <a:spcPct val="100000"/>
              </a:lnSpc>
              <a:spcBef>
                <a:spcPts val="1000"/>
              </a:spcBef>
              <a:buNone/>
            </a:pP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风烟俱净，天山共色。从流飘荡，任意东西。自富阳至桐庐一百许里，奇山异水，天下独绝。</a:t>
            </a:r>
            <a:endParaRPr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水皆缥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(piǎo)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碧，千丈见底。游鱼细石，直视无碍。急湍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(tuān)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甚箭，猛浪若奔。</a:t>
            </a:r>
            <a:endParaRPr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夹</a:t>
            </a:r>
            <a:r>
              <a:rPr 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jiā</a:t>
            </a:r>
            <a:r>
              <a:rPr 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岸高山，皆生寒树，负势竞上，互相轩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(xuān)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邈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(miǎo)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，争高直指，千百成峰。泉水激石，泠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(líng)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泠作响；好鸟相鸣，嘤嘤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(yīng)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成韵。蝉则千转不穷，猿则百叫无绝。鸢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(yuān)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飞戾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(lì)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天者，望峰息心；经纶世务者，窥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(kuī)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谷忘反。横柯上蔽，在昼</a:t>
            </a:r>
            <a:r>
              <a:rPr 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(zhòu)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犹昏；疏条交映，有时见日。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783398"/>
            <a:ext cx="10972800" cy="1143000"/>
          </a:xfrm>
        </p:spPr>
        <p:txBody>
          <a:bodyPr>
            <a:normAutofit/>
          </a:bodyPr>
          <a:lstStyle/>
          <a:p>
            <a:r>
              <a:rPr lang="zh-CN" altLang="en-US" sz="4800">
                <a:latin typeface="黑体" panose="02010609060101010101" charset="-122"/>
                <a:ea typeface="黑体" panose="02010609060101010101" charset="-122"/>
              </a:rPr>
              <a:t>译读课文，疏通文意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39042" y="812908"/>
            <a:ext cx="1089480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0" i="0" dirty="0">
                <a:solidFill>
                  <a:srgbClr val="17374F"/>
                </a:solidFill>
                <a:effectLst/>
                <a:latin typeface="+mn-ea"/>
              </a:rPr>
              <a:t>     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风 </a:t>
            </a:r>
            <a:r>
              <a:rPr lang="zh-CN" altLang="en-US" sz="2800" i="0" dirty="0" smtClean="0">
                <a:solidFill>
                  <a:srgbClr val="0000FF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烟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俱</a:t>
            </a:r>
            <a:r>
              <a:rPr lang="zh-CN" altLang="en-US" sz="2800" i="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净，天山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共</a:t>
            </a:r>
            <a:r>
              <a:rPr lang="zh-CN" altLang="en-US" sz="2800" i="0" u="sng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色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。  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从</a:t>
            </a:r>
            <a:r>
              <a:rPr lang="zh-CN" altLang="en-US" sz="2800" i="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流飘荡，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任意 </a:t>
            </a:r>
            <a:r>
              <a:rPr lang="zh-CN" altLang="en-US" sz="2800" i="0" dirty="0" smtClean="0">
                <a:solidFill>
                  <a:srgbClr val="0000FF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东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西</a:t>
            </a: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endParaRPr lang="en-US" altLang="zh-CN" sz="2800" i="0" dirty="0" smtClean="0">
              <a:solidFill>
                <a:schemeClr val="tx1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i="0" dirty="0" smtClean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自</a:t>
            </a:r>
            <a:r>
              <a:rPr lang="zh-CN" altLang="en-US" sz="2800" i="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富阳至桐庐一百</a:t>
            </a:r>
            <a:r>
              <a:rPr lang="zh-CN" altLang="en-US" sz="2800" b="1" i="0" dirty="0">
                <a:solidFill>
                  <a:srgbClr val="0000FF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许</a:t>
            </a:r>
            <a:r>
              <a:rPr lang="zh-CN" altLang="en-US" sz="2800" i="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里，奇山异水，天下独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绝</a:t>
            </a:r>
            <a:r>
              <a:rPr lang="zh-CN" altLang="en-US" sz="2800" i="0" dirty="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31889" y="4202506"/>
            <a:ext cx="1060196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译文：</a:t>
            </a:r>
          </a:p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没有一丝风，烟雾也完全消散，天空和群山是同样的颜色。（我乘着小船）随着江流飘荡，时而向东，时而向西。从富阳到桐庐一百来里（的水路上），奇山异水，天下独一无二。</a:t>
            </a:r>
          </a:p>
        </p:txBody>
      </p:sp>
      <p:sp>
        <p:nvSpPr>
          <p:cNvPr id="9" name="文本框 1">
            <a:extLst/>
          </p:cNvPr>
          <p:cNvSpPr txBox="1">
            <a:spLocks noChangeArrowheads="1"/>
          </p:cNvSpPr>
          <p:nvPr/>
        </p:nvSpPr>
        <p:spPr bwMode="auto">
          <a:xfrm>
            <a:off x="2554436" y="569799"/>
            <a:ext cx="142697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itchFamily="34" charset="-122"/>
              </a:rPr>
              <a:t>全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itchFamily="34" charset="-122"/>
              </a:rPr>
              <a:t>，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itchFamily="34" charset="-122"/>
              </a:rPr>
              <a:t>都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2">
            <a:extLst/>
          </p:cNvPr>
          <p:cNvSpPr txBox="1">
            <a:spLocks noChangeArrowheads="1"/>
          </p:cNvSpPr>
          <p:nvPr/>
        </p:nvSpPr>
        <p:spPr bwMode="auto">
          <a:xfrm>
            <a:off x="4131762" y="569800"/>
            <a:ext cx="228123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同样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文本框 3">
            <a:extLst/>
          </p:cNvPr>
          <p:cNvSpPr txBox="1">
            <a:spLocks noChangeArrowheads="1"/>
          </p:cNvSpPr>
          <p:nvPr/>
        </p:nvSpPr>
        <p:spPr bwMode="auto">
          <a:xfrm>
            <a:off x="5750380" y="583630"/>
            <a:ext cx="1893241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跟、随。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4">
            <a:extLst/>
          </p:cNvPr>
          <p:cNvSpPr txBox="1">
            <a:spLocks noChangeArrowheads="1"/>
          </p:cNvSpPr>
          <p:nvPr/>
        </p:nvSpPr>
        <p:spPr bwMode="auto">
          <a:xfrm>
            <a:off x="8119693" y="599964"/>
            <a:ext cx="1075968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向东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254991" y="63737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向西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5">
            <a:extLst/>
          </p:cNvPr>
          <p:cNvSpPr txBox="1">
            <a:spLocks noChangeArrowheads="1"/>
          </p:cNvSpPr>
          <p:nvPr/>
        </p:nvSpPr>
        <p:spPr bwMode="auto">
          <a:xfrm>
            <a:off x="3360523" y="2319123"/>
            <a:ext cx="2177538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dirty="0" err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表示约数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374984" y="2313500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最好的，独一无二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">
            <a:extLst/>
          </p:cNvPr>
          <p:cNvSpPr txBox="1">
            <a:spLocks noChangeArrowheads="1"/>
          </p:cNvSpPr>
          <p:nvPr/>
        </p:nvSpPr>
        <p:spPr bwMode="auto">
          <a:xfrm>
            <a:off x="1916125" y="569798"/>
            <a:ext cx="638311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雾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  <p:bldP spid="9" grpId="0"/>
      <p:bldP spid="14" grpId="0"/>
      <p:bldP spid="15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25" y="821978"/>
            <a:ext cx="11365424" cy="509996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90012" y="175647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风烟俱静，天山共色</a:t>
            </a:r>
            <a:endParaRPr lang="zh-CN" altLang="en-US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80994" y="5921943"/>
            <a:ext cx="803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空气明净：清澈透明、天与山浑然一体</a:t>
            </a:r>
            <a:endParaRPr lang="zh-CN" altLang="en-US" sz="36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751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569203" y="1078630"/>
            <a:ext cx="8084764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水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皆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缥碧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，千丈见底。游鱼细石，直视无碍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急湍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甚</a:t>
            </a:r>
            <a:r>
              <a:rPr lang="zh-CN" altLang="en-US" sz="2800" u="sng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箭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               猛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浪若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奔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243299" y="3874330"/>
            <a:ext cx="1021461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译文：</a:t>
            </a:r>
          </a:p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水都是青白色，千丈之深的地方也能一望到底，游动的鱼儿和细小的石子也能看得清清楚楚。湍急的江流比箭还要快，汹涌的大浪像奔腾的骏马。</a:t>
            </a:r>
          </a:p>
        </p:txBody>
      </p:sp>
      <p:sp>
        <p:nvSpPr>
          <p:cNvPr id="9" name="文本框 99">
            <a:extLst/>
          </p:cNvPr>
          <p:cNvSpPr txBox="1">
            <a:spLocks noChangeArrowheads="1"/>
          </p:cNvSpPr>
          <p:nvPr/>
        </p:nvSpPr>
        <p:spPr bwMode="auto">
          <a:xfrm>
            <a:off x="3785554" y="578589"/>
            <a:ext cx="155765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青白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色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>
            <a:extLst/>
          </p:cNvPr>
          <p:cNvSpPr txBox="1">
            <a:spLocks noChangeArrowheads="1"/>
          </p:cNvSpPr>
          <p:nvPr/>
        </p:nvSpPr>
        <p:spPr bwMode="auto">
          <a:xfrm>
            <a:off x="1264148" y="1756610"/>
            <a:ext cx="2480643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湍急的江流</a:t>
            </a:r>
            <a:endParaRPr lang="zh-CN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>
            <a:extLst/>
          </p:cNvPr>
          <p:cNvSpPr txBox="1">
            <a:spLocks noChangeArrowheads="1"/>
          </p:cNvSpPr>
          <p:nvPr/>
        </p:nvSpPr>
        <p:spPr bwMode="auto">
          <a:xfrm>
            <a:off x="3553052" y="2731499"/>
            <a:ext cx="3918595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甚于箭，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箭还快。甚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超过。</a:t>
            </a:r>
          </a:p>
        </p:txBody>
      </p:sp>
      <p:sp>
        <p:nvSpPr>
          <p:cNvPr id="12" name="文本框 11">
            <a:extLst/>
          </p:cNvPr>
          <p:cNvSpPr txBox="1">
            <a:spLocks noChangeArrowheads="1"/>
          </p:cNvSpPr>
          <p:nvPr/>
        </p:nvSpPr>
        <p:spPr bwMode="auto">
          <a:xfrm>
            <a:off x="8350667" y="2624648"/>
            <a:ext cx="1832553" cy="5847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飞奔的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马</a:t>
            </a:r>
            <a:endParaRPr lang="zh-CN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7366" y="1595457"/>
            <a:ext cx="10949668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夹岸高山，皆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生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寒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树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u="sng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负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势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竞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上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互相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轩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    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邈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争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高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直指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                    千百成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峰。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9025" y="4433810"/>
            <a:ext cx="1013968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译文：</a:t>
            </a:r>
            <a:endParaRPr lang="en-US" altLang="zh-CN" sz="24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24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夹着江水的两岸的高山上，全都生长着苍翠的树，透出一派寒意。（重重叠叠的）的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山峦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各自凭着自己的地势争相向上，仿佛都在争着往高处远处伸展，由此而形成无数的山峰。</a:t>
            </a:r>
          </a:p>
        </p:txBody>
      </p:sp>
      <p:sp>
        <p:nvSpPr>
          <p:cNvPr id="7" name="文本框 1">
            <a:extLst/>
          </p:cNvPr>
          <p:cNvSpPr txBox="1">
            <a:spLocks noChangeArrowheads="1"/>
          </p:cNvSpPr>
          <p:nvPr/>
        </p:nvSpPr>
        <p:spPr bwMode="auto">
          <a:xfrm>
            <a:off x="1376062" y="626290"/>
            <a:ext cx="3213100" cy="107721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形容树密而绿，让人心生寒意。</a:t>
            </a:r>
          </a:p>
        </p:txBody>
      </p:sp>
      <p:sp>
        <p:nvSpPr>
          <p:cNvPr id="8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5786952" y="1118733"/>
            <a:ext cx="1349073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争着</a:t>
            </a:r>
          </a:p>
        </p:txBody>
      </p:sp>
      <p:sp>
        <p:nvSpPr>
          <p:cNvPr id="9" name="文本框 8">
            <a:extLst/>
          </p:cNvPr>
          <p:cNvSpPr txBox="1">
            <a:spLocks noChangeArrowheads="1"/>
          </p:cNvSpPr>
          <p:nvPr/>
        </p:nvSpPr>
        <p:spPr bwMode="auto">
          <a:xfrm>
            <a:off x="9677723" y="1123540"/>
            <a:ext cx="2244725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往远处伸展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04715" y="111346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向上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66230" y="114331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凭借</a:t>
            </a:r>
          </a:p>
        </p:txBody>
      </p:sp>
      <p:sp>
        <p:nvSpPr>
          <p:cNvPr id="11" name="矩形 10"/>
          <p:cNvSpPr/>
          <p:nvPr/>
        </p:nvSpPr>
        <p:spPr>
          <a:xfrm>
            <a:off x="7949531" y="626290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往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高处伸展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70758" y="2761930"/>
            <a:ext cx="4716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笔直地向上，直插云天。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7" grpId="0"/>
      <p:bldP spid="8" grpId="0"/>
      <p:bldP spid="9" grpId="0"/>
      <p:bldP spid="5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63720" y="1104278"/>
            <a:ext cx="10725772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17374F"/>
                </a:solidFill>
                <a:latin typeface="+mn-ea"/>
              </a:rPr>
              <a:t>    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泉水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激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石，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泠泠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作响； 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好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鸟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 相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鸣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       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嘤嘤成韵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 smtClean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蝉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则千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转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不穷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                猿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则百叫无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绝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51950" y="4226437"/>
            <a:ext cx="969391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译文：    </a:t>
            </a:r>
            <a:r>
              <a:rPr lang="en-US" altLang="zh-CN" sz="2400" dirty="0">
                <a:solidFill>
                  <a:srgbClr val="1D41D5"/>
                </a:solidFill>
                <a:latin typeface="华文新魏" panose="02010800040101010101" charset="-122"/>
                <a:ea typeface="华文新魏" panose="02010800040101010101" charset="-122"/>
              </a:rPr>
              <a:t>    </a:t>
            </a:r>
          </a:p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泉水冲击着岩石，发出泠泠的响声；美丽的鸟互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相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和鸣，叫声嘤嘤，和谐动听。蝉长久不断地鸣着，猿不停地啼叫着。</a:t>
            </a:r>
          </a:p>
        </p:txBody>
      </p:sp>
      <p:sp>
        <p:nvSpPr>
          <p:cNvPr id="9" name="文本框 8">
            <a:extLst/>
          </p:cNvPr>
          <p:cNvSpPr txBox="1">
            <a:spLocks noChangeArrowheads="1"/>
          </p:cNvSpPr>
          <p:nvPr/>
        </p:nvSpPr>
        <p:spPr bwMode="auto">
          <a:xfrm>
            <a:off x="3331917" y="662666"/>
            <a:ext cx="2566988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声清越。</a:t>
            </a:r>
          </a:p>
        </p:txBody>
      </p:sp>
      <p:sp>
        <p:nvSpPr>
          <p:cNvPr id="11" name="文本框 10">
            <a:extLst/>
          </p:cNvPr>
          <p:cNvSpPr txBox="1">
            <a:spLocks noChangeArrowheads="1"/>
          </p:cNvSpPr>
          <p:nvPr/>
        </p:nvSpPr>
        <p:spPr bwMode="auto">
          <a:xfrm>
            <a:off x="7327556" y="673256"/>
            <a:ext cx="221581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互相和鸣。</a:t>
            </a:r>
          </a:p>
        </p:txBody>
      </p:sp>
      <p:sp>
        <p:nvSpPr>
          <p:cNvPr id="13" name="文本框 12">
            <a:extLst/>
          </p:cNvPr>
          <p:cNvSpPr txBox="1">
            <a:spLocks noChangeArrowheads="1"/>
          </p:cNvSpPr>
          <p:nvPr/>
        </p:nvSpPr>
        <p:spPr bwMode="auto">
          <a:xfrm>
            <a:off x="7756689" y="1724774"/>
            <a:ext cx="460624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鸟鸣声嘤嘤，和谐动听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721165" y="654090"/>
            <a:ext cx="280051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冲击，撞击。</a:t>
            </a:r>
          </a:p>
        </p:txBody>
      </p:sp>
      <p:sp>
        <p:nvSpPr>
          <p:cNvPr id="17" name="文本框 2">
            <a:extLst/>
          </p:cNvPr>
          <p:cNvSpPr txBox="1">
            <a:spLocks noChangeArrowheads="1"/>
          </p:cNvSpPr>
          <p:nvPr/>
        </p:nvSpPr>
        <p:spPr bwMode="auto">
          <a:xfrm>
            <a:off x="319722" y="2270751"/>
            <a:ext cx="5874171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同“啭”，鸟鸣，这里指蝉鸣。</a:t>
            </a:r>
          </a:p>
        </p:txBody>
      </p:sp>
      <p:sp>
        <p:nvSpPr>
          <p:cNvPr id="22" name="文本框 21">
            <a:extLst/>
          </p:cNvPr>
          <p:cNvSpPr txBox="1">
            <a:spLocks noChangeArrowheads="1"/>
          </p:cNvSpPr>
          <p:nvPr/>
        </p:nvSpPr>
        <p:spPr bwMode="auto">
          <a:xfrm>
            <a:off x="5641022" y="667961"/>
            <a:ext cx="1686534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美丽的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099308" y="3243036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停止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/>
      <p:bldP spid="11" grpId="0"/>
      <p:bldP spid="13" grpId="0"/>
      <p:bldP spid="14" grpId="0"/>
      <p:bldP spid="17" grpId="0"/>
      <p:bldP spid="22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67087" y="1398999"/>
            <a:ext cx="11272368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17374F"/>
                </a:solidFill>
                <a:latin typeface="+mn-ea"/>
              </a:rPr>
              <a:t>    </a:t>
            </a:r>
            <a:r>
              <a:rPr lang="zh-CN" altLang="en-US" sz="2800" b="1" u="sng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鸢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飞   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戾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天</a:t>
            </a:r>
            <a:r>
              <a:rPr lang="zh-CN" altLang="en-US" sz="2800" b="1" u="sng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者，望峰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息  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心；  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经纶   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世</a:t>
            </a:r>
            <a:r>
              <a:rPr lang="zh-CN" altLang="en-US" sz="2800" b="1" u="sng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务者，窥谷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忘 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反</a:t>
            </a:r>
            <a:r>
              <a:rPr lang="zh-CN" altLang="en-US" sz="2800" b="1" u="sng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800" b="1" u="sng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横</a:t>
            </a:r>
            <a:r>
              <a:rPr lang="zh-CN" altLang="en-US" sz="2800" u="sng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柯</a:t>
            </a: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u="sng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上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蔽， 在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昼犹昏；疏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条 </a:t>
            </a:r>
            <a:r>
              <a:rPr lang="zh-CN" altLang="en-US" sz="2800" u="sng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交映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  有时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见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日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58824" y="4031274"/>
            <a:ext cx="1026668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译文：</a:t>
            </a:r>
          </a:p>
          <a:p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</a:rPr>
              <a:t>看到这些雄奇的山峰，那些极力攀高的人就平息了自己热衷于功名利禄的心；看到这些幽美的山谷，那些忙于俗事政务的人也会流连忘返。横斜的树枝在上面交错遮蔽，挡住了天空，虽在白昼，林间仍显昏暗；稀疏的枝条互相掩映，有时还能见到阳光。</a:t>
            </a:r>
          </a:p>
        </p:txBody>
      </p:sp>
      <p:sp>
        <p:nvSpPr>
          <p:cNvPr id="11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2488181" y="919760"/>
            <a:ext cx="113852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到达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428722" y="432512"/>
            <a:ext cx="4408948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比喻极力追求名利的人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4968182" y="915756"/>
            <a:ext cx="113852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平息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6068340" y="423313"/>
            <a:ext cx="198380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名利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之心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8486135" y="887670"/>
            <a:ext cx="191207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国家大事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7206867" y="432512"/>
            <a:ext cx="1295880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筹划、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治理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9991454" y="1983774"/>
            <a:ext cx="1912076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同“返”，返回。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239913" y="2999449"/>
            <a:ext cx="1613600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树木的枝干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1516777" y="2094574"/>
            <a:ext cx="16136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在上面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文本框 7">
            <a:extLst/>
          </p:cNvPr>
          <p:cNvSpPr txBox="1">
            <a:spLocks noChangeArrowheads="1"/>
          </p:cNvSpPr>
          <p:nvPr/>
        </p:nvSpPr>
        <p:spPr bwMode="auto">
          <a:xfrm>
            <a:off x="5083617" y="3060992"/>
            <a:ext cx="2046183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互相掩映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1" grpId="0"/>
      <p:bldP spid="14" grpId="0"/>
      <p:bldP spid="15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8708" y="558844"/>
            <a:ext cx="10972800" cy="1143000"/>
          </a:xfrm>
        </p:spPr>
        <p:txBody>
          <a:bodyPr/>
          <a:lstStyle/>
          <a:p>
            <a:r>
              <a:rPr lang="zh-CN" altLang="en-US" b="1" dirty="0">
                <a:solidFill>
                  <a:srgbClr val="CC3300"/>
                </a:solidFill>
              </a:rPr>
              <a:t>赏析情感</a:t>
            </a:r>
            <a:endParaRPr lang="zh-CN" altLang="en-US" b="1" dirty="0">
              <a:solidFill>
                <a:srgbClr val="CC33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30858" y="2004584"/>
            <a:ext cx="8468499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鸢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飞戾天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者，望峰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息心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（所息何心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32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经纶世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务者，窥谷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忘反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（所寄何意？）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横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柯上蔽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 在昼犹昏；疏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条交映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  有时见日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（借昏暗写何景？暗示此时适宜何事？）</a:t>
            </a:r>
            <a:endParaRPr lang="zh-CN" altLang="en-US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190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8708" y="632984"/>
            <a:ext cx="10972800" cy="1143000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CC3300"/>
                </a:solidFill>
              </a:rPr>
              <a:t>赏析情感</a:t>
            </a:r>
            <a:endParaRPr lang="zh-CN" altLang="en-US" b="1" dirty="0">
              <a:solidFill>
                <a:srgbClr val="CC33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87161" y="2026264"/>
            <a:ext cx="891334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望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峰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息心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：功名之心</a:t>
            </a:r>
            <a:endParaRPr lang="en-US" altLang="zh-CN" sz="32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窥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谷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忘反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：退隐之心</a:t>
            </a:r>
            <a:endParaRPr lang="en-US" altLang="zh-CN" sz="32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在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昼犹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昏，有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时见</a:t>
            </a:r>
            <a:r>
              <a:rPr lang="zh-CN" altLang="en-US" sz="32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日：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暗写林深，暗示适合归隐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219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438" y="985151"/>
            <a:ext cx="10972800" cy="1143000"/>
          </a:xfrm>
        </p:spPr>
        <p:txBody>
          <a:bodyPr/>
          <a:lstStyle/>
          <a:p>
            <a:r>
              <a:rPr lang="en-US" altLang="zh-CN" sz="3600" b="1" dirty="0" smtClean="0">
                <a:solidFill>
                  <a:srgbClr val="0000FF"/>
                </a:solidFill>
              </a:rPr>
              <a:t>《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竹里馆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》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（王维）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58762" y="265331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独坐</a:t>
            </a: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幽篁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里，弹琴复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长啸。</a:t>
            </a:r>
            <a:endParaRPr lang="en-US" altLang="zh-CN" sz="4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40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深林</a:t>
            </a: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人不知，明月来相照。</a:t>
            </a:r>
          </a:p>
        </p:txBody>
      </p:sp>
    </p:spTree>
    <p:extLst>
      <p:ext uri="{BB962C8B-B14F-4D97-AF65-F5344CB8AC3E}">
        <p14:creationId xmlns:p14="http://schemas.microsoft.com/office/powerpoint/2010/main" val="1017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29465" y="2294967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空山不见人，但闻人语响。</a:t>
            </a:r>
            <a:endParaRPr lang="en-US" altLang="zh-CN" sz="40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4000" b="1" dirty="0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返景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入深林，复照青苔上。</a:t>
            </a:r>
            <a:endParaRPr lang="zh-CN" altLang="en-US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411892" y="1151967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600" b="1" dirty="0" smtClean="0">
                <a:solidFill>
                  <a:srgbClr val="0000FF"/>
                </a:solidFill>
              </a:rPr>
              <a:t>《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鹿柴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》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zhài</a:t>
            </a:r>
            <a:r>
              <a:rPr lang="zh-CN" altLang="en-US" sz="2800" dirty="0"/>
              <a:t>）</a:t>
            </a:r>
            <a:r>
              <a:rPr lang="zh-CN" altLang="en-US" sz="2000" b="1" dirty="0" smtClean="0">
                <a:solidFill>
                  <a:srgbClr val="0000FF"/>
                </a:solidFill>
              </a:rPr>
              <a:t>（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王维）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62896" y="4440365"/>
            <a:ext cx="8968947" cy="461665"/>
          </a:xfrm>
          <a:prstGeom prst="rect">
            <a:avLst/>
          </a:prstGeom>
          <a:solidFill>
            <a:srgbClr val="FAF7D4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返景（</a:t>
            </a:r>
            <a:r>
              <a:rPr lang="en-US" altLang="zh-CN" sz="2400" b="1" dirty="0" err="1">
                <a:latin typeface="黑体" panose="02010609060101010101" pitchFamily="49" charset="-122"/>
                <a:ea typeface="黑体" panose="02010609060101010101" pitchFamily="49" charset="-122"/>
              </a:rPr>
              <a:t>yǐng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）：太阳将落时通过云彩反射的阳光。景，同“影”。</a:t>
            </a:r>
          </a:p>
        </p:txBody>
      </p:sp>
    </p:spTree>
    <p:extLst>
      <p:ext uri="{BB962C8B-B14F-4D97-AF65-F5344CB8AC3E}">
        <p14:creationId xmlns:p14="http://schemas.microsoft.com/office/powerpoint/2010/main" val="9940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1734185" y="687705"/>
            <a:ext cx="901319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鸢飞戾天者，望峰息心；经纶世务者，窥谷忘反。</a:t>
            </a: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045490" y="4802230"/>
            <a:ext cx="8513359" cy="584775"/>
          </a:xfrm>
          <a:prstGeom prst="rect">
            <a:avLst/>
          </a:prstGeom>
          <a:solidFill>
            <a:srgbClr val="FAF7D4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自述心志，表达归隐林泉、享受美景的愿望。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34185" y="5563665"/>
            <a:ext cx="9171940" cy="584775"/>
          </a:xfrm>
          <a:prstGeom prst="rect">
            <a:avLst/>
          </a:prstGeom>
          <a:solidFill>
            <a:srgbClr val="FAF7D4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劝说朱元思，不妨放下繁杂公务，一同来欣赏美景。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079230" y="1274445"/>
            <a:ext cx="25996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由景而生感慨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79629" y="2005351"/>
            <a:ext cx="10084435" cy="255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sz="3200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晋南北朝时，政治黑暗，社会动乱。因而，不少知识分子寄情山水来排解心中的苦闷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r>
              <a:rPr 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吴均通史学，曾私撰《齐春秋》，为梁武帝所恶，罢了他的官，焚烧了他的书稿。仕途遇阻，吴均不免心灰意冷，加之六朝时佛道思想盛行，受其影响，产生了归隐之情。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482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6" grpId="0" bldLvl="0"/>
      <p:bldP spid="16" grpId="1"/>
      <p:bldP spid="5" grpId="0"/>
      <p:bldP spid="5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666558"/>
            <a:ext cx="10972800" cy="1143000"/>
          </a:xfrm>
        </p:spPr>
        <p:txBody>
          <a:bodyPr>
            <a:normAutofit/>
          </a:bodyPr>
          <a:lstStyle/>
          <a:p>
            <a:r>
              <a:rPr lang="zh-CN" altLang="en-US" sz="4800">
                <a:latin typeface="黑体" panose="02010609060101010101" charset="-122"/>
                <a:ea typeface="黑体" panose="02010609060101010101" charset="-122"/>
              </a:rPr>
              <a:t>品读课文，赏析写法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64285" y="3756660"/>
            <a:ext cx="7143115" cy="1938020"/>
          </a:xfrm>
          <a:prstGeom prst="rect">
            <a:avLst/>
          </a:prstGeom>
          <a:solidFill>
            <a:srgbClr val="E9F3EB"/>
          </a:solidFill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夹岸高山，皆生寒树，负势竞上，互相轩邈，争高直指，千百成峰。泉水激石，泠泠作响；好鸟相鸣，嘤嘤成韵。蝉则千转不穷，猿则百叫无绝。鸢飞戾天者，望峰息心；经纶世务者，窥谷忘反。横柯上蔽，在昼犹昏；疏条交映，有时见日。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4285" y="1854835"/>
            <a:ext cx="7033895" cy="829945"/>
          </a:xfrm>
          <a:prstGeom prst="rect">
            <a:avLst/>
          </a:prstGeom>
          <a:solidFill>
            <a:srgbClr val="E9F3EB"/>
          </a:solidFill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风烟俱净，天山共色。从流飘荡，任意东西。自富阳至桐庐一百许里，奇山异水，天下独绝。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64285" y="2832735"/>
            <a:ext cx="7089775" cy="829945"/>
          </a:xfrm>
          <a:prstGeom prst="rect">
            <a:avLst/>
          </a:prstGeom>
          <a:solidFill>
            <a:srgbClr val="E9F3EB"/>
          </a:solidFill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水皆缥碧，千丈见底。游鱼细石，直视无碍。急湍甚箭，猛浪若奔。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935085" y="1854835"/>
            <a:ext cx="1154430" cy="521970"/>
          </a:xfrm>
          <a:prstGeom prst="rect">
            <a:avLst/>
          </a:prstGeom>
          <a:solidFill>
            <a:srgbClr val="F1F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总 说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935085" y="2986405"/>
            <a:ext cx="1154430" cy="521970"/>
          </a:xfrm>
          <a:prstGeom prst="rect">
            <a:avLst/>
          </a:prstGeom>
          <a:solidFill>
            <a:srgbClr val="F1F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水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935085" y="4151630"/>
            <a:ext cx="1154430" cy="521970"/>
          </a:xfrm>
          <a:prstGeom prst="rect">
            <a:avLst/>
          </a:prstGeom>
          <a:solidFill>
            <a:srgbClr val="F1F4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山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147695" y="590550"/>
            <a:ext cx="62522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>
                <a:latin typeface="黑体" panose="02010609060101010101" charset="-122"/>
                <a:ea typeface="黑体" panose="02010609060101010101" charset="-122"/>
              </a:rPr>
              <a:t>课文分析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2914015" y="920750"/>
            <a:ext cx="6793230" cy="583565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总特征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——“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奇山异水，天下独绝”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75230" y="2387600"/>
            <a:ext cx="369824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风烟俱净，天山共色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278370" y="2387600"/>
            <a:ext cx="3716655" cy="523220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空气明净、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浑然一体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543810" y="3330575"/>
            <a:ext cx="362966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从流飘荡，任意东西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278370" y="3330575"/>
            <a:ext cx="3983990" cy="521970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舒畅、惬意、轻松闲适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72870" y="2106930"/>
            <a:ext cx="613410" cy="204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整体风貌</a:t>
            </a:r>
          </a:p>
        </p:txBody>
      </p:sp>
      <p:sp>
        <p:nvSpPr>
          <p:cNvPr id="6" name="右箭头 5"/>
          <p:cNvSpPr/>
          <p:nvPr/>
        </p:nvSpPr>
        <p:spPr>
          <a:xfrm>
            <a:off x="6173470" y="2609215"/>
            <a:ext cx="673735" cy="787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6173470" y="3552190"/>
            <a:ext cx="673735" cy="787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1382334" y="4551025"/>
            <a:ext cx="10256005" cy="461665"/>
          </a:xfrm>
          <a:prstGeom prst="rect">
            <a:avLst/>
          </a:prstGeom>
          <a:solidFill>
            <a:srgbClr val="F6F5D6"/>
          </a:solidFill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 dirty="0">
                <a:latin typeface="黑体" panose="02010609060101010101" charset="-122"/>
                <a:ea typeface="黑体" panose="02010609060101010101" charset="-122"/>
              </a:rPr>
              <a:t>开头四句，点出</a:t>
            </a:r>
            <a:r>
              <a:rPr lang="zh-CN" sz="2400" b="0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环境氛围、人物心情、观景</a:t>
            </a:r>
            <a:r>
              <a:rPr lang="zh-CN" sz="2400" b="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位置</a:t>
            </a:r>
            <a:r>
              <a:rPr lang="zh-CN" altLang="en-US" sz="2400" b="0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（舟行水上）</a:t>
            </a:r>
            <a:r>
              <a:rPr lang="zh-CN" sz="2400" b="0" dirty="0" smtClean="0">
                <a:latin typeface="黑体" panose="02010609060101010101" charset="-122"/>
                <a:ea typeface="黑体" panose="02010609060101010101" charset="-122"/>
              </a:rPr>
              <a:t>等</a:t>
            </a:r>
            <a:r>
              <a:rPr lang="zh-CN" sz="2400" b="0" dirty="0">
                <a:latin typeface="黑体" panose="02010609060101010101" charset="-122"/>
                <a:ea typeface="黑体" panose="02010609060101010101" charset="-122"/>
              </a:rPr>
              <a:t>要点。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左中括号 2"/>
          <p:cNvSpPr/>
          <p:nvPr/>
        </p:nvSpPr>
        <p:spPr>
          <a:xfrm>
            <a:off x="2054225" y="2550160"/>
            <a:ext cx="248920" cy="1155065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628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 animBg="1"/>
      <p:bldP spid="4" grpId="0" bldLvl="0" animBg="1"/>
      <p:bldP spid="4" grpId="1" animBg="1"/>
      <p:bldP spid="8" grpId="0" bldLvl="0" animBg="1"/>
      <p:bldP spid="8" grpId="1" animBg="1"/>
      <p:bldP spid="5" grpId="0" bldLvl="0" animBg="1"/>
      <p:bldP spid="5" grpId="1" animBg="1"/>
      <p:bldP spid="9" grpId="0" bldLvl="0" animBg="1"/>
      <p:bldP spid="9" grpId="1" animBg="1"/>
      <p:bldP spid="7" grpId="0" bldLvl="0" animBg="1"/>
      <p:bldP spid="7" grpId="1" animBg="1"/>
      <p:bldP spid="6" grpId="0" bldLvl="0" animBg="1"/>
      <p:bldP spid="6" grpId="1" animBg="1"/>
      <p:bldP spid="10" grpId="0" bldLvl="0" animBg="1"/>
      <p:bldP spid="10" grpId="1" animBg="1"/>
      <p:bldP spid="100" grpId="0" bldLvl="0" animBg="1"/>
      <p:bldP spid="100" grpId="1" animBg="1"/>
      <p:bldP spid="3" grpId="0" bldLvl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3335655" y="745490"/>
            <a:ext cx="6182360" cy="645160"/>
          </a:xfrm>
          <a:prstGeom prst="rect">
            <a:avLst/>
          </a:prstGeom>
          <a:solidFill>
            <a:schemeClr val="accent5"/>
          </a:solidFill>
          <a:ln w="9525">
            <a:solidFill>
              <a:schemeClr val="accent5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异水</a:t>
            </a:r>
            <a:r>
              <a:rPr lang="en-US" altLang="zh-CN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”——</a:t>
            </a:r>
            <a:r>
              <a:rPr lang="zh-CN" altLang="en-US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富春江水之美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31770" y="2195195"/>
            <a:ext cx="390144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水皆缥碧，千丈见底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731135" y="3198495"/>
            <a:ext cx="390271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游鱼细石，直视无碍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070725" y="2738120"/>
            <a:ext cx="2447290" cy="521970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水质清澈透明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44759" y="4210616"/>
            <a:ext cx="1802130" cy="521970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急速奔涌</a:t>
            </a:r>
          </a:p>
        </p:txBody>
      </p:sp>
      <p:sp>
        <p:nvSpPr>
          <p:cNvPr id="3" name="左中括号 2"/>
          <p:cNvSpPr/>
          <p:nvPr/>
        </p:nvSpPr>
        <p:spPr>
          <a:xfrm>
            <a:off x="2287270" y="2447290"/>
            <a:ext cx="248920" cy="1963420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731135" y="4175125"/>
            <a:ext cx="390271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急湍甚箭，猛浪若奔</a:t>
            </a:r>
          </a:p>
        </p:txBody>
      </p:sp>
      <p:sp>
        <p:nvSpPr>
          <p:cNvPr id="7" name="右中括号 6"/>
          <p:cNvSpPr/>
          <p:nvPr/>
        </p:nvSpPr>
        <p:spPr>
          <a:xfrm>
            <a:off x="6786245" y="2447290"/>
            <a:ext cx="109220" cy="1075690"/>
          </a:xfrm>
          <a:prstGeom prst="righ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466465" y="4697095"/>
            <a:ext cx="2201545" cy="521970"/>
          </a:xfrm>
          <a:prstGeom prst="rect">
            <a:avLst/>
          </a:prstGeom>
          <a:solidFill>
            <a:srgbClr val="F7F7D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动态描写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811385" y="2195195"/>
            <a:ext cx="1793240" cy="267652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水之清</a:t>
            </a:r>
          </a:p>
          <a:p>
            <a:pPr algn="ctr">
              <a:lnSpc>
                <a:spcPct val="20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水之深</a:t>
            </a:r>
          </a:p>
          <a:p>
            <a:pPr algn="ctr">
              <a:lnSpc>
                <a:spcPct val="20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水之急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167755" y="2569845"/>
            <a:ext cx="5175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俯视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219190" y="3918585"/>
            <a:ext cx="51752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平视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407410" y="1673225"/>
            <a:ext cx="2201545" cy="521970"/>
          </a:xfrm>
          <a:prstGeom prst="rect">
            <a:avLst/>
          </a:prstGeom>
          <a:solidFill>
            <a:srgbClr val="F7F7D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静态描写</a:t>
            </a:r>
          </a:p>
        </p:txBody>
      </p:sp>
      <p:sp>
        <p:nvSpPr>
          <p:cNvPr id="16" name="椭圆 15"/>
          <p:cNvSpPr/>
          <p:nvPr/>
        </p:nvSpPr>
        <p:spPr>
          <a:xfrm>
            <a:off x="1370965" y="2822575"/>
            <a:ext cx="1280160" cy="1266190"/>
          </a:xfrm>
          <a:prstGeom prst="ellipse">
            <a:avLst/>
          </a:prstGeom>
          <a:solidFill>
            <a:schemeClr val="accent5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992620" y="1748155"/>
            <a:ext cx="1713230" cy="521970"/>
          </a:xfrm>
          <a:prstGeom prst="rect">
            <a:avLst/>
          </a:prstGeom>
          <a:solidFill>
            <a:srgbClr val="F7F7D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正面描写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92620" y="3396615"/>
            <a:ext cx="1713230" cy="521970"/>
          </a:xfrm>
          <a:prstGeom prst="rect">
            <a:avLst/>
          </a:prstGeom>
          <a:solidFill>
            <a:srgbClr val="FAF7D4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侧面描写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5763260" y="5137150"/>
            <a:ext cx="5062220" cy="528955"/>
          </a:xfrm>
          <a:prstGeom prst="wedgeRoundRectCallout">
            <a:avLst>
              <a:gd name="adj1" fmla="val -49636"/>
              <a:gd name="adj2" fmla="val -138955"/>
              <a:gd name="adj3" fmla="val 16667"/>
            </a:avLst>
          </a:prstGeom>
          <a:solidFill>
            <a:srgbClr val="E9F3EB"/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比喻：把浪比作飞奔的骏马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742305" y="1925320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夸张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480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4" grpId="2"/>
      <p:bldP spid="5" grpId="1" animBg="1"/>
      <p:bldP spid="5" grpId="2"/>
      <p:bldP spid="8" grpId="1" animBg="1"/>
      <p:bldP spid="8" grpId="2" animBg="1"/>
      <p:bldP spid="9" grpId="1" animBg="1"/>
      <p:bldP spid="9" grpId="2" animBg="1"/>
      <p:bldP spid="3" grpId="1" animBg="1"/>
      <p:bldP spid="6" grpId="1" animBg="1"/>
      <p:bldP spid="6" grpId="2"/>
      <p:bldP spid="7" grpId="1" animBg="1"/>
      <p:bldP spid="10" grpId="1" animBg="1"/>
      <p:bldP spid="10" grpId="2" animBg="1"/>
      <p:bldP spid="11" grpId="1" animBg="1"/>
      <p:bldP spid="11" grpId="2" animBg="1"/>
      <p:bldP spid="12" grpId="1"/>
      <p:bldP spid="12" grpId="2"/>
      <p:bldP spid="13" grpId="1"/>
      <p:bldP spid="13" grpId="2"/>
      <p:bldP spid="15" grpId="1" animBg="1"/>
      <p:bldP spid="15" grpId="2" animBg="1"/>
      <p:bldP spid="16" grpId="1" animBg="1"/>
      <p:bldP spid="2" grpId="1" animBg="1"/>
      <p:bldP spid="2" grpId="2" animBg="1"/>
      <p:bldP spid="14" grpId="1" animBg="1"/>
      <p:bldP spid="14" grpId="2" animBg="1"/>
      <p:bldP spid="18" grpId="1" animBg="1"/>
      <p:bldP spid="18" grpId="2" animBg="1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922145" y="556260"/>
            <a:ext cx="8223250" cy="64516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奇山</a:t>
            </a:r>
            <a:r>
              <a:rPr lang="en-US" altLang="zh-CN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”——</a:t>
            </a:r>
            <a:r>
              <a:rPr lang="zh-CN" altLang="en-US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富春江两岸的高山</a:t>
            </a:r>
            <a:r>
              <a:rPr lang="en-US" altLang="zh-CN" sz="3600" dirty="0">
                <a:solidFill>
                  <a:srgbClr val="0000CC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……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363980" y="1668780"/>
            <a:ext cx="364426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两岸高山，皆生寒树。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365250" y="2405380"/>
            <a:ext cx="634936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负势竞上，互相轩邈，争高直指，千百成峰。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285105" y="1668780"/>
            <a:ext cx="3977640" cy="46037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山高林密，心生寒凉之意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940675" y="2405380"/>
            <a:ext cx="1644015" cy="46037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千姿百态</a:t>
            </a:r>
          </a:p>
        </p:txBody>
      </p:sp>
      <p:sp>
        <p:nvSpPr>
          <p:cNvPr id="3" name="左中括号 2"/>
          <p:cNvSpPr/>
          <p:nvPr/>
        </p:nvSpPr>
        <p:spPr>
          <a:xfrm>
            <a:off x="974090" y="1929765"/>
            <a:ext cx="248920" cy="3454400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365250" y="3213100"/>
            <a:ext cx="6350000" cy="8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泉水激石，泠泠作响；好鸟相鸣，嘤嘤成韵。蝉则千转不穷；猿则百叫无绝。</a:t>
            </a:r>
            <a:endParaRPr lang="en-US" altLang="zh-CN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584690" y="2405380"/>
            <a:ext cx="1633220" cy="460375"/>
          </a:xfrm>
          <a:prstGeom prst="rect">
            <a:avLst/>
          </a:prstGeom>
          <a:solidFill>
            <a:srgbClr val="F1F4BD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以动写静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037830" y="3397885"/>
            <a:ext cx="1837690" cy="46037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动听的天籁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365250" y="4342130"/>
            <a:ext cx="685736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鸢飞戾天者，望峰息心；经纶世务者，窥谷忘反。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569960" y="4342130"/>
            <a:ext cx="1470025" cy="46037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净化心灵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365250" y="5126990"/>
            <a:ext cx="634936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横柯上蔽，在昼犹昏；疏条交映，有时见日。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037830" y="5126990"/>
            <a:ext cx="1837690" cy="460375"/>
          </a:xfrm>
          <a:prstGeom prst="rect">
            <a:avLst/>
          </a:prstGeom>
          <a:solidFill>
            <a:srgbClr val="E9EDF0"/>
          </a:solidFill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光影的变化</a:t>
            </a:r>
          </a:p>
        </p:txBody>
      </p:sp>
      <p:sp>
        <p:nvSpPr>
          <p:cNvPr id="20" name="椭圆 19"/>
          <p:cNvSpPr/>
          <p:nvPr/>
        </p:nvSpPr>
        <p:spPr>
          <a:xfrm>
            <a:off x="50165" y="2950845"/>
            <a:ext cx="1242060" cy="1143635"/>
          </a:xfrm>
          <a:prstGeom prst="ellipse">
            <a:avLst/>
          </a:prstGeom>
          <a:solidFill>
            <a:schemeClr val="accent5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奇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584690" y="1668780"/>
            <a:ext cx="1632585" cy="460375"/>
          </a:xfrm>
          <a:prstGeom prst="rect">
            <a:avLst/>
          </a:prstGeom>
          <a:solidFill>
            <a:srgbClr val="F1F4BD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仰视远观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513455" y="5788025"/>
            <a:ext cx="3371215" cy="460375"/>
          </a:xfrm>
          <a:prstGeom prst="rect">
            <a:avLst/>
          </a:prstGeom>
          <a:solidFill>
            <a:srgbClr val="F1F4BD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明亮活跃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晦暗沉寂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875520" y="3213100"/>
            <a:ext cx="1633220" cy="460375"/>
          </a:xfrm>
          <a:prstGeom prst="rect">
            <a:avLst/>
          </a:prstGeom>
          <a:solidFill>
            <a:srgbClr val="F1F4BD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以闹衬静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875520" y="3777615"/>
            <a:ext cx="1633220" cy="460375"/>
          </a:xfrm>
          <a:prstGeom prst="rect">
            <a:avLst/>
          </a:prstGeom>
          <a:solidFill>
            <a:srgbClr val="F1F4BD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视听结合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2047875" y="2458085"/>
            <a:ext cx="657225" cy="355600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2961640" y="2457450"/>
            <a:ext cx="657225" cy="355600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4465320" y="2457450"/>
            <a:ext cx="657225" cy="355600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1154890" y="2316411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拟人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1" animBg="1"/>
      <p:bldP spid="8" grpId="0" animBg="1"/>
      <p:bldP spid="8" grpId="1" animBg="1"/>
      <p:bldP spid="9" grpId="0" bldLvl="0" animBg="1"/>
      <p:bldP spid="9" grpId="1" animBg="1"/>
      <p:bldP spid="3" grpId="1" animBg="1"/>
      <p:bldP spid="6" grpId="1" animBg="1"/>
      <p:bldP spid="7" grpId="0" bldLvl="0" animBg="1"/>
      <p:bldP spid="7" grpId="1" animBg="1"/>
      <p:bldP spid="13" grpId="0" animBg="1"/>
      <p:bldP spid="13" grpId="1" animBg="1"/>
      <p:bldP spid="15" grpId="1" animBg="1"/>
      <p:bldP spid="16" grpId="1" animBg="1"/>
      <p:bldP spid="16" grpId="2" animBg="1"/>
      <p:bldP spid="18" grpId="1" animBg="1"/>
      <p:bldP spid="19" grpId="0" animBg="1"/>
      <p:bldP spid="19" grpId="1" animBg="1"/>
      <p:bldP spid="20" grpId="1" animBg="1"/>
      <p:bldP spid="12" grpId="0" bldLvl="0" animBg="1"/>
      <p:bldP spid="12" grpId="1" animBg="1"/>
      <p:bldP spid="10" grpId="0" bldLvl="0" animBg="1"/>
      <p:bldP spid="10" grpId="1" animBg="1"/>
      <p:bldP spid="17" grpId="0" bldLvl="0" animBg="1"/>
      <p:bldP spid="17" grpId="1" animBg="1"/>
      <p:bldP spid="21" grpId="0" bldLvl="0" animBg="1"/>
      <p:bldP spid="21" grpId="1" animBg="1"/>
      <p:bldP spid="22" grpId="0" bldLvl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2755900" y="1423670"/>
            <a:ext cx="3758565" cy="8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水皆缥碧，千丈见底。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sym typeface="+mn-ea"/>
              </a:rPr>
              <a:t>游鱼细石，直视无碍。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sym typeface="+mn-ea"/>
              </a:rPr>
              <a:t>”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55900" y="2436495"/>
            <a:ext cx="35998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急湍甚箭，猛浪若奔。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326130" y="3035935"/>
            <a:ext cx="362394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两岸高山，皆生寒树。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326130" y="3717925"/>
            <a:ext cx="69526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负势竞上，互相轩邈，争高直指，千百成峰。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326130" y="4365625"/>
            <a:ext cx="7092315" cy="8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泉水激石，泠泠作响；好鸟相鸣，嘤嘤成韵。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蝉则千转不穷；猿则百叫无绝。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326130" y="5384165"/>
            <a:ext cx="675830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横柯上蔽，在昼犹昏；疏条交映，有时见日。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”</a:t>
            </a:r>
          </a:p>
        </p:txBody>
      </p:sp>
      <p:sp>
        <p:nvSpPr>
          <p:cNvPr id="28" name="左中括号 27"/>
          <p:cNvSpPr/>
          <p:nvPr/>
        </p:nvSpPr>
        <p:spPr>
          <a:xfrm>
            <a:off x="1577340" y="3271520"/>
            <a:ext cx="130175" cy="2248535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左中括号 29"/>
          <p:cNvSpPr/>
          <p:nvPr/>
        </p:nvSpPr>
        <p:spPr>
          <a:xfrm>
            <a:off x="1577340" y="1735455"/>
            <a:ext cx="196850" cy="982345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828165" y="1576705"/>
            <a:ext cx="11988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清澈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92480" y="196532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水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828165" y="2374900"/>
            <a:ext cx="11982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湍急</a:t>
            </a:r>
            <a:endParaRPr lang="zh-CN" altLang="en-US" sz="280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5465" y="621665"/>
            <a:ext cx="10318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总写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828165" y="621665"/>
            <a:ext cx="436626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EE4E2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奇山异水，天下独绝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773670" y="1576705"/>
            <a:ext cx="1239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俯视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753985" y="2374900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平视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92480" y="3899535"/>
            <a:ext cx="5384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山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28165" y="3035935"/>
            <a:ext cx="1799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山高林密</a:t>
            </a:r>
            <a:endParaRPr lang="zh-CN" altLang="en-US" sz="280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828165" y="3717925"/>
            <a:ext cx="1799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层峦迭峰</a:t>
            </a:r>
            <a:endParaRPr lang="zh-CN" altLang="en-US" sz="280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28165" y="4519930"/>
            <a:ext cx="1799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音响和谐</a:t>
            </a:r>
            <a:endParaRPr lang="zh-CN" altLang="en-US" sz="280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828165" y="5287010"/>
            <a:ext cx="1799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变幻多姿</a:t>
            </a:r>
            <a:endParaRPr lang="zh-CN" altLang="en-US" sz="280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00825" y="1576705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夸张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600825" y="2374900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比喻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0166350" y="3656330"/>
            <a:ext cx="1153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拟人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060940" y="1914525"/>
            <a:ext cx="1661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动静结合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0166350" y="4365625"/>
            <a:ext cx="1368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听觉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468360" y="4765040"/>
            <a:ext cx="1810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以闹写静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150475" y="5384165"/>
            <a:ext cx="11849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视觉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202805" y="3035935"/>
            <a:ext cx="12655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视觉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07145" y="1577975"/>
            <a:ext cx="1239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正面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907145" y="2374900"/>
            <a:ext cx="1239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侧面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387715" y="3035935"/>
            <a:ext cx="21875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仰视  远眺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065471"/>
            <a:ext cx="10972800" cy="1143000"/>
          </a:xfrm>
        </p:spPr>
        <p:txBody>
          <a:bodyPr/>
          <a:lstStyle/>
          <a:p>
            <a:r>
              <a:rPr lang="zh-CN" altLang="en-US" sz="4800">
                <a:latin typeface="黑体" panose="02010609060101010101" charset="-122"/>
                <a:ea typeface="黑体" panose="02010609060101010101" charset="-122"/>
              </a:rPr>
              <a:t>（一）通假字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674340" y="2967905"/>
            <a:ext cx="9693875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>
              <a:spcBef>
                <a:spcPct val="20000"/>
              </a:spcBef>
              <a:buNone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窥谷忘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反：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“反”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同“返”，返回。</a:t>
            </a:r>
            <a:endParaRPr lang="zh-CN" altLang="en-US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 eaLnBrk="0" hangingPunct="0">
              <a:buNone/>
            </a:pPr>
            <a:endParaRPr lang="en-US" altLang="zh-CN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0" eaLnBrk="0" hangingPunct="0">
              <a:buNone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千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转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不</a:t>
            </a:r>
            <a:r>
              <a:rPr lang="zh-CN" altLang="en-US" sz="3200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穷：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“转”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同“啭”，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鸟鸣，这里是蝉鸣。</a:t>
            </a:r>
            <a:endParaRPr lang="zh-CN" altLang="en-US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（二）词类活用</a:t>
            </a:r>
            <a:endParaRPr lang="zh-CN" altLang="en-US" sz="4800"/>
          </a:p>
        </p:txBody>
      </p:sp>
      <p:sp>
        <p:nvSpPr>
          <p:cNvPr id="3" name="文本框 2"/>
          <p:cNvSpPr txBox="1"/>
          <p:nvPr/>
        </p:nvSpPr>
        <p:spPr>
          <a:xfrm>
            <a:off x="2433130" y="1689803"/>
            <a:ext cx="8545847" cy="413036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1.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风烟俱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净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形容词</a:t>
            </a:r>
            <a:r>
              <a:rPr lang="en-US" altLang="zh-CN" sz="3200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作动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词，消净、消散。</a:t>
            </a: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endParaRPr lang="en-US" altLang="zh-CN" sz="3200" dirty="0" smtClean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3200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2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任意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东西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名词</a:t>
            </a:r>
            <a:r>
              <a:rPr lang="en-US" altLang="zh-CN" sz="3200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作动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词，向东向西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en-US" altLang="zh-CN" sz="3200" dirty="0" smtClean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endParaRPr kumimoji="0" lang="zh-CN" altLang="en-US" sz="3200" kern="1200" cap="none" spc="0" normalizeH="0" baseline="0" noProof="1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3.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皆生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寒</a:t>
            </a:r>
            <a:r>
              <a:rPr lang="zh-CN" altLang="en-US" sz="3200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树：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形容词</a:t>
            </a:r>
            <a:r>
              <a:rPr lang="en-US" altLang="zh-CN" sz="3200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作动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词，使人觉得有寒意。</a:t>
            </a:r>
            <a:endParaRPr kumimoji="0" lang="zh-CN" altLang="en-US" sz="3200" kern="1200" cap="none" spc="0" normalizeH="0" baseline="0" noProof="1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endParaRPr lang="en-US" altLang="zh-CN" sz="3200" dirty="0" smtClean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marR="0" indent="0" defTabSz="914400">
              <a:spcBef>
                <a:spcPct val="20000"/>
              </a:spcBef>
              <a:buClrTx/>
              <a:buSzTx/>
              <a:buFontTx/>
              <a:buNone/>
            </a:pPr>
            <a:r>
              <a:rPr lang="en-US" altLang="zh-CN" sz="3200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4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互相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轩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邈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sym typeface="+mn-ea"/>
              </a:rPr>
              <a:t>：</a:t>
            </a:r>
            <a:r>
              <a:rPr lang="zh-CN" altLang="en-US" sz="32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名词</a:t>
            </a:r>
            <a:r>
              <a:rPr lang="en-US" altLang="zh-CN" sz="3200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作动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词，向高处和远处伸展。</a:t>
            </a:r>
            <a:endParaRPr lang="en-US" altLang="zh-CN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95145" y="1834515"/>
            <a:ext cx="10069195" cy="46215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一百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许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里       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古义：左右。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今义：允许。</a:t>
            </a:r>
            <a:endParaRPr kumimoji="0" lang="zh-CN" altLang="en-US" sz="3200" kern="1200" cap="none" spc="0" normalizeH="0" baseline="0" noProof="1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endParaRPr lang="en-US" altLang="zh-CN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蝉则千转不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穷   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古义：穷尽。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今义：贫穷。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endParaRPr kumimoji="0" lang="zh-CN" altLang="en-US" sz="3200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en-US" altLang="zh-CN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经纶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世务者     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古义：治理。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R="0" defTabSz="914400" eaLnBrk="0" hangingPunct="0">
              <a:lnSpc>
                <a:spcPct val="100000"/>
              </a:lnSpc>
              <a:buClrTx/>
              <a:buSzTx/>
              <a:buFontTx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今义：政治规划。</a:t>
            </a:r>
            <a:endParaRPr kumimoji="0" lang="en-US" altLang="zh-CN" sz="3200" kern="1200" cap="none" spc="0" normalizeH="0" baseline="0" noProof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S" altLang="zh-CN" sz="3200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3795" name="矩形 12290"/>
          <p:cNvSpPr/>
          <p:nvPr/>
        </p:nvSpPr>
        <p:spPr>
          <a:xfrm>
            <a:off x="734060" y="589915"/>
            <a:ext cx="10943590" cy="75755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indent="0" algn="ctr"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40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（三）古今异义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55875" y="1931670"/>
            <a:ext cx="947039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lnSpc>
                <a:spcPct val="10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天下独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  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绝妙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)</a:t>
            </a:r>
            <a:endParaRPr lang="zh-CN" altLang="en-US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eaLnBrk="0" hangingPunct="0">
              <a:lnSpc>
                <a:spcPct val="100000"/>
              </a:lnSpc>
            </a:pP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eaLnBrk="0" hangingPunct="0">
              <a:lnSpc>
                <a:spcPct val="10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百叫无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 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停止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)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eaLnBrk="0" hangingPunct="0">
              <a:lnSpc>
                <a:spcPct val="10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</a:t>
            </a:r>
          </a:p>
          <a:p>
            <a:pPr eaLnBrk="0" hangingPunct="0">
              <a:lnSpc>
                <a:spcPct val="10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负势竞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上  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向上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)</a:t>
            </a:r>
            <a:endParaRPr lang="zh-CN" altLang="en-US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eaLnBrk="0" hangingPunct="0">
              <a:lnSpc>
                <a:spcPct val="100000"/>
              </a:lnSpc>
            </a:pPr>
            <a:endParaRPr lang="zh-CN" altLang="en-US" sz="32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eaLnBrk="0" hangingPunct="0">
              <a:lnSpc>
                <a:spcPct val="10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横柯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上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蔽  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(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在上面</a:t>
            </a:r>
            <a:r>
              <a:rPr lang="en-US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)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　</a:t>
            </a:r>
            <a:r>
              <a:rPr lang="zh-CN" altLang="en-US" sz="32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endParaRPr kumimoji="0" lang="en-US" altLang="zh-CN" sz="3200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3795" name="矩形 12290"/>
          <p:cNvSpPr/>
          <p:nvPr/>
        </p:nvSpPr>
        <p:spPr>
          <a:xfrm>
            <a:off x="723265" y="633095"/>
            <a:ext cx="10943590" cy="75755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indent="0" algn="ctr"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40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（四）一词多义</a:t>
            </a:r>
            <a:endParaRPr lang="zh-CN" altLang="en-US" sz="4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3470910" y="2134870"/>
            <a:ext cx="172085" cy="1082675"/>
          </a:xfrm>
          <a:prstGeom prst="leftBrace">
            <a:avLst>
              <a:gd name="adj1" fmla="val 8333"/>
              <a:gd name="adj2" fmla="val 52130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左大括号 3"/>
          <p:cNvSpPr/>
          <p:nvPr/>
        </p:nvSpPr>
        <p:spPr>
          <a:xfrm>
            <a:off x="3470910" y="4163695"/>
            <a:ext cx="172720" cy="956310"/>
          </a:xfrm>
          <a:prstGeom prst="leftBrace">
            <a:avLst>
              <a:gd name="adj1" fmla="val 8333"/>
              <a:gd name="adj2" fmla="val 52130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663190" y="2384425"/>
            <a:ext cx="5822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绝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663190" y="4349750"/>
            <a:ext cx="5822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黑体" panose="02010609060101010101" charset="-122"/>
                <a:ea typeface="黑体" panose="02010609060101010101" charset="-122"/>
              </a:rPr>
              <a:t>上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/>
      <p:bldP spid="5" grpId="1"/>
      <p:bldP spid="6" grpId="0"/>
      <p:bldP spid="6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45210" y="2021840"/>
            <a:ext cx="10348595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作者通过这一篇富有诗意的文字，把富春江上的动静景物、多样声响、变幻光影巧妙地结合起来，为我们描绘出一幅充满生机活力的富春山水图。</a:t>
            </a:r>
          </a:p>
          <a:p>
            <a:pPr>
              <a:lnSpc>
                <a:spcPct val="100000"/>
              </a:lnSpc>
            </a:pP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作为景物的欣赏者和自然之美的传递者，作者将身影隐于景物中，不动声色地引导读者俯观远察，用自己的高雅审美情趣悄悄地感染了读者。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华文新魏" panose="02010800040101010101" charset="-122"/>
                <a:sym typeface="+mn-ea"/>
              </a:rPr>
              <a:t>同时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华文新魏" panose="02010800040101010101" charset="-122"/>
                <a:sym typeface="+mn-ea"/>
              </a:rPr>
              <a:t>也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华文新魏" panose="02010800040101010101" charset="-122"/>
                <a:sym typeface="+mn-ea"/>
              </a:rPr>
              <a:t>表现了作者喜爱自然，抒发了作者对政治官场的厌倦和对功名利禄的鄙视</a:t>
            </a:r>
            <a:r>
              <a:rPr lang="zh-CN" sz="2800">
                <a:latin typeface="黑体" panose="02010609060101010101" charset="-122"/>
                <a:ea typeface="黑体" panose="02010609060101010101" charset="-122"/>
                <a:cs typeface="华文新魏" panose="02010800040101010101" charset="-122"/>
                <a:sym typeface="+mn-ea"/>
              </a:rPr>
              <a:t>之情</a:t>
            </a:r>
            <a:r>
              <a:rPr sz="2800">
                <a:latin typeface="黑体" panose="02010609060101010101" charset="-122"/>
                <a:ea typeface="黑体" panose="02010609060101010101" charset="-122"/>
                <a:cs typeface="华文新魏" panose="02010800040101010101" charset="-122"/>
                <a:sym typeface="+mn-ea"/>
              </a:rPr>
              <a:t>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60520" y="772795"/>
            <a:ext cx="3871595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800">
                <a:solidFill>
                  <a:schemeClr val="tx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小 结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32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>
            <a:spLocks noGrp="1"/>
          </p:cNvSpPr>
          <p:nvPr/>
        </p:nvSpPr>
        <p:spPr>
          <a:xfrm>
            <a:off x="609600" y="2122170"/>
            <a:ext cx="10972800" cy="93599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《与朱元思书》答疑解惑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03655" y="1655445"/>
            <a:ext cx="990600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2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问题：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</a:p>
          <a:p>
            <a:pPr>
              <a:lnSpc>
                <a:spcPct val="100000"/>
              </a:lnSpc>
            </a:pPr>
            <a:r>
              <a:rPr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《与朱元思书》是一篇骈体文。它与《与施从事书》《与顾章书》并称“吴均三书”，都是描写山水的名篇，学者钱钟书认为其成就可与《水经注》中的写景段落相提并论。阅读课文以外的两“书”，进一步体会吴均写景文章的特点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43890" y="950595"/>
            <a:ext cx="3756660" cy="45281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spcAft>
                <a:spcPts val="1000"/>
              </a:spcAft>
            </a:pP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与施从事书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</a:p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故鄣县东三十五里，有青山，绝壁干天，孤峰入汉；绿嶂百重，清川万转。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归飞之鸟，千翼竞来；企水之猿，百臂相接。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秋露为霜，春罗被径。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风雨如晦，鸡鸣不已。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信足荡累颐物，悟衷散赏。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653915" y="6350"/>
            <a:ext cx="43180" cy="6845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线形标注 1 11"/>
          <p:cNvSpPr/>
          <p:nvPr/>
        </p:nvSpPr>
        <p:spPr>
          <a:xfrm>
            <a:off x="4815840" y="2896235"/>
            <a:ext cx="7023100" cy="875665"/>
          </a:xfrm>
          <a:prstGeom prst="borderCallout1">
            <a:avLst>
              <a:gd name="adj1" fmla="val 8426"/>
              <a:gd name="adj2" fmla="val -442"/>
              <a:gd name="adj3" fmla="val 55112"/>
              <a:gd name="adj4" fmla="val -7513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描写了飞鸟归林和猿猴企水这两个动景，它们的存在和活动给山水增添了蓬勃的活力。</a:t>
            </a:r>
          </a:p>
        </p:txBody>
      </p:sp>
      <p:sp>
        <p:nvSpPr>
          <p:cNvPr id="15" name="线形标注 1 14"/>
          <p:cNvSpPr/>
          <p:nvPr/>
        </p:nvSpPr>
        <p:spPr>
          <a:xfrm>
            <a:off x="4815840" y="748665"/>
            <a:ext cx="7023100" cy="1133475"/>
          </a:xfrm>
          <a:prstGeom prst="borderCallout1">
            <a:avLst>
              <a:gd name="adj1" fmla="val 8426"/>
              <a:gd name="adj2" fmla="val -442"/>
              <a:gd name="adj3" fmla="val 57198"/>
              <a:gd name="adj4" fmla="val -7061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文章先总写勾勒全景，然后分镜头描绘山中的飞鸟归林和猿猴企水之景，春秋季节以及雨中之景，展现了山中变幻多姿的景象。</a:t>
            </a:r>
          </a:p>
        </p:txBody>
      </p:sp>
      <p:sp>
        <p:nvSpPr>
          <p:cNvPr id="5" name="线形标注 1 4"/>
          <p:cNvSpPr/>
          <p:nvPr/>
        </p:nvSpPr>
        <p:spPr>
          <a:xfrm>
            <a:off x="4815840" y="4156075"/>
            <a:ext cx="7023100" cy="445770"/>
          </a:xfrm>
          <a:prstGeom prst="borderCallout1">
            <a:avLst>
              <a:gd name="adj1" fmla="val 8426"/>
              <a:gd name="adj2" fmla="val -442"/>
              <a:gd name="adj3" fmla="val 32478"/>
              <a:gd name="adj4" fmla="val -8896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引用《诗经》中的句子，点染风雨中的山水。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101215" y="4948555"/>
            <a:ext cx="214566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43890" y="5388610"/>
            <a:ext cx="1403350" cy="190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线形标注 1 8"/>
          <p:cNvSpPr/>
          <p:nvPr/>
        </p:nvSpPr>
        <p:spPr>
          <a:xfrm>
            <a:off x="4815840" y="4948555"/>
            <a:ext cx="7023100" cy="875665"/>
          </a:xfrm>
          <a:prstGeom prst="borderCallout1">
            <a:avLst>
              <a:gd name="adj1" fmla="val 8426"/>
              <a:gd name="adj2" fmla="val -442"/>
              <a:gd name="adj3" fmla="val -1450"/>
              <a:gd name="adj4" fmla="val -7667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反映了作者流连光景的生活情趣和清高隐逸的人生态度。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animBg="1"/>
      <p:bldP spid="15" grpId="0" bldLvl="0" animBg="1"/>
      <p:bldP spid="15" grpId="1" animBg="1"/>
      <p:bldP spid="5" grpId="0" bldLvl="0" animBg="1"/>
      <p:bldP spid="5" grpId="1" animBg="1"/>
      <p:bldP spid="9" grpId="0" bldLvl="0" animBg="1"/>
      <p:bldP spid="9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26720" y="593725"/>
            <a:ext cx="3824605" cy="5821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auto">
              <a:spcAft>
                <a:spcPts val="1000"/>
              </a:spcAft>
            </a:pP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与顾章书</a:t>
            </a:r>
          </a:p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仆去月谢病，还觅薜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(bì)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萝。梅溪之西，有石门山者，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森壁争霞，孤峰限日；幽岫</a:t>
            </a:r>
            <a:r>
              <a:rPr lang="en-US" altLang="zh-CN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xiù</a:t>
            </a:r>
            <a:r>
              <a:rPr lang="en-US" altLang="zh-CN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含云，深溪蓄翠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；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蝉吟鹤唳，水响猿啼，英英相杂，绵绵成韵。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既素重幽居，遂葺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(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qì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宇其上。幸富菊花，偏饶竹实。山谷所资，于斯已办。仁智之乐，岂徒语哉！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440555" y="81280"/>
            <a:ext cx="43180" cy="6845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6012180" y="3487420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zh-CN" altLang="en-US"/>
          </a:p>
        </p:txBody>
      </p:sp>
      <p:sp>
        <p:nvSpPr>
          <p:cNvPr id="8" name="线形标注 1 7"/>
          <p:cNvSpPr/>
          <p:nvPr/>
        </p:nvSpPr>
        <p:spPr>
          <a:xfrm>
            <a:off x="4621530" y="1310640"/>
            <a:ext cx="7131050" cy="1686560"/>
          </a:xfrm>
          <a:prstGeom prst="borderCallout1">
            <a:avLst>
              <a:gd name="adj1" fmla="val 8426"/>
              <a:gd name="adj2" fmla="val -442"/>
              <a:gd name="adj3" fmla="val 49510"/>
              <a:gd name="adj4" fmla="val -5903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运用神奇的想象力，巧妙地由静态转化为动态，从而写出石门山山高谷翠的景色特点。运用一系列的动词，赋予石门山以生命活力。如“争”字给人一种向上的气势，“限”字显示阻挡的威力。</a:t>
            </a:r>
          </a:p>
        </p:txBody>
      </p:sp>
      <p:sp>
        <p:nvSpPr>
          <p:cNvPr id="9" name="线形标注 1 8"/>
          <p:cNvSpPr/>
          <p:nvPr/>
        </p:nvSpPr>
        <p:spPr>
          <a:xfrm>
            <a:off x="4621530" y="3487420"/>
            <a:ext cx="7131050" cy="972820"/>
          </a:xfrm>
          <a:prstGeom prst="borderCallout1">
            <a:avLst>
              <a:gd name="adj1" fmla="val 8426"/>
              <a:gd name="adj2" fmla="val -442"/>
              <a:gd name="adj3" fmla="val -9138"/>
              <a:gd name="adj4" fmla="val -7292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绘声绘色，写山中的各种声音，表面上看似热闹，其实却是以闹写静，显示出山高无人的幽静。</a:t>
            </a:r>
          </a:p>
        </p:txBody>
      </p:sp>
      <p:cxnSp>
        <p:nvCxnSpPr>
          <p:cNvPr id="2" name="直接连接符 1"/>
          <p:cNvCxnSpPr/>
          <p:nvPr/>
        </p:nvCxnSpPr>
        <p:spPr>
          <a:xfrm>
            <a:off x="1152525" y="5877560"/>
            <a:ext cx="2921635" cy="10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492125" y="6276340"/>
            <a:ext cx="455930" cy="889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线形标注 1 9"/>
          <p:cNvSpPr/>
          <p:nvPr/>
        </p:nvSpPr>
        <p:spPr>
          <a:xfrm>
            <a:off x="4621530" y="5346700"/>
            <a:ext cx="7131050" cy="530860"/>
          </a:xfrm>
          <a:prstGeom prst="borderCallout1">
            <a:avLst>
              <a:gd name="adj1" fmla="val 8426"/>
              <a:gd name="adj2" fmla="val -442"/>
              <a:gd name="adj3" fmla="val 61244"/>
              <a:gd name="adj4" fmla="val -7292"/>
            </a:avLst>
          </a:prstGeom>
          <a:solidFill>
            <a:srgbClr val="E9F3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4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表达了托病辞官后归隐的志趣。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50570" y="1051560"/>
            <a:ext cx="103193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《与朱元思书》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《与施从事书》《与顾章书》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+mn-ea"/>
              </a:rPr>
              <a:t>，这三篇文章的相同之处。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01471" y="2274570"/>
            <a:ext cx="811784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思想内容方面：都表达了对自然、自由的热爱，</a:t>
            </a:r>
          </a:p>
          <a:p>
            <a:pPr>
              <a:lnSpc>
                <a:spcPct val="10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对功名利禄的鄙弃。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1357630" y="4519930"/>
            <a:ext cx="8361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信足荡累颐物，悟衷散赏。</a:t>
            </a: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”——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与施从事书》</a:t>
            </a:r>
            <a:endParaRPr lang="zh-CN" altLang="en-US" sz="28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57630" y="5282565"/>
            <a:ext cx="71100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仁智之乐，岂徒语哉！</a:t>
            </a: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”——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《与顾章书》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57630" y="3326765"/>
            <a:ext cx="1040828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鸢飞戾天者，望峰息心；经纶世务者，窥谷忘反。</a:t>
            </a:r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</a:p>
          <a:p>
            <a:pPr algn="r"/>
            <a:r>
              <a:rPr lang="en-US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——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《与朱元思书》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2" grpId="1"/>
      <p:bldP spid="2" grpId="2"/>
      <p:bldP spid="6" grpId="1"/>
      <p:bldP spid="6" grpId="2"/>
      <p:bldP spid="7" grpId="1"/>
      <p:bldP spid="7" grpId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99465" y="1951355"/>
            <a:ext cx="95294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泉水激石，泠泠作响；好鸟相鸣，嘤嘤成韵。</a:t>
            </a: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</a:p>
          <a:p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蝉则千转不穷，猿则百叫无绝。</a:t>
            </a: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</a:p>
          <a:p>
            <a:pPr algn="r"/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《与朱元思书》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99465" y="3429635"/>
            <a:ext cx="93897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“蝉吟鹤唳，水响猿啼，英英相杂，绵绵成韵。”</a:t>
            </a:r>
          </a:p>
          <a:p>
            <a:pPr algn="r">
              <a:buClrTx/>
              <a:buSzTx/>
              <a:buFontTx/>
            </a:pP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《与顾章书》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99465" y="4382770"/>
            <a:ext cx="95999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绝壁干天，孤峰入汉；绿嶂百重，清川万转。</a:t>
            </a:r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</a:t>
            </a:r>
          </a:p>
          <a:p>
            <a:pPr algn="r"/>
            <a:r>
              <a:rPr lang="en-US" altLang="zh-CN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《与施从事书》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149725" y="5443855"/>
            <a:ext cx="35363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形式美、韵律美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384935" y="814070"/>
            <a:ext cx="95516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语言风格方面：多为四字句、六字句，多用对偶句，</a:t>
            </a:r>
          </a:p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           句式整齐，音韵和谐。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374140" y="1235075"/>
            <a:ext cx="9551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写景手法方面：手法多样，善用修辞。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646555" y="2298065"/>
            <a:ext cx="9006205" cy="20713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 fontAlgn="auto">
              <a:spcBef>
                <a:spcPts val="1000"/>
              </a:spcBef>
              <a:buFont typeface="Wingdings" panose="05000000000000000000" charset="0"/>
              <a:buChar char="Ø"/>
            </a:pP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从描写方法来看：视觉与听觉相结合；动静结合，以动写静，以动衬静。</a:t>
            </a:r>
          </a:p>
          <a:p>
            <a:pPr marL="457200" indent="-457200" fontAlgn="auto">
              <a:spcBef>
                <a:spcPts val="1000"/>
              </a:spcBef>
              <a:buFont typeface="Wingdings" panose="05000000000000000000" charset="0"/>
              <a:buChar char="Ø"/>
            </a:pP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从修辞手法来看：多用排比、对偶、拟人等。</a:t>
            </a:r>
          </a:p>
          <a:p>
            <a:pPr marL="457200" indent="-457200" fontAlgn="auto">
              <a:spcBef>
                <a:spcPts val="1000"/>
              </a:spcBef>
              <a:buFont typeface="Wingdings" panose="05000000000000000000" charset="0"/>
              <a:buChar char="Ø"/>
            </a:pPr>
            <a:r>
              <a:rPr lang="zh-CN" altLang="en-US" sz="280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从遣词方面来看：用字精准，特别是动词。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695008"/>
            <a:ext cx="10972800" cy="1143000"/>
          </a:xfrm>
        </p:spPr>
        <p:txBody>
          <a:bodyPr/>
          <a:lstStyle/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吴均体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1308735" y="2091055"/>
            <a:ext cx="957453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吴均的书札以写景见长，</a:t>
            </a:r>
            <a:r>
              <a:rPr lang="en-US" alt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文体清拔有古气</a:t>
            </a:r>
            <a:r>
              <a:rPr lang="en-US" alt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，如《与朱元思书》《与顾章书》《与施从事书》，这三篇短文，</a:t>
            </a:r>
            <a:r>
              <a:rPr 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虽是骈体文，但用典不太明显，藻饰也较为节制，多用平常词语，这使其有别于其他繁复华丽的骈体文，呈现出清丽的特点。这种文体在当时颇有影响，时人称为</a:t>
            </a:r>
            <a:r>
              <a:rPr lang="en-US" alt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吴均体</a:t>
            </a:r>
            <a:r>
              <a:rPr lang="en-US" altLang="zh-CN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  <a:p>
            <a:pPr indent="0"/>
            <a:r>
              <a:rPr lang="zh-CN" altLang="en-US" sz="2800" b="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2809"/>
  <p:tag name="KSO_WM_TEMPLATE_THUMBS_INDEX" val="1、4、7、8、9、10、11、12、13、14、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09_9"/>
  <p:tag name="KSO_WM_TEMPLATE_SUBCATEGORY" val="0"/>
  <p:tag name="KSO_WM_SLIDE_TYPE" val="text"/>
  <p:tag name="KSO_WM_SLIDE_SUBTYPE" val="pureTxt"/>
  <p:tag name="KSO_WM_SLIDE_ITEM_CNT" val="0"/>
  <p:tag name="KSO_WM_SLIDE_INDEX" val="9"/>
  <p:tag name="KSO_WM_SLIDE_SIZE" val="758*343"/>
  <p:tag name="KSO_WM_SLIDE_POSITION" val="100*98"/>
  <p:tag name="KSO_WM_TAG_VERSION" val="1.0"/>
  <p:tag name="KSO_WM_BEAUTIFY_FLAG" val="#wm#"/>
  <p:tag name="KSO_WM_TEMPLATE_CATEGORY" val="custom"/>
  <p:tag name="KSO_WM_TEMPLATE_INDEX" val="20202809"/>
  <p:tag name="KSO_WM_SLIDE_LAYOUT" val="a_f"/>
  <p:tag name="KSO_WM_SLIDE_LAYOUT_CNT" val="1_1"/>
  <p:tag name="KSO_WM_TEMPLATE_MASTER_TYPE" val="1"/>
  <p:tag name="KSO_WM_TEMPLATE_COLOR_TYPE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2809_9*f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809"/>
  <p:tag name="KSO_WM_SLIDE_LAYOUT" val="a_b"/>
  <p:tag name="KSO_WM_SLIDE_LAYOUT_CNT" val="1_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2809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heme/theme1.xml><?xml version="1.0" encoding="utf-8"?>
<a:theme xmlns:a="http://schemas.openxmlformats.org/drawingml/2006/main" name="1_Office 主题​​">
  <a:themeElements>
    <a:clrScheme name="20202809">
      <a:dk1>
        <a:sysClr val="windowText" lastClr="000000"/>
      </a:dk1>
      <a:lt1>
        <a:sysClr val="window" lastClr="FFFFFF"/>
      </a:lt1>
      <a:dk2>
        <a:srgbClr val="EFECEB"/>
      </a:dk2>
      <a:lt2>
        <a:srgbClr val="FFFFFF"/>
      </a:lt2>
      <a:accent1>
        <a:srgbClr val="ACC4B3"/>
      </a:accent1>
      <a:accent2>
        <a:srgbClr val="AFC4AC"/>
      </a:accent2>
      <a:accent3>
        <a:srgbClr val="B8C4AC"/>
      </a:accent3>
      <a:accent4>
        <a:srgbClr val="C2C4AC"/>
      </a:accent4>
      <a:accent5>
        <a:srgbClr val="C4BDAC"/>
      </a:accent5>
      <a:accent6>
        <a:srgbClr val="C4B3AC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3205</Words>
  <Application>Microsoft Office PowerPoint</Application>
  <PresentationFormat>宽屏</PresentationFormat>
  <Paragraphs>281</Paragraphs>
  <Slides>40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53" baseType="lpstr">
      <vt:lpstr>Microsoft Yahei</vt:lpstr>
      <vt:lpstr>汉仪尚巍手书W</vt:lpstr>
      <vt:lpstr>黑体</vt:lpstr>
      <vt:lpstr>华文楷体</vt:lpstr>
      <vt:lpstr>华文新魏</vt:lpstr>
      <vt:lpstr>楷体</vt:lpstr>
      <vt:lpstr>隶书</vt:lpstr>
      <vt:lpstr>宋体</vt:lpstr>
      <vt:lpstr>微软雅黑</vt:lpstr>
      <vt:lpstr>Arial</vt:lpstr>
      <vt:lpstr>Wingdings</vt:lpstr>
      <vt:lpstr>1_Office 主题​​</vt:lpstr>
      <vt:lpstr>1_默认设计模板</vt:lpstr>
      <vt:lpstr>PowerPoint 演示文稿</vt:lpstr>
      <vt:lpstr>学习目标</vt:lpstr>
      <vt:lpstr>    富春江，全长110公里，一头连着素有“人间天堂”美誉的杭州西湖，一头连着人称“归来不看岳”的安徽黄山。</vt:lpstr>
      <vt:lpstr>PowerPoint 演示文稿</vt:lpstr>
      <vt:lpstr>PowerPoint 演示文稿</vt:lpstr>
      <vt:lpstr>PowerPoint 演示文稿</vt:lpstr>
      <vt:lpstr>与朱元思书</vt:lpstr>
      <vt:lpstr>PowerPoint 演示文稿</vt:lpstr>
      <vt:lpstr>译读课文，疏通文意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赏析情感</vt:lpstr>
      <vt:lpstr>赏析情感</vt:lpstr>
      <vt:lpstr>《竹里馆》（王维）</vt:lpstr>
      <vt:lpstr>PowerPoint 演示文稿</vt:lpstr>
      <vt:lpstr>PowerPoint 演示文稿</vt:lpstr>
      <vt:lpstr>品读课文，赏析写法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（一）通假字</vt:lpstr>
      <vt:lpstr>（二）词类活用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吴均体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八年级—统编版—语文—第三单元 </dc:title>
  <dc:creator>haier20</dc:creator>
  <cp:lastModifiedBy>lyq</cp:lastModifiedBy>
  <cp:revision>291</cp:revision>
  <dcterms:created xsi:type="dcterms:W3CDTF">2019-06-19T02:08:00Z</dcterms:created>
  <dcterms:modified xsi:type="dcterms:W3CDTF">2022-09-13T23:12:43Z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