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5"/>
  </p:notesMasterIdLst>
  <p:sldIdLst>
    <p:sldId id="396" r:id="rId2"/>
    <p:sldId id="432" r:id="rId3"/>
    <p:sldId id="397" r:id="rId4"/>
    <p:sldId id="414" r:id="rId5"/>
    <p:sldId id="433" r:id="rId6"/>
    <p:sldId id="429" r:id="rId7"/>
    <p:sldId id="416" r:id="rId8"/>
    <p:sldId id="417" r:id="rId9"/>
    <p:sldId id="406" r:id="rId10"/>
    <p:sldId id="418" r:id="rId11"/>
    <p:sldId id="420" r:id="rId12"/>
    <p:sldId id="422" r:id="rId13"/>
    <p:sldId id="421" r:id="rId14"/>
    <p:sldId id="410" r:id="rId15"/>
    <p:sldId id="423" r:id="rId16"/>
    <p:sldId id="401" r:id="rId17"/>
    <p:sldId id="403" r:id="rId18"/>
    <p:sldId id="411" r:id="rId19"/>
    <p:sldId id="434" r:id="rId20"/>
    <p:sldId id="412" r:id="rId21"/>
    <p:sldId id="425" r:id="rId22"/>
    <p:sldId id="430" r:id="rId23"/>
    <p:sldId id="427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1800" b="0" i="0" u="none" kern="1200" baseline="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3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92" d="100"/>
          <a:sy n="92" d="100"/>
        </p:scale>
        <p:origin x="64" y="112"/>
      </p:cViewPr>
      <p:guideLst>
        <p:guide orient="horz" pos="2160"/>
        <p:guide pos="38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-196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9364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 algn="l" fontAlgn="base"/>
            <a:endParaRPr lang="en-US" altLang="en-US" sz="1100" strike="noStrike" noProof="1"/>
          </a:p>
        </p:txBody>
      </p:sp>
      <p:sp>
        <p:nvSpPr>
          <p:cNvPr id="1049365" name="Rectangle 3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 algn="r" fontAlgn="base"/>
            <a:endParaRPr lang="en-US" altLang="en-US" sz="1100" strike="noStrike" noProof="1"/>
          </a:p>
        </p:txBody>
      </p:sp>
      <p:sp>
        <p:nvSpPr>
          <p:cNvPr id="30724" name="Rectangle 4"/>
          <p:cNvSpPr>
            <a:spLocks noGrp="1" noRot="1" noChangeAspect="1"/>
          </p:cNvSpPr>
          <p:nvPr>
            <p:ph type="sldImg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sm" len="sm"/>
            <a:tailEnd type="none" w="sm" len="sm"/>
          </a:ln>
        </p:spPr>
      </p:sp>
      <p:sp>
        <p:nvSpPr>
          <p:cNvPr id="30725" name="Rectangle 5"/>
          <p:cNvSpPr>
            <a:spLocks noGrp="1"/>
          </p:cNvSpPr>
          <p:nvPr>
            <p:ph type="body" sz="quarter"/>
          </p:nvPr>
        </p:nvSpPr>
        <p:spPr>
          <a:xfrm>
            <a:off x="709613" y="4862513"/>
            <a:ext cx="5680075" cy="4605337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t" anchorCtr="0"/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1049368" name="Rectangle 6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b" anchorCtr="0"/>
          <a:lstStyle/>
          <a:p>
            <a:pPr lvl="0" algn="l" fontAlgn="base"/>
            <a:endParaRPr lang="en-US" altLang="en-US" sz="1100" strike="noStrike" noProof="1"/>
          </a:p>
        </p:txBody>
      </p:sp>
      <p:sp>
        <p:nvSpPr>
          <p:cNvPr id="1049369" name="Rectangle 7"/>
          <p:cNvSpPr>
            <a:spLocks noGrp="1"/>
          </p:cNvSpPr>
          <p:nvPr>
            <p:ph type="sldNum" sz="quarter" idx="5"/>
          </p:nvPr>
        </p:nvSpPr>
        <p:spPr>
          <a:xfrm>
            <a:off x="4021138" y="9720263"/>
            <a:ext cx="3076575" cy="512763"/>
          </a:xfrm>
          <a:prstGeom prst="rect">
            <a:avLst/>
          </a:prstGeom>
          <a:noFill/>
          <a:ln w="9525">
            <a:noFill/>
          </a:ln>
        </p:spPr>
        <p:txBody>
          <a:bodyPr vert="horz" lIns="91492" tIns="45745" rIns="91492" bIns="45745" anchor="b" anchorCtr="0"/>
          <a:lstStyle/>
          <a:p>
            <a:pPr lvl="0" algn="r" fontAlgn="base"/>
            <a:fld id="{9A0DB2DC-4C9A-4742-B13C-FB6460FD3503}" type="slidenum">
              <a:rPr lang="en-US" altLang="en-US" sz="1100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en-US" altLang="en-US" sz="11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-4572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-9144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-13716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-1828800" algn="l" defTabSz="914400" fontAlgn="base">
      <a:spcBef>
        <a:spcPct val="30000"/>
      </a:spcBef>
      <a:spcAft>
        <a:spcPct val="0"/>
      </a:spcAft>
      <a:buNone/>
      <a:defRPr sz="1200" b="0" kern="1200">
        <a:solidFill>
          <a:srgbClr val="000000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fontAlgn="base"/>
            <a:r>
              <a:rPr lang="zh-CN" altLang="en-US" strike="noStrike" noProof="1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4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/>
              <a:t>单击此处编辑母版文本样式</a:t>
            </a:r>
          </a:p>
          <a:p>
            <a:pPr lvl="1" fontAlgn="base"/>
            <a:r>
              <a:rPr lang="zh-CN" altLang="en-US" strike="noStrike" noProof="1"/>
              <a:t>第二级</a:t>
            </a:r>
          </a:p>
          <a:p>
            <a:pPr lvl="2" fontAlgn="base"/>
            <a:r>
              <a:rPr lang="zh-CN" altLang="en-US" strike="noStrike" noProof="1"/>
              <a:t>第三级</a:t>
            </a:r>
          </a:p>
          <a:p>
            <a:pPr lvl="3" fontAlgn="base"/>
            <a:r>
              <a:rPr lang="zh-CN" altLang="en-US" strike="noStrike" noProof="1"/>
              <a:t>第四级</a:t>
            </a:r>
          </a:p>
          <a:p>
            <a:pPr lvl="4" fontAlgn="base"/>
            <a:r>
              <a:rPr lang="zh-CN" altLang="en-US" strike="noStrike" noProof="1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025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lstStyle/>
          <a:p>
            <a:pPr lvl="0"/>
            <a:r>
              <a:rPr lang="zh-CN" altLang="en-US" dirty="0"/>
              <a:t>单击此处编辑母版标题样式</a:t>
            </a:r>
            <a:endParaRPr lang="en-US" altLang="en-US" dirty="0"/>
          </a:p>
        </p:txBody>
      </p:sp>
      <p:sp>
        <p:nvSpPr>
          <p:cNvPr id="16387" name="文本占位符 1026"/>
          <p:cNvSpPr>
            <a:spLocks noGrp="1"/>
          </p:cNvSpPr>
          <p:nvPr>
            <p:ph type="body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/>
          <a:p>
            <a:pPr lvl="0"/>
            <a:r>
              <a:rPr lang="zh-CN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zh-CN" altLang="en-US" dirty="0"/>
              <a:t>第二级</a:t>
            </a:r>
            <a:endParaRPr lang="en-US" altLang="en-US" dirty="0"/>
          </a:p>
          <a:p>
            <a:pPr lvl="2"/>
            <a:r>
              <a:rPr lang="zh-CN" altLang="en-US" dirty="0"/>
              <a:t>第三级</a:t>
            </a:r>
            <a:endParaRPr lang="en-US" altLang="en-US" dirty="0"/>
          </a:p>
          <a:p>
            <a:pPr lvl="3"/>
            <a:r>
              <a:rPr lang="zh-CN" altLang="en-US" dirty="0"/>
              <a:t>第四级</a:t>
            </a:r>
            <a:endParaRPr lang="en-US" altLang="en-US" dirty="0"/>
          </a:p>
          <a:p>
            <a:pPr lvl="4"/>
            <a:r>
              <a:rPr lang="zh-CN" altLang="en-US" dirty="0"/>
              <a:t>第五级</a:t>
            </a:r>
            <a:endParaRPr lang="en-US" altLang="en-US" dirty="0"/>
          </a:p>
        </p:txBody>
      </p:sp>
      <p:sp>
        <p:nvSpPr>
          <p:cNvPr id="1048585" name="日期占位符 3"/>
          <p:cNvSpPr>
            <a:spLocks noGrp="1"/>
          </p:cNvSpPr>
          <p:nvPr>
            <p:ph type="dt" sz="half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l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zh-CN" altLang="en-US" strike="noStrike" baseline="0" noProof="1"/>
          </a:p>
        </p:txBody>
      </p:sp>
      <p:sp>
        <p:nvSpPr>
          <p:cNvPr id="1048586" name="页脚占位符 4"/>
          <p:cNvSpPr>
            <a:spLocks noGrp="1"/>
          </p:cNvSpPr>
          <p:nvPr>
            <p:ph type="ftr" sz="quarter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ct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en-US" altLang="zh-CN" strike="noStrike" baseline="0" noProof="1"/>
          </a:p>
        </p:txBody>
      </p:sp>
      <p:sp>
        <p:nvSpPr>
          <p:cNvPr id="1048587" name="灯片编号占位符 5"/>
          <p:cNvSpPr>
            <a:spLocks noGrp="1"/>
          </p:cNvSpPr>
          <p:nvPr>
            <p:ph type="sldNum" sz="quarter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0" indent="0" algn="r" fontAlgn="base">
              <a:buFontTx/>
              <a:defRPr sz="1400" b="1" i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fld id="{9A0DB2DC-4C9A-4742-B13C-FB6460FD3503}" type="slidenum">
              <a:rPr lang="zh-CN" altLang="en-US" strike="noStrike" baseline="0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baseline="0" noProof="1"/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logo2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rgbClr val="000000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Char char="•"/>
        <a:defRPr sz="32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•"/>
        <a:defRPr sz="24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–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SzPct val="100000"/>
        <a:buFontTx/>
        <a:buChar char="»"/>
        <a:defRPr sz="20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rgbClr val="000000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Tx/>
        <a:buNone/>
        <a:defRPr sz="1800" b="0" i="0" u="none" kern="1200" baseline="0">
          <a:solidFill>
            <a:srgbClr val="000000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logo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sp>
        <p:nvSpPr>
          <p:cNvPr id="7" name="内容占位符 4"/>
          <p:cNvSpPr>
            <a:spLocks noGrp="1"/>
          </p:cNvSpPr>
          <p:nvPr>
            <p:ph idx="4294967295"/>
          </p:nvPr>
        </p:nvSpPr>
        <p:spPr>
          <a:xfrm>
            <a:off x="465455" y="1598295"/>
            <a:ext cx="11490960" cy="1830705"/>
          </a:xfrm>
        </p:spPr>
        <p:txBody>
          <a:bodyPr lIns="91440" tIns="45720" rIns="91440" bIns="45720" anchor="t" anchorCtr="0"/>
          <a:lstStyle/>
          <a:p>
            <a:pPr marL="0" indent="0" algn="r">
              <a:buNone/>
            </a:pPr>
            <a:endParaRPr lang="zh-CN" altLang="zh-CN" dirty="0">
              <a:solidFill>
                <a:schemeClr val="tx1"/>
              </a:solidFill>
            </a:endParaRPr>
          </a:p>
          <a:p>
            <a:pPr marL="0" indent="0" algn="ctr" rtl="0">
              <a:buNone/>
            </a:pPr>
            <a:r>
              <a:rPr lang="zh-CN" altLang="zh-CN" sz="5400" kern="0" dirty="0">
                <a:solidFill>
                  <a:schemeClr val="tx1"/>
                </a:solidFill>
                <a:effectLst/>
                <a:ea typeface="黑体" panose="02010609060101010101" pitchFamily="49" charset="-122"/>
                <a:cs typeface="宋体" panose="02010600030101010101" pitchFamily="2" charset="-122"/>
              </a:rPr>
              <a:t>《任务一：阅读与思考》</a:t>
            </a:r>
            <a:r>
              <a:rPr lang="zh-CN" altLang="en-US" sz="5400" kern="0" dirty="0">
                <a:solidFill>
                  <a:schemeClr val="tx1"/>
                </a:solidFill>
                <a:effectLst/>
                <a:ea typeface="黑体" panose="02010609060101010101" pitchFamily="49" charset="-122"/>
                <a:cs typeface="宋体" panose="02010600030101010101" pitchFamily="2" charset="-122"/>
              </a:rPr>
              <a:t>（</a:t>
            </a:r>
            <a:r>
              <a:rPr kumimoji="0" lang="zh-CN" altLang="en-US" sz="54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全新硬笔隶书简" panose="02010600040101010101" charset="-122"/>
                <a:sym typeface="+mn-ea"/>
              </a:rPr>
              <a:t>第一课时）</a:t>
            </a:r>
            <a:endParaRPr kumimoji="0" lang="en-US" altLang="zh-CN" sz="5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全新硬笔隶书简" panose="02010600040101010101" charset="-122"/>
              <a:sym typeface="+mn-ea"/>
            </a:endParaRPr>
          </a:p>
          <a:p>
            <a:pPr marL="0" indent="0" algn="ctr">
              <a:buNone/>
            </a:pPr>
            <a:endParaRPr lang="zh-CN" altLang="zh-CN" sz="5400" dirty="0">
              <a:solidFill>
                <a:schemeClr val="tx1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  <p:sp>
        <p:nvSpPr>
          <p:cNvPr id="3" name="标题 1"/>
          <p:cNvSpPr>
            <a:spLocks noGrp="1"/>
          </p:cNvSpPr>
          <p:nvPr>
            <p:ph type="title"/>
          </p:nvPr>
        </p:nvSpPr>
        <p:spPr>
          <a:xfrm>
            <a:off x="983615" y="115888"/>
            <a:ext cx="10972800" cy="1143000"/>
          </a:xfrm>
        </p:spPr>
        <p:txBody>
          <a:bodyPr vert="horz" lIns="91440" tIns="45720" rIns="91440" bIns="45720" anchor="ctr" anchorCtr="0"/>
          <a:lstStyle/>
          <a:p>
            <a:pPr algn="r"/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九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年级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统编版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语文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sym typeface="+mn-ea"/>
              </a:rPr>
              <a:t>第五单元</a:t>
            </a:r>
            <a:endParaRPr lang="zh-CN" altLang="en-US" b="1" dirty="0"/>
          </a:p>
        </p:txBody>
      </p:sp>
      <p:sp>
        <p:nvSpPr>
          <p:cNvPr id="6" name="副标题 5">
            <a:extLst>
              <a:ext uri="{FF2B5EF4-FFF2-40B4-BE49-F238E27FC236}">
                <a16:creationId xmlns:a16="http://schemas.microsoft.com/office/drawing/2014/main" id="{8B788F24-285A-B385-84EB-50874F759DB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logo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sp>
        <p:nvSpPr>
          <p:cNvPr id="33794" name="内容占位符 4"/>
          <p:cNvSpPr>
            <a:spLocks noGrp="1"/>
          </p:cNvSpPr>
          <p:nvPr/>
        </p:nvSpPr>
        <p:spPr>
          <a:xfrm>
            <a:off x="191135" y="2267401"/>
            <a:ext cx="11619532" cy="283691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l">
              <a:buNone/>
            </a:pPr>
            <a:endParaRPr lang="zh-CN" altLang="zh-CN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B8CACF-B51D-4636-BB16-3D51D2E05657}"/>
              </a:ext>
            </a:extLst>
          </p:cNvPr>
          <p:cNvSpPr txBox="1"/>
          <p:nvPr/>
        </p:nvSpPr>
        <p:spPr>
          <a:xfrm>
            <a:off x="2567608" y="728710"/>
            <a:ext cx="8712968" cy="55707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全新硬笔隶书简" panose="02010600040101010101" charset="-122"/>
                <a:sym typeface="+mn-ea"/>
              </a:rPr>
              <a:t>第五单元  活动</a:t>
            </a:r>
            <a:r>
              <a:rPr kumimoji="0" lang="en-US" altLang="zh-CN" sz="4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宋体" panose="02010600030101010101" pitchFamily="2" charset="-122"/>
                <a:cs typeface="全新硬笔隶书简" panose="02010600040101010101" charset="-122"/>
                <a:sym typeface="+mn-ea"/>
              </a:rPr>
              <a:t>·</a:t>
            </a:r>
            <a:r>
              <a:rPr lang="zh-CN" altLang="en-US" sz="4800" dirty="0">
                <a:latin typeface="黑体" panose="02010609060101010101" charset="-122"/>
                <a:ea typeface="黑体" panose="02010609060101010101" charset="-122"/>
                <a:sym typeface="+mn-ea"/>
              </a:rPr>
              <a:t>探究</a:t>
            </a:r>
            <a:endParaRPr lang="en-US" altLang="zh-CN" sz="48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3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全新硬笔隶书简" panose="02010600040101010101" charset="-122"/>
              <a:sym typeface="+mn-ea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全新硬笔隶书简" panose="02010600040101010101" charset="-122"/>
                <a:sym typeface="+mn-ea"/>
              </a:rPr>
              <a:t>任务一  阅读与思考</a:t>
            </a:r>
            <a:endParaRPr kumimoji="0" lang="en-US" altLang="zh-CN" sz="36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全新硬笔隶书简" panose="02010600040101010101" charset="-122"/>
              <a:sym typeface="+mn-ea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zh-CN" sz="3600" dirty="0">
                <a:latin typeface="黑体" panose="02010609060101010101" charset="-122"/>
                <a:ea typeface="黑体" panose="02010609060101010101" charset="-122"/>
                <a:sym typeface="+mn-ea"/>
              </a:rPr>
              <a:t>        </a:t>
            </a:r>
            <a:r>
              <a:rPr lang="en-US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17  </a:t>
            </a:r>
            <a:r>
              <a:rPr lang="zh-CN" altLang="en-US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屈原（节选）</a:t>
            </a:r>
            <a:r>
              <a:rPr lang="en-US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郭沫若</a:t>
            </a:r>
            <a:endParaRPr lang="zh-CN" altLang="zh-CN" sz="32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buNone/>
            </a:pPr>
            <a:r>
              <a:rPr lang="en-US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     18  </a:t>
            </a:r>
            <a:r>
              <a:rPr lang="zh-CN" altLang="en-US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天下第一楼（节选）</a:t>
            </a:r>
            <a:r>
              <a:rPr lang="en-US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何冀平</a:t>
            </a:r>
            <a:endParaRPr lang="en-US" altLang="zh-CN" sz="32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buNone/>
            </a:pPr>
            <a:r>
              <a:rPr lang="en-US" altLang="zh-CN" sz="32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     </a:t>
            </a:r>
            <a:r>
              <a:rPr lang="en-US" altLang="zh-CN" sz="32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19  </a:t>
            </a:r>
            <a:r>
              <a:rPr lang="zh-CN" altLang="en-US" sz="32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枣儿</a:t>
            </a:r>
            <a:r>
              <a:rPr lang="en-US" altLang="zh-CN" sz="32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/</a:t>
            </a:r>
            <a:r>
              <a:rPr lang="zh-CN" altLang="en-US" sz="32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孙鸿</a:t>
            </a:r>
            <a:endParaRPr lang="en-US" altLang="zh-CN" sz="36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sym typeface="+mn-ea"/>
              </a:rPr>
              <a:t>任务二  准备与排练</a:t>
            </a:r>
            <a:endParaRPr lang="en-US" altLang="zh-CN" sz="36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sym typeface="+mn-ea"/>
              </a:rPr>
              <a:t>任务三  演出与评议</a:t>
            </a:r>
            <a:endParaRPr lang="en-US" altLang="zh-CN" sz="3600" dirty="0">
              <a:latin typeface="黑体" panose="02010609060101010101" charset="-122"/>
              <a:ea typeface="黑体" panose="02010609060101010101" charset="-122"/>
              <a:sym typeface="+mn-ea"/>
            </a:endParaRPr>
          </a:p>
          <a:p>
            <a:endParaRPr kumimoji="0" lang="en-US" altLang="zh-CN" sz="32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全新硬笔隶书简" panose="02010600040101010101" charset="-122"/>
              <a:sym typeface="+mn-ea"/>
            </a:endParaRPr>
          </a:p>
          <a:p>
            <a:pPr marL="0" indent="0" algn="l">
              <a:buNone/>
            </a:pPr>
            <a:endParaRPr lang="zh-CN" altLang="zh-CN" sz="3200" kern="1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34468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logo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sp>
        <p:nvSpPr>
          <p:cNvPr id="33794" name="内容占位符 4"/>
          <p:cNvSpPr>
            <a:spLocks noGrp="1"/>
          </p:cNvSpPr>
          <p:nvPr/>
        </p:nvSpPr>
        <p:spPr>
          <a:xfrm>
            <a:off x="191135" y="2267401"/>
            <a:ext cx="11619532" cy="283691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l">
              <a:buNone/>
            </a:pPr>
            <a:endParaRPr lang="zh-CN" altLang="zh-CN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F7B8CACF-B51D-4636-BB16-3D51D2E05657}"/>
              </a:ext>
            </a:extLst>
          </p:cNvPr>
          <p:cNvSpPr txBox="1"/>
          <p:nvPr/>
        </p:nvSpPr>
        <p:spPr>
          <a:xfrm>
            <a:off x="623392" y="657384"/>
            <a:ext cx="10945216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全新硬笔隶书简" panose="02010600040101010101" charset="-122"/>
                <a:sym typeface="+mn-ea"/>
              </a:rPr>
              <a:t>第一课时</a:t>
            </a:r>
            <a:endParaRPr kumimoji="0" lang="en-US" altLang="zh-CN" sz="48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全新硬笔隶书简" panose="02010600040101010101" charset="-122"/>
              <a:sym typeface="+mn-ea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20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全新硬笔隶书简" panose="02010600040101010101" charset="-122"/>
              <a:sym typeface="+mn-ea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全新硬笔隶书简" panose="02010600040101010101" charset="-122"/>
                <a:sym typeface="+mn-ea"/>
              </a:rPr>
              <a:t>【</a:t>
            </a:r>
            <a:r>
              <a:rPr kumimoji="0" lang="zh-CN" altLang="en-US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全新硬笔隶书简" panose="02010600040101010101" charset="-122"/>
                <a:sym typeface="+mn-ea"/>
              </a:rPr>
              <a:t>学习目标</a:t>
            </a:r>
            <a:r>
              <a:rPr kumimoji="0" lang="en-US" altLang="zh-CN" sz="3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全新硬笔隶书简" panose="02010600040101010101" charset="-122"/>
                <a:sym typeface="+mn-ea"/>
              </a:rPr>
              <a:t>】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440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全新硬笔隶书简" panose="02010600040101010101" charset="-122"/>
              <a:sym typeface="+mn-ea"/>
            </a:endParaRPr>
          </a:p>
          <a:p>
            <a:pPr marL="0" indent="0" algn="l">
              <a:buNone/>
            </a:pPr>
            <a:r>
              <a:rPr lang="en-US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了解剧本的特点和阅读剧本的</a:t>
            </a:r>
            <a:r>
              <a:rPr lang="zh-CN" altLang="en-US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基本</a:t>
            </a:r>
            <a:r>
              <a:rPr lang="zh-CN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方法。</a:t>
            </a:r>
            <a:endParaRPr lang="en-US" altLang="zh-CN" sz="32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buNone/>
            </a:pPr>
            <a:endParaRPr lang="zh-CN" altLang="zh-CN" sz="32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buNone/>
            </a:pPr>
            <a:r>
              <a:rPr lang="en-US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zh-CN" sz="3200" kern="1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阅读剧本，运用方法梳理主要情节。</a:t>
            </a:r>
            <a:endParaRPr lang="en-US" altLang="zh-CN" sz="32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l">
              <a:buNone/>
            </a:pPr>
            <a:endParaRPr lang="zh-CN" altLang="zh-CN" sz="32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3200" dirty="0">
                <a:solidFill>
                  <a:schemeClr val="tx1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zh-CN" sz="32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探究如何把握戏剧冲突，如何分析人物形象。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5E176E7-5E50-4821-9002-B58607522198}"/>
              </a:ext>
            </a:extLst>
          </p:cNvPr>
          <p:cNvSpPr txBox="1"/>
          <p:nvPr/>
        </p:nvSpPr>
        <p:spPr>
          <a:xfrm>
            <a:off x="2855640" y="2616758"/>
            <a:ext cx="5743880" cy="1624484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>
              <a:lnSpc>
                <a:spcPct val="150000"/>
              </a:lnSpc>
              <a:spcBef>
                <a:spcPts val="20"/>
              </a:spcBef>
              <a:spcAft>
                <a:spcPts val="0"/>
              </a:spcAft>
            </a:pP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一、</a:t>
            </a:r>
            <a:r>
              <a:rPr lang="zh-CN" altLang="en-US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剧本</a:t>
            </a: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剧本的</a:t>
            </a: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阅读方法</a:t>
            </a:r>
            <a:endParaRPr lang="zh-CN" altLang="zh-CN" sz="3600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</a:pP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25039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内容占位符 4">
            <a:extLst>
              <a:ext uri="{FF2B5EF4-FFF2-40B4-BE49-F238E27FC236}">
                <a16:creationId xmlns:a16="http://schemas.microsoft.com/office/drawing/2014/main" id="{7CB1FA65-6A2C-4D4F-9101-5F69A50BC0F3}"/>
              </a:ext>
            </a:extLst>
          </p:cNvPr>
          <p:cNvSpPr>
            <a:spLocks noGrp="1"/>
          </p:cNvSpPr>
          <p:nvPr/>
        </p:nvSpPr>
        <p:spPr>
          <a:xfrm>
            <a:off x="911424" y="1916832"/>
            <a:ext cx="10369152" cy="1762794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36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（一）剧本</a:t>
            </a:r>
            <a:endParaRPr lang="en-US" altLang="zh-CN" sz="36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请同学们</a:t>
            </a:r>
            <a:r>
              <a:rPr lang="zh-CN" altLang="en-US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浏览课本</a:t>
            </a:r>
            <a:r>
              <a:rPr lang="zh-CN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“阅读与思考”</a:t>
            </a:r>
            <a:r>
              <a:rPr lang="zh-CN" altLang="en-US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部分</a:t>
            </a:r>
            <a:r>
              <a:rPr lang="zh-CN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的三部剧本</a:t>
            </a:r>
            <a:r>
              <a:rPr lang="zh-CN" altLang="en-US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endParaRPr lang="en-US" altLang="zh-CN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说说与其它文体相比，你觉得剧本有哪些特点？</a:t>
            </a:r>
            <a:r>
              <a:rPr lang="en-US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en-US" altLang="zh-CN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buNone/>
            </a:pPr>
            <a:endParaRPr lang="zh-CN" altLang="zh-CN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7815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id="{171F64D8-86BD-4A97-AB04-C74B38543C8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1" t="7491" r="10755" b="34250"/>
          <a:stretch/>
        </p:blipFill>
        <p:spPr>
          <a:xfrm>
            <a:off x="551384" y="950823"/>
            <a:ext cx="4032448" cy="4392488"/>
          </a:xfrm>
          <a:prstGeom prst="rect">
            <a:avLst/>
          </a:prstGeom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E59D9965-259B-4E18-8FEF-0C414AEFA446}"/>
              </a:ext>
            </a:extLst>
          </p:cNvPr>
          <p:cNvSpPr txBox="1"/>
          <p:nvPr/>
        </p:nvSpPr>
        <p:spPr>
          <a:xfrm>
            <a:off x="5474359" y="3789040"/>
            <a:ext cx="631027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US" altLang="zh-CN" sz="24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4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舞台</a:t>
            </a:r>
            <a:r>
              <a:rPr lang="zh-CN" altLang="en-US" sz="24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提示是剧作者根据演出需要</a:t>
            </a:r>
            <a:r>
              <a:rPr lang="zh-CN" altLang="zh-CN" sz="24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zh-CN" altLang="en-US" sz="24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提供给导演和演员的说明性文字。它会交代</a:t>
            </a:r>
            <a:r>
              <a:rPr lang="zh-CN" altLang="zh-CN" sz="24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剧情发生的时间、地点</a:t>
            </a:r>
            <a:r>
              <a:rPr lang="zh-CN" altLang="en-US" sz="24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，人物的服装，所需的道具、布景，提示人物的表情、动作等。</a:t>
            </a:r>
            <a:endParaRPr lang="en-US" altLang="zh-CN" sz="2400" kern="100" dirty="0">
              <a:solidFill>
                <a:schemeClr val="accent2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4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CAEC9114-5021-4DBB-A2E7-CAA30CA8B53D}"/>
              </a:ext>
            </a:extLst>
          </p:cNvPr>
          <p:cNvSpPr/>
          <p:nvPr/>
        </p:nvSpPr>
        <p:spPr>
          <a:xfrm>
            <a:off x="5474360" y="908720"/>
            <a:ext cx="6310272" cy="2592288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内容占位符 4">
            <a:extLst>
              <a:ext uri="{FF2B5EF4-FFF2-40B4-BE49-F238E27FC236}">
                <a16:creationId xmlns:a16="http://schemas.microsoft.com/office/drawing/2014/main" id="{ED3CF81F-B3C0-489B-BB25-FEB42010D809}"/>
              </a:ext>
            </a:extLst>
          </p:cNvPr>
          <p:cNvSpPr>
            <a:spLocks noGrp="1"/>
          </p:cNvSpPr>
          <p:nvPr/>
        </p:nvSpPr>
        <p:spPr>
          <a:xfrm>
            <a:off x="5474359" y="1133872"/>
            <a:ext cx="6310272" cy="1762794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2800" b="1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（一）剧本</a:t>
            </a:r>
            <a:endParaRPr lang="en-US" altLang="zh-CN" sz="2800" b="1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sz="28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剧本</a:t>
            </a:r>
            <a:r>
              <a:rPr lang="en-US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,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是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戏剧演出的文本依据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8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剧本主要由</a:t>
            </a:r>
            <a:r>
              <a:rPr lang="zh-CN" altLang="en-US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剧中人物的对话、独白、旁白和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舞台</a:t>
            </a:r>
            <a:r>
              <a:rPr lang="zh-CN" altLang="en-US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提示</a:t>
            </a:r>
            <a:r>
              <a:rPr lang="zh-CN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组成。</a:t>
            </a:r>
            <a:endParaRPr lang="en-US" altLang="zh-CN" sz="2800" kern="1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buNone/>
            </a:pPr>
            <a:endParaRPr lang="zh-CN" altLang="zh-CN" sz="28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右中括号 7">
            <a:extLst>
              <a:ext uri="{FF2B5EF4-FFF2-40B4-BE49-F238E27FC236}">
                <a16:creationId xmlns:a16="http://schemas.microsoft.com/office/drawing/2014/main" id="{F1857141-175B-4B5D-8198-08CD56C643D7}"/>
              </a:ext>
            </a:extLst>
          </p:cNvPr>
          <p:cNvSpPr/>
          <p:nvPr/>
        </p:nvSpPr>
        <p:spPr>
          <a:xfrm>
            <a:off x="4331808" y="4265067"/>
            <a:ext cx="252024" cy="1054144"/>
          </a:xfrm>
          <a:prstGeom prst="rightBracket">
            <a:avLst>
              <a:gd name="adj" fmla="val 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95C739A5-1827-45A9-9D70-E4354EC8C564}"/>
              </a:ext>
            </a:extLst>
          </p:cNvPr>
          <p:cNvSpPr txBox="1"/>
          <p:nvPr/>
        </p:nvSpPr>
        <p:spPr>
          <a:xfrm>
            <a:off x="4740088" y="4265067"/>
            <a:ext cx="30222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台词</a:t>
            </a:r>
          </a:p>
        </p:txBody>
      </p:sp>
      <p:sp>
        <p:nvSpPr>
          <p:cNvPr id="10" name="右中括号 9">
            <a:extLst>
              <a:ext uri="{FF2B5EF4-FFF2-40B4-BE49-F238E27FC236}">
                <a16:creationId xmlns:a16="http://schemas.microsoft.com/office/drawing/2014/main" id="{71EB242E-D3A5-4225-8F0A-AA55465E519D}"/>
              </a:ext>
            </a:extLst>
          </p:cNvPr>
          <p:cNvSpPr/>
          <p:nvPr/>
        </p:nvSpPr>
        <p:spPr>
          <a:xfrm>
            <a:off x="4331808" y="2015269"/>
            <a:ext cx="252024" cy="2133811"/>
          </a:xfrm>
          <a:prstGeom prst="rightBracket">
            <a:avLst>
              <a:gd name="adj" fmla="val 0"/>
            </a:avLst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781AE8B-F8E1-4E4E-AECD-FF5A2712AA6C}"/>
              </a:ext>
            </a:extLst>
          </p:cNvPr>
          <p:cNvSpPr txBox="1"/>
          <p:nvPr/>
        </p:nvSpPr>
        <p:spPr>
          <a:xfrm>
            <a:off x="4740088" y="2102225"/>
            <a:ext cx="3022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舞台提示</a:t>
            </a:r>
          </a:p>
        </p:txBody>
      </p:sp>
    </p:spTree>
    <p:extLst>
      <p:ext uri="{BB962C8B-B14F-4D97-AF65-F5344CB8AC3E}">
        <p14:creationId xmlns:p14="http://schemas.microsoft.com/office/powerpoint/2010/main" val="2451046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 animBg="1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logo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sp>
        <p:nvSpPr>
          <p:cNvPr id="3" name="矩形: 圆角 2">
            <a:extLst>
              <a:ext uri="{FF2B5EF4-FFF2-40B4-BE49-F238E27FC236}">
                <a16:creationId xmlns:a16="http://schemas.microsoft.com/office/drawing/2014/main" id="{FD26AF6E-C0BA-45F3-A9F2-3FBCE0C6FBE9}"/>
              </a:ext>
            </a:extLst>
          </p:cNvPr>
          <p:cNvSpPr/>
          <p:nvPr/>
        </p:nvSpPr>
        <p:spPr>
          <a:xfrm>
            <a:off x="1242600" y="1202210"/>
            <a:ext cx="9937104" cy="3888431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0" name="内容占位符 4">
            <a:extLst>
              <a:ext uri="{FF2B5EF4-FFF2-40B4-BE49-F238E27FC236}">
                <a16:creationId xmlns:a16="http://schemas.microsoft.com/office/drawing/2014/main" id="{A128FA7C-C07F-4BE1-B51A-EB3003CC4EE8}"/>
              </a:ext>
            </a:extLst>
          </p:cNvPr>
          <p:cNvSpPr>
            <a:spLocks noGrp="1"/>
          </p:cNvSpPr>
          <p:nvPr/>
        </p:nvSpPr>
        <p:spPr>
          <a:xfrm>
            <a:off x="1314608" y="1340768"/>
            <a:ext cx="9793088" cy="273911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just">
              <a:spcBef>
                <a:spcPts val="0"/>
              </a:spcBef>
              <a:buNone/>
            </a:pPr>
            <a:r>
              <a:rPr lang="en-US" altLang="zh-CN" sz="3600" b="1" dirty="0">
                <a:solidFill>
                  <a:srgbClr val="000000"/>
                </a:solidFill>
                <a:effectLst/>
                <a:ea typeface="黑体" panose="02010609060101010101" pitchFamily="49" charset="-122"/>
                <a:cs typeface="Times New Roman" panose="02020603050405020304" pitchFamily="18" charset="0"/>
              </a:rPr>
              <a:t>              </a:t>
            </a:r>
            <a:r>
              <a:rPr lang="zh-CN" altLang="zh-CN" sz="3600" b="1" dirty="0">
                <a:solidFill>
                  <a:srgbClr val="000000"/>
                </a:solidFill>
                <a:effectLst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zh-CN" altLang="en-US" sz="3600" b="1" dirty="0">
                <a:solidFill>
                  <a:srgbClr val="000000"/>
                </a:solidFill>
                <a:effectLst/>
                <a:ea typeface="黑体" panose="02010609060101010101" pitchFamily="49" charset="-122"/>
                <a:cs typeface="Times New Roman" panose="02020603050405020304" pitchFamily="18" charset="0"/>
              </a:rPr>
              <a:t>二</a:t>
            </a:r>
            <a:r>
              <a:rPr lang="zh-CN" altLang="zh-CN" sz="3600" b="1" dirty="0">
                <a:solidFill>
                  <a:srgbClr val="000000"/>
                </a:solidFill>
                <a:effectLst/>
                <a:ea typeface="黑体" panose="02010609060101010101" pitchFamily="49" charset="-122"/>
                <a:cs typeface="Times New Roman" panose="02020603050405020304" pitchFamily="18" charset="0"/>
              </a:rPr>
              <a:t>）阅读剧本的</a:t>
            </a:r>
            <a:r>
              <a:rPr lang="zh-CN" altLang="en-US" sz="3600" b="1" dirty="0">
                <a:solidFill>
                  <a:srgbClr val="000000"/>
                </a:solidFill>
                <a:effectLst/>
                <a:ea typeface="黑体" panose="02010609060101010101" pitchFamily="49" charset="-122"/>
                <a:cs typeface="Times New Roman" panose="02020603050405020304" pitchFamily="18" charset="0"/>
              </a:rPr>
              <a:t>基本方法</a:t>
            </a:r>
            <a:endParaRPr lang="en-US" altLang="zh-CN" sz="3600" b="1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altLang="zh-CN" kern="1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altLang="zh-CN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梳理主要情节，把握戏剧冲突。</a:t>
            </a:r>
            <a:endParaRPr lang="en-US" altLang="zh-CN" dirty="0">
              <a:solidFill>
                <a:srgbClr val="C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altLang="zh-CN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dirty="0">
                <a:solidFill>
                  <a:srgbClr val="C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分析人物形象，理解人物内心。</a:t>
            </a:r>
            <a:endParaRPr lang="en-US" altLang="zh-CN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altLang="zh-CN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品味人物语言，揣摩台词含意。</a:t>
            </a:r>
            <a:endParaRPr lang="en-US" altLang="zh-CN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altLang="zh-CN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4.</a:t>
            </a:r>
            <a:r>
              <a:rPr lang="zh-CN" altLang="en-US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关注舞台说明，设想舞台表现。</a:t>
            </a:r>
            <a:endParaRPr lang="en-US" altLang="zh-CN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en-US" altLang="zh-CN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5.</a:t>
            </a:r>
            <a:r>
              <a:rPr lang="zh-CN" altLang="en-US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了解故事背景，深入理解主题。</a:t>
            </a:r>
            <a:endParaRPr lang="en-US" altLang="zh-CN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kern="100" dirty="0"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buNone/>
            </a:pPr>
            <a:endParaRPr lang="zh-CN" altLang="zh-CN" sz="28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2856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5E176E7-5E50-4821-9002-B58607522198}"/>
              </a:ext>
            </a:extLst>
          </p:cNvPr>
          <p:cNvSpPr txBox="1"/>
          <p:nvPr/>
        </p:nvSpPr>
        <p:spPr>
          <a:xfrm>
            <a:off x="1156185" y="1772816"/>
            <a:ext cx="9879629" cy="13474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zh-CN" altLang="zh-CN" sz="36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二、《屈原》的戏剧情节、戏剧冲突和人物形象</a:t>
            </a:r>
            <a:endParaRPr lang="en-US" altLang="zh-CN" sz="36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</a:pP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7EF025D0-77B8-4DC4-90CE-10F569DDD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760" y="2478219"/>
            <a:ext cx="4896544" cy="3196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2">
            <a:extLst>
              <a:ext uri="{FF2B5EF4-FFF2-40B4-BE49-F238E27FC236}">
                <a16:creationId xmlns:a16="http://schemas.microsoft.com/office/drawing/2014/main" id="{A06B610B-46BF-400D-8166-632947B245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0629" y="5652374"/>
            <a:ext cx="37507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（图片来源于网络）</a:t>
            </a:r>
          </a:p>
        </p:txBody>
      </p:sp>
    </p:spTree>
    <p:extLst>
      <p:ext uri="{BB962C8B-B14F-4D97-AF65-F5344CB8AC3E}">
        <p14:creationId xmlns:p14="http://schemas.microsoft.com/office/powerpoint/2010/main" val="5190599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4">
            <a:extLst>
              <a:ext uri="{FF2B5EF4-FFF2-40B4-BE49-F238E27FC236}">
                <a16:creationId xmlns:a16="http://schemas.microsoft.com/office/drawing/2014/main" id="{78CE4CE8-838A-4E06-83E4-248F27BB2956}"/>
              </a:ext>
            </a:extLst>
          </p:cNvPr>
          <p:cNvSpPr>
            <a:spLocks noGrp="1"/>
          </p:cNvSpPr>
          <p:nvPr/>
        </p:nvSpPr>
        <p:spPr>
          <a:xfrm>
            <a:off x="0" y="513715"/>
            <a:ext cx="11377265" cy="82705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endParaRPr lang="zh-CN" altLang="zh-CN" sz="36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8358449A-4D54-4EE2-B859-0214D47C36C1}"/>
              </a:ext>
            </a:extLst>
          </p:cNvPr>
          <p:cNvSpPr txBox="1"/>
          <p:nvPr/>
        </p:nvSpPr>
        <p:spPr>
          <a:xfrm>
            <a:off x="551384" y="1556792"/>
            <a:ext cx="10873208" cy="36009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（一）《屈原》剧本简介</a:t>
            </a:r>
            <a:endParaRPr lang="zh-CN" altLang="zh-CN" sz="3600" b="1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r>
              <a:rPr lang="en-US" altLang="zh-CN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</a:p>
          <a:p>
            <a:pPr marL="0" indent="0" algn="just">
              <a:buNone/>
            </a:pPr>
            <a:r>
              <a:rPr lang="en-US" altLang="zh-CN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《</a:t>
            </a:r>
            <a:r>
              <a:rPr lang="zh-CN" altLang="en-US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屈原</a:t>
            </a:r>
            <a:r>
              <a:rPr lang="en-US" altLang="zh-CN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》</a:t>
            </a:r>
            <a:r>
              <a:rPr lang="zh-CN" altLang="en-US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郭沫若先生创作于</a:t>
            </a:r>
            <a:r>
              <a:rPr lang="en-US" altLang="zh-CN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1942</a:t>
            </a:r>
            <a:r>
              <a:rPr lang="zh-CN" altLang="en-US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年的一部</a:t>
            </a:r>
            <a:r>
              <a:rPr lang="zh-CN" altLang="en-US" sz="32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历史剧</a:t>
            </a:r>
            <a:r>
              <a:rPr lang="zh-CN" altLang="en-US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en-US" altLang="zh-CN" sz="3200" kern="1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indent="0" algn="just">
              <a:buNone/>
            </a:pPr>
            <a:r>
              <a:rPr lang="en-US" altLang="zh-CN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</a:t>
            </a:r>
          </a:p>
          <a:p>
            <a:pPr marL="0" indent="0" algn="just">
              <a:buNone/>
            </a:pPr>
            <a:r>
              <a:rPr lang="en-US" altLang="zh-CN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</a:t>
            </a:r>
            <a:r>
              <a:rPr lang="zh-CN" altLang="en-US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全剧分为“橘颂”“受诬”“招魂”“被囚”“雷电颂”五幕，课文节选的是第五幕第二场的前半部分。</a:t>
            </a:r>
            <a:endParaRPr lang="en-US" altLang="zh-CN" sz="3200" kern="1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marL="0" indent="0" algn="just">
              <a:buNone/>
            </a:pPr>
            <a:r>
              <a:rPr lang="en-US" altLang="zh-CN" sz="3200" kern="1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 </a:t>
            </a:r>
            <a:endParaRPr lang="zh-CN" altLang="zh-CN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142951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>
            <a:extLst>
              <a:ext uri="{FF2B5EF4-FFF2-40B4-BE49-F238E27FC236}">
                <a16:creationId xmlns:a16="http://schemas.microsoft.com/office/drawing/2014/main" id="{04E1B2F6-5AA7-46EF-B927-95A9A273FEF1}"/>
              </a:ext>
            </a:extLst>
          </p:cNvPr>
          <p:cNvSpPr>
            <a:spLocks noGrp="1"/>
          </p:cNvSpPr>
          <p:nvPr/>
        </p:nvSpPr>
        <p:spPr>
          <a:xfrm>
            <a:off x="605390" y="1196752"/>
            <a:ext cx="11035226" cy="3273444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二）</a:t>
            </a:r>
            <a:r>
              <a:rPr lang="zh-CN" altLang="zh-CN" sz="3600" b="1" kern="100" dirty="0">
                <a:latin typeface="黑体" panose="02010609060101010101" pitchFamily="49" charset="-122"/>
                <a:ea typeface="黑体" panose="02010609060101010101" pitchFamily="49" charset="-122"/>
              </a:rPr>
              <a:t>阅读剧本，梳理主要情节</a:t>
            </a:r>
          </a:p>
          <a:p>
            <a:pPr marL="0" indent="0" algn="just">
              <a:buNone/>
            </a:pPr>
            <a:endParaRPr lang="en-US" altLang="zh-CN" sz="3600" kern="1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r>
              <a:rPr lang="zh-CN" altLang="en-US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请同学们浏览课文，以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“主要人物</a:t>
            </a:r>
            <a:r>
              <a:rPr lang="en-US" altLang="zh-CN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主要事件”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的形式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梳理</a:t>
            </a:r>
            <a:r>
              <a:rPr lang="zh-CN" altLang="en-US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主要</a:t>
            </a:r>
            <a:r>
              <a:rPr lang="zh-CN" altLang="zh-CN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情节</a:t>
            </a:r>
            <a:r>
              <a:rPr lang="zh-CN" altLang="en-US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kern="1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endParaRPr lang="en-US" altLang="zh-CN" sz="28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靳尚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郑詹尹</a:t>
            </a:r>
            <a:r>
              <a:rPr lang="zh-CN" altLang="en-US" sz="2800" u="sng" kern="100" dirty="0">
                <a:latin typeface="黑体" panose="02010609060101010101" pitchFamily="49" charset="-122"/>
                <a:ea typeface="黑体" panose="02010609060101010101" pitchFamily="49" charset="-122"/>
              </a:rPr>
              <a:t>在东皇太一庙密谋毒死屈原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endParaRPr lang="en-US" altLang="zh-CN" sz="28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屈原</a:t>
            </a:r>
            <a:r>
              <a:rPr lang="zh-CN" altLang="en-US" sz="2800" u="sng" kern="100" dirty="0">
                <a:latin typeface="黑体" panose="02010609060101010101" pitchFamily="49" charset="-122"/>
                <a:ea typeface="黑体" panose="02010609060101010101" pitchFamily="49" charset="-122"/>
              </a:rPr>
              <a:t>在神殿呼风唤雨，怒斥神祇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endParaRPr lang="en-US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5552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>
            <a:extLst>
              <a:ext uri="{FF2B5EF4-FFF2-40B4-BE49-F238E27FC236}">
                <a16:creationId xmlns:a16="http://schemas.microsoft.com/office/drawing/2014/main" id="{04E1B2F6-5AA7-46EF-B927-95A9A273FEF1}"/>
              </a:ext>
            </a:extLst>
          </p:cNvPr>
          <p:cNvSpPr>
            <a:spLocks noGrp="1"/>
          </p:cNvSpPr>
          <p:nvPr/>
        </p:nvSpPr>
        <p:spPr>
          <a:xfrm>
            <a:off x="605390" y="1378992"/>
            <a:ext cx="10981220" cy="792088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zh-CN" altLang="en-US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（三</a:t>
            </a:r>
            <a:r>
              <a:rPr lang="zh-CN" altLang="zh-CN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zh-CN" sz="3600" b="1" kern="100" dirty="0">
                <a:latin typeface="黑体" panose="02010609060101010101" pitchFamily="49" charset="-122"/>
                <a:ea typeface="黑体" panose="02010609060101010101" pitchFamily="49" charset="-122"/>
              </a:rPr>
              <a:t>把握戏剧冲突，分析人物形象</a:t>
            </a:r>
            <a:endParaRPr lang="en-US" altLang="zh-CN" sz="3600" b="1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endParaRPr lang="en-US" altLang="zh-CN" sz="2800" kern="1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endParaRPr lang="en-US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矩形: 圆角 2">
            <a:extLst>
              <a:ext uri="{FF2B5EF4-FFF2-40B4-BE49-F238E27FC236}">
                <a16:creationId xmlns:a16="http://schemas.microsoft.com/office/drawing/2014/main" id="{F93ABF64-9128-42E9-A180-6727900EEAFA}"/>
              </a:ext>
            </a:extLst>
          </p:cNvPr>
          <p:cNvSpPr/>
          <p:nvPr/>
        </p:nvSpPr>
        <p:spPr>
          <a:xfrm>
            <a:off x="1055440" y="2348880"/>
            <a:ext cx="9937104" cy="2808312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内容占位符 4">
            <a:extLst>
              <a:ext uri="{FF2B5EF4-FFF2-40B4-BE49-F238E27FC236}">
                <a16:creationId xmlns:a16="http://schemas.microsoft.com/office/drawing/2014/main" id="{CEE0C64F-1DF2-419E-8391-05D8862346BF}"/>
              </a:ext>
            </a:extLst>
          </p:cNvPr>
          <p:cNvSpPr>
            <a:spLocks noGrp="1"/>
          </p:cNvSpPr>
          <p:nvPr/>
        </p:nvSpPr>
        <p:spPr>
          <a:xfrm>
            <a:off x="1055440" y="2883912"/>
            <a:ext cx="9937104" cy="227328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戏剧冲突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——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矛盾</a:t>
            </a: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spcBef>
                <a:spcPts val="0"/>
              </a:spcBef>
              <a:buNone/>
            </a:pP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戏剧冲突包括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人与人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人与环境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人物内心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的冲突。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buNone/>
            </a:pPr>
            <a:endParaRPr lang="zh-CN" altLang="zh-CN" sz="28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39300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id="{F93ABF64-9128-42E9-A180-6727900EEAFA}"/>
              </a:ext>
            </a:extLst>
          </p:cNvPr>
          <p:cNvSpPr/>
          <p:nvPr/>
        </p:nvSpPr>
        <p:spPr>
          <a:xfrm>
            <a:off x="1055440" y="980728"/>
            <a:ext cx="10081120" cy="4896544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内容占位符 4">
            <a:extLst>
              <a:ext uri="{FF2B5EF4-FFF2-40B4-BE49-F238E27FC236}">
                <a16:creationId xmlns:a16="http://schemas.microsoft.com/office/drawing/2014/main" id="{CEE0C64F-1DF2-419E-8391-05D8862346BF}"/>
              </a:ext>
            </a:extLst>
          </p:cNvPr>
          <p:cNvSpPr>
            <a:spLocks noGrp="1"/>
          </p:cNvSpPr>
          <p:nvPr/>
        </p:nvSpPr>
        <p:spPr>
          <a:xfrm>
            <a:off x="1559496" y="1484784"/>
            <a:ext cx="9577064" cy="273911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36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如何把握戏剧冲突</a:t>
            </a:r>
            <a:endParaRPr lang="en-US" altLang="zh-CN" sz="36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找到人物，分析人与人之间的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矛盾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关系；</a:t>
            </a: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找到环境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自然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/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社会</a:t>
            </a: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，分析人与环境之间的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矛盾</a:t>
            </a:r>
            <a:endParaRPr lang="en-US" altLang="zh-CN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关系；</a:t>
            </a: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分析人的内心</a:t>
            </a:r>
            <a:r>
              <a:rPr lang="zh-CN" altLang="en-US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矛盾</a:t>
            </a:r>
            <a:r>
              <a:rPr lang="zh-CN" altLang="en-US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buNone/>
            </a:pPr>
            <a:endParaRPr lang="zh-CN" altLang="zh-CN" sz="28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8840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>
            <a:extLst>
              <a:ext uri="{FF2B5EF4-FFF2-40B4-BE49-F238E27FC236}">
                <a16:creationId xmlns:a16="http://schemas.microsoft.com/office/drawing/2014/main" id="{04E1B2F6-5AA7-46EF-B927-95A9A273FEF1}"/>
              </a:ext>
            </a:extLst>
          </p:cNvPr>
          <p:cNvSpPr>
            <a:spLocks noGrp="1"/>
          </p:cNvSpPr>
          <p:nvPr/>
        </p:nvSpPr>
        <p:spPr>
          <a:xfrm>
            <a:off x="605390" y="980728"/>
            <a:ext cx="10981220" cy="3273444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en-US" altLang="zh-CN" sz="3600" kern="100" dirty="0"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依据戏剧冲突的分类（人与人、人与环境、人物内心的冲突），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请同学们相互讨论，尝试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分析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屈原</a:t>
            </a: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的戏剧冲突。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靳尚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和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郑詹尹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在东皇太一庙密谋毒死屈原。</a:t>
            </a:r>
            <a:endParaRPr lang="en-US" altLang="zh-CN" sz="28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屈原</a:t>
            </a:r>
            <a:r>
              <a:rPr lang="zh-CN" altLang="en-US" sz="2800" kern="100" dirty="0">
                <a:latin typeface="黑体" panose="02010609060101010101" pitchFamily="49" charset="-122"/>
                <a:ea typeface="黑体" panose="02010609060101010101" pitchFamily="49" charset="-122"/>
              </a:rPr>
              <a:t>在神殿呼风唤雨，怒斥神祇。</a:t>
            </a:r>
            <a:endParaRPr lang="en-US" altLang="zh-CN" sz="28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 algn="just">
              <a:buNone/>
            </a:pPr>
            <a:endParaRPr lang="en-US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0" indent="0" algn="just">
              <a:buNone/>
            </a:pPr>
            <a:endParaRPr lang="zh-CN" altLang="zh-CN" sz="1800" kern="100" dirty="0">
              <a:effectLst/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32B5FF51-9ECD-4446-9BCF-7248F219223B}"/>
              </a:ext>
            </a:extLst>
          </p:cNvPr>
          <p:cNvSpPr txBox="1"/>
          <p:nvPr/>
        </p:nvSpPr>
        <p:spPr>
          <a:xfrm>
            <a:off x="532038" y="3730952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人物：靳尚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ACE49D05-6578-4774-AF49-DDE1567D4060}"/>
              </a:ext>
            </a:extLst>
          </p:cNvPr>
          <p:cNvSpPr txBox="1"/>
          <p:nvPr/>
        </p:nvSpPr>
        <p:spPr>
          <a:xfrm>
            <a:off x="6096000" y="3730952"/>
            <a:ext cx="2505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人物：郑詹尹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A6CE1F13-EE3F-4866-8748-5A7E1D64BD41}"/>
              </a:ext>
            </a:extLst>
          </p:cNvPr>
          <p:cNvSpPr txBox="1"/>
          <p:nvPr/>
        </p:nvSpPr>
        <p:spPr>
          <a:xfrm>
            <a:off x="3580633" y="5539374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人物：屈原</a:t>
            </a:r>
          </a:p>
        </p:txBody>
      </p:sp>
      <p:cxnSp>
        <p:nvCxnSpPr>
          <p:cNvPr id="7" name="直接箭头连接符 6">
            <a:extLst>
              <a:ext uri="{FF2B5EF4-FFF2-40B4-BE49-F238E27FC236}">
                <a16:creationId xmlns:a16="http://schemas.microsoft.com/office/drawing/2014/main" id="{40AFDAEE-31BA-4E8C-838B-425CC13A7B5B}"/>
              </a:ext>
            </a:extLst>
          </p:cNvPr>
          <p:cNvCxnSpPr>
            <a:cxnSpLocks/>
          </p:cNvCxnSpPr>
          <p:nvPr/>
        </p:nvCxnSpPr>
        <p:spPr>
          <a:xfrm>
            <a:off x="4547828" y="4354520"/>
            <a:ext cx="0" cy="1152127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框 7">
            <a:extLst>
              <a:ext uri="{FF2B5EF4-FFF2-40B4-BE49-F238E27FC236}">
                <a16:creationId xmlns:a16="http://schemas.microsoft.com/office/drawing/2014/main" id="{4739623A-E5B6-494B-ACC3-FE0F4B832F11}"/>
              </a:ext>
            </a:extLst>
          </p:cNvPr>
          <p:cNvSpPr txBox="1"/>
          <p:nvPr/>
        </p:nvSpPr>
        <p:spPr>
          <a:xfrm>
            <a:off x="4727848" y="482122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毒死</a:t>
            </a: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F9C9DCB3-D195-4BEA-A303-2F90890C6BD6}"/>
              </a:ext>
            </a:extLst>
          </p:cNvPr>
          <p:cNvCxnSpPr>
            <a:cxnSpLocks/>
            <a:endCxn id="4" idx="1"/>
          </p:cNvCxnSpPr>
          <p:nvPr/>
        </p:nvCxnSpPr>
        <p:spPr>
          <a:xfrm>
            <a:off x="2783633" y="3992562"/>
            <a:ext cx="3312367" cy="0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04711A29-A8E6-4EAC-9352-1638A9A52748}"/>
              </a:ext>
            </a:extLst>
          </p:cNvPr>
          <p:cNvSpPr txBox="1"/>
          <p:nvPr/>
        </p:nvSpPr>
        <p:spPr>
          <a:xfrm>
            <a:off x="2871556" y="2988281"/>
            <a:ext cx="3205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冲突：是否毒杀</a:t>
            </a:r>
            <a:endParaRPr lang="en-US" altLang="zh-CN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是否焚烧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B8A8E6C-7571-4E12-BE35-07B58F739FD0}"/>
              </a:ext>
            </a:extLst>
          </p:cNvPr>
          <p:cNvSpPr txBox="1"/>
          <p:nvPr/>
        </p:nvSpPr>
        <p:spPr>
          <a:xfrm>
            <a:off x="5254598" y="5323930"/>
            <a:ext cx="2664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内心</a:t>
            </a:r>
            <a:endParaRPr lang="en-US" altLang="zh-CN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诅咒与热爱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D19CA5B8-6729-4475-8F34-74E4577DB7FE}"/>
              </a:ext>
            </a:extLst>
          </p:cNvPr>
          <p:cNvSpPr txBox="1"/>
          <p:nvPr/>
        </p:nvSpPr>
        <p:spPr>
          <a:xfrm>
            <a:off x="9398911" y="3725633"/>
            <a:ext cx="2160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东皇太一庙</a:t>
            </a:r>
            <a:endParaRPr lang="en-US" altLang="zh-CN" sz="2800" kern="1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（社会环境）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5C98C9E8-77F3-4665-BD54-474BD7578976}"/>
              </a:ext>
            </a:extLst>
          </p:cNvPr>
          <p:cNvSpPr txBox="1"/>
          <p:nvPr/>
        </p:nvSpPr>
        <p:spPr>
          <a:xfrm>
            <a:off x="3344492" y="4821224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冲突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7B382F4F-F2DC-4F28-A7E1-AED52F847020}"/>
              </a:ext>
            </a:extLst>
          </p:cNvPr>
          <p:cNvSpPr txBox="1"/>
          <p:nvPr/>
        </p:nvSpPr>
        <p:spPr>
          <a:xfrm>
            <a:off x="9187310" y="5304088"/>
            <a:ext cx="2160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雷电交加（自然环境）</a:t>
            </a:r>
          </a:p>
        </p:txBody>
      </p:sp>
      <p:cxnSp>
        <p:nvCxnSpPr>
          <p:cNvPr id="16" name="直接箭头连接符 15">
            <a:extLst>
              <a:ext uri="{FF2B5EF4-FFF2-40B4-BE49-F238E27FC236}">
                <a16:creationId xmlns:a16="http://schemas.microsoft.com/office/drawing/2014/main" id="{9D3621E1-7326-4286-A3E7-689A3C9FEE67}"/>
              </a:ext>
            </a:extLst>
          </p:cNvPr>
          <p:cNvCxnSpPr>
            <a:cxnSpLocks/>
          </p:cNvCxnSpPr>
          <p:nvPr/>
        </p:nvCxnSpPr>
        <p:spPr>
          <a:xfrm>
            <a:off x="7608168" y="5803791"/>
            <a:ext cx="1791815" cy="0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>
            <a:extLst>
              <a:ext uri="{FF2B5EF4-FFF2-40B4-BE49-F238E27FC236}">
                <a16:creationId xmlns:a16="http://schemas.microsoft.com/office/drawing/2014/main" id="{5E597BD7-96FC-4FB1-8A9A-3479E1BF4180}"/>
              </a:ext>
            </a:extLst>
          </p:cNvPr>
          <p:cNvCxnSpPr>
            <a:cxnSpLocks/>
            <a:endCxn id="13" idx="1"/>
          </p:cNvCxnSpPr>
          <p:nvPr/>
        </p:nvCxnSpPr>
        <p:spPr>
          <a:xfrm flipV="1">
            <a:off x="5537718" y="4202687"/>
            <a:ext cx="3861193" cy="1434892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>
            <a:extLst>
              <a:ext uri="{FF2B5EF4-FFF2-40B4-BE49-F238E27FC236}">
                <a16:creationId xmlns:a16="http://schemas.microsoft.com/office/drawing/2014/main" id="{0CD248EF-7362-4462-A4D9-1237D6DC8313}"/>
              </a:ext>
            </a:extLst>
          </p:cNvPr>
          <p:cNvCxnSpPr>
            <a:cxnSpLocks/>
          </p:cNvCxnSpPr>
          <p:nvPr/>
        </p:nvCxnSpPr>
        <p:spPr>
          <a:xfrm>
            <a:off x="8566827" y="4002846"/>
            <a:ext cx="804910" cy="0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1466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8" grpId="0"/>
      <p:bldP spid="10" grpId="0"/>
      <p:bldP spid="11" grpId="0"/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本框 7">
            <a:extLst>
              <a:ext uri="{FF2B5EF4-FFF2-40B4-BE49-F238E27FC236}">
                <a16:creationId xmlns:a16="http://schemas.microsoft.com/office/drawing/2014/main" id="{2B2FC2C8-789D-4371-8CD9-964270D94B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74405" y="4158341"/>
            <a:ext cx="162095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人与人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人与环境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人物内心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CBA06BB5-32D8-481D-A959-AA88140F5F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94521" y="4373784"/>
            <a:ext cx="628890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屈原：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冲破黑暗、睥睨一切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光明磊落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奸佞：凶残毒辣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" name="直接箭头连接符 2">
            <a:extLst>
              <a:ext uri="{FF2B5EF4-FFF2-40B4-BE49-F238E27FC236}">
                <a16:creationId xmlns:a16="http://schemas.microsoft.com/office/drawing/2014/main" id="{A76AA525-58D6-467F-8D30-0E72A7B540DE}"/>
              </a:ext>
            </a:extLst>
          </p:cNvPr>
          <p:cNvCxnSpPr/>
          <p:nvPr/>
        </p:nvCxnSpPr>
        <p:spPr>
          <a:xfrm>
            <a:off x="4306638" y="4850837"/>
            <a:ext cx="1080120" cy="0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>
            <a:extLst>
              <a:ext uri="{FF2B5EF4-FFF2-40B4-BE49-F238E27FC236}">
                <a16:creationId xmlns:a16="http://schemas.microsoft.com/office/drawing/2014/main" id="{16CA7CA9-1A46-48B2-AD0F-93617928DBF1}"/>
              </a:ext>
            </a:extLst>
          </p:cNvPr>
          <p:cNvSpPr txBox="1"/>
          <p:nvPr/>
        </p:nvSpPr>
        <p:spPr>
          <a:xfrm>
            <a:off x="568783" y="114865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人物：靳尚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id="{0D5F2BCF-784B-43CF-B435-CF46D80B449F}"/>
              </a:ext>
            </a:extLst>
          </p:cNvPr>
          <p:cNvSpPr txBox="1"/>
          <p:nvPr/>
        </p:nvSpPr>
        <p:spPr>
          <a:xfrm>
            <a:off x="6132745" y="1148656"/>
            <a:ext cx="2505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人物：郑詹尹</a:t>
            </a: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id="{884AB3DF-32BE-436E-9F14-F647CD0CFE56}"/>
              </a:ext>
            </a:extLst>
          </p:cNvPr>
          <p:cNvSpPr txBox="1"/>
          <p:nvPr/>
        </p:nvSpPr>
        <p:spPr>
          <a:xfrm>
            <a:off x="3617378" y="2957078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人物：屈原</a:t>
            </a:r>
          </a:p>
        </p:txBody>
      </p:sp>
      <p:cxnSp>
        <p:nvCxnSpPr>
          <p:cNvPr id="23" name="直接箭头连接符 22">
            <a:extLst>
              <a:ext uri="{FF2B5EF4-FFF2-40B4-BE49-F238E27FC236}">
                <a16:creationId xmlns:a16="http://schemas.microsoft.com/office/drawing/2014/main" id="{100C66FC-FD0F-4FA0-B671-117059DB1DE2}"/>
              </a:ext>
            </a:extLst>
          </p:cNvPr>
          <p:cNvCxnSpPr>
            <a:cxnSpLocks/>
          </p:cNvCxnSpPr>
          <p:nvPr/>
        </p:nvCxnSpPr>
        <p:spPr>
          <a:xfrm>
            <a:off x="4584573" y="1772224"/>
            <a:ext cx="0" cy="1152127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>
            <a:extLst>
              <a:ext uri="{FF2B5EF4-FFF2-40B4-BE49-F238E27FC236}">
                <a16:creationId xmlns:a16="http://schemas.microsoft.com/office/drawing/2014/main" id="{6A7EBE7F-C6E3-43BD-AF67-5C08FC547123}"/>
              </a:ext>
            </a:extLst>
          </p:cNvPr>
          <p:cNvSpPr txBox="1"/>
          <p:nvPr/>
        </p:nvSpPr>
        <p:spPr>
          <a:xfrm>
            <a:off x="4764593" y="223892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毒死</a:t>
            </a: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id="{40364A31-8918-448C-8A29-93557DE84226}"/>
              </a:ext>
            </a:extLst>
          </p:cNvPr>
          <p:cNvSpPr txBox="1"/>
          <p:nvPr/>
        </p:nvSpPr>
        <p:spPr>
          <a:xfrm>
            <a:off x="2927648" y="476672"/>
            <a:ext cx="320509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冲突：是否毒杀</a:t>
            </a:r>
            <a:endParaRPr lang="en-US" altLang="zh-CN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en-US" altLang="zh-CN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</a:t>
            </a:r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是否焚烧</a:t>
            </a: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8169AFCE-12B8-4231-9E92-9FBB38789E61}"/>
              </a:ext>
            </a:extLst>
          </p:cNvPr>
          <p:cNvSpPr txBox="1"/>
          <p:nvPr/>
        </p:nvSpPr>
        <p:spPr>
          <a:xfrm>
            <a:off x="5291343" y="2741634"/>
            <a:ext cx="2664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内心</a:t>
            </a:r>
            <a:endParaRPr lang="en-US" altLang="zh-CN" sz="2800" dirty="0">
              <a:solidFill>
                <a:srgbClr val="C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诅咒与热爱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943CF547-C701-47C3-A936-D7A1C997ECEC}"/>
              </a:ext>
            </a:extLst>
          </p:cNvPr>
          <p:cNvSpPr txBox="1"/>
          <p:nvPr/>
        </p:nvSpPr>
        <p:spPr>
          <a:xfrm>
            <a:off x="9435656" y="1143337"/>
            <a:ext cx="2160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东皇太一庙</a:t>
            </a:r>
            <a:endParaRPr lang="en-US" altLang="zh-CN" sz="2800" kern="1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（社会环境）</a:t>
            </a: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987FFCD8-B196-4DA0-9D97-44A0A152837D}"/>
              </a:ext>
            </a:extLst>
          </p:cNvPr>
          <p:cNvSpPr txBox="1"/>
          <p:nvPr/>
        </p:nvSpPr>
        <p:spPr>
          <a:xfrm>
            <a:off x="3381237" y="2238928"/>
            <a:ext cx="10801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冲突</a:t>
            </a: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id="{C0C30B19-D59B-4013-B248-F52153746758}"/>
              </a:ext>
            </a:extLst>
          </p:cNvPr>
          <p:cNvSpPr txBox="1"/>
          <p:nvPr/>
        </p:nvSpPr>
        <p:spPr>
          <a:xfrm>
            <a:off x="9224055" y="2721792"/>
            <a:ext cx="2160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雷电交加（自然环境）</a:t>
            </a:r>
          </a:p>
        </p:txBody>
      </p:sp>
      <p:cxnSp>
        <p:nvCxnSpPr>
          <p:cNvPr id="30" name="直接箭头连接符 29">
            <a:extLst>
              <a:ext uri="{FF2B5EF4-FFF2-40B4-BE49-F238E27FC236}">
                <a16:creationId xmlns:a16="http://schemas.microsoft.com/office/drawing/2014/main" id="{88EDCEAA-B292-49A4-905C-6A9FDD6002C2}"/>
              </a:ext>
            </a:extLst>
          </p:cNvPr>
          <p:cNvCxnSpPr>
            <a:cxnSpLocks/>
          </p:cNvCxnSpPr>
          <p:nvPr/>
        </p:nvCxnSpPr>
        <p:spPr>
          <a:xfrm>
            <a:off x="7644913" y="3221495"/>
            <a:ext cx="1791815" cy="0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接箭头连接符 30">
            <a:extLst>
              <a:ext uri="{FF2B5EF4-FFF2-40B4-BE49-F238E27FC236}">
                <a16:creationId xmlns:a16="http://schemas.microsoft.com/office/drawing/2014/main" id="{4DACDF19-D444-4611-A4FB-D094B502C785}"/>
              </a:ext>
            </a:extLst>
          </p:cNvPr>
          <p:cNvCxnSpPr>
            <a:cxnSpLocks/>
            <a:endCxn id="27" idx="1"/>
          </p:cNvCxnSpPr>
          <p:nvPr/>
        </p:nvCxnSpPr>
        <p:spPr>
          <a:xfrm flipV="1">
            <a:off x="5574463" y="1620391"/>
            <a:ext cx="3861193" cy="1434892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箭头连接符 31">
            <a:extLst>
              <a:ext uri="{FF2B5EF4-FFF2-40B4-BE49-F238E27FC236}">
                <a16:creationId xmlns:a16="http://schemas.microsoft.com/office/drawing/2014/main" id="{C4F0635E-7CC1-4903-8FEE-DAD9057E62AB}"/>
              </a:ext>
            </a:extLst>
          </p:cNvPr>
          <p:cNvCxnSpPr>
            <a:cxnSpLocks/>
          </p:cNvCxnSpPr>
          <p:nvPr/>
        </p:nvCxnSpPr>
        <p:spPr>
          <a:xfrm>
            <a:off x="2805173" y="1440621"/>
            <a:ext cx="3312367" cy="0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101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id="{15E176E7-5E50-4821-9002-B58607522198}"/>
              </a:ext>
            </a:extLst>
          </p:cNvPr>
          <p:cNvSpPr txBox="1"/>
          <p:nvPr/>
        </p:nvSpPr>
        <p:spPr>
          <a:xfrm>
            <a:off x="767408" y="1412776"/>
            <a:ext cx="11303094" cy="134748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algn="just"/>
            <a:r>
              <a:rPr lang="zh-CN" altLang="zh-CN" sz="3600" b="1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三、《天下第一楼》的主要情节、戏剧冲突和人物形象</a:t>
            </a:r>
            <a:endParaRPr lang="zh-CN" altLang="zh-CN" sz="3600" kern="100" dirty="0">
              <a:effectLst/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lnSpc>
                <a:spcPct val="150000"/>
              </a:lnSpc>
              <a:spcBef>
                <a:spcPts val="20"/>
              </a:spcBef>
              <a:spcAft>
                <a:spcPts val="0"/>
              </a:spcAft>
              <a:buNone/>
            </a:pPr>
            <a:endParaRPr lang="zh-CN" altLang="en-US" sz="36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11E2DDDD-82EA-4074-BA3F-C74D2B809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955" y="2348880"/>
            <a:ext cx="4896000" cy="32608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2">
            <a:extLst>
              <a:ext uri="{FF2B5EF4-FFF2-40B4-BE49-F238E27FC236}">
                <a16:creationId xmlns:a16="http://schemas.microsoft.com/office/drawing/2014/main" id="{B4CA33EB-3FB3-4DF2-885E-4D5B0C9038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43585" y="5609692"/>
            <a:ext cx="375074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latin typeface="黑体" panose="02010609060101010101" pitchFamily="49" charset="-122"/>
                <a:ea typeface="黑体" panose="02010609060101010101" pitchFamily="49" charset="-122"/>
              </a:rPr>
              <a:t>（图片来源于网络）</a:t>
            </a:r>
          </a:p>
        </p:txBody>
      </p:sp>
    </p:spTree>
    <p:extLst>
      <p:ext uri="{BB962C8B-B14F-4D97-AF65-F5344CB8AC3E}">
        <p14:creationId xmlns:p14="http://schemas.microsoft.com/office/powerpoint/2010/main" val="23417663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图片 1" descr="logo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135" y="116205"/>
            <a:ext cx="1501140" cy="397510"/>
          </a:xfrm>
          <a:prstGeom prst="rect">
            <a:avLst/>
          </a:prstGeom>
        </p:spPr>
      </p:pic>
      <p:pic>
        <p:nvPicPr>
          <p:cNvPr id="5" name="图片 4" descr="abf26f314e9817d4f19fa34975c452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00030" y="6292850"/>
            <a:ext cx="1626870" cy="424815"/>
          </a:xfrm>
          <a:prstGeom prst="rect">
            <a:avLst/>
          </a:prstGeom>
        </p:spPr>
      </p:pic>
      <p:sp>
        <p:nvSpPr>
          <p:cNvPr id="33794" name="内容占位符 4"/>
          <p:cNvSpPr>
            <a:spLocks noGrp="1"/>
          </p:cNvSpPr>
          <p:nvPr/>
        </p:nvSpPr>
        <p:spPr>
          <a:xfrm>
            <a:off x="767408" y="647943"/>
            <a:ext cx="10657184" cy="1665655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buNone/>
            </a:pPr>
            <a:endParaRPr lang="en-US" altLang="zh-CN" sz="3600" kern="1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zh-CN" altLang="en-US" sz="36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（一）</a:t>
            </a:r>
            <a:r>
              <a:rPr lang="en-US" altLang="zh-CN" sz="36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《</a:t>
            </a:r>
            <a:r>
              <a:rPr lang="zh-CN" altLang="en-US" sz="36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天下第一楼</a:t>
            </a:r>
            <a:r>
              <a:rPr lang="en-US" altLang="zh-CN" sz="36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》</a:t>
            </a:r>
            <a:r>
              <a:rPr lang="zh-CN" altLang="en-US" sz="36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（何冀平）</a:t>
            </a:r>
            <a:endParaRPr lang="en-US" altLang="zh-CN" sz="3600" kern="100" dirty="0"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zh-CN" altLang="en-US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endParaRPr lang="en-US" altLang="zh-CN" kern="1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民国初年，北京前门外老字号福聚德烤鸭店的掌柜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老东家</a:t>
            </a:r>
            <a:r>
              <a:rPr lang="en-US" altLang="zh-CN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r>
              <a:rPr lang="zh-CN" altLang="en-US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唐德源年事已高，两个儿子又不争气，饭店经营不善。掌柜去世前，将买卖交给精明强干的同乡卢孟实经营。卢孟实重订店规，调整人员，改良菜式，新建大楼，斡旋于各方势力、各类人物之间，将福聚德的事业推上顶峰。但在东家、官府等的内外逼压、破坏下，卢孟实最终没有能真正实现自己的梦想，被逼还乡，福聚德也由盛转衰。</a:t>
            </a:r>
            <a:endParaRPr lang="en-US" altLang="zh-CN" sz="2800" kern="100" dirty="0">
              <a:solidFill>
                <a:srgbClr val="000000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CN" sz="2800" kern="100" dirty="0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课文是剧本第三幕的节选。</a:t>
            </a:r>
            <a:endParaRPr lang="zh-CN" altLang="zh-CN" sz="2800" kern="100" dirty="0"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95719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>
            <a:extLst>
              <a:ext uri="{FF2B5EF4-FFF2-40B4-BE49-F238E27FC236}">
                <a16:creationId xmlns:a16="http://schemas.microsoft.com/office/drawing/2014/main" id="{448DD535-5F96-4735-97C7-3E0B5A2E240D}"/>
              </a:ext>
            </a:extLst>
          </p:cNvPr>
          <p:cNvGrpSpPr/>
          <p:nvPr/>
        </p:nvGrpSpPr>
        <p:grpSpPr>
          <a:xfrm>
            <a:off x="1071259" y="3598124"/>
            <a:ext cx="4014558" cy="315114"/>
            <a:chOff x="2479361" y="2183606"/>
            <a:chExt cx="2068827" cy="180975"/>
          </a:xfrm>
        </p:grpSpPr>
        <p:cxnSp>
          <p:nvCxnSpPr>
            <p:cNvPr id="13" name="直接连接符 12">
              <a:extLst>
                <a:ext uri="{FF2B5EF4-FFF2-40B4-BE49-F238E27FC236}">
                  <a16:creationId xmlns:a16="http://schemas.microsoft.com/office/drawing/2014/main" id="{48450A46-38CF-4991-ABC6-2F4B90B7F26B}"/>
                </a:ext>
              </a:extLst>
            </p:cNvPr>
            <p:cNvCxnSpPr/>
            <p:nvPr/>
          </p:nvCxnSpPr>
          <p:spPr>
            <a:xfrm flipH="1" flipV="1">
              <a:off x="4367213" y="2183606"/>
              <a:ext cx="180975" cy="180975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D127DFAC-0297-4FB7-8169-C6C649EC04B5}"/>
                </a:ext>
              </a:extLst>
            </p:cNvPr>
            <p:cNvCxnSpPr/>
            <p:nvPr/>
          </p:nvCxnSpPr>
          <p:spPr>
            <a:xfrm flipH="1">
              <a:off x="2479361" y="2184400"/>
              <a:ext cx="1889439" cy="0"/>
            </a:xfrm>
            <a:prstGeom prst="line">
              <a:avLst/>
            </a:prstGeom>
            <a:ln w="28575"/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9861B34A-4615-4640-9735-3C56EB59F4B7}"/>
              </a:ext>
            </a:extLst>
          </p:cNvPr>
          <p:cNvGrpSpPr/>
          <p:nvPr/>
        </p:nvGrpSpPr>
        <p:grpSpPr>
          <a:xfrm>
            <a:off x="1481202" y="5394025"/>
            <a:ext cx="3960439" cy="194848"/>
            <a:chOff x="2479361" y="2003425"/>
            <a:chExt cx="2068827" cy="180975"/>
          </a:xfrm>
        </p:grpSpPr>
        <p:cxnSp>
          <p:nvCxnSpPr>
            <p:cNvPr id="17" name="直接连接符 16">
              <a:extLst>
                <a:ext uri="{FF2B5EF4-FFF2-40B4-BE49-F238E27FC236}">
                  <a16:creationId xmlns:a16="http://schemas.microsoft.com/office/drawing/2014/main" id="{AA98D4CA-338C-4D94-A120-02CDA886F4D4}"/>
                </a:ext>
              </a:extLst>
            </p:cNvPr>
            <p:cNvCxnSpPr/>
            <p:nvPr/>
          </p:nvCxnSpPr>
          <p:spPr>
            <a:xfrm flipH="1">
              <a:off x="4367213" y="2003425"/>
              <a:ext cx="180975" cy="180975"/>
            </a:xfrm>
            <a:prstGeom prst="line">
              <a:avLst/>
            </a:prstGeom>
            <a:ln w="28575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03DE1270-5400-4EC3-AA18-081918F6E25C}"/>
                </a:ext>
              </a:extLst>
            </p:cNvPr>
            <p:cNvCxnSpPr/>
            <p:nvPr/>
          </p:nvCxnSpPr>
          <p:spPr>
            <a:xfrm flipH="1">
              <a:off x="2479361" y="2184400"/>
              <a:ext cx="1889439" cy="0"/>
            </a:xfrm>
            <a:prstGeom prst="line">
              <a:avLst/>
            </a:prstGeom>
            <a:ln w="28575"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Rectangle 46">
            <a:extLst>
              <a:ext uri="{FF2B5EF4-FFF2-40B4-BE49-F238E27FC236}">
                <a16:creationId xmlns:a16="http://schemas.microsoft.com/office/drawing/2014/main" id="{353A941D-2378-41BD-BBF6-F121542F77C5}"/>
              </a:ext>
            </a:extLst>
          </p:cNvPr>
          <p:cNvSpPr/>
          <p:nvPr/>
        </p:nvSpPr>
        <p:spPr>
          <a:xfrm>
            <a:off x="1481202" y="4477128"/>
            <a:ext cx="3712247" cy="1077218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1.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唐茂昌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强行要钱，</a:t>
            </a:r>
            <a:endParaRPr lang="en-US" altLang="zh-CN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华康隶书体W7" panose="03000709000000000000" charset="-122"/>
              <a:sym typeface="+mn-ea"/>
            </a:endParaRPr>
          </a:p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  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王子西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勉强应对。</a:t>
            </a:r>
            <a:endParaRPr lang="zh-CN" altLang="en-US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华康隶书体W7" panose="03000709000000000000" charset="-122"/>
            </a:endParaRPr>
          </a:p>
        </p:txBody>
      </p:sp>
      <p:sp>
        <p:nvSpPr>
          <p:cNvPr id="23" name="Rectangle 46">
            <a:extLst>
              <a:ext uri="{FF2B5EF4-FFF2-40B4-BE49-F238E27FC236}">
                <a16:creationId xmlns:a16="http://schemas.microsoft.com/office/drawing/2014/main" id="{96972625-47B4-401F-970C-1922704038E1}"/>
              </a:ext>
            </a:extLst>
          </p:cNvPr>
          <p:cNvSpPr/>
          <p:nvPr/>
        </p:nvSpPr>
        <p:spPr>
          <a:xfrm>
            <a:off x="7261845" y="2628990"/>
            <a:ext cx="4067155" cy="1077218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4.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罗大头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以撂挑子相</a:t>
            </a:r>
            <a:endParaRPr lang="en-US" altLang="zh-CN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威胁并羞辱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卢孟实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。</a:t>
            </a:r>
            <a:endParaRPr lang="zh-CN" altLang="en-US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Rectangle 46">
            <a:extLst>
              <a:ext uri="{FF2B5EF4-FFF2-40B4-BE49-F238E27FC236}">
                <a16:creationId xmlns:a16="http://schemas.microsoft.com/office/drawing/2014/main" id="{B85158FE-EE1F-4D4A-99B3-F259AF630AD9}"/>
              </a:ext>
            </a:extLst>
          </p:cNvPr>
          <p:cNvSpPr/>
          <p:nvPr/>
        </p:nvSpPr>
        <p:spPr>
          <a:xfrm>
            <a:off x="7426885" y="4443794"/>
            <a:ext cx="3857150" cy="1077218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5.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唐茂盛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支钱要人，</a:t>
            </a:r>
            <a:endParaRPr lang="en-US" altLang="zh-CN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卢孟实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欲哭无泪。</a:t>
            </a:r>
            <a:endParaRPr lang="zh-CN" altLang="en-US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id="{E0CE10E2-15DA-4627-A907-061E905CC54D}"/>
              </a:ext>
            </a:extLst>
          </p:cNvPr>
          <p:cNvSpPr/>
          <p:nvPr/>
        </p:nvSpPr>
        <p:spPr>
          <a:xfrm>
            <a:off x="4986880" y="3222653"/>
            <a:ext cx="2331692" cy="2331693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福聚德由盛而衰的原因</a:t>
            </a:r>
          </a:p>
        </p:txBody>
      </p:sp>
      <p:sp>
        <p:nvSpPr>
          <p:cNvPr id="29" name="Rectangle 46">
            <a:extLst>
              <a:ext uri="{FF2B5EF4-FFF2-40B4-BE49-F238E27FC236}">
                <a16:creationId xmlns:a16="http://schemas.microsoft.com/office/drawing/2014/main" id="{FF9FC095-4987-44E9-BF66-893153FE1B4C}"/>
              </a:ext>
            </a:extLst>
          </p:cNvPr>
          <p:cNvSpPr/>
          <p:nvPr/>
        </p:nvSpPr>
        <p:spPr>
          <a:xfrm>
            <a:off x="1274633" y="2520906"/>
            <a:ext cx="3712247" cy="1077218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2.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克五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借机敲诈，</a:t>
            </a:r>
            <a:endParaRPr lang="en-US" altLang="zh-CN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华康隶书体W7" panose="03000709000000000000" charset="-122"/>
              <a:sym typeface="+mn-ea"/>
            </a:endParaRPr>
          </a:p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  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卢孟实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威严应对。</a:t>
            </a:r>
            <a:endParaRPr lang="zh-CN" altLang="en-US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华康隶书体W7" panose="03000709000000000000" charset="-122"/>
            </a:endParaRPr>
          </a:p>
        </p:txBody>
      </p:sp>
      <p:sp>
        <p:nvSpPr>
          <p:cNvPr id="30" name="Rectangle 46">
            <a:extLst>
              <a:ext uri="{FF2B5EF4-FFF2-40B4-BE49-F238E27FC236}">
                <a16:creationId xmlns:a16="http://schemas.microsoft.com/office/drawing/2014/main" id="{198DDA00-0B9E-41B6-90D2-2E1E8AC83F5C}"/>
              </a:ext>
            </a:extLst>
          </p:cNvPr>
          <p:cNvSpPr/>
          <p:nvPr/>
        </p:nvSpPr>
        <p:spPr>
          <a:xfrm>
            <a:off x="3920478" y="1533861"/>
            <a:ext cx="4464496" cy="1077218"/>
          </a:xfrm>
          <a:prstGeom prst="rect">
            <a:avLst/>
          </a:prstGeom>
        </p:spPr>
        <p:txBody>
          <a:bodyPr vert="horz" wrap="square">
            <a:spAutoFit/>
          </a:bodyPr>
          <a:lstStyle/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3.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卢孟实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处罚不成器</a:t>
            </a:r>
            <a:endParaRPr lang="en-US" altLang="zh-CN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华康隶书体W7" panose="03000709000000000000" charset="-122"/>
              <a:sym typeface="+mn-ea"/>
            </a:endParaRPr>
          </a:p>
          <a:p>
            <a:pPr algn="l"/>
            <a:r>
              <a:rPr lang="en-US" altLang="zh-CN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  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的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小伙计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，厚赏</a:t>
            </a:r>
            <a:r>
              <a:rPr lang="zh-CN" altLang="en-US" sz="3200" dirty="0">
                <a:solidFill>
                  <a:srgbClr val="C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成顺</a:t>
            </a:r>
            <a:r>
              <a:rPr lang="zh-CN" altLang="en-US" sz="32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华康隶书体W7" panose="03000709000000000000" charset="-122"/>
                <a:sym typeface="+mn-ea"/>
              </a:rPr>
              <a:t>。</a:t>
            </a:r>
            <a:endParaRPr lang="zh-CN" altLang="en-US" sz="32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华康隶书体W7" panose="03000709000000000000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93F24B48-0329-44AE-B72F-F9E50C9E91DE}"/>
              </a:ext>
            </a:extLst>
          </p:cNvPr>
          <p:cNvSpPr txBox="1"/>
          <p:nvPr/>
        </p:nvSpPr>
        <p:spPr>
          <a:xfrm>
            <a:off x="1002711" y="922287"/>
            <a:ext cx="102813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zh-CN" altLang="en-US" sz="32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（二）请同学们浏览课文，结合所学，完成课后第一题。</a:t>
            </a:r>
            <a:endParaRPr lang="en-US" altLang="zh-CN" sz="32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0E4D991E-23C8-4DDA-9EB7-BF98C61416A5}"/>
              </a:ext>
            </a:extLst>
          </p:cNvPr>
          <p:cNvCxnSpPr>
            <a:endCxn id="28" idx="0"/>
          </p:cNvCxnSpPr>
          <p:nvPr/>
        </p:nvCxnSpPr>
        <p:spPr>
          <a:xfrm>
            <a:off x="6152726" y="2720504"/>
            <a:ext cx="0" cy="502149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C06FB2E9-9E21-49C4-8AC2-B4BD9A4E883D}"/>
              </a:ext>
            </a:extLst>
          </p:cNvPr>
          <p:cNvGrpSpPr/>
          <p:nvPr/>
        </p:nvGrpSpPr>
        <p:grpSpPr>
          <a:xfrm flipH="1">
            <a:off x="7226592" y="3644541"/>
            <a:ext cx="3804225" cy="315115"/>
            <a:chOff x="2479361" y="2183606"/>
            <a:chExt cx="2068827" cy="180975"/>
          </a:xfrm>
        </p:grpSpPr>
        <p:cxnSp>
          <p:nvCxnSpPr>
            <p:cNvPr id="22" name="直接连接符 21">
              <a:extLst>
                <a:ext uri="{FF2B5EF4-FFF2-40B4-BE49-F238E27FC236}">
                  <a16:creationId xmlns:a16="http://schemas.microsoft.com/office/drawing/2014/main" id="{490A8B7B-247B-431D-93A1-4077DBDB93F9}"/>
                </a:ext>
              </a:extLst>
            </p:cNvPr>
            <p:cNvCxnSpPr/>
            <p:nvPr/>
          </p:nvCxnSpPr>
          <p:spPr>
            <a:xfrm flipH="1" flipV="1">
              <a:off x="4367213" y="2183606"/>
              <a:ext cx="180975" cy="180975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id="{390781D9-9425-46F6-9E3C-D4273D9DD634}"/>
                </a:ext>
              </a:extLst>
            </p:cNvPr>
            <p:cNvCxnSpPr/>
            <p:nvPr/>
          </p:nvCxnSpPr>
          <p:spPr>
            <a:xfrm flipH="1">
              <a:off x="2479361" y="2184400"/>
              <a:ext cx="1889439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43841345-7FD9-4DE7-8896-F4516281128C}"/>
              </a:ext>
            </a:extLst>
          </p:cNvPr>
          <p:cNvGrpSpPr/>
          <p:nvPr/>
        </p:nvGrpSpPr>
        <p:grpSpPr>
          <a:xfrm flipH="1">
            <a:off x="6853534" y="5418643"/>
            <a:ext cx="4177282" cy="204738"/>
            <a:chOff x="2479361" y="2003425"/>
            <a:chExt cx="2068827" cy="180975"/>
          </a:xfrm>
        </p:grpSpPr>
        <p:cxnSp>
          <p:nvCxnSpPr>
            <p:cNvPr id="33" name="直接连接符 32">
              <a:extLst>
                <a:ext uri="{FF2B5EF4-FFF2-40B4-BE49-F238E27FC236}">
                  <a16:creationId xmlns:a16="http://schemas.microsoft.com/office/drawing/2014/main" id="{A81367A1-C726-4948-89D1-782AFB372727}"/>
                </a:ext>
              </a:extLst>
            </p:cNvPr>
            <p:cNvCxnSpPr/>
            <p:nvPr/>
          </p:nvCxnSpPr>
          <p:spPr>
            <a:xfrm flipH="1">
              <a:off x="4367213" y="2003425"/>
              <a:ext cx="180975" cy="180975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9F47A113-5F61-4BF2-8D2A-CBACADB40F0B}"/>
                </a:ext>
              </a:extLst>
            </p:cNvPr>
            <p:cNvCxnSpPr/>
            <p:nvPr/>
          </p:nvCxnSpPr>
          <p:spPr>
            <a:xfrm flipH="1">
              <a:off x="2479361" y="2184400"/>
              <a:ext cx="1889439" cy="0"/>
            </a:xfrm>
            <a:prstGeom prst="line">
              <a:avLst/>
            </a:prstGeom>
            <a:ln w="28575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8408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28" grpId="0" animBg="1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>
            <a:extLst>
              <a:ext uri="{FF2B5EF4-FFF2-40B4-BE49-F238E27FC236}">
                <a16:creationId xmlns:a16="http://schemas.microsoft.com/office/drawing/2014/main" id="{E6B8B8F2-3A79-4328-95A4-40BC8C5387C4}"/>
              </a:ext>
            </a:extLst>
          </p:cNvPr>
          <p:cNvSpPr txBox="1"/>
          <p:nvPr/>
        </p:nvSpPr>
        <p:spPr>
          <a:xfrm>
            <a:off x="1268501" y="5244171"/>
            <a:ext cx="101531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人物形象：</a:t>
            </a:r>
          </a:p>
        </p:txBody>
      </p:sp>
      <p:sp>
        <p:nvSpPr>
          <p:cNvPr id="13" name="右中括号 12">
            <a:extLst>
              <a:ext uri="{FF2B5EF4-FFF2-40B4-BE49-F238E27FC236}">
                <a16:creationId xmlns:a16="http://schemas.microsoft.com/office/drawing/2014/main" id="{F9769B34-D79C-4BA4-B37C-FCA3AF5F949C}"/>
              </a:ext>
            </a:extLst>
          </p:cNvPr>
          <p:cNvSpPr/>
          <p:nvPr/>
        </p:nvSpPr>
        <p:spPr>
          <a:xfrm>
            <a:off x="6887088" y="1842767"/>
            <a:ext cx="252024" cy="1874259"/>
          </a:xfrm>
          <a:prstGeom prst="rightBracket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F8C40967-8BD8-4C8E-AB32-BA1F6F419C08}"/>
              </a:ext>
            </a:extLst>
          </p:cNvPr>
          <p:cNvSpPr txBox="1"/>
          <p:nvPr/>
        </p:nvSpPr>
        <p:spPr>
          <a:xfrm>
            <a:off x="9230450" y="1712761"/>
            <a:ext cx="14499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小环境：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3A669B52-2020-4225-ABCE-498BA9ADC487}"/>
              </a:ext>
            </a:extLst>
          </p:cNvPr>
          <p:cNvSpPr txBox="1"/>
          <p:nvPr/>
        </p:nvSpPr>
        <p:spPr>
          <a:xfrm>
            <a:off x="767408" y="581119"/>
            <a:ext cx="10657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（二）</a:t>
            </a:r>
            <a:r>
              <a:rPr lang="zh-CN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请同学们根据主要情节，完成思维导图，分析戏剧冲突。</a:t>
            </a:r>
          </a:p>
          <a:p>
            <a:endParaRPr lang="zh-CN" altLang="en-US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文本框 18">
            <a:extLst>
              <a:ext uri="{FF2B5EF4-FFF2-40B4-BE49-F238E27FC236}">
                <a16:creationId xmlns:a16="http://schemas.microsoft.com/office/drawing/2014/main" id="{15CC3B43-C5A1-4A47-A64C-85A04B4C5B58}"/>
              </a:ext>
            </a:extLst>
          </p:cNvPr>
          <p:cNvSpPr txBox="1"/>
          <p:nvPr/>
        </p:nvSpPr>
        <p:spPr>
          <a:xfrm>
            <a:off x="3705631" y="3882080"/>
            <a:ext cx="10580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克五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20" name="直接箭头连接符 19">
            <a:extLst>
              <a:ext uri="{FF2B5EF4-FFF2-40B4-BE49-F238E27FC236}">
                <a16:creationId xmlns:a16="http://schemas.microsoft.com/office/drawing/2014/main" id="{CC98DD33-086A-428A-971E-BA349FA3A0CB}"/>
              </a:ext>
            </a:extLst>
          </p:cNvPr>
          <p:cNvCxnSpPr>
            <a:cxnSpLocks/>
          </p:cNvCxnSpPr>
          <p:nvPr/>
        </p:nvCxnSpPr>
        <p:spPr>
          <a:xfrm>
            <a:off x="2135560" y="4992046"/>
            <a:ext cx="0" cy="350138"/>
          </a:xfrm>
          <a:prstGeom prst="straightConnector1">
            <a:avLst/>
          </a:prstGeom>
          <a:ln w="190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>
            <a:extLst>
              <a:ext uri="{FF2B5EF4-FFF2-40B4-BE49-F238E27FC236}">
                <a16:creationId xmlns:a16="http://schemas.microsoft.com/office/drawing/2014/main" id="{41493437-A1DF-4187-B2C1-6FE25B4054CC}"/>
              </a:ext>
            </a:extLst>
          </p:cNvPr>
          <p:cNvSpPr txBox="1"/>
          <p:nvPr/>
        </p:nvSpPr>
        <p:spPr>
          <a:xfrm>
            <a:off x="6613671" y="2346049"/>
            <a:ext cx="2160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内忧</a:t>
            </a:r>
          </a:p>
        </p:txBody>
      </p:sp>
      <p:sp>
        <p:nvSpPr>
          <p:cNvPr id="16" name="文本框 15">
            <a:extLst>
              <a:ext uri="{FF2B5EF4-FFF2-40B4-BE49-F238E27FC236}">
                <a16:creationId xmlns:a16="http://schemas.microsoft.com/office/drawing/2014/main" id="{3B448C00-9511-4A08-B379-E2190A60792A}"/>
              </a:ext>
            </a:extLst>
          </p:cNvPr>
          <p:cNvSpPr txBox="1"/>
          <p:nvPr/>
        </p:nvSpPr>
        <p:spPr>
          <a:xfrm>
            <a:off x="1389366" y="131954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王子西</a:t>
            </a:r>
          </a:p>
        </p:txBody>
      </p:sp>
      <p:sp>
        <p:nvSpPr>
          <p:cNvPr id="17" name="文本框 16">
            <a:extLst>
              <a:ext uri="{FF2B5EF4-FFF2-40B4-BE49-F238E27FC236}">
                <a16:creationId xmlns:a16="http://schemas.microsoft.com/office/drawing/2014/main" id="{E16C251E-4BBB-4AD6-94A5-774C20E47EBE}"/>
              </a:ext>
            </a:extLst>
          </p:cNvPr>
          <p:cNvSpPr txBox="1"/>
          <p:nvPr/>
        </p:nvSpPr>
        <p:spPr>
          <a:xfrm>
            <a:off x="3727530" y="1319548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唐茂昌</a:t>
            </a:r>
          </a:p>
        </p:txBody>
      </p:sp>
      <p:cxnSp>
        <p:nvCxnSpPr>
          <p:cNvPr id="21" name="直接箭头连接符 20">
            <a:extLst>
              <a:ext uri="{FF2B5EF4-FFF2-40B4-BE49-F238E27FC236}">
                <a16:creationId xmlns:a16="http://schemas.microsoft.com/office/drawing/2014/main" id="{DA3EAC1E-A03A-4410-9B38-2B69C7785CB1}"/>
              </a:ext>
            </a:extLst>
          </p:cNvPr>
          <p:cNvCxnSpPr>
            <a:cxnSpLocks/>
          </p:cNvCxnSpPr>
          <p:nvPr/>
        </p:nvCxnSpPr>
        <p:spPr>
          <a:xfrm>
            <a:off x="2711624" y="1589226"/>
            <a:ext cx="999727" cy="0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文本框 22">
            <a:extLst>
              <a:ext uri="{FF2B5EF4-FFF2-40B4-BE49-F238E27FC236}">
                <a16:creationId xmlns:a16="http://schemas.microsoft.com/office/drawing/2014/main" id="{A0024D2A-0C17-4DBF-972C-C0646919FB51}"/>
              </a:ext>
            </a:extLst>
          </p:cNvPr>
          <p:cNvSpPr txBox="1"/>
          <p:nvPr/>
        </p:nvSpPr>
        <p:spPr>
          <a:xfrm>
            <a:off x="3705631" y="2629296"/>
            <a:ext cx="2323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小伙计、成顺</a:t>
            </a:r>
          </a:p>
        </p:txBody>
      </p:sp>
      <p:sp>
        <p:nvSpPr>
          <p:cNvPr id="7" name="左中括号 6">
            <a:extLst>
              <a:ext uri="{FF2B5EF4-FFF2-40B4-BE49-F238E27FC236}">
                <a16:creationId xmlns:a16="http://schemas.microsoft.com/office/drawing/2014/main" id="{7143347B-332F-4A14-B2E5-ECD59F87995F}"/>
              </a:ext>
            </a:extLst>
          </p:cNvPr>
          <p:cNvSpPr/>
          <p:nvPr/>
        </p:nvSpPr>
        <p:spPr>
          <a:xfrm>
            <a:off x="3136118" y="2133687"/>
            <a:ext cx="252025" cy="2140264"/>
          </a:xfrm>
          <a:prstGeom prst="leftBracket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右中括号 24">
            <a:extLst>
              <a:ext uri="{FF2B5EF4-FFF2-40B4-BE49-F238E27FC236}">
                <a16:creationId xmlns:a16="http://schemas.microsoft.com/office/drawing/2014/main" id="{06F496AE-CAFD-4112-B177-2F0134970A98}"/>
              </a:ext>
            </a:extLst>
          </p:cNvPr>
          <p:cNvSpPr/>
          <p:nvPr/>
        </p:nvSpPr>
        <p:spPr>
          <a:xfrm>
            <a:off x="5137615" y="1581158"/>
            <a:ext cx="185044" cy="754361"/>
          </a:xfrm>
          <a:prstGeom prst="rightBracket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FC6AAE78-B2F5-4292-B07A-970B0F294B9E}"/>
              </a:ext>
            </a:extLst>
          </p:cNvPr>
          <p:cNvSpPr txBox="1"/>
          <p:nvPr/>
        </p:nvSpPr>
        <p:spPr>
          <a:xfrm>
            <a:off x="5282491" y="1667597"/>
            <a:ext cx="174182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老唐家的</a:t>
            </a:r>
          </a:p>
        </p:txBody>
      </p:sp>
      <p:cxnSp>
        <p:nvCxnSpPr>
          <p:cNvPr id="9" name="直接连接符 8">
            <a:extLst>
              <a:ext uri="{FF2B5EF4-FFF2-40B4-BE49-F238E27FC236}">
                <a16:creationId xmlns:a16="http://schemas.microsoft.com/office/drawing/2014/main" id="{0F7E5270-C024-4CE0-B2D7-AAFFAB62DF57}"/>
              </a:ext>
            </a:extLst>
          </p:cNvPr>
          <p:cNvCxnSpPr>
            <a:cxnSpLocks/>
          </p:cNvCxnSpPr>
          <p:nvPr/>
        </p:nvCxnSpPr>
        <p:spPr>
          <a:xfrm>
            <a:off x="6320701" y="4165600"/>
            <a:ext cx="649059" cy="0"/>
          </a:xfrm>
          <a:prstGeom prst="line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箭头连接符 33">
            <a:extLst>
              <a:ext uri="{FF2B5EF4-FFF2-40B4-BE49-F238E27FC236}">
                <a16:creationId xmlns:a16="http://schemas.microsoft.com/office/drawing/2014/main" id="{A9727BE6-63E2-4A26-A766-1E0FD7880400}"/>
              </a:ext>
            </a:extLst>
          </p:cNvPr>
          <p:cNvCxnSpPr>
            <a:cxnSpLocks/>
          </p:cNvCxnSpPr>
          <p:nvPr/>
        </p:nvCxnSpPr>
        <p:spPr>
          <a:xfrm>
            <a:off x="8112224" y="3027735"/>
            <a:ext cx="1008112" cy="0"/>
          </a:xfrm>
          <a:prstGeom prst="straightConnector1">
            <a:avLst/>
          </a:prstGeom>
          <a:ln w="19050">
            <a:solidFill>
              <a:srgbClr val="C0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文本框 35">
            <a:extLst>
              <a:ext uri="{FF2B5EF4-FFF2-40B4-BE49-F238E27FC236}">
                <a16:creationId xmlns:a16="http://schemas.microsoft.com/office/drawing/2014/main" id="{BB961F69-7270-468E-8CFA-A5261EA31DA4}"/>
              </a:ext>
            </a:extLst>
          </p:cNvPr>
          <p:cNvSpPr txBox="1"/>
          <p:nvPr/>
        </p:nvSpPr>
        <p:spPr>
          <a:xfrm>
            <a:off x="9230450" y="2948134"/>
            <a:ext cx="26218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大环境：风云变幻的时代</a:t>
            </a:r>
          </a:p>
        </p:txBody>
      </p:sp>
      <p:sp>
        <p:nvSpPr>
          <p:cNvPr id="40" name="矩形 39">
            <a:extLst>
              <a:ext uri="{FF2B5EF4-FFF2-40B4-BE49-F238E27FC236}">
                <a16:creationId xmlns:a16="http://schemas.microsoft.com/office/drawing/2014/main" id="{ECD984FA-5ECA-4E49-91E9-384BE79643F6}"/>
              </a:ext>
            </a:extLst>
          </p:cNvPr>
          <p:cNvSpPr/>
          <p:nvPr/>
        </p:nvSpPr>
        <p:spPr>
          <a:xfrm>
            <a:off x="3709554" y="1980627"/>
            <a:ext cx="1268579" cy="5549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id="{87463717-DEFA-4EEB-A09F-31C03569B0A6}"/>
              </a:ext>
            </a:extLst>
          </p:cNvPr>
          <p:cNvSpPr/>
          <p:nvPr/>
        </p:nvSpPr>
        <p:spPr>
          <a:xfrm>
            <a:off x="3727530" y="3248255"/>
            <a:ext cx="1268579" cy="5549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41">
            <a:extLst>
              <a:ext uri="{FF2B5EF4-FFF2-40B4-BE49-F238E27FC236}">
                <a16:creationId xmlns:a16="http://schemas.microsoft.com/office/drawing/2014/main" id="{76627383-7DC8-4E67-9034-69F933668C6A}"/>
              </a:ext>
            </a:extLst>
          </p:cNvPr>
          <p:cNvSpPr/>
          <p:nvPr/>
        </p:nvSpPr>
        <p:spPr>
          <a:xfrm>
            <a:off x="1542477" y="3008318"/>
            <a:ext cx="1176176" cy="6197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文本框 43">
            <a:extLst>
              <a:ext uri="{FF2B5EF4-FFF2-40B4-BE49-F238E27FC236}">
                <a16:creationId xmlns:a16="http://schemas.microsoft.com/office/drawing/2014/main" id="{289DDAD1-5D62-4F25-8611-4EF254687BC0}"/>
              </a:ext>
            </a:extLst>
          </p:cNvPr>
          <p:cNvSpPr txBox="1"/>
          <p:nvPr/>
        </p:nvSpPr>
        <p:spPr>
          <a:xfrm>
            <a:off x="3743082" y="1936726"/>
            <a:ext cx="1440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唐茂盛</a:t>
            </a:r>
          </a:p>
        </p:txBody>
      </p:sp>
      <p:sp>
        <p:nvSpPr>
          <p:cNvPr id="45" name="文本框 44">
            <a:extLst>
              <a:ext uri="{FF2B5EF4-FFF2-40B4-BE49-F238E27FC236}">
                <a16:creationId xmlns:a16="http://schemas.microsoft.com/office/drawing/2014/main" id="{50237433-05DE-4EFD-904B-BCCE258E3E99}"/>
              </a:ext>
            </a:extLst>
          </p:cNvPr>
          <p:cNvSpPr txBox="1"/>
          <p:nvPr/>
        </p:nvSpPr>
        <p:spPr>
          <a:xfrm>
            <a:off x="3262130" y="3297569"/>
            <a:ext cx="2323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罗大头</a:t>
            </a:r>
          </a:p>
        </p:txBody>
      </p:sp>
      <p:sp>
        <p:nvSpPr>
          <p:cNvPr id="46" name="文本框 45">
            <a:extLst>
              <a:ext uri="{FF2B5EF4-FFF2-40B4-BE49-F238E27FC236}">
                <a16:creationId xmlns:a16="http://schemas.microsoft.com/office/drawing/2014/main" id="{5E08119D-0310-46C2-96C9-55D4B79326B2}"/>
              </a:ext>
            </a:extLst>
          </p:cNvPr>
          <p:cNvSpPr txBox="1"/>
          <p:nvPr/>
        </p:nvSpPr>
        <p:spPr>
          <a:xfrm>
            <a:off x="921314" y="3027735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卢孟实</a:t>
            </a:r>
          </a:p>
        </p:txBody>
      </p:sp>
      <p:sp>
        <p:nvSpPr>
          <p:cNvPr id="47" name="矩形 46">
            <a:extLst>
              <a:ext uri="{FF2B5EF4-FFF2-40B4-BE49-F238E27FC236}">
                <a16:creationId xmlns:a16="http://schemas.microsoft.com/office/drawing/2014/main" id="{4D585D98-94A3-4E30-B377-E3203B6A5213}"/>
              </a:ext>
            </a:extLst>
          </p:cNvPr>
          <p:cNvSpPr/>
          <p:nvPr/>
        </p:nvSpPr>
        <p:spPr>
          <a:xfrm>
            <a:off x="7248129" y="3901779"/>
            <a:ext cx="864096" cy="61978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8" name="文本框 47">
            <a:extLst>
              <a:ext uri="{FF2B5EF4-FFF2-40B4-BE49-F238E27FC236}">
                <a16:creationId xmlns:a16="http://schemas.microsoft.com/office/drawing/2014/main" id="{5EAADB9C-08BD-4079-859D-BE6792ABD8AF}"/>
              </a:ext>
            </a:extLst>
          </p:cNvPr>
          <p:cNvSpPr txBox="1"/>
          <p:nvPr/>
        </p:nvSpPr>
        <p:spPr>
          <a:xfrm>
            <a:off x="6645230" y="3920658"/>
            <a:ext cx="2160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外患</a:t>
            </a:r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id="{A5133A41-C590-4EAA-97A9-EAD44AD18FBC}"/>
              </a:ext>
            </a:extLst>
          </p:cNvPr>
          <p:cNvSpPr/>
          <p:nvPr/>
        </p:nvSpPr>
        <p:spPr>
          <a:xfrm>
            <a:off x="151424" y="2192645"/>
            <a:ext cx="1132413" cy="55497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F6341C50-0A27-4147-8D94-8C6320F56253}"/>
              </a:ext>
            </a:extLst>
          </p:cNvPr>
          <p:cNvSpPr txBox="1"/>
          <p:nvPr/>
        </p:nvSpPr>
        <p:spPr>
          <a:xfrm>
            <a:off x="38228" y="2187205"/>
            <a:ext cx="1317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人与人</a:t>
            </a:r>
          </a:p>
        </p:txBody>
      </p:sp>
      <p:sp>
        <p:nvSpPr>
          <p:cNvPr id="51" name="矩形 50">
            <a:extLst>
              <a:ext uri="{FF2B5EF4-FFF2-40B4-BE49-F238E27FC236}">
                <a16:creationId xmlns:a16="http://schemas.microsoft.com/office/drawing/2014/main" id="{6549111A-D3CE-48F0-A7B3-A78178147FD1}"/>
              </a:ext>
            </a:extLst>
          </p:cNvPr>
          <p:cNvSpPr/>
          <p:nvPr/>
        </p:nvSpPr>
        <p:spPr>
          <a:xfrm>
            <a:off x="10621658" y="1751248"/>
            <a:ext cx="1230614" cy="46646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矩形 51">
            <a:extLst>
              <a:ext uri="{FF2B5EF4-FFF2-40B4-BE49-F238E27FC236}">
                <a16:creationId xmlns:a16="http://schemas.microsoft.com/office/drawing/2014/main" id="{384B9AEB-E108-43D2-B0B5-92928320A6C1}"/>
              </a:ext>
            </a:extLst>
          </p:cNvPr>
          <p:cNvSpPr/>
          <p:nvPr/>
        </p:nvSpPr>
        <p:spPr>
          <a:xfrm>
            <a:off x="9230450" y="2217715"/>
            <a:ext cx="2621821" cy="52322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7996E31F-2622-4994-B21D-07D29C723FCA}"/>
              </a:ext>
            </a:extLst>
          </p:cNvPr>
          <p:cNvSpPr txBox="1"/>
          <p:nvPr/>
        </p:nvSpPr>
        <p:spPr>
          <a:xfrm>
            <a:off x="9273246" y="1742346"/>
            <a:ext cx="26218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热闹红火的福聚德</a:t>
            </a:r>
          </a:p>
        </p:txBody>
      </p:sp>
      <p:sp>
        <p:nvSpPr>
          <p:cNvPr id="54" name="矩形 53">
            <a:extLst>
              <a:ext uri="{FF2B5EF4-FFF2-40B4-BE49-F238E27FC236}">
                <a16:creationId xmlns:a16="http://schemas.microsoft.com/office/drawing/2014/main" id="{52EBD310-A18C-4F47-B1BC-154D03DF64F3}"/>
              </a:ext>
            </a:extLst>
          </p:cNvPr>
          <p:cNvSpPr/>
          <p:nvPr/>
        </p:nvSpPr>
        <p:spPr>
          <a:xfrm>
            <a:off x="3058124" y="5299006"/>
            <a:ext cx="6150103" cy="9198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>
            <a:extLst>
              <a:ext uri="{FF2B5EF4-FFF2-40B4-BE49-F238E27FC236}">
                <a16:creationId xmlns:a16="http://schemas.microsoft.com/office/drawing/2014/main" id="{245DF20A-3830-4B95-9F17-33D60D7207E6}"/>
              </a:ext>
            </a:extLst>
          </p:cNvPr>
          <p:cNvSpPr txBox="1"/>
          <p:nvPr/>
        </p:nvSpPr>
        <p:spPr>
          <a:xfrm>
            <a:off x="3079256" y="5244171"/>
            <a:ext cx="61289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精明善谋；自尊自强；</a:t>
            </a:r>
            <a:endParaRPr lang="en-US" altLang="zh-CN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始终无法成功</a:t>
            </a:r>
          </a:p>
        </p:txBody>
      </p:sp>
      <p:sp>
        <p:nvSpPr>
          <p:cNvPr id="43" name="文本框 42">
            <a:extLst>
              <a:ext uri="{FF2B5EF4-FFF2-40B4-BE49-F238E27FC236}">
                <a16:creationId xmlns:a16="http://schemas.microsoft.com/office/drawing/2014/main" id="{18C9679B-B7DD-47DD-9443-FCEDCD045526}"/>
              </a:ext>
            </a:extLst>
          </p:cNvPr>
          <p:cNvSpPr txBox="1"/>
          <p:nvPr/>
        </p:nvSpPr>
        <p:spPr>
          <a:xfrm>
            <a:off x="6137221" y="2977851"/>
            <a:ext cx="9881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店内</a:t>
            </a:r>
          </a:p>
        </p:txBody>
      </p:sp>
      <p:sp>
        <p:nvSpPr>
          <p:cNvPr id="56" name="右中括号 55">
            <a:extLst>
              <a:ext uri="{FF2B5EF4-FFF2-40B4-BE49-F238E27FC236}">
                <a16:creationId xmlns:a16="http://schemas.microsoft.com/office/drawing/2014/main" id="{AD708B6F-15B7-4EB5-96EF-9E8194A43F84}"/>
              </a:ext>
            </a:extLst>
          </p:cNvPr>
          <p:cNvSpPr/>
          <p:nvPr/>
        </p:nvSpPr>
        <p:spPr>
          <a:xfrm>
            <a:off x="6046656" y="2855346"/>
            <a:ext cx="108453" cy="775276"/>
          </a:xfrm>
          <a:prstGeom prst="rightBracket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左中括号 56">
            <a:extLst>
              <a:ext uri="{FF2B5EF4-FFF2-40B4-BE49-F238E27FC236}">
                <a16:creationId xmlns:a16="http://schemas.microsoft.com/office/drawing/2014/main" id="{29A019B0-856A-4DA7-8293-6073764CE60E}"/>
              </a:ext>
            </a:extLst>
          </p:cNvPr>
          <p:cNvSpPr/>
          <p:nvPr/>
        </p:nvSpPr>
        <p:spPr>
          <a:xfrm>
            <a:off x="1378729" y="1574045"/>
            <a:ext cx="122276" cy="1859387"/>
          </a:xfrm>
          <a:prstGeom prst="leftBracket">
            <a:avLst/>
          </a:prstGeom>
          <a:ln w="1905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>
            <a:extLst>
              <a:ext uri="{FF2B5EF4-FFF2-40B4-BE49-F238E27FC236}">
                <a16:creationId xmlns:a16="http://schemas.microsoft.com/office/drawing/2014/main" id="{94D79B34-AAD4-4DBA-94D2-44EA7CB24456}"/>
              </a:ext>
            </a:extLst>
          </p:cNvPr>
          <p:cNvSpPr txBox="1"/>
          <p:nvPr/>
        </p:nvSpPr>
        <p:spPr>
          <a:xfrm>
            <a:off x="4570534" y="3872880"/>
            <a:ext cx="16109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封建势力</a:t>
            </a:r>
          </a:p>
        </p:txBody>
      </p:sp>
      <p:sp>
        <p:nvSpPr>
          <p:cNvPr id="59" name="文本框 58">
            <a:extLst>
              <a:ext uri="{FF2B5EF4-FFF2-40B4-BE49-F238E27FC236}">
                <a16:creationId xmlns:a16="http://schemas.microsoft.com/office/drawing/2014/main" id="{D4A955EF-7E48-4580-B741-8F2AA8DA68A3}"/>
              </a:ext>
            </a:extLst>
          </p:cNvPr>
          <p:cNvSpPr txBox="1"/>
          <p:nvPr/>
        </p:nvSpPr>
        <p:spPr>
          <a:xfrm>
            <a:off x="7977242" y="2364928"/>
            <a:ext cx="1281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人与</a:t>
            </a:r>
          </a:p>
        </p:txBody>
      </p:sp>
      <p:sp>
        <p:nvSpPr>
          <p:cNvPr id="60" name="文本框 59">
            <a:extLst>
              <a:ext uri="{FF2B5EF4-FFF2-40B4-BE49-F238E27FC236}">
                <a16:creationId xmlns:a16="http://schemas.microsoft.com/office/drawing/2014/main" id="{35B57C6E-BB4C-4AF2-B525-E7147E105BEC}"/>
              </a:ext>
            </a:extLst>
          </p:cNvPr>
          <p:cNvSpPr txBox="1"/>
          <p:nvPr/>
        </p:nvSpPr>
        <p:spPr>
          <a:xfrm>
            <a:off x="7977242" y="3047417"/>
            <a:ext cx="12812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环境</a:t>
            </a:r>
          </a:p>
        </p:txBody>
      </p:sp>
      <p:sp>
        <p:nvSpPr>
          <p:cNvPr id="61" name="文本框 60">
            <a:extLst>
              <a:ext uri="{FF2B5EF4-FFF2-40B4-BE49-F238E27FC236}">
                <a16:creationId xmlns:a16="http://schemas.microsoft.com/office/drawing/2014/main" id="{C8037560-90E6-4B1B-9314-6170DB1DCEBD}"/>
              </a:ext>
            </a:extLst>
          </p:cNvPr>
          <p:cNvSpPr txBox="1"/>
          <p:nvPr/>
        </p:nvSpPr>
        <p:spPr>
          <a:xfrm>
            <a:off x="1274725" y="3629015"/>
            <a:ext cx="1669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内心冲突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id="{9F72F73F-899E-4481-9EEC-2FB92EEF142A}"/>
              </a:ext>
            </a:extLst>
          </p:cNvPr>
          <p:cNvSpPr/>
          <p:nvPr/>
        </p:nvSpPr>
        <p:spPr>
          <a:xfrm>
            <a:off x="1254546" y="4224242"/>
            <a:ext cx="1542185" cy="74578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3" name="文本框 62">
            <a:extLst>
              <a:ext uri="{FF2B5EF4-FFF2-40B4-BE49-F238E27FC236}">
                <a16:creationId xmlns:a16="http://schemas.microsoft.com/office/drawing/2014/main" id="{37904274-B776-4537-B5DE-1C79FD283FAE}"/>
              </a:ext>
            </a:extLst>
          </p:cNvPr>
          <p:cNvSpPr txBox="1"/>
          <p:nvPr/>
        </p:nvSpPr>
        <p:spPr>
          <a:xfrm>
            <a:off x="906001" y="4097375"/>
            <a:ext cx="2160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人生理想</a:t>
            </a:r>
            <a:endParaRPr lang="en-US" altLang="zh-CN" sz="2800" dirty="0">
              <a:solidFill>
                <a:schemeClr val="accent2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卑贱出身</a:t>
            </a:r>
          </a:p>
        </p:txBody>
      </p:sp>
    </p:spTree>
    <p:extLst>
      <p:ext uri="{BB962C8B-B14F-4D97-AF65-F5344CB8AC3E}">
        <p14:creationId xmlns:p14="http://schemas.microsoft.com/office/powerpoint/2010/main" val="2534950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8" grpId="0"/>
      <p:bldP spid="50" grpId="0"/>
      <p:bldP spid="53" grpId="0"/>
      <p:bldP spid="55" grpId="0"/>
      <p:bldP spid="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id="{272EDD17-5699-4B33-A7D4-E80A900DB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0401" y="1412776"/>
            <a:ext cx="11171197" cy="1143000"/>
          </a:xfrm>
        </p:spPr>
        <p:txBody>
          <a:bodyPr/>
          <a:lstStyle/>
          <a:p>
            <a:r>
              <a:rPr lang="zh-CN" altLang="en-US" sz="4800" dirty="0">
                <a:latin typeface="黑体" panose="02010609060101010101" charset="-122"/>
                <a:ea typeface="黑体" panose="02010609060101010101" charset="-122"/>
              </a:rPr>
              <a:t>小结</a:t>
            </a:r>
          </a:p>
        </p:txBody>
      </p:sp>
      <p:sp>
        <p:nvSpPr>
          <p:cNvPr id="5" name="内容占位符 2">
            <a:extLst>
              <a:ext uri="{FF2B5EF4-FFF2-40B4-BE49-F238E27FC236}">
                <a16:creationId xmlns:a16="http://schemas.microsoft.com/office/drawing/2014/main" id="{706AAAE7-9D04-4694-A364-D6CC74EC7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0401" y="3140968"/>
            <a:ext cx="11171197" cy="194421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altLang="zh-CN" sz="36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zh-CN" sz="36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梳理</a:t>
            </a:r>
            <a:r>
              <a:rPr lang="zh-CN" altLang="en-US" sz="36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主要</a:t>
            </a:r>
            <a:r>
              <a:rPr lang="zh-CN" altLang="zh-CN" sz="36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情节</a:t>
            </a:r>
            <a:r>
              <a:rPr lang="zh-CN" altLang="en-US" sz="36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36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“主要人物</a:t>
            </a:r>
            <a:r>
              <a:rPr lang="en-US" altLang="zh-CN" sz="36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+</a:t>
            </a:r>
            <a:r>
              <a:rPr lang="zh-CN" altLang="en-US" sz="36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主要事件”</a:t>
            </a:r>
            <a:r>
              <a:rPr lang="zh-CN" altLang="en-US" sz="3600" kern="100" dirty="0">
                <a:latin typeface="黑体" panose="02010609060101010101" pitchFamily="49" charset="-122"/>
                <a:ea typeface="黑体" panose="02010609060101010101" pitchFamily="49" charset="-122"/>
              </a:rPr>
              <a:t>；</a:t>
            </a:r>
            <a:endParaRPr lang="en-US" altLang="zh-CN" sz="36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endParaRPr lang="en-US" altLang="zh-CN" sz="36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altLang="zh-CN" sz="3600" kern="100" dirty="0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3600" kern="100" dirty="0">
                <a:latin typeface="黑体" panose="02010609060101010101" pitchFamily="49" charset="-122"/>
                <a:ea typeface="黑体" panose="02010609060101010101" pitchFamily="49" charset="-122"/>
              </a:rPr>
              <a:t>把握戏剧冲突：从</a:t>
            </a:r>
            <a:r>
              <a:rPr lang="zh-CN" altLang="en-US" sz="3600" kern="1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人与人、人与环境、人物内心</a:t>
            </a:r>
            <a:r>
              <a:rPr lang="zh-CN" altLang="en-US" sz="3600" kern="100" dirty="0">
                <a:latin typeface="黑体" panose="02010609060101010101" pitchFamily="49" charset="-122"/>
                <a:ea typeface="黑体" panose="02010609060101010101" pitchFamily="49" charset="-122"/>
              </a:rPr>
              <a:t>角度。</a:t>
            </a:r>
            <a:endParaRPr lang="en-US" altLang="zh-CN" sz="3600" kern="1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60522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>
            <a:extLst>
              <a:ext uri="{FF2B5EF4-FFF2-40B4-BE49-F238E27FC236}">
                <a16:creationId xmlns:a16="http://schemas.microsoft.com/office/drawing/2014/main" id="{272EDD17-5699-4B33-A7D4-E80A900DB6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462093"/>
            <a:ext cx="10972800" cy="1143000"/>
          </a:xfrm>
        </p:spPr>
        <p:txBody>
          <a:bodyPr/>
          <a:lstStyle/>
          <a:p>
            <a:r>
              <a:rPr lang="zh-CN" altLang="en-US" sz="4800" dirty="0">
                <a:latin typeface="黑体" panose="02010609060101010101" charset="-122"/>
                <a:ea typeface="黑体" panose="02010609060101010101" charset="-122"/>
              </a:rPr>
              <a:t>课后作业</a:t>
            </a:r>
          </a:p>
        </p:txBody>
      </p:sp>
      <p:sp>
        <p:nvSpPr>
          <p:cNvPr id="5" name="内容占位符 2">
            <a:extLst>
              <a:ext uri="{FF2B5EF4-FFF2-40B4-BE49-F238E27FC236}">
                <a16:creationId xmlns:a16="http://schemas.microsoft.com/office/drawing/2014/main" id="{706AAAE7-9D04-4694-A364-D6CC74EC7C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675" y="1571205"/>
            <a:ext cx="10732205" cy="4525963"/>
          </a:xfrm>
        </p:spPr>
        <p:txBody>
          <a:bodyPr/>
          <a:lstStyle/>
          <a:p>
            <a:pPr marL="0" indent="0" algn="just">
              <a:spcBef>
                <a:spcPts val="0"/>
              </a:spcBef>
              <a:buNone/>
            </a:pPr>
            <a:r>
              <a:rPr lang="zh-CN" altLang="en-US" sz="3600" kern="100" dirty="0">
                <a:solidFill>
                  <a:srgbClr val="000000"/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    结合课堂所学，</a:t>
            </a:r>
            <a:r>
              <a:rPr lang="zh-CN" altLang="zh-CN" sz="3600" kern="100" dirty="0">
                <a:latin typeface="黑体" panose="02010609060101010101" pitchFamily="49" charset="-122"/>
                <a:ea typeface="黑体" panose="02010609060101010101" pitchFamily="49" charset="-122"/>
              </a:rPr>
              <a:t>自主阅读剧本《枣儿》并用思维导图分析戏剧冲突。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79C4D363-38A7-421F-BB91-857098DC0A83}"/>
              </a:ext>
            </a:extLst>
          </p:cNvPr>
          <p:cNvSpPr/>
          <p:nvPr/>
        </p:nvSpPr>
        <p:spPr>
          <a:xfrm>
            <a:off x="1088217" y="3115591"/>
            <a:ext cx="10081120" cy="247602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7" name="内容占位符 4">
            <a:extLst>
              <a:ext uri="{FF2B5EF4-FFF2-40B4-BE49-F238E27FC236}">
                <a16:creationId xmlns:a16="http://schemas.microsoft.com/office/drawing/2014/main" id="{6FB0686F-DB25-4DC1-982F-E034DB8ACEEC}"/>
              </a:ext>
            </a:extLst>
          </p:cNvPr>
          <p:cNvSpPr>
            <a:spLocks noGrp="1"/>
          </p:cNvSpPr>
          <p:nvPr/>
        </p:nvSpPr>
        <p:spPr>
          <a:xfrm>
            <a:off x="1559496" y="3212976"/>
            <a:ext cx="9073008" cy="2759302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</a:pP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如何把握戏剧冲突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找到人物，分析人与人之间的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矛盾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关系；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2.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找到环境，分析人与环境之间的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矛盾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关系；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分析人的内心</a:t>
            </a:r>
            <a:r>
              <a:rPr lang="zh-CN" altLang="en-US" sz="2800" dirty="0">
                <a:solidFill>
                  <a:schemeClr val="accent2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矛盾</a:t>
            </a:r>
            <a:r>
              <a:rPr lang="zh-CN" altLang="en-US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endParaRPr lang="en-US" altLang="zh-CN" sz="2800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en-US" altLang="zh-CN" sz="2800" kern="1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</a:p>
          <a:p>
            <a:pPr marL="0" indent="0" algn="just">
              <a:buNone/>
            </a:pPr>
            <a:endParaRPr lang="zh-CN" altLang="zh-CN" sz="2800" kern="100" dirty="0">
              <a:solidFill>
                <a:schemeClr val="tx1"/>
              </a:solidFill>
              <a:effectLst/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0185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8A06CFB-8CC7-444B-959C-E79034DFCC8D}"/>
              </a:ext>
            </a:extLst>
          </p:cNvPr>
          <p:cNvSpPr txBox="1"/>
          <p:nvPr/>
        </p:nvSpPr>
        <p:spPr>
          <a:xfrm>
            <a:off x="1343472" y="1700808"/>
            <a:ext cx="10330815" cy="646331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altLang="en-US"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靳尚和郑詹尹的对话与屈原的独白有什么联系</a:t>
            </a:r>
            <a:r>
              <a:rPr sz="36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？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CD18915-DE21-46F0-BC3B-2EE1A333DC14}"/>
              </a:ext>
            </a:extLst>
          </p:cNvPr>
          <p:cNvSpPr txBox="1">
            <a:spLocks noChangeArrowheads="1"/>
          </p:cNvSpPr>
          <p:nvPr/>
        </p:nvSpPr>
        <p:spPr>
          <a:xfrm>
            <a:off x="1343472" y="2696667"/>
            <a:ext cx="9990643" cy="304038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）二人的密谋、对话，把他们和屈原的矛盾冲突推 </a:t>
            </a:r>
            <a:endParaRPr lang="en-US" altLang="zh-CN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到顶点，既引出屈原的出场，也为后续情节的展</a:t>
            </a:r>
            <a:endParaRPr lang="en-US" altLang="zh-CN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开奠下基础。</a:t>
            </a:r>
            <a:endParaRPr lang="en-US" altLang="zh-CN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）屈原在独白中展示出的光明、磊落、冲破黑暗、 </a:t>
            </a:r>
            <a:endParaRPr lang="en-US" altLang="zh-CN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睥睨一切的胆识和勇气，与前面靳、郑二人的猥</a:t>
            </a:r>
            <a:endParaRPr lang="en-US" altLang="zh-CN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</a:t>
            </a:r>
            <a:r>
              <a:rPr lang="zh-CN" altLang="en-US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琐、阴暗、奸诈形成鲜明的对比。</a:t>
            </a:r>
            <a:endParaRPr lang="en-US" altLang="zh-CN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zh-CN" altLang="en-US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9692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8A06CFB-8CC7-444B-959C-E79034DFCC8D}"/>
              </a:ext>
            </a:extLst>
          </p:cNvPr>
          <p:cNvSpPr txBox="1"/>
          <p:nvPr/>
        </p:nvSpPr>
        <p:spPr>
          <a:xfrm>
            <a:off x="838835" y="1412776"/>
            <a:ext cx="10801781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dirty="0"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charset="-122"/>
              </a:rPr>
              <a:t>2.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历史上的屈原并没有写过《雷电颂》，我们应该如何看待</a:t>
            </a:r>
            <a:endParaRPr lang="en-US" altLang="zh-CN" sz="32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r>
              <a:rPr lang="en-US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zh-CN" sz="3200" dirty="0">
                <a:latin typeface="黑体" panose="02010609060101010101" pitchFamily="49" charset="-122"/>
                <a:ea typeface="黑体" panose="02010609060101010101" pitchFamily="49" charset="-122"/>
              </a:rPr>
              <a:t>郭沫若历史剧中屈原的形象？</a:t>
            </a:r>
          </a:p>
          <a:p>
            <a:endParaRPr sz="3200" dirty="0">
              <a:latin typeface="黑体" panose="02010609060101010101" pitchFamily="49" charset="-122"/>
              <a:ea typeface="黑体" panose="02010609060101010101" pitchFamily="49" charset="-122"/>
              <a:cs typeface="黑体" panose="02010609060101010101" charset="-122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CD18915-DE21-46F0-BC3B-2EE1A333DC14}"/>
              </a:ext>
            </a:extLst>
          </p:cNvPr>
          <p:cNvSpPr txBox="1">
            <a:spLocks noChangeArrowheads="1"/>
          </p:cNvSpPr>
          <p:nvPr/>
        </p:nvSpPr>
        <p:spPr>
          <a:xfrm>
            <a:off x="838834" y="2636912"/>
            <a:ext cx="10801781" cy="304038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郭沫若的历史剧，借古喻今，通过历史人物之口表达人民的要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求和希望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深刻揭露外来侵略者、本国反动派和叛徒汉奸等形形色色丑类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的本质，无情鞭挞他们卑鄙无耻的灵魂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剧中的屈原，是一个伟大的政治家兼诗人的典型</a:t>
            </a: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《雷电颂》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是他斗争精神最突出的体现，而爱国爱民的深切情感是诗人斗</a:t>
            </a:r>
            <a:endParaRPr lang="en-US" altLang="zh-CN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indent="0">
              <a:buNone/>
            </a:pPr>
            <a:r>
              <a:rPr lang="en-US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     </a:t>
            </a:r>
            <a:r>
              <a:rPr lang="zh-CN" altLang="zh-CN" sz="2800" dirty="0">
                <a:latin typeface="黑体" panose="02010609060101010101" pitchFamily="49" charset="-122"/>
                <a:ea typeface="黑体" panose="02010609060101010101" pitchFamily="49" charset="-122"/>
              </a:rPr>
              <a:t>争精神的源泉。</a:t>
            </a:r>
          </a:p>
        </p:txBody>
      </p:sp>
    </p:spTree>
    <p:extLst>
      <p:ext uri="{BB962C8B-B14F-4D97-AF65-F5344CB8AC3E}">
        <p14:creationId xmlns:p14="http://schemas.microsoft.com/office/powerpoint/2010/main" val="154309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>
            <a:extLst>
              <a:ext uri="{FF2B5EF4-FFF2-40B4-BE49-F238E27FC236}">
                <a16:creationId xmlns:a16="http://schemas.microsoft.com/office/drawing/2014/main" id="{38A06CFB-8CC7-444B-959C-E79034DFCC8D}"/>
              </a:ext>
            </a:extLst>
          </p:cNvPr>
          <p:cNvSpPr txBox="1"/>
          <p:nvPr/>
        </p:nvSpPr>
        <p:spPr>
          <a:xfrm>
            <a:off x="847833" y="1124744"/>
            <a:ext cx="11025642" cy="156966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en-US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.</a:t>
            </a: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课文中，修鼎新的一句“一个人干，八个人拆”道出了福</a:t>
            </a:r>
            <a:endParaRPr lang="en-US" altLang="zh-CN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聚德由盛转衰的直接原因，了解故事的时代背景，结合课</a:t>
            </a:r>
            <a:endParaRPr lang="en-US" altLang="zh-CN" sz="32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r>
              <a:rPr lang="en-US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</a:t>
            </a:r>
            <a:r>
              <a:rPr lang="zh-CN" altLang="zh-CN" sz="32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文的具体内容，谈谈你对福聚德衰落根本原因的认识。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9CD18915-DE21-46F0-BC3B-2EE1A333DC14}"/>
              </a:ext>
            </a:extLst>
          </p:cNvPr>
          <p:cNvSpPr txBox="1">
            <a:spLocks noChangeArrowheads="1"/>
          </p:cNvSpPr>
          <p:nvPr/>
        </p:nvSpPr>
        <p:spPr>
          <a:xfrm>
            <a:off x="1123467" y="2924944"/>
            <a:ext cx="10729192" cy="3040380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t" anchorCtr="0"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Char char="•"/>
              <a:defRPr sz="3200" b="0" i="0" u="non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8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•"/>
              <a:defRPr sz="24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–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514600" lvl="5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971800" lvl="6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429000" lvl="7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886200" lvl="8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SzPct val="100000"/>
              <a:buFontTx/>
              <a:buChar char="»"/>
              <a:defRPr sz="2000" b="0" i="0" u="none" kern="1200" baseline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）一个人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卢孟实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（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）八个人</a:t>
            </a: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——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各方势力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外患：新旧交替，社会秩序混乱，各种军阀势力纷争。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 </a:t>
            </a: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内忧：内部的勾心斗角。</a:t>
            </a:r>
            <a:endParaRPr lang="en-US" altLang="zh-CN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endParaRPr lang="en-US" altLang="zh-CN" dirty="0"/>
          </a:p>
          <a:p>
            <a:pPr mar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根本原因：</a:t>
            </a:r>
            <a:r>
              <a:rPr lang="zh-CN" altLang="zh-CN" sz="2800" dirty="0"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混乱的社会秩序，封闭的文化。</a:t>
            </a:r>
            <a:endParaRPr lang="zh-CN" altLang="en-US" sz="2800" dirty="0"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0721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1&quot;/&gt;&lt;property id=&quot;20307&quot; value=&quot;289&quot;/&gt;&lt;/object&gt;&lt;object type=&quot;3&quot; unique_id=&quot;10006&quot;&gt;&lt;property id=&quot;20148&quot; value=&quot;5&quot;/&gt;&lt;property id=&quot;20300&quot; value=&quot;Slide 5&quot;/&gt;&lt;property id=&quot;20307&quot; value=&quot;320&quot;/&gt;&lt;/object&gt;&lt;object type=&quot;3&quot; unique_id=&quot;10007&quot;&gt;&lt;property id=&quot;20148&quot; value=&quot;5&quot;/&gt;&lt;property id=&quot;20300&quot; value=&quot;Slide 6 - &amp;quot;课程、答疑PPT制作规范（请在此模板按如下格式制作）&amp;quot;&quot;/&gt;&lt;property id=&quot;20307&quot; value=&quot;263&quot;/&gt;&lt;/object&gt;&lt;object type=&quot;3&quot; unique_id=&quot;10008&quot;&gt;&lt;property id=&quot;20148&quot; value=&quot;5&quot;/&gt;&lt;property id=&quot;20300&quot; value=&quot;Slide 7 - &amp;quot;年级—教材版本—学科—单元（黑体，字号28，居右上）&amp;quot;&quot;/&gt;&lt;property id=&quot;20307&quot; value=&quot;338&quot;/&gt;&lt;/object&gt;&lt;object type=&quot;3&quot; unique_id=&quot;10009&quot;&gt;&lt;property id=&quot;20148&quot; value=&quot;5&quot;/&gt;&lt;property id=&quot;20300&quot; value=&quot;Slide 8 - &amp;quot;PPT内页规范（请按如下层级顺序及格式罗列）&amp;quot;&quot;/&gt;&lt;property id=&quot;20307&quot; value=&quot;265&quot;/&gt;&lt;/object&gt;&lt;object type=&quot;3&quot; unique_id=&quot;10010&quot;&gt;&lt;property id=&quot;20148&quot; value=&quot;5&quot;/&gt;&lt;property id=&quot;20300&quot; value=&quot;Slide 9 - &amp;quot;一份PPT用同一个背景&amp;#x0D;&amp;#x0A;（同一颜色的封面与内页为一套，5套可选，见下页）&amp;quot;&quot;/&gt;&lt;property id=&quot;20307&quot; value=&quot;395&quot;/&gt;&lt;/object&gt;&lt;object type=&quot;3&quot; unique_id=&quot;10011&quot;&gt;&lt;property id=&quot;20148&quot; value=&quot;5&quot;/&gt;&lt;property id=&quot;20300&quot; value=&quot;Slide 10 - &amp;quot;以下为PPT格式模板示例&amp;quot;&quot;/&gt;&lt;property id=&quot;20307&quot; value=&quot;380&quot;/&gt;&lt;/object&gt;&lt;object type=&quot;3&quot; unique_id=&quot;10012&quot;&gt;&lt;property id=&quot;20148&quot; value=&quot;5&quot;/&gt;&lt;property id=&quot;20300&quot; value=&quot;Slide 11 - &amp;quot;高一—人教版—物理—第三单元&amp;#x0D;&amp;#x0A;&amp;quot;&quot;/&gt;&lt;property id=&quot;20307&quot; value=&quot;385&quot;/&gt;&lt;/object&gt;&lt;object type=&quot;3&quot; unique_id=&quot;10013&quot;&gt;&lt;property id=&quot;20148&quot; value=&quot;5&quot;/&gt;&lt;property id=&quot;20300&quot; value=&quot;Slide 12 - &amp;quot;基础知识回顾&amp;quot;&quot;/&gt;&lt;property id=&quot;20307&quot; value=&quot;386&quot;/&gt;&lt;/object&gt;&lt;object type=&quot;3&quot; unique_id=&quot;10014&quot;&gt;&lt;property id=&quot;20148&quot; value=&quot;5&quot;/&gt;&lt;property id=&quot;20300&quot; value=&quot;Slide 13&quot;/&gt;&lt;property id=&quot;20307&quot; value=&quot;396&quot;/&gt;&lt;/object&gt;&lt;object type=&quot;3&quot; unique_id=&quot;10015&quot;&gt;&lt;property id=&quot;20148&quot; value=&quot;5&quot;/&gt;&lt;property id=&quot;20300&quot; value=&quot;Slide 14&quot;/&gt;&lt;property id=&quot;20307&quot; value=&quot;397&quot;/&gt;&lt;/object&gt;&lt;object type=&quot;3&quot; unique_id=&quot;10016&quot;&gt;&lt;property id=&quot;20148&quot; value=&quot;5&quot;/&gt;&lt;property id=&quot;20300&quot; value=&quot;Slide 15&quot;/&gt;&lt;property id=&quot;20307&quot; value=&quot;406&quot;/&gt;&lt;/object&gt;&lt;object type=&quot;3&quot; unique_id=&quot;10017&quot;&gt;&lt;property id=&quot;20148&quot; value=&quot;5&quot;/&gt;&lt;property id=&quot;20300&quot; value=&quot;Slide 16&quot;/&gt;&lt;property id=&quot;20307&quot; value=&quot;407&quot;/&gt;&lt;/object&gt;&lt;object type=&quot;3&quot; unique_id=&quot;10018&quot;&gt;&lt;property id=&quot;20148&quot; value=&quot;5&quot;/&gt;&lt;property id=&quot;20300&quot; value=&quot;Slide 17&quot;/&gt;&lt;property id=&quot;20307&quot; value=&quot;408&quot;/&gt;&lt;/object&gt;&lt;object type=&quot;3&quot; unique_id=&quot;10019&quot;&gt;&lt;property id=&quot;20148&quot; value=&quot;5&quot;/&gt;&lt;property id=&quot;20300&quot; value=&quot;Slide 18&quot;/&gt;&lt;property id=&quot;20307&quot; value=&quot;409&quot;/&gt;&lt;/object&gt;&lt;object type=&quot;3&quot; unique_id=&quot;10020&quot;&gt;&lt;property id=&quot;20148&quot; value=&quot;5&quot;/&gt;&lt;property id=&quot;20300&quot; value=&quot;Slide 19&quot;/&gt;&lt;property id=&quot;20307&quot; value=&quot;410&quot;/&gt;&lt;/object&gt;&lt;object type=&quot;3&quot; unique_id=&quot;10021&quot;&gt;&lt;property id=&quot;20148&quot; value=&quot;5&quot;/&gt;&lt;property id=&quot;20300&quot; value=&quot;Slide 20&quot;/&gt;&lt;property id=&quot;20307&quot; value=&quot;411&quot;/&gt;&lt;/object&gt;&lt;object type=&quot;3&quot; unique_id=&quot;10022&quot;&gt;&lt;property id=&quot;20148&quot; value=&quot;5&quot;/&gt;&lt;property id=&quot;20300&quot; value=&quot;Slide 21&quot;/&gt;&lt;property id=&quot;20307&quot; value=&quot;412&quot;/&gt;&lt;/object&gt;&lt;object type=&quot;3&quot; unique_id=&quot;10023&quot;&gt;&lt;property id=&quot;20148&quot; value=&quot;5&quot;/&gt;&lt;property id=&quot;20300&quot; value=&quot;Slide 22&quot;/&gt;&lt;property id=&quot;20307&quot; value=&quot;413&quot;/&gt;&lt;/object&gt;&lt;object type=&quot;3&quot; unique_id=&quot;10200&quot;&gt;&lt;property id=&quot;20148&quot; value=&quot;5&quot;/&gt;&lt;property id=&quot;20300&quot; value=&quot;Slide 23 - &amp;quot;步入演播厅前步骤&amp;quot;&quot;/&gt;&lt;property id=&quot;20307&quot; value=&quot;414&quot;/&gt;&lt;/object&gt;&lt;object type=&quot;3&quot; unique_id=&quot;10245&quot;&gt;&lt;property id=&quot;20148&quot; value=&quot;5&quot;/&gt;&lt;property id=&quot;20300&quot; value=&quot;Slide 2&quot;/&gt;&lt;property id=&quot;20307&quot; value=&quot;298&quot;/&gt;&lt;/object&gt;&lt;object type=&quot;3&quot; unique_id=&quot;10246&quot;&gt;&lt;property id=&quot;20148&quot; value=&quot;5&quot;/&gt;&lt;property id=&quot;20300&quot; value=&quot;Slide 3&quot;/&gt;&lt;property id=&quot;20307&quot; value=&quot;299&quot;/&gt;&lt;/object&gt;&lt;object type=&quot;3&quot; unique_id=&quot;10271&quot;&gt;&lt;property id=&quot;20148&quot; value=&quot;5&quot;/&gt;&lt;property id=&quot;20300&quot; value=&quot;Slide 4&quot;/&gt;&lt;property id=&quot;20307&quot; value=&quot;415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E7E6E6"/>
      </a:dk2>
      <a:lt2>
        <a:srgbClr val="44546A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6CBE6"/>
      </a:accent5>
      <a:accent6>
        <a:srgbClr val="D4702B"/>
      </a:accent6>
      <a:hlink>
        <a:srgbClr val="0563C1"/>
      </a:hlink>
      <a:folHlink>
        <a:srgbClr val="954F7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2670</TotalTime>
  <Words>1389</Words>
  <Application>Microsoft Office PowerPoint</Application>
  <PresentationFormat>宽屏</PresentationFormat>
  <Paragraphs>191</Paragraphs>
  <Slides>23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8" baseType="lpstr">
      <vt:lpstr>黑体</vt:lpstr>
      <vt:lpstr>宋体</vt:lpstr>
      <vt:lpstr>Arial</vt:lpstr>
      <vt:lpstr>Times New Roman</vt:lpstr>
      <vt:lpstr>默认设计模板</vt:lpstr>
      <vt:lpstr>九年级—统编版—语文—第五单元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小结</vt:lpstr>
      <vt:lpstr>课后作业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PPT制作规范（请在此模板按如下格式制作教案）</dc:title>
  <dc:creator>Lenovo</dc:creator>
  <cp:lastModifiedBy>谢 子</cp:lastModifiedBy>
  <cp:revision>326</cp:revision>
  <dcterms:created xsi:type="dcterms:W3CDTF">2021-05-24T02:27:00Z</dcterms:created>
  <dcterms:modified xsi:type="dcterms:W3CDTF">2022-11-21T23:23:00Z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2052-11.1.0.11294</vt:lpwstr>
  </property>
  <property fmtid="{D5CDD505-2E9C-101B-9397-08002B2CF9AE}" pid="3" name="ICV">
    <vt:lpwstr>F5759400855D4498B6A9572FFBF9ABC5</vt:lpwstr>
  </property>
</Properties>
</file>